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d2465e1a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d2465e1a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d2465e1a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d2465e1a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d2465e1a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d2465e1a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d2465e1a9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d2465e1a9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d2465e1a9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d2465e1a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d2465e1a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d2465e1a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d2465e1a9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d2465e1a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d2465e1a9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d2465e1a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d2557240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d2557240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d2557240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d2557240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d25572402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d25572402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d2465e1a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d2465e1a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d25572402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d25572402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096948"/>
            <a:ext cx="9144001" cy="20737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152400" y="201500"/>
            <a:ext cx="8877300" cy="4495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Reviewing Learning Targets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311700" y="198450"/>
            <a:ext cx="8520600" cy="4370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choose an article from the UDHR to focus on for my Readers Theater</a:t>
            </a:r>
            <a:endParaRPr/>
          </a:p>
          <a:p>
            <a:pPr indent="-342900" lvl="0" marL="457200" rtl="0" algn="l">
              <a:spcBef>
                <a:spcPts val="0"/>
              </a:spcBef>
              <a:spcAft>
                <a:spcPts val="0"/>
              </a:spcAft>
              <a:buSzPts val="1800"/>
              <a:buChar char="●"/>
            </a:pPr>
            <a:r>
              <a:rPr lang="en"/>
              <a:t>I can determine additional passages I may need in order to develop a script on a single theme.</a:t>
            </a:r>
            <a:endParaRPr/>
          </a:p>
          <a:p>
            <a:pPr indent="-342900" lvl="0" marL="457200" rtl="0" algn="l">
              <a:spcBef>
                <a:spcPts val="0"/>
              </a:spcBef>
              <a:spcAft>
                <a:spcPts val="0"/>
              </a:spcAft>
              <a:buSzPts val="1800"/>
              <a:buChar char="●"/>
            </a:pPr>
            <a:r>
              <a:rPr lang="en"/>
              <a:t>I can engage in a discussion with my peers.</a:t>
            </a:r>
            <a:endParaRPr/>
          </a:p>
          <a:p>
            <a:pPr indent="-342900" lvl="0" marL="457200" rtl="0" algn="l">
              <a:spcBef>
                <a:spcPts val="0"/>
              </a:spcBef>
              <a:spcAft>
                <a:spcPts val="0"/>
              </a:spcAft>
              <a:buSzPts val="1800"/>
              <a:buChar char="●"/>
            </a:pPr>
            <a:r>
              <a:rPr lang="en"/>
              <a:t>I can evaluate how well the passages I selected reflect the themes in the UDHR.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0" st="0"/>
                                            </p:txEl>
                                          </p:spTgt>
                                        </p:tgtEl>
                                        <p:attrNameLst>
                                          <p:attrName>style.visibility</p:attrName>
                                        </p:attrNameLst>
                                      </p:cBhvr>
                                      <p:to>
                                        <p:strVal val="visible"/>
                                      </p:to>
                                    </p:set>
                                    <p:animEffect filter="fade" transition="in">
                                      <p:cBhvr>
                                        <p:cTn dur="1000"/>
                                        <p:tgtEl>
                                          <p:spTgt spid="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1" st="1"/>
                                            </p:txEl>
                                          </p:spTgt>
                                        </p:tgtEl>
                                        <p:attrNameLst>
                                          <p:attrName>style.visibility</p:attrName>
                                        </p:attrNameLst>
                                      </p:cBhvr>
                                      <p:to>
                                        <p:strVal val="visible"/>
                                      </p:to>
                                    </p:set>
                                    <p:animEffect filter="fade" transition="in">
                                      <p:cBhvr>
                                        <p:cTn dur="1000"/>
                                        <p:tgtEl>
                                          <p:spTgt spid="7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2" st="2"/>
                                            </p:txEl>
                                          </p:spTgt>
                                        </p:tgtEl>
                                        <p:attrNameLst>
                                          <p:attrName>style.visibility</p:attrName>
                                        </p:attrNameLst>
                                      </p:cBhvr>
                                      <p:to>
                                        <p:strVal val="visible"/>
                                      </p:to>
                                    </p:set>
                                    <p:animEffect filter="fade" transition="in">
                                      <p:cBhvr>
                                        <p:cTn dur="1000"/>
                                        <p:tgtEl>
                                          <p:spTgt spid="7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3" st="3"/>
                                            </p:txEl>
                                          </p:spTgt>
                                        </p:tgtEl>
                                        <p:attrNameLst>
                                          <p:attrName>style.visibility</p:attrName>
                                        </p:attrNameLst>
                                      </p:cBhvr>
                                      <p:to>
                                        <p:strVal val="visible"/>
                                      </p:to>
                                    </p:set>
                                    <p:animEffect filter="fade" transition="in">
                                      <p:cBhvr>
                                        <p:cTn dur="1000"/>
                                        <p:tgtEl>
                                          <p:spTgt spid="7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Teacher Modeling: Combining Text Passages for a Script (10 mins)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idx="1" type="body"/>
          </p:nvPr>
        </p:nvSpPr>
        <p:spPr>
          <a:xfrm>
            <a:off x="311700" y="113050"/>
            <a:ext cx="3309600" cy="445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I’ve decided to focus on Article 2.</a:t>
            </a:r>
            <a:endParaRPr sz="1800"/>
          </a:p>
          <a:p>
            <a:pPr indent="0" lvl="0" marL="0" rtl="0" algn="l">
              <a:spcBef>
                <a:spcPts val="1600"/>
              </a:spcBef>
              <a:spcAft>
                <a:spcPts val="1600"/>
              </a:spcAft>
              <a:buNone/>
            </a:pPr>
            <a:r>
              <a:rPr lang="en" sz="1800"/>
              <a:t>In lesson 5, we matched passages to Articles of the UDHR, now I’m going to go back to the novel to identify additional passages I think are good examples of how the character Mama has faced human rights challenges because she is a woman.</a:t>
            </a:r>
            <a:endParaRPr sz="1800"/>
          </a:p>
        </p:txBody>
      </p:sp>
      <p:pic>
        <p:nvPicPr>
          <p:cNvPr id="86" name="Google Shape;86;p18"/>
          <p:cNvPicPr preferRelativeResize="0"/>
          <p:nvPr/>
        </p:nvPicPr>
        <p:blipFill>
          <a:blip r:embed="rId3">
            <a:alphaModFix/>
          </a:blip>
          <a:stretch>
            <a:fillRect/>
          </a:stretch>
        </p:blipFill>
        <p:spPr>
          <a:xfrm>
            <a:off x="3569348" y="0"/>
            <a:ext cx="5617774" cy="44558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Pages 46-47</a:t>
            </a:r>
            <a:endParaRPr/>
          </a:p>
        </p:txBody>
      </p:sp>
      <p:sp>
        <p:nvSpPr>
          <p:cNvPr id="92" name="Google Shape;92;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93" name="Google Shape;93;p19"/>
          <p:cNvPicPr preferRelativeResize="0"/>
          <p:nvPr/>
        </p:nvPicPr>
        <p:blipFill>
          <a:blip r:embed="rId3">
            <a:alphaModFix/>
          </a:blip>
          <a:stretch>
            <a:fillRect/>
          </a:stretch>
        </p:blipFill>
        <p:spPr>
          <a:xfrm>
            <a:off x="0" y="636725"/>
            <a:ext cx="7010069" cy="2045925"/>
          </a:xfrm>
          <a:prstGeom prst="rect">
            <a:avLst/>
          </a:prstGeom>
          <a:noFill/>
          <a:ln>
            <a:noFill/>
          </a:ln>
        </p:spPr>
      </p:pic>
      <p:pic>
        <p:nvPicPr>
          <p:cNvPr id="94" name="Google Shape;94;p19"/>
          <p:cNvPicPr preferRelativeResize="0"/>
          <p:nvPr/>
        </p:nvPicPr>
        <p:blipFill>
          <a:blip r:embed="rId4">
            <a:alphaModFix/>
          </a:blip>
          <a:stretch>
            <a:fillRect/>
          </a:stretch>
        </p:blipFill>
        <p:spPr>
          <a:xfrm>
            <a:off x="40374" y="2682650"/>
            <a:ext cx="7478801" cy="2045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idx="1" type="body"/>
          </p:nvPr>
        </p:nvSpPr>
        <p:spPr>
          <a:xfrm>
            <a:off x="311700" y="290925"/>
            <a:ext cx="8520600" cy="427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Passages related to the UDHR theme could be found in more than one chapter.  You will be using the passages you’ve already identified on the UDHR category cards you created in lesson 5, and now you will work with your groups to locate additional passages from other pages/chapters in the book.</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Launching Readers Theater Groups (5 min)</a:t>
            </a:r>
            <a:endParaRPr/>
          </a:p>
        </p:txBody>
      </p:sp>
      <p:sp>
        <p:nvSpPr>
          <p:cNvPr id="105" name="Google Shape;105;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Join your groups and take out your copies of </a:t>
            </a:r>
            <a:r>
              <a:rPr i="1" lang="en"/>
              <a:t>Esperanza Rising</a:t>
            </a:r>
            <a:r>
              <a:rPr lang="en"/>
              <a:t> and evidence flags.</a:t>
            </a:r>
            <a:endParaRPr/>
          </a:p>
          <a:p>
            <a:pPr indent="0" lvl="0" marL="0" rtl="0" algn="l">
              <a:spcBef>
                <a:spcPts val="1600"/>
              </a:spcBef>
              <a:spcAft>
                <a:spcPts val="0"/>
              </a:spcAft>
              <a:buNone/>
            </a:pPr>
            <a:r>
              <a:rPr lang="en"/>
              <a:t>These are the groups you will be working with for the next week to write and perform their Readers Theater scripts.</a:t>
            </a:r>
            <a:endParaRPr/>
          </a:p>
          <a:p>
            <a:pPr indent="0" lvl="0" marL="0" rtl="0" algn="l">
              <a:spcBef>
                <a:spcPts val="1600"/>
              </a:spcBef>
              <a:spcAft>
                <a:spcPts val="1600"/>
              </a:spcAft>
              <a:buNone/>
            </a:pPr>
            <a:r>
              <a:rPr lang="en"/>
              <a:t>**return UDHR cards from lesson 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0" st="0"/>
                                            </p:txEl>
                                          </p:spTgt>
                                        </p:tgtEl>
                                        <p:attrNameLst>
                                          <p:attrName>style.visibility</p:attrName>
                                        </p:attrNameLst>
                                      </p:cBhvr>
                                      <p:to>
                                        <p:strVal val="visible"/>
                                      </p:to>
                                    </p:set>
                                    <p:animEffect filter="fade" transition="in">
                                      <p:cBhvr>
                                        <p:cTn dur="1000"/>
                                        <p:tgtEl>
                                          <p:spTgt spid="10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1" st="1"/>
                                            </p:txEl>
                                          </p:spTgt>
                                        </p:tgtEl>
                                        <p:attrNameLst>
                                          <p:attrName>style.visibility</p:attrName>
                                        </p:attrNameLst>
                                      </p:cBhvr>
                                      <p:to>
                                        <p:strVal val="visible"/>
                                      </p:to>
                                    </p:set>
                                    <p:animEffect filter="fade" transition="in">
                                      <p:cBhvr>
                                        <p:cTn dur="1000"/>
                                        <p:tgtEl>
                                          <p:spTgt spid="10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2" st="2"/>
                                            </p:txEl>
                                          </p:spTgt>
                                        </p:tgtEl>
                                        <p:attrNameLst>
                                          <p:attrName>style.visibility</p:attrName>
                                        </p:attrNameLst>
                                      </p:cBhvr>
                                      <p:to>
                                        <p:strVal val="visible"/>
                                      </p:to>
                                    </p:set>
                                    <p:animEffect filter="fade" transition="in">
                                      <p:cBhvr>
                                        <p:cTn dur="1000"/>
                                        <p:tgtEl>
                                          <p:spTgt spid="10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Group Work: Identifying Passages from </a:t>
            </a:r>
            <a:r>
              <a:rPr i="1" lang="en"/>
              <a:t>Esperanza Rising</a:t>
            </a:r>
            <a:r>
              <a:rPr lang="en"/>
              <a:t> related to the UDHR </a:t>
            </a:r>
            <a:endParaRPr/>
          </a:p>
          <a:p>
            <a:pPr indent="0" lvl="0" marL="0" rtl="0" algn="l">
              <a:spcBef>
                <a:spcPts val="0"/>
              </a:spcBef>
              <a:spcAft>
                <a:spcPts val="0"/>
              </a:spcAft>
              <a:buNone/>
            </a:pPr>
            <a:r>
              <a:rPr lang="en"/>
              <a:t>(30 min)</a:t>
            </a:r>
            <a:endParaRPr/>
          </a:p>
        </p:txBody>
      </p:sp>
      <p:sp>
        <p:nvSpPr>
          <p:cNvPr id="111" name="Google Shape;111;p22"/>
          <p:cNvSpPr txBox="1"/>
          <p:nvPr>
            <p:ph idx="1" type="body"/>
          </p:nvPr>
        </p:nvSpPr>
        <p:spPr>
          <a:xfrm>
            <a:off x="311700" y="1933200"/>
            <a:ext cx="8520600" cy="2635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idx="1" type="body"/>
          </p:nvPr>
        </p:nvSpPr>
        <p:spPr>
          <a:xfrm>
            <a:off x="311700" y="282600"/>
            <a:ext cx="8520600" cy="42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order to create scripts for a Readers Theater, you will need to begin by identifying passages you could use from the novel that relate to the UDHR theme you are focusing on.</a:t>
            </a:r>
            <a:endParaRPr/>
          </a:p>
          <a:p>
            <a:pPr indent="0" lvl="0" marL="0" rtl="0" algn="l">
              <a:spcBef>
                <a:spcPts val="1600"/>
              </a:spcBef>
              <a:spcAft>
                <a:spcPts val="1600"/>
              </a:spcAft>
              <a:buNone/>
            </a:pPr>
            <a:r>
              <a:rPr lang="en"/>
              <a:t>It is important to justify, or explain, why a certain passage fits.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0" st="0"/>
                                            </p:txEl>
                                          </p:spTgt>
                                        </p:tgtEl>
                                        <p:attrNameLst>
                                          <p:attrName>style.visibility</p:attrName>
                                        </p:attrNameLst>
                                      </p:cBhvr>
                                      <p:to>
                                        <p:strVal val="visible"/>
                                      </p:to>
                                    </p:set>
                                    <p:animEffect filter="fade" transition="in">
                                      <p:cBhvr>
                                        <p:cTn dur="1000"/>
                                        <p:tgtEl>
                                          <p:spTgt spid="1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1" st="1"/>
                                            </p:txEl>
                                          </p:spTgt>
                                        </p:tgtEl>
                                        <p:attrNameLst>
                                          <p:attrName>style.visibility</p:attrName>
                                        </p:attrNameLst>
                                      </p:cBhvr>
                                      <p:to>
                                        <p:strVal val="visible"/>
                                      </p:to>
                                    </p:set>
                                    <p:animEffect filter="fade" transition="in">
                                      <p:cBhvr>
                                        <p:cTn dur="1000"/>
                                        <p:tgtEl>
                                          <p:spTgt spid="116">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4"/>
          <p:cNvSpPr txBox="1"/>
          <p:nvPr>
            <p:ph idx="1" type="body"/>
          </p:nvPr>
        </p:nvSpPr>
        <p:spPr>
          <a:xfrm>
            <a:off x="311700" y="155500"/>
            <a:ext cx="8520600" cy="4413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In your group, read the passages listed that you think are related to your UDHR theme, pausing to discuss with your group.  Mark with an evidence flag.</a:t>
            </a:r>
            <a:endParaRPr/>
          </a:p>
        </p:txBody>
      </p:sp>
      <p:pic>
        <p:nvPicPr>
          <p:cNvPr id="122" name="Google Shape;122;p24"/>
          <p:cNvPicPr preferRelativeResize="0"/>
          <p:nvPr/>
        </p:nvPicPr>
        <p:blipFill>
          <a:blip r:embed="rId3">
            <a:alphaModFix/>
          </a:blip>
          <a:stretch>
            <a:fillRect/>
          </a:stretch>
        </p:blipFill>
        <p:spPr>
          <a:xfrm>
            <a:off x="473825" y="2424401"/>
            <a:ext cx="7848676" cy="2719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28" name="Google Shape;128;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Evaluating and Sequencing Text Selections (10  mins)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Group Exit Ticket</a:t>
            </a:r>
            <a:endParaRPr/>
          </a:p>
        </p:txBody>
      </p:sp>
      <p:pic>
        <p:nvPicPr>
          <p:cNvPr id="134" name="Google Shape;134;p26"/>
          <p:cNvPicPr preferRelativeResize="0"/>
          <p:nvPr/>
        </p:nvPicPr>
        <p:blipFill>
          <a:blip r:embed="rId3">
            <a:alphaModFix/>
          </a:blip>
          <a:stretch>
            <a:fillRect/>
          </a:stretch>
        </p:blipFill>
        <p:spPr>
          <a:xfrm>
            <a:off x="3740250" y="681025"/>
            <a:ext cx="5420351" cy="4462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