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slide" Target="slides/slide2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d21679f9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d21679f9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d21679f9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d21679f9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d21679f9b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d21679f9b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d21679f9b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d21679f9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d21679f9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d21679f9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d21679f9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d21679f9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d21679f9b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d21679f9b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d21679f9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d21679f9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d21679f9b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d21679f9b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d21679f9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d21679f9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d21679f9b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d21679f9b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d21679f9b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d21679f9b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d21679f9b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d21679f9b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d21679f9b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d21679f9b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d21679f9b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d21679f9b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d21679f9b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d21679f9b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d21679f9b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d21679f9b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d21679f9b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d21679f9b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d21679f9b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d21679f9b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d21679f9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d21679f9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502377"/>
            <a:ext cx="9144001" cy="165489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403600"/>
            <a:ext cx="8953500" cy="37147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Reviewing Learning Targets (5 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	</a:t>
            </a:r>
            <a:endParaRPr/>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determine a theme based on details in the text.</a:t>
            </a:r>
            <a:endParaRPr/>
          </a:p>
          <a:p>
            <a:pPr indent="-342900" lvl="0" marL="457200" rtl="0" algn="l">
              <a:spcBef>
                <a:spcPts val="0"/>
              </a:spcBef>
              <a:spcAft>
                <a:spcPts val="0"/>
              </a:spcAft>
              <a:buSzPts val="1800"/>
              <a:buChar char="●"/>
            </a:pPr>
            <a:r>
              <a:rPr lang="en"/>
              <a:t>I can summarize a literary text</a:t>
            </a:r>
            <a:endParaRPr/>
          </a:p>
          <a:p>
            <a:pPr indent="-342900" lvl="0" marL="457200" rtl="0" algn="l">
              <a:spcBef>
                <a:spcPts val="0"/>
              </a:spcBef>
              <a:spcAft>
                <a:spcPts val="0"/>
              </a:spcAft>
              <a:buSzPts val="1800"/>
              <a:buChar char="●"/>
            </a:pPr>
            <a:r>
              <a:rPr lang="en"/>
              <a:t>I can recall relevant experiences or summaries</a:t>
            </a:r>
            <a:endParaRPr/>
          </a:p>
          <a:p>
            <a:pPr indent="-342900" lvl="0" marL="457200" rtl="0" algn="l">
              <a:spcBef>
                <a:spcPts val="0"/>
              </a:spcBef>
              <a:spcAft>
                <a:spcPts val="0"/>
              </a:spcAft>
              <a:buSzPts val="1800"/>
              <a:buChar char="●"/>
            </a:pPr>
            <a:r>
              <a:rPr lang="en"/>
              <a:t>I can document what I learn about a topic by sorting evidence into categories.</a:t>
            </a:r>
            <a:endParaRPr/>
          </a:p>
        </p:txBody>
      </p:sp>
      <p:cxnSp>
        <p:nvCxnSpPr>
          <p:cNvPr id="76" name="Google Shape;76;p16"/>
          <p:cNvCxnSpPr/>
          <p:nvPr/>
        </p:nvCxnSpPr>
        <p:spPr>
          <a:xfrm>
            <a:off x="1843500" y="3224775"/>
            <a:ext cx="875400" cy="9900"/>
          </a:xfrm>
          <a:prstGeom prst="straightConnector1">
            <a:avLst/>
          </a:prstGeom>
          <a:noFill/>
          <a:ln cap="flat" cmpd="sng" w="38100">
            <a:solidFill>
              <a:srgbClr val="FF0000"/>
            </a:solidFill>
            <a:prstDash val="solid"/>
            <a:round/>
            <a:headEnd len="med" w="med" type="none"/>
            <a:tailEnd len="med" w="med" type="none"/>
          </a:ln>
        </p:spPr>
      </p:cxnSp>
      <p:cxnSp>
        <p:nvCxnSpPr>
          <p:cNvPr id="77" name="Google Shape;77;p16"/>
          <p:cNvCxnSpPr/>
          <p:nvPr/>
        </p:nvCxnSpPr>
        <p:spPr>
          <a:xfrm>
            <a:off x="4493900" y="4281950"/>
            <a:ext cx="1785000" cy="14700"/>
          </a:xfrm>
          <a:prstGeom prst="straightConnector1">
            <a:avLst/>
          </a:prstGeom>
          <a:noFill/>
          <a:ln cap="flat" cmpd="sng" w="38100">
            <a:solidFill>
              <a:srgbClr val="FF0000"/>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0" st="0"/>
                                            </p:txEl>
                                          </p:spTgt>
                                        </p:tgtEl>
                                        <p:attrNameLst>
                                          <p:attrName>style.visibility</p:attrName>
                                        </p:attrNameLst>
                                      </p:cBhvr>
                                      <p:to>
                                        <p:strVal val="visible"/>
                                      </p:to>
                                    </p:set>
                                    <p:animEffect filter="fade" transition="in">
                                      <p:cBhvr>
                                        <p:cTn dur="1000"/>
                                        <p:tgtEl>
                                          <p:spTgt spid="7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1" st="1"/>
                                            </p:txEl>
                                          </p:spTgt>
                                        </p:tgtEl>
                                        <p:attrNameLst>
                                          <p:attrName>style.visibility</p:attrName>
                                        </p:attrNameLst>
                                      </p:cBhvr>
                                      <p:to>
                                        <p:strVal val="visible"/>
                                      </p:to>
                                    </p:set>
                                    <p:animEffect filter="fade" transition="in">
                                      <p:cBhvr>
                                        <p:cTn dur="1000"/>
                                        <p:tgtEl>
                                          <p:spTgt spid="7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2" st="2"/>
                                            </p:txEl>
                                          </p:spTgt>
                                        </p:tgtEl>
                                        <p:attrNameLst>
                                          <p:attrName>style.visibility</p:attrName>
                                        </p:attrNameLst>
                                      </p:cBhvr>
                                      <p:to>
                                        <p:strVal val="visible"/>
                                      </p:to>
                                    </p:set>
                                    <p:animEffect filter="fade" transition="in">
                                      <p:cBhvr>
                                        <p:cTn dur="1000"/>
                                        <p:tgtEl>
                                          <p:spTgt spid="7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3" st="3"/>
                                            </p:txEl>
                                          </p:spTgt>
                                        </p:tgtEl>
                                        <p:attrNameLst>
                                          <p:attrName>style.visibility</p:attrName>
                                        </p:attrNameLst>
                                      </p:cBhvr>
                                      <p:to>
                                        <p:strVal val="visible"/>
                                      </p:to>
                                    </p:set>
                                    <p:animEffect filter="fade" transition="in">
                                      <p:cBhvr>
                                        <p:cTn dur="1000"/>
                                        <p:tgtEl>
                                          <p:spTgt spid="7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
                                        </p:tgtEl>
                                        <p:attrNameLst>
                                          <p:attrName>style.visibility</p:attrName>
                                        </p:attrNameLst>
                                      </p:cBhvr>
                                      <p:to>
                                        <p:strVal val="visible"/>
                                      </p:to>
                                    </p:set>
                                    <p:animEffect filter="fade" transition="in">
                                      <p:cBhvr>
                                        <p:cTn dur="1000"/>
                                        <p:tgtEl>
                                          <p:spTgt spid="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gtEl>
                                        <p:attrNameLst>
                                          <p:attrName>style.visibility</p:attrName>
                                        </p:attrNameLst>
                                      </p:cBhvr>
                                      <p:to>
                                        <p:strVal val="visible"/>
                                      </p:to>
                                    </p:set>
                                    <p:animEffect filter="fade" transition="in">
                                      <p:cBhvr>
                                        <p:cTn dur="1000"/>
                                        <p:tgtEl>
                                          <p:spTgt spid="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Review of Previous Learning: UDHR Note-Catcher and Two-Voice Poem (10 min) </a:t>
            </a:r>
            <a:endParaRPr/>
          </a:p>
        </p:txBody>
      </p:sp>
      <p:sp>
        <p:nvSpPr>
          <p:cNvPr id="83" name="Google Shape;83;p17"/>
          <p:cNvSpPr txBox="1"/>
          <p:nvPr>
            <p:ph idx="1" type="body"/>
          </p:nvPr>
        </p:nvSpPr>
        <p:spPr>
          <a:xfrm>
            <a:off x="311700" y="1798750"/>
            <a:ext cx="8520600" cy="277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Take out your UDHR note catcher from unit 1 as well as your Two-Voice poems from unit 2.  Open your notes to the Human Rights Challenges in </a:t>
            </a:r>
            <a:r>
              <a:rPr i="1" lang="en"/>
              <a:t>Esperanza Rising</a:t>
            </a:r>
            <a:r>
              <a:rPr lang="en"/>
              <a:t> anchor chart.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idx="1" type="body"/>
          </p:nvPr>
        </p:nvSpPr>
        <p:spPr>
          <a:xfrm>
            <a:off x="311700" y="1061150"/>
            <a:ext cx="8520600" cy="3507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Today is an exciting day because you get to begin planning your own Readers Theater scripts!  To help you think about this, you will need to look over the notes from all that we have been learning in this module.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idx="1" type="body"/>
          </p:nvPr>
        </p:nvSpPr>
        <p:spPr>
          <a:xfrm>
            <a:off x="311700" y="431750"/>
            <a:ext cx="8520600" cy="41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look at our summaries of the UDHR articles, from Unit 1, as well as our two-voice poems and anchor chart from unit 2.</a:t>
            </a:r>
            <a:endParaRPr/>
          </a:p>
          <a:p>
            <a:pPr indent="0" lvl="0" marL="0" rtl="0" algn="l">
              <a:spcBef>
                <a:spcPts val="1600"/>
              </a:spcBef>
              <a:spcAft>
                <a:spcPts val="1600"/>
              </a:spcAft>
              <a:buNone/>
            </a:pPr>
            <a:r>
              <a:rPr lang="en"/>
              <a:t>Which UDHR articles were you able to connect to the human rights challenges faced by the characters in </a:t>
            </a:r>
            <a:r>
              <a:rPr i="1" lang="en"/>
              <a:t>Esperanza Rising</a:t>
            </a:r>
            <a:r>
              <a:rPr lang="en"/>
              <a:t> when you created these poems?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0" st="0"/>
                                            </p:txEl>
                                          </p:spTgt>
                                        </p:tgtEl>
                                        <p:attrNameLst>
                                          <p:attrName>style.visibility</p:attrName>
                                        </p:attrNameLst>
                                      </p:cBhvr>
                                      <p:to>
                                        <p:strVal val="visible"/>
                                      </p:to>
                                    </p:set>
                                    <p:animEffect filter="fade" transition="in">
                                      <p:cBhvr>
                                        <p:cTn dur="1000"/>
                                        <p:tgtEl>
                                          <p:spTgt spid="9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1" st="1"/>
                                            </p:txEl>
                                          </p:spTgt>
                                        </p:tgtEl>
                                        <p:attrNameLst>
                                          <p:attrName>style.visibility</p:attrName>
                                        </p:attrNameLst>
                                      </p:cBhvr>
                                      <p:to>
                                        <p:strVal val="visible"/>
                                      </p:to>
                                    </p:set>
                                    <p:animEffect filter="fade" transition="in">
                                      <p:cBhvr>
                                        <p:cTn dur="1000"/>
                                        <p:tgtEl>
                                          <p:spTgt spid="9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Today, you are going to narrow your focus to 5 articles of the UDHR, in order to start identifying and categorizing passages for the creation of your own Readers Theater scripts, based on the novel </a:t>
            </a:r>
            <a:r>
              <a:rPr i="1" lang="en"/>
              <a:t>Esperanza Rising</a:t>
            </a:r>
            <a:r>
              <a:rPr lang="en"/>
              <a: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105" name="Google Shape;105;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Narrowing Our Focus on the UDHR </a:t>
            </a:r>
            <a:endParaRPr/>
          </a:p>
          <a:p>
            <a:pPr indent="0" lvl="0" marL="0" rtl="0" algn="l">
              <a:spcBef>
                <a:spcPts val="1600"/>
              </a:spcBef>
              <a:spcAft>
                <a:spcPts val="0"/>
              </a:spcAft>
              <a:buNone/>
            </a:pPr>
            <a:r>
              <a:rPr lang="en"/>
              <a:t>(5-10 mins)</a:t>
            </a:r>
            <a:endParaRPr/>
          </a:p>
          <a:p>
            <a:pPr indent="0" lvl="0" marL="0" rtl="0" algn="l">
              <a:spcBef>
                <a:spcPts val="1600"/>
              </a:spcBef>
              <a:spcAft>
                <a:spcPts val="1600"/>
              </a:spcAft>
              <a:buNone/>
            </a:pPr>
            <a:r>
              <a:rPr lang="en"/>
              <a:t>(Groups of 3-5 students)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idx="1" type="body"/>
          </p:nvPr>
        </p:nvSpPr>
        <p:spPr>
          <a:xfrm>
            <a:off x="311700" y="284225"/>
            <a:ext cx="8520600" cy="428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have been studying 11 UDHR articles, but now we are going to narrow our focus to 5 of those articles.</a:t>
            </a:r>
            <a:endParaRPr/>
          </a:p>
          <a:p>
            <a:pPr indent="0" lvl="0" marL="0" rtl="0" algn="l">
              <a:spcBef>
                <a:spcPts val="1600"/>
              </a:spcBef>
              <a:spcAft>
                <a:spcPts val="0"/>
              </a:spcAft>
              <a:buNone/>
            </a:pPr>
            <a:r>
              <a:rPr lang="en"/>
              <a:t>On your UDHR note-catchers, place a </a:t>
            </a:r>
            <a:endParaRPr/>
          </a:p>
          <a:p>
            <a:pPr indent="0" lvl="0" marL="0" rtl="0" algn="l">
              <a:spcBef>
                <a:spcPts val="1600"/>
              </a:spcBef>
              <a:spcAft>
                <a:spcPts val="0"/>
              </a:spcAft>
              <a:buNone/>
            </a:pPr>
            <a:r>
              <a:rPr lang="en"/>
              <a:t>next to UDHR Articles </a:t>
            </a:r>
            <a:r>
              <a:rPr b="1" lang="en">
                <a:solidFill>
                  <a:srgbClr val="9900FF"/>
                </a:solidFill>
              </a:rPr>
              <a:t>2</a:t>
            </a:r>
            <a:r>
              <a:rPr lang="en"/>
              <a:t>, </a:t>
            </a:r>
            <a:r>
              <a:rPr b="1" lang="en">
                <a:solidFill>
                  <a:srgbClr val="9900FF"/>
                </a:solidFill>
              </a:rPr>
              <a:t>14</a:t>
            </a:r>
            <a:r>
              <a:rPr lang="en"/>
              <a:t>, </a:t>
            </a:r>
            <a:r>
              <a:rPr b="1" lang="en">
                <a:solidFill>
                  <a:srgbClr val="9900FF"/>
                </a:solidFill>
              </a:rPr>
              <a:t>16</a:t>
            </a:r>
            <a:r>
              <a:rPr lang="en"/>
              <a:t>, </a:t>
            </a:r>
            <a:r>
              <a:rPr b="1" lang="en">
                <a:solidFill>
                  <a:srgbClr val="9900FF"/>
                </a:solidFill>
              </a:rPr>
              <a:t>17</a:t>
            </a:r>
            <a:r>
              <a:rPr lang="en"/>
              <a:t>, and </a:t>
            </a:r>
            <a:r>
              <a:rPr b="1" lang="en">
                <a:solidFill>
                  <a:srgbClr val="9900FF"/>
                </a:solidFill>
              </a:rPr>
              <a:t>25.</a:t>
            </a:r>
            <a:endParaRPr b="1">
              <a:solidFill>
                <a:srgbClr val="9900FF"/>
              </a:solidFill>
            </a:endParaRPr>
          </a:p>
          <a:p>
            <a:pPr indent="0" lvl="0" marL="0" rtl="0" algn="l">
              <a:spcBef>
                <a:spcPts val="1600"/>
              </a:spcBef>
              <a:spcAft>
                <a:spcPts val="1600"/>
              </a:spcAft>
              <a:buClr>
                <a:schemeClr val="dk1"/>
              </a:buClr>
              <a:buSzPts val="1100"/>
              <a:buFont typeface="Arial"/>
              <a:buNone/>
            </a:pPr>
            <a:r>
              <a:rPr lang="en"/>
              <a:t>Share your summaries of those 5 articles.</a:t>
            </a:r>
            <a:endParaRPr>
              <a:solidFill>
                <a:srgbClr val="000000"/>
              </a:solidFill>
            </a:endParaRPr>
          </a:p>
        </p:txBody>
      </p:sp>
      <p:pic>
        <p:nvPicPr>
          <p:cNvPr descr="Original" id="111" name="Google Shape;111;p22"/>
          <p:cNvPicPr preferRelativeResize="0"/>
          <p:nvPr/>
        </p:nvPicPr>
        <p:blipFill>
          <a:blip r:embed="rId3">
            <a:alphaModFix/>
          </a:blip>
          <a:stretch>
            <a:fillRect/>
          </a:stretch>
        </p:blipFill>
        <p:spPr>
          <a:xfrm flipH="1">
            <a:off x="7061079" y="2062150"/>
            <a:ext cx="774275" cy="7287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UDHR Category Cards</a:t>
            </a:r>
            <a:endParaRPr/>
          </a:p>
        </p:txBody>
      </p:sp>
      <p:sp>
        <p:nvSpPr>
          <p:cNvPr id="117" name="Google Shape;117;p23"/>
          <p:cNvSpPr txBox="1"/>
          <p:nvPr>
            <p:ph idx="1" type="body"/>
          </p:nvPr>
        </p:nvSpPr>
        <p:spPr>
          <a:xfrm>
            <a:off x="311700" y="1152475"/>
            <a:ext cx="4842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Put your name on the top of each card and cut apart along the lines, so you have 5 cards all together.</a:t>
            </a:r>
            <a:endParaRPr/>
          </a:p>
        </p:txBody>
      </p:sp>
      <p:pic>
        <p:nvPicPr>
          <p:cNvPr id="118" name="Google Shape;118;p23"/>
          <p:cNvPicPr preferRelativeResize="0"/>
          <p:nvPr/>
        </p:nvPicPr>
        <p:blipFill>
          <a:blip r:embed="rId3">
            <a:alphaModFix/>
          </a:blip>
          <a:stretch>
            <a:fillRect/>
          </a:stretch>
        </p:blipFill>
        <p:spPr>
          <a:xfrm>
            <a:off x="5153976" y="0"/>
            <a:ext cx="3990025" cy="40665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4"/>
          <p:cNvSpPr txBox="1"/>
          <p:nvPr>
            <p:ph type="title"/>
          </p:nvPr>
        </p:nvSpPr>
        <p:spPr>
          <a:xfrm>
            <a:off x="311700" y="445025"/>
            <a:ext cx="8520600" cy="154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Group Work: Categorizing Passages from </a:t>
            </a:r>
            <a:r>
              <a:rPr i="1" lang="en"/>
              <a:t>Esperanza Rising</a:t>
            </a:r>
            <a:r>
              <a:rPr lang="en"/>
              <a:t> related to the UDHR (25 mins)</a:t>
            </a:r>
            <a:endParaRPr/>
          </a:p>
        </p:txBody>
      </p:sp>
      <p:sp>
        <p:nvSpPr>
          <p:cNvPr id="124" name="Google Shape;124;p24"/>
          <p:cNvSpPr txBox="1"/>
          <p:nvPr>
            <p:ph idx="1" type="body"/>
          </p:nvPr>
        </p:nvSpPr>
        <p:spPr>
          <a:xfrm>
            <a:off x="311700" y="1985600"/>
            <a:ext cx="8520600" cy="2583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25" name="Google Shape;125;p24"/>
          <p:cNvPicPr preferRelativeResize="0"/>
          <p:nvPr/>
        </p:nvPicPr>
        <p:blipFill>
          <a:blip r:embed="rId3">
            <a:alphaModFix/>
          </a:blip>
          <a:stretch>
            <a:fillRect/>
          </a:stretch>
        </p:blipFill>
        <p:spPr>
          <a:xfrm>
            <a:off x="1506451" y="1554600"/>
            <a:ext cx="3300374" cy="3014300"/>
          </a:xfrm>
          <a:prstGeom prst="rect">
            <a:avLst/>
          </a:prstGeom>
          <a:noFill/>
          <a:ln>
            <a:noFill/>
          </a:ln>
        </p:spPr>
      </p:pic>
      <p:pic>
        <p:nvPicPr>
          <p:cNvPr id="126" name="Google Shape;126;p24"/>
          <p:cNvPicPr preferRelativeResize="0"/>
          <p:nvPr/>
        </p:nvPicPr>
        <p:blipFill>
          <a:blip r:embed="rId4">
            <a:alphaModFix/>
          </a:blip>
          <a:stretch>
            <a:fillRect/>
          </a:stretch>
        </p:blipFill>
        <p:spPr>
          <a:xfrm>
            <a:off x="5157750" y="1554600"/>
            <a:ext cx="3074051" cy="31330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ph idx="1" type="body"/>
          </p:nvPr>
        </p:nvSpPr>
        <p:spPr>
          <a:xfrm>
            <a:off x="311700" y="353050"/>
            <a:ext cx="8520600" cy="421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are going to do something similar to an activity you did in Unit 1, when you looked at specific evidence from a firsthand human rights account and connected it to articles in the UDHR.</a:t>
            </a:r>
            <a:endParaRPr/>
          </a:p>
          <a:p>
            <a:pPr indent="0" lvl="0" marL="0" rtl="0" algn="l">
              <a:spcBef>
                <a:spcPts val="1600"/>
              </a:spcBef>
              <a:spcAft>
                <a:spcPts val="1600"/>
              </a:spcAft>
              <a:buNone/>
            </a:pPr>
            <a:r>
              <a:rPr lang="en"/>
              <a:t>What do you remember from this activity?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xEl>
                                              <p:pRg end="0" st="0"/>
                                            </p:txEl>
                                          </p:spTgt>
                                        </p:tgtEl>
                                        <p:attrNameLst>
                                          <p:attrName>style.visibility</p:attrName>
                                        </p:attrNameLst>
                                      </p:cBhvr>
                                      <p:to>
                                        <p:strVal val="visible"/>
                                      </p:to>
                                    </p:set>
                                    <p:animEffect filter="fade" transition="in">
                                      <p:cBhvr>
                                        <p:cTn dur="1000"/>
                                        <p:tgtEl>
                                          <p:spTgt spid="13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xEl>
                                              <p:pRg end="1" st="1"/>
                                            </p:txEl>
                                          </p:spTgt>
                                        </p:tgtEl>
                                        <p:attrNameLst>
                                          <p:attrName>style.visibility</p:attrName>
                                        </p:attrNameLst>
                                      </p:cBhvr>
                                      <p:to>
                                        <p:strVal val="visible"/>
                                      </p:to>
                                    </p:set>
                                    <p:animEffect filter="fade" transition="in">
                                      <p:cBhvr>
                                        <p:cTn dur="1000"/>
                                        <p:tgtEl>
                                          <p:spTgt spid="131">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idx="1" type="body"/>
          </p:nvPr>
        </p:nvSpPr>
        <p:spPr>
          <a:xfrm>
            <a:off x="311700" y="58025"/>
            <a:ext cx="8520600" cy="4510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I’m going to start by reading the first passage from </a:t>
            </a:r>
            <a:r>
              <a:rPr i="1" lang="en"/>
              <a:t>Esperanza Rising</a:t>
            </a:r>
            <a:r>
              <a:rPr lang="en"/>
              <a:t>, then I am going to review my UDHR category cards, and think about which of the five UDHR categories I think this passage belongs in.  I would like you to think about the category the passage belongs in as well.</a:t>
            </a:r>
            <a:endParaRPr/>
          </a:p>
        </p:txBody>
      </p:sp>
      <p:pic>
        <p:nvPicPr>
          <p:cNvPr id="137" name="Google Shape;137;p26"/>
          <p:cNvPicPr preferRelativeResize="0"/>
          <p:nvPr/>
        </p:nvPicPr>
        <p:blipFill>
          <a:blip r:embed="rId3">
            <a:alphaModFix/>
          </a:blip>
          <a:stretch>
            <a:fillRect/>
          </a:stretch>
        </p:blipFill>
        <p:spPr>
          <a:xfrm>
            <a:off x="0" y="3360655"/>
            <a:ext cx="9143999" cy="114438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1000"/>
                                        <p:tgtEl>
                                          <p:spTgt spid="1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idx="1" type="body"/>
          </p:nvPr>
        </p:nvSpPr>
        <p:spPr>
          <a:xfrm>
            <a:off x="311700" y="75450"/>
            <a:ext cx="8520600" cy="449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Read through all remaining passages silently.</a:t>
            </a:r>
            <a:endParaRPr/>
          </a:p>
          <a:p>
            <a:pPr indent="0" lvl="0" marL="0" rtl="0" algn="l">
              <a:spcBef>
                <a:spcPts val="1600"/>
              </a:spcBef>
              <a:spcAft>
                <a:spcPts val="0"/>
              </a:spcAft>
              <a:buNone/>
            </a:pPr>
            <a:r>
              <a:rPr lang="en"/>
              <a:t>Cut the passages into individual strips.</a:t>
            </a:r>
            <a:endParaRPr/>
          </a:p>
          <a:p>
            <a:pPr indent="0" lvl="0" marL="0" rtl="0" algn="l">
              <a:spcBef>
                <a:spcPts val="1600"/>
              </a:spcBef>
              <a:spcAft>
                <a:spcPts val="0"/>
              </a:spcAft>
              <a:buNone/>
            </a:pPr>
            <a:r>
              <a:rPr lang="en"/>
              <a:t>Discuss with your group which passages belong in which category and why (justify)</a:t>
            </a:r>
            <a:endParaRPr/>
          </a:p>
          <a:p>
            <a:pPr indent="-412750" lvl="0" marL="457200" rtl="0" algn="l">
              <a:spcBef>
                <a:spcPts val="1600"/>
              </a:spcBef>
              <a:spcAft>
                <a:spcPts val="0"/>
              </a:spcAft>
              <a:buSzPts val="2900"/>
              <a:buChar char="●"/>
            </a:pPr>
            <a:r>
              <a:rPr lang="en" sz="2900"/>
              <a:t>Which passages relate to which UDHR articles?</a:t>
            </a:r>
            <a:endParaRPr sz="2900"/>
          </a:p>
          <a:p>
            <a:pPr indent="-412750" lvl="0" marL="457200" rtl="0" algn="l">
              <a:spcBef>
                <a:spcPts val="0"/>
              </a:spcBef>
              <a:spcAft>
                <a:spcPts val="0"/>
              </a:spcAft>
              <a:buSzPts val="2900"/>
              <a:buChar char="●"/>
            </a:pPr>
            <a:r>
              <a:rPr lang="en"/>
              <a:t>What is your evidence?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0" st="0"/>
                                            </p:txEl>
                                          </p:spTgt>
                                        </p:tgtEl>
                                        <p:attrNameLst>
                                          <p:attrName>style.visibility</p:attrName>
                                        </p:attrNameLst>
                                      </p:cBhvr>
                                      <p:to>
                                        <p:strVal val="visible"/>
                                      </p:to>
                                    </p:set>
                                    <p:animEffect filter="fade" transition="in">
                                      <p:cBhvr>
                                        <p:cTn dur="1000"/>
                                        <p:tgtEl>
                                          <p:spTgt spid="14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1" st="1"/>
                                            </p:txEl>
                                          </p:spTgt>
                                        </p:tgtEl>
                                        <p:attrNameLst>
                                          <p:attrName>style.visibility</p:attrName>
                                        </p:attrNameLst>
                                      </p:cBhvr>
                                      <p:to>
                                        <p:strVal val="visible"/>
                                      </p:to>
                                    </p:set>
                                    <p:animEffect filter="fade" transition="in">
                                      <p:cBhvr>
                                        <p:cTn dur="1000"/>
                                        <p:tgtEl>
                                          <p:spTgt spid="14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2" st="2"/>
                                            </p:txEl>
                                          </p:spTgt>
                                        </p:tgtEl>
                                        <p:attrNameLst>
                                          <p:attrName>style.visibility</p:attrName>
                                        </p:attrNameLst>
                                      </p:cBhvr>
                                      <p:to>
                                        <p:strVal val="visible"/>
                                      </p:to>
                                    </p:set>
                                    <p:animEffect filter="fade" transition="in">
                                      <p:cBhvr>
                                        <p:cTn dur="1000"/>
                                        <p:tgtEl>
                                          <p:spTgt spid="14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3" st="3"/>
                                            </p:txEl>
                                          </p:spTgt>
                                        </p:tgtEl>
                                        <p:attrNameLst>
                                          <p:attrName>style.visibility</p:attrName>
                                        </p:attrNameLst>
                                      </p:cBhvr>
                                      <p:to>
                                        <p:strVal val="visible"/>
                                      </p:to>
                                    </p:set>
                                    <p:animEffect filter="fade" transition="in">
                                      <p:cBhvr>
                                        <p:cTn dur="1000"/>
                                        <p:tgtEl>
                                          <p:spTgt spid="14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4" st="4"/>
                                            </p:txEl>
                                          </p:spTgt>
                                        </p:tgtEl>
                                        <p:attrNameLst>
                                          <p:attrName>style.visibility</p:attrName>
                                        </p:attrNameLst>
                                      </p:cBhvr>
                                      <p:to>
                                        <p:strVal val="visible"/>
                                      </p:to>
                                    </p:set>
                                    <p:animEffect filter="fade" transition="in">
                                      <p:cBhvr>
                                        <p:cTn dur="1000"/>
                                        <p:tgtEl>
                                          <p:spTgt spid="14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8"/>
          <p:cNvSpPr txBox="1"/>
          <p:nvPr>
            <p:ph idx="1" type="body"/>
          </p:nvPr>
        </p:nvSpPr>
        <p:spPr>
          <a:xfrm>
            <a:off x="311700" y="284225"/>
            <a:ext cx="8520600" cy="341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Physically glue each passage onto the UDHR category card that best connects to the passage, based on your group discussion.</a:t>
            </a:r>
            <a:endParaRPr/>
          </a:p>
          <a:p>
            <a:pPr indent="0" lvl="0" marL="0" rtl="0" algn="l">
              <a:spcBef>
                <a:spcPts val="1600"/>
              </a:spcBef>
              <a:spcAft>
                <a:spcPts val="0"/>
              </a:spcAft>
              <a:buNone/>
            </a:pPr>
            <a:r>
              <a:rPr lang="en"/>
              <a:t>Remember, that in the next step, you will need to justify why you placed certain passages into a specific category.</a:t>
            </a:r>
            <a:endParaRPr/>
          </a:p>
          <a:p>
            <a:pPr indent="0" lvl="0" marL="0" rtl="0" algn="l">
              <a:spcBef>
                <a:spcPts val="1600"/>
              </a:spcBef>
              <a:spcAft>
                <a:spcPts val="1600"/>
              </a:spcAft>
              <a:buNone/>
            </a:pPr>
            <a:r>
              <a:t/>
            </a:r>
            <a:endParaRPr/>
          </a:p>
        </p:txBody>
      </p:sp>
      <p:sp>
        <p:nvSpPr>
          <p:cNvPr id="148" name="Google Shape;148;p28"/>
          <p:cNvSpPr txBox="1"/>
          <p:nvPr/>
        </p:nvSpPr>
        <p:spPr>
          <a:xfrm>
            <a:off x="56900" y="3835375"/>
            <a:ext cx="8913900" cy="121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3000">
                <a:solidFill>
                  <a:srgbClr val="FF0000"/>
                </a:solidFill>
              </a:rPr>
              <a:t>** You will not fill in the sentence frames at the bottom until closing**</a:t>
            </a:r>
            <a:endParaRPr>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0" st="0"/>
                                            </p:txEl>
                                          </p:spTgt>
                                        </p:tgtEl>
                                        <p:attrNameLst>
                                          <p:attrName>style.visibility</p:attrName>
                                        </p:attrNameLst>
                                      </p:cBhvr>
                                      <p:to>
                                        <p:strVal val="visible"/>
                                      </p:to>
                                    </p:set>
                                    <p:animEffect filter="fade" transition="in">
                                      <p:cBhvr>
                                        <p:cTn dur="1000"/>
                                        <p:tgtEl>
                                          <p:spTgt spid="1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1" st="1"/>
                                            </p:txEl>
                                          </p:spTgt>
                                        </p:tgtEl>
                                        <p:attrNameLst>
                                          <p:attrName>style.visibility</p:attrName>
                                        </p:attrNameLst>
                                      </p:cBhvr>
                                      <p:to>
                                        <p:strVal val="visible"/>
                                      </p:to>
                                    </p:set>
                                    <p:animEffect filter="fade" transition="in">
                                      <p:cBhvr>
                                        <p:cTn dur="1000"/>
                                        <p:tgtEl>
                                          <p:spTgt spid="1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2" st="2"/>
                                            </p:txEl>
                                          </p:spTgt>
                                        </p:tgtEl>
                                        <p:attrNameLst>
                                          <p:attrName>style.visibility</p:attrName>
                                        </p:attrNameLst>
                                      </p:cBhvr>
                                      <p:to>
                                        <p:strVal val="visible"/>
                                      </p:to>
                                    </p:set>
                                    <p:animEffect filter="fade" transition="in">
                                      <p:cBhvr>
                                        <p:cTn dur="1000"/>
                                        <p:tgtEl>
                                          <p:spTgt spid="14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54" name="Google Shape;154;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Justifying Passage Selections (10 mins)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0"/>
          <p:cNvSpPr txBox="1"/>
          <p:nvPr>
            <p:ph idx="1" type="body"/>
          </p:nvPr>
        </p:nvSpPr>
        <p:spPr>
          <a:xfrm>
            <a:off x="311700" y="372725"/>
            <a:ext cx="8520600" cy="41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Were any of the passages difficult to categorize?  If so, why?</a:t>
            </a:r>
            <a:endParaRPr/>
          </a:p>
          <a:p>
            <a:pPr indent="0" lvl="0" marL="0" rtl="0" algn="l">
              <a:spcBef>
                <a:spcPts val="1600"/>
              </a:spcBef>
              <a:spcAft>
                <a:spcPts val="0"/>
              </a:spcAft>
              <a:buNone/>
            </a:pPr>
            <a:r>
              <a:rPr lang="en"/>
              <a:t>Now that you’ve had a chance to think and talk, you are now ready to write.</a:t>
            </a:r>
            <a:endParaRPr/>
          </a:p>
          <a:p>
            <a:pPr indent="0" lvl="0" marL="0" rtl="0" algn="l">
              <a:spcBef>
                <a:spcPts val="1600"/>
              </a:spcBef>
              <a:spcAft>
                <a:spcPts val="1600"/>
              </a:spcAft>
              <a:buNone/>
            </a:pPr>
            <a:r>
              <a:rPr lang="en"/>
              <a:t>Fill in the sentence frames at the bottom of each UDHR category card, in order to justify why you placed each passage into certain categories.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1"/>
          <p:cNvSpPr txBox="1"/>
          <p:nvPr>
            <p:ph type="title"/>
          </p:nvPr>
        </p:nvSpPr>
        <p:spPr>
          <a:xfrm>
            <a:off x="311700" y="136700"/>
            <a:ext cx="8520600" cy="59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Exit Ticket (5 mins)</a:t>
            </a:r>
            <a:endParaRPr/>
          </a:p>
        </p:txBody>
      </p:sp>
      <p:sp>
        <p:nvSpPr>
          <p:cNvPr id="165" name="Google Shape;165;p31"/>
          <p:cNvSpPr txBox="1"/>
          <p:nvPr>
            <p:ph idx="1" type="body"/>
          </p:nvPr>
        </p:nvSpPr>
        <p:spPr>
          <a:xfrm>
            <a:off x="311700" y="726800"/>
            <a:ext cx="8520600" cy="3842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2"/>
          <p:cNvSpPr txBox="1"/>
          <p:nvPr>
            <p:ph idx="1" type="body"/>
          </p:nvPr>
        </p:nvSpPr>
        <p:spPr>
          <a:xfrm>
            <a:off x="311700" y="107200"/>
            <a:ext cx="8520600" cy="446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Write the following information:</a:t>
            </a:r>
            <a:endParaRPr/>
          </a:p>
          <a:p>
            <a:pPr indent="-342900" lvl="0" marL="457200" rtl="0" algn="l">
              <a:spcBef>
                <a:spcPts val="1600"/>
              </a:spcBef>
              <a:spcAft>
                <a:spcPts val="0"/>
              </a:spcAft>
              <a:buSzPts val="1800"/>
              <a:buChar char="●"/>
            </a:pPr>
            <a:r>
              <a:rPr lang="en"/>
              <a:t>Name</a:t>
            </a:r>
            <a:endParaRPr/>
          </a:p>
          <a:p>
            <a:pPr indent="-342900" lvl="0" marL="457200" rtl="0" algn="l">
              <a:spcBef>
                <a:spcPts val="0"/>
              </a:spcBef>
              <a:spcAft>
                <a:spcPts val="0"/>
              </a:spcAft>
              <a:buSzPts val="1800"/>
              <a:buChar char="●"/>
            </a:pPr>
            <a:r>
              <a:rPr lang="en"/>
              <a:t>Rank order (1st, 2nd, and 3rd choice) of UDHR Articles 2, 14, 16, 17, and 25 that you’re most interested in focusing on for your Readers Theater script.</a:t>
            </a:r>
            <a:endParaRPr/>
          </a:p>
          <a:p>
            <a:pPr indent="-342900" lvl="0" marL="457200" rtl="0" algn="l">
              <a:spcBef>
                <a:spcPts val="0"/>
              </a:spcBef>
              <a:spcAft>
                <a:spcPts val="0"/>
              </a:spcAft>
              <a:buSzPts val="1800"/>
              <a:buChar char="●"/>
            </a:pPr>
            <a:r>
              <a:rPr lang="en"/>
              <a:t>The names of at least 5 other students you’d like to work with on writing the script, and why.</a:t>
            </a:r>
            <a:endParaRPr/>
          </a:p>
          <a:p>
            <a:pPr indent="0" lvl="0" marL="0" rtl="0" algn="l">
              <a:spcBef>
                <a:spcPts val="1600"/>
              </a:spcBef>
              <a:spcAft>
                <a:spcPts val="16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0" st="0"/>
                                            </p:txEl>
                                          </p:spTgt>
                                        </p:tgtEl>
                                        <p:attrNameLst>
                                          <p:attrName>style.visibility</p:attrName>
                                        </p:attrNameLst>
                                      </p:cBhvr>
                                      <p:to>
                                        <p:strVal val="visible"/>
                                      </p:to>
                                    </p:set>
                                    <p:animEffect filter="fade" transition="in">
                                      <p:cBhvr>
                                        <p:cTn dur="1000"/>
                                        <p:tgtEl>
                                          <p:spTgt spid="17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1" st="1"/>
                                            </p:txEl>
                                          </p:spTgt>
                                        </p:tgtEl>
                                        <p:attrNameLst>
                                          <p:attrName>style.visibility</p:attrName>
                                        </p:attrNameLst>
                                      </p:cBhvr>
                                      <p:to>
                                        <p:strVal val="visible"/>
                                      </p:to>
                                    </p:set>
                                    <p:animEffect filter="fade" transition="in">
                                      <p:cBhvr>
                                        <p:cTn dur="1000"/>
                                        <p:tgtEl>
                                          <p:spTgt spid="17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2" st="2"/>
                                            </p:txEl>
                                          </p:spTgt>
                                        </p:tgtEl>
                                        <p:attrNameLst>
                                          <p:attrName>style.visibility</p:attrName>
                                        </p:attrNameLst>
                                      </p:cBhvr>
                                      <p:to>
                                        <p:strVal val="visible"/>
                                      </p:to>
                                    </p:set>
                                    <p:animEffect filter="fade" transition="in">
                                      <p:cBhvr>
                                        <p:cTn dur="1000"/>
                                        <p:tgtEl>
                                          <p:spTgt spid="17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3" st="3"/>
                                            </p:txEl>
                                          </p:spTgt>
                                        </p:tgtEl>
                                        <p:attrNameLst>
                                          <p:attrName>style.visibility</p:attrName>
                                        </p:attrNameLst>
                                      </p:cBhvr>
                                      <p:to>
                                        <p:strVal val="visible"/>
                                      </p:to>
                                    </p:set>
                                    <p:animEffect filter="fade" transition="in">
                                      <p:cBhvr>
                                        <p:cTn dur="1000"/>
                                        <p:tgtEl>
                                          <p:spTgt spid="17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4" st="4"/>
                                            </p:txEl>
                                          </p:spTgt>
                                        </p:tgtEl>
                                        <p:attrNameLst>
                                          <p:attrName>style.visibility</p:attrName>
                                        </p:attrNameLst>
                                      </p:cBhvr>
                                      <p:to>
                                        <p:strVal val="visible"/>
                                      </p:to>
                                    </p:set>
                                    <p:animEffect filter="fade" transition="in">
                                      <p:cBhvr>
                                        <p:cTn dur="1000"/>
                                        <p:tgtEl>
                                          <p:spTgt spid="170">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7" name="Google Shape;177;p33"/>
          <p:cNvPicPr preferRelativeResize="0"/>
          <p:nvPr/>
        </p:nvPicPr>
        <p:blipFill>
          <a:blip r:embed="rId3">
            <a:alphaModFix/>
          </a:blip>
          <a:stretch>
            <a:fillRect/>
          </a:stretch>
        </p:blipFill>
        <p:spPr>
          <a:xfrm>
            <a:off x="0" y="1737979"/>
            <a:ext cx="9144000" cy="104599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