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22" Type="http://schemas.openxmlformats.org/officeDocument/2006/relationships/slide" Target="slides/slide18.xml"/><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d0716a709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d0716a70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d0716a709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d0716a709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d0716a709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d0716a709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d0716a709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d0716a709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d0716a709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d0716a709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d0716a709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d0716a709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d0716a709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d0716a709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d0716a709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d0716a709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d0716a709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d0716a709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d0716a709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d0716a709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d0716a709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d0716a709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d0716a709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d0716a709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d0716a709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d0716a709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d0716a709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d0716a709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d0716a709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d0716a709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d0716a709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d0716a709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d0716a709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d0716a709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b="1"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AutoNum type="alphaUcPeriod"/>
              <a:defRPr sz="3000"/>
            </a:lvl1pPr>
            <a:lvl2pPr indent="-317500" lvl="1" marL="914400">
              <a:spcBef>
                <a:spcPts val="1600"/>
              </a:spcBef>
              <a:spcAft>
                <a:spcPts val="0"/>
              </a:spcAft>
              <a:buSzPts val="1400"/>
              <a:buAutoNum type="alphaLcPeriod"/>
              <a:defRPr/>
            </a:lvl2pPr>
            <a:lvl3pPr indent="-317500" lvl="2" marL="1371600">
              <a:spcBef>
                <a:spcPts val="1600"/>
              </a:spcBef>
              <a:spcAft>
                <a:spcPts val="0"/>
              </a:spcAft>
              <a:buSzPts val="1400"/>
              <a:buAutoNum type="romanLcPeriod"/>
              <a:defRPr/>
            </a:lvl3pPr>
            <a:lvl4pPr indent="-317500" lvl="3" marL="1828800">
              <a:spcBef>
                <a:spcPts val="1600"/>
              </a:spcBef>
              <a:spcAft>
                <a:spcPts val="0"/>
              </a:spcAft>
              <a:buSzPts val="1400"/>
              <a:buAutoNum type="arabicPeriod"/>
              <a:defRPr/>
            </a:lvl4pPr>
            <a:lvl5pPr indent="-317500" lvl="4" marL="2286000">
              <a:spcBef>
                <a:spcPts val="1600"/>
              </a:spcBef>
              <a:spcAft>
                <a:spcPts val="0"/>
              </a:spcAft>
              <a:buSzPts val="1400"/>
              <a:buAutoNum type="alphaLcPeriod"/>
              <a:defRPr/>
            </a:lvl5pPr>
            <a:lvl6pPr indent="-317500" lvl="5" marL="2743200">
              <a:spcBef>
                <a:spcPts val="1600"/>
              </a:spcBef>
              <a:spcAft>
                <a:spcPts val="0"/>
              </a:spcAft>
              <a:buSzPts val="1400"/>
              <a:buAutoNum type="romanLcPeriod"/>
              <a:defRPr/>
            </a:lvl6pPr>
            <a:lvl7pPr indent="-317500" lvl="6" marL="3200400">
              <a:spcBef>
                <a:spcPts val="1600"/>
              </a:spcBef>
              <a:spcAft>
                <a:spcPts val="0"/>
              </a:spcAft>
              <a:buSzPts val="1400"/>
              <a:buAutoNum type="arabicPeriod"/>
              <a:defRPr/>
            </a:lvl7pPr>
            <a:lvl8pPr indent="-317500" lvl="7" marL="3657600">
              <a:spcBef>
                <a:spcPts val="1600"/>
              </a:spcBef>
              <a:spcAft>
                <a:spcPts val="0"/>
              </a:spcAft>
              <a:buSzPts val="1400"/>
              <a:buAutoNum type="alphaLcPeriod"/>
              <a:defRPr/>
            </a:lvl8pPr>
            <a:lvl9pPr indent="-317500" lvl="8" marL="4114800">
              <a:spcBef>
                <a:spcPts val="1600"/>
              </a:spcBef>
              <a:spcAft>
                <a:spcPts val="1600"/>
              </a:spcAft>
              <a:buSzPts val="1400"/>
              <a:buAutoNum type="romanLcPeriod"/>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0" y="1683854"/>
            <a:ext cx="9143999" cy="139324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63" name="Google Shape;63;p14"/>
          <p:cNvPicPr preferRelativeResize="0"/>
          <p:nvPr/>
        </p:nvPicPr>
        <p:blipFill>
          <a:blip r:embed="rId3">
            <a:alphaModFix/>
          </a:blip>
          <a:stretch>
            <a:fillRect/>
          </a:stretch>
        </p:blipFill>
        <p:spPr>
          <a:xfrm>
            <a:off x="0" y="1101225"/>
            <a:ext cx="9144002" cy="22085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69" name="Google Shape;69;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SzPts val="3000"/>
              <a:buAutoNum type="alphaUcPeriod"/>
            </a:pPr>
            <a:r>
              <a:rPr lang="en"/>
              <a:t>Reviewing Learning Targets (5 mins)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Targets</a:t>
            </a:r>
            <a:endParaRPr/>
          </a:p>
        </p:txBody>
      </p:sp>
      <p:sp>
        <p:nvSpPr>
          <p:cNvPr id="75" name="Google Shape;75;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I can summarize key articles of the UDHR, and passages from </a:t>
            </a:r>
            <a:r>
              <a:rPr i="1" lang="en"/>
              <a:t>Esperanza Rising</a:t>
            </a:r>
            <a:r>
              <a:rPr lang="en"/>
              <a:t> and </a:t>
            </a:r>
            <a:r>
              <a:rPr i="1" lang="en"/>
              <a:t>American Heroes</a:t>
            </a:r>
            <a:r>
              <a:rPr lang="en"/>
              <a:t> from previous learning</a:t>
            </a:r>
            <a:endParaRPr/>
          </a:p>
          <a:p>
            <a:pPr indent="-342900" lvl="0" marL="457200" rtl="0" algn="l">
              <a:spcBef>
                <a:spcPts val="0"/>
              </a:spcBef>
              <a:spcAft>
                <a:spcPts val="0"/>
              </a:spcAft>
              <a:buSzPts val="1800"/>
              <a:buChar char="●"/>
            </a:pPr>
            <a:r>
              <a:rPr lang="en"/>
              <a:t>I can participate in a discussion with my peers.</a:t>
            </a:r>
            <a:endParaRPr/>
          </a:p>
          <a:p>
            <a:pPr indent="-342900" lvl="0" marL="457200" rtl="0" algn="l">
              <a:spcBef>
                <a:spcPts val="0"/>
              </a:spcBef>
              <a:spcAft>
                <a:spcPts val="0"/>
              </a:spcAft>
              <a:buSzPts val="1800"/>
              <a:buChar char="●"/>
            </a:pPr>
            <a:r>
              <a:rPr lang="en"/>
              <a:t>I can share my opinion about the effectiveness of the narrator dialogue.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xEl>
                                              <p:pRg end="0" st="0"/>
                                            </p:txEl>
                                          </p:spTgt>
                                        </p:tgtEl>
                                        <p:attrNameLst>
                                          <p:attrName>style.visibility</p:attrName>
                                        </p:attrNameLst>
                                      </p:cBhvr>
                                      <p:to>
                                        <p:strVal val="visible"/>
                                      </p:to>
                                    </p:set>
                                    <p:animEffect filter="fade" transition="in">
                                      <p:cBhvr>
                                        <p:cTn dur="1000"/>
                                        <p:tgtEl>
                                          <p:spTgt spid="7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xEl>
                                              <p:pRg end="1" st="1"/>
                                            </p:txEl>
                                          </p:spTgt>
                                        </p:tgtEl>
                                        <p:attrNameLst>
                                          <p:attrName>style.visibility</p:attrName>
                                        </p:attrNameLst>
                                      </p:cBhvr>
                                      <p:to>
                                        <p:strVal val="visible"/>
                                      </p:to>
                                    </p:set>
                                    <p:animEffect filter="fade" transition="in">
                                      <p:cBhvr>
                                        <p:cTn dur="1000"/>
                                        <p:tgtEl>
                                          <p:spTgt spid="7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xEl>
                                              <p:pRg end="2" st="2"/>
                                            </p:txEl>
                                          </p:spTgt>
                                        </p:tgtEl>
                                        <p:attrNameLst>
                                          <p:attrName>style.visibility</p:attrName>
                                        </p:attrNameLst>
                                      </p:cBhvr>
                                      <p:to>
                                        <p:strVal val="visible"/>
                                      </p:to>
                                    </p:set>
                                    <p:animEffect filter="fade" transition="in">
                                      <p:cBhvr>
                                        <p:cTn dur="1000"/>
                                        <p:tgtEl>
                                          <p:spTgt spid="75">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406400" lvl="0" marL="457200" rtl="0" algn="l">
              <a:spcBef>
                <a:spcPts val="0"/>
              </a:spcBef>
              <a:spcAft>
                <a:spcPts val="0"/>
              </a:spcAft>
              <a:buSzPts val="2800"/>
              <a:buAutoNum type="alphaUcPeriod"/>
            </a:pPr>
            <a:r>
              <a:rPr lang="en"/>
              <a:t>Connecting the UDHR to the Themes in Readers Theater Scripts (25 mins)</a:t>
            </a:r>
            <a:endParaRPr/>
          </a:p>
        </p:txBody>
      </p:sp>
      <p:sp>
        <p:nvSpPr>
          <p:cNvPr id="81" name="Google Shape;81;p17"/>
          <p:cNvSpPr txBox="1"/>
          <p:nvPr>
            <p:ph idx="1" type="body"/>
          </p:nvPr>
        </p:nvSpPr>
        <p:spPr>
          <a:xfrm>
            <a:off x="311700" y="1460050"/>
            <a:ext cx="8520600" cy="3108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i="1"/>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8"/>
          <p:cNvSpPr txBox="1"/>
          <p:nvPr>
            <p:ph idx="1" type="body"/>
          </p:nvPr>
        </p:nvSpPr>
        <p:spPr>
          <a:xfrm>
            <a:off x="311700" y="98400"/>
            <a:ext cx="8520600" cy="4470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Clr>
                <a:schemeClr val="dk1"/>
              </a:buClr>
              <a:buSzPts val="1100"/>
              <a:buFont typeface="Arial"/>
              <a:buNone/>
            </a:pPr>
            <a:r>
              <a:rPr lang="en" sz="2900"/>
              <a:t>Today we are going to review the UDHR themes we have been studying in this module, in order to help us make connections between the UDHR themes and the narrative Readers Theater scripts we have been reading. Discussing these connections will help prepare you for later in the unit when you will need to write your own Readers Theater script based on one UDHR theme and passage from </a:t>
            </a:r>
            <a:r>
              <a:rPr i="1" lang="en" sz="2900"/>
              <a:t>Esperanza Rising.</a:t>
            </a:r>
            <a:endParaRPr sz="29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9"/>
          <p:cNvSpPr txBox="1"/>
          <p:nvPr>
            <p:ph idx="1" type="body"/>
          </p:nvPr>
        </p:nvSpPr>
        <p:spPr>
          <a:xfrm>
            <a:off x="311700" y="197800"/>
            <a:ext cx="8520600" cy="437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Take out your UDHR note-catcher (from Unit 1) where you summarized 11 articles from the UDHR.</a:t>
            </a:r>
            <a:endParaRPr/>
          </a:p>
          <a:p>
            <a:pPr indent="0" lvl="0" marL="0" rtl="0" algn="l">
              <a:spcBef>
                <a:spcPts val="1600"/>
              </a:spcBef>
              <a:spcAft>
                <a:spcPts val="0"/>
              </a:spcAft>
              <a:buNone/>
            </a:pPr>
            <a:r>
              <a:rPr lang="en"/>
              <a:t>Take a few minutes to review your UDHR summaries silently.</a:t>
            </a:r>
            <a:endParaRPr/>
          </a:p>
          <a:p>
            <a:pPr indent="0" lvl="0" marL="0" rtl="0" algn="l">
              <a:spcBef>
                <a:spcPts val="1600"/>
              </a:spcBef>
              <a:spcAft>
                <a:spcPts val="1600"/>
              </a:spcAft>
              <a:buNone/>
            </a:pPr>
            <a:r>
              <a:rPr lang="en"/>
              <a:t>Review with your group.</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0"/>
          <p:cNvSpPr txBox="1"/>
          <p:nvPr>
            <p:ph idx="1" type="body"/>
          </p:nvPr>
        </p:nvSpPr>
        <p:spPr>
          <a:xfrm>
            <a:off x="311700" y="883600"/>
            <a:ext cx="8520600" cy="3685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Join your “American Hero” script groups from lesson 1.  Bring both the American Hero and </a:t>
            </a:r>
            <a:r>
              <a:rPr i="1" lang="en"/>
              <a:t>Esperanza Rising</a:t>
            </a:r>
            <a:r>
              <a:rPr lang="en"/>
              <a:t> scripts.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1"/>
          <p:cNvSpPr txBox="1"/>
          <p:nvPr>
            <p:ph idx="1" type="body"/>
          </p:nvPr>
        </p:nvSpPr>
        <p:spPr>
          <a:xfrm>
            <a:off x="113800" y="267375"/>
            <a:ext cx="8945100" cy="884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t>You are going to locate the connections between the UDHR themes we have studied and the Readers Theater scripts.</a:t>
            </a:r>
            <a:endParaRPr/>
          </a:p>
        </p:txBody>
      </p:sp>
      <p:pic>
        <p:nvPicPr>
          <p:cNvPr id="102" name="Google Shape;102;p21"/>
          <p:cNvPicPr preferRelativeResize="0"/>
          <p:nvPr/>
        </p:nvPicPr>
        <p:blipFill>
          <a:blip r:embed="rId3">
            <a:alphaModFix/>
          </a:blip>
          <a:stretch>
            <a:fillRect/>
          </a:stretch>
        </p:blipFill>
        <p:spPr>
          <a:xfrm>
            <a:off x="14350" y="1199796"/>
            <a:ext cx="9143999" cy="1275907"/>
          </a:xfrm>
          <a:prstGeom prst="rect">
            <a:avLst/>
          </a:prstGeom>
          <a:noFill/>
          <a:ln>
            <a:noFill/>
          </a:ln>
        </p:spPr>
      </p:pic>
      <p:cxnSp>
        <p:nvCxnSpPr>
          <p:cNvPr id="103" name="Google Shape;103;p21"/>
          <p:cNvCxnSpPr/>
          <p:nvPr/>
        </p:nvCxnSpPr>
        <p:spPr>
          <a:xfrm flipH="1" rot="10800000">
            <a:off x="4964100" y="2096275"/>
            <a:ext cx="4005600" cy="29700"/>
          </a:xfrm>
          <a:prstGeom prst="straightConnector1">
            <a:avLst/>
          </a:prstGeom>
          <a:noFill/>
          <a:ln cap="flat" cmpd="sng" w="19050">
            <a:solidFill>
              <a:srgbClr val="FF0000"/>
            </a:solidFill>
            <a:prstDash val="solid"/>
            <a:round/>
            <a:headEnd len="med" w="med" type="none"/>
            <a:tailEnd len="med" w="med" type="none"/>
          </a:ln>
        </p:spPr>
      </p:cxnSp>
      <p:cxnSp>
        <p:nvCxnSpPr>
          <p:cNvPr id="104" name="Google Shape;104;p21"/>
          <p:cNvCxnSpPr/>
          <p:nvPr/>
        </p:nvCxnSpPr>
        <p:spPr>
          <a:xfrm flipH="1" rot="10800000">
            <a:off x="1667625" y="2394350"/>
            <a:ext cx="5682000" cy="3300"/>
          </a:xfrm>
          <a:prstGeom prst="straightConnector1">
            <a:avLst/>
          </a:prstGeom>
          <a:noFill/>
          <a:ln cap="flat" cmpd="sng" w="19050">
            <a:solidFill>
              <a:srgbClr val="FF0000"/>
            </a:solidFill>
            <a:prstDash val="solid"/>
            <a:round/>
            <a:headEnd len="med" w="med" type="none"/>
            <a:tailEnd len="med" w="med" type="none"/>
          </a:ln>
        </p:spPr>
      </p:cxnSp>
      <p:sp>
        <p:nvSpPr>
          <p:cNvPr id="105" name="Google Shape;105;p21"/>
          <p:cNvSpPr txBox="1"/>
          <p:nvPr>
            <p:ph idx="1" type="body"/>
          </p:nvPr>
        </p:nvSpPr>
        <p:spPr>
          <a:xfrm>
            <a:off x="112275" y="2475700"/>
            <a:ext cx="8945100" cy="2667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t>I underlined this sentence because I think this is a good example of the UDHR Article 17 “...everyone has the right to own property…”; now I am going to make a note next to this sentence by writing “UDHR 17” and explain briefly why I think this sentence is an example of that article by writing, “Mama can’t own property because she is a woman.”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gtEl>
                                        <p:attrNameLst>
                                          <p:attrName>style.visibility</p:attrName>
                                        </p:attrNameLst>
                                      </p:cBhvr>
                                      <p:to>
                                        <p:strVal val="visible"/>
                                      </p:to>
                                    </p:set>
                                    <p:animEffect filter="fade" transition="in">
                                      <p:cBhvr>
                                        <p:cTn dur="1000"/>
                                        <p:tgtEl>
                                          <p:spTgt spid="1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gtEl>
                                        <p:attrNameLst>
                                          <p:attrName>style.visibility</p:attrName>
                                        </p:attrNameLst>
                                      </p:cBhvr>
                                      <p:to>
                                        <p:strVal val="visible"/>
                                      </p:to>
                                    </p:set>
                                    <p:animEffect filter="fade" transition="in">
                                      <p:cBhvr>
                                        <p:cTn dur="1000"/>
                                        <p:tgtEl>
                                          <p:spTgt spid="103"/>
                                        </p:tgtEl>
                                      </p:cBhvr>
                                    </p:animEffect>
                                  </p:childTnLst>
                                </p:cTn>
                              </p:par>
                              <p:par>
                                <p:cTn fill="hold" nodeType="withEffect" presetClass="entr" presetID="10" presetSubtype="0">
                                  <p:stCondLst>
                                    <p:cond delay="0"/>
                                  </p:stCondLst>
                                  <p:childTnLst>
                                    <p:set>
                                      <p:cBhvr>
                                        <p:cTn dur="1" fill="hold">
                                          <p:stCondLst>
                                            <p:cond delay="0"/>
                                          </p:stCondLst>
                                        </p:cTn>
                                        <p:tgtEl>
                                          <p:spTgt spid="104"/>
                                        </p:tgtEl>
                                        <p:attrNameLst>
                                          <p:attrName>style.visibility</p:attrName>
                                        </p:attrNameLst>
                                      </p:cBhvr>
                                      <p:to>
                                        <p:strVal val="visible"/>
                                      </p:to>
                                    </p:set>
                                    <p:animEffect filter="fade" transition="in">
                                      <p:cBhvr>
                                        <p:cTn dur="1000"/>
                                        <p:tgtEl>
                                          <p:spTgt spid="1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gtEl>
                                        <p:attrNameLst>
                                          <p:attrName>style.visibility</p:attrName>
                                        </p:attrNameLst>
                                      </p:cBhvr>
                                      <p:to>
                                        <p:strVal val="visible"/>
                                      </p:to>
                                    </p:set>
                                    <p:animEffect filter="fade" transition="in">
                                      <p:cBhvr>
                                        <p:cTn dur="1000"/>
                                        <p:tgtEl>
                                          <p:spTgt spid="1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Think-Pair-Share</a:t>
            </a:r>
            <a:endParaRPr/>
          </a:p>
        </p:txBody>
      </p:sp>
      <p:sp>
        <p:nvSpPr>
          <p:cNvPr id="111" name="Google Shape;111;p22"/>
          <p:cNvSpPr txBox="1"/>
          <p:nvPr>
            <p:ph idx="1" type="body"/>
          </p:nvPr>
        </p:nvSpPr>
        <p:spPr>
          <a:xfrm>
            <a:off x="311700" y="923350"/>
            <a:ext cx="8520600" cy="364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 you agree or disagree with my connection?  Why or why not?</a:t>
            </a:r>
            <a:endParaRPr/>
          </a:p>
          <a:p>
            <a:pPr indent="0" lvl="0" marL="0" rtl="0" algn="l">
              <a:spcBef>
                <a:spcPts val="1600"/>
              </a:spcBef>
              <a:spcAft>
                <a:spcPts val="0"/>
              </a:spcAft>
              <a:buNone/>
            </a:pPr>
            <a:r>
              <a:rPr lang="en"/>
              <a:t>You have 10 minutes to independently identify connection between the scripts and the UDHR.  Try to make at least 1-2 connections per script.</a:t>
            </a:r>
            <a:endParaRPr/>
          </a:p>
          <a:p>
            <a:pPr indent="0" lvl="0" marL="0" rtl="0" algn="l">
              <a:spcBef>
                <a:spcPts val="1600"/>
              </a:spcBef>
              <a:spcAft>
                <a:spcPts val="1600"/>
              </a:spcAft>
              <a:buNone/>
            </a:pPr>
            <a:r>
              <a:rPr lang="en"/>
              <a:t>Share with your group.</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0" st="0"/>
                                            </p:txEl>
                                          </p:spTgt>
                                        </p:tgtEl>
                                        <p:attrNameLst>
                                          <p:attrName>style.visibility</p:attrName>
                                        </p:attrNameLst>
                                      </p:cBhvr>
                                      <p:to>
                                        <p:strVal val="visible"/>
                                      </p:to>
                                    </p:set>
                                    <p:animEffect filter="fade" transition="in">
                                      <p:cBhvr>
                                        <p:cTn dur="1000"/>
                                        <p:tgtEl>
                                          <p:spTgt spid="11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1" st="1"/>
                                            </p:txEl>
                                          </p:spTgt>
                                        </p:tgtEl>
                                        <p:attrNameLst>
                                          <p:attrName>style.visibility</p:attrName>
                                        </p:attrNameLst>
                                      </p:cBhvr>
                                      <p:to>
                                        <p:strVal val="visible"/>
                                      </p:to>
                                    </p:set>
                                    <p:animEffect filter="fade" transition="in">
                                      <p:cBhvr>
                                        <p:cTn dur="1000"/>
                                        <p:tgtEl>
                                          <p:spTgt spid="11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2" st="2"/>
                                            </p:txEl>
                                          </p:spTgt>
                                        </p:tgtEl>
                                        <p:attrNameLst>
                                          <p:attrName>style.visibility</p:attrName>
                                        </p:attrNameLst>
                                      </p:cBhvr>
                                      <p:to>
                                        <p:strVal val="visible"/>
                                      </p:to>
                                    </p:set>
                                    <p:animEffect filter="fade" transition="in">
                                      <p:cBhvr>
                                        <p:cTn dur="1000"/>
                                        <p:tgtEl>
                                          <p:spTgt spid="111">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The Role of Narration in Readers Theater (15 mins)</a:t>
            </a:r>
            <a:endParaRPr/>
          </a:p>
        </p:txBody>
      </p:sp>
      <p:sp>
        <p:nvSpPr>
          <p:cNvPr id="117" name="Google Shape;117;p23"/>
          <p:cNvSpPr txBox="1"/>
          <p:nvPr>
            <p:ph idx="1" type="body"/>
          </p:nvPr>
        </p:nvSpPr>
        <p:spPr>
          <a:xfrm>
            <a:off x="311700" y="1569400"/>
            <a:ext cx="8520600" cy="2999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Underline all of the narrator lines in each script.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24" name="Google Shape;124;p24"/>
          <p:cNvPicPr preferRelativeResize="0"/>
          <p:nvPr/>
        </p:nvPicPr>
        <p:blipFill>
          <a:blip r:embed="rId3">
            <a:alphaModFix/>
          </a:blip>
          <a:stretch>
            <a:fillRect/>
          </a:stretch>
        </p:blipFill>
        <p:spPr>
          <a:xfrm>
            <a:off x="152400" y="0"/>
            <a:ext cx="8957775" cy="486917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31" name="Google Shape;131;p25"/>
          <p:cNvPicPr preferRelativeResize="0"/>
          <p:nvPr/>
        </p:nvPicPr>
        <p:blipFill>
          <a:blip r:embed="rId3">
            <a:alphaModFix/>
          </a:blip>
          <a:stretch>
            <a:fillRect/>
          </a:stretch>
        </p:blipFill>
        <p:spPr>
          <a:xfrm>
            <a:off x="76200" y="-8"/>
            <a:ext cx="9144001" cy="488196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137" name="Google Shape;137;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Critique of the Narration in </a:t>
            </a:r>
            <a:r>
              <a:rPr i="1" lang="en"/>
              <a:t>Esperanza Rising</a:t>
            </a:r>
            <a:r>
              <a:rPr lang="en"/>
              <a:t> and </a:t>
            </a:r>
            <a:r>
              <a:rPr i="1" lang="en"/>
              <a:t>American Heroes</a:t>
            </a:r>
            <a:r>
              <a:rPr lang="en"/>
              <a:t> Readers Theater Scripts (15 mins)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Praise-Question-Suggest</a:t>
            </a:r>
            <a:endParaRPr/>
          </a:p>
        </p:txBody>
      </p:sp>
      <p:sp>
        <p:nvSpPr>
          <p:cNvPr id="143" name="Google Shape;143;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You are going to critique the narrator lines of the scripts for </a:t>
            </a:r>
            <a:r>
              <a:rPr i="1" lang="en"/>
              <a:t>American Heroes</a:t>
            </a:r>
            <a:r>
              <a:rPr lang="en"/>
              <a:t> and </a:t>
            </a:r>
            <a:r>
              <a:rPr i="1" lang="en"/>
              <a:t>Esperanza Rising</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8"/>
          <p:cNvSpPr txBox="1"/>
          <p:nvPr>
            <p:ph idx="1" type="body"/>
          </p:nvPr>
        </p:nvSpPr>
        <p:spPr>
          <a:xfrm>
            <a:off x="311700" y="356825"/>
            <a:ext cx="8520600" cy="421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would like you to evaluate both scripts based on the following criteria:</a:t>
            </a:r>
            <a:endParaRPr/>
          </a:p>
          <a:p>
            <a:pPr indent="-342900" lvl="0" marL="457200" rtl="0" algn="l">
              <a:spcBef>
                <a:spcPts val="1600"/>
              </a:spcBef>
              <a:spcAft>
                <a:spcPts val="0"/>
              </a:spcAft>
              <a:buSzPts val="1800"/>
              <a:buChar char="●"/>
            </a:pPr>
            <a:r>
              <a:rPr lang="en"/>
              <a:t>The narrator’s scene introduction is clearly connected to the dialogue in the scene.</a:t>
            </a:r>
            <a:endParaRPr/>
          </a:p>
          <a:p>
            <a:pPr indent="-342900" lvl="0" marL="457200" rtl="0" algn="l">
              <a:spcBef>
                <a:spcPts val="0"/>
              </a:spcBef>
              <a:spcAft>
                <a:spcPts val="0"/>
              </a:spcAft>
              <a:buSzPts val="1800"/>
              <a:buChar char="●"/>
            </a:pPr>
            <a:r>
              <a:rPr lang="en"/>
              <a:t>The narrator makes a strong connection between the scene and one of the UDHR articles.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0" st="0"/>
                                            </p:txEl>
                                          </p:spTgt>
                                        </p:tgtEl>
                                        <p:attrNameLst>
                                          <p:attrName>style.visibility</p:attrName>
                                        </p:attrNameLst>
                                      </p:cBhvr>
                                      <p:to>
                                        <p:strVal val="visible"/>
                                      </p:to>
                                    </p:set>
                                    <p:animEffect filter="fade" transition="in">
                                      <p:cBhvr>
                                        <p:cTn dur="1000"/>
                                        <p:tgtEl>
                                          <p:spTgt spid="14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1" st="1"/>
                                            </p:txEl>
                                          </p:spTgt>
                                        </p:tgtEl>
                                        <p:attrNameLst>
                                          <p:attrName>style.visibility</p:attrName>
                                        </p:attrNameLst>
                                      </p:cBhvr>
                                      <p:to>
                                        <p:strVal val="visible"/>
                                      </p:to>
                                    </p:set>
                                    <p:animEffect filter="fade" transition="in">
                                      <p:cBhvr>
                                        <p:cTn dur="1000"/>
                                        <p:tgtEl>
                                          <p:spTgt spid="14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2" st="2"/>
                                            </p:txEl>
                                          </p:spTgt>
                                        </p:tgtEl>
                                        <p:attrNameLst>
                                          <p:attrName>style.visibility</p:attrName>
                                        </p:attrNameLst>
                                      </p:cBhvr>
                                      <p:to>
                                        <p:strVal val="visible"/>
                                      </p:to>
                                    </p:set>
                                    <p:animEffect filter="fade" transition="in">
                                      <p:cBhvr>
                                        <p:cTn dur="1000"/>
                                        <p:tgtEl>
                                          <p:spTgt spid="148">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Write your comments directly on your scripts.</a:t>
            </a:r>
            <a:endParaRPr/>
          </a:p>
          <a:p>
            <a:pPr indent="0" lvl="0" marL="0" rtl="0" algn="l">
              <a:spcBef>
                <a:spcPts val="1600"/>
              </a:spcBef>
              <a:spcAft>
                <a:spcPts val="0"/>
              </a:spcAft>
              <a:buNone/>
            </a:pPr>
            <a:r>
              <a:rPr lang="en"/>
              <a:t>Write:</a:t>
            </a:r>
            <a:endParaRPr/>
          </a:p>
          <a:p>
            <a:pPr indent="-342900" lvl="0" marL="457200" rtl="0" algn="l">
              <a:spcBef>
                <a:spcPts val="1600"/>
              </a:spcBef>
              <a:spcAft>
                <a:spcPts val="0"/>
              </a:spcAft>
              <a:buSzPts val="1800"/>
              <a:buChar char="-"/>
            </a:pPr>
            <a:r>
              <a:rPr lang="en"/>
              <a:t>One Praise</a:t>
            </a:r>
            <a:endParaRPr/>
          </a:p>
          <a:p>
            <a:pPr indent="-342900" lvl="0" marL="457200" rtl="0" algn="l">
              <a:spcBef>
                <a:spcPts val="0"/>
              </a:spcBef>
              <a:spcAft>
                <a:spcPts val="0"/>
              </a:spcAft>
              <a:buSzPts val="1800"/>
              <a:buChar char="-"/>
            </a:pPr>
            <a:r>
              <a:rPr lang="en"/>
              <a:t>One question</a:t>
            </a:r>
            <a:endParaRPr/>
          </a:p>
          <a:p>
            <a:pPr indent="-342900" lvl="0" marL="457200" rtl="0" algn="l">
              <a:spcBef>
                <a:spcPts val="0"/>
              </a:spcBef>
              <a:spcAft>
                <a:spcPts val="0"/>
              </a:spcAft>
              <a:buSzPts val="1800"/>
              <a:buChar char="-"/>
            </a:pPr>
            <a:r>
              <a:rPr lang="en"/>
              <a:t>One suggestion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Homework </a:t>
            </a:r>
            <a:endParaRPr/>
          </a:p>
        </p:txBody>
      </p:sp>
      <p:sp>
        <p:nvSpPr>
          <p:cNvPr id="159" name="Google Shape;159;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None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