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d54ef726b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d54ef726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d54ef726b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d54ef726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d54ef726b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d54ef726b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d54ef726b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d54ef726b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d54ef726b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d54ef726b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d54ef726b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d54ef726b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d54ef726b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d54ef726b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d54ef726b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d54ef726b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d54ef726b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d54ef726b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d54ef726b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d54ef726b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d54ef726b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d54ef726b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d54ef726b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d54ef726b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d54ef726b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d54ef726b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d54ef726b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d54ef726b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d54ef726b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d54ef726b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d54ef726b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d54ef726b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b="1"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AutoNum type="alphaUcPeriod"/>
              <a:defRPr sz="3000"/>
            </a:lvl1pPr>
            <a:lvl2pPr indent="-317500" lvl="1" marL="914400">
              <a:spcBef>
                <a:spcPts val="1600"/>
              </a:spcBef>
              <a:spcAft>
                <a:spcPts val="0"/>
              </a:spcAft>
              <a:buSzPts val="1400"/>
              <a:buAutoNum type="alphaLcPeriod"/>
              <a:defRPr/>
            </a:lvl2pPr>
            <a:lvl3pPr indent="-317500" lvl="2" marL="1371600">
              <a:spcBef>
                <a:spcPts val="1600"/>
              </a:spcBef>
              <a:spcAft>
                <a:spcPts val="0"/>
              </a:spcAft>
              <a:buSzPts val="1400"/>
              <a:buAutoNum type="romanLcPeriod"/>
              <a:defRPr/>
            </a:lvl3pPr>
            <a:lvl4pPr indent="-317500" lvl="3" marL="1828800">
              <a:spcBef>
                <a:spcPts val="1600"/>
              </a:spcBef>
              <a:spcAft>
                <a:spcPts val="0"/>
              </a:spcAft>
              <a:buSzPts val="1400"/>
              <a:buAutoNum type="arabicPeriod"/>
              <a:defRPr/>
            </a:lvl4pPr>
            <a:lvl5pPr indent="-317500" lvl="4" marL="2286000">
              <a:spcBef>
                <a:spcPts val="1600"/>
              </a:spcBef>
              <a:spcAft>
                <a:spcPts val="0"/>
              </a:spcAft>
              <a:buSzPts val="1400"/>
              <a:buAutoNum type="alphaLcPeriod"/>
              <a:defRPr/>
            </a:lvl5pPr>
            <a:lvl6pPr indent="-317500" lvl="5" marL="2743200">
              <a:spcBef>
                <a:spcPts val="1600"/>
              </a:spcBef>
              <a:spcAft>
                <a:spcPts val="0"/>
              </a:spcAft>
              <a:buSzPts val="1400"/>
              <a:buAutoNum type="romanLcPeriod"/>
              <a:defRPr/>
            </a:lvl6pPr>
            <a:lvl7pPr indent="-317500" lvl="6" marL="3200400">
              <a:spcBef>
                <a:spcPts val="1600"/>
              </a:spcBef>
              <a:spcAft>
                <a:spcPts val="0"/>
              </a:spcAft>
              <a:buSzPts val="1400"/>
              <a:buAutoNum type="arabicPeriod"/>
              <a:defRPr/>
            </a:lvl7pPr>
            <a:lvl8pPr indent="-317500" lvl="7" marL="3657600">
              <a:spcBef>
                <a:spcPts val="1600"/>
              </a:spcBef>
              <a:spcAft>
                <a:spcPts val="0"/>
              </a:spcAft>
              <a:buSzPts val="1400"/>
              <a:buAutoNum type="alphaLcPeriod"/>
              <a:defRPr/>
            </a:lvl8pPr>
            <a:lvl9pPr indent="-317500" lvl="8" marL="4114800">
              <a:spcBef>
                <a:spcPts val="1600"/>
              </a:spcBef>
              <a:spcAft>
                <a:spcPts val="1600"/>
              </a:spcAft>
              <a:buSzPts val="1400"/>
              <a:buAutoNum type="romanLcPeriod"/>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1479200"/>
            <a:ext cx="9143999" cy="147935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3" name="Google Shape;63;p14"/>
          <p:cNvPicPr preferRelativeResize="0"/>
          <p:nvPr/>
        </p:nvPicPr>
        <p:blipFill>
          <a:blip r:embed="rId3">
            <a:alphaModFix/>
          </a:blip>
          <a:stretch>
            <a:fillRect/>
          </a:stretch>
        </p:blipFill>
        <p:spPr>
          <a:xfrm>
            <a:off x="197478" y="846750"/>
            <a:ext cx="8896826" cy="31644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SzPts val="3000"/>
              <a:buAutoNum type="alphaUcPeriod"/>
            </a:pPr>
            <a:r>
              <a:rPr lang="en"/>
              <a:t>Reviewing Learning Targets and Vocabulary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idx="1" type="body"/>
          </p:nvPr>
        </p:nvSpPr>
        <p:spPr>
          <a:xfrm>
            <a:off x="311700" y="212700"/>
            <a:ext cx="8520600" cy="435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Today you are going to work with your group members to make final revisions to your individual scenes and to write a conclusion for your Readers Theater script.</a:t>
            </a:r>
            <a:endParaRPr/>
          </a:p>
          <a:p>
            <a:pPr indent="0" lvl="0" marL="0" rtl="0" algn="l">
              <a:spcBef>
                <a:spcPts val="1600"/>
              </a:spcBef>
              <a:spcAft>
                <a:spcPts val="1600"/>
              </a:spcAft>
              <a:buNone/>
            </a:pPr>
            <a:r>
              <a:rPr lang="en"/>
              <a:t>Additionally, you will perform your scripts for another group and receive feedback so you are able to refine your performance task in the next lesson.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xEl>
                                              <p:pRg end="0" st="0"/>
                                            </p:txEl>
                                          </p:spTgt>
                                        </p:tgtEl>
                                        <p:attrNameLst>
                                          <p:attrName>style.visibility</p:attrName>
                                        </p:attrNameLst>
                                      </p:cBhvr>
                                      <p:to>
                                        <p:strVal val="visible"/>
                                      </p:to>
                                    </p:set>
                                    <p:animEffect filter="fade" transition="in">
                                      <p:cBhvr>
                                        <p:cTn dur="1000"/>
                                        <p:tgtEl>
                                          <p:spTgt spid="7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xEl>
                                              <p:pRg end="1" st="1"/>
                                            </p:txEl>
                                          </p:spTgt>
                                        </p:tgtEl>
                                        <p:attrNameLst>
                                          <p:attrName>style.visibility</p:attrName>
                                        </p:attrNameLst>
                                      </p:cBhvr>
                                      <p:to>
                                        <p:strVal val="visible"/>
                                      </p:to>
                                    </p:set>
                                    <p:animEffect filter="fade" transition="in">
                                      <p:cBhvr>
                                        <p:cTn dur="1000"/>
                                        <p:tgtEl>
                                          <p:spTgt spid="74">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80" name="Google Shape;80;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Group Work: Revising Scenes and Transitions (20 mins)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8"/>
          <p:cNvSpPr txBox="1"/>
          <p:nvPr>
            <p:ph idx="1" type="body"/>
          </p:nvPr>
        </p:nvSpPr>
        <p:spPr>
          <a:xfrm>
            <a:off x="311700" y="208975"/>
            <a:ext cx="8520600" cy="435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1600"/>
              </a:spcBef>
              <a:spcAft>
                <a:spcPts val="1600"/>
              </a:spcAft>
              <a:buNone/>
            </a:pPr>
            <a:r>
              <a:rPr lang="en"/>
              <a:t>Now you will have an opportunity to revise [change] your script, working independently and with your group members, based on the written feedback, as well as the annotation you made during lesson 10.</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Revision Instructions:</a:t>
            </a:r>
            <a:endParaRPr/>
          </a:p>
        </p:txBody>
      </p:sp>
      <p:sp>
        <p:nvSpPr>
          <p:cNvPr id="91" name="Google Shape;91;p19"/>
          <p:cNvSpPr txBox="1"/>
          <p:nvPr>
            <p:ph idx="1" type="body"/>
          </p:nvPr>
        </p:nvSpPr>
        <p:spPr>
          <a:xfrm>
            <a:off x="44575" y="560525"/>
            <a:ext cx="9099300" cy="4008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Scripts must include...</a:t>
            </a:r>
            <a:endParaRPr/>
          </a:p>
          <a:p>
            <a:pPr indent="-342900" lvl="0" marL="457200" rtl="0" algn="l">
              <a:lnSpc>
                <a:spcPct val="100000"/>
              </a:lnSpc>
              <a:spcBef>
                <a:spcPts val="1600"/>
              </a:spcBef>
              <a:spcAft>
                <a:spcPts val="0"/>
              </a:spcAft>
              <a:buSzPts val="1800"/>
              <a:buChar char="-"/>
            </a:pPr>
            <a:r>
              <a:rPr lang="en"/>
              <a:t>Words and phrases that show the characters’ actions, thoughts, and feelings</a:t>
            </a:r>
            <a:endParaRPr/>
          </a:p>
          <a:p>
            <a:pPr indent="-342900" lvl="0" marL="457200" rtl="0" algn="l">
              <a:lnSpc>
                <a:spcPct val="100000"/>
              </a:lnSpc>
              <a:spcBef>
                <a:spcPts val="0"/>
              </a:spcBef>
              <a:spcAft>
                <a:spcPts val="0"/>
              </a:spcAft>
              <a:buSzPts val="1800"/>
              <a:buChar char="-"/>
            </a:pPr>
            <a:r>
              <a:rPr lang="en"/>
              <a:t>Words and phrases to clearly identify the setting</a:t>
            </a:r>
            <a:endParaRPr/>
          </a:p>
          <a:p>
            <a:pPr indent="-342900" lvl="0" marL="457200" rtl="0" algn="l">
              <a:lnSpc>
                <a:spcPct val="100000"/>
              </a:lnSpc>
              <a:spcBef>
                <a:spcPts val="0"/>
              </a:spcBef>
              <a:spcAft>
                <a:spcPts val="0"/>
              </a:spcAft>
              <a:buSzPts val="1800"/>
              <a:buChar char="-"/>
            </a:pPr>
            <a:r>
              <a:rPr lang="en"/>
              <a:t>Words/phrases from the UDHR your group is focusing on</a:t>
            </a:r>
            <a:endParaRPr/>
          </a:p>
          <a:p>
            <a:pPr indent="-342900" lvl="0" marL="457200" rtl="0" algn="l">
              <a:lnSpc>
                <a:spcPct val="100000"/>
              </a:lnSpc>
              <a:spcBef>
                <a:spcPts val="0"/>
              </a:spcBef>
              <a:spcAft>
                <a:spcPts val="0"/>
              </a:spcAft>
              <a:buSzPts val="1800"/>
              <a:buChar char="-"/>
            </a:pPr>
            <a:r>
              <a:rPr lang="en"/>
              <a:t>Words and phrases that make clear transitions between events and scenes.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xEl>
                                              <p:pRg end="0" st="0"/>
                                            </p:txEl>
                                          </p:spTgt>
                                        </p:tgtEl>
                                        <p:attrNameLst>
                                          <p:attrName>style.visibility</p:attrName>
                                        </p:attrNameLst>
                                      </p:cBhvr>
                                      <p:to>
                                        <p:strVal val="visible"/>
                                      </p:to>
                                    </p:set>
                                    <p:animEffect filter="fade" transition="in">
                                      <p:cBhvr>
                                        <p:cTn dur="1000"/>
                                        <p:tgtEl>
                                          <p:spTgt spid="9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xEl>
                                              <p:pRg end="1" st="1"/>
                                            </p:txEl>
                                          </p:spTgt>
                                        </p:tgtEl>
                                        <p:attrNameLst>
                                          <p:attrName>style.visibility</p:attrName>
                                        </p:attrNameLst>
                                      </p:cBhvr>
                                      <p:to>
                                        <p:strVal val="visible"/>
                                      </p:to>
                                    </p:set>
                                    <p:animEffect filter="fade" transition="in">
                                      <p:cBhvr>
                                        <p:cTn dur="1000"/>
                                        <p:tgtEl>
                                          <p:spTgt spid="9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xEl>
                                              <p:pRg end="2" st="2"/>
                                            </p:txEl>
                                          </p:spTgt>
                                        </p:tgtEl>
                                        <p:attrNameLst>
                                          <p:attrName>style.visibility</p:attrName>
                                        </p:attrNameLst>
                                      </p:cBhvr>
                                      <p:to>
                                        <p:strVal val="visible"/>
                                      </p:to>
                                    </p:set>
                                    <p:animEffect filter="fade" transition="in">
                                      <p:cBhvr>
                                        <p:cTn dur="1000"/>
                                        <p:tgtEl>
                                          <p:spTgt spid="9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xEl>
                                              <p:pRg end="3" st="3"/>
                                            </p:txEl>
                                          </p:spTgt>
                                        </p:tgtEl>
                                        <p:attrNameLst>
                                          <p:attrName>style.visibility</p:attrName>
                                        </p:attrNameLst>
                                      </p:cBhvr>
                                      <p:to>
                                        <p:strVal val="visible"/>
                                      </p:to>
                                    </p:set>
                                    <p:animEffect filter="fade" transition="in">
                                      <p:cBhvr>
                                        <p:cTn dur="1000"/>
                                        <p:tgtEl>
                                          <p:spTgt spid="9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xEl>
                                              <p:pRg end="4" st="4"/>
                                            </p:txEl>
                                          </p:spTgt>
                                        </p:tgtEl>
                                        <p:attrNameLst>
                                          <p:attrName>style.visibility</p:attrName>
                                        </p:attrNameLst>
                                      </p:cBhvr>
                                      <p:to>
                                        <p:strVal val="visible"/>
                                      </p:to>
                                    </p:set>
                                    <p:animEffect filter="fade" transition="in">
                                      <p:cBhvr>
                                        <p:cTn dur="1000"/>
                                        <p:tgtEl>
                                          <p:spTgt spid="91">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Group work: Writing a Group Conclusion (15 mins)</a:t>
            </a:r>
            <a:endParaRPr/>
          </a:p>
        </p:txBody>
      </p:sp>
      <p:sp>
        <p:nvSpPr>
          <p:cNvPr id="97" name="Google Shape;97;p20"/>
          <p:cNvSpPr txBox="1"/>
          <p:nvPr>
            <p:ph idx="1" type="body"/>
          </p:nvPr>
        </p:nvSpPr>
        <p:spPr>
          <a:xfrm>
            <a:off x="311700" y="1516525"/>
            <a:ext cx="8520600" cy="3052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Now you will be working with your group members to write a single conclusion to your full narrative group script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1"/>
          <p:cNvSpPr txBox="1"/>
          <p:nvPr>
            <p:ph idx="1" type="body"/>
          </p:nvPr>
        </p:nvSpPr>
        <p:spPr>
          <a:xfrm>
            <a:off x="311700" y="204000"/>
            <a:ext cx="8520600" cy="4365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The purpose of a conclusion is to summarize the events of a narrative and to draw the audience’s attention to the theme of the narrative.  The conclusion your group write will need to summarize the narrative by describing the challenge(s) your characters faced and connect back to the UDHR theme you focused on.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2"/>
          <p:cNvSpPr txBox="1"/>
          <p:nvPr>
            <p:ph type="title"/>
          </p:nvPr>
        </p:nvSpPr>
        <p:spPr>
          <a:xfrm>
            <a:off x="3117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Here’s an example:</a:t>
            </a:r>
            <a:endParaRPr/>
          </a:p>
        </p:txBody>
      </p:sp>
      <p:pic>
        <p:nvPicPr>
          <p:cNvPr id="108" name="Google Shape;108;p22"/>
          <p:cNvPicPr preferRelativeResize="0"/>
          <p:nvPr/>
        </p:nvPicPr>
        <p:blipFill>
          <a:blip r:embed="rId3">
            <a:alphaModFix/>
          </a:blip>
          <a:stretch>
            <a:fillRect/>
          </a:stretch>
        </p:blipFill>
        <p:spPr>
          <a:xfrm>
            <a:off x="0" y="463520"/>
            <a:ext cx="9143999" cy="2767509"/>
          </a:xfrm>
          <a:prstGeom prst="rect">
            <a:avLst/>
          </a:prstGeom>
          <a:noFill/>
          <a:ln>
            <a:noFill/>
          </a:ln>
        </p:spPr>
      </p:pic>
      <p:sp>
        <p:nvSpPr>
          <p:cNvPr id="109" name="Google Shape;109;p22"/>
          <p:cNvSpPr txBox="1"/>
          <p:nvPr>
            <p:ph idx="1" type="body"/>
          </p:nvPr>
        </p:nvSpPr>
        <p:spPr>
          <a:xfrm>
            <a:off x="311700" y="2722425"/>
            <a:ext cx="8520600" cy="1846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How does the conclusion describe the challenges the characters faced? How does it relate back to my UDHR theme?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xEl>
                                              <p:pRg end="0" st="0"/>
                                            </p:txEl>
                                          </p:spTgt>
                                        </p:tgtEl>
                                        <p:attrNameLst>
                                          <p:attrName>style.visibility</p:attrName>
                                        </p:attrNameLst>
                                      </p:cBhvr>
                                      <p:to>
                                        <p:strVal val="visible"/>
                                      </p:to>
                                    </p:set>
                                    <p:animEffect filter="fade" transition="in">
                                      <p:cBhvr>
                                        <p:cTn dur="1000"/>
                                        <p:tgtEl>
                                          <p:spTgt spid="109">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3"/>
          <p:cNvSpPr txBox="1"/>
          <p:nvPr>
            <p:ph idx="1" type="body"/>
          </p:nvPr>
        </p:nvSpPr>
        <p:spPr>
          <a:xfrm>
            <a:off x="311700" y="335250"/>
            <a:ext cx="8520600" cy="4233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Remember to summarize challenges faced by the characters and to connect back to the UDHR theme the group is focusing on, by using specific words/phrases from your UDHR article.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 (Optional) Group Work: Brainstorm Visuals</a:t>
            </a:r>
            <a:endParaRPr/>
          </a:p>
        </p:txBody>
      </p:sp>
      <p:sp>
        <p:nvSpPr>
          <p:cNvPr id="120" name="Google Shape;120;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You will need to think about what types of props and/or visuals you will want to use for your group performance of your narrative script during the next lesson.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5"/>
          <p:cNvSpPr txBox="1"/>
          <p:nvPr>
            <p:ph idx="1" type="body"/>
          </p:nvPr>
        </p:nvSpPr>
        <p:spPr>
          <a:xfrm>
            <a:off x="311700" y="1007925"/>
            <a:ext cx="8520600" cy="3561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The purpose of using props is to contribute to the audience’s understanding of characters, setting, problem, and/or the mood of the play.</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Closing and Assessment</a:t>
            </a:r>
            <a:endParaRPr/>
          </a:p>
          <a:p>
            <a:pPr indent="0" lvl="0" marL="0" rtl="0" algn="l">
              <a:spcBef>
                <a:spcPts val="0"/>
              </a:spcBef>
              <a:spcAft>
                <a:spcPts val="0"/>
              </a:spcAft>
              <a:buNone/>
            </a:pPr>
            <a:r>
              <a:t/>
            </a:r>
            <a:endParaRPr/>
          </a:p>
        </p:txBody>
      </p:sp>
      <p:sp>
        <p:nvSpPr>
          <p:cNvPr id="131" name="Google Shape;131;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Practicing and Peer Feedback (15-20 mins)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7"/>
          <p:cNvSpPr txBox="1"/>
          <p:nvPr>
            <p:ph idx="1" type="body"/>
          </p:nvPr>
        </p:nvSpPr>
        <p:spPr>
          <a:xfrm>
            <a:off x="311700" y="786425"/>
            <a:ext cx="8520600" cy="378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You are now going to practice performing in front of another group.  We will use your Praise-Question-Suggest protocol and a rubric to score the performances.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43" name="Google Shape;143;p28"/>
          <p:cNvPicPr preferRelativeResize="0"/>
          <p:nvPr/>
        </p:nvPicPr>
        <p:blipFill>
          <a:blip r:embed="rId3">
            <a:alphaModFix/>
          </a:blip>
          <a:stretch>
            <a:fillRect/>
          </a:stretch>
        </p:blipFill>
        <p:spPr>
          <a:xfrm>
            <a:off x="234545" y="0"/>
            <a:ext cx="7856260" cy="5143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50" name="Google Shape;150;p29"/>
          <p:cNvPicPr preferRelativeResize="0"/>
          <p:nvPr/>
        </p:nvPicPr>
        <p:blipFill>
          <a:blip r:embed="rId3">
            <a:alphaModFix/>
          </a:blip>
          <a:stretch>
            <a:fillRect/>
          </a:stretch>
        </p:blipFill>
        <p:spPr>
          <a:xfrm>
            <a:off x="9" y="1341909"/>
            <a:ext cx="9144000" cy="244839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