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24" Type="http://schemas.openxmlformats.org/officeDocument/2006/relationships/slide" Target="slides/slide20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6f5b747c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6f5b747c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6f5b747cd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6f5b747c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6f5b747cd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6f5b747c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6f5b747cd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6f5b747c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6f5b747cd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6f5b747cd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6f5b747cd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6f5b747c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f5b747cd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f5b747c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6f5b747cd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6f5b747cd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f5b747cd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f5b747cd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6f5b747c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6f5b747c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6f5b747cd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6f5b747cd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bd3efa9c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bd3efa9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bd3efa9c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bd3efa9c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bd3efa9c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bd3efa9c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d3efa9c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bd3efa9c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bd3efa9c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bd3efa9c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bd3efa9c8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bd3efa9c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bd3efa9c8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bd3efa9c8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6f5b747c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6f5b747c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09421"/>
            <a:ext cx="9144000" cy="1864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7735"/>
            <a:ext cx="9143999" cy="2972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	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Engaging the Reader: Revisiting the Reading Esperanza Rising Anchor Chart (5 mins)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 will be taking the Mid-Unit 2 Assessment today and it will check your progress on the learning targets that you’ve been working towards during this unit/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153800" y="771475"/>
            <a:ext cx="8903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use context clues to help me determine why the author chose specific words in </a:t>
            </a:r>
            <a:r>
              <a:rPr i="1" lang="en"/>
              <a:t>Esperanza Rising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explain how characters respond to challenges in their lives.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identify themes in </a:t>
            </a:r>
            <a:r>
              <a:rPr i="1" lang="en"/>
              <a:t>Esperanza Rising</a:t>
            </a:r>
            <a:endParaRPr i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 are ready for this assessment because you’ve been practicing all of the skills that are needed to show success. 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Mid-Unit 2 Assessment: Analyzing Sections of Esperanza Rising on My Own (30 mins)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Today you get to show off what you know about how to read </a:t>
            </a:r>
            <a:r>
              <a:rPr i="1" lang="en"/>
              <a:t>Esperanza Rising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During this assessment, you may use your novel, notes, and evidence flags.  You may also refer to the anchor charts in the room if you find them helpful.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Final Word Seminar on Metaphors and Themes (20 min)</a:t>
            </a:r>
            <a:endParaRPr/>
          </a:p>
        </p:txBody>
      </p:sp>
      <p:sp>
        <p:nvSpPr>
          <p:cNvPr id="110" name="Google Shape;110;p22"/>
          <p:cNvSpPr txBox="1"/>
          <p:nvPr>
            <p:ph idx="1" type="body"/>
          </p:nvPr>
        </p:nvSpPr>
        <p:spPr>
          <a:xfrm>
            <a:off x="311700" y="1716450"/>
            <a:ext cx="8520600" cy="285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Sit with your triads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311700" y="182575"/>
            <a:ext cx="8520600" cy="438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Today you are going to continue to work on the learning target of finding the big metaphors that help you understand the themes in </a:t>
            </a:r>
            <a:r>
              <a:rPr i="1" lang="en"/>
              <a:t>Esperanza Rising</a:t>
            </a:r>
            <a:r>
              <a:rPr lang="en"/>
              <a:t>.  Yesterday, you studied two examples of figurative language in the book: that life in like a rosebush and that the poor workers are kittens.  You also briefly revisited the metaphors about the earth’s heartbeat and the river between Esperanza and Miguel.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idx="1" type="body"/>
          </p:nvPr>
        </p:nvSpPr>
        <p:spPr>
          <a:xfrm>
            <a:off x="311700" y="1433000"/>
            <a:ext cx="8520600" cy="31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 you will practice working with another “big metaphor” that runs through the book: Abuelita’s blanket.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>
            <p:ph idx="1" type="body"/>
          </p:nvPr>
        </p:nvSpPr>
        <p:spPr>
          <a:xfrm>
            <a:off x="62100" y="115875"/>
            <a:ext cx="9019800" cy="47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Independently reread the following sections: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800"/>
              <a:t>Consider:</a:t>
            </a:r>
            <a:endParaRPr sz="2800"/>
          </a:p>
          <a:p>
            <a:pPr indent="-406400" lvl="0" marL="457200" rtl="0" algn="l">
              <a:spcBef>
                <a:spcPts val="1600"/>
              </a:spcBef>
              <a:spcAft>
                <a:spcPts val="0"/>
              </a:spcAft>
              <a:buSzPts val="2800"/>
              <a:buChar char="-"/>
            </a:pPr>
            <a:r>
              <a:rPr lang="en" sz="2800"/>
              <a:t>Is Abuelita’s blanket a metaphor? For what?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 sz="2800"/>
              <a:t>What big idea (theme) of the book is related to the blanket?</a:t>
            </a:r>
            <a:endParaRPr sz="2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Use your evidence flags and take notes to prepare for a discussion</a:t>
            </a:r>
            <a:endParaRPr b="1" sz="2400">
              <a:solidFill>
                <a:srgbClr val="FF0000"/>
              </a:solidFill>
            </a:endParaRPr>
          </a:p>
        </p:txBody>
      </p:sp>
      <p:pic>
        <p:nvPicPr>
          <p:cNvPr id="126" name="Google Shape;12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66901"/>
            <a:ext cx="8231674" cy="108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Word Protocol</a:t>
            </a:r>
            <a:endParaRPr/>
          </a:p>
        </p:txBody>
      </p:sp>
      <p:sp>
        <p:nvSpPr>
          <p:cNvPr id="132" name="Google Shape;132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52483"/>
            <a:ext cx="9144002" cy="1255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Optional: Review of Using Context Clues (if time permits)</a:t>
            </a:r>
            <a:endParaRPr/>
          </a:p>
        </p:txBody>
      </p:sp>
      <p:sp>
        <p:nvSpPr>
          <p:cNvPr id="139" name="Google Shape;139;p27"/>
          <p:cNvSpPr txBox="1"/>
          <p:nvPr>
            <p:ph idx="1" type="body"/>
          </p:nvPr>
        </p:nvSpPr>
        <p:spPr>
          <a:xfrm>
            <a:off x="311700" y="15859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>
            <p:ph idx="1" type="body"/>
          </p:nvPr>
        </p:nvSpPr>
        <p:spPr>
          <a:xfrm>
            <a:off x="311700" y="407650"/>
            <a:ext cx="8520600" cy="41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the following words mean? How do you know?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crochet (13)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Lopsided (15)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bunched up (15)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zigzag (51)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50" name="Google Shape;150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Debrief (5 mins)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are continuing to work on the learning targets: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“I can interpret big metaphors in </a:t>
            </a:r>
            <a:r>
              <a:rPr i="1" lang="en"/>
              <a:t>Esperanza Rising</a:t>
            </a:r>
            <a:r>
              <a:rPr lang="en"/>
              <a:t>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“I can identify the themes in </a:t>
            </a:r>
            <a:r>
              <a:rPr i="1" lang="en"/>
              <a:t>Esperanza Rising”</a:t>
            </a:r>
            <a:endParaRPr i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Revisit the Big Metaphors and Themes in </a:t>
            </a:r>
            <a:r>
              <a:rPr i="1" lang="en"/>
              <a:t>Esperanza Rising </a:t>
            </a:r>
            <a:r>
              <a:rPr lang="en"/>
              <a:t>Anchor chart.  Can we add any new metaphors?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73346"/>
            <a:ext cx="9144000" cy="16867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