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bc935d61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bc935d61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bc935d61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bc935d61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bc935d61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bc935d61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6195dd71d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6195dd71d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bc935d61f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bc935d61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bc935d61f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bc935d61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bc935d61f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bc935d61f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bc935d61f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bc935d61f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bc935d61f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bc935d61f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bc935d61f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bc935d61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bc935d61f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bc935d61f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bc935d61f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bc935d61f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bc935d61f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bc935d61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bc935d61f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bc935d61f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bc935d61f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bc935d61f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685507a28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685507a28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685507a28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685507a2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685507a28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685507a28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685507a28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685507a2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685507a28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685507a28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685507a28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685507a28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685507a28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685507a28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685507a28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685507a28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685507a28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685507a28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685507a28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685507a28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685507a28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685507a28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685507a28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685507a28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685507a28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685507a28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685507a28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685507a28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685507a28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685507a28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bc935d61f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bc935d61f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AutoNum type="alphaUcPeriod"/>
              <a:defRPr sz="3000"/>
            </a:lvl1pPr>
            <a:lvl2pPr indent="-317500" lvl="1" marL="914400">
              <a:spcBef>
                <a:spcPts val="1600"/>
              </a:spcBef>
              <a:spcAft>
                <a:spcPts val="0"/>
              </a:spcAft>
              <a:buSzPts val="1400"/>
              <a:buAutoNum type="alphaLcPeriod"/>
              <a:defRPr/>
            </a:lvl2pPr>
            <a:lvl3pPr indent="-317500" lvl="2" marL="1371600">
              <a:spcBef>
                <a:spcPts val="1600"/>
              </a:spcBef>
              <a:spcAft>
                <a:spcPts val="0"/>
              </a:spcAft>
              <a:buSzPts val="1400"/>
              <a:buAutoNum type="romanLcPeriod"/>
              <a:defRPr/>
            </a:lvl3pPr>
            <a:lvl4pPr indent="-317500" lvl="3" marL="1828800">
              <a:spcBef>
                <a:spcPts val="1600"/>
              </a:spcBef>
              <a:spcAft>
                <a:spcPts val="0"/>
              </a:spcAft>
              <a:buSzPts val="1400"/>
              <a:buAutoNum type="arabicPeriod"/>
              <a:defRPr/>
            </a:lvl4pPr>
            <a:lvl5pPr indent="-317500" lvl="4" marL="2286000">
              <a:spcBef>
                <a:spcPts val="1600"/>
              </a:spcBef>
              <a:spcAft>
                <a:spcPts val="0"/>
              </a:spcAft>
              <a:buSzPts val="1400"/>
              <a:buAutoNum type="alphaLcPeriod"/>
              <a:defRPr/>
            </a:lvl5pPr>
            <a:lvl6pPr indent="-317500" lvl="5" marL="2743200">
              <a:spcBef>
                <a:spcPts val="1600"/>
              </a:spcBef>
              <a:spcAft>
                <a:spcPts val="0"/>
              </a:spcAft>
              <a:buSzPts val="1400"/>
              <a:buAutoNum type="romanLcPeriod"/>
              <a:defRPr/>
            </a:lvl6pPr>
            <a:lvl7pPr indent="-317500" lvl="6" marL="3200400">
              <a:spcBef>
                <a:spcPts val="1600"/>
              </a:spcBef>
              <a:spcAft>
                <a:spcPts val="0"/>
              </a:spcAft>
              <a:buSzPts val="1400"/>
              <a:buAutoNum type="arabicPeriod"/>
              <a:defRPr/>
            </a:lvl7pPr>
            <a:lvl8pPr indent="-317500" lvl="7" marL="3657600">
              <a:spcBef>
                <a:spcPts val="1600"/>
              </a:spcBef>
              <a:spcAft>
                <a:spcPts val="0"/>
              </a:spcAft>
              <a:buSzPts val="1400"/>
              <a:buAutoNum type="alphaLcPeriod"/>
              <a:defRPr/>
            </a:lvl8pPr>
            <a:lvl9pPr indent="-317500" lvl="8" marL="4114800">
              <a:spcBef>
                <a:spcPts val="1600"/>
              </a:spcBef>
              <a:spcAft>
                <a:spcPts val="1600"/>
              </a:spcAft>
              <a:buSzPts val="1400"/>
              <a:buAutoNum type="romanLcPeriod"/>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drive.google.com/open?id=0B49Fw8lbut5zTlFBcnVDUGRESW8" TargetMode="Externa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drive.google.com/open?id=0B49Fw8lbut5zWVkxOWt6LTdjNFE" TargetMode="Externa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784863"/>
            <a:ext cx="9144001" cy="18017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975277"/>
            <a:ext cx="9144002" cy="319294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847675"/>
            <a:ext cx="85206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AutoNum type="alphaUcPeriod"/>
            </a:pPr>
            <a:r>
              <a:rPr lang="en"/>
              <a:t>Entrance Ticket: Comprehension Quiz, Chapter 6: “Los Melones/Cantaloupes”</a:t>
            </a:r>
            <a:endParaRPr/>
          </a:p>
        </p:txBody>
      </p:sp>
      <p:pic>
        <p:nvPicPr>
          <p:cNvPr id="70" name="Google Shape;70;p15"/>
          <p:cNvPicPr preferRelativeResize="0"/>
          <p:nvPr/>
        </p:nvPicPr>
        <p:blipFill>
          <a:blip r:embed="rId3">
            <a:alphaModFix/>
          </a:blip>
          <a:stretch>
            <a:fillRect/>
          </a:stretch>
        </p:blipFill>
        <p:spPr>
          <a:xfrm>
            <a:off x="2796925" y="1860475"/>
            <a:ext cx="2973433" cy="32830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Engaging the Reader: Oral Chapter Review </a:t>
            </a:r>
            <a:endParaRPr/>
          </a:p>
          <a:p>
            <a:pPr indent="0" lvl="0" marL="0" rtl="0" algn="l">
              <a:spcBef>
                <a:spcPts val="0"/>
              </a:spcBef>
              <a:spcAft>
                <a:spcPts val="0"/>
              </a:spcAft>
              <a:buNone/>
            </a:pPr>
            <a:r>
              <a:rPr lang="en"/>
              <a:t>(5 min)</a:t>
            </a:r>
            <a:endParaRPr/>
          </a:p>
        </p:txBody>
      </p:sp>
      <p:sp>
        <p:nvSpPr>
          <p:cNvPr id="76" name="Google Shape;76;p16"/>
          <p:cNvSpPr txBox="1"/>
          <p:nvPr>
            <p:ph idx="1" type="body"/>
          </p:nvPr>
        </p:nvSpPr>
        <p:spPr>
          <a:xfrm>
            <a:off x="311700" y="1526650"/>
            <a:ext cx="8520600" cy="304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was this chapter mostly about?</a:t>
            </a:r>
            <a:endParaRPr/>
          </a:p>
          <a:p>
            <a:pPr indent="0" lvl="0" marL="0" rtl="0" algn="l">
              <a:spcBef>
                <a:spcPts val="1600"/>
              </a:spcBef>
              <a:spcAft>
                <a:spcPts val="0"/>
              </a:spcAft>
              <a:buNone/>
            </a:pPr>
            <a:r>
              <a:rPr lang="en"/>
              <a:t>What happened in this chapter?</a:t>
            </a:r>
            <a:endParaRPr/>
          </a:p>
          <a:p>
            <a:pPr indent="0" lvl="0" marL="0" rtl="0" algn="l">
              <a:spcBef>
                <a:spcPts val="1600"/>
              </a:spcBef>
              <a:spcAft>
                <a:spcPts val="1600"/>
              </a:spcAft>
              <a:buNone/>
            </a:pPr>
            <a:r>
              <a:rPr lang="en"/>
              <a:t>What does the term </a:t>
            </a:r>
            <a:r>
              <a:rPr i="1" lang="en"/>
              <a:t>campesino</a:t>
            </a:r>
            <a:r>
              <a:rPr lang="en"/>
              <a:t> mean?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
                                            <p:txEl>
                                              <p:pRg end="0" st="0"/>
                                            </p:txEl>
                                          </p:spTgt>
                                        </p:tgtEl>
                                        <p:attrNameLst>
                                          <p:attrName>style.visibility</p:attrName>
                                        </p:attrNameLst>
                                      </p:cBhvr>
                                      <p:to>
                                        <p:strVal val="visible"/>
                                      </p:to>
                                    </p:set>
                                    <p:animEffect filter="fade" transition="in">
                                      <p:cBhvr>
                                        <p:cTn dur="1000"/>
                                        <p:tgtEl>
                                          <p:spTgt spid="7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
                                            <p:txEl>
                                              <p:pRg end="1" st="1"/>
                                            </p:txEl>
                                          </p:spTgt>
                                        </p:tgtEl>
                                        <p:attrNameLst>
                                          <p:attrName>style.visibility</p:attrName>
                                        </p:attrNameLst>
                                      </p:cBhvr>
                                      <p:to>
                                        <p:strVal val="visible"/>
                                      </p:to>
                                    </p:set>
                                    <p:animEffect filter="fade" transition="in">
                                      <p:cBhvr>
                                        <p:cTn dur="1000"/>
                                        <p:tgtEl>
                                          <p:spTgt spid="7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
                                            <p:txEl>
                                              <p:pRg end="2" st="2"/>
                                            </p:txEl>
                                          </p:spTgt>
                                        </p:tgtEl>
                                        <p:attrNameLst>
                                          <p:attrName>style.visibility</p:attrName>
                                        </p:attrNameLst>
                                      </p:cBhvr>
                                      <p:to>
                                        <p:strVal val="visible"/>
                                      </p:to>
                                    </p:set>
                                    <p:animEffect filter="fade" transition="in">
                                      <p:cBhvr>
                                        <p:cTn dur="1000"/>
                                        <p:tgtEl>
                                          <p:spTgt spid="76">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8"/>
          <p:cNvSpPr txBox="1"/>
          <p:nvPr>
            <p:ph idx="1" type="body"/>
          </p:nvPr>
        </p:nvSpPr>
        <p:spPr>
          <a:xfrm>
            <a:off x="311700" y="1585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Notice the title of the chapter: “Los Melones/Cantaloupes.”</a:t>
            </a:r>
            <a:endParaRPr/>
          </a:p>
          <a:p>
            <a:pPr indent="0" lvl="0" marL="0" rtl="0" algn="l">
              <a:spcBef>
                <a:spcPts val="1600"/>
              </a:spcBef>
              <a:spcAft>
                <a:spcPts val="0"/>
              </a:spcAft>
              <a:buNone/>
            </a:pPr>
            <a:r>
              <a:rPr lang="en"/>
              <a:t>What pattern have you noticed with the chapter titles?</a:t>
            </a:r>
            <a:endParaRPr/>
          </a:p>
          <a:p>
            <a:pPr indent="0" lvl="0" marL="0" rtl="0" algn="l">
              <a:spcBef>
                <a:spcPts val="1600"/>
              </a:spcBef>
              <a:spcAft>
                <a:spcPts val="1600"/>
              </a:spcAft>
              <a:buClr>
                <a:schemeClr val="dk1"/>
              </a:buClr>
              <a:buSzPts val="1100"/>
              <a:buFont typeface="Arial"/>
              <a:buNone/>
            </a:pPr>
            <a:r>
              <a:rPr lang="en"/>
              <a:t>Remember, authors choose titles to help readers understand some key idea or event in the chapter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do you think Pam Muñoz Ryan titled this chapter “Los Melones”?</a:t>
            </a:r>
            <a:endParaRPr/>
          </a:p>
          <a:p>
            <a:pPr indent="0" lvl="0" marL="0" rtl="0" algn="l">
              <a:spcBef>
                <a:spcPts val="1600"/>
              </a:spcBef>
              <a:spcAft>
                <a:spcPts val="1600"/>
              </a:spcAft>
              <a:buNone/>
            </a:pPr>
            <a:r>
              <a:rPr lang="en"/>
              <a:t>Place an evidence flag on the first page of Chapter 6, with the phrase “melon crop in California”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xEl>
                                              <p:pRg end="0" st="0"/>
                                            </p:txEl>
                                          </p:spTgt>
                                        </p:tgtEl>
                                        <p:attrNameLst>
                                          <p:attrName>style.visibility</p:attrName>
                                        </p:attrNameLst>
                                      </p:cBhvr>
                                      <p:to>
                                        <p:strVal val="visible"/>
                                      </p:to>
                                    </p:set>
                                    <p:animEffect filter="fade" transition="in">
                                      <p:cBhvr>
                                        <p:cTn dur="1000"/>
                                        <p:tgtEl>
                                          <p:spTgt spid="9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xEl>
                                              <p:pRg end="1" st="1"/>
                                            </p:txEl>
                                          </p:spTgt>
                                        </p:tgtEl>
                                        <p:attrNameLst>
                                          <p:attrName>style.visibility</p:attrName>
                                        </p:attrNameLst>
                                      </p:cBhvr>
                                      <p:to>
                                        <p:strVal val="visible"/>
                                      </p:to>
                                    </p:set>
                                    <p:animEffect filter="fade" transition="in">
                                      <p:cBhvr>
                                        <p:cTn dur="1000"/>
                                        <p:tgtEl>
                                          <p:spTgt spid="92">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98" name="Google Shape;98;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Answering Questions in Triads: Comparing California to Mexico (15 mins)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Learning Targets</a:t>
            </a:r>
            <a:endParaRPr sz="3000"/>
          </a:p>
        </p:txBody>
      </p:sp>
      <p:sp>
        <p:nvSpPr>
          <p:cNvPr id="104" name="Google Shape;104;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can answer questions about the setting of the novel </a:t>
            </a:r>
            <a:r>
              <a:rPr i="1" lang="en"/>
              <a:t>Esperanza Rising</a:t>
            </a:r>
            <a:r>
              <a:rPr lang="en"/>
              <a:t> based on evidence from the text.</a:t>
            </a:r>
            <a:endParaRPr/>
          </a:p>
          <a:p>
            <a:pPr indent="0" lvl="0" marL="0" rtl="0" algn="l">
              <a:spcBef>
                <a:spcPts val="1600"/>
              </a:spcBef>
              <a:spcAft>
                <a:spcPts val="1600"/>
              </a:spcAft>
              <a:buNone/>
            </a:pPr>
            <a:r>
              <a:rPr lang="en"/>
              <a:t>I can answer questions about the main character, Esperanza, based on evidence from the text.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2"/>
          <p:cNvSpPr txBox="1"/>
          <p:nvPr>
            <p:ph idx="1" type="body"/>
          </p:nvPr>
        </p:nvSpPr>
        <p:spPr>
          <a:xfrm>
            <a:off x="311700" y="3142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t>Esperanza Rising</a:t>
            </a:r>
            <a:r>
              <a:rPr lang="en"/>
              <a:t> is historical fiction: The author draws upon real events, real settings, and some real people, but also made up many events and characters.  In lesson 5, you read informational text to learn about what it was like in California in the 1930s.  In chapter 6, you get to see the new setting through Esperanza’s eyes.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3"/>
          <p:cNvSpPr txBox="1"/>
          <p:nvPr>
            <p:ph idx="1" type="body"/>
          </p:nvPr>
        </p:nvSpPr>
        <p:spPr>
          <a:xfrm>
            <a:off x="371875" y="3403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Have our your text and your Exit Tickets from lesson 5.  Discuss in your triads:</a:t>
            </a:r>
            <a:endParaRPr/>
          </a:p>
          <a:p>
            <a:pPr indent="0" lvl="0" marL="0" rtl="0" algn="l">
              <a:spcBef>
                <a:spcPts val="1600"/>
              </a:spcBef>
              <a:spcAft>
                <a:spcPts val="1600"/>
              </a:spcAft>
              <a:buNone/>
            </a:pPr>
            <a:r>
              <a:rPr lang="en"/>
              <a:t>How do you think Esperanza’s life will be different in California?  Support your thinking with at least one piece of information you learned today and one detail from Esperanza’s train journey described in chapter 5</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Discuss the Purpose for Reading homework question you were given for chapter 6.</a:t>
            </a:r>
            <a:endParaRPr/>
          </a:p>
          <a:p>
            <a:pPr indent="0" lvl="0" marL="0" rtl="0" algn="l">
              <a:spcBef>
                <a:spcPts val="1600"/>
              </a:spcBef>
              <a:spcAft>
                <a:spcPts val="1600"/>
              </a:spcAft>
              <a:buNone/>
            </a:pPr>
            <a:r>
              <a:rPr lang="en"/>
              <a:t>“Describe the geographical setting of </a:t>
            </a:r>
            <a:r>
              <a:rPr i="1" lang="en"/>
              <a:t>Esperanza Rising</a:t>
            </a:r>
            <a:r>
              <a:rPr lang="en"/>
              <a:t>.  What is it like in California?  Use details from the text to support your answer.</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5"/>
          <p:cNvSpPr txBox="1"/>
          <p:nvPr>
            <p:ph idx="1" type="body"/>
          </p:nvPr>
        </p:nvSpPr>
        <p:spPr>
          <a:xfrm>
            <a:off x="235500" y="9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Turn to page 81. Follow along as I read the first question</a:t>
            </a:r>
            <a:endParaRPr/>
          </a:p>
        </p:txBody>
      </p:sp>
      <p:pic>
        <p:nvPicPr>
          <p:cNvPr id="126" name="Google Shape;126;p25"/>
          <p:cNvPicPr preferRelativeResize="0"/>
          <p:nvPr/>
        </p:nvPicPr>
        <p:blipFill>
          <a:blip r:embed="rId3">
            <a:alphaModFix/>
          </a:blip>
          <a:stretch>
            <a:fillRect/>
          </a:stretch>
        </p:blipFill>
        <p:spPr>
          <a:xfrm>
            <a:off x="0" y="1035898"/>
            <a:ext cx="9144001" cy="1601254"/>
          </a:xfrm>
          <a:prstGeom prst="rect">
            <a:avLst/>
          </a:prstGeom>
          <a:noFill/>
          <a:ln>
            <a:noFill/>
          </a:ln>
        </p:spPr>
      </p:pic>
      <p:sp>
        <p:nvSpPr>
          <p:cNvPr id="127" name="Google Shape;127;p25"/>
          <p:cNvSpPr txBox="1"/>
          <p:nvPr/>
        </p:nvSpPr>
        <p:spPr>
          <a:xfrm>
            <a:off x="214800" y="2638275"/>
            <a:ext cx="8735400" cy="108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3000">
                <a:solidFill>
                  <a:schemeClr val="dk2"/>
                </a:solidFill>
              </a:rPr>
              <a:t>Reread the sentence, then discuss with your triad what you think each of the italicized words means and how you determined the meaning from context.</a:t>
            </a:r>
            <a:endParaRPr sz="300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Now discuss the second part of the first questions: “Why might the author have chosen specifically to use the word ‘wilted’ to describe Esperanza and her mother?”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Turn to page 90. Follow along in your text.</a:t>
            </a:r>
            <a:endParaRPr/>
          </a:p>
          <a:p>
            <a:pPr indent="0" lvl="0" marL="0" rtl="0" algn="l">
              <a:spcBef>
                <a:spcPts val="1600"/>
              </a:spcBef>
              <a:spcAft>
                <a:spcPts val="1600"/>
              </a:spcAft>
              <a:buNone/>
            </a:pPr>
            <a:r>
              <a:rPr lang="en" u="sng">
                <a:solidFill>
                  <a:schemeClr val="hlink"/>
                </a:solidFill>
                <a:hlinkClick r:id="rId3"/>
              </a:rPr>
              <a:t>Chapter 6</a:t>
            </a:r>
            <a:endParaRPr/>
          </a:p>
        </p:txBody>
      </p:sp>
      <p:pic>
        <p:nvPicPr>
          <p:cNvPr id="140" name="Google Shape;140;p27"/>
          <p:cNvPicPr preferRelativeResize="0"/>
          <p:nvPr/>
        </p:nvPicPr>
        <p:blipFill>
          <a:blip r:embed="rId4">
            <a:alphaModFix/>
          </a:blip>
          <a:stretch>
            <a:fillRect/>
          </a:stretch>
        </p:blipFill>
        <p:spPr>
          <a:xfrm>
            <a:off x="0" y="125003"/>
            <a:ext cx="9144000" cy="940443"/>
          </a:xfrm>
          <a:prstGeom prst="rect">
            <a:avLst/>
          </a:prstGeom>
          <a:noFill/>
          <a:ln>
            <a:noFill/>
          </a:ln>
        </p:spPr>
      </p:pic>
      <p:sp>
        <p:nvSpPr>
          <p:cNvPr id="141" name="Google Shape;141;p27"/>
          <p:cNvSpPr txBox="1"/>
          <p:nvPr/>
        </p:nvSpPr>
        <p:spPr>
          <a:xfrm>
            <a:off x="3404975" y="2608425"/>
            <a:ext cx="5739000" cy="87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Reread this section again, on your own, with this question in mind, then talk with your triad.  Use your evidence flags to mark evidence that supports your answer.</a:t>
            </a:r>
            <a:endParaRPr b="1"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41"/>
                                        </p:tgtEl>
                                        <p:attrNameLst>
                                          <p:attrName>style.visibility</p:attrName>
                                        </p:attrNameLst>
                                      </p:cBhvr>
                                      <p:to>
                                        <p:strVal val="visible"/>
                                      </p:to>
                                    </p:set>
                                    <p:anim calcmode="lin" valueType="num">
                                      <p:cBhvr additive="base">
                                        <p:cTn dur="1000"/>
                                        <p:tgtEl>
                                          <p:spTgt spid="14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8"/>
          <p:cNvSpPr txBox="1"/>
          <p:nvPr>
            <p:ph idx="1" type="body"/>
          </p:nvPr>
        </p:nvSpPr>
        <p:spPr>
          <a:xfrm>
            <a:off x="311700" y="1583075"/>
            <a:ext cx="5016300" cy="298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Listen again to the first paragraph of the novel to refresh your memory of the way Mexico is described.</a:t>
            </a:r>
            <a:endParaRPr/>
          </a:p>
          <a:p>
            <a:pPr indent="0" lvl="0" marL="0" rtl="0" algn="l">
              <a:spcBef>
                <a:spcPts val="1600"/>
              </a:spcBef>
              <a:spcAft>
                <a:spcPts val="1600"/>
              </a:spcAft>
              <a:buNone/>
            </a:pPr>
            <a:r>
              <a:rPr lang="en" u="sng">
                <a:solidFill>
                  <a:schemeClr val="hlink"/>
                </a:solidFill>
                <a:hlinkClick r:id="rId3"/>
              </a:rPr>
              <a:t>Chapter 1</a:t>
            </a:r>
            <a:endParaRPr/>
          </a:p>
        </p:txBody>
      </p:sp>
      <p:pic>
        <p:nvPicPr>
          <p:cNvPr id="148" name="Google Shape;148;p28"/>
          <p:cNvPicPr preferRelativeResize="0"/>
          <p:nvPr/>
        </p:nvPicPr>
        <p:blipFill>
          <a:blip r:embed="rId4">
            <a:alphaModFix/>
          </a:blip>
          <a:stretch>
            <a:fillRect/>
          </a:stretch>
        </p:blipFill>
        <p:spPr>
          <a:xfrm>
            <a:off x="0" y="4"/>
            <a:ext cx="9144002" cy="153574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9"/>
          <p:cNvSpPr txBox="1"/>
          <p:nvPr>
            <p:ph idx="1" type="body"/>
          </p:nvPr>
        </p:nvSpPr>
        <p:spPr>
          <a:xfrm>
            <a:off x="311700" y="135450"/>
            <a:ext cx="8520600" cy="47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turn back to chapter 6, “Los Melones).  Work with your triad to skim and scan to locate portions of the chapter that describe California.  Remember to use your evidence flags to mark your text.</a:t>
            </a:r>
            <a:endParaRPr/>
          </a:p>
          <a:p>
            <a:pPr indent="0" lvl="0" marL="0" rtl="0" algn="l">
              <a:spcBef>
                <a:spcPts val="1600"/>
              </a:spcBef>
              <a:spcAft>
                <a:spcPts val="0"/>
              </a:spcAft>
              <a:buNone/>
            </a:pPr>
            <a:r>
              <a:rPr lang="en"/>
              <a:t>Discuss the evidence you marked.  </a:t>
            </a:r>
            <a:endParaRPr/>
          </a:p>
          <a:p>
            <a:pPr indent="0" lvl="0" marL="0" rtl="0" algn="l">
              <a:spcBef>
                <a:spcPts val="1600"/>
              </a:spcBef>
              <a:spcAft>
                <a:spcPts val="1600"/>
              </a:spcAft>
              <a:buNone/>
            </a:pPr>
            <a:r>
              <a:rPr lang="en"/>
              <a:t>How is it different from Mexico?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xEl>
                                              <p:pRg end="0" st="0"/>
                                            </p:txEl>
                                          </p:spTgt>
                                        </p:tgtEl>
                                        <p:attrNameLst>
                                          <p:attrName>style.visibility</p:attrName>
                                        </p:attrNameLst>
                                      </p:cBhvr>
                                      <p:to>
                                        <p:strVal val="visible"/>
                                      </p:to>
                                    </p:set>
                                    <p:animEffect filter="fade" transition="in">
                                      <p:cBhvr>
                                        <p:cTn dur="1000"/>
                                        <p:tgtEl>
                                          <p:spTgt spid="15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xEl>
                                              <p:pRg end="1" st="1"/>
                                            </p:txEl>
                                          </p:spTgt>
                                        </p:tgtEl>
                                        <p:attrNameLst>
                                          <p:attrName>style.visibility</p:attrName>
                                        </p:attrNameLst>
                                      </p:cBhvr>
                                      <p:to>
                                        <p:strVal val="visible"/>
                                      </p:to>
                                    </p:set>
                                    <p:animEffect filter="fade" transition="in">
                                      <p:cBhvr>
                                        <p:cTn dur="1000"/>
                                        <p:tgtEl>
                                          <p:spTgt spid="15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xEl>
                                              <p:pRg end="2" st="2"/>
                                            </p:txEl>
                                          </p:spTgt>
                                        </p:tgtEl>
                                        <p:attrNameLst>
                                          <p:attrName>style.visibility</p:attrName>
                                        </p:attrNameLst>
                                      </p:cBhvr>
                                      <p:to>
                                        <p:strVal val="visible"/>
                                      </p:to>
                                    </p:set>
                                    <p:animEffect filter="fade" transition="in">
                                      <p:cBhvr>
                                        <p:cTn dur="1000"/>
                                        <p:tgtEl>
                                          <p:spTgt spid="153">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Think on your own about this question marking your answers with evidence flags before discussing it with your triad.</a:t>
            </a:r>
            <a:endParaRPr/>
          </a:p>
        </p:txBody>
      </p:sp>
      <p:pic>
        <p:nvPicPr>
          <p:cNvPr id="160" name="Google Shape;160;p30"/>
          <p:cNvPicPr preferRelativeResize="0"/>
          <p:nvPr/>
        </p:nvPicPr>
        <p:blipFill>
          <a:blip r:embed="rId3">
            <a:alphaModFix/>
          </a:blip>
          <a:stretch>
            <a:fillRect/>
          </a:stretch>
        </p:blipFill>
        <p:spPr>
          <a:xfrm>
            <a:off x="0" y="-3"/>
            <a:ext cx="9144001" cy="109950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Guided Practice: Setting and Metaphor </a:t>
            </a:r>
            <a:endParaRPr/>
          </a:p>
          <a:p>
            <a:pPr indent="0" lvl="0" marL="0" rtl="0" algn="l">
              <a:spcBef>
                <a:spcPts val="0"/>
              </a:spcBef>
              <a:spcAft>
                <a:spcPts val="0"/>
              </a:spcAft>
              <a:buNone/>
            </a:pPr>
            <a:r>
              <a:rPr lang="en"/>
              <a:t>(20 min)</a:t>
            </a:r>
            <a:endParaRPr/>
          </a:p>
        </p:txBody>
      </p:sp>
      <p:sp>
        <p:nvSpPr>
          <p:cNvPr id="166" name="Google Shape;166;p31"/>
          <p:cNvSpPr txBox="1"/>
          <p:nvPr>
            <p:ph idx="1" type="body"/>
          </p:nvPr>
        </p:nvSpPr>
        <p:spPr>
          <a:xfrm>
            <a:off x="311700" y="1383000"/>
            <a:ext cx="8520600" cy="3186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We are going to look a bit deeper at how Esperanza is responding to her new setting of California by analyzing the language that Pam Muñoz Ryan uses in her writing.</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172" name="Google Shape;172;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“I can identify metaphors in </a:t>
            </a:r>
            <a:r>
              <a:rPr i="1" lang="en" sz="2600"/>
              <a:t>Esperanza Rising</a:t>
            </a:r>
            <a:r>
              <a:rPr lang="en" sz="2600"/>
              <a:t>”</a:t>
            </a:r>
            <a:endParaRPr sz="2600"/>
          </a:p>
          <a:p>
            <a:pPr indent="0" lvl="0" marL="0" rtl="0" algn="l">
              <a:spcBef>
                <a:spcPts val="1600"/>
              </a:spcBef>
              <a:spcAft>
                <a:spcPts val="0"/>
              </a:spcAft>
              <a:buNone/>
            </a:pPr>
            <a:r>
              <a:rPr lang="en" sz="2600"/>
              <a:t>“I can interpret figurative language in </a:t>
            </a:r>
            <a:r>
              <a:rPr i="1" lang="en" sz="2600"/>
              <a:t>Esperanza Rising</a:t>
            </a:r>
            <a:endParaRPr i="1" sz="2600"/>
          </a:p>
          <a:p>
            <a:pPr indent="0" lvl="0" marL="0" rtl="0" algn="l">
              <a:spcBef>
                <a:spcPts val="1600"/>
              </a:spcBef>
              <a:spcAft>
                <a:spcPts val="1600"/>
              </a:spcAft>
              <a:buNone/>
            </a:pPr>
            <a:r>
              <a:rPr lang="en" sz="2600"/>
              <a:t>Notice the word “figure” in </a:t>
            </a:r>
            <a:r>
              <a:rPr i="1" lang="en" sz="2600"/>
              <a:t>figurative</a:t>
            </a:r>
            <a:r>
              <a:rPr lang="en" sz="2600"/>
              <a:t>.  This is another word for picture. Authors use figurative language to paint a picture that allows them to show, not tell, their ideas.</a:t>
            </a:r>
            <a:endParaRPr sz="2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0" st="0"/>
                                            </p:txEl>
                                          </p:spTgt>
                                        </p:tgtEl>
                                        <p:attrNameLst>
                                          <p:attrName>style.visibility</p:attrName>
                                        </p:attrNameLst>
                                      </p:cBhvr>
                                      <p:to>
                                        <p:strVal val="visible"/>
                                      </p:to>
                                    </p:set>
                                    <p:animEffect filter="fade" transition="in">
                                      <p:cBhvr>
                                        <p:cTn dur="1000"/>
                                        <p:tgtEl>
                                          <p:spTgt spid="17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1" st="1"/>
                                            </p:txEl>
                                          </p:spTgt>
                                        </p:tgtEl>
                                        <p:attrNameLst>
                                          <p:attrName>style.visibility</p:attrName>
                                        </p:attrNameLst>
                                      </p:cBhvr>
                                      <p:to>
                                        <p:strVal val="visible"/>
                                      </p:to>
                                    </p:set>
                                    <p:animEffect filter="fade" transition="in">
                                      <p:cBhvr>
                                        <p:cTn dur="1000"/>
                                        <p:tgtEl>
                                          <p:spTgt spid="17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2" st="2"/>
                                            </p:txEl>
                                          </p:spTgt>
                                        </p:tgtEl>
                                        <p:attrNameLst>
                                          <p:attrName>style.visibility</p:attrName>
                                        </p:attrNameLst>
                                      </p:cBhvr>
                                      <p:to>
                                        <p:strVal val="visible"/>
                                      </p:to>
                                    </p:set>
                                    <p:animEffect filter="fade" transition="in">
                                      <p:cBhvr>
                                        <p:cTn dur="1000"/>
                                        <p:tgtEl>
                                          <p:spTgt spid="17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3"/>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Metaphor</a:t>
            </a:r>
            <a:endParaRPr/>
          </a:p>
        </p:txBody>
      </p:sp>
      <p:sp>
        <p:nvSpPr>
          <p:cNvPr id="178" name="Google Shape;178;p33"/>
          <p:cNvSpPr txBox="1"/>
          <p:nvPr>
            <p:ph idx="1" type="body"/>
          </p:nvPr>
        </p:nvSpPr>
        <p:spPr>
          <a:xfrm>
            <a:off x="311700" y="6190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One form of figurative language that authors use is the </a:t>
            </a:r>
            <a:r>
              <a:rPr i="1" lang="en"/>
              <a:t>metaphor</a:t>
            </a:r>
            <a:r>
              <a:rPr lang="en"/>
              <a:t>.  Metaphors </a:t>
            </a:r>
            <a:r>
              <a:rPr b="1" lang="en">
                <a:solidFill>
                  <a:srgbClr val="FF0000"/>
                </a:solidFill>
              </a:rPr>
              <a:t>make a direct comparison between two or more things</a:t>
            </a:r>
            <a:r>
              <a:rPr lang="en"/>
              <a:t>.  Pam Muñoz Ryan uses many of these in her writing.  You may be familiar with some metaphors already.</a:t>
            </a:r>
            <a:endParaRPr/>
          </a:p>
          <a:p>
            <a:pPr indent="0" lvl="0" marL="0" rtl="0" algn="l">
              <a:spcBef>
                <a:spcPts val="1600"/>
              </a:spcBef>
              <a:spcAft>
                <a:spcPts val="160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 “I’m a rock” “The baby is an angel”</a:t>
            </a:r>
            <a:endParaRPr/>
          </a:p>
          <a:p>
            <a:pPr indent="0" lvl="0" marL="0" rtl="0" algn="l">
              <a:spcBef>
                <a:spcPts val="1600"/>
              </a:spcBef>
              <a:spcAft>
                <a:spcPts val="1600"/>
              </a:spcAft>
              <a:buClr>
                <a:schemeClr val="dk1"/>
              </a:buClr>
              <a:buSzPts val="1100"/>
              <a:buFont typeface="Arial"/>
              <a:buNone/>
            </a:pPr>
            <a:r>
              <a:rPr lang="en"/>
              <a:t>What do these mean?  Why would an author choose to use language such as this instead of literal language in their writing?</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Reread pages 1-3 and 90-93 in your books looking for metaphors.</a:t>
            </a:r>
            <a:endParaRPr/>
          </a:p>
          <a:p>
            <a:pPr indent="0" lvl="0" marL="0" rtl="0" algn="l">
              <a:spcBef>
                <a:spcPts val="1600"/>
              </a:spcBef>
              <a:spcAft>
                <a:spcPts val="1600"/>
              </a:spcAft>
              <a:buNone/>
            </a:pPr>
            <a:r>
              <a:rPr lang="en"/>
              <a:t>Share with your triad what you think one of the metaphors is that the author has used in these two sections of the book.</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What is the author trying to get the reader to understand by using this metaphor?</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Big Metaphors and Themes in </a:t>
            </a:r>
            <a:r>
              <a:rPr i="1" lang="en"/>
              <a:t>Esperanza Rising</a:t>
            </a:r>
            <a:endParaRPr/>
          </a:p>
        </p:txBody>
      </p:sp>
      <p:sp>
        <p:nvSpPr>
          <p:cNvPr id="202" name="Google Shape;202;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The heartbeat of the land and Esperanza</a:t>
            </a:r>
            <a:endParaRPr/>
          </a:p>
          <a:p>
            <a:pPr indent="-317500" lvl="1" marL="914400" rtl="0" algn="l">
              <a:spcBef>
                <a:spcPts val="0"/>
              </a:spcBef>
              <a:spcAft>
                <a:spcPts val="0"/>
              </a:spcAft>
              <a:buSzPts val="1400"/>
              <a:buChar char="○"/>
            </a:pPr>
            <a:r>
              <a:rPr lang="en"/>
              <a:t>This idea is a central theme of the book</a:t>
            </a:r>
            <a:endParaRPr/>
          </a:p>
          <a:p>
            <a:pPr indent="0" lvl="0" marL="0" rtl="0" algn="l">
              <a:spcBef>
                <a:spcPts val="1600"/>
              </a:spcBef>
              <a:spcAft>
                <a:spcPts val="0"/>
              </a:spcAft>
              <a:buNone/>
            </a:pPr>
            <a:r>
              <a:rPr lang="en"/>
              <a:t>Theme: </a:t>
            </a:r>
            <a:r>
              <a:rPr lang="en">
                <a:solidFill>
                  <a:srgbClr val="FF0000"/>
                </a:solidFill>
              </a:rPr>
              <a:t>The me</a:t>
            </a:r>
            <a:r>
              <a:rPr lang="en"/>
              <a:t>ssage or central idea of a story</a:t>
            </a:r>
            <a:endParaRPr/>
          </a:p>
          <a:p>
            <a:pPr indent="0" lvl="0" marL="0" rtl="0" algn="l">
              <a:spcBef>
                <a:spcPts val="1600"/>
              </a:spcBef>
              <a:spcAft>
                <a:spcPts val="1600"/>
              </a:spcAft>
              <a:buNone/>
            </a:pPr>
            <a:r>
              <a:rPr lang="en"/>
              <a:t>You will use this chart to keep track of other metaphors as you keep reading and you will talk more about theme in future lessons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8"/>
          <p:cNvSpPr txBox="1"/>
          <p:nvPr>
            <p:ph idx="1" type="body"/>
          </p:nvPr>
        </p:nvSpPr>
        <p:spPr>
          <a:xfrm>
            <a:off x="311700" y="151700"/>
            <a:ext cx="8520600" cy="441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look at another “big metaphor” in the novel.</a:t>
            </a:r>
            <a:endParaRPr/>
          </a:p>
          <a:p>
            <a:pPr indent="0" lvl="0" marL="0" rtl="0" algn="l">
              <a:spcBef>
                <a:spcPts val="1600"/>
              </a:spcBef>
              <a:spcAft>
                <a:spcPts val="0"/>
              </a:spcAft>
              <a:buNone/>
            </a:pPr>
            <a:r>
              <a:rPr lang="en"/>
              <a:t>Reread the first paragraph on page 18, the second paragraph on page 87, and all of page 93.</a:t>
            </a:r>
            <a:endParaRPr/>
          </a:p>
          <a:p>
            <a:pPr indent="0" lvl="0" marL="0" rtl="0" algn="l">
              <a:spcBef>
                <a:spcPts val="1600"/>
              </a:spcBef>
              <a:spcAft>
                <a:spcPts val="1600"/>
              </a:spcAft>
              <a:buNone/>
            </a:pPr>
            <a:r>
              <a:rPr lang="en"/>
              <a:t>Identify the big metaphor in the excerpt.</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9"/>
          <p:cNvSpPr txBox="1"/>
          <p:nvPr>
            <p:ph idx="1" type="body"/>
          </p:nvPr>
        </p:nvSpPr>
        <p:spPr>
          <a:xfrm>
            <a:off x="311700" y="93175"/>
            <a:ext cx="8520600" cy="495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Discuss with your triads what you think the author means by this metaphor and why she chose to write it this way.</a:t>
            </a:r>
            <a:endParaRPr/>
          </a:p>
          <a:p>
            <a:pPr indent="0" lvl="0" marL="0" rtl="0" algn="l">
              <a:spcBef>
                <a:spcPts val="1600"/>
              </a:spcBef>
              <a:spcAft>
                <a:spcPts val="0"/>
              </a:spcAft>
              <a:buNone/>
            </a:pPr>
            <a:r>
              <a:rPr lang="en"/>
              <a:t>add “the river and Esperanza and Miguel’s relationship” to our chart.</a:t>
            </a:r>
            <a:endParaRPr/>
          </a:p>
          <a:p>
            <a:pPr indent="0" lvl="0" marL="0" rtl="0" algn="l">
              <a:spcBef>
                <a:spcPts val="1600"/>
              </a:spcBef>
              <a:spcAft>
                <a:spcPts val="1600"/>
              </a:spcAft>
              <a:buNone/>
            </a:pPr>
            <a:r>
              <a:rPr lang="en"/>
              <a:t>Discuss how Esperanza responds differently in the different settings.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40"/>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218" name="Google Shape;218;p40"/>
          <p:cNvSpPr txBox="1"/>
          <p:nvPr>
            <p:ph idx="1" type="body"/>
          </p:nvPr>
        </p:nvSpPr>
        <p:spPr>
          <a:xfrm>
            <a:off x="311700" y="8476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Exit Ticket: Independent Writing (10 mins)</a:t>
            </a:r>
            <a:endParaRPr/>
          </a:p>
          <a:p>
            <a:pPr indent="0" lvl="0" marL="0" rtl="0" algn="l">
              <a:spcBef>
                <a:spcPts val="1600"/>
              </a:spcBef>
              <a:spcAft>
                <a:spcPts val="0"/>
              </a:spcAft>
              <a:buNone/>
            </a:pPr>
            <a:r>
              <a:rPr lang="en"/>
              <a:t>Respond:</a:t>
            </a:r>
            <a:endParaRPr/>
          </a:p>
          <a:p>
            <a:pPr indent="0" lvl="0" marL="0" rtl="0" algn="l">
              <a:spcBef>
                <a:spcPts val="1600"/>
              </a:spcBef>
              <a:spcAft>
                <a:spcPts val="1600"/>
              </a:spcAft>
              <a:buNone/>
            </a:pPr>
            <a:r>
              <a:rPr lang="en"/>
              <a:t>On page 99, Marta tells Esperanza, “Just so you know, this isn’t Mexico.  No one will be </a:t>
            </a:r>
            <a:r>
              <a:rPr i="1" lang="en"/>
              <a:t>waiting</a:t>
            </a:r>
            <a:r>
              <a:rPr lang="en"/>
              <a:t> on you here.”  What does she mean?  How is Esperanza’s life different in California?  Cite details from the text to support your answer.</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4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Begin a page in your journal for the character “Marta” and record what you know about her so far.</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Debrief (5 min)</a:t>
            </a:r>
            <a:endParaRPr/>
          </a:p>
        </p:txBody>
      </p:sp>
      <p:sp>
        <p:nvSpPr>
          <p:cNvPr id="230" name="Google Shape;230;p4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Review learning targets</a:t>
            </a:r>
            <a:endParaRPr/>
          </a:p>
        </p:txBody>
      </p:sp>
      <p:pic>
        <p:nvPicPr>
          <p:cNvPr id="231" name="Google Shape;231;p42"/>
          <p:cNvPicPr preferRelativeResize="0"/>
          <p:nvPr/>
        </p:nvPicPr>
        <p:blipFill>
          <a:blip r:embed="rId3">
            <a:alphaModFix/>
          </a:blip>
          <a:stretch>
            <a:fillRect/>
          </a:stretch>
        </p:blipFill>
        <p:spPr>
          <a:xfrm>
            <a:off x="0" y="1950552"/>
            <a:ext cx="9144002" cy="319294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4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What could we add to the </a:t>
            </a:r>
            <a:r>
              <a:rPr lang="en" u="sng"/>
              <a:t>Reading Esperanza Rising</a:t>
            </a:r>
            <a:r>
              <a:rPr lang="en"/>
              <a:t> Anchor Chart?</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4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44" name="Google Shape;244;p44"/>
          <p:cNvPicPr preferRelativeResize="0"/>
          <p:nvPr/>
        </p:nvPicPr>
        <p:blipFill>
          <a:blip r:embed="rId3">
            <a:alphaModFix/>
          </a:blip>
          <a:stretch>
            <a:fillRect/>
          </a:stretch>
        </p:blipFill>
        <p:spPr>
          <a:xfrm>
            <a:off x="0" y="1298425"/>
            <a:ext cx="9143999" cy="2286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