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24" Type="http://schemas.openxmlformats.org/officeDocument/2006/relationships/slide" Target="slides/slide20.xml"/><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bc159c59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bc159c59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bc159c598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bc159c598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bc159c59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bc159c59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bc159c598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bc159c598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bc159c598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bc159c598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bc159c59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bc159c59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bc159c598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bc159c598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bc159c598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bc159c598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bc159c598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bc159c598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bc159c598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bc159c598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bc159c598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bc159c598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bc159c598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bc159c598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bc159c598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bc159c598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bc159c598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bc159c598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bc16e499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bc16e499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bc16e499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bc16e499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bc16e499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bc16e499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bc16e499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bc16e499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bc159c59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bc159c59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30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686078"/>
            <a:ext cx="9143999" cy="190174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803745"/>
            <a:ext cx="9143999" cy="353601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Opening</a:t>
            </a:r>
            <a:endParaRPr b="1" sz="3000"/>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sz="3000"/>
              <a:t>Entrance Ticket: Comprehension Quiz, Chapter 4: “Los Higos/Figs” (5 min)</a:t>
            </a:r>
            <a:endParaRPr sz="3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Purpose</a:t>
            </a:r>
            <a:endParaRPr b="1"/>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t>Remember that the purpose of the comprehension quiz exit ticket routine is designed to assess if you read and understood the text assigned for homework.</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79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B. Engaging the Reader: Oral Chapter Review </a:t>
            </a:r>
            <a:endParaRPr b="1"/>
          </a:p>
          <a:p>
            <a:pPr indent="0" lvl="0" marL="0" rtl="0" algn="l">
              <a:spcBef>
                <a:spcPts val="0"/>
              </a:spcBef>
              <a:spcAft>
                <a:spcPts val="0"/>
              </a:spcAft>
              <a:buNone/>
            </a:pPr>
            <a:r>
              <a:rPr b="1" lang="en"/>
              <a:t>(5 min)</a:t>
            </a:r>
            <a:endParaRPr b="1"/>
          </a:p>
        </p:txBody>
      </p:sp>
      <p:sp>
        <p:nvSpPr>
          <p:cNvPr id="81" name="Google Shape;81;p17"/>
          <p:cNvSpPr txBox="1"/>
          <p:nvPr>
            <p:ph idx="1" type="body"/>
          </p:nvPr>
        </p:nvSpPr>
        <p:spPr>
          <a:xfrm>
            <a:off x="311700" y="1455500"/>
            <a:ext cx="8520600" cy="31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What was this chapter mostly about?</a:t>
            </a:r>
            <a:endParaRPr sz="3000"/>
          </a:p>
          <a:p>
            <a:pPr indent="0" lvl="0" marL="0" rtl="0" algn="l">
              <a:spcBef>
                <a:spcPts val="1600"/>
              </a:spcBef>
              <a:spcAft>
                <a:spcPts val="0"/>
              </a:spcAft>
              <a:buNone/>
            </a:pPr>
            <a:r>
              <a:rPr lang="en" sz="3000"/>
              <a:t>What happened in this chapter?</a:t>
            </a:r>
            <a:endParaRPr sz="3000"/>
          </a:p>
          <a:p>
            <a:pPr indent="0" lvl="0" marL="0" rtl="0" algn="l">
              <a:spcBef>
                <a:spcPts val="1600"/>
              </a:spcBef>
              <a:spcAft>
                <a:spcPts val="1600"/>
              </a:spcAft>
              <a:buNone/>
            </a:pPr>
            <a:r>
              <a:rPr lang="en" sz="3000">
                <a:solidFill>
                  <a:srgbClr val="9900FF"/>
                </a:solidFill>
              </a:rPr>
              <a:t>**Cite evidence or point to specific passages to support your answer**</a:t>
            </a:r>
            <a:endParaRPr sz="3000">
              <a:solidFill>
                <a:srgbClr val="99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0" st="0"/>
                                            </p:txEl>
                                          </p:spTgt>
                                        </p:tgtEl>
                                        <p:attrNameLst>
                                          <p:attrName>style.visibility</p:attrName>
                                        </p:attrNameLst>
                                      </p:cBhvr>
                                      <p:to>
                                        <p:strVal val="visible"/>
                                      </p:to>
                                    </p:set>
                                    <p:animEffect filter="fade" transition="in">
                                      <p:cBhvr>
                                        <p:cTn dur="1000"/>
                                        <p:tgtEl>
                                          <p:spTgt spid="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1" st="1"/>
                                            </p:txEl>
                                          </p:spTgt>
                                        </p:tgtEl>
                                        <p:attrNameLst>
                                          <p:attrName>style.visibility</p:attrName>
                                        </p:attrNameLst>
                                      </p:cBhvr>
                                      <p:to>
                                        <p:strVal val="visible"/>
                                      </p:to>
                                    </p:set>
                                    <p:animEffect filter="fade" transition="in">
                                      <p:cBhvr>
                                        <p:cTn dur="1000"/>
                                        <p:tgtEl>
                                          <p:spTgt spid="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2" st="2"/>
                                            </p:txEl>
                                          </p:spTgt>
                                        </p:tgtEl>
                                        <p:attrNameLst>
                                          <p:attrName>style.visibility</p:attrName>
                                        </p:attrNameLst>
                                      </p:cBhvr>
                                      <p:to>
                                        <p:strVal val="visible"/>
                                      </p:to>
                                    </p:set>
                                    <p:animEffect filter="fade" transition="in">
                                      <p:cBhvr>
                                        <p:cTn dur="1000"/>
                                        <p:tgtEl>
                                          <p:spTgt spid="8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could you write on an evidence flag on the first page of Chapter 4 to help you remember what this chapter was mostly about?</a:t>
            </a:r>
            <a:endParaRPr/>
          </a:p>
          <a:p>
            <a:pPr indent="0" lvl="0" marL="0" rtl="0" algn="l">
              <a:spcBef>
                <a:spcPts val="1600"/>
              </a:spcBef>
              <a:spcAft>
                <a:spcPts val="1600"/>
              </a:spcAft>
              <a:buNone/>
            </a:pPr>
            <a:r>
              <a:rPr lang="en"/>
              <a:t>Where do Mama, Abuelita, and Esperanza decide to go?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7">
                                            <p:txEl>
                                              <p:pRg end="0" st="0"/>
                                            </p:txEl>
                                          </p:spTgt>
                                        </p:tgtEl>
                                        <p:attrNameLst>
                                          <p:attrName>style.visibility</p:attrName>
                                        </p:attrNameLst>
                                      </p:cBhvr>
                                      <p:to>
                                        <p:strVal val="visible"/>
                                      </p:to>
                                    </p:set>
                                    <p:anim calcmode="lin" valueType="num">
                                      <p:cBhvr additive="base">
                                        <p:cTn dur="1000"/>
                                        <p:tgtEl>
                                          <p:spTgt spid="87">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87">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7">
                                            <p:txEl>
                                              <p:pRg end="1" st="1"/>
                                            </p:txEl>
                                          </p:spTgt>
                                        </p:tgtEl>
                                        <p:attrNameLst>
                                          <p:attrName>style.visibility</p:attrName>
                                        </p:attrNameLst>
                                      </p:cBhvr>
                                      <p:to>
                                        <p:strVal val="visible"/>
                                      </p:to>
                                    </p:set>
                                    <p:anim calcmode="lin" valueType="num">
                                      <p:cBhvr additive="base">
                                        <p:cTn dur="1000"/>
                                        <p:tgtEl>
                                          <p:spTgt spid="87">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87">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Work Time</a:t>
            </a:r>
            <a:endParaRPr b="1"/>
          </a:p>
        </p:txBody>
      </p:sp>
      <p:sp>
        <p:nvSpPr>
          <p:cNvPr id="93" name="Google Shape;93;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Jigsaw, Part 1: How Mama, Abuelita, and Miguel Respond to Challenges (20 mins)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identify situations in </a:t>
            </a:r>
            <a:r>
              <a:rPr i="1" lang="en"/>
              <a:t>Esperanza Rising</a:t>
            </a:r>
            <a:r>
              <a:rPr lang="en"/>
              <a:t> where a character’s human rights are challenged</a:t>
            </a:r>
            <a:endParaRPr/>
          </a:p>
          <a:p>
            <a:pPr indent="-342900" lvl="0" marL="457200" rtl="0" algn="l">
              <a:spcBef>
                <a:spcPts val="0"/>
              </a:spcBef>
              <a:spcAft>
                <a:spcPts val="0"/>
              </a:spcAft>
              <a:buSzPts val="1800"/>
              <a:buChar char="●"/>
            </a:pPr>
            <a:r>
              <a:rPr lang="en"/>
              <a:t>I can make inferences from the text about the characters in </a:t>
            </a:r>
            <a:r>
              <a:rPr i="1" lang="en"/>
              <a:t>Esperanza Rising</a:t>
            </a:r>
            <a:r>
              <a:rPr lang="en"/>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0" st="0"/>
                                            </p:txEl>
                                          </p:spTgt>
                                        </p:tgtEl>
                                        <p:attrNameLst>
                                          <p:attrName>style.visibility</p:attrName>
                                        </p:attrNameLst>
                                      </p:cBhvr>
                                      <p:to>
                                        <p:strVal val="visible"/>
                                      </p:to>
                                    </p:set>
                                    <p:animEffect filter="fade" transition="in">
                                      <p:cBhvr>
                                        <p:cTn dur="1000"/>
                                        <p:tgtEl>
                                          <p:spTgt spid="9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1" st="1"/>
                                            </p:txEl>
                                          </p:spTgt>
                                        </p:tgtEl>
                                        <p:attrNameLst>
                                          <p:attrName>style.visibility</p:attrName>
                                        </p:attrNameLst>
                                      </p:cBhvr>
                                      <p:to>
                                        <p:strVal val="visible"/>
                                      </p:to>
                                    </p:set>
                                    <p:animEffect filter="fade" transition="in">
                                      <p:cBhvr>
                                        <p:cTn dur="1000"/>
                                        <p:tgtEl>
                                          <p:spTgt spid="99">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idx="1" type="body"/>
          </p:nvPr>
        </p:nvSpPr>
        <p:spPr>
          <a:xfrm>
            <a:off x="311700" y="510450"/>
            <a:ext cx="8520600" cy="405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Join your triads.  Remember, you will be working in these groups of three almost every day throughout this unit.</a:t>
            </a:r>
            <a:endParaRPr/>
          </a:p>
          <a:p>
            <a:pPr indent="0" lvl="0" marL="0" rtl="0" algn="l">
              <a:spcBef>
                <a:spcPts val="1600"/>
              </a:spcBef>
              <a:spcAft>
                <a:spcPts val="1600"/>
              </a:spcAft>
              <a:buNone/>
            </a:pPr>
            <a:r>
              <a:rPr lang="en"/>
              <a:t>Turn to the page in your journal where you began to record some information about the characters in the book.  Reread what you wrote and share with your triad adding any new information.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animEffect filter="fade" transition="in">
                                      <p:cBhvr>
                                        <p:cTn dur="1000"/>
                                        <p:tgtEl>
                                          <p:spTgt spid="1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1" st="1"/>
                                            </p:txEl>
                                          </p:spTgt>
                                        </p:tgtEl>
                                        <p:attrNameLst>
                                          <p:attrName>style.visibility</p:attrName>
                                        </p:attrNameLst>
                                      </p:cBhvr>
                                      <p:to>
                                        <p:strVal val="visible"/>
                                      </p:to>
                                    </p:set>
                                    <p:animEffect filter="fade" transition="in">
                                      <p:cBhvr>
                                        <p:cTn dur="1000"/>
                                        <p:tgtEl>
                                          <p:spTgt spid="10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2"/>
          <p:cNvSpPr txBox="1"/>
          <p:nvPr>
            <p:ph idx="1" type="body"/>
          </p:nvPr>
        </p:nvSpPr>
        <p:spPr>
          <a:xfrm>
            <a:off x="311700" y="280375"/>
            <a:ext cx="8520600" cy="428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 back to the jigsaw protocol that we’ve done previously, in which each person becomes an expert on something and then teaches that to the rest of the group.</a:t>
            </a:r>
            <a:endParaRPr/>
          </a:p>
          <a:p>
            <a:pPr indent="0" lvl="0" marL="0" rtl="0" algn="l">
              <a:spcBef>
                <a:spcPts val="1600"/>
              </a:spcBef>
              <a:spcAft>
                <a:spcPts val="1600"/>
              </a:spcAft>
              <a:buNone/>
            </a:pPr>
            <a:r>
              <a:rPr lang="en"/>
              <a:t>Each student in each triad will study a different character: Mama, Abuelita, or Miguel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0" st="0"/>
                                            </p:txEl>
                                          </p:spTgt>
                                        </p:tgtEl>
                                        <p:attrNameLst>
                                          <p:attrName>style.visibility</p:attrName>
                                        </p:attrNameLst>
                                      </p:cBhvr>
                                      <p:to>
                                        <p:strVal val="visible"/>
                                      </p:to>
                                    </p:set>
                                    <p:animEffect filter="fade" transition="in">
                                      <p:cBhvr>
                                        <p:cTn dur="1000"/>
                                        <p:tgtEl>
                                          <p:spTgt spid="1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1" st="1"/>
                                            </p:txEl>
                                          </p:spTgt>
                                        </p:tgtEl>
                                        <p:attrNameLst>
                                          <p:attrName>style.visibility</p:attrName>
                                        </p:attrNameLst>
                                      </p:cBhvr>
                                      <p:to>
                                        <p:strVal val="visible"/>
                                      </p:to>
                                    </p:set>
                                    <p:animEffect filter="fade" transition="in">
                                      <p:cBhvr>
                                        <p:cTn dur="1000"/>
                                        <p:tgtEl>
                                          <p:spTgt spid="109">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will have approximately 10 minutes to work on your own to complete your jigsaw task card, making sure to mark evidence with flags in the text.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idx="1" type="body"/>
          </p:nvPr>
        </p:nvSpPr>
        <p:spPr>
          <a:xfrm>
            <a:off x="311700" y="126975"/>
            <a:ext cx="8520600" cy="478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You’re now going to gather into new groups with others who read about the same character.</a:t>
            </a:r>
            <a:endParaRPr/>
          </a:p>
          <a:p>
            <a:pPr indent="0" lvl="0" marL="0" rtl="0" algn="l">
              <a:spcBef>
                <a:spcPts val="1600"/>
              </a:spcBef>
              <a:spcAft>
                <a:spcPts val="0"/>
              </a:spcAft>
              <a:buNone/>
            </a:pPr>
            <a:r>
              <a:rPr lang="en"/>
              <a:t>Discuss the evidence you flagged.</a:t>
            </a:r>
            <a:endParaRPr/>
          </a:p>
          <a:p>
            <a:pPr indent="0" lvl="0" marL="0" rtl="0" algn="l">
              <a:spcBef>
                <a:spcPts val="1600"/>
              </a:spcBef>
              <a:spcAft>
                <a:spcPts val="0"/>
              </a:spcAft>
              <a:buNone/>
            </a:pPr>
            <a:r>
              <a:rPr lang="en"/>
              <a:t>Create an anchor chart in your journal like the one on the board...a T-chart with CHALLENGES on one side and RESPONSES on the other.</a:t>
            </a:r>
            <a:endParaRPr/>
          </a:p>
          <a:p>
            <a:pPr indent="0" lvl="0" marL="0" rtl="0" algn="l">
              <a:spcBef>
                <a:spcPts val="1600"/>
              </a:spcBef>
              <a:spcAft>
                <a:spcPts val="1600"/>
              </a:spcAft>
              <a:buNone/>
            </a:pPr>
            <a:r>
              <a:rPr lang="en"/>
              <a:t>Record your thinking on that character’s page.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Jigsaw, Part 2: Comparing Esperanza’s Response to the Response of these Other Characters. (15 mins)</a:t>
            </a:r>
            <a:endParaRPr/>
          </a:p>
        </p:txBody>
      </p:sp>
      <p:sp>
        <p:nvSpPr>
          <p:cNvPr id="125" name="Google Shape;125;p25"/>
          <p:cNvSpPr txBox="1"/>
          <p:nvPr>
            <p:ph idx="1" type="body"/>
          </p:nvPr>
        </p:nvSpPr>
        <p:spPr>
          <a:xfrm>
            <a:off x="311700" y="2104050"/>
            <a:ext cx="8520600" cy="246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Return to your original triads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Each of you will have 4 minutes to share about your character.  The other two students should take notes on the corresponding pages in your reading journal about that character.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Triad Discussion</a:t>
            </a:r>
            <a:endParaRPr/>
          </a:p>
        </p:txBody>
      </p:sp>
      <p:sp>
        <p:nvSpPr>
          <p:cNvPr id="137" name="Google Shape;137;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How is Esperanza’s response to challenges like the response of the other characters?  How is her response different?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43" name="Google Shape;143;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 Exit ticket: Independent Writing (10 mins)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Respond to the prompt:</a:t>
            </a:r>
            <a:endParaRPr/>
          </a:p>
        </p:txBody>
      </p:sp>
      <p:sp>
        <p:nvSpPr>
          <p:cNvPr id="149" name="Google Shape;149;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Compare/contrast Esperanza to the character you became an expert on today.  How is Esperanza’s response to challenges like the response of the other character?  How is her response different?  Use specific details from the text to support your answer.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Debrief (5 min)</a:t>
            </a:r>
            <a:endParaRPr/>
          </a:p>
        </p:txBody>
      </p:sp>
      <p:sp>
        <p:nvSpPr>
          <p:cNvPr id="155" name="Google Shape;155;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6" name="Google Shape;156;p30"/>
          <p:cNvPicPr preferRelativeResize="0"/>
          <p:nvPr/>
        </p:nvPicPr>
        <p:blipFill>
          <a:blip r:embed="rId3">
            <a:alphaModFix/>
          </a:blip>
          <a:stretch>
            <a:fillRect/>
          </a:stretch>
        </p:blipFill>
        <p:spPr>
          <a:xfrm>
            <a:off x="0" y="1152470"/>
            <a:ext cx="9143999" cy="353601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Let’s look at our Human Rights Challenges in </a:t>
            </a:r>
            <a:r>
              <a:rPr i="1" lang="en"/>
              <a:t>Esperanza Rising</a:t>
            </a:r>
            <a:r>
              <a:rPr lang="en"/>
              <a:t> anchor chart that we created in lesson 3.  Talk with  your triad, are there any challenges that we should add to the list?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69" name="Google Shape;169;p32"/>
          <p:cNvPicPr preferRelativeResize="0"/>
          <p:nvPr/>
        </p:nvPicPr>
        <p:blipFill>
          <a:blip r:embed="rId3">
            <a:alphaModFix/>
          </a:blip>
          <a:stretch>
            <a:fillRect/>
          </a:stretch>
        </p:blipFill>
        <p:spPr>
          <a:xfrm>
            <a:off x="0" y="1692819"/>
            <a:ext cx="9144000" cy="136716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