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bbdf108a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bbdf108a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 name="Shape 44"/>
        <p:cNvGrpSpPr/>
        <p:nvPr/>
      </p:nvGrpSpPr>
      <p:grpSpPr>
        <a:xfrm>
          <a:off x="0" y="0"/>
          <a:ext cx="0" cy="0"/>
          <a:chOff x="0" y="0"/>
          <a:chExt cx="0" cy="0"/>
        </a:xfrm>
      </p:grpSpPr>
      <p:sp>
        <p:nvSpPr>
          <p:cNvPr id="45" name="Google Shape;45;gbbdf108a9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 name="Google Shape;46;gbbdf108a9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bbdf108a9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bbdf108a9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bbdf108a9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bbdf108a9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bbdf108a9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bbdf108a9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bbdf108a9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bbdf108a9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bbdf108a9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bbdf108a9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bbdf108a9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bbdf108a9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bbdf108a9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bbdf108a9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bbdf108a9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bbdf108a9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bbdf108a9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bbdf108a9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bbdf108a9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bbdf108a9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bbdf108a9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bbdf108a9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bbdf10a70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bbdf10a70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bbdf10a70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bbdf10a70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bbdf10a70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bbdf10a70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bbdf10a70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bbdf10a70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bbdf10a70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bbdf10a70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bbdf10a70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bbdf10a70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bbdf10a70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bbdf10a70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bbdf10a70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bbdf10a70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bbdf10a70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bbdf10a70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bbdf10a70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bbdf10a70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bbdf10a70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bbdf10a70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bbdf10a70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bbdf10a70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bbdf10a70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bbdf10a70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bbdf10a70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bbdf10a70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bbdf10a70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bbdf10a70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bbdf108a9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bbdf108a9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sp>
        <p:nvSpPr>
          <p:cNvPr id="34" name="Google Shape;34;p8"/>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35" name="Google Shape;35;p8"/>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36" name="Google Shape;36;p8"/>
          <p:cNvPicPr preferRelativeResize="0"/>
          <p:nvPr/>
        </p:nvPicPr>
        <p:blipFill>
          <a:blip r:embed="rId3">
            <a:alphaModFix/>
          </a:blip>
          <a:stretch>
            <a:fillRect/>
          </a:stretch>
        </p:blipFill>
        <p:spPr>
          <a:xfrm>
            <a:off x="0" y="1631079"/>
            <a:ext cx="9143999" cy="196504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 name="Shape 40"/>
        <p:cNvGrpSpPr/>
        <p:nvPr/>
      </p:nvGrpSpPr>
      <p:grpSpPr>
        <a:xfrm>
          <a:off x="0" y="0"/>
          <a:ext cx="0" cy="0"/>
          <a:chOff x="0" y="0"/>
          <a:chExt cx="0" cy="0"/>
        </a:xfrm>
      </p:grpSpPr>
      <p:sp>
        <p:nvSpPr>
          <p:cNvPr id="41" name="Google Shape;41;p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9"/>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pic>
        <p:nvPicPr>
          <p:cNvPr id="43" name="Google Shape;43;p9"/>
          <p:cNvPicPr preferRelativeResize="0"/>
          <p:nvPr/>
        </p:nvPicPr>
        <p:blipFill>
          <a:blip r:embed="rId3">
            <a:alphaModFix/>
          </a:blip>
          <a:stretch>
            <a:fillRect/>
          </a:stretch>
        </p:blipFill>
        <p:spPr>
          <a:xfrm>
            <a:off x="0" y="1313013"/>
            <a:ext cx="9143999" cy="287912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 name="Shape 47"/>
        <p:cNvGrpSpPr/>
        <p:nvPr/>
      </p:nvGrpSpPr>
      <p:grpSpPr>
        <a:xfrm>
          <a:off x="0" y="0"/>
          <a:ext cx="0" cy="0"/>
          <a:chOff x="0" y="0"/>
          <a:chExt cx="0" cy="0"/>
        </a:xfrm>
      </p:grpSpPr>
      <p:sp>
        <p:nvSpPr>
          <p:cNvPr id="48" name="Google Shape;48;p1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49" name="Google Shape;49;p1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Entrance Ticket: Comprehension Quiz, Chapter 3: “Las Papayas/Papayas” (5 min)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1"/>
          <p:cNvSpPr txBox="1"/>
          <p:nvPr>
            <p:ph type="title"/>
          </p:nvPr>
        </p:nvSpPr>
        <p:spPr>
          <a:xfrm>
            <a:off x="457200" y="-175022"/>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Entrance Ticket</a:t>
            </a:r>
            <a:endParaRPr/>
          </a:p>
        </p:txBody>
      </p:sp>
      <p:sp>
        <p:nvSpPr>
          <p:cNvPr id="55" name="Google Shape;55;p11"/>
          <p:cNvSpPr txBox="1"/>
          <p:nvPr>
            <p:ph idx="1" type="body"/>
          </p:nvPr>
        </p:nvSpPr>
        <p:spPr>
          <a:xfrm>
            <a:off x="457200" y="7429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Our 1st learning target is:</a:t>
            </a:r>
            <a:endParaRPr/>
          </a:p>
          <a:p>
            <a:pPr indent="0" lvl="0" marL="0" rtl="0" algn="l">
              <a:spcBef>
                <a:spcPts val="600"/>
              </a:spcBef>
              <a:spcAft>
                <a:spcPts val="0"/>
              </a:spcAft>
              <a:buNone/>
            </a:pPr>
            <a:r>
              <a:rPr b="1" lang="en">
                <a:solidFill>
                  <a:srgbClr val="38761D"/>
                </a:solidFill>
              </a:rPr>
              <a:t>“I can answer comprehension questions based on text from </a:t>
            </a:r>
            <a:r>
              <a:rPr b="1" i="1" lang="en">
                <a:solidFill>
                  <a:srgbClr val="38761D"/>
                </a:solidFill>
              </a:rPr>
              <a:t>Esperanza Rising</a:t>
            </a:r>
            <a:r>
              <a:rPr b="1" lang="en">
                <a:solidFill>
                  <a:srgbClr val="38761D"/>
                </a:solidFill>
              </a:rPr>
              <a:t> that I have read independently.”</a:t>
            </a:r>
            <a:endParaRPr b="1">
              <a:solidFill>
                <a:srgbClr val="38761D"/>
              </a:solidFill>
            </a:endParaRPr>
          </a:p>
          <a:p>
            <a:pPr indent="0" lvl="0" marL="0" rtl="0" algn="l">
              <a:spcBef>
                <a:spcPts val="600"/>
              </a:spcBef>
              <a:spcAft>
                <a:spcPts val="0"/>
              </a:spcAft>
              <a:buClr>
                <a:schemeClr val="dk1"/>
              </a:buClr>
              <a:buSzPts val="1100"/>
              <a:buFont typeface="Arial"/>
              <a:buNone/>
            </a:pPr>
            <a:r>
              <a:rPr lang="en"/>
              <a:t>This quiz will be a daily practice as we move through </a:t>
            </a:r>
            <a:r>
              <a:rPr i="1" lang="en"/>
              <a:t>Esperanza Rising</a:t>
            </a:r>
            <a:r>
              <a:rPr lang="en"/>
              <a:t>, designed to assess if you read and understood the text assigned for homework.</a:t>
            </a:r>
            <a:endParaRPr b="1">
              <a:solidFill>
                <a:srgbClr val="38761D"/>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
                                            <p:txEl>
                                              <p:pRg end="0" st="0"/>
                                            </p:txEl>
                                          </p:spTgt>
                                        </p:tgtEl>
                                        <p:attrNameLst>
                                          <p:attrName>style.visibility</p:attrName>
                                        </p:attrNameLst>
                                      </p:cBhvr>
                                      <p:to>
                                        <p:strVal val="visible"/>
                                      </p:to>
                                    </p:set>
                                    <p:animEffect filter="fade" transition="in">
                                      <p:cBhvr>
                                        <p:cTn dur="1000"/>
                                        <p:tgtEl>
                                          <p:spTgt spid="5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
                                            <p:txEl>
                                              <p:pRg end="1" st="1"/>
                                            </p:txEl>
                                          </p:spTgt>
                                        </p:tgtEl>
                                        <p:attrNameLst>
                                          <p:attrName>style.visibility</p:attrName>
                                        </p:attrNameLst>
                                      </p:cBhvr>
                                      <p:to>
                                        <p:strVal val="visible"/>
                                      </p:to>
                                    </p:set>
                                    <p:animEffect filter="fade" transition="in">
                                      <p:cBhvr>
                                        <p:cTn dur="1000"/>
                                        <p:tgtEl>
                                          <p:spTgt spid="5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
                                            <p:txEl>
                                              <p:pRg end="2" st="2"/>
                                            </p:txEl>
                                          </p:spTgt>
                                        </p:tgtEl>
                                        <p:attrNameLst>
                                          <p:attrName>style.visibility</p:attrName>
                                        </p:attrNameLst>
                                      </p:cBhvr>
                                      <p:to>
                                        <p:strVal val="visible"/>
                                      </p:to>
                                    </p:set>
                                    <p:animEffect filter="fade" transition="in">
                                      <p:cBhvr>
                                        <p:cTn dur="1000"/>
                                        <p:tgtEl>
                                          <p:spTgt spid="55">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2"/>
          <p:cNvSpPr txBox="1"/>
          <p:nvPr>
            <p:ph idx="1" type="body"/>
          </p:nvPr>
        </p:nvSpPr>
        <p:spPr>
          <a:xfrm>
            <a:off x="457200" y="244050"/>
            <a:ext cx="8229600" cy="4681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Your homework reading is a “1st draft” read.  I don’t expect you to understand everything, but it is important that you are held accountable for the reading and that you try your best.</a:t>
            </a:r>
            <a:endParaRPr/>
          </a:p>
          <a:p>
            <a:pPr indent="0" lvl="0" marL="0" rtl="0" algn="l">
              <a:spcBef>
                <a:spcPts val="600"/>
              </a:spcBef>
              <a:spcAft>
                <a:spcPts val="0"/>
              </a:spcAft>
              <a:buNone/>
            </a:pPr>
            <a:r>
              <a:t/>
            </a:r>
            <a:endParaRPr/>
          </a:p>
          <a:p>
            <a:pPr indent="0" lvl="0" marL="0" rtl="0" algn="ctr">
              <a:spcBef>
                <a:spcPts val="600"/>
              </a:spcBef>
              <a:spcAft>
                <a:spcPts val="0"/>
              </a:spcAft>
              <a:buNone/>
            </a:pPr>
            <a:r>
              <a:rPr b="1" lang="en">
                <a:solidFill>
                  <a:srgbClr val="FF0000"/>
                </a:solidFill>
              </a:rPr>
              <a:t>You will have 5 mins to complete the quiz</a:t>
            </a:r>
            <a:endParaRPr b="1">
              <a:solidFill>
                <a:srgbClr val="FF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
                                            <p:txEl>
                                              <p:pRg end="0" st="0"/>
                                            </p:txEl>
                                          </p:spTgt>
                                        </p:tgtEl>
                                        <p:attrNameLst>
                                          <p:attrName>style.visibility</p:attrName>
                                        </p:attrNameLst>
                                      </p:cBhvr>
                                      <p:to>
                                        <p:strVal val="visible"/>
                                      </p:to>
                                    </p:set>
                                    <p:animEffect filter="fade" transition="in">
                                      <p:cBhvr>
                                        <p:cTn dur="1000"/>
                                        <p:tgtEl>
                                          <p:spTgt spid="6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
                                            <p:txEl>
                                              <p:pRg end="1" st="1"/>
                                            </p:txEl>
                                          </p:spTgt>
                                        </p:tgtEl>
                                        <p:attrNameLst>
                                          <p:attrName>style.visibility</p:attrName>
                                        </p:attrNameLst>
                                      </p:cBhvr>
                                      <p:to>
                                        <p:strVal val="visible"/>
                                      </p:to>
                                    </p:set>
                                    <p:animEffect filter="fade" transition="in">
                                      <p:cBhvr>
                                        <p:cTn dur="1000"/>
                                        <p:tgtEl>
                                          <p:spTgt spid="6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
                                            <p:txEl>
                                              <p:pRg end="2" st="2"/>
                                            </p:txEl>
                                          </p:spTgt>
                                        </p:tgtEl>
                                        <p:attrNameLst>
                                          <p:attrName>style.visibility</p:attrName>
                                        </p:attrNameLst>
                                      </p:cBhvr>
                                      <p:to>
                                        <p:strVal val="visible"/>
                                      </p:to>
                                    </p:set>
                                    <p:animEffect filter="fade" transition="in">
                                      <p:cBhvr>
                                        <p:cTn dur="1000"/>
                                        <p:tgtEl>
                                          <p:spTgt spid="60">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3"/>
          <p:cNvSpPr txBox="1"/>
          <p:nvPr>
            <p:ph type="title"/>
          </p:nvPr>
        </p:nvSpPr>
        <p:spPr>
          <a:xfrm>
            <a:off x="457200" y="205975"/>
            <a:ext cx="8229600" cy="1108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 Engaging the Reader: Oral Chapter Review (5 min)</a:t>
            </a:r>
            <a:endParaRPr/>
          </a:p>
        </p:txBody>
      </p:sp>
      <p:sp>
        <p:nvSpPr>
          <p:cNvPr id="66" name="Google Shape;66;p13"/>
          <p:cNvSpPr txBox="1"/>
          <p:nvPr>
            <p:ph idx="1" type="body"/>
          </p:nvPr>
        </p:nvSpPr>
        <p:spPr>
          <a:xfrm>
            <a:off x="457200" y="1371050"/>
            <a:ext cx="8229600" cy="3555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was the chapter mostly about?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At the start of chapter 3, what does Esperanza dream about?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66"/>
                                        </p:tgtEl>
                                        <p:attrNameLst>
                                          <p:attrName>style.visibility</p:attrName>
                                        </p:attrNameLst>
                                      </p:cBhvr>
                                      <p:to>
                                        <p:strVal val="visible"/>
                                      </p:to>
                                    </p:set>
                                    <p:anim calcmode="lin" valueType="num">
                                      <p:cBhvr additive="base">
                                        <p:cTn dur="1000"/>
                                        <p:tgtEl>
                                          <p:spTgt spid="66"/>
                                        </p:tgtEl>
                                        <p:attrNameLst>
                                          <p:attrName>ppt_w</p:attrName>
                                        </p:attrNameLst>
                                      </p:cBhvr>
                                      <p:tavLst>
                                        <p:tav fmla="" tm="0">
                                          <p:val>
                                            <p:strVal val="0"/>
                                          </p:val>
                                        </p:tav>
                                        <p:tav fmla="" tm="100000">
                                          <p:val>
                                            <p:strVal val="#ppt_w"/>
                                          </p:val>
                                        </p:tav>
                                      </p:tavLst>
                                    </p:anim>
                                    <p:anim calcmode="lin" valueType="num">
                                      <p:cBhvr additive="base">
                                        <p:cTn dur="1000"/>
                                        <p:tgtEl>
                                          <p:spTgt spid="66"/>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72" name="Google Shape;72;p1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Revisiting Papa’s Death: Close Reading of Pages 22-23 (15 mins)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5"/>
          <p:cNvSpPr txBox="1"/>
          <p:nvPr>
            <p:ph idx="1" type="body"/>
          </p:nvPr>
        </p:nvSpPr>
        <p:spPr>
          <a:xfrm>
            <a:off x="91825" y="127100"/>
            <a:ext cx="8934000" cy="4798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Think back to the text-dependent questions we discussed about chapter 2: “Las Uvas/Grapes.”</a:t>
            </a:r>
            <a:endParaRPr/>
          </a:p>
          <a:p>
            <a:pPr indent="0" lvl="0" marL="0" rtl="0" algn="l">
              <a:spcBef>
                <a:spcPts val="600"/>
              </a:spcBef>
              <a:spcAft>
                <a:spcPts val="0"/>
              </a:spcAft>
              <a:buNone/>
            </a:pPr>
            <a:r>
              <a:rPr lang="en"/>
              <a:t>Many of you may not have had time to fully discuss the 5th question:</a:t>
            </a:r>
            <a:endParaRPr/>
          </a:p>
          <a:p>
            <a:pPr indent="0" lvl="0" marL="0" rtl="0" algn="l">
              <a:spcBef>
                <a:spcPts val="600"/>
              </a:spcBef>
              <a:spcAft>
                <a:spcPts val="0"/>
              </a:spcAft>
              <a:buNone/>
            </a:pPr>
            <a:r>
              <a:rPr b="1" lang="en">
                <a:solidFill>
                  <a:srgbClr val="674EA7"/>
                </a:solidFill>
              </a:rPr>
              <a:t>“At the end of the chapter, why does Esperanza feel her heart drop and that she has sunk into a ‘dark hole of despair and disbelief?”</a:t>
            </a:r>
            <a:endParaRPr b="1">
              <a:solidFill>
                <a:srgbClr val="674EA7"/>
              </a:solidFill>
            </a:endParaRPr>
          </a:p>
          <a:p>
            <a:pPr indent="0" lvl="0" marL="0" rtl="0" algn="l">
              <a:spcBef>
                <a:spcPts val="600"/>
              </a:spcBef>
              <a:spcAft>
                <a:spcPts val="0"/>
              </a:spcAft>
              <a:buNone/>
            </a:pPr>
            <a:r>
              <a:rPr lang="en"/>
              <a:t>In your triads remind each other what happened at the end of chapter 2.</a:t>
            </a:r>
            <a:endParaRPr b="1">
              <a:solidFill>
                <a:srgbClr val="674EA7"/>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77">
                                            <p:txEl>
                                              <p:pRg end="0" st="0"/>
                                            </p:txEl>
                                          </p:spTgt>
                                        </p:tgtEl>
                                        <p:attrNameLst>
                                          <p:attrName>style.visibility</p:attrName>
                                        </p:attrNameLst>
                                      </p:cBhvr>
                                      <p:to>
                                        <p:strVal val="visible"/>
                                      </p:to>
                                    </p:set>
                                    <p:anim calcmode="lin" valueType="num">
                                      <p:cBhvr additive="base">
                                        <p:cTn dur="1000"/>
                                        <p:tgtEl>
                                          <p:spTgt spid="77">
                                            <p:txEl>
                                              <p:pRg end="0" st="0"/>
                                            </p:txEl>
                                          </p:spTgt>
                                        </p:tgtEl>
                                        <p:attrNameLst>
                                          <p:attrName>ppt_w</p:attrName>
                                        </p:attrNameLst>
                                      </p:cBhvr>
                                      <p:tavLst>
                                        <p:tav fmla="" tm="0">
                                          <p:val>
                                            <p:strVal val="0"/>
                                          </p:val>
                                        </p:tav>
                                        <p:tav fmla="" tm="100000">
                                          <p:val>
                                            <p:strVal val="#ppt_w"/>
                                          </p:val>
                                        </p:tav>
                                      </p:tavLst>
                                    </p:anim>
                                    <p:anim calcmode="lin" valueType="num">
                                      <p:cBhvr additive="base">
                                        <p:cTn dur="1000"/>
                                        <p:tgtEl>
                                          <p:spTgt spid="77">
                                            <p:txEl>
                                              <p:pRg end="0" st="0"/>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77">
                                            <p:txEl>
                                              <p:pRg end="1" st="1"/>
                                            </p:txEl>
                                          </p:spTgt>
                                        </p:tgtEl>
                                        <p:attrNameLst>
                                          <p:attrName>style.visibility</p:attrName>
                                        </p:attrNameLst>
                                      </p:cBhvr>
                                      <p:to>
                                        <p:strVal val="visible"/>
                                      </p:to>
                                    </p:set>
                                    <p:anim calcmode="lin" valueType="num">
                                      <p:cBhvr additive="base">
                                        <p:cTn dur="1000"/>
                                        <p:tgtEl>
                                          <p:spTgt spid="77">
                                            <p:txEl>
                                              <p:pRg end="1" st="1"/>
                                            </p:txEl>
                                          </p:spTgt>
                                        </p:tgtEl>
                                        <p:attrNameLst>
                                          <p:attrName>ppt_w</p:attrName>
                                        </p:attrNameLst>
                                      </p:cBhvr>
                                      <p:tavLst>
                                        <p:tav fmla="" tm="0">
                                          <p:val>
                                            <p:strVal val="0"/>
                                          </p:val>
                                        </p:tav>
                                        <p:tav fmla="" tm="100000">
                                          <p:val>
                                            <p:strVal val="#ppt_w"/>
                                          </p:val>
                                        </p:tav>
                                      </p:tavLst>
                                    </p:anim>
                                    <p:anim calcmode="lin" valueType="num">
                                      <p:cBhvr additive="base">
                                        <p:cTn dur="1000"/>
                                        <p:tgtEl>
                                          <p:spTgt spid="77">
                                            <p:txEl>
                                              <p:pRg end="1" st="1"/>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77">
                                            <p:txEl>
                                              <p:pRg end="2" st="2"/>
                                            </p:txEl>
                                          </p:spTgt>
                                        </p:tgtEl>
                                        <p:attrNameLst>
                                          <p:attrName>style.visibility</p:attrName>
                                        </p:attrNameLst>
                                      </p:cBhvr>
                                      <p:to>
                                        <p:strVal val="visible"/>
                                      </p:to>
                                    </p:set>
                                    <p:anim calcmode="lin" valueType="num">
                                      <p:cBhvr additive="base">
                                        <p:cTn dur="1000"/>
                                        <p:tgtEl>
                                          <p:spTgt spid="77">
                                            <p:txEl>
                                              <p:pRg end="2" st="2"/>
                                            </p:txEl>
                                          </p:spTgt>
                                        </p:tgtEl>
                                        <p:attrNameLst>
                                          <p:attrName>ppt_w</p:attrName>
                                        </p:attrNameLst>
                                      </p:cBhvr>
                                      <p:tavLst>
                                        <p:tav fmla="" tm="0">
                                          <p:val>
                                            <p:strVal val="0"/>
                                          </p:val>
                                        </p:tav>
                                        <p:tav fmla="" tm="100000">
                                          <p:val>
                                            <p:strVal val="#ppt_w"/>
                                          </p:val>
                                        </p:tav>
                                      </p:tavLst>
                                    </p:anim>
                                    <p:anim calcmode="lin" valueType="num">
                                      <p:cBhvr additive="base">
                                        <p:cTn dur="1000"/>
                                        <p:tgtEl>
                                          <p:spTgt spid="77">
                                            <p:txEl>
                                              <p:pRg end="2" st="2"/>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77">
                                            <p:txEl>
                                              <p:pRg end="3" st="3"/>
                                            </p:txEl>
                                          </p:spTgt>
                                        </p:tgtEl>
                                        <p:attrNameLst>
                                          <p:attrName>style.visibility</p:attrName>
                                        </p:attrNameLst>
                                      </p:cBhvr>
                                      <p:to>
                                        <p:strVal val="visible"/>
                                      </p:to>
                                    </p:set>
                                    <p:anim calcmode="lin" valueType="num">
                                      <p:cBhvr additive="base">
                                        <p:cTn dur="1000"/>
                                        <p:tgtEl>
                                          <p:spTgt spid="77">
                                            <p:txEl>
                                              <p:pRg end="3" st="3"/>
                                            </p:txEl>
                                          </p:spTgt>
                                        </p:tgtEl>
                                        <p:attrNameLst>
                                          <p:attrName>ppt_w</p:attrName>
                                        </p:attrNameLst>
                                      </p:cBhvr>
                                      <p:tavLst>
                                        <p:tav fmla="" tm="0">
                                          <p:val>
                                            <p:strVal val="0"/>
                                          </p:val>
                                        </p:tav>
                                        <p:tav fmla="" tm="100000">
                                          <p:val>
                                            <p:strVal val="#ppt_w"/>
                                          </p:val>
                                        </p:tav>
                                      </p:tavLst>
                                    </p:anim>
                                    <p:anim calcmode="lin" valueType="num">
                                      <p:cBhvr additive="base">
                                        <p:cTn dur="1000"/>
                                        <p:tgtEl>
                                          <p:spTgt spid="77">
                                            <p:txEl>
                                              <p:pRg end="3" st="3"/>
                                            </p:txEl>
                                          </p:spTgt>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6"/>
          <p:cNvSpPr txBox="1"/>
          <p:nvPr>
            <p:ph idx="1" type="body"/>
          </p:nvPr>
        </p:nvSpPr>
        <p:spPr>
          <a:xfrm>
            <a:off x="105875" y="1628300"/>
            <a:ext cx="8975100" cy="2923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Did Esperanza really sink into a hole?</a:t>
            </a:r>
            <a:endParaRPr/>
          </a:p>
          <a:p>
            <a:pPr indent="0" lvl="0" marL="0" rtl="0" algn="l">
              <a:spcBef>
                <a:spcPts val="600"/>
              </a:spcBef>
              <a:spcAft>
                <a:spcPts val="0"/>
              </a:spcAft>
              <a:buNone/>
            </a:pPr>
            <a:r>
              <a:rPr lang="en"/>
              <a:t>What does the word </a:t>
            </a:r>
            <a:r>
              <a:rPr i="1" lang="en"/>
              <a:t>despair</a:t>
            </a:r>
            <a:r>
              <a:rPr lang="en"/>
              <a:t> mean?  </a:t>
            </a:r>
            <a:endParaRPr/>
          </a:p>
          <a:p>
            <a:pPr indent="0" lvl="0" marL="0" rtl="0" algn="l">
              <a:spcBef>
                <a:spcPts val="600"/>
              </a:spcBef>
              <a:spcAft>
                <a:spcPts val="0"/>
              </a:spcAft>
              <a:buNone/>
            </a:pPr>
            <a:r>
              <a:rPr b="1" lang="en">
                <a:solidFill>
                  <a:srgbClr val="674EA7"/>
                </a:solidFill>
              </a:rPr>
              <a:t>“complete loss or absence of hope”</a:t>
            </a:r>
            <a:endParaRPr/>
          </a:p>
          <a:p>
            <a:pPr indent="0" lvl="0" marL="0" rtl="0" algn="l">
              <a:spcBef>
                <a:spcPts val="600"/>
              </a:spcBef>
              <a:spcAft>
                <a:spcPts val="0"/>
              </a:spcAft>
              <a:buNone/>
            </a:pPr>
            <a:r>
              <a:rPr lang="en"/>
              <a:t>Why does Esperanza feel despair?</a:t>
            </a:r>
            <a:endParaRPr/>
          </a:p>
          <a:p>
            <a:pPr indent="0" lvl="0" marL="0" rtl="0" algn="l">
              <a:spcBef>
                <a:spcPts val="600"/>
              </a:spcBef>
              <a:spcAft>
                <a:spcPts val="0"/>
              </a:spcAft>
              <a:buNone/>
            </a:pPr>
            <a:r>
              <a:t/>
            </a:r>
            <a:endParaRPr/>
          </a:p>
        </p:txBody>
      </p:sp>
      <p:pic>
        <p:nvPicPr>
          <p:cNvPr id="83" name="Google Shape;83;p16"/>
          <p:cNvPicPr preferRelativeResize="0"/>
          <p:nvPr/>
        </p:nvPicPr>
        <p:blipFill>
          <a:blip r:embed="rId3">
            <a:alphaModFix/>
          </a:blip>
          <a:stretch>
            <a:fillRect/>
          </a:stretch>
        </p:blipFill>
        <p:spPr>
          <a:xfrm>
            <a:off x="0" y="76198"/>
            <a:ext cx="9144001" cy="148625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2">
                                            <p:txEl>
                                              <p:pRg end="0" st="0"/>
                                            </p:txEl>
                                          </p:spTgt>
                                        </p:tgtEl>
                                        <p:attrNameLst>
                                          <p:attrName>style.visibility</p:attrName>
                                        </p:attrNameLst>
                                      </p:cBhvr>
                                      <p:to>
                                        <p:strVal val="visible"/>
                                      </p:to>
                                    </p:set>
                                    <p:anim calcmode="lin" valueType="num">
                                      <p:cBhvr additive="base">
                                        <p:cTn dur="1000"/>
                                        <p:tgtEl>
                                          <p:spTgt spid="82">
                                            <p:txEl>
                                              <p:pRg end="0" st="0"/>
                                            </p:txEl>
                                          </p:spTgt>
                                        </p:tgtEl>
                                        <p:attrNameLst>
                                          <p:attrName>ppt_w</p:attrName>
                                        </p:attrNameLst>
                                      </p:cBhvr>
                                      <p:tavLst>
                                        <p:tav fmla="" tm="0">
                                          <p:val>
                                            <p:strVal val="0"/>
                                          </p:val>
                                        </p:tav>
                                        <p:tav fmla="" tm="100000">
                                          <p:val>
                                            <p:strVal val="#ppt_w"/>
                                          </p:val>
                                        </p:tav>
                                      </p:tavLst>
                                    </p:anim>
                                    <p:anim calcmode="lin" valueType="num">
                                      <p:cBhvr additive="base">
                                        <p:cTn dur="1000"/>
                                        <p:tgtEl>
                                          <p:spTgt spid="82">
                                            <p:txEl>
                                              <p:pRg end="0" st="0"/>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2">
                                            <p:txEl>
                                              <p:pRg end="1" st="1"/>
                                            </p:txEl>
                                          </p:spTgt>
                                        </p:tgtEl>
                                        <p:attrNameLst>
                                          <p:attrName>style.visibility</p:attrName>
                                        </p:attrNameLst>
                                      </p:cBhvr>
                                      <p:to>
                                        <p:strVal val="visible"/>
                                      </p:to>
                                    </p:set>
                                    <p:anim calcmode="lin" valueType="num">
                                      <p:cBhvr additive="base">
                                        <p:cTn dur="1000"/>
                                        <p:tgtEl>
                                          <p:spTgt spid="82">
                                            <p:txEl>
                                              <p:pRg end="1" st="1"/>
                                            </p:txEl>
                                          </p:spTgt>
                                        </p:tgtEl>
                                        <p:attrNameLst>
                                          <p:attrName>ppt_w</p:attrName>
                                        </p:attrNameLst>
                                      </p:cBhvr>
                                      <p:tavLst>
                                        <p:tav fmla="" tm="0">
                                          <p:val>
                                            <p:strVal val="0"/>
                                          </p:val>
                                        </p:tav>
                                        <p:tav fmla="" tm="100000">
                                          <p:val>
                                            <p:strVal val="#ppt_w"/>
                                          </p:val>
                                        </p:tav>
                                      </p:tavLst>
                                    </p:anim>
                                    <p:anim calcmode="lin" valueType="num">
                                      <p:cBhvr additive="base">
                                        <p:cTn dur="1000"/>
                                        <p:tgtEl>
                                          <p:spTgt spid="82">
                                            <p:txEl>
                                              <p:pRg end="1" st="1"/>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2">
                                            <p:txEl>
                                              <p:pRg end="2" st="2"/>
                                            </p:txEl>
                                          </p:spTgt>
                                        </p:tgtEl>
                                        <p:attrNameLst>
                                          <p:attrName>style.visibility</p:attrName>
                                        </p:attrNameLst>
                                      </p:cBhvr>
                                      <p:to>
                                        <p:strVal val="visible"/>
                                      </p:to>
                                    </p:set>
                                    <p:anim calcmode="lin" valueType="num">
                                      <p:cBhvr additive="base">
                                        <p:cTn dur="1000"/>
                                        <p:tgtEl>
                                          <p:spTgt spid="82">
                                            <p:txEl>
                                              <p:pRg end="2" st="2"/>
                                            </p:txEl>
                                          </p:spTgt>
                                        </p:tgtEl>
                                        <p:attrNameLst>
                                          <p:attrName>ppt_w</p:attrName>
                                        </p:attrNameLst>
                                      </p:cBhvr>
                                      <p:tavLst>
                                        <p:tav fmla="" tm="0">
                                          <p:val>
                                            <p:strVal val="0"/>
                                          </p:val>
                                        </p:tav>
                                        <p:tav fmla="" tm="100000">
                                          <p:val>
                                            <p:strVal val="#ppt_w"/>
                                          </p:val>
                                        </p:tav>
                                      </p:tavLst>
                                    </p:anim>
                                    <p:anim calcmode="lin" valueType="num">
                                      <p:cBhvr additive="base">
                                        <p:cTn dur="1000"/>
                                        <p:tgtEl>
                                          <p:spTgt spid="82">
                                            <p:txEl>
                                              <p:pRg end="2" st="2"/>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2">
                                            <p:txEl>
                                              <p:pRg end="3" st="3"/>
                                            </p:txEl>
                                          </p:spTgt>
                                        </p:tgtEl>
                                        <p:attrNameLst>
                                          <p:attrName>style.visibility</p:attrName>
                                        </p:attrNameLst>
                                      </p:cBhvr>
                                      <p:to>
                                        <p:strVal val="visible"/>
                                      </p:to>
                                    </p:set>
                                    <p:anim calcmode="lin" valueType="num">
                                      <p:cBhvr additive="base">
                                        <p:cTn dur="1000"/>
                                        <p:tgtEl>
                                          <p:spTgt spid="82">
                                            <p:txEl>
                                              <p:pRg end="3" st="3"/>
                                            </p:txEl>
                                          </p:spTgt>
                                        </p:tgtEl>
                                        <p:attrNameLst>
                                          <p:attrName>ppt_w</p:attrName>
                                        </p:attrNameLst>
                                      </p:cBhvr>
                                      <p:tavLst>
                                        <p:tav fmla="" tm="0">
                                          <p:val>
                                            <p:strVal val="0"/>
                                          </p:val>
                                        </p:tav>
                                        <p:tav fmla="" tm="100000">
                                          <p:val>
                                            <p:strVal val="#ppt_w"/>
                                          </p:val>
                                        </p:tav>
                                      </p:tavLst>
                                    </p:anim>
                                    <p:anim calcmode="lin" valueType="num">
                                      <p:cBhvr additive="base">
                                        <p:cTn dur="1000"/>
                                        <p:tgtEl>
                                          <p:spTgt spid="82">
                                            <p:txEl>
                                              <p:pRg end="3" st="3"/>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2">
                                            <p:txEl>
                                              <p:pRg end="4" st="4"/>
                                            </p:txEl>
                                          </p:spTgt>
                                        </p:tgtEl>
                                        <p:attrNameLst>
                                          <p:attrName>style.visibility</p:attrName>
                                        </p:attrNameLst>
                                      </p:cBhvr>
                                      <p:to>
                                        <p:strVal val="visible"/>
                                      </p:to>
                                    </p:set>
                                    <p:anim calcmode="lin" valueType="num">
                                      <p:cBhvr additive="base">
                                        <p:cTn dur="1000"/>
                                        <p:tgtEl>
                                          <p:spTgt spid="82">
                                            <p:txEl>
                                              <p:pRg end="4" st="4"/>
                                            </p:txEl>
                                          </p:spTgt>
                                        </p:tgtEl>
                                        <p:attrNameLst>
                                          <p:attrName>ppt_w</p:attrName>
                                        </p:attrNameLst>
                                      </p:cBhvr>
                                      <p:tavLst>
                                        <p:tav fmla="" tm="0">
                                          <p:val>
                                            <p:strVal val="0"/>
                                          </p:val>
                                        </p:tav>
                                        <p:tav fmla="" tm="100000">
                                          <p:val>
                                            <p:strVal val="#ppt_w"/>
                                          </p:val>
                                        </p:tav>
                                      </p:tavLst>
                                    </p:anim>
                                    <p:anim calcmode="lin" valueType="num">
                                      <p:cBhvr additive="base">
                                        <p:cTn dur="1000"/>
                                        <p:tgtEl>
                                          <p:spTgt spid="82">
                                            <p:txEl>
                                              <p:pRg end="4" st="4"/>
                                            </p:txEl>
                                          </p:spTgt>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7"/>
          <p:cNvSpPr txBox="1"/>
          <p:nvPr>
            <p:ph idx="1" type="body"/>
          </p:nvPr>
        </p:nvSpPr>
        <p:spPr>
          <a:xfrm>
            <a:off x="86900" y="-100150"/>
            <a:ext cx="9057000" cy="1093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Turn to page 23.  Let’s look at the last 2 sentences.</a:t>
            </a:r>
            <a:endParaRPr/>
          </a:p>
        </p:txBody>
      </p:sp>
      <p:pic>
        <p:nvPicPr>
          <p:cNvPr id="89" name="Google Shape;89;p17"/>
          <p:cNvPicPr preferRelativeResize="0"/>
          <p:nvPr/>
        </p:nvPicPr>
        <p:blipFill>
          <a:blip r:embed="rId3">
            <a:alphaModFix/>
          </a:blip>
          <a:stretch>
            <a:fillRect/>
          </a:stretch>
        </p:blipFill>
        <p:spPr>
          <a:xfrm>
            <a:off x="3627050" y="765150"/>
            <a:ext cx="5481901" cy="3700575"/>
          </a:xfrm>
          <a:prstGeom prst="rect">
            <a:avLst/>
          </a:prstGeom>
          <a:noFill/>
          <a:ln>
            <a:noFill/>
          </a:ln>
        </p:spPr>
      </p:pic>
      <p:sp>
        <p:nvSpPr>
          <p:cNvPr id="90" name="Google Shape;90;p17"/>
          <p:cNvSpPr txBox="1"/>
          <p:nvPr/>
        </p:nvSpPr>
        <p:spPr>
          <a:xfrm>
            <a:off x="86900" y="558225"/>
            <a:ext cx="3464100" cy="227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rgbClr val="674EA7"/>
                </a:solidFill>
              </a:rPr>
              <a:t>What are the ‘events of last night’?</a:t>
            </a:r>
            <a:endParaRPr sz="2100">
              <a:solidFill>
                <a:srgbClr val="674EA7"/>
              </a:solidFill>
            </a:endParaRPr>
          </a:p>
          <a:p>
            <a:pPr indent="0" lvl="0" marL="0" rtl="0" algn="l">
              <a:spcBef>
                <a:spcPts val="0"/>
              </a:spcBef>
              <a:spcAft>
                <a:spcPts val="0"/>
              </a:spcAft>
              <a:buNone/>
            </a:pPr>
            <a:r>
              <a:t/>
            </a:r>
            <a:endParaRPr sz="2100">
              <a:solidFill>
                <a:srgbClr val="674EA7"/>
              </a:solidFill>
            </a:endParaRPr>
          </a:p>
          <a:p>
            <a:pPr indent="0" lvl="0" marL="0" rtl="0" algn="l">
              <a:spcBef>
                <a:spcPts val="0"/>
              </a:spcBef>
              <a:spcAft>
                <a:spcPts val="0"/>
              </a:spcAft>
              <a:buNone/>
            </a:pPr>
            <a:r>
              <a:rPr lang="en" sz="2100">
                <a:solidFill>
                  <a:srgbClr val="674EA7"/>
                </a:solidFill>
              </a:rPr>
              <a:t>Based on context clues, what might the word wrenched mean?</a:t>
            </a:r>
            <a:endParaRPr sz="2100">
              <a:solidFill>
                <a:srgbClr val="674EA7"/>
              </a:solidFill>
            </a:endParaRPr>
          </a:p>
        </p:txBody>
      </p:sp>
      <p:cxnSp>
        <p:nvCxnSpPr>
          <p:cNvPr id="91" name="Google Shape;91;p17"/>
          <p:cNvCxnSpPr/>
          <p:nvPr/>
        </p:nvCxnSpPr>
        <p:spPr>
          <a:xfrm flipH="1" rot="10800000">
            <a:off x="4366125" y="3778400"/>
            <a:ext cx="4532100" cy="14100"/>
          </a:xfrm>
          <a:prstGeom prst="straightConnector1">
            <a:avLst/>
          </a:prstGeom>
          <a:noFill/>
          <a:ln cap="flat" cmpd="sng" w="38100">
            <a:solidFill>
              <a:srgbClr val="FFFF00"/>
            </a:solidFill>
            <a:prstDash val="solid"/>
            <a:round/>
            <a:headEnd len="med" w="med" type="none"/>
            <a:tailEnd len="med" w="med" type="none"/>
          </a:ln>
        </p:spPr>
      </p:cxnSp>
      <p:cxnSp>
        <p:nvCxnSpPr>
          <p:cNvPr id="92" name="Google Shape;92;p17"/>
          <p:cNvCxnSpPr/>
          <p:nvPr/>
        </p:nvCxnSpPr>
        <p:spPr>
          <a:xfrm flipH="1" rot="10800000">
            <a:off x="3627050" y="4115600"/>
            <a:ext cx="5327400" cy="12000"/>
          </a:xfrm>
          <a:prstGeom prst="straightConnector1">
            <a:avLst/>
          </a:prstGeom>
          <a:noFill/>
          <a:ln cap="flat" cmpd="sng" w="38100">
            <a:solidFill>
              <a:srgbClr val="FFFF00"/>
            </a:solidFill>
            <a:prstDash val="solid"/>
            <a:round/>
            <a:headEnd len="med" w="med" type="none"/>
            <a:tailEnd len="med" w="med" type="none"/>
          </a:ln>
        </p:spPr>
      </p:cxnSp>
      <p:cxnSp>
        <p:nvCxnSpPr>
          <p:cNvPr id="93" name="Google Shape;93;p17"/>
          <p:cNvCxnSpPr/>
          <p:nvPr/>
        </p:nvCxnSpPr>
        <p:spPr>
          <a:xfrm flipH="1" rot="10800000">
            <a:off x="3704300" y="4401500"/>
            <a:ext cx="5327400" cy="12000"/>
          </a:xfrm>
          <a:prstGeom prst="straightConnector1">
            <a:avLst/>
          </a:prstGeom>
          <a:noFill/>
          <a:ln cap="flat" cmpd="sng" w="38100">
            <a:solidFill>
              <a:srgbClr val="FFFF00"/>
            </a:solidFill>
            <a:prstDash val="solid"/>
            <a:round/>
            <a:headEnd len="med" w="med" type="none"/>
            <a:tailEnd len="med" w="med" type="none"/>
          </a:ln>
        </p:spPr>
      </p:cxnSp>
      <p:cxnSp>
        <p:nvCxnSpPr>
          <p:cNvPr id="94" name="Google Shape;94;p17"/>
          <p:cNvCxnSpPr/>
          <p:nvPr/>
        </p:nvCxnSpPr>
        <p:spPr>
          <a:xfrm>
            <a:off x="7085425" y="3778450"/>
            <a:ext cx="850200" cy="0"/>
          </a:xfrm>
          <a:prstGeom prst="straightConnector1">
            <a:avLst/>
          </a:prstGeom>
          <a:noFill/>
          <a:ln cap="flat" cmpd="sng" w="38100">
            <a:solidFill>
              <a:srgbClr val="FF0000"/>
            </a:solidFill>
            <a:prstDash val="solid"/>
            <a:round/>
            <a:headEnd len="med" w="med" type="none"/>
            <a:tailEnd len="med" w="med" type="none"/>
          </a:ln>
        </p:spPr>
      </p:cxnSp>
      <p:sp>
        <p:nvSpPr>
          <p:cNvPr id="95" name="Google Shape;95;p17"/>
          <p:cNvSpPr txBox="1"/>
          <p:nvPr/>
        </p:nvSpPr>
        <p:spPr>
          <a:xfrm>
            <a:off x="129050" y="2725700"/>
            <a:ext cx="3604800" cy="269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100">
                <a:solidFill>
                  <a:srgbClr val="674EA7"/>
                </a:solidFill>
              </a:rPr>
              <a:t>The author “Her smile faded, her chest tightened, and a heavy blanket of anguish smothered her smallest joy.” What might </a:t>
            </a:r>
            <a:r>
              <a:rPr i="1" lang="en" sz="2100">
                <a:solidFill>
                  <a:srgbClr val="674EA7"/>
                </a:solidFill>
              </a:rPr>
              <a:t>anguish</a:t>
            </a:r>
            <a:r>
              <a:rPr lang="en" sz="2100">
                <a:solidFill>
                  <a:srgbClr val="674EA7"/>
                </a:solidFill>
              </a:rPr>
              <a:t> mean?</a:t>
            </a:r>
            <a:endParaRPr sz="21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
                                        </p:tgtEl>
                                        <p:attrNameLst>
                                          <p:attrName>style.visibility</p:attrName>
                                        </p:attrNameLst>
                                      </p:cBhvr>
                                      <p:to>
                                        <p:strVal val="visible"/>
                                      </p:to>
                                    </p:set>
                                    <p:animEffect filter="fade" transition="in">
                                      <p:cBhvr>
                                        <p:cTn dur="1000"/>
                                        <p:tgtEl>
                                          <p:spTgt spid="91"/>
                                        </p:tgtEl>
                                      </p:cBhvr>
                                    </p:animEffect>
                                  </p:childTnLst>
                                </p:cTn>
                              </p:par>
                              <p:par>
                                <p:cTn fill="hold" nodeType="withEffect" presetClass="entr" presetID="10" presetSubtype="0">
                                  <p:stCondLst>
                                    <p:cond delay="0"/>
                                  </p:stCondLst>
                                  <p:childTnLst>
                                    <p:set>
                                      <p:cBhvr>
                                        <p:cTn dur="1" fill="hold">
                                          <p:stCondLst>
                                            <p:cond delay="0"/>
                                          </p:stCondLst>
                                        </p:cTn>
                                        <p:tgtEl>
                                          <p:spTgt spid="92"/>
                                        </p:tgtEl>
                                        <p:attrNameLst>
                                          <p:attrName>style.visibility</p:attrName>
                                        </p:attrNameLst>
                                      </p:cBhvr>
                                      <p:to>
                                        <p:strVal val="visible"/>
                                      </p:to>
                                    </p:set>
                                    <p:animEffect filter="fade" transition="in">
                                      <p:cBhvr>
                                        <p:cTn dur="1000"/>
                                        <p:tgtEl>
                                          <p:spTgt spid="92"/>
                                        </p:tgtEl>
                                      </p:cBhvr>
                                    </p:animEffect>
                                  </p:childTnLst>
                                </p:cTn>
                              </p:par>
                              <p:par>
                                <p:cTn fill="hold" nodeType="withEffect" presetClass="entr" presetID="10" presetSubtype="0">
                                  <p:stCondLst>
                                    <p:cond delay="0"/>
                                  </p:stCondLst>
                                  <p:childTnLst>
                                    <p:set>
                                      <p:cBhvr>
                                        <p:cTn dur="1" fill="hold">
                                          <p:stCondLst>
                                            <p:cond delay="0"/>
                                          </p:stCondLst>
                                        </p:cTn>
                                        <p:tgtEl>
                                          <p:spTgt spid="93"/>
                                        </p:tgtEl>
                                        <p:attrNameLst>
                                          <p:attrName>style.visibility</p:attrName>
                                        </p:attrNameLst>
                                      </p:cBhvr>
                                      <p:to>
                                        <p:strVal val="visible"/>
                                      </p:to>
                                    </p:set>
                                    <p:animEffect filter="fade" transition="in">
                                      <p:cBhvr>
                                        <p:cTn dur="1000"/>
                                        <p:tgtEl>
                                          <p:spTgt spid="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
                                            <p:txEl>
                                              <p:pRg end="0" st="0"/>
                                            </p:txEl>
                                          </p:spTgt>
                                        </p:tgtEl>
                                        <p:attrNameLst>
                                          <p:attrName>style.visibility</p:attrName>
                                        </p:attrNameLst>
                                      </p:cBhvr>
                                      <p:to>
                                        <p:strVal val="visible"/>
                                      </p:to>
                                    </p:set>
                                    <p:animEffect filter="fade" transition="in">
                                      <p:cBhvr>
                                        <p:cTn dur="1000"/>
                                        <p:tgtEl>
                                          <p:spTgt spid="9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
                                            <p:txEl>
                                              <p:pRg end="1" st="1"/>
                                            </p:txEl>
                                          </p:spTgt>
                                        </p:tgtEl>
                                        <p:attrNameLst>
                                          <p:attrName>style.visibility</p:attrName>
                                        </p:attrNameLst>
                                      </p:cBhvr>
                                      <p:to>
                                        <p:strVal val="visible"/>
                                      </p:to>
                                    </p:set>
                                    <p:animEffect filter="fade" transition="in">
                                      <p:cBhvr>
                                        <p:cTn dur="1000"/>
                                        <p:tgtEl>
                                          <p:spTgt spid="9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
                                            <p:txEl>
                                              <p:pRg end="2" st="2"/>
                                            </p:txEl>
                                          </p:spTgt>
                                        </p:tgtEl>
                                        <p:attrNameLst>
                                          <p:attrName>style.visibility</p:attrName>
                                        </p:attrNameLst>
                                      </p:cBhvr>
                                      <p:to>
                                        <p:strVal val="visible"/>
                                      </p:to>
                                    </p:set>
                                    <p:animEffect filter="fade" transition="in">
                                      <p:cBhvr>
                                        <p:cTn dur="1000"/>
                                        <p:tgtEl>
                                          <p:spTgt spid="9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
                                        </p:tgtEl>
                                        <p:attrNameLst>
                                          <p:attrName>style.visibility</p:attrName>
                                        </p:attrNameLst>
                                      </p:cBhvr>
                                      <p:to>
                                        <p:strVal val="visible"/>
                                      </p:to>
                                    </p:set>
                                    <p:animEffect filter="fade" transition="in">
                                      <p:cBhvr>
                                        <p:cTn dur="1000"/>
                                        <p:tgtEl>
                                          <p:spTgt spid="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8"/>
          <p:cNvSpPr txBox="1"/>
          <p:nvPr>
            <p:ph idx="1" type="body"/>
          </p:nvPr>
        </p:nvSpPr>
        <p:spPr>
          <a:xfrm>
            <a:off x="457200" y="1396425"/>
            <a:ext cx="8229600" cy="3529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 author, Pam Muñoz Ryan, is using language in very interesting ways to help readers understand what Esperanza is feeling.  We’ll explore this some more in future lessons.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9"/>
          <p:cNvSpPr txBox="1"/>
          <p:nvPr>
            <p:ph idx="1" type="body"/>
          </p:nvPr>
        </p:nvSpPr>
        <p:spPr>
          <a:xfrm>
            <a:off x="457200" y="285750"/>
            <a:ext cx="8229600" cy="4619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 author never directly tells readers that Papa died.</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How were you able to figure out what happened?</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Add an evidence flag to the opening of Chapter 3 “Esperanza grieving”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05">
                                            <p:txEl>
                                              <p:pRg end="0" st="0"/>
                                            </p:txEl>
                                          </p:spTgt>
                                        </p:tgtEl>
                                        <p:attrNameLst>
                                          <p:attrName>style.visibility</p:attrName>
                                        </p:attrNameLst>
                                      </p:cBhvr>
                                      <p:to>
                                        <p:strVal val="visible"/>
                                      </p:to>
                                    </p:set>
                                    <p:anim calcmode="lin" valueType="num">
                                      <p:cBhvr additive="base">
                                        <p:cTn dur="1000"/>
                                        <p:tgtEl>
                                          <p:spTgt spid="105">
                                            <p:txEl>
                                              <p:pRg end="0" st="0"/>
                                            </p:txEl>
                                          </p:spTgt>
                                        </p:tgtEl>
                                        <p:attrNameLst>
                                          <p:attrName>ppt_w</p:attrName>
                                        </p:attrNameLst>
                                      </p:cBhvr>
                                      <p:tavLst>
                                        <p:tav fmla="" tm="0">
                                          <p:val>
                                            <p:strVal val="0"/>
                                          </p:val>
                                        </p:tav>
                                        <p:tav fmla="" tm="100000">
                                          <p:val>
                                            <p:strVal val="#ppt_w"/>
                                          </p:val>
                                        </p:tav>
                                      </p:tavLst>
                                    </p:anim>
                                    <p:anim calcmode="lin" valueType="num">
                                      <p:cBhvr additive="base">
                                        <p:cTn dur="1000"/>
                                        <p:tgtEl>
                                          <p:spTgt spid="105">
                                            <p:txEl>
                                              <p:pRg end="0" st="0"/>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05">
                                            <p:txEl>
                                              <p:pRg end="1" st="1"/>
                                            </p:txEl>
                                          </p:spTgt>
                                        </p:tgtEl>
                                        <p:attrNameLst>
                                          <p:attrName>style.visibility</p:attrName>
                                        </p:attrNameLst>
                                      </p:cBhvr>
                                      <p:to>
                                        <p:strVal val="visible"/>
                                      </p:to>
                                    </p:set>
                                    <p:anim calcmode="lin" valueType="num">
                                      <p:cBhvr additive="base">
                                        <p:cTn dur="1000"/>
                                        <p:tgtEl>
                                          <p:spTgt spid="105">
                                            <p:txEl>
                                              <p:pRg end="1" st="1"/>
                                            </p:txEl>
                                          </p:spTgt>
                                        </p:tgtEl>
                                        <p:attrNameLst>
                                          <p:attrName>ppt_w</p:attrName>
                                        </p:attrNameLst>
                                      </p:cBhvr>
                                      <p:tavLst>
                                        <p:tav fmla="" tm="0">
                                          <p:val>
                                            <p:strVal val="0"/>
                                          </p:val>
                                        </p:tav>
                                        <p:tav fmla="" tm="100000">
                                          <p:val>
                                            <p:strVal val="#ppt_w"/>
                                          </p:val>
                                        </p:tav>
                                      </p:tavLst>
                                    </p:anim>
                                    <p:anim calcmode="lin" valueType="num">
                                      <p:cBhvr additive="base">
                                        <p:cTn dur="1000"/>
                                        <p:tgtEl>
                                          <p:spTgt spid="105">
                                            <p:txEl>
                                              <p:pRg end="1" st="1"/>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05">
                                            <p:txEl>
                                              <p:pRg end="2" st="2"/>
                                            </p:txEl>
                                          </p:spTgt>
                                        </p:tgtEl>
                                        <p:attrNameLst>
                                          <p:attrName>style.visibility</p:attrName>
                                        </p:attrNameLst>
                                      </p:cBhvr>
                                      <p:to>
                                        <p:strVal val="visible"/>
                                      </p:to>
                                    </p:set>
                                    <p:anim calcmode="lin" valueType="num">
                                      <p:cBhvr additive="base">
                                        <p:cTn dur="1000"/>
                                        <p:tgtEl>
                                          <p:spTgt spid="105">
                                            <p:txEl>
                                              <p:pRg end="2" st="2"/>
                                            </p:txEl>
                                          </p:spTgt>
                                        </p:tgtEl>
                                        <p:attrNameLst>
                                          <p:attrName>ppt_w</p:attrName>
                                        </p:attrNameLst>
                                      </p:cBhvr>
                                      <p:tavLst>
                                        <p:tav fmla="" tm="0">
                                          <p:val>
                                            <p:strVal val="0"/>
                                          </p:val>
                                        </p:tav>
                                        <p:tav fmla="" tm="100000">
                                          <p:val>
                                            <p:strVal val="#ppt_w"/>
                                          </p:val>
                                        </p:tav>
                                      </p:tavLst>
                                    </p:anim>
                                    <p:anim calcmode="lin" valueType="num">
                                      <p:cBhvr additive="base">
                                        <p:cTn dur="1000"/>
                                        <p:tgtEl>
                                          <p:spTgt spid="105">
                                            <p:txEl>
                                              <p:pRg end="2" st="2"/>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05">
                                            <p:txEl>
                                              <p:pRg end="3" st="3"/>
                                            </p:txEl>
                                          </p:spTgt>
                                        </p:tgtEl>
                                        <p:attrNameLst>
                                          <p:attrName>style.visibility</p:attrName>
                                        </p:attrNameLst>
                                      </p:cBhvr>
                                      <p:to>
                                        <p:strVal val="visible"/>
                                      </p:to>
                                    </p:set>
                                    <p:anim calcmode="lin" valueType="num">
                                      <p:cBhvr additive="base">
                                        <p:cTn dur="1000"/>
                                        <p:tgtEl>
                                          <p:spTgt spid="105">
                                            <p:txEl>
                                              <p:pRg end="3" st="3"/>
                                            </p:txEl>
                                          </p:spTgt>
                                        </p:tgtEl>
                                        <p:attrNameLst>
                                          <p:attrName>ppt_w</p:attrName>
                                        </p:attrNameLst>
                                      </p:cBhvr>
                                      <p:tavLst>
                                        <p:tav fmla="" tm="0">
                                          <p:val>
                                            <p:strVal val="0"/>
                                          </p:val>
                                        </p:tav>
                                        <p:tav fmla="" tm="100000">
                                          <p:val>
                                            <p:strVal val="#ppt_w"/>
                                          </p:val>
                                        </p:tav>
                                      </p:tavLst>
                                    </p:anim>
                                    <p:anim calcmode="lin" valueType="num">
                                      <p:cBhvr additive="base">
                                        <p:cTn dur="1000"/>
                                        <p:tgtEl>
                                          <p:spTgt spid="105">
                                            <p:txEl>
                                              <p:pRg end="3" st="3"/>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05">
                                            <p:txEl>
                                              <p:pRg end="4" st="4"/>
                                            </p:txEl>
                                          </p:spTgt>
                                        </p:tgtEl>
                                        <p:attrNameLst>
                                          <p:attrName>style.visibility</p:attrName>
                                        </p:attrNameLst>
                                      </p:cBhvr>
                                      <p:to>
                                        <p:strVal val="visible"/>
                                      </p:to>
                                    </p:set>
                                    <p:anim calcmode="lin" valueType="num">
                                      <p:cBhvr additive="base">
                                        <p:cTn dur="1000"/>
                                        <p:tgtEl>
                                          <p:spTgt spid="105">
                                            <p:txEl>
                                              <p:pRg end="4" st="4"/>
                                            </p:txEl>
                                          </p:spTgt>
                                        </p:tgtEl>
                                        <p:attrNameLst>
                                          <p:attrName>ppt_w</p:attrName>
                                        </p:attrNameLst>
                                      </p:cBhvr>
                                      <p:tavLst>
                                        <p:tav fmla="" tm="0">
                                          <p:val>
                                            <p:strVal val="0"/>
                                          </p:val>
                                        </p:tav>
                                        <p:tav fmla="" tm="100000">
                                          <p:val>
                                            <p:strVal val="#ppt_w"/>
                                          </p:val>
                                        </p:tav>
                                      </p:tavLst>
                                    </p:anim>
                                    <p:anim calcmode="lin" valueType="num">
                                      <p:cBhvr additive="base">
                                        <p:cTn dur="1000"/>
                                        <p:tgtEl>
                                          <p:spTgt spid="105">
                                            <p:txEl>
                                              <p:pRg end="4" st="4"/>
                                            </p:txEl>
                                          </p:spTgt>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0"/>
          <p:cNvSpPr txBox="1"/>
          <p:nvPr>
            <p:ph type="title"/>
          </p:nvPr>
        </p:nvSpPr>
        <p:spPr>
          <a:xfrm>
            <a:off x="457200" y="205973"/>
            <a:ext cx="8229600" cy="1367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 Challenges to Human Rights in Chapters 2 and 3 (15 mins(</a:t>
            </a:r>
            <a:endParaRPr/>
          </a:p>
        </p:txBody>
      </p:sp>
      <p:sp>
        <p:nvSpPr>
          <p:cNvPr id="111" name="Google Shape;111;p20"/>
          <p:cNvSpPr txBox="1"/>
          <p:nvPr>
            <p:ph idx="1" type="body"/>
          </p:nvPr>
        </p:nvSpPr>
        <p:spPr>
          <a:xfrm>
            <a:off x="457200" y="1726475"/>
            <a:ext cx="8229600" cy="3199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Learning Target:</a:t>
            </a:r>
            <a:endParaRPr/>
          </a:p>
          <a:p>
            <a:pPr indent="0" lvl="0" marL="0" rtl="0" algn="l">
              <a:spcBef>
                <a:spcPts val="600"/>
              </a:spcBef>
              <a:spcAft>
                <a:spcPts val="0"/>
              </a:spcAft>
              <a:buNone/>
            </a:pPr>
            <a:r>
              <a:rPr lang="en">
                <a:solidFill>
                  <a:srgbClr val="FF0000"/>
                </a:solidFill>
              </a:rPr>
              <a:t>I can identify situations in </a:t>
            </a:r>
            <a:r>
              <a:rPr i="1" lang="en">
                <a:solidFill>
                  <a:srgbClr val="FF0000"/>
                </a:solidFill>
              </a:rPr>
              <a:t>Esperanza Rising</a:t>
            </a:r>
            <a:r>
              <a:rPr lang="en">
                <a:solidFill>
                  <a:srgbClr val="FF0000"/>
                </a:solidFill>
              </a:rPr>
              <a:t> where a character’s human rights are challenged.</a:t>
            </a:r>
            <a:endParaRPr>
              <a:solidFill>
                <a:srgbClr val="FF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0" st="0"/>
                                            </p:txEl>
                                          </p:spTgt>
                                        </p:tgtEl>
                                        <p:attrNameLst>
                                          <p:attrName>style.visibility</p:attrName>
                                        </p:attrNameLst>
                                      </p:cBhvr>
                                      <p:to>
                                        <p:strVal val="visible"/>
                                      </p:to>
                                    </p:set>
                                    <p:animEffect filter="fade" transition="in">
                                      <p:cBhvr>
                                        <p:cTn dur="1000"/>
                                        <p:tgtEl>
                                          <p:spTgt spid="11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1" st="1"/>
                                            </p:txEl>
                                          </p:spTgt>
                                        </p:tgtEl>
                                        <p:attrNameLst>
                                          <p:attrName>style.visibility</p:attrName>
                                        </p:attrNameLst>
                                      </p:cBhvr>
                                      <p:to>
                                        <p:strVal val="visible"/>
                                      </p:to>
                                    </p:set>
                                    <p:animEffect filter="fade" transition="in">
                                      <p:cBhvr>
                                        <p:cTn dur="1000"/>
                                        <p:tgtEl>
                                          <p:spTgt spid="111">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1"/>
          <p:cNvSpPr txBox="1"/>
          <p:nvPr>
            <p:ph idx="1" type="body"/>
          </p:nvPr>
        </p:nvSpPr>
        <p:spPr>
          <a:xfrm>
            <a:off x="457200" y="280575"/>
            <a:ext cx="8229600" cy="4645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Talk in your triads about the human rights you remember from your study of the UDHR.</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Use your Unit 1 note-catchers and the anchor chart to help.</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2"/>
          <p:cNvSpPr txBox="1"/>
          <p:nvPr>
            <p:ph idx="1" type="body"/>
          </p:nvPr>
        </p:nvSpPr>
        <p:spPr>
          <a:xfrm>
            <a:off x="457200" y="5905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Where did you place your evidence flags as you read chapter 3: “Las Papayas” on your homework.</a:t>
            </a:r>
            <a:endParaRPr/>
          </a:p>
          <a:p>
            <a:pPr indent="-419100" lvl="0" marL="457200" rtl="0" algn="l">
              <a:spcBef>
                <a:spcPts val="600"/>
              </a:spcBef>
              <a:spcAft>
                <a:spcPts val="0"/>
              </a:spcAft>
              <a:buSzPts val="3000"/>
              <a:buChar char="●"/>
            </a:pPr>
            <a:r>
              <a:rPr lang="en"/>
              <a:t>What challenges did the characters in this chapter face?</a:t>
            </a:r>
            <a:endParaRPr/>
          </a:p>
          <a:p>
            <a:pPr indent="-419100" lvl="0" marL="457200" rtl="0" algn="l">
              <a:spcBef>
                <a:spcPts val="0"/>
              </a:spcBef>
              <a:spcAft>
                <a:spcPts val="0"/>
              </a:spcAft>
              <a:buSzPts val="3000"/>
              <a:buChar char="●"/>
            </a:pPr>
            <a:r>
              <a:rPr lang="en"/>
              <a:t>Where are there examples specifically of human rights challenges?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
                                            <p:txEl>
                                              <p:pRg end="0" st="0"/>
                                            </p:txEl>
                                          </p:spTgt>
                                        </p:tgtEl>
                                        <p:attrNameLst>
                                          <p:attrName>style.visibility</p:attrName>
                                        </p:attrNameLst>
                                      </p:cBhvr>
                                      <p:to>
                                        <p:strVal val="visible"/>
                                      </p:to>
                                    </p:set>
                                    <p:animEffect filter="fade" transition="in">
                                      <p:cBhvr>
                                        <p:cTn dur="1000"/>
                                        <p:tgtEl>
                                          <p:spTgt spid="12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
                                            <p:txEl>
                                              <p:pRg end="1" st="1"/>
                                            </p:txEl>
                                          </p:spTgt>
                                        </p:tgtEl>
                                        <p:attrNameLst>
                                          <p:attrName>style.visibility</p:attrName>
                                        </p:attrNameLst>
                                      </p:cBhvr>
                                      <p:to>
                                        <p:strVal val="visible"/>
                                      </p:to>
                                    </p:set>
                                    <p:animEffect filter="fade" transition="in">
                                      <p:cBhvr>
                                        <p:cTn dur="1000"/>
                                        <p:tgtEl>
                                          <p:spTgt spid="12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
                                            <p:txEl>
                                              <p:pRg end="2" st="2"/>
                                            </p:txEl>
                                          </p:spTgt>
                                        </p:tgtEl>
                                        <p:attrNameLst>
                                          <p:attrName>style.visibility</p:attrName>
                                        </p:attrNameLst>
                                      </p:cBhvr>
                                      <p:to>
                                        <p:strVal val="visible"/>
                                      </p:to>
                                    </p:set>
                                    <p:animEffect filter="fade" transition="in">
                                      <p:cBhvr>
                                        <p:cTn dur="1000"/>
                                        <p:tgtEl>
                                          <p:spTgt spid="121">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3"/>
          <p:cNvSpPr txBox="1"/>
          <p:nvPr>
            <p:ph type="title"/>
          </p:nvPr>
        </p:nvSpPr>
        <p:spPr>
          <a:xfrm>
            <a:off x="457200" y="282175"/>
            <a:ext cx="8229600" cy="944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Challenge to the right to life, liberty, and personal security. (p. 24)</a:t>
            </a:r>
            <a:endParaRPr/>
          </a:p>
        </p:txBody>
      </p:sp>
      <p:sp>
        <p:nvSpPr>
          <p:cNvPr id="127" name="Google Shape;127;p23"/>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pic>
        <p:nvPicPr>
          <p:cNvPr id="128" name="Google Shape;128;p23"/>
          <p:cNvPicPr preferRelativeResize="0"/>
          <p:nvPr/>
        </p:nvPicPr>
        <p:blipFill>
          <a:blip r:embed="rId3">
            <a:alphaModFix/>
          </a:blip>
          <a:stretch>
            <a:fillRect/>
          </a:stretch>
        </p:blipFill>
        <p:spPr>
          <a:xfrm>
            <a:off x="0" y="1215776"/>
            <a:ext cx="9144000" cy="184354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gtEl>
                                        <p:attrNameLst>
                                          <p:attrName>style.visibility</p:attrName>
                                        </p:attrNameLst>
                                      </p:cBhvr>
                                      <p:to>
                                        <p:strVal val="visible"/>
                                      </p:to>
                                    </p:set>
                                    <p:animEffect filter="fade" transition="in">
                                      <p:cBhvr>
                                        <p:cTn dur="1000"/>
                                        <p:tgtEl>
                                          <p:spTgt spid="1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4"/>
          <p:cNvSpPr txBox="1"/>
          <p:nvPr>
            <p:ph type="title"/>
          </p:nvPr>
        </p:nvSpPr>
        <p:spPr>
          <a:xfrm>
            <a:off x="457200" y="205974"/>
            <a:ext cx="8229600" cy="994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t>Discriminatory treatment of Indians compared to people of Spanish descent</a:t>
            </a:r>
            <a:endParaRPr sz="3000"/>
          </a:p>
        </p:txBody>
      </p:sp>
      <p:sp>
        <p:nvSpPr>
          <p:cNvPr id="134" name="Google Shape;134;p24"/>
          <p:cNvSpPr txBox="1"/>
          <p:nvPr>
            <p:ph idx="1" type="body"/>
          </p:nvPr>
        </p:nvSpPr>
        <p:spPr>
          <a:xfrm>
            <a:off x="6319525" y="1200150"/>
            <a:ext cx="2367300" cy="877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page 12</a:t>
            </a:r>
            <a:endParaRPr/>
          </a:p>
        </p:txBody>
      </p:sp>
      <p:pic>
        <p:nvPicPr>
          <p:cNvPr id="135" name="Google Shape;135;p24"/>
          <p:cNvPicPr preferRelativeResize="0"/>
          <p:nvPr/>
        </p:nvPicPr>
        <p:blipFill>
          <a:blip r:embed="rId3">
            <a:alphaModFix/>
          </a:blip>
          <a:stretch>
            <a:fillRect/>
          </a:stretch>
        </p:blipFill>
        <p:spPr>
          <a:xfrm>
            <a:off x="0" y="1102175"/>
            <a:ext cx="6319525" cy="1785950"/>
          </a:xfrm>
          <a:prstGeom prst="rect">
            <a:avLst/>
          </a:prstGeom>
          <a:noFill/>
          <a:ln>
            <a:noFill/>
          </a:ln>
        </p:spPr>
      </p:pic>
      <p:pic>
        <p:nvPicPr>
          <p:cNvPr id="136" name="Google Shape;136;p24"/>
          <p:cNvPicPr preferRelativeResize="0"/>
          <p:nvPr/>
        </p:nvPicPr>
        <p:blipFill>
          <a:blip r:embed="rId4">
            <a:alphaModFix/>
          </a:blip>
          <a:stretch>
            <a:fillRect/>
          </a:stretch>
        </p:blipFill>
        <p:spPr>
          <a:xfrm>
            <a:off x="0" y="3003873"/>
            <a:ext cx="6223276" cy="2139625"/>
          </a:xfrm>
          <a:prstGeom prst="rect">
            <a:avLst/>
          </a:prstGeom>
          <a:noFill/>
          <a:ln>
            <a:noFill/>
          </a:ln>
        </p:spPr>
      </p:pic>
      <p:sp>
        <p:nvSpPr>
          <p:cNvPr id="137" name="Google Shape;137;p24"/>
          <p:cNvSpPr txBox="1"/>
          <p:nvPr>
            <p:ph idx="1" type="body"/>
          </p:nvPr>
        </p:nvSpPr>
        <p:spPr>
          <a:xfrm>
            <a:off x="6352475" y="3228675"/>
            <a:ext cx="2367300" cy="877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page 15</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
                                        </p:tgtEl>
                                        <p:attrNameLst>
                                          <p:attrName>style.visibility</p:attrName>
                                        </p:attrNameLst>
                                      </p:cBhvr>
                                      <p:to>
                                        <p:strVal val="visible"/>
                                      </p:to>
                                    </p:set>
                                    <p:animEffect filter="fade" transition="in">
                                      <p:cBhvr>
                                        <p:cTn dur="1000"/>
                                        <p:tgtEl>
                                          <p:spTgt spid="1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5"/>
          <p:cNvSpPr txBox="1"/>
          <p:nvPr>
            <p:ph type="title"/>
          </p:nvPr>
        </p:nvSpPr>
        <p:spPr>
          <a:xfrm>
            <a:off x="457200" y="205974"/>
            <a:ext cx="8229600" cy="1092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Denial of property rights to women (p. 30)</a:t>
            </a:r>
            <a:endParaRPr/>
          </a:p>
        </p:txBody>
      </p:sp>
      <p:sp>
        <p:nvSpPr>
          <p:cNvPr id="143" name="Google Shape;143;p25"/>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pic>
        <p:nvPicPr>
          <p:cNvPr id="144" name="Google Shape;144;p25"/>
          <p:cNvPicPr preferRelativeResize="0"/>
          <p:nvPr/>
        </p:nvPicPr>
        <p:blipFill>
          <a:blip r:embed="rId3">
            <a:alphaModFix/>
          </a:blip>
          <a:stretch>
            <a:fillRect/>
          </a:stretch>
        </p:blipFill>
        <p:spPr>
          <a:xfrm>
            <a:off x="0" y="1678517"/>
            <a:ext cx="9144001" cy="221836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1000"/>
                                        <p:tgtEl>
                                          <p:spTgt spid="1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6"/>
          <p:cNvSpPr txBox="1"/>
          <p:nvPr>
            <p:ph type="title"/>
          </p:nvPr>
        </p:nvSpPr>
        <p:spPr>
          <a:xfrm>
            <a:off x="457200" y="205975"/>
            <a:ext cx="8229600" cy="2202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 How characters Respond to Challenges: Answering Questions in Triads (15 mins)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7"/>
          <p:cNvSpPr txBox="1"/>
          <p:nvPr>
            <p:ph idx="1" type="body"/>
          </p:nvPr>
        </p:nvSpPr>
        <p:spPr>
          <a:xfrm>
            <a:off x="457200" y="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Let’s review our norms for Triad Talks:</a:t>
            </a:r>
            <a:endParaRPr/>
          </a:p>
        </p:txBody>
      </p:sp>
      <p:pic>
        <p:nvPicPr>
          <p:cNvPr id="155" name="Google Shape;155;p27"/>
          <p:cNvPicPr preferRelativeResize="0"/>
          <p:nvPr/>
        </p:nvPicPr>
        <p:blipFill>
          <a:blip r:embed="rId3">
            <a:alphaModFix/>
          </a:blip>
          <a:stretch>
            <a:fillRect/>
          </a:stretch>
        </p:blipFill>
        <p:spPr>
          <a:xfrm>
            <a:off x="0" y="932375"/>
            <a:ext cx="9144000" cy="347098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8"/>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Target</a:t>
            </a:r>
            <a:endParaRPr/>
          </a:p>
        </p:txBody>
      </p:sp>
      <p:sp>
        <p:nvSpPr>
          <p:cNvPr id="161" name="Google Shape;161;p28"/>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make inferences from the text about the characters in </a:t>
            </a:r>
            <a:r>
              <a:rPr i="1" lang="en"/>
              <a:t>Esperanza Rising</a:t>
            </a:r>
            <a:r>
              <a:rPr lang="en"/>
              <a: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Earlier we made inferences about papa’s death.  We are going to learn more about inferences and practice drawing inferences from clues in the text.</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9"/>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 way someone responds to a challenge tells us a lot about who they are.  Talk in your groups about an example of this from a text, or from real life.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30"/>
          <p:cNvSpPr txBox="1"/>
          <p:nvPr>
            <p:ph type="title"/>
          </p:nvPr>
        </p:nvSpPr>
        <p:spPr>
          <a:xfrm>
            <a:off x="457200" y="-175022"/>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Target</a:t>
            </a:r>
            <a:endParaRPr/>
          </a:p>
        </p:txBody>
      </p:sp>
      <p:sp>
        <p:nvSpPr>
          <p:cNvPr id="172" name="Google Shape;172;p30"/>
          <p:cNvSpPr txBox="1"/>
          <p:nvPr>
            <p:ph idx="1" type="body"/>
          </p:nvPr>
        </p:nvSpPr>
        <p:spPr>
          <a:xfrm>
            <a:off x="143100" y="482500"/>
            <a:ext cx="8888700" cy="3986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write to explain my thinking about the characters in </a:t>
            </a:r>
            <a:r>
              <a:rPr i="1" lang="en"/>
              <a:t>Esperanza</a:t>
            </a:r>
            <a:r>
              <a:rPr lang="en"/>
              <a:t> Rising.</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Throughout our study of this novel, you will be thinking about the challenges Esperanza and other characters face, how those characters respond, and what that tells us about those characters.  You did something similar with your end of unit 1 assessment.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0" st="0"/>
                                            </p:txEl>
                                          </p:spTgt>
                                        </p:tgtEl>
                                        <p:attrNameLst>
                                          <p:attrName>style.visibility</p:attrName>
                                        </p:attrNameLst>
                                      </p:cBhvr>
                                      <p:to>
                                        <p:strVal val="visible"/>
                                      </p:to>
                                    </p:set>
                                    <p:animEffect filter="fade" transition="in">
                                      <p:cBhvr>
                                        <p:cTn dur="1000"/>
                                        <p:tgtEl>
                                          <p:spTgt spid="17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1" st="1"/>
                                            </p:txEl>
                                          </p:spTgt>
                                        </p:tgtEl>
                                        <p:attrNameLst>
                                          <p:attrName>style.visibility</p:attrName>
                                        </p:attrNameLst>
                                      </p:cBhvr>
                                      <p:to>
                                        <p:strVal val="visible"/>
                                      </p:to>
                                    </p:set>
                                    <p:animEffect filter="fade" transition="in">
                                      <p:cBhvr>
                                        <p:cTn dur="1000"/>
                                        <p:tgtEl>
                                          <p:spTgt spid="17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2" st="2"/>
                                            </p:txEl>
                                          </p:spTgt>
                                        </p:tgtEl>
                                        <p:attrNameLst>
                                          <p:attrName>style.visibility</p:attrName>
                                        </p:attrNameLst>
                                      </p:cBhvr>
                                      <p:to>
                                        <p:strVal val="visible"/>
                                      </p:to>
                                    </p:set>
                                    <p:animEffect filter="fade" transition="in">
                                      <p:cBhvr>
                                        <p:cTn dur="1000"/>
                                        <p:tgtEl>
                                          <p:spTgt spid="172">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Reading Journal</a:t>
            </a:r>
            <a:endParaRPr/>
          </a:p>
        </p:txBody>
      </p:sp>
      <p:sp>
        <p:nvSpPr>
          <p:cNvPr id="178" name="Google Shape;178;p31"/>
          <p:cNvSpPr txBox="1"/>
          <p:nvPr>
            <p:ph idx="1" type="body"/>
          </p:nvPr>
        </p:nvSpPr>
        <p:spPr>
          <a:xfrm>
            <a:off x="457200" y="1063375"/>
            <a:ext cx="8229600" cy="3862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Make one new page per character:</a:t>
            </a:r>
            <a:endParaRPr/>
          </a:p>
          <a:p>
            <a:pPr indent="0" lvl="0" marL="0" rtl="0" algn="l">
              <a:spcBef>
                <a:spcPts val="600"/>
              </a:spcBef>
              <a:spcAft>
                <a:spcPts val="0"/>
              </a:spcAft>
              <a:buNone/>
            </a:pPr>
            <a:r>
              <a:rPr lang="en"/>
              <a:t>Esperanza, Mama, Abuelita, and Miguel</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Jot down your response for each character about this question:</a:t>
            </a:r>
            <a:endParaRPr/>
          </a:p>
          <a:p>
            <a:pPr indent="0" lvl="0" marL="0" rtl="0" algn="l">
              <a:spcBef>
                <a:spcPts val="600"/>
              </a:spcBef>
              <a:spcAft>
                <a:spcPts val="0"/>
              </a:spcAft>
              <a:buNone/>
            </a:pPr>
            <a:r>
              <a:rPr b="1" lang="en">
                <a:solidFill>
                  <a:srgbClr val="674EA7"/>
                </a:solidFill>
              </a:rPr>
              <a:t>What do you already know about this character?</a:t>
            </a:r>
            <a:endParaRPr b="1">
              <a:solidFill>
                <a:srgbClr val="674EA7"/>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xEl>
                                              <p:pRg end="0" st="0"/>
                                            </p:txEl>
                                          </p:spTgt>
                                        </p:tgtEl>
                                        <p:attrNameLst>
                                          <p:attrName>style.visibility</p:attrName>
                                        </p:attrNameLst>
                                      </p:cBhvr>
                                      <p:to>
                                        <p:strVal val="visible"/>
                                      </p:to>
                                    </p:set>
                                    <p:animEffect filter="fade" transition="in">
                                      <p:cBhvr>
                                        <p:cTn dur="1000"/>
                                        <p:tgtEl>
                                          <p:spTgt spid="17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xEl>
                                              <p:pRg end="1" st="1"/>
                                            </p:txEl>
                                          </p:spTgt>
                                        </p:tgtEl>
                                        <p:attrNameLst>
                                          <p:attrName>style.visibility</p:attrName>
                                        </p:attrNameLst>
                                      </p:cBhvr>
                                      <p:to>
                                        <p:strVal val="visible"/>
                                      </p:to>
                                    </p:set>
                                    <p:animEffect filter="fade" transition="in">
                                      <p:cBhvr>
                                        <p:cTn dur="1000"/>
                                        <p:tgtEl>
                                          <p:spTgt spid="17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xEl>
                                              <p:pRg end="2" st="2"/>
                                            </p:txEl>
                                          </p:spTgt>
                                        </p:tgtEl>
                                        <p:attrNameLst>
                                          <p:attrName>style.visibility</p:attrName>
                                        </p:attrNameLst>
                                      </p:cBhvr>
                                      <p:to>
                                        <p:strVal val="visible"/>
                                      </p:to>
                                    </p:set>
                                    <p:animEffect filter="fade" transition="in">
                                      <p:cBhvr>
                                        <p:cTn dur="1000"/>
                                        <p:tgtEl>
                                          <p:spTgt spid="17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xEl>
                                              <p:pRg end="3" st="3"/>
                                            </p:txEl>
                                          </p:spTgt>
                                        </p:tgtEl>
                                        <p:attrNameLst>
                                          <p:attrName>style.visibility</p:attrName>
                                        </p:attrNameLst>
                                      </p:cBhvr>
                                      <p:to>
                                        <p:strVal val="visible"/>
                                      </p:to>
                                    </p:set>
                                    <p:animEffect filter="fade" transition="in">
                                      <p:cBhvr>
                                        <p:cTn dur="1000"/>
                                        <p:tgtEl>
                                          <p:spTgt spid="17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xEl>
                                              <p:pRg end="4" st="4"/>
                                            </p:txEl>
                                          </p:spTgt>
                                        </p:tgtEl>
                                        <p:attrNameLst>
                                          <p:attrName>style.visibility</p:attrName>
                                        </p:attrNameLst>
                                      </p:cBhvr>
                                      <p:to>
                                        <p:strVal val="visible"/>
                                      </p:to>
                                    </p:set>
                                    <p:animEffect filter="fade" transition="in">
                                      <p:cBhvr>
                                        <p:cTn dur="1000"/>
                                        <p:tgtEl>
                                          <p:spTgt spid="178">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2"/>
          <p:cNvSpPr txBox="1"/>
          <p:nvPr>
            <p:ph idx="1" type="body"/>
          </p:nvPr>
        </p:nvSpPr>
        <p:spPr>
          <a:xfrm>
            <a:off x="457200" y="280575"/>
            <a:ext cx="8229600" cy="1615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In our next lesson, we will focus more on Miguel; today we will focus only on Esperanza’s family.</a:t>
            </a:r>
            <a:endParaRPr/>
          </a:p>
        </p:txBody>
      </p:sp>
      <p:pic>
        <p:nvPicPr>
          <p:cNvPr id="184" name="Google Shape;184;p32"/>
          <p:cNvPicPr preferRelativeResize="0"/>
          <p:nvPr/>
        </p:nvPicPr>
        <p:blipFill>
          <a:blip r:embed="rId3">
            <a:alphaModFix/>
          </a:blip>
          <a:stretch>
            <a:fillRect/>
          </a:stretch>
        </p:blipFill>
        <p:spPr>
          <a:xfrm>
            <a:off x="4757272" y="1327650"/>
            <a:ext cx="4386727" cy="3815850"/>
          </a:xfrm>
          <a:prstGeom prst="rect">
            <a:avLst/>
          </a:prstGeom>
          <a:noFill/>
          <a:ln>
            <a:noFill/>
          </a:ln>
        </p:spPr>
      </p:pic>
      <p:sp>
        <p:nvSpPr>
          <p:cNvPr id="185" name="Google Shape;185;p32"/>
          <p:cNvSpPr txBox="1"/>
          <p:nvPr/>
        </p:nvSpPr>
        <p:spPr>
          <a:xfrm>
            <a:off x="91825" y="1807250"/>
            <a:ext cx="4773900" cy="333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a:solidFill>
                  <a:srgbClr val="674EA7"/>
                </a:solidFill>
              </a:rPr>
              <a:t>In your triads, you will read aloud one text-dependent question at a time, and clarify any terms.  You should then think on your own, then talk together to answer the question, marking your answers with evidence flags.  </a:t>
            </a:r>
            <a:endParaRPr b="1" sz="1900">
              <a:solidFill>
                <a:srgbClr val="674EA7"/>
              </a:solidFill>
            </a:endParaRPr>
          </a:p>
          <a:p>
            <a:pPr indent="0" lvl="0" marL="0" rtl="0" algn="l">
              <a:spcBef>
                <a:spcPts val="0"/>
              </a:spcBef>
              <a:spcAft>
                <a:spcPts val="0"/>
              </a:spcAft>
              <a:buNone/>
            </a:pPr>
            <a:r>
              <a:t/>
            </a:r>
            <a:endParaRPr b="1" sz="1900">
              <a:solidFill>
                <a:srgbClr val="674EA7"/>
              </a:solidFill>
            </a:endParaRPr>
          </a:p>
          <a:p>
            <a:pPr indent="0" lvl="0" marL="0" rtl="0" algn="l">
              <a:spcBef>
                <a:spcPts val="0"/>
              </a:spcBef>
              <a:spcAft>
                <a:spcPts val="0"/>
              </a:spcAft>
              <a:buNone/>
            </a:pPr>
            <a:r>
              <a:rPr b="1" lang="en" sz="1900">
                <a:solidFill>
                  <a:srgbClr val="674EA7"/>
                </a:solidFill>
              </a:rPr>
              <a:t>You do not need to write complete answers to the questions at this point.</a:t>
            </a:r>
            <a:endParaRPr b="1" sz="1900">
              <a:solidFill>
                <a:srgbClr val="674EA7"/>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191" name="Google Shape;191;p33"/>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Independent Answer (5 min)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4"/>
          <p:cNvSpPr txBox="1"/>
          <p:nvPr>
            <p:ph idx="1" type="body"/>
          </p:nvPr>
        </p:nvSpPr>
        <p:spPr>
          <a:xfrm>
            <a:off x="457200" y="1871875"/>
            <a:ext cx="8229600" cy="3053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could we add to the </a:t>
            </a:r>
            <a:r>
              <a:rPr b="1" lang="en"/>
              <a:t>Reading Esperanza Rising Anchor Chart</a:t>
            </a:r>
            <a:r>
              <a:rPr lang="en"/>
              <a:t>?</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5"/>
          <p:cNvSpPr txBox="1"/>
          <p:nvPr>
            <p:ph idx="1" type="body"/>
          </p:nvPr>
        </p:nvSpPr>
        <p:spPr>
          <a:xfrm>
            <a:off x="457200" y="304800"/>
            <a:ext cx="8229600" cy="4621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are to independently select ONE of the questions from you Triad Talk discussion for which you feel you have a complete answer. </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Write the number of the question and your answer using specific details from the text.</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6"/>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 Debrief (5 min)</a:t>
            </a:r>
            <a:endParaRPr/>
          </a:p>
        </p:txBody>
      </p:sp>
      <p:sp>
        <p:nvSpPr>
          <p:cNvPr id="207" name="Google Shape;207;p36"/>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Write a definition of </a:t>
            </a:r>
            <a:r>
              <a:rPr i="1" lang="en"/>
              <a:t>inferring</a:t>
            </a:r>
            <a:r>
              <a:rPr lang="en"/>
              <a:t> in your glossary.</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Share your definition with your triad.</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Share an inference you made about Esperanza, Mama, or Abuelita during class today.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0" st="0"/>
                                            </p:txEl>
                                          </p:spTgt>
                                        </p:tgtEl>
                                        <p:attrNameLst>
                                          <p:attrName>style.visibility</p:attrName>
                                        </p:attrNameLst>
                                      </p:cBhvr>
                                      <p:to>
                                        <p:strVal val="visible"/>
                                      </p:to>
                                    </p:set>
                                    <p:animEffect filter="fade" transition="in">
                                      <p:cBhvr>
                                        <p:cTn dur="1000"/>
                                        <p:tgtEl>
                                          <p:spTgt spid="20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1" st="1"/>
                                            </p:txEl>
                                          </p:spTgt>
                                        </p:tgtEl>
                                        <p:attrNameLst>
                                          <p:attrName>style.visibility</p:attrName>
                                        </p:attrNameLst>
                                      </p:cBhvr>
                                      <p:to>
                                        <p:strVal val="visible"/>
                                      </p:to>
                                    </p:set>
                                    <p:animEffect filter="fade" transition="in">
                                      <p:cBhvr>
                                        <p:cTn dur="1000"/>
                                        <p:tgtEl>
                                          <p:spTgt spid="20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2" st="2"/>
                                            </p:txEl>
                                          </p:spTgt>
                                        </p:tgtEl>
                                        <p:attrNameLst>
                                          <p:attrName>style.visibility</p:attrName>
                                        </p:attrNameLst>
                                      </p:cBhvr>
                                      <p:to>
                                        <p:strVal val="visible"/>
                                      </p:to>
                                    </p:set>
                                    <p:animEffect filter="fade" transition="in">
                                      <p:cBhvr>
                                        <p:cTn dur="1000"/>
                                        <p:tgtEl>
                                          <p:spTgt spid="20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3" st="3"/>
                                            </p:txEl>
                                          </p:spTgt>
                                        </p:tgtEl>
                                        <p:attrNameLst>
                                          <p:attrName>style.visibility</p:attrName>
                                        </p:attrNameLst>
                                      </p:cBhvr>
                                      <p:to>
                                        <p:strVal val="visible"/>
                                      </p:to>
                                    </p:set>
                                    <p:animEffect filter="fade" transition="in">
                                      <p:cBhvr>
                                        <p:cTn dur="1000"/>
                                        <p:tgtEl>
                                          <p:spTgt spid="20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4" st="4"/>
                                            </p:txEl>
                                          </p:spTgt>
                                        </p:tgtEl>
                                        <p:attrNameLst>
                                          <p:attrName>style.visibility</p:attrName>
                                        </p:attrNameLst>
                                      </p:cBhvr>
                                      <p:to>
                                        <p:strVal val="visible"/>
                                      </p:to>
                                    </p:set>
                                    <p:animEffect filter="fade" transition="in">
                                      <p:cBhvr>
                                        <p:cTn dur="1000"/>
                                        <p:tgtEl>
                                          <p:spTgt spid="207">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7"/>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37"/>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pic>
        <p:nvPicPr>
          <p:cNvPr id="214" name="Google Shape;214;p37"/>
          <p:cNvPicPr preferRelativeResize="0"/>
          <p:nvPr/>
        </p:nvPicPr>
        <p:blipFill>
          <a:blip r:embed="rId3">
            <a:alphaModFix/>
          </a:blip>
          <a:stretch>
            <a:fillRect/>
          </a:stretch>
        </p:blipFill>
        <p:spPr>
          <a:xfrm>
            <a:off x="0" y="1520785"/>
            <a:ext cx="9143999" cy="143763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