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bb0bc0f0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bb0bc0f0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bb0bc0f0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bb0bc0f0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b0bc0f0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b0bc0f0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b0bc0f0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b0bc0f0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bb0bc0f0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bb0bc0f0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b0bc0f0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b0bc0f0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b0bc0f0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b0bc0f0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b0bc0f0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bb0bc0f0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b0bc0f0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b0bc0f0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b0bc0f0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b0bc0f0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b0bc0f0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b0bc0f0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b0bc0f0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b0bc0f0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b0bc0f0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b0bc0f0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b0bc0f0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b0bc0f0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b0bc0f06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b0bc0f0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bd23c8a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bd23c8a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bd23c8a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bd23c8a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bd23c8a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bd23c8a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bd23c8a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bd23c8a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bd23c8a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bd23c8a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bd23c8a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bd23c8a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bd23c8a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bbd23c8a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bbd23c8a1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bbd23c8a1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b0bc0f0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b0bc0f0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rive.google.com/open?id=0B49Fw8lbut5zOXQ0djUwYzdQS3c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open?id=0B49Fw8lbut5zOXQ0djUwYzdQS3c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8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" name="Google Shape;3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25" y="1735743"/>
            <a:ext cx="9144000" cy="1668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" name="Google Shape;4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5" y="1054316"/>
            <a:ext cx="9143998" cy="2342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Opening	</a:t>
            </a:r>
            <a:endParaRPr/>
          </a:p>
        </p:txBody>
      </p:sp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Introduction of Triad Structure (5min.)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discuss answers to questions with my triad and provide evidence to explain my ideas.”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Today we will be working on this novel in triads, or groups of three.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Norms of triad Talks</a:t>
            </a:r>
            <a:endParaRPr/>
          </a:p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62" name="Google Shape;6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71764"/>
            <a:ext cx="9144001" cy="3463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Work Time</a:t>
            </a:r>
            <a:endParaRPr/>
          </a:p>
        </p:txBody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 Triad Discussion: Setting and Character in Chapter 1 (10 mins)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Learning Targets  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09575" y="957275"/>
            <a:ext cx="8229600" cy="40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answer questions about the setting of the novel Esperanza Rising based on evidence from the text.”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answer questions about the main character, Esperanza, based on evidence from the text.”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0000"/>
                </a:solidFill>
              </a:rPr>
              <a:t>What do you notice?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6284125" y="1147775"/>
            <a:ext cx="1257300" cy="419100"/>
          </a:xfrm>
          <a:prstGeom prst="rect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378650" y="2983625"/>
            <a:ext cx="1733100" cy="541800"/>
          </a:xfrm>
          <a:prstGeom prst="ellipse">
            <a:avLst/>
          </a:prstGeom>
          <a:noFill/>
          <a:ln cap="flat" cmpd="sng" w="38100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Genre</a:t>
            </a:r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i="1" lang="en"/>
              <a:t>Esperanza Rising</a:t>
            </a:r>
            <a:r>
              <a:rPr lang="en"/>
              <a:t> is </a:t>
            </a:r>
            <a:r>
              <a:rPr lang="en" u="sng">
                <a:solidFill>
                  <a:srgbClr val="E06666"/>
                </a:solidFill>
              </a:rPr>
              <a:t>historical fiction</a:t>
            </a:r>
            <a:r>
              <a:rPr lang="en"/>
              <a:t>.  What does that mean?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story is based on real events, real settings, and some real people, but also includes many imagined events and characters.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Pair-Share Review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AA84F"/>
                </a:solidFill>
              </a:rPr>
              <a:t>*What did you learn about yesterday?</a:t>
            </a:r>
            <a:endParaRPr b="1">
              <a:solidFill>
                <a:srgbClr val="6AA84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80000"/>
                </a:solidFill>
              </a:rPr>
              <a:t>*Where does Esperanza Rising take place?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A86E8"/>
                </a:solidFill>
              </a:rPr>
              <a:t>*What characters have been introduced so far?</a:t>
            </a:r>
            <a:endParaRPr b="1">
              <a:solidFill>
                <a:srgbClr val="4A86E8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457200" y="442925"/>
            <a:ext cx="8229600" cy="17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triads discuss the 3 questions that were given for homework..the rereading of Ch.1: “Aguascalientes, Mexico, 1924.”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457200" y="347675"/>
            <a:ext cx="8229600" cy="45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Describe the geographical setting of Esperanza Rising.What is it like where Esperanza lives? </a:t>
            </a:r>
            <a:r>
              <a:rPr lang="en">
                <a:highlight>
                  <a:srgbClr val="FFFF00"/>
                </a:highlight>
              </a:rPr>
              <a:t>Use details from the text to support your answer.</a:t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What is Esperanza’s relationship with her papa like?  How do you know?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What is Esperanza’s life like in Mexico?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457200" y="-119050"/>
            <a:ext cx="8229600" cy="280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Read-aloud, Independent Reading, and Text-Dependent Questions:Pages 4-8 (20 min.)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457200" y="8953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out your text as well as your evidence flags. 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will be using these sticky notes throughout the novel to help you keep track of important passages.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457200" y="133350"/>
            <a:ext cx="8229600" cy="48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74EA7"/>
                </a:solidFill>
              </a:rPr>
              <a:t>For homework, you did a “first draft” read of Chapter 2: “Las Uvas/Grapes” for your homework.</a:t>
            </a:r>
            <a:endParaRPr sz="2600">
              <a:solidFill>
                <a:srgbClr val="674EA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674EA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74EA7"/>
                </a:solidFill>
              </a:rPr>
              <a:t>This is a challenging novel and you will often need to read sections multiple times in order to understand the ideas in the text.</a:t>
            </a:r>
            <a:endParaRPr sz="2600">
              <a:solidFill>
                <a:srgbClr val="674EA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674EA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74EA7"/>
                </a:solidFill>
              </a:rPr>
              <a:t>As we read this book, we are going to be thinking a lot about the characters--what they are like, the challenges they face (including human rights), and how they change over time.</a:t>
            </a:r>
            <a:endParaRPr sz="2600">
              <a:solidFill>
                <a:srgbClr val="674EA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674EA7"/>
                </a:solidFill>
              </a:rPr>
              <a:t> </a:t>
            </a:r>
            <a:endParaRPr sz="2600">
              <a:solidFill>
                <a:srgbClr val="674EA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0" y="18750"/>
            <a:ext cx="7049700" cy="52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Follow along as we read chapter 2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Think about what these first few pages of chapter 2 are mostly about.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Share with your group.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74EA7"/>
                </a:solidFill>
              </a:rPr>
              <a:t>Notice the titles of the chapters.  What do they tell the reader?</a:t>
            </a:r>
            <a:endParaRPr b="1">
              <a:solidFill>
                <a:srgbClr val="674EA7"/>
              </a:solidFill>
            </a:endParaRPr>
          </a:p>
        </p:txBody>
      </p:sp>
      <p:sp>
        <p:nvSpPr>
          <p:cNvPr id="119" name="Google Shape;119;p22"/>
          <p:cNvSpPr txBox="1"/>
          <p:nvPr/>
        </p:nvSpPr>
        <p:spPr>
          <a:xfrm>
            <a:off x="6144000" y="1339100"/>
            <a:ext cx="3000000" cy="13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https://drive.google.com/open?id=0B49Fw8lbut5zOXQ0djUwYzdQS3c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176150" y="2926950"/>
            <a:ext cx="8792400" cy="21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674EA7"/>
                </a:solidFill>
              </a:rPr>
              <a:t>Independently read from page 4 through the break on page 8.  Rereading is an important strategy to help you make sense of difficult text.  Keep this question in mind as you read.</a:t>
            </a:r>
            <a:endParaRPr b="1" sz="2400">
              <a:solidFill>
                <a:srgbClr val="674EA7"/>
              </a:solidFill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-1"/>
            <a:ext cx="7963750" cy="269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457200" y="279200"/>
            <a:ext cx="8229600" cy="4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Use the Triad Talk anchor chart to remind yourselves about how to talk to each other while developing the answer to the question in your triad.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Each person should mark the evidence in the book that supports the group’s answer by placing an evidence flag on the specific information.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type="title"/>
          </p:nvPr>
        </p:nvSpPr>
        <p:spPr>
          <a:xfrm>
            <a:off x="429075" y="205974"/>
            <a:ext cx="8229600" cy="99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Guided Practice: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Triad Work (10 mins)</a:t>
            </a:r>
            <a:endParaRPr/>
          </a:p>
        </p:txBody>
      </p:sp>
      <p:sp>
        <p:nvSpPr>
          <p:cNvPr id="136" name="Google Shape;136;p25"/>
          <p:cNvSpPr txBox="1"/>
          <p:nvPr>
            <p:ph idx="1" type="body"/>
          </p:nvPr>
        </p:nvSpPr>
        <p:spPr>
          <a:xfrm>
            <a:off x="457200" y="2232600"/>
            <a:ext cx="8229600" cy="26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Listen and mark evidence that answers the question as we read from the break on page 8 to the break on page 12.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Discuss with your triad, rereading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if necessary</a:t>
            </a:r>
            <a:endParaRPr/>
          </a:p>
        </p:txBody>
      </p:sp>
      <p:pic>
        <p:nvPicPr>
          <p:cNvPr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4539"/>
            <a:ext cx="9144001" cy="134427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5"/>
          <p:cNvSpPr txBox="1"/>
          <p:nvPr/>
        </p:nvSpPr>
        <p:spPr>
          <a:xfrm>
            <a:off x="5576100" y="4401600"/>
            <a:ext cx="3567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https://drive.google.com/open?id=0B49Fw8lbut5zOXQ0djUwYzdQS3c</a:t>
            </a:r>
            <a:endParaRPr sz="1000"/>
          </a:p>
        </p:txBody>
      </p:sp>
      <p:sp>
        <p:nvSpPr>
          <p:cNvPr id="139" name="Google Shape;139;p25"/>
          <p:cNvSpPr txBox="1"/>
          <p:nvPr/>
        </p:nvSpPr>
        <p:spPr>
          <a:xfrm>
            <a:off x="6347950" y="3982225"/>
            <a:ext cx="11313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4:37-9:05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457200" y="205974"/>
            <a:ext cx="8229600" cy="108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D. Answering Question in Triads (10 mins)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your triads, read aloud on text-dependent question at a time, and clarify any terms.  You should then think on your own, then talk together to answer the question, marking your answers with evidence flags.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You do not need to write answers to the questions right now.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457200" y="205972"/>
            <a:ext cx="8229600" cy="162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UcPeriod"/>
            </a:pPr>
            <a:r>
              <a:rPr lang="en"/>
              <a:t>Debrief: Rereading </a:t>
            </a:r>
            <a:r>
              <a:rPr i="1" lang="en"/>
              <a:t>Esperanza Rising</a:t>
            </a:r>
            <a:r>
              <a:rPr lang="en"/>
              <a:t> Anchor Chart (5 min)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Learning Targets</a:t>
            </a:r>
            <a:endParaRPr/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01341"/>
            <a:ext cx="9143998" cy="2342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372875" y="5482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order to really understand what the author is writing about, we must read the text carefully, such as when reading informational text closely.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Think back to our close reading of the UDHR and our anchor chart on how to read closely.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</a:t>
            </a:r>
            <a:r>
              <a:rPr i="1" lang="en"/>
              <a:t> Esperanza Rising</a:t>
            </a:r>
            <a:endParaRPr/>
          </a:p>
        </p:txBody>
      </p:sp>
      <p:sp>
        <p:nvSpPr>
          <p:cNvPr id="168" name="Google Shape;168;p3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Making inferences about Esperanza’s character.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did this one today.  We will continue to add to this chart as we read this novel.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idx="1" type="body"/>
          </p:nvPr>
        </p:nvSpPr>
        <p:spPr>
          <a:xfrm>
            <a:off x="457200" y="2857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Remember the homework routine: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are expected to do a “first draft” read of a new chapter, using the Purpose for Reading questions to focus your attention.  You should use your evidence flags to mark passages that relate to the question.  I don’t expect you to fully understand the chapter, but to give it your best effort.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9680"/>
            <a:ext cx="9144001" cy="1515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