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cfc41b73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cfc41b73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cfc41b73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cfc41b73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cfc41b73f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cfc41b73f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cfc41b73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cfc41b73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cfc41b73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cfc41b73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cfc41b73f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cfc41b73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cfc41b73f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cfc41b73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cfc41b73f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cfc41b73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cfc41b73f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cfc41b73f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cfc41b73f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cfc41b73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cfc41b73f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cfc41b73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cfc41b73f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cfc41b73f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d054cebf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d054cebf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804163"/>
            <a:ext cx="9144001" cy="14267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721679"/>
            <a:ext cx="9144000" cy="324869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Review of Learning Targets and Success Criteria (10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147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75" name="Google Shape;75;p16"/>
          <p:cNvSpPr txBox="1"/>
          <p:nvPr>
            <p:ph idx="1" type="body"/>
          </p:nvPr>
        </p:nvSpPr>
        <p:spPr>
          <a:xfrm>
            <a:off x="85300" y="766375"/>
            <a:ext cx="8972400" cy="4143300"/>
          </a:xfrm>
          <a:prstGeom prst="rect">
            <a:avLst/>
          </a:prstGeom>
        </p:spPr>
        <p:txBody>
          <a:bodyPr anchorCtr="0" anchor="t" bIns="91425" lIns="91425" spcFirstLastPara="1" rIns="91425" wrap="square" tIns="91425">
            <a:noAutofit/>
          </a:bodyPr>
          <a:lstStyle/>
          <a:p>
            <a:pPr indent="-381000" lvl="0" marL="457200" rtl="0" algn="l">
              <a:lnSpc>
                <a:spcPct val="138000"/>
              </a:lnSpc>
              <a:spcBef>
                <a:spcPts val="0"/>
              </a:spcBef>
              <a:spcAft>
                <a:spcPts val="0"/>
              </a:spcAft>
              <a:buClr>
                <a:schemeClr val="dk2"/>
              </a:buClr>
              <a:buSzPts val="2400"/>
              <a:buChar char="●"/>
            </a:pPr>
            <a:r>
              <a:rPr lang="en" sz="2400"/>
              <a:t>I can find evidence in </a:t>
            </a:r>
            <a:r>
              <a:rPr i="1" lang="en" sz="2400"/>
              <a:t>Esperanza Rising</a:t>
            </a:r>
            <a:r>
              <a:rPr lang="en" sz="2400"/>
              <a:t> that will support my inferences about characters from the book.</a:t>
            </a:r>
            <a:endParaRPr sz="2400"/>
          </a:p>
          <a:p>
            <a:pPr indent="-381000" lvl="0" marL="457200" rtl="0" algn="l">
              <a:lnSpc>
                <a:spcPct val="138000"/>
              </a:lnSpc>
              <a:spcBef>
                <a:spcPts val="0"/>
              </a:spcBef>
              <a:spcAft>
                <a:spcPts val="0"/>
              </a:spcAft>
              <a:buClr>
                <a:schemeClr val="dk2"/>
              </a:buClr>
              <a:buSzPts val="2400"/>
              <a:buChar char="●"/>
            </a:pPr>
            <a:r>
              <a:rPr lang="en" sz="2400"/>
              <a:t>I can write an informative/explanatory three-paragraph essay that analyzes how Esperanza responds to two key events, and compares and contrasts her response to events over time.</a:t>
            </a:r>
            <a:endParaRPr sz="2400"/>
          </a:p>
          <a:p>
            <a:pPr indent="-381000" lvl="0" marL="457200" rtl="0" algn="l">
              <a:lnSpc>
                <a:spcPct val="138000"/>
              </a:lnSpc>
              <a:spcBef>
                <a:spcPts val="0"/>
              </a:spcBef>
              <a:spcAft>
                <a:spcPts val="0"/>
              </a:spcAft>
              <a:buClr>
                <a:schemeClr val="dk1"/>
              </a:buClr>
              <a:buSzPts val="2400"/>
              <a:buChar char="●"/>
            </a:pPr>
            <a:r>
              <a:rPr lang="en" sz="2400"/>
              <a:t>I can write an essay in which each paragraph has a clear topic sentence, a body, and a conclusion.</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7"/>
          <p:cNvSpPr txBox="1"/>
          <p:nvPr/>
        </p:nvSpPr>
        <p:spPr>
          <a:xfrm>
            <a:off x="0" y="457200"/>
            <a:ext cx="9144000" cy="4578900"/>
          </a:xfrm>
          <a:prstGeom prst="rect">
            <a:avLst/>
          </a:prstGeom>
          <a:noFill/>
          <a:ln>
            <a:noFill/>
          </a:ln>
        </p:spPr>
        <p:txBody>
          <a:bodyPr anchorCtr="0" anchor="ctr" bIns="91425" lIns="91425" spcFirstLastPara="1" rIns="91425" wrap="square" tIns="91425">
            <a:noAutofit/>
          </a:bodyPr>
          <a:lstStyle/>
          <a:p>
            <a:pPr indent="0" lvl="0" marL="0" rtl="0" algn="l">
              <a:lnSpc>
                <a:spcPct val="120000"/>
              </a:lnSpc>
              <a:spcBef>
                <a:spcPts val="0"/>
              </a:spcBef>
              <a:spcAft>
                <a:spcPts val="0"/>
              </a:spcAft>
              <a:buNone/>
            </a:pPr>
            <a:r>
              <a:rPr lang="en" sz="3000">
                <a:solidFill>
                  <a:schemeClr val="dk1"/>
                </a:solidFill>
              </a:rPr>
              <a:t>Compare/Contrast Essay Success Criteria</a:t>
            </a:r>
            <a:endParaRPr sz="3000">
              <a:solidFill>
                <a:schemeClr val="dk1"/>
              </a:solidFill>
            </a:endParaRPr>
          </a:p>
          <a:p>
            <a:pPr indent="0" lvl="0" marL="0" rtl="0" algn="l">
              <a:lnSpc>
                <a:spcPct val="115000"/>
              </a:lnSpc>
              <a:spcBef>
                <a:spcPts val="0"/>
              </a:spcBef>
              <a:spcAft>
                <a:spcPts val="0"/>
              </a:spcAft>
              <a:buNone/>
            </a:pPr>
            <a:r>
              <a:t/>
            </a:r>
            <a:endParaRPr sz="3000">
              <a:solidFill>
                <a:schemeClr val="dk1"/>
              </a:solidFill>
            </a:endParaRPr>
          </a:p>
          <a:p>
            <a:pPr indent="-406400" lvl="0" marL="457200" rtl="0" algn="l">
              <a:lnSpc>
                <a:spcPct val="138000"/>
              </a:lnSpc>
              <a:spcBef>
                <a:spcPts val="0"/>
              </a:spcBef>
              <a:spcAft>
                <a:spcPts val="0"/>
              </a:spcAft>
              <a:buClr>
                <a:schemeClr val="dk2"/>
              </a:buClr>
              <a:buSzPts val="2800"/>
              <a:buChar char="●"/>
            </a:pPr>
            <a:r>
              <a:rPr lang="en" sz="2800">
                <a:solidFill>
                  <a:schemeClr val="dk2"/>
                </a:solidFill>
              </a:rPr>
              <a:t>Cite evidence</a:t>
            </a:r>
            <a:endParaRPr sz="2800">
              <a:solidFill>
                <a:schemeClr val="dk2"/>
              </a:solidFill>
            </a:endParaRPr>
          </a:p>
          <a:p>
            <a:pPr indent="-406400" lvl="0" marL="457200" rtl="0" algn="l">
              <a:lnSpc>
                <a:spcPct val="138000"/>
              </a:lnSpc>
              <a:spcBef>
                <a:spcPts val="0"/>
              </a:spcBef>
              <a:spcAft>
                <a:spcPts val="0"/>
              </a:spcAft>
              <a:buClr>
                <a:schemeClr val="dk2"/>
              </a:buClr>
              <a:buSzPts val="2800"/>
              <a:buChar char="●"/>
            </a:pPr>
            <a:r>
              <a:rPr lang="en" sz="2800">
                <a:solidFill>
                  <a:schemeClr val="dk2"/>
                </a:solidFill>
              </a:rPr>
              <a:t>Make inferences</a:t>
            </a:r>
            <a:endParaRPr sz="2800">
              <a:solidFill>
                <a:schemeClr val="dk2"/>
              </a:solidFill>
            </a:endParaRPr>
          </a:p>
          <a:p>
            <a:pPr indent="-406400" lvl="0" marL="457200" rtl="0" algn="l">
              <a:lnSpc>
                <a:spcPct val="138000"/>
              </a:lnSpc>
              <a:spcBef>
                <a:spcPts val="0"/>
              </a:spcBef>
              <a:spcAft>
                <a:spcPts val="0"/>
              </a:spcAft>
              <a:buClr>
                <a:schemeClr val="dk2"/>
              </a:buClr>
              <a:buSzPts val="2800"/>
              <a:buChar char="●"/>
            </a:pPr>
            <a:r>
              <a:rPr lang="en" sz="2800">
                <a:solidFill>
                  <a:schemeClr val="dk2"/>
                </a:solidFill>
              </a:rPr>
              <a:t>key events from the beginning and end of the novel</a:t>
            </a:r>
            <a:endParaRPr sz="2800">
              <a:solidFill>
                <a:schemeClr val="dk2"/>
              </a:solidFill>
            </a:endParaRPr>
          </a:p>
          <a:p>
            <a:pPr indent="-406400" lvl="0" marL="457200" rtl="0" algn="l">
              <a:lnSpc>
                <a:spcPct val="138000"/>
              </a:lnSpc>
              <a:spcBef>
                <a:spcPts val="0"/>
              </a:spcBef>
              <a:spcAft>
                <a:spcPts val="0"/>
              </a:spcAft>
              <a:buClr>
                <a:schemeClr val="dk2"/>
              </a:buClr>
              <a:buSzPts val="2800"/>
              <a:buChar char="●"/>
            </a:pPr>
            <a:r>
              <a:rPr lang="en" sz="2800">
                <a:solidFill>
                  <a:schemeClr val="dk2"/>
                </a:solidFill>
              </a:rPr>
              <a:t>All paragraphs have topic sentences</a:t>
            </a:r>
            <a:endParaRPr sz="2800">
              <a:solidFill>
                <a:schemeClr val="dk2"/>
              </a:solidFill>
            </a:endParaRPr>
          </a:p>
          <a:p>
            <a:pPr indent="-406400" lvl="0" marL="457200" rtl="0" algn="l">
              <a:lnSpc>
                <a:spcPct val="138000"/>
              </a:lnSpc>
              <a:spcBef>
                <a:spcPts val="0"/>
              </a:spcBef>
              <a:spcAft>
                <a:spcPts val="0"/>
              </a:spcAft>
              <a:buClr>
                <a:schemeClr val="dk2"/>
              </a:buClr>
              <a:buSzPts val="2800"/>
              <a:buChar char="●"/>
            </a:pPr>
            <a:r>
              <a:rPr lang="en" sz="2800">
                <a:solidFill>
                  <a:schemeClr val="dk2"/>
                </a:solidFill>
              </a:rPr>
              <a:t>All paragraphs have supporting details</a:t>
            </a:r>
            <a:endParaRPr sz="2800">
              <a:solidFill>
                <a:schemeClr val="dk2"/>
              </a:solidFill>
            </a:endParaRPr>
          </a:p>
          <a:p>
            <a:pPr indent="-406400" lvl="0" marL="457200" rtl="0" algn="l">
              <a:lnSpc>
                <a:spcPct val="138000"/>
              </a:lnSpc>
              <a:spcBef>
                <a:spcPts val="0"/>
              </a:spcBef>
              <a:spcAft>
                <a:spcPts val="0"/>
              </a:spcAft>
              <a:buClr>
                <a:schemeClr val="dk2"/>
              </a:buClr>
              <a:buSzPts val="2800"/>
              <a:buChar char="●"/>
            </a:pPr>
            <a:r>
              <a:rPr lang="en" sz="2800">
                <a:solidFill>
                  <a:schemeClr val="dk2"/>
                </a:solidFill>
              </a:rPr>
              <a:t>All paragraphs have a concluding sentence</a:t>
            </a:r>
            <a:endParaRPr sz="2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87" name="Google Shape;87;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Engaging the Writer: Esperanza from Beginning to End (10 mins)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idx="1" type="body"/>
          </p:nvPr>
        </p:nvSpPr>
        <p:spPr>
          <a:xfrm>
            <a:off x="311700" y="242825"/>
            <a:ext cx="8520600" cy="456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 about our discussion of the phoenix at the end of lesson 17…</a:t>
            </a:r>
            <a:endParaRPr/>
          </a:p>
          <a:p>
            <a:pPr indent="-342900" lvl="0" marL="457200" rtl="0" algn="l">
              <a:spcBef>
                <a:spcPts val="1600"/>
              </a:spcBef>
              <a:spcAft>
                <a:spcPts val="0"/>
              </a:spcAft>
              <a:buSzPts val="1800"/>
              <a:buChar char="●"/>
            </a:pPr>
            <a:r>
              <a:rPr lang="en"/>
              <a:t>Do you think Esperanza grew and developed as a person throughout novel?  Support your answer with evidence from the novel.</a:t>
            </a:r>
            <a:endParaRPr/>
          </a:p>
          <a:p>
            <a:pPr indent="-342900" lvl="0" marL="457200" rtl="0" algn="l">
              <a:spcBef>
                <a:spcPts val="0"/>
              </a:spcBef>
              <a:spcAft>
                <a:spcPts val="0"/>
              </a:spcAft>
              <a:buSzPts val="1800"/>
              <a:buChar char="●"/>
            </a:pPr>
            <a:r>
              <a:rPr lang="en"/>
              <a:t>Compare: In what ways does Esperanza still behave the same at the end of the novel as she did in the beginning?  Give examples.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xEl>
                                              <p:pRg end="0" st="0"/>
                                            </p:txEl>
                                          </p:spTgt>
                                        </p:tgtEl>
                                        <p:attrNameLst>
                                          <p:attrName>style.visibility</p:attrName>
                                        </p:attrNameLst>
                                      </p:cBhvr>
                                      <p:to>
                                        <p:strVal val="visible"/>
                                      </p:to>
                                    </p:set>
                                    <p:animEffect filter="fade" transition="in">
                                      <p:cBhvr>
                                        <p:cTn dur="1000"/>
                                        <p:tgtEl>
                                          <p:spTgt spid="9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xEl>
                                              <p:pRg end="1" st="1"/>
                                            </p:txEl>
                                          </p:spTgt>
                                        </p:tgtEl>
                                        <p:attrNameLst>
                                          <p:attrName>style.visibility</p:attrName>
                                        </p:attrNameLst>
                                      </p:cBhvr>
                                      <p:to>
                                        <p:strVal val="visible"/>
                                      </p:to>
                                    </p:set>
                                    <p:animEffect filter="fade" transition="in">
                                      <p:cBhvr>
                                        <p:cTn dur="1000"/>
                                        <p:tgtEl>
                                          <p:spTgt spid="9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xEl>
                                              <p:pRg end="2" st="2"/>
                                            </p:txEl>
                                          </p:spTgt>
                                        </p:tgtEl>
                                        <p:attrNameLst>
                                          <p:attrName>style.visibility</p:attrName>
                                        </p:attrNameLst>
                                      </p:cBhvr>
                                      <p:to>
                                        <p:strVal val="visible"/>
                                      </p:to>
                                    </p:set>
                                    <p:animEffect filter="fade" transition="in">
                                      <p:cBhvr>
                                        <p:cTn dur="1000"/>
                                        <p:tgtEl>
                                          <p:spTgt spid="9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Contrast: In what ways is Esperanza different at the end of the story that she was in the beginning? Give examples.</a:t>
            </a:r>
            <a:endParaRPr/>
          </a:p>
          <a:p>
            <a:pPr indent="-342900" lvl="0" marL="457200" rtl="0" algn="l">
              <a:spcBef>
                <a:spcPts val="0"/>
              </a:spcBef>
              <a:spcAft>
                <a:spcPts val="0"/>
              </a:spcAft>
              <a:buSzPts val="1800"/>
              <a:buChar char="●"/>
            </a:pPr>
            <a:r>
              <a:rPr lang="en"/>
              <a:t>What is your opinion of Esperanza at the end of the novel?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0" st="0"/>
                                            </p:txEl>
                                          </p:spTgt>
                                        </p:tgtEl>
                                        <p:attrNameLst>
                                          <p:attrName>style.visibility</p:attrName>
                                        </p:attrNameLst>
                                      </p:cBhvr>
                                      <p:to>
                                        <p:strVal val="visible"/>
                                      </p:to>
                                    </p:set>
                                    <p:animEffect filter="fade" transition="in">
                                      <p:cBhvr>
                                        <p:cTn dur="1000"/>
                                        <p:tgtEl>
                                          <p:spTgt spid="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1" st="1"/>
                                            </p:txEl>
                                          </p:spTgt>
                                        </p:tgtEl>
                                        <p:attrNameLst>
                                          <p:attrName>style.visibility</p:attrName>
                                        </p:attrNameLst>
                                      </p:cBhvr>
                                      <p:to>
                                        <p:strVal val="visible"/>
                                      </p:to>
                                    </p:set>
                                    <p:animEffect filter="fade" transition="in">
                                      <p:cBhvr>
                                        <p:cTn dur="1000"/>
                                        <p:tgtEl>
                                          <p:spTgt spid="98">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type="title"/>
          </p:nvPr>
        </p:nvSpPr>
        <p:spPr>
          <a:xfrm>
            <a:off x="311700" y="445025"/>
            <a:ext cx="8520600" cy="119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End of Unit 2 Assessment: Revising Paragraphs 1 and 2, Writing Paragraph 3 </a:t>
            </a:r>
            <a:endParaRPr/>
          </a:p>
          <a:p>
            <a:pPr indent="0" lvl="0" marL="0" rtl="0" algn="l">
              <a:spcBef>
                <a:spcPts val="0"/>
              </a:spcBef>
              <a:spcAft>
                <a:spcPts val="0"/>
              </a:spcAft>
              <a:buNone/>
            </a:pPr>
            <a:r>
              <a:rPr lang="en"/>
              <a:t>(35 mins)</a:t>
            </a:r>
            <a:endParaRPr/>
          </a:p>
        </p:txBody>
      </p:sp>
      <p:sp>
        <p:nvSpPr>
          <p:cNvPr id="104" name="Google Shape;104;p21"/>
          <p:cNvSpPr txBox="1"/>
          <p:nvPr>
            <p:ph idx="1" type="body"/>
          </p:nvPr>
        </p:nvSpPr>
        <p:spPr>
          <a:xfrm>
            <a:off x="311700" y="2002800"/>
            <a:ext cx="8520600" cy="2566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1" name="Google Shape;111;p22"/>
          <p:cNvPicPr preferRelativeResize="0"/>
          <p:nvPr/>
        </p:nvPicPr>
        <p:blipFill>
          <a:blip r:embed="rId3">
            <a:alphaModFix/>
          </a:blip>
          <a:stretch>
            <a:fillRect/>
          </a:stretch>
        </p:blipFill>
        <p:spPr>
          <a:xfrm>
            <a:off x="395144" y="0"/>
            <a:ext cx="8532511" cy="51434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idx="1" type="body"/>
          </p:nvPr>
        </p:nvSpPr>
        <p:spPr>
          <a:xfrm>
            <a:off x="311700" y="382800"/>
            <a:ext cx="8520600" cy="4186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While you are revising and writing your final paragraphs comparing and contrasting Esperanza’s character development over time, you will want to consider the peer critique you received during the previous lesson.  You should also refer to the success criteria for writing, anchor charts, and evidence flags.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22" name="Google Shape;122;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Self-Assessment (5 min)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5"/>
          <p:cNvSpPr txBox="1"/>
          <p:nvPr>
            <p:ph idx="1" type="body"/>
          </p:nvPr>
        </p:nvSpPr>
        <p:spPr>
          <a:xfrm>
            <a:off x="39400" y="114200"/>
            <a:ext cx="9046500" cy="470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Turn to the End of Unit 2 Assessment (Self-Assessment).  Complete this self-assessment then hand it in with your complete essay.</a:t>
            </a:r>
            <a:endParaRPr/>
          </a:p>
          <a:p>
            <a:pPr indent="0" lvl="0" marL="0" rtl="0" algn="l">
              <a:spcBef>
                <a:spcPts val="1600"/>
              </a:spcBef>
              <a:spcAft>
                <a:spcPts val="0"/>
              </a:spcAft>
              <a:buNone/>
            </a:pPr>
            <a:r>
              <a:rPr lang="en"/>
              <a:t>Share what you celebrated about your essays on the self-assessment.  </a:t>
            </a:r>
            <a:endParaRPr/>
          </a:p>
          <a:p>
            <a:pPr indent="0" lvl="0" marL="0" rtl="0" algn="l">
              <a:spcBef>
                <a:spcPts val="1600"/>
              </a:spcBef>
              <a:spcAft>
                <a:spcPts val="1600"/>
              </a:spcAft>
              <a:buNone/>
            </a:pPr>
            <a:r>
              <a:rPr lang="en"/>
              <a:t>In unit 3, you will get to write and perform scenes based on some of the key events in </a:t>
            </a:r>
            <a:r>
              <a:rPr i="1" lang="en"/>
              <a:t>Esperanza Rising</a:t>
            </a:r>
            <a:r>
              <a:rPr lang="en"/>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0" st="0"/>
                                            </p:txEl>
                                          </p:spTgt>
                                        </p:tgtEl>
                                        <p:attrNameLst>
                                          <p:attrName>style.visibility</p:attrName>
                                        </p:attrNameLst>
                                      </p:cBhvr>
                                      <p:to>
                                        <p:strVal val="visible"/>
                                      </p:to>
                                    </p:set>
                                    <p:animEffect filter="fade" transition="in">
                                      <p:cBhvr>
                                        <p:cTn dur="1000"/>
                                        <p:tgtEl>
                                          <p:spTgt spid="1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1" st="1"/>
                                            </p:txEl>
                                          </p:spTgt>
                                        </p:tgtEl>
                                        <p:attrNameLst>
                                          <p:attrName>style.visibility</p:attrName>
                                        </p:attrNameLst>
                                      </p:cBhvr>
                                      <p:to>
                                        <p:strVal val="visible"/>
                                      </p:to>
                                    </p:set>
                                    <p:animEffect filter="fade" transition="in">
                                      <p:cBhvr>
                                        <p:cTn dur="1000"/>
                                        <p:tgtEl>
                                          <p:spTgt spid="12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2" st="2"/>
                                            </p:txEl>
                                          </p:spTgt>
                                        </p:tgtEl>
                                        <p:attrNameLst>
                                          <p:attrName>style.visibility</p:attrName>
                                        </p:attrNameLst>
                                      </p:cBhvr>
                                      <p:to>
                                        <p:strVal val="visible"/>
                                      </p:to>
                                    </p:set>
                                    <p:animEffect filter="fade" transition="in">
                                      <p:cBhvr>
                                        <p:cTn dur="1000"/>
                                        <p:tgtEl>
                                          <p:spTgt spid="12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133" name="Google Shape;133;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None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