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f35723d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f35723d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f35723d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f35723d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f35723d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f35723d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f35723d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f35723d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f35723d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f35723d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bf35723d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bf35723d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f35723d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f35723d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f35723d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f35723d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f35723d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bf35723d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f35723df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f35723d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f35723d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f35723d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f35723df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f35723d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bf35723df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bf35723d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f35723df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f35723d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bf35723df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bf35723df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f35723df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f35723df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f35723df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bf35723df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bf35723df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bf35723df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bf35723df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bf35723df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f35723df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f35723df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f35723df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bf35723df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f35723d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f35723d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19320"/>
            <a:ext cx="9143998" cy="1862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82052"/>
            <a:ext cx="9143999" cy="3101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Celebration of Two-Voice Poems (5 min)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Students who haven’t yet shared their poem, may do so now.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How Esperanza Responded on the Train: Answering Questions in Triads (10 mins)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227750"/>
            <a:ext cx="8520600" cy="43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Today you are going to dig back into Chapter 5: “Las Guayabas/Guavas” of </a:t>
            </a:r>
            <a:r>
              <a:rPr i="1" lang="en"/>
              <a:t>Esperanza Rising</a:t>
            </a:r>
            <a:r>
              <a:rPr lang="en"/>
              <a:t>, in order to answer some questions about the human rights challenges Esperanza faces or witnesses in the novel and how she responds to those challenges.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3999" cy="1746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49936"/>
            <a:ext cx="9144000" cy="149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425566"/>
            <a:ext cx="9143999" cy="1450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Guided Practice: Introduction to Accordion Graphic Organizer (25 min)</a:t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611700"/>
            <a:ext cx="8520600" cy="29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“I can analyze how Esperanza responds to a key event in the novel, and what this shows about her character.”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56075" y="379650"/>
            <a:ext cx="3523200" cy="43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You are going to start organizing a paragraph, using the Accordion graphic organizer as a tool to gather all of the important information and details you will need in order to write a complete paragraph.</a:t>
            </a:r>
            <a:endParaRPr sz="2400"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045" y="0"/>
            <a:ext cx="524596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278925"/>
            <a:ext cx="8520600" cy="42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I’m going to model by writing about when the ranch is set on fire from chapter 4: “Los Higos/Figs.”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 will do the same thing about a different event.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0" y="818675"/>
            <a:ext cx="9144000" cy="40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now choose your topic from chapter 5.  Think about the text-dependent questions you just discussed with your triads.  Your topic doesn’t need to be really specific at this time.  You will add more detail later.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In chapter 5, what is a specific event when Esperanza faces a challenge?</a:t>
            </a:r>
            <a:endParaRPr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-102219"/>
            <a:ext cx="9144001" cy="96818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2"/>
          <p:cNvSpPr txBox="1"/>
          <p:nvPr/>
        </p:nvSpPr>
        <p:spPr>
          <a:xfrm>
            <a:off x="2404925" y="245975"/>
            <a:ext cx="5957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0000"/>
                </a:solidFill>
              </a:rPr>
              <a:t>Ranch set on fire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58225" y="1293350"/>
            <a:ext cx="8990400" cy="31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detail box, you give more information about the topic.  Since the topic I am writing about is the ranch catching fire, the detail I will add shows what happened to Esperanza when the ranch caught fire.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725" y="-59200"/>
            <a:ext cx="664845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3"/>
          <p:cNvSpPr txBox="1"/>
          <p:nvPr/>
        </p:nvSpPr>
        <p:spPr>
          <a:xfrm>
            <a:off x="1556650" y="624050"/>
            <a:ext cx="63549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Esperanza escapes fire; loses everything.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22" name="Google Shape;122;p23"/>
          <p:cNvSpPr txBox="1"/>
          <p:nvPr/>
        </p:nvSpPr>
        <p:spPr>
          <a:xfrm>
            <a:off x="41400" y="3790800"/>
            <a:ext cx="91026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2"/>
                </a:solidFill>
              </a:rPr>
              <a:t>You will now do the same on your graphic organizer.</a:t>
            </a:r>
            <a:endParaRPr sz="3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311700" y="1317000"/>
            <a:ext cx="8520600" cy="32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“explain” box is used to make a clear connection between the first detail and the next detail, more specifically what challenge Esperanza faces because of the event/detail.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"/>
            <a:ext cx="9143999" cy="120744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 txBox="1"/>
          <p:nvPr/>
        </p:nvSpPr>
        <p:spPr>
          <a:xfrm>
            <a:off x="1604725" y="624050"/>
            <a:ext cx="65355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Esperanza needs clothes from the poor box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31" name="Google Shape;131;p24"/>
          <p:cNvSpPr txBox="1"/>
          <p:nvPr/>
        </p:nvSpPr>
        <p:spPr>
          <a:xfrm>
            <a:off x="320000" y="3591700"/>
            <a:ext cx="8520600" cy="8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Do the same on your graphic organizer about the event and detail you are writing about.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0" y="1289900"/>
            <a:ext cx="8832300" cy="327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Here we will write about how Esperanza responds to the event using text directly from the book.  Turn to page 52</a:t>
            </a:r>
            <a:endParaRPr/>
          </a:p>
        </p:txBody>
      </p:sp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975" y="0"/>
            <a:ext cx="6258775" cy="135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2700" y="2423375"/>
            <a:ext cx="6258776" cy="70251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/>
          <p:cNvSpPr txBox="1"/>
          <p:nvPr/>
        </p:nvSpPr>
        <p:spPr>
          <a:xfrm>
            <a:off x="2919313" y="597425"/>
            <a:ext cx="32085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p. 52 poor box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139450" y="3302850"/>
            <a:ext cx="89184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Discuss the second detail with your triad, then fill out the next detail box on your graphic organizer.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6"/>
          <p:cNvSpPr txBox="1"/>
          <p:nvPr>
            <p:ph idx="1" type="body"/>
          </p:nvPr>
        </p:nvSpPr>
        <p:spPr>
          <a:xfrm>
            <a:off x="311700" y="1457275"/>
            <a:ext cx="85206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This is where you will write what happens when Esperanza responds the way she does.</a:t>
            </a:r>
            <a:endParaRPr/>
          </a:p>
        </p:txBody>
      </p:sp>
      <p:pic>
        <p:nvPicPr>
          <p:cNvPr id="148" name="Google Shape;1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5905"/>
            <a:ext cx="9144000" cy="85344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6"/>
          <p:cNvSpPr txBox="1"/>
          <p:nvPr/>
        </p:nvSpPr>
        <p:spPr>
          <a:xfrm>
            <a:off x="2318350" y="521225"/>
            <a:ext cx="6936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Mama says they are poor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455075" y="2764050"/>
            <a:ext cx="85206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Do the same on your graphic organizer for your topic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idx="1" type="body"/>
          </p:nvPr>
        </p:nvSpPr>
        <p:spPr>
          <a:xfrm>
            <a:off x="311700" y="495575"/>
            <a:ext cx="8520600" cy="40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Remember, the target we are working on is “to analyze how Esperanza responds to a key event in the novel,” which is what you’ve just done by filling in your </a:t>
            </a:r>
            <a:r>
              <a:rPr i="1" lang="en"/>
              <a:t>topic, details, </a:t>
            </a:r>
            <a:r>
              <a:rPr lang="en"/>
              <a:t>and</a:t>
            </a:r>
            <a:r>
              <a:rPr i="1" lang="en"/>
              <a:t> explains.</a:t>
            </a:r>
            <a:r>
              <a:rPr lang="en"/>
              <a:t>  Now, we need to meet the second part of the target which is to analyze “what it shows about her character.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 am going to look back at my notes about the topic, details, and explains on my graphic organizer.  What does this information make me think about Esperanza’s character?</a:t>
            </a:r>
            <a:endParaRPr/>
          </a:p>
        </p:txBody>
      </p:sp>
      <p:pic>
        <p:nvPicPr>
          <p:cNvPr id="162" name="Google Shape;16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"/>
            <a:ext cx="9144000" cy="103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8"/>
          <p:cNvSpPr txBox="1"/>
          <p:nvPr/>
        </p:nvSpPr>
        <p:spPr>
          <a:xfrm>
            <a:off x="453525" y="370775"/>
            <a:ext cx="8309400" cy="7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</a:rPr>
              <a:t>Esperanza had everything; now poor; can’t understand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401400" y="3370800"/>
            <a:ext cx="84309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You will now do the same thing for your topic.  What can you </a:t>
            </a:r>
            <a:r>
              <a:rPr i="1" lang="en" sz="3000"/>
              <a:t>infer</a:t>
            </a:r>
            <a:r>
              <a:rPr lang="en" sz="3000"/>
              <a:t>?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Introduction to Paragraph Writing (10 min)</a:t>
            </a:r>
            <a:endParaRPr/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Target: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can write an essay in which each paragraph has a clear topic sentence, a body, and a conclusion.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Paragraph for Chapter 3</a:t>
            </a:r>
            <a:endParaRPr/>
          </a:p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>
            <a:off x="311700" y="3023025"/>
            <a:ext cx="8520600" cy="15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do you notice about how the notes are different from the sample paragraph?</a:t>
            </a:r>
            <a:endParaRPr/>
          </a:p>
        </p:txBody>
      </p:sp>
      <p:sp>
        <p:nvSpPr>
          <p:cNvPr id="177" name="Google Shape;177;p30"/>
          <p:cNvSpPr txBox="1"/>
          <p:nvPr/>
        </p:nvSpPr>
        <p:spPr>
          <a:xfrm>
            <a:off x="310975" y="1190625"/>
            <a:ext cx="8520600" cy="10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*See paragraph and lesson plans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D. Triad Group Writing: Beginning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Paragraph 1 (7 mins)</a:t>
            </a:r>
            <a:endParaRPr/>
          </a:p>
        </p:txBody>
      </p:sp>
      <p:sp>
        <p:nvSpPr>
          <p:cNvPr id="183" name="Google Shape;183;p31"/>
          <p:cNvSpPr txBox="1"/>
          <p:nvPr>
            <p:ph idx="1" type="body"/>
          </p:nvPr>
        </p:nvSpPr>
        <p:spPr>
          <a:xfrm>
            <a:off x="311700" y="1506550"/>
            <a:ext cx="8520600" cy="30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will now start to draft your first paragraphs based on your graphic organizers about an event in chapter 5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Ink-Pair-Share</a:t>
            </a:r>
            <a:endParaRPr/>
          </a:p>
        </p:txBody>
      </p:sp>
      <p:sp>
        <p:nvSpPr>
          <p:cNvPr id="189" name="Google Shape;18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Independently write a sentence that conveys the main idea of your first paragraph (from the topic box).  Make sure to indent your first sentence.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Share your sentence with your triad.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Underline the topic sentence in green.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Ink-Pair-Share</a:t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two sentences for the body of your paragraph using the supporting details that you noted in the first detail and explain boxes of your graphic organizers.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Share with your triad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800"/>
              <a:t>Underline the detail in red and the explain in yellow.</a:t>
            </a:r>
            <a:endParaRPr sz="2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Sharing (3 min)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Would anyone like to share out the first 3 sentences of your paragraphs?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66566"/>
            <a:ext cx="9144001" cy="1215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