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5" Type="http://schemas.openxmlformats.org/officeDocument/2006/relationships/slide" Target="slides/slide1.xml"/><Relationship Id="rId19" Type="http://schemas.openxmlformats.org/officeDocument/2006/relationships/slide" Target="slides/slide15.xml"/><Relationship Id="rId6" Type="http://schemas.openxmlformats.org/officeDocument/2006/relationships/slide" Target="slides/slide2.xml"/><Relationship Id="rId18" Type="http://schemas.openxmlformats.org/officeDocument/2006/relationships/slide" Target="slides/slide14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bf327433d_0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bf327433d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bf327433d_0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Google Shape;66;gbf327433d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bf327433d_0_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" name="Google Shape;72;gbf327433d_0_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gbf327433d_0_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" name="Google Shape;78;gbf327433d_0_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gbf327433d_0_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" name="Google Shape;84;gbf327433d_0_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gbf327433d_0_2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" name="Google Shape;90;gbf327433d_0_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gbf327433d_0_3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" name="Google Shape;98;gbf327433d_0_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gbf327433d_0_3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" name="Google Shape;104;gbf327433d_0_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gbf327433d_0_4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0" name="Google Shape;110;gbf327433d_0_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gbf327433d_0_4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6" name="Google Shape;116;gbf327433d_0_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bf327433d_0_6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1" name="Google Shape;121;gbf327433d_0_6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bf327433d_0_6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7" name="Google Shape;127;gbf327433d_0_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gbf327433d_0_7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3" name="Google Shape;133;gbf327433d_0_7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gbf327433d_0_5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9" name="Google Shape;139;gbf327433d_0_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 b="1" sz="3000"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 sz="3000"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" name="Google Shape;55;p13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56" name="Google Shape;56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6200" y="1757380"/>
            <a:ext cx="9144002" cy="150204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" name="Google Shape;62;p1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63" name="Google Shape;63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8375" y="1767736"/>
            <a:ext cx="9143999" cy="240762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Opening</a:t>
            </a:r>
            <a:endParaRPr/>
          </a:p>
        </p:txBody>
      </p:sp>
      <p:sp>
        <p:nvSpPr>
          <p:cNvPr id="69" name="Google Shape;69;p1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lphaUcPeriod"/>
            </a:pPr>
            <a:r>
              <a:rPr lang="en"/>
              <a:t>Reviewing the Anchor Chart: Big Metaphors and Themes in Esperanza Rising (2 mins)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Big Metaphors and Themes Anchor Chart</a:t>
            </a:r>
            <a:endParaRPr/>
          </a:p>
        </p:txBody>
      </p:sp>
      <p:sp>
        <p:nvSpPr>
          <p:cNvPr id="75" name="Google Shape;75;p1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/>
              <a:t>Talk with your triad about what big metaphors or themes you noticed in the last two chapters.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B. Engaging the Reader: Preparing for Chalk Talk (8 min)</a:t>
            </a:r>
            <a:endParaRPr/>
          </a:p>
        </p:txBody>
      </p:sp>
      <p:sp>
        <p:nvSpPr>
          <p:cNvPr id="81" name="Google Shape;81;p17"/>
          <p:cNvSpPr txBox="1"/>
          <p:nvPr>
            <p:ph idx="1" type="body"/>
          </p:nvPr>
        </p:nvSpPr>
        <p:spPr>
          <a:xfrm>
            <a:off x="311700" y="1491150"/>
            <a:ext cx="8520600" cy="3077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/>
              <a:t>Throughout your study of the novel, you’ve had time to reread key passages, think on your own, and then talk with your triads.  Today, you will do the same.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Learning Target</a:t>
            </a:r>
            <a:endParaRPr/>
          </a:p>
        </p:txBody>
      </p:sp>
      <p:sp>
        <p:nvSpPr>
          <p:cNvPr id="87" name="Google Shape;87;p18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/>
              <a:t>“I can interpret five big metaphors in </a:t>
            </a:r>
            <a:r>
              <a:rPr i="1" lang="en"/>
              <a:t>Esperanza Rising</a:t>
            </a:r>
            <a:r>
              <a:rPr lang="en"/>
              <a:t>.”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9"/>
          <p:cNvSpPr txBox="1"/>
          <p:nvPr>
            <p:ph type="title"/>
          </p:nvPr>
        </p:nvSpPr>
        <p:spPr>
          <a:xfrm>
            <a:off x="311700" y="-121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Text Dependent Questions</a:t>
            </a:r>
            <a:endParaRPr/>
          </a:p>
        </p:txBody>
      </p:sp>
      <p:sp>
        <p:nvSpPr>
          <p:cNvPr id="93" name="Google Shape;93;p19"/>
          <p:cNvSpPr txBox="1"/>
          <p:nvPr>
            <p:ph idx="1" type="body"/>
          </p:nvPr>
        </p:nvSpPr>
        <p:spPr>
          <a:xfrm>
            <a:off x="50500" y="466675"/>
            <a:ext cx="89988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/>
              <a:t>Mark evidence on your own to prepare for the Chalk Talk.  It’s okay if you don’t get to every question, you’ll have more time to discuss with your triad.</a:t>
            </a:r>
            <a:endParaRPr/>
          </a:p>
        </p:txBody>
      </p:sp>
      <p:pic>
        <p:nvPicPr>
          <p:cNvPr id="94" name="Google Shape;94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7575" y="2121100"/>
            <a:ext cx="3450625" cy="3022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5" name="Google Shape;95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538200" y="2243975"/>
            <a:ext cx="5109525" cy="1198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2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Work Time</a:t>
            </a:r>
            <a:endParaRPr/>
          </a:p>
        </p:txBody>
      </p:sp>
      <p:sp>
        <p:nvSpPr>
          <p:cNvPr id="101" name="Google Shape;101;p20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lphaUcPeriod"/>
            </a:pPr>
            <a:r>
              <a:rPr lang="en"/>
              <a:t>Chalk Talk: Big Metaphors and Themes in </a:t>
            </a:r>
            <a:r>
              <a:rPr i="1" lang="en"/>
              <a:t>Esperanza Rising</a:t>
            </a:r>
            <a:r>
              <a:rPr lang="en"/>
              <a:t> (15 mins)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2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Purpose for Reading Review</a:t>
            </a:r>
            <a:endParaRPr/>
          </a:p>
        </p:txBody>
      </p:sp>
      <p:sp>
        <p:nvSpPr>
          <p:cNvPr id="107" name="Google Shape;107;p2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How do the “big metaphors’” in this novel show up again in these last two chapters?  Why do you think Pam Muñoz Ryan did this?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n"/>
              <a:t>Review your evidence flags from your hw and your independent work to prepare for our Chalk Talk.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7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7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2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Chalk Talk Protocol</a:t>
            </a:r>
            <a:endParaRPr/>
          </a:p>
        </p:txBody>
      </p:sp>
      <p:sp>
        <p:nvSpPr>
          <p:cNvPr id="113" name="Google Shape;113;p22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This is a </a:t>
            </a:r>
            <a:r>
              <a:rPr b="1" lang="en" u="sng">
                <a:solidFill>
                  <a:srgbClr val="FF0000"/>
                </a:solidFill>
              </a:rPr>
              <a:t>silent activity</a:t>
            </a:r>
            <a:r>
              <a:rPr lang="en"/>
              <a:t>...no one may talk at all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Each triad will have a different color marker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Start writing at the top of the chart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Take turns writing, so everyone has a chance to share their ideas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13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13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13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13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13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13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13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13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23"/>
          <p:cNvSpPr txBox="1"/>
          <p:nvPr>
            <p:ph idx="1" type="body"/>
          </p:nvPr>
        </p:nvSpPr>
        <p:spPr>
          <a:xfrm>
            <a:off x="87125" y="207575"/>
            <a:ext cx="8928300" cy="4584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You are going to go with your triad to each of the five Chalk Talk charts and discuss the following two questions:</a:t>
            </a:r>
            <a:endParaRPr>
              <a:solidFill>
                <a:schemeClr val="dk1"/>
              </a:solidFill>
            </a:endParaRPr>
          </a:p>
          <a:p>
            <a:pPr indent="-342900" lvl="0" marL="457200" rtl="0" algn="l">
              <a:spcBef>
                <a:spcPts val="1600"/>
              </a:spcBef>
              <a:spcAft>
                <a:spcPts val="0"/>
              </a:spcAft>
              <a:buClr>
                <a:srgbClr val="9900FF"/>
              </a:buClr>
              <a:buSzPts val="1800"/>
              <a:buChar char="-"/>
            </a:pPr>
            <a:r>
              <a:rPr b="1" lang="en">
                <a:solidFill>
                  <a:srgbClr val="9900FF"/>
                </a:solidFill>
              </a:rPr>
              <a:t>How does this big metaphor show up again in the last 2 chapters?</a:t>
            </a:r>
            <a:endParaRPr b="1">
              <a:solidFill>
                <a:srgbClr val="9900FF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800"/>
              <a:buChar char="-"/>
            </a:pPr>
            <a:r>
              <a:rPr b="1" lang="en">
                <a:solidFill>
                  <a:srgbClr val="FF0000"/>
                </a:solidFill>
              </a:rPr>
              <a:t>Why did the author do this?  How does this “big metaphor” help us understand an important message or theme in the novel?</a:t>
            </a:r>
            <a:endParaRPr b="1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2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B. The Grapes Metaphor: Whole Class Discussion (15 mins)</a:t>
            </a:r>
            <a:endParaRPr/>
          </a:p>
        </p:txBody>
      </p:sp>
      <p:sp>
        <p:nvSpPr>
          <p:cNvPr id="124" name="Google Shape;124;p24"/>
          <p:cNvSpPr txBox="1"/>
          <p:nvPr>
            <p:ph idx="1" type="body"/>
          </p:nvPr>
        </p:nvSpPr>
        <p:spPr>
          <a:xfrm>
            <a:off x="311700" y="1466350"/>
            <a:ext cx="8520600" cy="310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 can we say about the grapes metaphor?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n"/>
              <a:t>What did Papa mean when he told Esperanza, “Wait a little while and the fruit will fall into your hands?” (p. 2 and 223)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24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24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2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C. Finalizing and Performing Two-Voice Poems (15 mins)</a:t>
            </a:r>
            <a:endParaRPr/>
          </a:p>
        </p:txBody>
      </p:sp>
      <p:sp>
        <p:nvSpPr>
          <p:cNvPr id="130" name="Google Shape;130;p25"/>
          <p:cNvSpPr txBox="1"/>
          <p:nvPr>
            <p:ph idx="1" type="body"/>
          </p:nvPr>
        </p:nvSpPr>
        <p:spPr>
          <a:xfrm>
            <a:off x="311700" y="1560700"/>
            <a:ext cx="8520600" cy="3008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/>
              <a:t>You will have 10 minutes to revisit your two-voice poems with your writing partners.  Make any final revisions and practice delivering your poem together.  Groups that are ready will perform today.</a:t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2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Closing and Assessment</a:t>
            </a:r>
            <a:endParaRPr/>
          </a:p>
        </p:txBody>
      </p:sp>
      <p:sp>
        <p:nvSpPr>
          <p:cNvPr id="136" name="Google Shape;136;p2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lphaUcPeriod"/>
            </a:pPr>
            <a:r>
              <a:rPr lang="en"/>
              <a:t>Celebration (5 min)</a:t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2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2" name="Google Shape;142;p2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143" name="Google Shape;143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927492"/>
            <a:ext cx="9143999" cy="118471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