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be9eb4df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be9eb4df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be9eb4df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be9eb4df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be9eb4df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be9eb4df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be9eb4df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be9eb4df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be9eb4df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be9eb4df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be9eb4df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be9eb4df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be9eb4df3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be9eb4df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bea3f25d8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bea3f25d8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bea3f25d8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bea3f25d8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bea3f25d8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bea3f25d8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bea3f25d8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bea3f25d8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bea3f25d8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bea3f25d8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bea3f25d8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bea3f25d8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bea3f25d8_2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bea3f25d8_2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bea3f25d8_2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bea3f25d8_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bea3f25d8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bea3f25d8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bea3f25d8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bea3f25d8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bea3f25d8_2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bea3f25d8_2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bea3f25d8_2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bea3f25d8_2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bea3f25d8_2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bea3f25d8_2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bea3f25d8_2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bea3f25d8_2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bea3f25d8_2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bea3f25d8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bea3f25d8_2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bea3f25d8_2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be9eb4df3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be9eb4df3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owb-B0h7iXw" TargetMode="Externa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384792"/>
            <a:ext cx="9144000" cy="160891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761835"/>
            <a:ext cx="9144001" cy="307278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Entrance Ticket: Comprehension Quiz, Chapter 13: “Los Duraznos/Peaches”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Engaging the Reader: Oral Chapter Review </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What was this chapter mostly about?</a:t>
            </a:r>
            <a:endParaRPr/>
          </a:p>
          <a:p>
            <a:pPr indent="-342900" lvl="0" marL="457200" rtl="0" algn="l">
              <a:spcBef>
                <a:spcPts val="0"/>
              </a:spcBef>
              <a:spcAft>
                <a:spcPts val="0"/>
              </a:spcAft>
              <a:buSzPts val="1800"/>
              <a:buChar char="●"/>
            </a:pPr>
            <a:r>
              <a:rPr lang="en"/>
              <a:t>What happened in this chapter?</a:t>
            </a:r>
            <a:endParaRPr/>
          </a:p>
          <a:p>
            <a:pPr indent="-342900" lvl="0" marL="457200" rtl="0" algn="l">
              <a:spcBef>
                <a:spcPts val="0"/>
              </a:spcBef>
              <a:spcAft>
                <a:spcPts val="0"/>
              </a:spcAft>
              <a:buSzPts val="1800"/>
              <a:buChar char="●"/>
            </a:pPr>
            <a:r>
              <a:rPr lang="en"/>
              <a:t>Why do you think Miguel left the camp?</a:t>
            </a:r>
            <a:endParaRPr/>
          </a:p>
          <a:p>
            <a:pPr indent="-342900" lvl="0" marL="457200" rtl="0" algn="l">
              <a:spcBef>
                <a:spcPts val="0"/>
              </a:spcBef>
              <a:spcAft>
                <a:spcPts val="0"/>
              </a:spcAft>
              <a:buSzPts val="1800"/>
              <a:buChar char="●"/>
            </a:pPr>
            <a:r>
              <a:rPr lang="en"/>
              <a:t>What could you write on your evidence flag to help you remember what this chapter was mostly about?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Effect filter="fade" transition="in">
                                      <p:cBhvr>
                                        <p:cTn dur="1000"/>
                                        <p:tgtEl>
                                          <p:spTgt spid="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Effect filter="fade" transition="in">
                                      <p:cBhvr>
                                        <p:cTn dur="1000"/>
                                        <p:tgtEl>
                                          <p:spTgt spid="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2" st="2"/>
                                            </p:txEl>
                                          </p:spTgt>
                                        </p:tgtEl>
                                        <p:attrNameLst>
                                          <p:attrName>style.visibility</p:attrName>
                                        </p:attrNameLst>
                                      </p:cBhvr>
                                      <p:to>
                                        <p:strVal val="visible"/>
                                      </p:to>
                                    </p:set>
                                    <p:animEffect filter="fade" transition="in">
                                      <p:cBhvr>
                                        <p:cTn dur="1000"/>
                                        <p:tgtEl>
                                          <p:spTgt spid="7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3" st="3"/>
                                            </p:txEl>
                                          </p:spTgt>
                                        </p:tgtEl>
                                        <p:attrNameLst>
                                          <p:attrName>style.visibility</p:attrName>
                                        </p:attrNameLst>
                                      </p:cBhvr>
                                      <p:to>
                                        <p:strVal val="visible"/>
                                      </p:to>
                                    </p:set>
                                    <p:animEffect filter="fade" transition="in">
                                      <p:cBhvr>
                                        <p:cTn dur="1000"/>
                                        <p:tgtEl>
                                          <p:spTgt spid="7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At the end of the chapter, Esperanza experiences two surprises.  What are they?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Mini Lesson: Two-Voice Poem (15 mins)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compare and contrast Esperanza to another main character in </a:t>
            </a:r>
            <a:r>
              <a:rPr i="1" lang="en"/>
              <a:t>Esperanza Rising.”</a:t>
            </a:r>
            <a:endParaRPr/>
          </a:p>
          <a:p>
            <a:pPr indent="0" lvl="0" marL="0" rtl="0" algn="l">
              <a:spcBef>
                <a:spcPts val="1600"/>
              </a:spcBef>
              <a:spcAft>
                <a:spcPts val="1600"/>
              </a:spcAft>
              <a:buNone/>
            </a:pPr>
            <a:r>
              <a:rPr lang="en"/>
              <a:t>What do the words </a:t>
            </a:r>
            <a:r>
              <a:rPr i="1" lang="en"/>
              <a:t>compare</a:t>
            </a:r>
            <a:r>
              <a:rPr lang="en"/>
              <a:t> and </a:t>
            </a:r>
            <a:r>
              <a:rPr i="1" lang="en"/>
              <a:t>contrast</a:t>
            </a:r>
            <a:r>
              <a:rPr lang="en"/>
              <a:t> mean?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animEffect filter="fade" transition="in">
                                      <p:cBhvr>
                                        <p:cTn dur="1000"/>
                                        <p:tgtEl>
                                          <p:spTgt spid="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animEffect filter="fade" transition="in">
                                      <p:cBhvr>
                                        <p:cTn dur="1000"/>
                                        <p:tgtEl>
                                          <p:spTgt spid="9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Today, we are going to get to be creative as you compare and contrast your characters.  You will be working with a partner to write a two-voice poem.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104" name="Google Shape;104;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explain the structure of a two-voice poem.</a:t>
            </a:r>
            <a:endParaRPr/>
          </a:p>
          <a:p>
            <a:pPr indent="0" lvl="0" marL="0" rtl="0" algn="l">
              <a:spcBef>
                <a:spcPts val="1600"/>
              </a:spcBef>
              <a:spcAft>
                <a:spcPts val="1600"/>
              </a:spcAft>
              <a:buNone/>
            </a:pPr>
            <a:r>
              <a:rPr lang="en"/>
              <a:t>What does the word “structure” mean?</a:t>
            </a:r>
            <a:endParaRPr/>
          </a:p>
        </p:txBody>
      </p:sp>
      <p:sp>
        <p:nvSpPr>
          <p:cNvPr id="105" name="Google Shape;105;p21"/>
          <p:cNvSpPr/>
          <p:nvPr/>
        </p:nvSpPr>
        <p:spPr>
          <a:xfrm>
            <a:off x="3165125" y="1230300"/>
            <a:ext cx="1645500" cy="572700"/>
          </a:xfrm>
          <a:prstGeom prst="ellipse">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Effect filter="fade" transition="in">
                                      <p:cBhvr>
                                        <p:cTn dur="1000"/>
                                        <p:tgtEl>
                                          <p:spTgt spid="1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animEffect filter="fade" transition="in">
                                      <p:cBhvr>
                                        <p:cTn dur="1000"/>
                                        <p:tgtEl>
                                          <p:spTgt spid="10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idx="1" type="body"/>
          </p:nvPr>
        </p:nvSpPr>
        <p:spPr>
          <a:xfrm>
            <a:off x="311700" y="129675"/>
            <a:ext cx="8520600" cy="4439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 two-voice poem is written for two people to perform.  The poetry usually has two columns--one for each person who is reading the poem.  Each person reading the poem reads the text in one of the columns.  Sometimes, the poet wants the two readers to say something at the same time, so the poet writes the words on the same line in each column.  These poems often sound like dialogue.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WEBSITE: http://www.teachertube.com After reading Lupita Manana my 8th graders compared the experiences of a real immigrant to those of one of the characters in the book.  Then they wrote created and recorded these twovoice poems using Keynote." id="117" name="Google Shape;117;p23" title="Immigration Two Voice Poems">
            <a:hlinkClick r:id="rId3"/>
          </p:cNvPr>
          <p:cNvPicPr preferRelativeResize="0"/>
          <p:nvPr/>
        </p:nvPicPr>
        <p:blipFill>
          <a:blip r:embed="rId4">
            <a:alphaModFix/>
          </a:blip>
          <a:stretch>
            <a:fillRect/>
          </a:stretch>
        </p:blipFill>
        <p:spPr>
          <a:xfrm>
            <a:off x="1143000" y="0"/>
            <a:ext cx="68580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idx="1" type="body"/>
          </p:nvPr>
        </p:nvSpPr>
        <p:spPr>
          <a:xfrm>
            <a:off x="311700" y="184175"/>
            <a:ext cx="8520600" cy="453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What did you learn about two-voice poems from the video?</a:t>
            </a:r>
            <a:endParaRPr sz="2800"/>
          </a:p>
          <a:p>
            <a:pPr indent="0" lvl="0" marL="0" rtl="0" algn="l">
              <a:spcBef>
                <a:spcPts val="1600"/>
              </a:spcBef>
              <a:spcAft>
                <a:spcPts val="0"/>
              </a:spcAft>
              <a:buNone/>
            </a:pPr>
            <a:r>
              <a:rPr lang="en" sz="2800"/>
              <a:t>Success criteria:</a:t>
            </a:r>
            <a:endParaRPr sz="2800"/>
          </a:p>
          <a:p>
            <a:pPr indent="-381000" lvl="0" marL="457200" rtl="0" algn="l">
              <a:spcBef>
                <a:spcPts val="1600"/>
              </a:spcBef>
              <a:spcAft>
                <a:spcPts val="0"/>
              </a:spcAft>
              <a:buSzPts val="2400"/>
              <a:buChar char="●"/>
            </a:pPr>
            <a:r>
              <a:rPr lang="en" sz="2400"/>
              <a:t>two voices speak together for things that are similar.</a:t>
            </a:r>
            <a:endParaRPr sz="2400"/>
          </a:p>
          <a:p>
            <a:pPr indent="-381000" lvl="0" marL="457200" rtl="0" algn="l">
              <a:spcBef>
                <a:spcPts val="0"/>
              </a:spcBef>
              <a:spcAft>
                <a:spcPts val="0"/>
              </a:spcAft>
              <a:buSzPts val="2400"/>
              <a:buChar char="●"/>
            </a:pPr>
            <a:r>
              <a:rPr lang="en" sz="2400"/>
              <a:t>each voice is clear, distinct, and consistent</a:t>
            </a:r>
            <a:endParaRPr sz="2400"/>
          </a:p>
          <a:p>
            <a:pPr indent="-381000" lvl="0" marL="457200" rtl="0" algn="l">
              <a:spcBef>
                <a:spcPts val="0"/>
              </a:spcBef>
              <a:spcAft>
                <a:spcPts val="0"/>
              </a:spcAft>
              <a:buSzPts val="2400"/>
              <a:buChar char="●"/>
            </a:pPr>
            <a:r>
              <a:rPr lang="en" sz="2400"/>
              <a:t>the writer balances the lines said separately and those read together</a:t>
            </a:r>
            <a:endParaRPr sz="2400"/>
          </a:p>
          <a:p>
            <a:pPr indent="-381000" lvl="0" marL="457200" rtl="0" algn="l">
              <a:spcBef>
                <a:spcPts val="0"/>
              </a:spcBef>
              <a:spcAft>
                <a:spcPts val="0"/>
              </a:spcAft>
              <a:buSzPts val="2400"/>
              <a:buChar char="●"/>
            </a:pPr>
            <a:r>
              <a:rPr lang="en" sz="2400"/>
              <a:t>the writer uses figurative language to make the writing engaging.</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animEffect filter="fade" transition="in">
                                      <p:cBhvr>
                                        <p:cTn dur="1000"/>
                                        <p:tgtEl>
                                          <p:spTgt spid="1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animEffect filter="fade" transition="in">
                                      <p:cBhvr>
                                        <p:cTn dur="1000"/>
                                        <p:tgtEl>
                                          <p:spTgt spid="1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animEffect filter="fade" transition="in">
                                      <p:cBhvr>
                                        <p:cTn dur="1000"/>
                                        <p:tgtEl>
                                          <p:spTgt spid="1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3" st="3"/>
                                            </p:txEl>
                                          </p:spTgt>
                                        </p:tgtEl>
                                        <p:attrNameLst>
                                          <p:attrName>style.visibility</p:attrName>
                                        </p:attrNameLst>
                                      </p:cBhvr>
                                      <p:to>
                                        <p:strVal val="visible"/>
                                      </p:to>
                                    </p:set>
                                    <p:animEffect filter="fade" transition="in">
                                      <p:cBhvr>
                                        <p:cTn dur="1000"/>
                                        <p:tgtEl>
                                          <p:spTgt spid="1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4" st="4"/>
                                            </p:txEl>
                                          </p:spTgt>
                                        </p:tgtEl>
                                        <p:attrNameLst>
                                          <p:attrName>style.visibility</p:attrName>
                                        </p:attrNameLst>
                                      </p:cBhvr>
                                      <p:to>
                                        <p:strVal val="visible"/>
                                      </p:to>
                                    </p:set>
                                    <p:animEffect filter="fade" transition="in">
                                      <p:cBhvr>
                                        <p:cTn dur="1000"/>
                                        <p:tgtEl>
                                          <p:spTgt spid="12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5" st="5"/>
                                            </p:txEl>
                                          </p:spTgt>
                                        </p:tgtEl>
                                        <p:attrNameLst>
                                          <p:attrName>style.visibility</p:attrName>
                                        </p:attrNameLst>
                                      </p:cBhvr>
                                      <p:to>
                                        <p:strVal val="visible"/>
                                      </p:to>
                                    </p:set>
                                    <p:animEffect filter="fade" transition="in">
                                      <p:cBhvr>
                                        <p:cTn dur="1000"/>
                                        <p:tgtEl>
                                          <p:spTgt spid="12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5"/>
          <p:cNvSpPr txBox="1"/>
          <p:nvPr>
            <p:ph idx="1" type="body"/>
          </p:nvPr>
        </p:nvSpPr>
        <p:spPr>
          <a:xfrm>
            <a:off x="311700" y="1185075"/>
            <a:ext cx="4284300" cy="3384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Turn and talk about what you notice about the structure of the poem.</a:t>
            </a:r>
            <a:endParaRPr/>
          </a:p>
        </p:txBody>
      </p:sp>
      <p:pic>
        <p:nvPicPr>
          <p:cNvPr id="128" name="Google Shape;128;p25"/>
          <p:cNvPicPr preferRelativeResize="0"/>
          <p:nvPr/>
        </p:nvPicPr>
        <p:blipFill>
          <a:blip r:embed="rId3">
            <a:alphaModFix/>
          </a:blip>
          <a:stretch>
            <a:fillRect/>
          </a:stretch>
        </p:blipFill>
        <p:spPr>
          <a:xfrm>
            <a:off x="4596050" y="268963"/>
            <a:ext cx="4491850" cy="46055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Reviewing Character Notes/T-Charts </a:t>
            </a:r>
            <a:endParaRPr/>
          </a:p>
          <a:p>
            <a:pPr indent="0" lvl="0" marL="0" rtl="0" algn="l">
              <a:spcBef>
                <a:spcPts val="0"/>
              </a:spcBef>
              <a:spcAft>
                <a:spcPts val="0"/>
              </a:spcAft>
              <a:buNone/>
            </a:pPr>
            <a:r>
              <a:rPr lang="en"/>
              <a:t>(15 mins)</a:t>
            </a:r>
            <a:endParaRPr/>
          </a:p>
        </p:txBody>
      </p:sp>
      <p:sp>
        <p:nvSpPr>
          <p:cNvPr id="134" name="Google Shape;134;p26"/>
          <p:cNvSpPr txBox="1"/>
          <p:nvPr>
            <p:ph idx="1" type="body"/>
          </p:nvPr>
        </p:nvSpPr>
        <p:spPr>
          <a:xfrm>
            <a:off x="311700" y="1511175"/>
            <a:ext cx="8520600" cy="30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a:p>
            <a:pPr indent="0" lvl="0" marL="0" rtl="0" algn="l">
              <a:spcBef>
                <a:spcPts val="1600"/>
              </a:spcBef>
              <a:spcAft>
                <a:spcPts val="1600"/>
              </a:spcAft>
              <a:buNone/>
            </a:pPr>
            <a:r>
              <a:rPr lang="en"/>
              <a:t>I can use </a:t>
            </a:r>
            <a:r>
              <a:rPr b="1" lang="en">
                <a:solidFill>
                  <a:srgbClr val="FF0000"/>
                </a:solidFill>
              </a:rPr>
              <a:t>evidence</a:t>
            </a:r>
            <a:r>
              <a:rPr lang="en"/>
              <a:t> from </a:t>
            </a:r>
            <a:r>
              <a:rPr i="1" lang="en"/>
              <a:t>Esperanza Rising</a:t>
            </a:r>
            <a:r>
              <a:rPr lang="en"/>
              <a:t> that supports my </a:t>
            </a:r>
            <a:r>
              <a:rPr b="1" lang="en">
                <a:solidFill>
                  <a:srgbClr val="FF0000"/>
                </a:solidFill>
              </a:rPr>
              <a:t>inferences</a:t>
            </a:r>
            <a:r>
              <a:rPr lang="en"/>
              <a:t> about two different characters, particularly how the two characters respond to challenges.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7"/>
          <p:cNvSpPr txBox="1"/>
          <p:nvPr>
            <p:ph idx="1" type="body"/>
          </p:nvPr>
        </p:nvSpPr>
        <p:spPr>
          <a:xfrm>
            <a:off x="311700" y="384650"/>
            <a:ext cx="8520600" cy="4184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Today you will need to choose which character you want to compare and contrast to Esperanza in your two-voice poem.  Our purpose is to have a creative way to think more carefully about Esperanza and the other characters, in order to understand important events and ideas in the novel.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Planning My Writing Anchor Chart</a:t>
            </a:r>
            <a:endParaRPr/>
          </a:p>
        </p:txBody>
      </p:sp>
      <p:sp>
        <p:nvSpPr>
          <p:cNvPr id="145" name="Google Shape;145;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Review your notes in your reading journal</a:t>
            </a:r>
            <a:endParaRPr/>
          </a:p>
          <a:p>
            <a:pPr indent="-342900" lvl="0" marL="457200" rtl="0" algn="l">
              <a:spcBef>
                <a:spcPts val="0"/>
              </a:spcBef>
              <a:spcAft>
                <a:spcPts val="0"/>
              </a:spcAft>
              <a:buSzPts val="1800"/>
              <a:buChar char="-"/>
            </a:pPr>
            <a:r>
              <a:rPr lang="en"/>
              <a:t>Review your evidence flags</a:t>
            </a:r>
            <a:endParaRPr/>
          </a:p>
          <a:p>
            <a:pPr indent="-342900" lvl="0" marL="457200" rtl="0" algn="l">
              <a:spcBef>
                <a:spcPts val="0"/>
              </a:spcBef>
              <a:spcAft>
                <a:spcPts val="0"/>
              </a:spcAft>
              <a:buSzPts val="1800"/>
              <a:buChar char="-"/>
            </a:pPr>
            <a:r>
              <a:rPr lang="en"/>
              <a:t>Add new evidence flags if you find new evidence.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0" st="0"/>
                                            </p:txEl>
                                          </p:spTgt>
                                        </p:tgtEl>
                                        <p:attrNameLst>
                                          <p:attrName>style.visibility</p:attrName>
                                        </p:attrNameLst>
                                      </p:cBhvr>
                                      <p:to>
                                        <p:strVal val="visible"/>
                                      </p:to>
                                    </p:set>
                                    <p:animEffect filter="fade" transition="in">
                                      <p:cBhvr>
                                        <p:cTn dur="1000"/>
                                        <p:tgtEl>
                                          <p:spTgt spid="14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1" st="1"/>
                                            </p:txEl>
                                          </p:spTgt>
                                        </p:tgtEl>
                                        <p:attrNameLst>
                                          <p:attrName>style.visibility</p:attrName>
                                        </p:attrNameLst>
                                      </p:cBhvr>
                                      <p:to>
                                        <p:strVal val="visible"/>
                                      </p:to>
                                    </p:set>
                                    <p:animEffect filter="fade" transition="in">
                                      <p:cBhvr>
                                        <p:cTn dur="1000"/>
                                        <p:tgtEl>
                                          <p:spTgt spid="14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2" st="2"/>
                                            </p:txEl>
                                          </p:spTgt>
                                        </p:tgtEl>
                                        <p:attrNameLst>
                                          <p:attrName>style.visibility</p:attrName>
                                        </p:attrNameLst>
                                      </p:cBhvr>
                                      <p:to>
                                        <p:strVal val="visible"/>
                                      </p:to>
                                    </p:set>
                                    <p:animEffect filter="fade" transition="in">
                                      <p:cBhvr>
                                        <p:cTn dur="1000"/>
                                        <p:tgtEl>
                                          <p:spTgt spid="14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9"/>
          <p:cNvSpPr txBox="1"/>
          <p:nvPr>
            <p:ph type="title"/>
          </p:nvPr>
        </p:nvSpPr>
        <p:spPr>
          <a:xfrm>
            <a:off x="464100" y="9975"/>
            <a:ext cx="8520600" cy="62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this as a guide:</a:t>
            </a:r>
            <a:endParaRPr/>
          </a:p>
        </p:txBody>
      </p:sp>
      <p:sp>
        <p:nvSpPr>
          <p:cNvPr id="151" name="Google Shape;151;p29"/>
          <p:cNvSpPr txBox="1"/>
          <p:nvPr>
            <p:ph idx="1" type="body"/>
          </p:nvPr>
        </p:nvSpPr>
        <p:spPr>
          <a:xfrm>
            <a:off x="200900" y="3900125"/>
            <a:ext cx="5026800" cy="66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solidFill>
                  <a:srgbClr val="9900FF"/>
                </a:solidFill>
              </a:rPr>
              <a:t>You’re welcome to review other chapters as well, this is just to get you started.</a:t>
            </a:r>
            <a:endParaRPr sz="2000">
              <a:solidFill>
                <a:srgbClr val="9900FF"/>
              </a:solidFill>
            </a:endParaRPr>
          </a:p>
        </p:txBody>
      </p:sp>
      <p:pic>
        <p:nvPicPr>
          <p:cNvPr id="152" name="Google Shape;152;p29"/>
          <p:cNvPicPr preferRelativeResize="0"/>
          <p:nvPr/>
        </p:nvPicPr>
        <p:blipFill>
          <a:blip r:embed="rId3">
            <a:alphaModFix/>
          </a:blip>
          <a:stretch>
            <a:fillRect/>
          </a:stretch>
        </p:blipFill>
        <p:spPr>
          <a:xfrm>
            <a:off x="-76200" y="550100"/>
            <a:ext cx="7998825" cy="3460050"/>
          </a:xfrm>
          <a:prstGeom prst="rect">
            <a:avLst/>
          </a:prstGeom>
          <a:noFill/>
          <a:ln>
            <a:noFill/>
          </a:ln>
        </p:spPr>
      </p:pic>
      <p:sp>
        <p:nvSpPr>
          <p:cNvPr id="153" name="Google Shape;153;p29"/>
          <p:cNvSpPr/>
          <p:nvPr/>
        </p:nvSpPr>
        <p:spPr>
          <a:xfrm>
            <a:off x="4142500" y="3073625"/>
            <a:ext cx="3664500" cy="5931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9"/>
          <p:cNvSpPr txBox="1"/>
          <p:nvPr/>
        </p:nvSpPr>
        <p:spPr>
          <a:xfrm>
            <a:off x="6633000" y="0"/>
            <a:ext cx="4410000" cy="380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2- Grapes</a:t>
            </a:r>
            <a:endParaRPr sz="2400"/>
          </a:p>
          <a:p>
            <a:pPr indent="0" lvl="0" marL="0" rtl="0" algn="l">
              <a:spcBef>
                <a:spcPts val="0"/>
              </a:spcBef>
              <a:spcAft>
                <a:spcPts val="0"/>
              </a:spcAft>
              <a:buNone/>
            </a:pPr>
            <a:r>
              <a:rPr lang="en" sz="2400"/>
              <a:t>3- Papayas</a:t>
            </a:r>
            <a:endParaRPr sz="2400"/>
          </a:p>
          <a:p>
            <a:pPr indent="0" lvl="0" marL="0" rtl="0" algn="l">
              <a:spcBef>
                <a:spcPts val="0"/>
              </a:spcBef>
              <a:spcAft>
                <a:spcPts val="0"/>
              </a:spcAft>
              <a:buNone/>
            </a:pPr>
            <a:r>
              <a:rPr lang="en" sz="2400"/>
              <a:t>4-Figs</a:t>
            </a:r>
            <a:endParaRPr sz="2400"/>
          </a:p>
          <a:p>
            <a:pPr indent="0" lvl="0" marL="0" rtl="0" algn="l">
              <a:spcBef>
                <a:spcPts val="0"/>
              </a:spcBef>
              <a:spcAft>
                <a:spcPts val="0"/>
              </a:spcAft>
              <a:buNone/>
            </a:pPr>
            <a:r>
              <a:rPr lang="en" sz="2400"/>
              <a:t>5-Guavas</a:t>
            </a:r>
            <a:endParaRPr sz="2400"/>
          </a:p>
          <a:p>
            <a:pPr indent="0" lvl="0" marL="0" rtl="0" algn="l">
              <a:spcBef>
                <a:spcPts val="0"/>
              </a:spcBef>
              <a:spcAft>
                <a:spcPts val="0"/>
              </a:spcAft>
              <a:buNone/>
            </a:pPr>
            <a:r>
              <a:rPr lang="en" sz="2400"/>
              <a:t>6-Melons</a:t>
            </a:r>
            <a:endParaRPr sz="2400"/>
          </a:p>
          <a:p>
            <a:pPr indent="0" lvl="0" marL="0" rtl="0" algn="l">
              <a:spcBef>
                <a:spcPts val="0"/>
              </a:spcBef>
              <a:spcAft>
                <a:spcPts val="0"/>
              </a:spcAft>
              <a:buNone/>
            </a:pPr>
            <a:r>
              <a:rPr lang="en" sz="2400"/>
              <a:t>7-Onions</a:t>
            </a:r>
            <a:endParaRPr sz="2400"/>
          </a:p>
          <a:p>
            <a:pPr indent="0" lvl="0" marL="0" rtl="0" algn="l">
              <a:spcBef>
                <a:spcPts val="0"/>
              </a:spcBef>
              <a:spcAft>
                <a:spcPts val="0"/>
              </a:spcAft>
              <a:buNone/>
            </a:pPr>
            <a:r>
              <a:rPr lang="en" sz="2400"/>
              <a:t>8-Almonds</a:t>
            </a:r>
            <a:endParaRPr sz="2400"/>
          </a:p>
          <a:p>
            <a:pPr indent="0" lvl="0" marL="0" rtl="0" algn="l">
              <a:spcBef>
                <a:spcPts val="0"/>
              </a:spcBef>
              <a:spcAft>
                <a:spcPts val="0"/>
              </a:spcAft>
              <a:buNone/>
            </a:pPr>
            <a:r>
              <a:rPr lang="en" sz="2400"/>
              <a:t>9-Plums</a:t>
            </a:r>
            <a:endParaRPr sz="2400"/>
          </a:p>
          <a:p>
            <a:pPr indent="0" lvl="0" marL="0" rtl="0" algn="l">
              <a:spcBef>
                <a:spcPts val="0"/>
              </a:spcBef>
              <a:spcAft>
                <a:spcPts val="0"/>
              </a:spcAft>
              <a:buNone/>
            </a:pPr>
            <a:r>
              <a:rPr lang="en" sz="2400"/>
              <a:t>10-Potatoes</a:t>
            </a:r>
            <a:endParaRPr sz="2400"/>
          </a:p>
          <a:p>
            <a:pPr indent="0" lvl="0" marL="0" rtl="0" algn="l">
              <a:spcBef>
                <a:spcPts val="0"/>
              </a:spcBef>
              <a:spcAft>
                <a:spcPts val="0"/>
              </a:spcAft>
              <a:buNone/>
            </a:pPr>
            <a:r>
              <a:rPr lang="en" sz="2400"/>
              <a:t>11-Avocados</a:t>
            </a:r>
            <a:endParaRPr sz="2400"/>
          </a:p>
          <a:p>
            <a:pPr indent="0" lvl="0" marL="0" rtl="0" algn="l">
              <a:spcBef>
                <a:spcPts val="0"/>
              </a:spcBef>
              <a:spcAft>
                <a:spcPts val="0"/>
              </a:spcAft>
              <a:buNone/>
            </a:pPr>
            <a:r>
              <a:rPr lang="en" sz="2400"/>
              <a:t>12-Asparagus</a:t>
            </a:r>
            <a:endParaRPr sz="2400"/>
          </a:p>
          <a:p>
            <a:pPr indent="0" lvl="0" marL="0" rtl="0" algn="l">
              <a:spcBef>
                <a:spcPts val="0"/>
              </a:spcBef>
              <a:spcAft>
                <a:spcPts val="0"/>
              </a:spcAft>
              <a:buNone/>
            </a:pPr>
            <a:r>
              <a:rPr lang="en" sz="2400"/>
              <a:t>13-Peaches</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idx="1" type="body"/>
          </p:nvPr>
        </p:nvSpPr>
        <p:spPr>
          <a:xfrm>
            <a:off x="311700" y="173275"/>
            <a:ext cx="8520600" cy="439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Decide on which character you want to compare/contrast with Esperanza and review your evidence flags and notes.</a:t>
            </a:r>
            <a:endParaRPr/>
          </a:p>
          <a:p>
            <a:pPr indent="0" lvl="0" marL="0" rtl="0" algn="l">
              <a:spcBef>
                <a:spcPts val="1600"/>
              </a:spcBef>
              <a:spcAft>
                <a:spcPts val="1600"/>
              </a:spcAft>
              <a:buNone/>
            </a:pPr>
            <a:r>
              <a:rPr lang="en"/>
              <a:t>On one sticky note, write how your character is similar to Esperanza, citing a page number with evidence.  On the other, write how your character is different from Esperanza citing a page for evidence.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Collaborative Work: Planning a Two-Voice Poem (15 min)</a:t>
            </a:r>
            <a:endParaRPr/>
          </a:p>
        </p:txBody>
      </p:sp>
      <p:sp>
        <p:nvSpPr>
          <p:cNvPr id="165" name="Google Shape;165;p31"/>
          <p:cNvSpPr txBox="1"/>
          <p:nvPr>
            <p:ph idx="1" type="body"/>
          </p:nvPr>
        </p:nvSpPr>
        <p:spPr>
          <a:xfrm>
            <a:off x="311700" y="1557225"/>
            <a:ext cx="8520600" cy="3011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Rearrange so you are with someone who chose the same character.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a:t>
            </a:r>
            <a:endParaRPr/>
          </a:p>
        </p:txBody>
      </p:sp>
      <p:sp>
        <p:nvSpPr>
          <p:cNvPr id="171" name="Google Shape;171;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How is this character similar to Esperanza? What is your evidence?</a:t>
            </a:r>
            <a:endParaRPr/>
          </a:p>
          <a:p>
            <a:pPr indent="-342900" lvl="0" marL="457200" rtl="0" algn="l">
              <a:spcBef>
                <a:spcPts val="0"/>
              </a:spcBef>
              <a:spcAft>
                <a:spcPts val="0"/>
              </a:spcAft>
              <a:buSzPts val="1800"/>
              <a:buChar char="-"/>
            </a:pPr>
            <a:r>
              <a:rPr lang="en"/>
              <a:t>How is this character different from Esperanza?  What is your evidence?</a:t>
            </a:r>
            <a:endParaRPr/>
          </a:p>
          <a:p>
            <a:pPr indent="0" lvl="0" marL="0" rtl="0" algn="l">
              <a:spcBef>
                <a:spcPts val="1600"/>
              </a:spcBef>
              <a:spcAft>
                <a:spcPts val="1600"/>
              </a:spcAft>
              <a:buNone/>
            </a:pPr>
            <a:r>
              <a:rPr lang="en"/>
              <a:t>*Focus on how they respond to challenges*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3"/>
          <p:cNvSpPr txBox="1"/>
          <p:nvPr>
            <p:ph idx="1" type="body"/>
          </p:nvPr>
        </p:nvSpPr>
        <p:spPr>
          <a:xfrm>
            <a:off x="83100" y="1608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the modeling you saw after watching the YouTube video.</a:t>
            </a:r>
            <a:endParaRPr/>
          </a:p>
          <a:p>
            <a:pPr indent="0" lvl="0" marL="0" rtl="0" algn="l">
              <a:spcBef>
                <a:spcPts val="1600"/>
              </a:spcBef>
              <a:spcAft>
                <a:spcPts val="0"/>
              </a:spcAft>
              <a:buNone/>
            </a:pPr>
            <a:r>
              <a:rPr lang="en"/>
              <a:t>Complete side A of the graphic organizer.  I need to sign off on it before</a:t>
            </a:r>
            <a:endParaRPr/>
          </a:p>
          <a:p>
            <a:pPr indent="0" lvl="0" marL="0" rtl="0" algn="l">
              <a:spcBef>
                <a:spcPts val="1600"/>
              </a:spcBef>
              <a:spcAft>
                <a:spcPts val="1600"/>
              </a:spcAft>
              <a:buNone/>
            </a:pPr>
            <a:r>
              <a:rPr lang="en"/>
              <a:t>you are able to continue.</a:t>
            </a:r>
            <a:endParaRPr/>
          </a:p>
        </p:txBody>
      </p:sp>
      <p:pic>
        <p:nvPicPr>
          <p:cNvPr id="177" name="Google Shape;177;p33"/>
          <p:cNvPicPr preferRelativeResize="0"/>
          <p:nvPr/>
        </p:nvPicPr>
        <p:blipFill>
          <a:blip r:embed="rId3">
            <a:alphaModFix/>
          </a:blip>
          <a:stretch>
            <a:fillRect/>
          </a:stretch>
        </p:blipFill>
        <p:spPr>
          <a:xfrm>
            <a:off x="4389975" y="2254650"/>
            <a:ext cx="4677825" cy="2888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4"/>
          <p:cNvSpPr txBox="1"/>
          <p:nvPr>
            <p:ph idx="1" type="body"/>
          </p:nvPr>
        </p:nvSpPr>
        <p:spPr>
          <a:xfrm>
            <a:off x="311700" y="249550"/>
            <a:ext cx="8520600" cy="4319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After you have collected a rich set of evidence about both characters, you may begin creating your rough drafts (side B).  Your poem should include direct quotes from the novel, as well as paraphrases and your own inferences.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5"/>
          <p:cNvSpPr txBox="1"/>
          <p:nvPr>
            <p:ph idx="1" type="body"/>
          </p:nvPr>
        </p:nvSpPr>
        <p:spPr>
          <a:xfrm>
            <a:off x="311700" y="380325"/>
            <a:ext cx="8520600" cy="418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will have a bit more time in the next lesson to work on your draft poem before you get some feedback from your peers.  Remember that the poem doesn’t have to be perfect or polished.  Our purpose is to think more carefully about Esperanza and the other characters, in order to understand important events and ideas in the novel.</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93" name="Google Shape;193;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Sharing (5 min)</a:t>
            </a:r>
            <a:endParaRPr/>
          </a:p>
          <a:p>
            <a:pPr indent="0" lvl="0" marL="0" rtl="0" algn="l">
              <a:spcBef>
                <a:spcPts val="1600"/>
              </a:spcBef>
              <a:spcAft>
                <a:spcPts val="0"/>
              </a:spcAft>
              <a:buNone/>
            </a:pPr>
            <a:r>
              <a:rPr lang="en"/>
              <a:t>Share out lines from your draft poem.</a:t>
            </a:r>
            <a:endParaRPr/>
          </a:p>
          <a:p>
            <a:pPr indent="0" lvl="0" marL="0" rtl="0" algn="l">
              <a:spcBef>
                <a:spcPts val="1600"/>
              </a:spcBef>
              <a:spcAft>
                <a:spcPts val="1600"/>
              </a:spcAft>
              <a:buNone/>
            </a:pPr>
            <a:r>
              <a:rPr lang="en"/>
              <a:t>peers offer one piece of specific praise: “I like how you _____”.</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0" name="Google Shape;200;p37"/>
          <p:cNvPicPr preferRelativeResize="0"/>
          <p:nvPr/>
        </p:nvPicPr>
        <p:blipFill>
          <a:blip r:embed="rId3">
            <a:alphaModFix/>
          </a:blip>
          <a:stretch>
            <a:fillRect/>
          </a:stretch>
        </p:blipFill>
        <p:spPr>
          <a:xfrm>
            <a:off x="0" y="1515468"/>
            <a:ext cx="9144001" cy="269041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