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bd50b8fd0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bd50b8fd0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bd50b8fd0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bd50b8fd0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bd50b8fd0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bd50b8fd0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bd50b8fd0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bd50b8fd0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bd50b8fd0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bd50b8fd0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bd50b8fd0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bd50b8fd0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bd50b8fd0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bd50b8fd0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bd50b8fd0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bd50b8fd0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bd50b8fd0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bd50b8fd0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bd50b8fd0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bd50b8fd0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bd50b8fd0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bd50b8fd0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6f93eac47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6f93eac47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6f93eac47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6f93eac47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6f93eac47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6f93eac47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6f93eac47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6f93eac47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6f93eac47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6f93eac47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6f93eac47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6f93eac47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6f93eac47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6f93eac47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6f93eac47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6f93eac47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6f93eac47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6f93eac47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6f93eac47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6f93eac47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6f93eac47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6f93eac47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bd50b8fd0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bd50b8fd0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1" sz="3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3000"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416456"/>
            <a:ext cx="9143999" cy="2033837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/>
          <p:nvPr/>
        </p:nvSpPr>
        <p:spPr>
          <a:xfrm>
            <a:off x="2894900" y="2274975"/>
            <a:ext cx="2214300" cy="522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 txBox="1"/>
          <p:nvPr/>
        </p:nvSpPr>
        <p:spPr>
          <a:xfrm>
            <a:off x="2811600" y="2080400"/>
            <a:ext cx="2489400" cy="7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chemeClr val="dk2"/>
                </a:solidFill>
              </a:rPr>
              <a:t>cha</a:t>
            </a:r>
            <a:r>
              <a:rPr b="1" lang="en" sz="4000">
                <a:solidFill>
                  <a:schemeClr val="dk2"/>
                </a:solidFill>
              </a:rPr>
              <a:t>nging</a:t>
            </a:r>
            <a:endParaRPr b="1" sz="40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28124"/>
            <a:ext cx="9143998" cy="3027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Opening</a:t>
            </a:r>
            <a:endParaRPr/>
          </a:p>
        </p:txBody>
      </p:sp>
      <p:sp>
        <p:nvSpPr>
          <p:cNvPr id="71" name="Google Shape;71;p15"/>
          <p:cNvSpPr txBox="1"/>
          <p:nvPr>
            <p:ph idx="1" type="body"/>
          </p:nvPr>
        </p:nvSpPr>
        <p:spPr>
          <a:xfrm>
            <a:off x="311700" y="9238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Entrance Ticket: Comprehension Quiz, Chapter 10: “Las Papas/Potatoes”</a:t>
            </a:r>
            <a:endParaRPr/>
          </a:p>
        </p:txBody>
      </p:sp>
      <p:pic>
        <p:nvPicPr>
          <p:cNvPr id="72" name="Google Shape;7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65401" y="1973675"/>
            <a:ext cx="2923751" cy="3133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B. Engaging the Reader: Oral Chapter Review (5 mins)</a:t>
            </a:r>
            <a:endParaRPr/>
          </a:p>
        </p:txBody>
      </p:sp>
      <p:sp>
        <p:nvSpPr>
          <p:cNvPr id="78" name="Google Shape;78;p16"/>
          <p:cNvSpPr txBox="1"/>
          <p:nvPr>
            <p:ph idx="1" type="body"/>
          </p:nvPr>
        </p:nvSpPr>
        <p:spPr>
          <a:xfrm>
            <a:off x="311700" y="1408000"/>
            <a:ext cx="8520600" cy="316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happened in this chapter?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Any questions about parts of the chapter that you didn’t understand?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Can you predict my next question?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Why is this chapter titles “Potatoes”?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Add an evidence flag to the first page of chapter 10 summarizing what the chapter was mostly about.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8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8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8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8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8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8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 Targets</a:t>
            </a:r>
            <a:endParaRPr/>
          </a:p>
        </p:txBody>
      </p:sp>
      <p:sp>
        <p:nvSpPr>
          <p:cNvPr id="90" name="Google Shape;90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“I can begin to describe how Esperanza is changing.”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Remember our “Inferring by using Text Clues” anchor chart that we created together.  Use this as a reference as your work during the lesson.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 Time</a:t>
            </a:r>
            <a:endParaRPr/>
          </a:p>
        </p:txBody>
      </p:sp>
      <p:sp>
        <p:nvSpPr>
          <p:cNvPr id="96" name="Google Shape;96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Esperanza and Mama: Answering Questions in Triads (15 mins)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Remember, that it’s important that you don’t rush through the questions.  The purpose is to have a rich discussion based on evidence.  It’s fine if you only get to a few questions, you’ll revisit many of these ideas in future lessons.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Read pages 158-161 on your own, with this question in mind. Use evidence flags to mark evidence that supports your answer.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Talk with your triad.</a:t>
            </a:r>
            <a:endParaRPr/>
          </a:p>
        </p:txBody>
      </p:sp>
      <p:pic>
        <p:nvPicPr>
          <p:cNvPr id="109" name="Google Shape;10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76204"/>
            <a:ext cx="9143999" cy="9995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Follow along as I read the last paragraph of page 161 aloud.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Discuss your answers with your triad, rereading as necessary.</a:t>
            </a:r>
            <a:endParaRPr/>
          </a:p>
        </p:txBody>
      </p:sp>
      <p:pic>
        <p:nvPicPr>
          <p:cNvPr id="116" name="Google Shape;11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76200"/>
            <a:ext cx="9144000" cy="97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3"/>
          <p:cNvSpPr txBox="1"/>
          <p:nvPr>
            <p:ph idx="1" type="body"/>
          </p:nvPr>
        </p:nvSpPr>
        <p:spPr>
          <a:xfrm>
            <a:off x="311700" y="5428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 on the remaining questions within your triad.  Remember to: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read the questions aloud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clarify any terms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think on your own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mark evidence with evidence flags.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Take a few minutes to add new thinking to your T-Chart in your reading journals about Esperanza and Mama.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>
            <p:ph idx="1" type="body"/>
          </p:nvPr>
        </p:nvSpPr>
        <p:spPr>
          <a:xfrm>
            <a:off x="311700" y="325900"/>
            <a:ext cx="8520600" cy="42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Stand, find a partner, and discuss the following prompt from your homework last night: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“How is Esperanza Changing?  Be sure to share evidence from the text with your partners.”</a:t>
            </a:r>
            <a:endParaRPr/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n">
                <a:solidFill>
                  <a:srgbClr val="FF0000"/>
                </a:solidFill>
              </a:rPr>
              <a:t>CITE TEXT TO SUPPORT YOUR OPINION</a:t>
            </a:r>
            <a:endParaRPr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C. Revisiting the Metaphor of Abuelita’s Blanket: Close Reading of Pages 159-161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(15 mins)</a:t>
            </a:r>
            <a:endParaRPr/>
          </a:p>
        </p:txBody>
      </p:sp>
      <p:sp>
        <p:nvSpPr>
          <p:cNvPr id="138" name="Google Shape;138;p26"/>
          <p:cNvSpPr txBox="1"/>
          <p:nvPr>
            <p:ph idx="1" type="body"/>
          </p:nvPr>
        </p:nvSpPr>
        <p:spPr>
          <a:xfrm>
            <a:off x="311700" y="2763875"/>
            <a:ext cx="8520600" cy="180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 Target</a:t>
            </a:r>
            <a:endParaRPr/>
          </a:p>
        </p:txBody>
      </p:sp>
      <p:sp>
        <p:nvSpPr>
          <p:cNvPr id="144" name="Google Shape;144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“I can determine the metaphors and themes in Esperanza Rising.”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Turn and talk about how you worked with metaphors and theme during lesson 9.  Did you notice any of these metaphors again in your reading of chapter 10?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Big Metaphors and Themes in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Esperanza Rising</a:t>
            </a:r>
            <a:endParaRPr/>
          </a:p>
        </p:txBody>
      </p:sp>
      <p:sp>
        <p:nvSpPr>
          <p:cNvPr id="150" name="Google Shape;150;p28"/>
          <p:cNvSpPr txBox="1"/>
          <p:nvPr>
            <p:ph idx="1" type="body"/>
          </p:nvPr>
        </p:nvSpPr>
        <p:spPr>
          <a:xfrm>
            <a:off x="311700" y="1483075"/>
            <a:ext cx="8520600" cy="30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metaphors have we already discussed in terms of Abuelita’s blanket? (lesson 9)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Follow along as I read page 159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9"/>
          <p:cNvSpPr txBox="1"/>
          <p:nvPr>
            <p:ph type="title"/>
          </p:nvPr>
        </p:nvSpPr>
        <p:spPr>
          <a:xfrm>
            <a:off x="311700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Text-Dependent Questions</a:t>
            </a:r>
            <a:endParaRPr/>
          </a:p>
        </p:txBody>
      </p:sp>
      <p:sp>
        <p:nvSpPr>
          <p:cNvPr id="156" name="Google Shape;156;p29"/>
          <p:cNvSpPr txBox="1"/>
          <p:nvPr>
            <p:ph idx="1" type="body"/>
          </p:nvPr>
        </p:nvSpPr>
        <p:spPr>
          <a:xfrm>
            <a:off x="311700" y="572700"/>
            <a:ext cx="8520600" cy="426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At the bottom of page 159, the text says “Esperanza looked at Mama, breathing </a:t>
            </a:r>
            <a:r>
              <a:rPr i="1" lang="en"/>
              <a:t>uneasily</a:t>
            </a:r>
            <a:r>
              <a:rPr lang="en"/>
              <a:t>,  her eyes closed.  It was clear Mama needed Abuelita.”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What does the word </a:t>
            </a:r>
            <a:r>
              <a:rPr i="1" lang="en"/>
              <a:t>uneasily</a:t>
            </a:r>
            <a:r>
              <a:rPr lang="en"/>
              <a:t> mean?  How did you figure that out?</a:t>
            </a:r>
            <a:r>
              <a:rPr i="1" lang="en"/>
              <a:t> </a:t>
            </a:r>
            <a:endParaRPr i="1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How is it clear that Mama needs Abuelita?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600"/>
                                        <p:tgtEl>
                                          <p:spTgt spid="15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600"/>
                                        <p:tgtEl>
                                          <p:spTgt spid="15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600"/>
                                        <p:tgtEl>
                                          <p:spTgt spid="15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600"/>
                                        <p:tgtEl>
                                          <p:spTgt spid="15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600"/>
                                        <p:tgtEl>
                                          <p:spTgt spid="15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600"/>
                                        <p:tgtEl>
                                          <p:spTgt spid="15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0"/>
          <p:cNvSpPr txBox="1"/>
          <p:nvPr>
            <p:ph idx="1" type="body"/>
          </p:nvPr>
        </p:nvSpPr>
        <p:spPr>
          <a:xfrm>
            <a:off x="311700" y="230975"/>
            <a:ext cx="8520600" cy="433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Follow along as I read page 160, from “They both needed her” through “This valley of Mama being sick.”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What metaphor does the author use to describe Mama being sick? 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Why do you think the author chose this metaphor?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1"/>
          <p:cNvSpPr txBox="1"/>
          <p:nvPr>
            <p:ph idx="1" type="body"/>
          </p:nvPr>
        </p:nvSpPr>
        <p:spPr>
          <a:xfrm>
            <a:off x="311700" y="304800"/>
            <a:ext cx="8520600" cy="426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Notice the phrase in the middle of page 160: “Esperanza picked up the needlework and began where Abuelita had left off.”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Think about what you read yesterday about the blanket, on page 15.  What seems important about Esperanza “beginning” the blanket “where Abuelita left off”?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6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6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6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6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Closing and Assessment</a:t>
            </a:r>
            <a:endParaRPr/>
          </a:p>
        </p:txBody>
      </p:sp>
      <p:sp>
        <p:nvSpPr>
          <p:cNvPr id="172" name="Google Shape;172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Independent Writing (10 mins)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Review Learning Targets</a:t>
            </a:r>
            <a:endParaRPr/>
          </a:p>
        </p:txBody>
      </p:sp>
      <p:sp>
        <p:nvSpPr>
          <p:cNvPr id="178" name="Google Shape;178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79" name="Google Shape;179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75" y="1152474"/>
            <a:ext cx="9143998" cy="3027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Writing prompt:</a:t>
            </a:r>
            <a:endParaRPr/>
          </a:p>
        </p:txBody>
      </p:sp>
      <p:sp>
        <p:nvSpPr>
          <p:cNvPr id="185" name="Google Shape;185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How is Esperanza changing?  Cite evidence from chapter 10: “Las Papas/Potatoes” to support your opinion.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B. Debrief (5 mins)</a:t>
            </a:r>
            <a:endParaRPr/>
          </a:p>
        </p:txBody>
      </p:sp>
      <p:sp>
        <p:nvSpPr>
          <p:cNvPr id="191" name="Google Shape;191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look at our Big Metaphors and Themes in </a:t>
            </a:r>
            <a:r>
              <a:rPr i="1" lang="en"/>
              <a:t>Esperanza Rising</a:t>
            </a:r>
            <a:r>
              <a:rPr lang="en"/>
              <a:t> anchor chart.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Do you have any suggestions for new ones we could add?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3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98" name="Google Shape;198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490553"/>
            <a:ext cx="9143999" cy="20523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