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Google Shape;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ba32affb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" name="Google Shape;39;gba32affb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ba32affbd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" name="Google Shape;46;gba32affb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a32affbd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a32affbd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ba32affbd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ba32affbd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ba32affbd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ba32affbd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ba599424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ba599424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ba599424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ba599424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ba599424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ba599424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ba599424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ba599424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baf5c919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baf5c919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ba5994248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ba599424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ba5994248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ba599424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a5994248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a5994248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ba5994248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ba5994248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ba5994248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ba5994248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a5994248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a5994248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ba5994248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ba5994248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ba5994248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ba5994248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ba5994248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ba5994248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ba5994248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ba5994248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ba5994248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ba5994248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ba5994248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ba5994248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ba5994248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ba5994248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ba5994248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ba5994248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a5994248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ba5994248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ba5994248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ba5994248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85800" y="2840054"/>
            <a:ext cx="7772400" cy="784738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2" type="body"/>
          </p:nvPr>
        </p:nvSpPr>
        <p:spPr>
          <a:xfrm>
            <a:off x="4692274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idx="1" type="body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sz="3000">
                <a:solidFill>
                  <a:schemeClr val="dk1"/>
                </a:solidFill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sz="2400">
                <a:solidFill>
                  <a:schemeClr val="dk1"/>
                </a:solidFill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2400">
                <a:solidFill>
                  <a:schemeClr val="dk1"/>
                </a:solidFill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</a:defRPr>
            </a:lvl1pPr>
            <a:lvl2pPr lvl="1" algn="r">
              <a:buNone/>
              <a:defRPr sz="1300">
                <a:solidFill>
                  <a:schemeClr val="dk1"/>
                </a:solidFill>
              </a:defRPr>
            </a:lvl2pPr>
            <a:lvl3pPr lvl="2" algn="r">
              <a:buNone/>
              <a:defRPr sz="1300">
                <a:solidFill>
                  <a:schemeClr val="dk1"/>
                </a:solidFill>
              </a:defRPr>
            </a:lvl3pPr>
            <a:lvl4pPr lvl="3" algn="r">
              <a:buNone/>
              <a:defRPr sz="1300">
                <a:solidFill>
                  <a:schemeClr val="dk1"/>
                </a:solidFill>
              </a:defRPr>
            </a:lvl4pPr>
            <a:lvl5pPr lvl="4" algn="r">
              <a:buNone/>
              <a:defRPr sz="1300">
                <a:solidFill>
                  <a:schemeClr val="dk1"/>
                </a:solidFill>
              </a:defRPr>
            </a:lvl5pPr>
            <a:lvl6pPr lvl="5" algn="r">
              <a:buNone/>
              <a:defRPr sz="1300">
                <a:solidFill>
                  <a:schemeClr val="dk1"/>
                </a:solidFill>
              </a:defRPr>
            </a:lvl6pPr>
            <a:lvl7pPr lvl="6" algn="r">
              <a:buNone/>
              <a:defRPr sz="1300">
                <a:solidFill>
                  <a:schemeClr val="dk1"/>
                </a:solidFill>
              </a:defRPr>
            </a:lvl7pPr>
            <a:lvl8pPr lvl="7" algn="r">
              <a:buNone/>
              <a:defRPr sz="1300">
                <a:solidFill>
                  <a:schemeClr val="dk1"/>
                </a:solidFill>
              </a:defRPr>
            </a:lvl8pPr>
            <a:lvl9pPr lvl="8" algn="r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8"/>
          <p:cNvSpPr txBox="1"/>
          <p:nvPr>
            <p:ph idx="1" type="subTitle"/>
          </p:nvPr>
        </p:nvSpPr>
        <p:spPr>
          <a:xfrm>
            <a:off x="685800" y="2840054"/>
            <a:ext cx="7772400" cy="784738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" name="Google Shape;36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70701"/>
            <a:ext cx="9144001" cy="1600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" name="Google Shape;4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24014"/>
            <a:ext cx="9144001" cy="2023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lphaUcPeriod"/>
            </a:pPr>
            <a:r>
              <a:rPr b="1" lang="en" sz="3600"/>
              <a:t>Engaging the Reader (5 mins)</a:t>
            </a:r>
            <a:endParaRPr b="1" sz="3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Targets</a:t>
            </a:r>
            <a:endParaRPr/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457200" y="1063375"/>
            <a:ext cx="8229600" cy="38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 can explain how specific articles of the UDHR relate to this firsthand account.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Today you will be reading a different type of informational text, and one of your first goals will be simply to understand and explain who is involved and what happened.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6" name="Google Shape;56;p11"/>
          <p:cNvCxnSpPr/>
          <p:nvPr/>
        </p:nvCxnSpPr>
        <p:spPr>
          <a:xfrm flipH="1" rot="10800000">
            <a:off x="1527350" y="1649350"/>
            <a:ext cx="1215600" cy="141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Targets</a:t>
            </a:r>
            <a:endParaRPr/>
          </a:p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457200" y="1063375"/>
            <a:ext cx="8229600" cy="38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 can cite examples of where human rights were upheld or challenged in “Teaching Nepalis to Read, Plant, and Vote.”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3" name="Google Shape;63;p12"/>
          <p:cNvCxnSpPr/>
          <p:nvPr/>
        </p:nvCxnSpPr>
        <p:spPr>
          <a:xfrm flipH="1" rot="10800000">
            <a:off x="1527350" y="1649350"/>
            <a:ext cx="505800" cy="141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12"/>
          <p:cNvCxnSpPr/>
          <p:nvPr/>
        </p:nvCxnSpPr>
        <p:spPr>
          <a:xfrm flipH="1" rot="10800000">
            <a:off x="1527350" y="2085025"/>
            <a:ext cx="1068000" cy="189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" name="Google Shape;65;p12"/>
          <p:cNvCxnSpPr/>
          <p:nvPr/>
        </p:nvCxnSpPr>
        <p:spPr>
          <a:xfrm flipH="1" rot="10800000">
            <a:off x="3232625" y="2091925"/>
            <a:ext cx="1744800" cy="120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Turn and talk to a partner: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are some of the human rights you remember from the UDHR?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77" name="Google Shape;77;p14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First Read of Paragraphs 1-4: What is This Firsthand Account About? (15 mins)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457200" y="340550"/>
            <a:ext cx="8229600" cy="458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Today, you are going to “chunk” this longer text, reading it in shorter sections and thinking about each section.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Until now, you’ve been reading UDHR articles: short, difficult bits of text.  Today, you will read longer text.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" y="0"/>
            <a:ext cx="3388816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5800" y="0"/>
            <a:ext cx="3940699" cy="355282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 txBox="1"/>
          <p:nvPr>
            <p:ph idx="1" type="body"/>
          </p:nvPr>
        </p:nvSpPr>
        <p:spPr>
          <a:xfrm>
            <a:off x="457200" y="1200150"/>
            <a:ext cx="8229600" cy="13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/>
              <a:t>Follow along as I read the first 4 paragraphs aloud</a:t>
            </a:r>
            <a:endParaRPr b="1" sz="3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457200" y="40275"/>
            <a:ext cx="8229600" cy="488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Remember that we’ve been learning to read text closely.  Let’s review our anchor chart from lesson 1 of what close readers do.</a:t>
            </a:r>
            <a:endParaRPr/>
          </a:p>
          <a:p>
            <a:pPr indent="-381000" lvl="0" marL="457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2400"/>
              <a:buAutoNum type="arabicPeriod"/>
            </a:pPr>
            <a:r>
              <a:rPr lang="en" sz="2400"/>
              <a:t>Read the text slowly at least twice</a:t>
            </a:r>
            <a:endParaRPr sz="2400"/>
          </a:p>
          <a:p>
            <a:pPr indent="-3810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" sz="2400"/>
              <a:t>Circle words you aren’t sure of and try to figure them out</a:t>
            </a:r>
            <a:endParaRPr sz="2400"/>
          </a:p>
          <a:p>
            <a:pPr indent="-3810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" sz="2400"/>
              <a:t>Reread, annotate, and underline key vocabulary</a:t>
            </a:r>
            <a:endParaRPr sz="2400"/>
          </a:p>
          <a:p>
            <a:pPr indent="-3810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" sz="2400"/>
              <a:t>Talk to each other about what you think it means.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" sz="2400"/>
              <a:t>Read to summarize or answer specific questions.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You’re going to follow the same sort of process today with this text, although it is longer and may require some different approaches.  These steps aren’t a “formula.”  Our main goal is to pay careful attention to text, rereading and continuing to think about it more precisely.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idx="1" type="body"/>
          </p:nvPr>
        </p:nvSpPr>
        <p:spPr>
          <a:xfrm>
            <a:off x="457200" y="96975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Give the 1st paragraph a try.  Reread it on your own annotating for gist and writing clarifying questions in the margins as you need to.  Think: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</a:rPr>
              <a:t>What is this first paragraph mostly about?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5050" y="2724450"/>
            <a:ext cx="5350574" cy="220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Turn and talk with a partner about your annotations and questions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>
            <p:ph idx="1" type="body"/>
          </p:nvPr>
        </p:nvSpPr>
        <p:spPr>
          <a:xfrm>
            <a:off x="457200" y="314325"/>
            <a:ext cx="8229600" cy="461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Repeat the same process with paragraphs 2-4:</a:t>
            </a:r>
            <a:endParaRPr/>
          </a:p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AutoNum type="arabicPeriod"/>
            </a:pPr>
            <a:r>
              <a:rPr lang="en"/>
              <a:t>Reread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"/>
              <a:t>Annotate for gist and ask clarifying questions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"/>
              <a:t>Return to the text to find answers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2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 will return to some of the important ideas in the text--like why a government would want its people not to be able to read--during additional read-throughs.  For now, we are simply reading for gist and to ask clarifying questions.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3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B. Second Read of Paragraphs 1-4: Annotating for Vocabulary Related to Human Rights (10 mins)</a:t>
            </a:r>
            <a:endParaRPr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idx="1" type="body"/>
          </p:nvPr>
        </p:nvSpPr>
        <p:spPr>
          <a:xfrm>
            <a:off x="457200" y="251075"/>
            <a:ext cx="8229600" cy="467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Remember that annotating is reading and marking text for a specific purpose.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On your first read, you annotated for the gist and to ask clarifying questions.  Now, you will reread to look for words or phrases in this first-hand account that relate to human rights, based on your knowledge of the UDHR.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5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the next lesson, you will reread the UDHR and connect it to the article.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Today, the goal is to work with just the vocabulary in the context of this firsthand account and think about which words connect to human rights.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533400" y="103525"/>
            <a:ext cx="8229600" cy="482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Beginning with paragraph 1, circle words that relate to a specific human right.</a:t>
            </a:r>
            <a:endParaRPr/>
          </a:p>
        </p:txBody>
      </p:sp>
      <p:pic>
        <p:nvPicPr>
          <p:cNvPr id="146" name="Google Shape;14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9600" y="1552600"/>
            <a:ext cx="6780000" cy="279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Continue the task with paragraphs 2-4.  Remember to focus on words or phrases that relate to human rights.  As before, you should do this first individually, then talk with a partner about what you found.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C. First and Second Read of Remaining Three Chunks of Text (25 mins)</a:t>
            </a:r>
            <a:endParaRPr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/>
          <p:nvPr>
            <p:ph idx="1" type="body"/>
          </p:nvPr>
        </p:nvSpPr>
        <p:spPr>
          <a:xfrm>
            <a:off x="288475" y="1009950"/>
            <a:ext cx="8550600" cy="39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Repeat this cycle with the second section of text:</a:t>
            </a:r>
            <a:endParaRPr/>
          </a:p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AutoNum type="arabicPeriod"/>
            </a:pPr>
            <a:r>
              <a:rPr lang="en"/>
              <a:t>Read aloud as students follow along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"/>
              <a:t>Students read for the gist, ask clarifying questions, annotate, and then talk with a partner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"/>
              <a:t>Students reread, underlining words related to human rights, then talk with a partner</a:t>
            </a:r>
            <a:endParaRPr/>
          </a:p>
        </p:txBody>
      </p:sp>
      <p:sp>
        <p:nvSpPr>
          <p:cNvPr id="163" name="Google Shape;163;p2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Paragraphs 5-7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30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Repeat for section 3: Paragraphs 8-10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Section 4: paragraph 11-end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31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is the article mostly about?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are you realizing about human rights around the world?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81" name="Google Shape;181;p32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Debrief (5 mins)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"/>
          <p:cNvSpPr txBox="1"/>
          <p:nvPr>
            <p:ph idx="1" type="body"/>
          </p:nvPr>
        </p:nvSpPr>
        <p:spPr>
          <a:xfrm>
            <a:off x="457200" y="2095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Think on your own: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How did certain words in the text help you understand the human rights issues in this first hand account?  Be sure to give evidence from the text in your explanation.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Turn and share with your partner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4"/>
          <p:cNvSpPr txBox="1"/>
          <p:nvPr>
            <p:ph type="title"/>
          </p:nvPr>
        </p:nvSpPr>
        <p:spPr>
          <a:xfrm>
            <a:off x="457200" y="0"/>
            <a:ext cx="8229600" cy="73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Homework</a:t>
            </a:r>
            <a:endParaRPr/>
          </a:p>
        </p:txBody>
      </p:sp>
      <p:sp>
        <p:nvSpPr>
          <p:cNvPr id="192" name="Google Shape;192;p34"/>
          <p:cNvSpPr txBox="1"/>
          <p:nvPr>
            <p:ph idx="1" type="body"/>
          </p:nvPr>
        </p:nvSpPr>
        <p:spPr>
          <a:xfrm>
            <a:off x="457200" y="614925"/>
            <a:ext cx="8229600" cy="431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Go back through the text and add 3-5 new vocabulary words to your glossary.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Answer in writing: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</a:rPr>
              <a:t>How does something that happened 70 years ago in a country on the other side of the world relate to me?  Why should I care?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