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24" Type="http://schemas.openxmlformats.org/officeDocument/2006/relationships/slide" Target="slides/slide20.xml"/><Relationship Id="rId12" Type="http://schemas.openxmlformats.org/officeDocument/2006/relationships/slide" Target="slides/slide8.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65baf2db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65baf2db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g65baf2db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 name="Google Shape;45;g65baf2db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65baf2db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65baf2db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65baf2db3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65baf2db3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65baf2db3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65baf2db3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65baf2db3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65baf2db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65baf2db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65baf2db3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65baf2db3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65baf2db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65baf2db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65baf2db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65baf2db3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65baf2db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65baf2db3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65baf2db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65baf2db3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65baf2db3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65baf2db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65baf2db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65baf2db3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65baf2db3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65baf2db3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65baf2db3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65baf2db3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65baf2db3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65baf2db3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65baf2db3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65baf2db3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65baf2db3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65baf2db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65baf2db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 name="Google Shape;36;p8"/>
          <p:cNvPicPr preferRelativeResize="0"/>
          <p:nvPr/>
        </p:nvPicPr>
        <p:blipFill>
          <a:blip r:embed="rId3">
            <a:alphaModFix/>
          </a:blip>
          <a:stretch>
            <a:fillRect/>
          </a:stretch>
        </p:blipFill>
        <p:spPr>
          <a:xfrm>
            <a:off x="0" y="1660302"/>
            <a:ext cx="9144001" cy="162684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42" name="Google Shape;42;p9"/>
          <p:cNvPicPr preferRelativeResize="0"/>
          <p:nvPr/>
        </p:nvPicPr>
        <p:blipFill>
          <a:blip r:embed="rId3">
            <a:alphaModFix/>
          </a:blip>
          <a:stretch>
            <a:fillRect/>
          </a:stretch>
        </p:blipFill>
        <p:spPr>
          <a:xfrm>
            <a:off x="0" y="1134052"/>
            <a:ext cx="9144000" cy="247909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sp>
        <p:nvSpPr>
          <p:cNvPr id="47" name="Google Shape;47;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48" name="Google Shape;48;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Engaging the Reader and Reviewing Key Vocabulary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11"/>
          <p:cNvSpPr txBox="1"/>
          <p:nvPr>
            <p:ph idx="1" type="body"/>
          </p:nvPr>
        </p:nvSpPr>
        <p:spPr>
          <a:xfrm>
            <a:off x="457200" y="589300"/>
            <a:ext cx="8229600" cy="4336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When we left off yesterday, you had read closely and made charts about Articles 2 and 3 of the UDHR.  Today, you will continue this process in groups, becoming experts on more articles.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Targets</a:t>
            </a:r>
            <a:endParaRPr/>
          </a:p>
        </p:txBody>
      </p:sp>
      <p:sp>
        <p:nvSpPr>
          <p:cNvPr id="59" name="Google Shape;59;p1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I can follow our class norms when I participate in a discussion</a:t>
            </a:r>
            <a:endParaRPr/>
          </a:p>
          <a:p>
            <a:pPr indent="-419100" lvl="0" marL="457200" rtl="0" algn="l">
              <a:spcBef>
                <a:spcPts val="0"/>
              </a:spcBef>
              <a:spcAft>
                <a:spcPts val="0"/>
              </a:spcAft>
              <a:buSzPts val="3000"/>
              <a:buChar char="●"/>
            </a:pPr>
            <a:r>
              <a:rPr lang="en"/>
              <a:t>I can summarize articles of the UDHR</a:t>
            </a:r>
            <a:endParaRPr/>
          </a:p>
          <a:p>
            <a:pPr indent="-419100" lvl="0" marL="457200" rtl="0" algn="l">
              <a:spcBef>
                <a:spcPts val="0"/>
              </a:spcBef>
              <a:spcAft>
                <a:spcPts val="0"/>
              </a:spcAft>
              <a:buSzPts val="3000"/>
              <a:buChar char="●"/>
            </a:pPr>
            <a:r>
              <a:rPr lang="en"/>
              <a:t>I can use context clues to help me determine the meaning of words</a:t>
            </a:r>
            <a:endParaRPr/>
          </a:p>
          <a:p>
            <a:pPr indent="-419100" lvl="0" marL="457200" rtl="0" algn="l">
              <a:spcBef>
                <a:spcPts val="0"/>
              </a:spcBef>
              <a:spcAft>
                <a:spcPts val="0"/>
              </a:spcAft>
              <a:buSzPts val="3000"/>
              <a:buChar char="●"/>
            </a:pPr>
            <a:r>
              <a:rPr lang="en"/>
              <a:t>I can visualize what the authors of the UDHR wanted for all people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0" st="0"/>
                                            </p:txEl>
                                          </p:spTgt>
                                        </p:tgtEl>
                                        <p:attrNameLst>
                                          <p:attrName>style.visibility</p:attrName>
                                        </p:attrNameLst>
                                      </p:cBhvr>
                                      <p:to>
                                        <p:strVal val="visible"/>
                                      </p:to>
                                    </p:set>
                                    <p:animEffect filter="fade" transition="in">
                                      <p:cBhvr>
                                        <p:cTn dur="1000"/>
                                        <p:tgtEl>
                                          <p:spTgt spid="5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1" st="1"/>
                                            </p:txEl>
                                          </p:spTgt>
                                        </p:tgtEl>
                                        <p:attrNameLst>
                                          <p:attrName>style.visibility</p:attrName>
                                        </p:attrNameLst>
                                      </p:cBhvr>
                                      <p:to>
                                        <p:strVal val="visible"/>
                                      </p:to>
                                    </p:set>
                                    <p:animEffect filter="fade" transition="in">
                                      <p:cBhvr>
                                        <p:cTn dur="1000"/>
                                        <p:tgtEl>
                                          <p:spTgt spid="5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2" st="2"/>
                                            </p:txEl>
                                          </p:spTgt>
                                        </p:tgtEl>
                                        <p:attrNameLst>
                                          <p:attrName>style.visibility</p:attrName>
                                        </p:attrNameLst>
                                      </p:cBhvr>
                                      <p:to>
                                        <p:strVal val="visible"/>
                                      </p:to>
                                    </p:set>
                                    <p:animEffect filter="fade" transition="in">
                                      <p:cBhvr>
                                        <p:cTn dur="1000"/>
                                        <p:tgtEl>
                                          <p:spTgt spid="5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
                                            <p:txEl>
                                              <p:pRg end="3" st="3"/>
                                            </p:txEl>
                                          </p:spTgt>
                                        </p:tgtEl>
                                        <p:attrNameLst>
                                          <p:attrName>style.visibility</p:attrName>
                                        </p:attrNameLst>
                                      </p:cBhvr>
                                      <p:to>
                                        <p:strVal val="visible"/>
                                      </p:to>
                                    </p:set>
                                    <p:animEffect filter="fade" transition="in">
                                      <p:cBhvr>
                                        <p:cTn dur="1000"/>
                                        <p:tgtEl>
                                          <p:spTgt spid="5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Recommended Rights Anchor Chart</a:t>
            </a:r>
            <a:endParaRPr/>
          </a:p>
        </p:txBody>
      </p:sp>
      <p:sp>
        <p:nvSpPr>
          <p:cNvPr id="65" name="Google Shape;65;p1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made this chart after looking at the work you did at the start of the lesson yesterday when you were talking with partners about what we thought should be included in the UDHR.  Which rights from our list did we find in the UDHR articles we read yesterday?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words did we find that helped us to understand those articles?</a:t>
            </a:r>
            <a:endParaRPr/>
          </a:p>
          <a:p>
            <a:pPr indent="-419100" lvl="0" marL="457200" rtl="0" algn="l">
              <a:spcBef>
                <a:spcPts val="600"/>
              </a:spcBef>
              <a:spcAft>
                <a:spcPts val="0"/>
              </a:spcAft>
              <a:buSzPts val="3000"/>
              <a:buChar char="●"/>
            </a:pPr>
            <a:r>
              <a:rPr lang="en"/>
              <a:t>endowed</a:t>
            </a:r>
            <a:endParaRPr/>
          </a:p>
          <a:p>
            <a:pPr indent="-419100" lvl="0" marL="457200" rtl="0" algn="l">
              <a:spcBef>
                <a:spcPts val="0"/>
              </a:spcBef>
              <a:spcAft>
                <a:spcPts val="0"/>
              </a:spcAft>
              <a:buSzPts val="3000"/>
              <a:buChar char="●"/>
            </a:pPr>
            <a:r>
              <a:rPr lang="en"/>
              <a:t>entitled</a:t>
            </a:r>
            <a:endParaRPr/>
          </a:p>
          <a:p>
            <a:pPr indent="-419100" lvl="0" marL="457200" rtl="0" algn="l">
              <a:spcBef>
                <a:spcPts val="0"/>
              </a:spcBef>
              <a:spcAft>
                <a:spcPts val="0"/>
              </a:spcAft>
              <a:buSzPts val="3000"/>
              <a:buChar char="●"/>
            </a:pPr>
            <a:r>
              <a:rPr lang="en"/>
              <a:t>distinction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
                                            <p:txEl>
                                              <p:pRg end="0" st="0"/>
                                            </p:txEl>
                                          </p:spTgt>
                                        </p:tgtEl>
                                        <p:attrNameLst>
                                          <p:attrName>style.visibility</p:attrName>
                                        </p:attrNameLst>
                                      </p:cBhvr>
                                      <p:to>
                                        <p:strVal val="visible"/>
                                      </p:to>
                                    </p:set>
                                    <p:animEffect filter="fade" transition="in">
                                      <p:cBhvr>
                                        <p:cTn dur="1000"/>
                                        <p:tgtEl>
                                          <p:spTgt spid="7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
                                            <p:txEl>
                                              <p:pRg end="1" st="1"/>
                                            </p:txEl>
                                          </p:spTgt>
                                        </p:tgtEl>
                                        <p:attrNameLst>
                                          <p:attrName>style.visibility</p:attrName>
                                        </p:attrNameLst>
                                      </p:cBhvr>
                                      <p:to>
                                        <p:strVal val="visible"/>
                                      </p:to>
                                    </p:set>
                                    <p:animEffect filter="fade" transition="in">
                                      <p:cBhvr>
                                        <p:cTn dur="1000"/>
                                        <p:tgtEl>
                                          <p:spTgt spid="7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
                                            <p:txEl>
                                              <p:pRg end="2" st="2"/>
                                            </p:txEl>
                                          </p:spTgt>
                                        </p:tgtEl>
                                        <p:attrNameLst>
                                          <p:attrName>style.visibility</p:attrName>
                                        </p:attrNameLst>
                                      </p:cBhvr>
                                      <p:to>
                                        <p:strVal val="visible"/>
                                      </p:to>
                                    </p:set>
                                    <p:animEffect filter="fade" transition="in">
                                      <p:cBhvr>
                                        <p:cTn dur="1000"/>
                                        <p:tgtEl>
                                          <p:spTgt spid="7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
                                            <p:txEl>
                                              <p:pRg end="3" st="3"/>
                                            </p:txEl>
                                          </p:spTgt>
                                        </p:tgtEl>
                                        <p:attrNameLst>
                                          <p:attrName>style.visibility</p:attrName>
                                        </p:attrNameLst>
                                      </p:cBhvr>
                                      <p:to>
                                        <p:strVal val="visible"/>
                                      </p:to>
                                    </p:set>
                                    <p:animEffect filter="fade" transition="in">
                                      <p:cBhvr>
                                        <p:cTn dur="1000"/>
                                        <p:tgtEl>
                                          <p:spTgt spid="70">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76" name="Google Shape;76;p1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Jigsaw Protocol, Part 1: Expert Groups on Articles 6, 14, 16, 17, 20, 23, 25, and 26 of the UDHR (25 mins)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6"/>
          <p:cNvSpPr txBox="1"/>
          <p:nvPr>
            <p:ph idx="1" type="body"/>
          </p:nvPr>
        </p:nvSpPr>
        <p:spPr>
          <a:xfrm>
            <a:off x="457200" y="478750"/>
            <a:ext cx="8229600" cy="4447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am going to place you in Article Expert groups.</a:t>
            </a:r>
            <a:endParaRPr/>
          </a:p>
          <a:p>
            <a:pPr indent="0" lvl="0" marL="0" rtl="0" algn="l">
              <a:spcBef>
                <a:spcPts val="600"/>
              </a:spcBef>
              <a:spcAft>
                <a:spcPts val="0"/>
              </a:spcAft>
              <a:buNone/>
            </a:pPr>
            <a:r>
              <a:rPr lang="en"/>
              <a:t>You will need your copies of the UDHR and the UDHR note-catcher, both from lesson 1.</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I’m going to pass out your expert group sheets.  Each person is responsible for becoming an expert on their assigned article(s)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0" st="0"/>
                                            </p:txEl>
                                          </p:spTgt>
                                        </p:tgtEl>
                                        <p:attrNameLst>
                                          <p:attrName>style.visibility</p:attrName>
                                        </p:attrNameLst>
                                      </p:cBhvr>
                                      <p:to>
                                        <p:strVal val="visible"/>
                                      </p:to>
                                    </p:set>
                                    <p:animEffect filter="fade" transition="in">
                                      <p:cBhvr>
                                        <p:cTn dur="1000"/>
                                        <p:tgtEl>
                                          <p:spTgt spid="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1" st="1"/>
                                            </p:txEl>
                                          </p:spTgt>
                                        </p:tgtEl>
                                        <p:attrNameLst>
                                          <p:attrName>style.visibility</p:attrName>
                                        </p:attrNameLst>
                                      </p:cBhvr>
                                      <p:to>
                                        <p:strVal val="visible"/>
                                      </p:to>
                                    </p:set>
                                    <p:animEffect filter="fade" transition="in">
                                      <p:cBhvr>
                                        <p:cTn dur="1000"/>
                                        <p:tgtEl>
                                          <p:spTgt spid="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2" st="2"/>
                                            </p:txEl>
                                          </p:spTgt>
                                        </p:tgtEl>
                                        <p:attrNameLst>
                                          <p:attrName>style.visibility</p:attrName>
                                        </p:attrNameLst>
                                      </p:cBhvr>
                                      <p:to>
                                        <p:strVal val="visible"/>
                                      </p:to>
                                    </p:set>
                                    <p:animEffect filter="fade" transition="in">
                                      <p:cBhvr>
                                        <p:cTn dur="1000"/>
                                        <p:tgtEl>
                                          <p:spTgt spid="8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3" st="3"/>
                                            </p:txEl>
                                          </p:spTgt>
                                        </p:tgtEl>
                                        <p:attrNameLst>
                                          <p:attrName>style.visibility</p:attrName>
                                        </p:attrNameLst>
                                      </p:cBhvr>
                                      <p:to>
                                        <p:strVal val="visible"/>
                                      </p:to>
                                    </p:set>
                                    <p:animEffect filter="fade" transition="in">
                                      <p:cBhvr>
                                        <p:cTn dur="1000"/>
                                        <p:tgtEl>
                                          <p:spTgt spid="8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Close Readers Do These Things</a:t>
            </a:r>
            <a:endParaRPr/>
          </a:p>
        </p:txBody>
      </p:sp>
      <p:sp>
        <p:nvSpPr>
          <p:cNvPr id="87" name="Google Shape;87;p1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Read the articles slowly </a:t>
            </a:r>
            <a:r>
              <a:rPr b="1" lang="en" u="sng"/>
              <a:t>at least</a:t>
            </a:r>
            <a:r>
              <a:rPr lang="en"/>
              <a:t> twice</a:t>
            </a:r>
            <a:endParaRPr/>
          </a:p>
          <a:p>
            <a:pPr indent="-419100" lvl="0" marL="457200" rtl="0" algn="l">
              <a:spcBef>
                <a:spcPts val="0"/>
              </a:spcBef>
              <a:spcAft>
                <a:spcPts val="0"/>
              </a:spcAft>
              <a:buSzPts val="3000"/>
              <a:buChar char="●"/>
            </a:pPr>
            <a:r>
              <a:rPr lang="en"/>
              <a:t>Reread, annotate, and underline key vocabulary</a:t>
            </a:r>
            <a:endParaRPr/>
          </a:p>
          <a:p>
            <a:pPr indent="-419100" lvl="0" marL="457200" rtl="0" algn="l">
              <a:spcBef>
                <a:spcPts val="0"/>
              </a:spcBef>
              <a:spcAft>
                <a:spcPts val="0"/>
              </a:spcAft>
              <a:buSzPts val="3000"/>
              <a:buChar char="●"/>
            </a:pPr>
            <a:r>
              <a:rPr lang="en"/>
              <a:t>Read again to summarize: “What right is this article referring to?”</a:t>
            </a:r>
            <a:endParaRPr/>
          </a:p>
          <a:p>
            <a:pPr indent="-419100" lvl="0" marL="457200" rtl="0" algn="l">
              <a:spcBef>
                <a:spcPts val="0"/>
              </a:spcBef>
              <a:spcAft>
                <a:spcPts val="0"/>
              </a:spcAft>
              <a:buSzPts val="3000"/>
              <a:buChar char="●"/>
            </a:pPr>
            <a:r>
              <a:rPr lang="en"/>
              <a:t>Read again to answer the specific questions</a:t>
            </a:r>
            <a:endParaRPr/>
          </a:p>
          <a:p>
            <a:pPr indent="-419100" lvl="0" marL="457200" rtl="0" algn="l">
              <a:spcBef>
                <a:spcPts val="0"/>
              </a:spcBef>
              <a:spcAft>
                <a:spcPts val="0"/>
              </a:spcAft>
              <a:buSzPts val="3000"/>
              <a:buChar char="●"/>
            </a:pPr>
            <a:r>
              <a:rPr lang="en"/>
              <a:t>Sketch the right kept and broken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xEl>
                                              <p:pRg end="0" st="0"/>
                                            </p:txEl>
                                          </p:spTgt>
                                        </p:tgtEl>
                                        <p:attrNameLst>
                                          <p:attrName>style.visibility</p:attrName>
                                        </p:attrNameLst>
                                      </p:cBhvr>
                                      <p:to>
                                        <p:strVal val="visible"/>
                                      </p:to>
                                    </p:set>
                                    <p:animEffect filter="fade" transition="in">
                                      <p:cBhvr>
                                        <p:cTn dur="1000"/>
                                        <p:tgtEl>
                                          <p:spTgt spid="8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xEl>
                                              <p:pRg end="1" st="1"/>
                                            </p:txEl>
                                          </p:spTgt>
                                        </p:tgtEl>
                                        <p:attrNameLst>
                                          <p:attrName>style.visibility</p:attrName>
                                        </p:attrNameLst>
                                      </p:cBhvr>
                                      <p:to>
                                        <p:strVal val="visible"/>
                                      </p:to>
                                    </p:set>
                                    <p:animEffect filter="fade" transition="in">
                                      <p:cBhvr>
                                        <p:cTn dur="1000"/>
                                        <p:tgtEl>
                                          <p:spTgt spid="8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xEl>
                                              <p:pRg end="2" st="2"/>
                                            </p:txEl>
                                          </p:spTgt>
                                        </p:tgtEl>
                                        <p:attrNameLst>
                                          <p:attrName>style.visibility</p:attrName>
                                        </p:attrNameLst>
                                      </p:cBhvr>
                                      <p:to>
                                        <p:strVal val="visible"/>
                                      </p:to>
                                    </p:set>
                                    <p:animEffect filter="fade" transition="in">
                                      <p:cBhvr>
                                        <p:cTn dur="1000"/>
                                        <p:tgtEl>
                                          <p:spTgt spid="8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xEl>
                                              <p:pRg end="3" st="3"/>
                                            </p:txEl>
                                          </p:spTgt>
                                        </p:tgtEl>
                                        <p:attrNameLst>
                                          <p:attrName>style.visibility</p:attrName>
                                        </p:attrNameLst>
                                      </p:cBhvr>
                                      <p:to>
                                        <p:strVal val="visible"/>
                                      </p:to>
                                    </p:set>
                                    <p:animEffect filter="fade" transition="in">
                                      <p:cBhvr>
                                        <p:cTn dur="1000"/>
                                        <p:tgtEl>
                                          <p:spTgt spid="8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xEl>
                                              <p:pRg end="4" st="4"/>
                                            </p:txEl>
                                          </p:spTgt>
                                        </p:tgtEl>
                                        <p:attrNameLst>
                                          <p:attrName>style.visibility</p:attrName>
                                        </p:attrNameLst>
                                      </p:cBhvr>
                                      <p:to>
                                        <p:strVal val="visible"/>
                                      </p:to>
                                    </p:set>
                                    <p:animEffect filter="fade" transition="in">
                                      <p:cBhvr>
                                        <p:cTn dur="1000"/>
                                        <p:tgtEl>
                                          <p:spTgt spid="8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idx="1" type="body"/>
          </p:nvPr>
        </p:nvSpPr>
        <p:spPr>
          <a:xfrm>
            <a:off x="457200" y="506725"/>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When you come to words that you don’t know, use the strategies that we’ve learned:</a:t>
            </a:r>
            <a:endParaRPr/>
          </a:p>
          <a:p>
            <a:pPr indent="-419100" lvl="0" marL="1371600" rtl="0" algn="l">
              <a:spcBef>
                <a:spcPts val="600"/>
              </a:spcBef>
              <a:spcAft>
                <a:spcPts val="0"/>
              </a:spcAft>
              <a:buSzPts val="3000"/>
              <a:buChar char="●"/>
            </a:pPr>
            <a:r>
              <a:rPr lang="en"/>
              <a:t>Use context clues</a:t>
            </a:r>
            <a:endParaRPr/>
          </a:p>
          <a:p>
            <a:pPr indent="-419100" lvl="0" marL="1371600" rtl="0" algn="l">
              <a:spcBef>
                <a:spcPts val="0"/>
              </a:spcBef>
              <a:spcAft>
                <a:spcPts val="0"/>
              </a:spcAft>
              <a:buSzPts val="3000"/>
              <a:buChar char="●"/>
            </a:pPr>
            <a:r>
              <a:rPr lang="en"/>
              <a:t>Use prefixes and roots</a:t>
            </a:r>
            <a:endParaRPr/>
          </a:p>
          <a:p>
            <a:pPr indent="-419100" lvl="0" marL="1371600" rtl="0" algn="l">
              <a:spcBef>
                <a:spcPts val="0"/>
              </a:spcBef>
              <a:spcAft>
                <a:spcPts val="0"/>
              </a:spcAft>
              <a:buSzPts val="3000"/>
              <a:buChar char="●"/>
            </a:pPr>
            <a:r>
              <a:rPr lang="en"/>
              <a:t>If you’re still unsure, look up in the dictionary.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have approximately 20 minutes to work independently.  After that time, I will give you about 5 minutes to share and compare answers with your group.</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txBox="1"/>
          <p:nvPr>
            <p:ph type="title"/>
          </p:nvPr>
        </p:nvSpPr>
        <p:spPr>
          <a:xfrm>
            <a:off x="457200" y="205971"/>
            <a:ext cx="8229600" cy="1824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Jigsaw Protocol, Part 2: Mixed Article Groups Sharing our Expertise (10 mins)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idx="1" type="body"/>
          </p:nvPr>
        </p:nvSpPr>
        <p:spPr>
          <a:xfrm>
            <a:off x="457200" y="196675"/>
            <a:ext cx="8229600" cy="472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I’m now going to rearrange you into mixed article groups.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 will have 10 minutes for each person to share with the whole group what they learned about their assigned articles.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a:t>As your peers explain each article, you should fill in the UDHR note-catcher with a summary only.  You do not have to write out the answers to other groups’ questions or copy the other person’s sketches.</a:t>
            </a:r>
            <a:endParaRPr/>
          </a:p>
          <a:p>
            <a:pPr indent="0" lvl="0" marL="0" rtl="0" algn="l">
              <a:spcBef>
                <a:spcPts val="60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Anchor Charts (10 mins)</a:t>
            </a:r>
            <a:endParaRPr/>
          </a:p>
        </p:txBody>
      </p:sp>
      <p:sp>
        <p:nvSpPr>
          <p:cNvPr id="118" name="Google Shape;118;p2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Notice the charts for these 11 articles around the room.</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Remember, you have already summarized and sketched on the charts for Articles 1, 2, and 3.  Now, you will do the same for the articles you read today.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animEffect filter="fade" transition="in">
                                      <p:cBhvr>
                                        <p:cTn dur="1000"/>
                                        <p:tgtEl>
                                          <p:spTgt spid="11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animEffect filter="fade" transition="in">
                                      <p:cBhvr>
                                        <p:cTn dur="1000"/>
                                        <p:tgtEl>
                                          <p:spTgt spid="11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animEffect filter="fade" transition="in">
                                      <p:cBhvr>
                                        <p:cTn dur="1000"/>
                                        <p:tgtEl>
                                          <p:spTgt spid="11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4"/>
          <p:cNvSpPr txBox="1"/>
          <p:nvPr>
            <p:ph idx="1" type="body"/>
          </p:nvPr>
        </p:nvSpPr>
        <p:spPr>
          <a:xfrm>
            <a:off x="457200" y="0"/>
            <a:ext cx="8229600" cy="4926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Go and stand by one of the articles that you became an expert on today.</a:t>
            </a:r>
            <a:endParaRPr/>
          </a:p>
          <a:p>
            <a:pPr indent="-419100" lvl="0" marL="457200" rtl="0" algn="l">
              <a:spcBef>
                <a:spcPts val="600"/>
              </a:spcBef>
              <a:spcAft>
                <a:spcPts val="0"/>
              </a:spcAft>
              <a:buSzPts val="3000"/>
              <a:buChar char="●"/>
            </a:pPr>
            <a:r>
              <a:rPr lang="en"/>
              <a:t>How would you describe this article in a phrase?</a:t>
            </a:r>
            <a:endParaRPr/>
          </a:p>
          <a:p>
            <a:pPr indent="-419100" lvl="0" marL="457200" rtl="0" algn="l">
              <a:spcBef>
                <a:spcPts val="0"/>
              </a:spcBef>
              <a:spcAft>
                <a:spcPts val="0"/>
              </a:spcAft>
              <a:buSzPts val="3000"/>
              <a:buChar char="●"/>
            </a:pPr>
            <a:r>
              <a:rPr lang="en"/>
              <a:t>What would it look like when the right is kept?</a:t>
            </a:r>
            <a:endParaRPr/>
          </a:p>
          <a:p>
            <a:pPr indent="-419100" lvl="0" marL="457200" rtl="0" algn="l">
              <a:spcBef>
                <a:spcPts val="0"/>
              </a:spcBef>
              <a:spcAft>
                <a:spcPts val="0"/>
              </a:spcAft>
              <a:buSzPts val="3000"/>
              <a:buChar char="●"/>
            </a:pPr>
            <a:r>
              <a:rPr lang="en"/>
              <a:t>Choose one image you all agree on and sketch it on the anchor chart</a:t>
            </a:r>
            <a:endParaRPr/>
          </a:p>
          <a:p>
            <a:pPr indent="-419100" lvl="0" marL="457200" rtl="0" algn="l">
              <a:spcBef>
                <a:spcPts val="0"/>
              </a:spcBef>
              <a:spcAft>
                <a:spcPts val="0"/>
              </a:spcAft>
              <a:buSzPts val="3000"/>
              <a:buChar char="●"/>
            </a:pPr>
            <a:r>
              <a:rPr lang="en"/>
              <a:t>List 2-3 words from the article that seem important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animEffect filter="fade" transition="in">
                                      <p:cBhvr>
                                        <p:cTn dur="1000"/>
                                        <p:tgtEl>
                                          <p:spTgt spid="12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xEl>
                                              <p:pRg end="1" st="1"/>
                                            </p:txEl>
                                          </p:spTgt>
                                        </p:tgtEl>
                                        <p:attrNameLst>
                                          <p:attrName>style.visibility</p:attrName>
                                        </p:attrNameLst>
                                      </p:cBhvr>
                                      <p:to>
                                        <p:strVal val="visible"/>
                                      </p:to>
                                    </p:set>
                                    <p:animEffect filter="fade" transition="in">
                                      <p:cBhvr>
                                        <p:cTn dur="1000"/>
                                        <p:tgtEl>
                                          <p:spTgt spid="12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xEl>
                                              <p:pRg end="2" st="2"/>
                                            </p:txEl>
                                          </p:spTgt>
                                        </p:tgtEl>
                                        <p:attrNameLst>
                                          <p:attrName>style.visibility</p:attrName>
                                        </p:attrNameLst>
                                      </p:cBhvr>
                                      <p:to>
                                        <p:strVal val="visible"/>
                                      </p:to>
                                    </p:set>
                                    <p:animEffect filter="fade" transition="in">
                                      <p:cBhvr>
                                        <p:cTn dur="1000"/>
                                        <p:tgtEl>
                                          <p:spTgt spid="12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xEl>
                                              <p:pRg end="3" st="3"/>
                                            </p:txEl>
                                          </p:spTgt>
                                        </p:tgtEl>
                                        <p:attrNameLst>
                                          <p:attrName>style.visibility</p:attrName>
                                        </p:attrNameLst>
                                      </p:cBhvr>
                                      <p:to>
                                        <p:strVal val="visible"/>
                                      </p:to>
                                    </p:set>
                                    <p:animEffect filter="fade" transition="in">
                                      <p:cBhvr>
                                        <p:cTn dur="1000"/>
                                        <p:tgtEl>
                                          <p:spTgt spid="12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xEl>
                                              <p:pRg end="4" st="4"/>
                                            </p:txEl>
                                          </p:spTgt>
                                        </p:tgtEl>
                                        <p:attrNameLst>
                                          <p:attrName>style.visibility</p:attrName>
                                        </p:attrNameLst>
                                      </p:cBhvr>
                                      <p:to>
                                        <p:strVal val="visible"/>
                                      </p:to>
                                    </p:set>
                                    <p:animEffect filter="fade" transition="in">
                                      <p:cBhvr>
                                        <p:cTn dur="1000"/>
                                        <p:tgtEl>
                                          <p:spTgt spid="12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29" name="Google Shape;129;p2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Debrief (5 mins)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Exit Ticket</a:t>
            </a:r>
            <a:endParaRPr/>
          </a:p>
        </p:txBody>
      </p:sp>
      <p:sp>
        <p:nvSpPr>
          <p:cNvPr id="135" name="Google Shape;135;p2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3600"/>
              <a:t>I used to think that human rights_______________ but now I know that ____________________.</a:t>
            </a:r>
            <a:endParaRPr b="1" sz="3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141" name="Google Shape;141;p27"/>
          <p:cNvPicPr preferRelativeResize="0"/>
          <p:nvPr/>
        </p:nvPicPr>
        <p:blipFill>
          <a:blip r:embed="rId3">
            <a:alphaModFix/>
          </a:blip>
          <a:stretch>
            <a:fillRect/>
          </a:stretch>
        </p:blipFill>
        <p:spPr>
          <a:xfrm>
            <a:off x="0" y="1200141"/>
            <a:ext cx="9144000" cy="215946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