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65b25d37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65b25d37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65b25d37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65b25d37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65b25d37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 name="Google Shape;50;g65b25d37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65b25d374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65b25d374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65b25d37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65b25d37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65b25d374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65b25d374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65b25d37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65b25d37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65b25d374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65b25d37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65b25d37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65b25d37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65b25d37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65b25d37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65b25d374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5b25d37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65b25d37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5b25d37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65b25d374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5b25d374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65b25d374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65b25d374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65b25d374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65b25d374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65b25d374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65b25d37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65b25d374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65b25d374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65b25d374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65b25d374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65b25d37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65b25d37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65b25d374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65b25d374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65b25d374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5b25d37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5b25d374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5b25d374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65b25d374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65b25d374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5b25d374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5b25d37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65b25d374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5b25d374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65b25d374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65b25d374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65b25d374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65b25d374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65b25d374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65b25d374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65b25d374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65b25d37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65b25d374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65b25d374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65b25d374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65b25d374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65b25d374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65b25d374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65b25d374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65b25d37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65b25d374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65b25d374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65b25d374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65b25d374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65b25d374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65b25d374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65b25d37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65b25d37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pic>
        <p:nvPicPr>
          <p:cNvPr id="35" name="Google Shape;35;p8"/>
          <p:cNvPicPr preferRelativeResize="0"/>
          <p:nvPr/>
        </p:nvPicPr>
        <p:blipFill>
          <a:blip r:embed="rId3">
            <a:alphaModFix/>
          </a:blip>
          <a:stretch>
            <a:fillRect/>
          </a:stretch>
        </p:blipFill>
        <p:spPr>
          <a:xfrm>
            <a:off x="0" y="1659559"/>
            <a:ext cx="9143999" cy="148033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2" name="Google Shape;42;p9"/>
          <p:cNvPicPr preferRelativeResize="0"/>
          <p:nvPr/>
        </p:nvPicPr>
        <p:blipFill>
          <a:blip r:embed="rId3">
            <a:alphaModFix/>
          </a:blip>
          <a:stretch>
            <a:fillRect/>
          </a:stretch>
        </p:blipFill>
        <p:spPr>
          <a:xfrm>
            <a:off x="0" y="957179"/>
            <a:ext cx="9144001" cy="26143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0"/>
          <p:cNvSpPr txBox="1"/>
          <p:nvPr>
            <p:ph type="title"/>
          </p:nvPr>
        </p:nvSpPr>
        <p:spPr>
          <a:xfrm>
            <a:off x="457200" y="205972"/>
            <a:ext cx="8229600" cy="1703400"/>
          </a:xfrm>
          <a:prstGeom prst="rect">
            <a:avLst/>
          </a:prstGeom>
        </p:spPr>
        <p:txBody>
          <a:bodyPr anchorCtr="0" anchor="b" bIns="91425" lIns="91425" spcFirstLastPara="1" rIns="91425" wrap="square" tIns="91425">
            <a:noAutofit/>
          </a:bodyPr>
          <a:lstStyle/>
          <a:p>
            <a:pPr indent="-457200" lvl="0" marL="457200" rtl="0" algn="l">
              <a:spcBef>
                <a:spcPts val="0"/>
              </a:spcBef>
              <a:spcAft>
                <a:spcPts val="0"/>
              </a:spcAft>
              <a:buSzPts val="3600"/>
              <a:buAutoNum type="alphaUcPeriod"/>
            </a:pPr>
            <a:r>
              <a:rPr lang="en"/>
              <a:t>Engaging the Reader: Give One, Get One (10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1"/>
          <p:cNvSpPr txBox="1"/>
          <p:nvPr>
            <p:ph idx="1" type="body"/>
          </p:nvPr>
        </p:nvSpPr>
        <p:spPr>
          <a:xfrm>
            <a:off x="457200" y="379925"/>
            <a:ext cx="8229600" cy="4545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 our mid-unit assessment, you used all of your new vocabulary words to explain human rights to someone else.  Now, we are going to dig back in to the UDHR to think about the specific rights that are included in this primary source document.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2"/>
          <p:cNvSpPr txBox="1"/>
          <p:nvPr>
            <p:ph idx="1" type="body"/>
          </p:nvPr>
        </p:nvSpPr>
        <p:spPr>
          <a:xfrm>
            <a:off x="76200" y="85225"/>
            <a:ext cx="3834000" cy="4764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the top left box, list some rights that you think should be human rights and in the box on the right, explain why.</a:t>
            </a:r>
            <a:endParaRPr/>
          </a:p>
        </p:txBody>
      </p:sp>
      <p:pic>
        <p:nvPicPr>
          <p:cNvPr id="58" name="Google Shape;58;p12"/>
          <p:cNvPicPr preferRelativeResize="0"/>
          <p:nvPr/>
        </p:nvPicPr>
        <p:blipFill>
          <a:blip r:embed="rId3">
            <a:alphaModFix/>
          </a:blip>
          <a:stretch>
            <a:fillRect/>
          </a:stretch>
        </p:blipFill>
        <p:spPr>
          <a:xfrm>
            <a:off x="4169055" y="0"/>
            <a:ext cx="4954940" cy="5143500"/>
          </a:xfrm>
          <a:prstGeom prst="rect">
            <a:avLst/>
          </a:prstGeom>
          <a:noFill/>
          <a:ln>
            <a:noFill/>
          </a:ln>
        </p:spPr>
      </p:pic>
      <p:cxnSp>
        <p:nvCxnSpPr>
          <p:cNvPr id="59" name="Google Shape;59;p12"/>
          <p:cNvCxnSpPr/>
          <p:nvPr/>
        </p:nvCxnSpPr>
        <p:spPr>
          <a:xfrm>
            <a:off x="2825425" y="643925"/>
            <a:ext cx="1729800" cy="409800"/>
          </a:xfrm>
          <a:prstGeom prst="straightConnector1">
            <a:avLst/>
          </a:prstGeom>
          <a:noFill/>
          <a:ln cap="flat" cmpd="sng" w="38100">
            <a:solidFill>
              <a:srgbClr val="38761D"/>
            </a:solidFill>
            <a:prstDash val="solid"/>
            <a:round/>
            <a:headEnd len="med" w="med" type="none"/>
            <a:tailEnd len="med" w="med" type="stealth"/>
          </a:ln>
        </p:spPr>
      </p:cxnSp>
      <p:cxnSp>
        <p:nvCxnSpPr>
          <p:cNvPr id="60" name="Google Shape;60;p12"/>
          <p:cNvCxnSpPr/>
          <p:nvPr/>
        </p:nvCxnSpPr>
        <p:spPr>
          <a:xfrm flipH="1" rot="10800000">
            <a:off x="3453575" y="707575"/>
            <a:ext cx="3568500" cy="1602300"/>
          </a:xfrm>
          <a:prstGeom prst="straightConnector1">
            <a:avLst/>
          </a:prstGeom>
          <a:noFill/>
          <a:ln cap="flat" cmpd="sng" w="38100">
            <a:solidFill>
              <a:srgbClr val="3D85C6"/>
            </a:solidFill>
            <a:prstDash val="solid"/>
            <a:round/>
            <a:headEnd len="med" w="med" type="none"/>
            <a:tailEnd len="med" w="med" type="stealth"/>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type="title"/>
          </p:nvPr>
        </p:nvSpPr>
        <p:spPr>
          <a:xfrm>
            <a:off x="457200" y="-226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Give One, Get One</a:t>
            </a:r>
            <a:endParaRPr/>
          </a:p>
        </p:txBody>
      </p:sp>
      <p:sp>
        <p:nvSpPr>
          <p:cNvPr id="66" name="Google Shape;66;p13"/>
          <p:cNvSpPr txBox="1"/>
          <p:nvPr>
            <p:ph idx="1" type="body"/>
          </p:nvPr>
        </p:nvSpPr>
        <p:spPr>
          <a:xfrm>
            <a:off x="185400" y="616625"/>
            <a:ext cx="8803200" cy="43095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When instructed, stand with your note-catcher</a:t>
            </a:r>
            <a:endParaRPr/>
          </a:p>
          <a:p>
            <a:pPr indent="-419100" lvl="0" marL="457200" rtl="0" algn="l">
              <a:spcBef>
                <a:spcPts val="0"/>
              </a:spcBef>
              <a:spcAft>
                <a:spcPts val="0"/>
              </a:spcAft>
              <a:buSzPts val="3000"/>
              <a:buChar char="●"/>
            </a:pPr>
            <a:r>
              <a:rPr lang="en"/>
              <a:t>Circulate around the room, talking to at least 3 people.</a:t>
            </a:r>
            <a:endParaRPr/>
          </a:p>
          <a:p>
            <a:pPr indent="-419100" lvl="0" marL="457200" rtl="0" algn="l">
              <a:spcBef>
                <a:spcPts val="0"/>
              </a:spcBef>
              <a:spcAft>
                <a:spcPts val="0"/>
              </a:spcAft>
              <a:buSzPts val="3000"/>
              <a:buChar char="●"/>
            </a:pPr>
            <a:r>
              <a:rPr lang="en"/>
              <a:t>With each classmate, tell one right that you put and the reason for including it.</a:t>
            </a:r>
            <a:endParaRPr/>
          </a:p>
          <a:p>
            <a:pPr indent="-419100" lvl="0" marL="457200" rtl="0" algn="l">
              <a:spcBef>
                <a:spcPts val="0"/>
              </a:spcBef>
              <a:spcAft>
                <a:spcPts val="0"/>
              </a:spcAft>
              <a:buSzPts val="3000"/>
              <a:buChar char="●"/>
            </a:pPr>
            <a:r>
              <a:rPr lang="en"/>
              <a:t>Your classmate will then share with you.</a:t>
            </a:r>
            <a:endParaRPr/>
          </a:p>
          <a:p>
            <a:pPr indent="-419100" lvl="0" marL="457200" rtl="0" algn="l">
              <a:spcBef>
                <a:spcPts val="0"/>
              </a:spcBef>
              <a:spcAft>
                <a:spcPts val="0"/>
              </a:spcAft>
              <a:buSzPts val="3000"/>
              <a:buChar char="●"/>
            </a:pPr>
            <a:r>
              <a:rPr lang="en"/>
              <a:t>If your lists are the same, move on</a:t>
            </a:r>
            <a:endParaRPr/>
          </a:p>
          <a:p>
            <a:pPr indent="-419100" lvl="0" marL="457200" rtl="0" algn="l">
              <a:spcBef>
                <a:spcPts val="0"/>
              </a:spcBef>
              <a:spcAft>
                <a:spcPts val="0"/>
              </a:spcAft>
              <a:buSzPts val="3000"/>
              <a:buChar char="●"/>
            </a:pPr>
            <a:r>
              <a:rPr lang="en"/>
              <a:t>If your partner has something different, write it down in the bottom section.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0" st="0"/>
                                            </p:txEl>
                                          </p:spTgt>
                                        </p:tgtEl>
                                        <p:attrNameLst>
                                          <p:attrName>style.visibility</p:attrName>
                                        </p:attrNameLst>
                                      </p:cBhvr>
                                      <p:to>
                                        <p:strVal val="visible"/>
                                      </p:to>
                                    </p:set>
                                    <p:animEffect filter="fade" transition="in">
                                      <p:cBhvr>
                                        <p:cTn dur="1000"/>
                                        <p:tgtEl>
                                          <p:spTgt spid="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1" st="1"/>
                                            </p:txEl>
                                          </p:spTgt>
                                        </p:tgtEl>
                                        <p:attrNameLst>
                                          <p:attrName>style.visibility</p:attrName>
                                        </p:attrNameLst>
                                      </p:cBhvr>
                                      <p:to>
                                        <p:strVal val="visible"/>
                                      </p:to>
                                    </p:set>
                                    <p:animEffect filter="fade" transition="in">
                                      <p:cBhvr>
                                        <p:cTn dur="1000"/>
                                        <p:tgtEl>
                                          <p:spTgt spid="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2" st="2"/>
                                            </p:txEl>
                                          </p:spTgt>
                                        </p:tgtEl>
                                        <p:attrNameLst>
                                          <p:attrName>style.visibility</p:attrName>
                                        </p:attrNameLst>
                                      </p:cBhvr>
                                      <p:to>
                                        <p:strVal val="visible"/>
                                      </p:to>
                                    </p:set>
                                    <p:animEffect filter="fade" transition="in">
                                      <p:cBhvr>
                                        <p:cTn dur="1000"/>
                                        <p:tgtEl>
                                          <p:spTgt spid="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3" st="3"/>
                                            </p:txEl>
                                          </p:spTgt>
                                        </p:tgtEl>
                                        <p:attrNameLst>
                                          <p:attrName>style.visibility</p:attrName>
                                        </p:attrNameLst>
                                      </p:cBhvr>
                                      <p:to>
                                        <p:strVal val="visible"/>
                                      </p:to>
                                    </p:set>
                                    <p:animEffect filter="fade" transition="in">
                                      <p:cBhvr>
                                        <p:cTn dur="1000"/>
                                        <p:tgtEl>
                                          <p:spTgt spid="6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4" st="4"/>
                                            </p:txEl>
                                          </p:spTgt>
                                        </p:tgtEl>
                                        <p:attrNameLst>
                                          <p:attrName>style.visibility</p:attrName>
                                        </p:attrNameLst>
                                      </p:cBhvr>
                                      <p:to>
                                        <p:strVal val="visible"/>
                                      </p:to>
                                    </p:set>
                                    <p:animEffect filter="fade" transition="in">
                                      <p:cBhvr>
                                        <p:cTn dur="1000"/>
                                        <p:tgtEl>
                                          <p:spTgt spid="6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5" st="5"/>
                                            </p:txEl>
                                          </p:spTgt>
                                        </p:tgtEl>
                                        <p:attrNameLst>
                                          <p:attrName>style.visibility</p:attrName>
                                        </p:attrNameLst>
                                      </p:cBhvr>
                                      <p:to>
                                        <p:strVal val="visible"/>
                                      </p:to>
                                    </p:set>
                                    <p:animEffect filter="fade" transition="in">
                                      <p:cBhvr>
                                        <p:cTn dur="1000"/>
                                        <p:tgtEl>
                                          <p:spTgt spid="6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72" name="Google Shape;72;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follow our class norms when I participate in a conversation.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did you do on following the class norms during this activity?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xEl>
                                              <p:pRg end="0" st="0"/>
                                            </p:txEl>
                                          </p:spTgt>
                                        </p:tgtEl>
                                        <p:attrNameLst>
                                          <p:attrName>style.visibility</p:attrName>
                                        </p:attrNameLst>
                                      </p:cBhvr>
                                      <p:to>
                                        <p:strVal val="visible"/>
                                      </p:to>
                                    </p:set>
                                    <p:animEffect filter="fade" transition="in">
                                      <p:cBhvr>
                                        <p:cTn dur="1000"/>
                                        <p:tgtEl>
                                          <p:spTgt spid="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xEl>
                                              <p:pRg end="1" st="1"/>
                                            </p:txEl>
                                          </p:spTgt>
                                        </p:tgtEl>
                                        <p:attrNameLst>
                                          <p:attrName>style.visibility</p:attrName>
                                        </p:attrNameLst>
                                      </p:cBhvr>
                                      <p:to>
                                        <p:strVal val="visible"/>
                                      </p:to>
                                    </p:set>
                                    <p:animEffect filter="fade" transition="in">
                                      <p:cBhvr>
                                        <p:cTn dur="1000"/>
                                        <p:tgtEl>
                                          <p:spTgt spid="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xEl>
                                              <p:pRg end="2" st="2"/>
                                            </p:txEl>
                                          </p:spTgt>
                                        </p:tgtEl>
                                        <p:attrNameLst>
                                          <p:attrName>style.visibility</p:attrName>
                                        </p:attrNameLst>
                                      </p:cBhvr>
                                      <p:to>
                                        <p:strVal val="visible"/>
                                      </p:to>
                                    </p:set>
                                    <p:animEffect filter="fade" transition="in">
                                      <p:cBhvr>
                                        <p:cTn dur="1000"/>
                                        <p:tgtEl>
                                          <p:spTgt spid="7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78" name="Google Shape;78;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I can summarize Articles 2 and 3 of the UDHR</a:t>
            </a:r>
            <a:endParaRPr/>
          </a:p>
          <a:p>
            <a:pPr indent="-419100" lvl="0" marL="457200" rtl="0" algn="l">
              <a:spcBef>
                <a:spcPts val="0"/>
              </a:spcBef>
              <a:spcAft>
                <a:spcPts val="0"/>
              </a:spcAft>
              <a:buSzPts val="3000"/>
              <a:buChar char="●"/>
            </a:pPr>
            <a:r>
              <a:rPr lang="en"/>
              <a:t>I can use context clues to help me determine the meaning of words</a:t>
            </a:r>
            <a:endParaRPr/>
          </a:p>
          <a:p>
            <a:pPr indent="-419100" lvl="0" marL="457200" rtl="0" algn="l">
              <a:spcBef>
                <a:spcPts val="0"/>
              </a:spcBef>
              <a:spcAft>
                <a:spcPts val="0"/>
              </a:spcAft>
              <a:buSzPts val="3000"/>
              <a:buChar char="●"/>
            </a:pPr>
            <a:r>
              <a:rPr lang="en"/>
              <a:t>I can visualize what the authors of the UDHR wanted for all people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0" st="0"/>
                                            </p:txEl>
                                          </p:spTgt>
                                        </p:tgtEl>
                                        <p:attrNameLst>
                                          <p:attrName>style.visibility</p:attrName>
                                        </p:attrNameLst>
                                      </p:cBhvr>
                                      <p:to>
                                        <p:strVal val="visible"/>
                                      </p:to>
                                    </p:set>
                                    <p:animEffect filter="fade" transition="in">
                                      <p:cBhvr>
                                        <p:cTn dur="1000"/>
                                        <p:tgtEl>
                                          <p:spTgt spid="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1" st="1"/>
                                            </p:txEl>
                                          </p:spTgt>
                                        </p:tgtEl>
                                        <p:attrNameLst>
                                          <p:attrName>style.visibility</p:attrName>
                                        </p:attrNameLst>
                                      </p:cBhvr>
                                      <p:to>
                                        <p:strVal val="visible"/>
                                      </p:to>
                                    </p:set>
                                    <p:animEffect filter="fade" transition="in">
                                      <p:cBhvr>
                                        <p:cTn dur="1000"/>
                                        <p:tgtEl>
                                          <p:spTgt spid="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2" st="2"/>
                                            </p:txEl>
                                          </p:spTgt>
                                        </p:tgtEl>
                                        <p:attrNameLst>
                                          <p:attrName>style.visibility</p:attrName>
                                        </p:attrNameLst>
                                      </p:cBhvr>
                                      <p:to>
                                        <p:strVal val="visible"/>
                                      </p:to>
                                    </p:set>
                                    <p:animEffect filter="fade" transition="in">
                                      <p:cBhvr>
                                        <p:cTn dur="1000"/>
                                        <p:tgtEl>
                                          <p:spTgt spid="7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457200" y="205974"/>
            <a:ext cx="8229600" cy="1130700"/>
          </a:xfrm>
          <a:prstGeom prst="rect">
            <a:avLst/>
          </a:prstGeom>
        </p:spPr>
        <p:txBody>
          <a:bodyPr anchorCtr="0" anchor="b" bIns="91425" lIns="91425" spcFirstLastPara="1" rIns="91425" wrap="square" tIns="91425">
            <a:noAutofit/>
          </a:bodyPr>
          <a:lstStyle/>
          <a:p>
            <a:pPr indent="-457200" lvl="0" marL="457200" rtl="0" algn="l">
              <a:spcBef>
                <a:spcPts val="0"/>
              </a:spcBef>
              <a:spcAft>
                <a:spcPts val="0"/>
              </a:spcAft>
              <a:buSzPts val="3600"/>
              <a:buAutoNum type="alphaUcPeriod"/>
            </a:pPr>
            <a:r>
              <a:rPr lang="en"/>
              <a:t>Text Structure: Reorienting to the UDHR (5 min)</a:t>
            </a:r>
            <a:endParaRPr/>
          </a:p>
        </p:txBody>
      </p:sp>
      <p:sp>
        <p:nvSpPr>
          <p:cNvPr id="84" name="Google Shape;84;p16"/>
          <p:cNvSpPr txBox="1"/>
          <p:nvPr>
            <p:ph idx="1" type="body"/>
          </p:nvPr>
        </p:nvSpPr>
        <p:spPr>
          <a:xfrm>
            <a:off x="457200" y="1748100"/>
            <a:ext cx="8229600" cy="3177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copies of the UDHR and your lesson 1 note catchers.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idx="1" type="body"/>
          </p:nvPr>
        </p:nvSpPr>
        <p:spPr>
          <a:xfrm>
            <a:off x="457200" y="349450"/>
            <a:ext cx="8229600" cy="457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During lesson 1, we spent some time noticing how the document is structured.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with a partner about what you remember or what you notice now.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0" st="0"/>
                                            </p:txEl>
                                          </p:spTgt>
                                        </p:tgtEl>
                                        <p:attrNameLst>
                                          <p:attrName>style.visibility</p:attrName>
                                        </p:attrNameLst>
                                      </p:cBhvr>
                                      <p:to>
                                        <p:strVal val="visible"/>
                                      </p:to>
                                    </p:set>
                                    <p:animEffect filter="fade" transition="in">
                                      <p:cBhvr>
                                        <p:cTn dur="1000"/>
                                        <p:tgtEl>
                                          <p:spTgt spid="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1" st="1"/>
                                            </p:txEl>
                                          </p:spTgt>
                                        </p:tgtEl>
                                        <p:attrNameLst>
                                          <p:attrName>style.visibility</p:attrName>
                                        </p:attrNameLst>
                                      </p:cBhvr>
                                      <p:to>
                                        <p:strVal val="visible"/>
                                      </p:to>
                                    </p:set>
                                    <p:animEffect filter="fade" transition="in">
                                      <p:cBhvr>
                                        <p:cTn dur="1000"/>
                                        <p:tgtEl>
                                          <p:spTgt spid="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2" st="2"/>
                                            </p:txEl>
                                          </p:spTgt>
                                        </p:tgtEl>
                                        <p:attrNameLst>
                                          <p:attrName>style.visibility</p:attrName>
                                        </p:attrNameLst>
                                      </p:cBhvr>
                                      <p:to>
                                        <p:strVal val="visible"/>
                                      </p:to>
                                    </p:set>
                                    <p:animEffect filter="fade" transition="in">
                                      <p:cBhvr>
                                        <p:cTn dur="1000"/>
                                        <p:tgtEl>
                                          <p:spTgt spid="8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the next few days, you will focus on some of the specific numbered articles.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Locate that part of the document.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xEl>
                                              <p:pRg end="0" st="0"/>
                                            </p:txEl>
                                          </p:spTgt>
                                        </p:tgtEl>
                                        <p:attrNameLst>
                                          <p:attrName>style.visibility</p:attrName>
                                        </p:attrNameLst>
                                      </p:cBhvr>
                                      <p:to>
                                        <p:strVal val="visible"/>
                                      </p:to>
                                    </p:set>
                                    <p:animEffect filter="fade" transition="in">
                                      <p:cBhvr>
                                        <p:cTn dur="1000"/>
                                        <p:tgtEl>
                                          <p:spTgt spid="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xEl>
                                              <p:pRg end="1" st="1"/>
                                            </p:txEl>
                                          </p:spTgt>
                                        </p:tgtEl>
                                        <p:attrNameLst>
                                          <p:attrName>style.visibility</p:attrName>
                                        </p:attrNameLst>
                                      </p:cBhvr>
                                      <p:to>
                                        <p:strVal val="visible"/>
                                      </p:to>
                                    </p:set>
                                    <p:animEffect filter="fade" transition="in">
                                      <p:cBhvr>
                                        <p:cTn dur="1000"/>
                                        <p:tgtEl>
                                          <p:spTgt spid="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xEl>
                                              <p:pRg end="2" st="2"/>
                                            </p:txEl>
                                          </p:spTgt>
                                        </p:tgtEl>
                                        <p:attrNameLst>
                                          <p:attrName>style.visibility</p:attrName>
                                        </p:attrNameLst>
                                      </p:cBhvr>
                                      <p:to>
                                        <p:strVal val="visible"/>
                                      </p:to>
                                    </p:set>
                                    <p:animEffect filter="fade" transition="in">
                                      <p:cBhvr>
                                        <p:cTn dur="1000"/>
                                        <p:tgtEl>
                                          <p:spTgt spid="9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that each article, or section, identifies a right that the authors of the UDHR believed should be afforded all human beings.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Look back at what you wrote and drew in lesson 1 for Article 1.</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about what Article 1 is about and about the sketches you made.</a:t>
            </a:r>
            <a:endParaRPr/>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2" st="2"/>
                                            </p:txEl>
                                          </p:spTgt>
                                        </p:tgtEl>
                                        <p:attrNameLst>
                                          <p:attrName>style.visibility</p:attrName>
                                        </p:attrNameLst>
                                      </p:cBhvr>
                                      <p:to>
                                        <p:strVal val="visible"/>
                                      </p:to>
                                    </p:set>
                                    <p:animEffect filter="fade" transition="in">
                                      <p:cBhvr>
                                        <p:cTn dur="1000"/>
                                        <p:tgtEl>
                                          <p:spTgt spid="1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3" st="3"/>
                                            </p:txEl>
                                          </p:spTgt>
                                        </p:tgtEl>
                                        <p:attrNameLst>
                                          <p:attrName>style.visibility</p:attrName>
                                        </p:attrNameLst>
                                      </p:cBhvr>
                                      <p:to>
                                        <p:strVal val="visible"/>
                                      </p:to>
                                    </p:set>
                                    <p:animEffect filter="fade" transition="in">
                                      <p:cBhvr>
                                        <p:cTn dur="1000"/>
                                        <p:tgtEl>
                                          <p:spTgt spid="10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Draw a box around Article 1.</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Now, do the same around Articles 2, 3, 6, 14, 16, 17, 20, 23, 25, and 26 (1 box per article)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Effect filter="fade" transition="in">
                                      <p:cBhvr>
                                        <p:cTn dur="1000"/>
                                        <p:tgtEl>
                                          <p:spTgt spid="1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Effect filter="fade" transition="in">
                                      <p:cBhvr>
                                        <p:cTn dur="1000"/>
                                        <p:tgtEl>
                                          <p:spTgt spid="1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animEffect filter="fade" transition="in">
                                      <p:cBhvr>
                                        <p:cTn dur="1000"/>
                                        <p:tgtEl>
                                          <p:spTgt spid="10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idx="1" type="body"/>
          </p:nvPr>
        </p:nvSpPr>
        <p:spPr>
          <a:xfrm>
            <a:off x="457200" y="443500"/>
            <a:ext cx="8229600" cy="4482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Readers often break long or hard text into smaller chunks.  We are just going to focus on these 11 articles and get really smart about them.  </a:t>
            </a:r>
            <a:endParaRPr/>
          </a:p>
          <a:p>
            <a:pPr indent="0" lvl="0" marL="0" rtl="0" algn="l">
              <a:spcBef>
                <a:spcPts val="600"/>
              </a:spcBef>
              <a:spcAft>
                <a:spcPts val="0"/>
              </a:spcAft>
              <a:buNone/>
            </a:pPr>
            <a:r>
              <a:rPr lang="en"/>
              <a:t>We will keep coming back to these articles in the coming weeks, as we think about how real and fictional characters respond when they face challenges.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animEffect filter="fade" transition="in">
                                      <p:cBhvr>
                                        <p:cTn dur="1000"/>
                                        <p:tgtEl>
                                          <p:spTgt spid="1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animEffect filter="fade" transition="in">
                                      <p:cBhvr>
                                        <p:cTn dur="1000"/>
                                        <p:tgtEl>
                                          <p:spTgt spid="11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457200" y="205974"/>
            <a:ext cx="8229600" cy="107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Close Reading: Articles 2 and 3 of the UDHR (30 mins)</a:t>
            </a:r>
            <a:endParaRPr/>
          </a:p>
        </p:txBody>
      </p:sp>
      <p:sp>
        <p:nvSpPr>
          <p:cNvPr id="120" name="Google Shape;120;p23"/>
          <p:cNvSpPr txBox="1"/>
          <p:nvPr>
            <p:ph idx="1" type="body"/>
          </p:nvPr>
        </p:nvSpPr>
        <p:spPr>
          <a:xfrm>
            <a:off x="457200" y="1277875"/>
            <a:ext cx="8229600" cy="3648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be working in groups of 4 during this lesson and the next.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4"/>
          <p:cNvSpPr txBox="1"/>
          <p:nvPr>
            <p:ph idx="1" type="body"/>
          </p:nvPr>
        </p:nvSpPr>
        <p:spPr>
          <a:xfrm>
            <a:off x="457200" y="1759750"/>
            <a:ext cx="8229600" cy="3166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800"/>
              <a:t>Teacher, read aloud 2x (do not discuss content)</a:t>
            </a:r>
            <a:endParaRPr sz="2800"/>
          </a:p>
          <a:p>
            <a:pPr indent="0" lvl="0" marL="0" rtl="0" algn="l">
              <a:spcBef>
                <a:spcPts val="600"/>
              </a:spcBef>
              <a:spcAft>
                <a:spcPts val="0"/>
              </a:spcAft>
              <a:buNone/>
            </a:pPr>
            <a:r>
              <a:t/>
            </a:r>
            <a:endParaRPr sz="2800"/>
          </a:p>
          <a:p>
            <a:pPr indent="0" lvl="0" marL="0" rtl="0" algn="l">
              <a:spcBef>
                <a:spcPts val="600"/>
              </a:spcBef>
              <a:spcAft>
                <a:spcPts val="0"/>
              </a:spcAft>
              <a:buNone/>
            </a:pPr>
            <a:r>
              <a:rPr lang="en" sz="2800"/>
              <a:t>Think, pair, share, write:</a:t>
            </a:r>
            <a:endParaRPr sz="2800"/>
          </a:p>
          <a:p>
            <a:pPr indent="0" lvl="0" marL="0" rtl="0" algn="l">
              <a:spcBef>
                <a:spcPts val="600"/>
              </a:spcBef>
              <a:spcAft>
                <a:spcPts val="0"/>
              </a:spcAft>
              <a:buNone/>
            </a:pPr>
            <a:r>
              <a:rPr lang="en" sz="2800"/>
              <a:t>Which right(s) do you think this article is referring to?</a:t>
            </a:r>
            <a:endParaRPr sz="2800"/>
          </a:p>
          <a:p>
            <a:pPr indent="0" lvl="0" marL="0" rtl="0" algn="l">
              <a:spcBef>
                <a:spcPts val="600"/>
              </a:spcBef>
              <a:spcAft>
                <a:spcPts val="0"/>
              </a:spcAft>
              <a:buNone/>
            </a:pPr>
            <a:r>
              <a:rPr lang="en" sz="2800"/>
              <a:t>Write your thoughts next to Article 2 in the UDHR.</a:t>
            </a:r>
            <a:endParaRPr sz="2800"/>
          </a:p>
        </p:txBody>
      </p:sp>
      <p:pic>
        <p:nvPicPr>
          <p:cNvPr id="127" name="Google Shape;127;p24"/>
          <p:cNvPicPr preferRelativeResize="0"/>
          <p:nvPr/>
        </p:nvPicPr>
        <p:blipFill>
          <a:blip r:embed="rId3">
            <a:alphaModFix/>
          </a:blip>
          <a:stretch>
            <a:fillRect/>
          </a:stretch>
        </p:blipFill>
        <p:spPr>
          <a:xfrm>
            <a:off x="0" y="12"/>
            <a:ext cx="9144001" cy="175972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animEffect filter="fade" transition="in">
                                      <p:cBhvr>
                                        <p:cTn dur="1000"/>
                                        <p:tgtEl>
                                          <p:spTgt spid="1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1" st="1"/>
                                            </p:txEl>
                                          </p:spTgt>
                                        </p:tgtEl>
                                        <p:attrNameLst>
                                          <p:attrName>style.visibility</p:attrName>
                                        </p:attrNameLst>
                                      </p:cBhvr>
                                      <p:to>
                                        <p:strVal val="visible"/>
                                      </p:to>
                                    </p:set>
                                    <p:animEffect filter="fade" transition="in">
                                      <p:cBhvr>
                                        <p:cTn dur="1000"/>
                                        <p:tgtEl>
                                          <p:spTgt spid="1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2" st="2"/>
                                            </p:txEl>
                                          </p:spTgt>
                                        </p:tgtEl>
                                        <p:attrNameLst>
                                          <p:attrName>style.visibility</p:attrName>
                                        </p:attrNameLst>
                                      </p:cBhvr>
                                      <p:to>
                                        <p:strVal val="visible"/>
                                      </p:to>
                                    </p:set>
                                    <p:animEffect filter="fade" transition="in">
                                      <p:cBhvr>
                                        <p:cTn dur="1000"/>
                                        <p:tgtEl>
                                          <p:spTgt spid="12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3" st="3"/>
                                            </p:txEl>
                                          </p:spTgt>
                                        </p:tgtEl>
                                        <p:attrNameLst>
                                          <p:attrName>style.visibility</p:attrName>
                                        </p:attrNameLst>
                                      </p:cBhvr>
                                      <p:to>
                                        <p:strVal val="visible"/>
                                      </p:to>
                                    </p:set>
                                    <p:animEffect filter="fade" transition="in">
                                      <p:cBhvr>
                                        <p:cTn dur="1000"/>
                                        <p:tgtEl>
                                          <p:spTgt spid="12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4" st="4"/>
                                            </p:txEl>
                                          </p:spTgt>
                                        </p:tgtEl>
                                        <p:attrNameLst>
                                          <p:attrName>style.visibility</p:attrName>
                                        </p:attrNameLst>
                                      </p:cBhvr>
                                      <p:to>
                                        <p:strVal val="visible"/>
                                      </p:to>
                                    </p:set>
                                    <p:animEffect filter="fade" transition="in">
                                      <p:cBhvr>
                                        <p:cTn dur="1000"/>
                                        <p:tgtEl>
                                          <p:spTgt spid="12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5"/>
          <p:cNvPicPr preferRelativeResize="0"/>
          <p:nvPr/>
        </p:nvPicPr>
        <p:blipFill>
          <a:blip r:embed="rId3">
            <a:alphaModFix/>
          </a:blip>
          <a:stretch>
            <a:fillRect/>
          </a:stretch>
        </p:blipFill>
        <p:spPr>
          <a:xfrm>
            <a:off x="609600" y="76200"/>
            <a:ext cx="7843702" cy="1568750"/>
          </a:xfrm>
          <a:prstGeom prst="rect">
            <a:avLst/>
          </a:prstGeom>
          <a:noFill/>
          <a:ln>
            <a:noFill/>
          </a:ln>
        </p:spPr>
      </p:pic>
      <p:pic>
        <p:nvPicPr>
          <p:cNvPr id="133" name="Google Shape;133;p25"/>
          <p:cNvPicPr preferRelativeResize="0"/>
          <p:nvPr/>
        </p:nvPicPr>
        <p:blipFill>
          <a:blip r:embed="rId4">
            <a:alphaModFix/>
          </a:blip>
          <a:stretch>
            <a:fillRect/>
          </a:stretch>
        </p:blipFill>
        <p:spPr>
          <a:xfrm>
            <a:off x="672700" y="1578475"/>
            <a:ext cx="7780600" cy="335853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idx="1" type="body"/>
          </p:nvPr>
        </p:nvSpPr>
        <p:spPr>
          <a:xfrm>
            <a:off x="228600" y="231925"/>
            <a:ext cx="8686800" cy="469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solidFill>
                  <a:srgbClr val="0000FF"/>
                </a:solidFill>
              </a:rPr>
              <a:t>Reread just the 1st sentence of Article 2 focusing on words or phrases that might help you determine what right it’s referring to.</a:t>
            </a:r>
            <a:endParaRPr b="1">
              <a:solidFill>
                <a:srgbClr val="0000FF"/>
              </a:solidFill>
            </a:endParaRPr>
          </a:p>
          <a:p>
            <a:pPr indent="0" lvl="0" marL="0" rtl="0" algn="l">
              <a:spcBef>
                <a:spcPts val="600"/>
              </a:spcBef>
              <a:spcAft>
                <a:spcPts val="0"/>
              </a:spcAft>
              <a:buNone/>
            </a:pPr>
            <a:r>
              <a:rPr lang="en"/>
              <a:t>“Everyone is entitled to all the rights and freedoms set forth in this Declaration, without distinction of any kind, such as race, colour, sex, language, religion, political or other opinion, national or social origin, property, birth or other status.”</a:t>
            </a:r>
            <a:endParaRPr/>
          </a:p>
          <a:p>
            <a:pPr indent="0" lvl="0" marL="0" rtl="0" algn="l">
              <a:spcBef>
                <a:spcPts val="600"/>
              </a:spcBef>
              <a:spcAft>
                <a:spcPts val="0"/>
              </a:spcAft>
              <a:buNone/>
            </a:pPr>
            <a:r>
              <a:rPr lang="en">
                <a:solidFill>
                  <a:srgbClr val="FF0000"/>
                </a:solidFill>
              </a:rPr>
              <a:t>Underline 2-3 words</a:t>
            </a:r>
            <a:endParaRPr>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0" st="0"/>
                                            </p:txEl>
                                          </p:spTgt>
                                        </p:tgtEl>
                                        <p:attrNameLst>
                                          <p:attrName>style.visibility</p:attrName>
                                        </p:attrNameLst>
                                      </p:cBhvr>
                                      <p:to>
                                        <p:strVal val="visible"/>
                                      </p:to>
                                    </p:set>
                                    <p:animEffect filter="fade" transition="in">
                                      <p:cBhvr>
                                        <p:cTn dur="1000"/>
                                        <p:tgtEl>
                                          <p:spTgt spid="1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1" st="1"/>
                                            </p:txEl>
                                          </p:spTgt>
                                        </p:tgtEl>
                                        <p:attrNameLst>
                                          <p:attrName>style.visibility</p:attrName>
                                        </p:attrNameLst>
                                      </p:cBhvr>
                                      <p:to>
                                        <p:strVal val="visible"/>
                                      </p:to>
                                    </p:set>
                                    <p:animEffect filter="fade" transition="in">
                                      <p:cBhvr>
                                        <p:cTn dur="1000"/>
                                        <p:tgtEl>
                                          <p:spTgt spid="1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2" st="2"/>
                                            </p:txEl>
                                          </p:spTgt>
                                        </p:tgtEl>
                                        <p:attrNameLst>
                                          <p:attrName>style.visibility</p:attrName>
                                        </p:attrNameLst>
                                      </p:cBhvr>
                                      <p:to>
                                        <p:strVal val="visible"/>
                                      </p:to>
                                    </p:set>
                                    <p:animEffect filter="fade" transition="in">
                                      <p:cBhvr>
                                        <p:cTn dur="1000"/>
                                        <p:tgtEl>
                                          <p:spTgt spid="13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idx="1" type="body"/>
          </p:nvPr>
        </p:nvSpPr>
        <p:spPr>
          <a:xfrm>
            <a:off x="457200" y="243675"/>
            <a:ext cx="8229600" cy="468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today’s lesson, we will be focusing on just this first sentence.</a:t>
            </a:r>
            <a:endParaRPr/>
          </a:p>
          <a:p>
            <a:pPr indent="0" lvl="0" marL="0" rtl="0" algn="l">
              <a:spcBef>
                <a:spcPts val="600"/>
              </a:spcBef>
              <a:spcAft>
                <a:spcPts val="0"/>
              </a:spcAft>
              <a:buNone/>
            </a:pPr>
            <a:r>
              <a:rPr lang="en">
                <a:solidFill>
                  <a:srgbClr val="9900FF"/>
                </a:solidFill>
              </a:rPr>
              <a:t>REREAD:</a:t>
            </a:r>
            <a:endParaRPr>
              <a:solidFill>
                <a:srgbClr val="9900FF"/>
              </a:solidFill>
            </a:endParaRPr>
          </a:p>
          <a:p>
            <a:pPr indent="0" lvl="0" marL="0" rtl="0" algn="l">
              <a:spcBef>
                <a:spcPts val="600"/>
              </a:spcBef>
              <a:spcAft>
                <a:spcPts val="0"/>
              </a:spcAft>
              <a:buClr>
                <a:schemeClr val="dk1"/>
              </a:buClr>
              <a:buSzPts val="1100"/>
              <a:buFont typeface="Arial"/>
              <a:buNone/>
            </a:pPr>
            <a:r>
              <a:rPr lang="en"/>
              <a:t>“Everyone is entitled to all the rights and freedoms set forth in this Declaration, without distinction of any kind, such as race, colour, sex, language, religion, political or other opinion, national or social origin, property, birth or other status.”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3600"/>
              <a:t>What rights is this article referring to?</a:t>
            </a:r>
            <a:endParaRPr sz="3600"/>
          </a:p>
          <a:p>
            <a:pPr indent="0" lvl="0" marL="0" rtl="0" algn="l">
              <a:spcBef>
                <a:spcPts val="600"/>
              </a:spcBef>
              <a:spcAft>
                <a:spcPts val="0"/>
              </a:spcAft>
              <a:buNone/>
            </a:pPr>
            <a:r>
              <a:t/>
            </a:r>
            <a:endParaRPr sz="3600"/>
          </a:p>
          <a:p>
            <a:pPr indent="0" lvl="0" marL="0" rtl="0" algn="l">
              <a:spcBef>
                <a:spcPts val="600"/>
              </a:spcBef>
              <a:spcAft>
                <a:spcPts val="0"/>
              </a:spcAft>
              <a:buNone/>
            </a:pPr>
            <a:r>
              <a:rPr lang="en" sz="3600"/>
              <a:t>What specific words help you know that?</a:t>
            </a:r>
            <a:endParaRPr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1000"/>
                                        <p:tgtEl>
                                          <p:spTgt spid="14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457200" y="-226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Text Dependent Questions</a:t>
            </a:r>
            <a:endParaRPr/>
          </a:p>
        </p:txBody>
      </p:sp>
      <p:sp>
        <p:nvSpPr>
          <p:cNvPr id="154" name="Google Shape;154;p29"/>
          <p:cNvSpPr txBox="1"/>
          <p:nvPr>
            <p:ph idx="1" type="body"/>
          </p:nvPr>
        </p:nvSpPr>
        <p:spPr>
          <a:xfrm>
            <a:off x="157100" y="819150"/>
            <a:ext cx="8826600" cy="3725700"/>
          </a:xfrm>
          <a:prstGeom prst="rect">
            <a:avLst/>
          </a:prstGeom>
        </p:spPr>
        <p:txBody>
          <a:bodyPr anchorCtr="0" anchor="t" bIns="91425" lIns="91425" spcFirstLastPara="1" rIns="91425" wrap="square" tIns="91425">
            <a:noAutofit/>
          </a:bodyPr>
          <a:lstStyle/>
          <a:p>
            <a:pPr indent="-406400" lvl="0" marL="457200" rtl="0" algn="l">
              <a:spcBef>
                <a:spcPts val="600"/>
              </a:spcBef>
              <a:spcAft>
                <a:spcPts val="0"/>
              </a:spcAft>
              <a:buSzPts val="2800"/>
              <a:buChar char="●"/>
            </a:pPr>
            <a:r>
              <a:rPr lang="en" sz="2800"/>
              <a:t>What features of human beings does Article 2 list?</a:t>
            </a:r>
            <a:endParaRPr sz="2800"/>
          </a:p>
          <a:p>
            <a:pPr indent="-406400" lvl="0" marL="457200" rtl="0" algn="l">
              <a:spcBef>
                <a:spcPts val="0"/>
              </a:spcBef>
              <a:spcAft>
                <a:spcPts val="0"/>
              </a:spcAft>
              <a:buSzPts val="2800"/>
              <a:buChar char="●"/>
            </a:pPr>
            <a:r>
              <a:rPr lang="en" sz="2800"/>
              <a:t>What is property?</a:t>
            </a:r>
            <a:endParaRPr sz="2800"/>
          </a:p>
          <a:p>
            <a:pPr indent="-406400" lvl="0" marL="457200" rtl="0" algn="l">
              <a:spcBef>
                <a:spcPts val="0"/>
              </a:spcBef>
              <a:spcAft>
                <a:spcPts val="0"/>
              </a:spcAft>
              <a:buSzPts val="2800"/>
              <a:buChar char="●"/>
            </a:pPr>
            <a:r>
              <a:rPr lang="en" sz="2800"/>
              <a:t>Based on the fact that there is a list of human qualities here, what do you think “without distinction of any kind” means?</a:t>
            </a:r>
            <a:endParaRPr sz="2800"/>
          </a:p>
          <a:p>
            <a:pPr indent="-406400" lvl="0" marL="457200" rtl="0" algn="l">
              <a:spcBef>
                <a:spcPts val="0"/>
              </a:spcBef>
              <a:spcAft>
                <a:spcPts val="0"/>
              </a:spcAft>
              <a:buSzPts val="2800"/>
              <a:buChar char="●"/>
            </a:pPr>
            <a:r>
              <a:rPr lang="en" sz="2800"/>
              <a:t>The word “origin” here means “where someone comes from.” What does </a:t>
            </a:r>
            <a:r>
              <a:rPr i="1" lang="en" sz="2800"/>
              <a:t>national</a:t>
            </a:r>
            <a:r>
              <a:rPr lang="en" sz="2800"/>
              <a:t> or </a:t>
            </a:r>
            <a:r>
              <a:rPr i="1" lang="en" sz="2800"/>
              <a:t>social</a:t>
            </a:r>
            <a:r>
              <a:rPr lang="en" sz="2800"/>
              <a:t> origin mean?</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animEffect filter="fade" transition="in">
                                      <p:cBhvr>
                                        <p:cTn dur="1000"/>
                                        <p:tgtEl>
                                          <p:spTgt spid="1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animEffect filter="fade" transition="in">
                                      <p:cBhvr>
                                        <p:cTn dur="1000"/>
                                        <p:tgtEl>
                                          <p:spTgt spid="1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animEffect filter="fade" transition="in">
                                      <p:cBhvr>
                                        <p:cTn dur="1000"/>
                                        <p:tgtEl>
                                          <p:spTgt spid="1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animEffect filter="fade" transition="in">
                                      <p:cBhvr>
                                        <p:cTn dur="1000"/>
                                        <p:tgtEl>
                                          <p:spTgt spid="15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Can anyone share a brief paraphrase or summary of Article 2?</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Let’s record our paraphrase in column 2 of our note-catcher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0" st="0"/>
                                            </p:txEl>
                                          </p:spTgt>
                                        </p:tgtEl>
                                        <p:attrNameLst>
                                          <p:attrName>style.visibility</p:attrName>
                                        </p:attrNameLst>
                                      </p:cBhvr>
                                      <p:to>
                                        <p:strVal val="visible"/>
                                      </p:to>
                                    </p:set>
                                    <p:animEffect filter="fade" transition="in">
                                      <p:cBhvr>
                                        <p:cTn dur="1000"/>
                                        <p:tgtEl>
                                          <p:spTgt spid="1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1" st="1"/>
                                            </p:txEl>
                                          </p:spTgt>
                                        </p:tgtEl>
                                        <p:attrNameLst>
                                          <p:attrName>style.visibility</p:attrName>
                                        </p:attrNameLst>
                                      </p:cBhvr>
                                      <p:to>
                                        <p:strVal val="visible"/>
                                      </p:to>
                                    </p:set>
                                    <p:animEffect filter="fade" transition="in">
                                      <p:cBhvr>
                                        <p:cTn dur="1000"/>
                                        <p:tgtEl>
                                          <p:spTgt spid="1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2" st="2"/>
                                            </p:txEl>
                                          </p:spTgt>
                                        </p:tgtEl>
                                        <p:attrNameLst>
                                          <p:attrName>style.visibility</p:attrName>
                                        </p:attrNameLst>
                                      </p:cBhvr>
                                      <p:to>
                                        <p:strVal val="visible"/>
                                      </p:to>
                                    </p:set>
                                    <p:animEffect filter="fade" transition="in">
                                      <p:cBhvr>
                                        <p:cTn dur="1000"/>
                                        <p:tgtEl>
                                          <p:spTgt spid="15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idx="1" type="body"/>
          </p:nvPr>
        </p:nvSpPr>
        <p:spPr>
          <a:xfrm>
            <a:off x="457200" y="154125"/>
            <a:ext cx="8229600" cy="4532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how you imagined what Article 1 would look like?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Do the same with Article 2:</a:t>
            </a:r>
            <a:endParaRPr/>
          </a:p>
          <a:p>
            <a:pPr indent="-419100" lvl="0" marL="457200" rtl="0" algn="l">
              <a:spcBef>
                <a:spcPts val="600"/>
              </a:spcBef>
              <a:spcAft>
                <a:spcPts val="0"/>
              </a:spcAft>
              <a:buSzPts val="3000"/>
              <a:buChar char="●"/>
            </a:pPr>
            <a:r>
              <a:rPr lang="en"/>
              <a:t>Imagine what Article 2 would look like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As you make your sketch, remember, it doesn’t matter how good it is, it’s just to help you remember the main idea.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10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10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1000"/>
                                        <p:tgtEl>
                                          <p:spTgt spid="1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animEffect filter="fade" transition="in">
                                      <p:cBhvr>
                                        <p:cTn dur="1000"/>
                                        <p:tgtEl>
                                          <p:spTgt spid="16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4" st="4"/>
                                            </p:txEl>
                                          </p:spTgt>
                                        </p:tgtEl>
                                        <p:attrNameLst>
                                          <p:attrName>style.visibility</p:attrName>
                                        </p:attrNameLst>
                                      </p:cBhvr>
                                      <p:to>
                                        <p:strVal val="visible"/>
                                      </p:to>
                                    </p:set>
                                    <p:animEffect filter="fade" transition="in">
                                      <p:cBhvr>
                                        <p:cTn dur="1000"/>
                                        <p:tgtEl>
                                          <p:spTgt spid="16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5" st="5"/>
                                            </p:txEl>
                                          </p:spTgt>
                                        </p:tgtEl>
                                        <p:attrNameLst>
                                          <p:attrName>style.visibility</p:attrName>
                                        </p:attrNameLst>
                                      </p:cBhvr>
                                      <p:to>
                                        <p:strVal val="visible"/>
                                      </p:to>
                                    </p:set>
                                    <p:animEffect filter="fade" transition="in">
                                      <p:cBhvr>
                                        <p:cTn dur="1000"/>
                                        <p:tgtEl>
                                          <p:spTgt spid="16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would it look like if Article 2 weren’t being upheld?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Sketch that image in the fourth column.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ph idx="1" type="body"/>
          </p:nvPr>
        </p:nvSpPr>
        <p:spPr>
          <a:xfrm>
            <a:off x="457200" y="325950"/>
            <a:ext cx="8229600" cy="459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now, we are going to move on to Article 3.</a:t>
            </a:r>
            <a:endParaRPr/>
          </a:p>
          <a:p>
            <a:pPr indent="0" lvl="0" marL="0" rtl="0" algn="l">
              <a:spcBef>
                <a:spcPts val="600"/>
              </a:spcBef>
              <a:spcAft>
                <a:spcPts val="0"/>
              </a:spcAft>
              <a:buNone/>
            </a:pPr>
            <a:r>
              <a:rPr lang="en"/>
              <a:t>We just completed another close read.  Notice just how much time we spent on just one sentence!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Article 3</a:t>
            </a:r>
            <a:endParaRPr/>
          </a:p>
        </p:txBody>
      </p:sp>
      <p:sp>
        <p:nvSpPr>
          <p:cNvPr id="180" name="Google Shape;180;p3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81" name="Google Shape;181;p34"/>
          <p:cNvPicPr preferRelativeResize="0"/>
          <p:nvPr/>
        </p:nvPicPr>
        <p:blipFill>
          <a:blip r:embed="rId3">
            <a:alphaModFix/>
          </a:blip>
          <a:stretch>
            <a:fillRect/>
          </a:stretch>
        </p:blipFill>
        <p:spPr>
          <a:xfrm>
            <a:off x="457200" y="1200150"/>
            <a:ext cx="6343650" cy="933450"/>
          </a:xfrm>
          <a:prstGeom prst="rect">
            <a:avLst/>
          </a:prstGeom>
          <a:noFill/>
          <a:ln>
            <a:noFill/>
          </a:ln>
        </p:spPr>
      </p:pic>
      <p:pic>
        <p:nvPicPr>
          <p:cNvPr id="182" name="Google Shape;182;p34"/>
          <p:cNvPicPr preferRelativeResize="0"/>
          <p:nvPr/>
        </p:nvPicPr>
        <p:blipFill>
          <a:blip r:embed="rId4">
            <a:alphaModFix/>
          </a:blip>
          <a:stretch>
            <a:fillRect/>
          </a:stretch>
        </p:blipFill>
        <p:spPr>
          <a:xfrm>
            <a:off x="0" y="2355734"/>
            <a:ext cx="9144001" cy="207563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Security</a:t>
            </a:r>
            <a:endParaRPr/>
          </a:p>
        </p:txBody>
      </p:sp>
      <p:sp>
        <p:nvSpPr>
          <p:cNvPr id="188" name="Google Shape;188;p3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Who selected this word?</a:t>
            </a:r>
            <a:endParaRPr/>
          </a:p>
          <a:p>
            <a:pPr indent="0" lvl="0" marL="0" rtl="0" algn="l">
              <a:spcBef>
                <a:spcPts val="600"/>
              </a:spcBef>
              <a:spcAft>
                <a:spcPts val="0"/>
              </a:spcAft>
              <a:buNone/>
            </a:pPr>
            <a:r>
              <a:rPr lang="en"/>
              <a:t>What root does the word </a:t>
            </a:r>
            <a:r>
              <a:rPr i="1" lang="en"/>
              <a:t>security</a:t>
            </a:r>
            <a:r>
              <a:rPr lang="en"/>
              <a:t> have in it?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right or promise is Article 3 referring to?</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specific words help you know that?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animEffect filter="fade" transition="in">
                                      <p:cBhvr>
                                        <p:cTn dur="1000"/>
                                        <p:tgtEl>
                                          <p:spTgt spid="1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animEffect filter="fade" transition="in">
                                      <p:cBhvr>
                                        <p:cTn dur="1000"/>
                                        <p:tgtEl>
                                          <p:spTgt spid="19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animEffect filter="fade" transition="in">
                                      <p:cBhvr>
                                        <p:cTn dur="1000"/>
                                        <p:tgtEl>
                                          <p:spTgt spid="19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Text Dependent Questions</a:t>
            </a:r>
            <a:endParaRPr/>
          </a:p>
        </p:txBody>
      </p:sp>
      <p:sp>
        <p:nvSpPr>
          <p:cNvPr id="199" name="Google Shape;199;p3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What does it mean to have the “right to life”?</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Char char="●"/>
            </a:pPr>
            <a:r>
              <a:rPr lang="en"/>
              <a:t>What is the difference between </a:t>
            </a:r>
            <a:r>
              <a:rPr i="1" lang="en"/>
              <a:t>liberty</a:t>
            </a:r>
            <a:r>
              <a:rPr lang="en"/>
              <a:t> and </a:t>
            </a:r>
            <a:r>
              <a:rPr i="1" lang="en"/>
              <a:t>security</a:t>
            </a:r>
            <a:r>
              <a:rPr lang="en"/>
              <a: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Paraphrase</a:t>
            </a:r>
            <a:endParaRPr/>
          </a:p>
        </p:txBody>
      </p:sp>
      <p:sp>
        <p:nvSpPr>
          <p:cNvPr id="205" name="Google Shape;205;p3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Work with a partner to paraphrase article 3.</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Sketch:</a:t>
            </a:r>
            <a:endParaRPr/>
          </a:p>
          <a:p>
            <a:pPr indent="0" lvl="0" marL="0" rtl="0" algn="l">
              <a:spcBef>
                <a:spcPts val="600"/>
              </a:spcBef>
              <a:spcAft>
                <a:spcPts val="0"/>
              </a:spcAft>
              <a:buNone/>
            </a:pPr>
            <a:r>
              <a:rPr lang="en"/>
              <a:t>What does it look like?  What does it look like when this right is not being upheld?</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9"/>
          <p:cNvSpPr txBox="1"/>
          <p:nvPr>
            <p:ph type="title"/>
          </p:nvPr>
        </p:nvSpPr>
        <p:spPr>
          <a:xfrm>
            <a:off x="457200" y="205970"/>
            <a:ext cx="8229600" cy="204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Anchor Charts: Summarizing and Sketching: Articles 2 and 3 (10 mins)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Module Article 1 Anchor Chart (teacher)</a:t>
            </a:r>
            <a:endParaRPr/>
          </a:p>
          <a:p>
            <a:pPr indent="0" lvl="0" marL="0" rtl="0" algn="l">
              <a:spcBef>
                <a:spcPts val="60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Notice the multiple charts around the room for Articles 2 and 3.</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Choose one article and go stand by that chart.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How would you put this article in your own words?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Write them on the chart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0" st="0"/>
                                            </p:txEl>
                                          </p:spTgt>
                                        </p:tgtEl>
                                        <p:attrNameLst>
                                          <p:attrName>style.visibility</p:attrName>
                                        </p:attrNameLst>
                                      </p:cBhvr>
                                      <p:to>
                                        <p:strVal val="visible"/>
                                      </p:to>
                                    </p:set>
                                    <p:animEffect filter="fade" transition="in">
                                      <p:cBhvr>
                                        <p:cTn dur="1000"/>
                                        <p:tgtEl>
                                          <p:spTgt spid="2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1" st="1"/>
                                            </p:txEl>
                                          </p:spTgt>
                                        </p:tgtEl>
                                        <p:attrNameLst>
                                          <p:attrName>style.visibility</p:attrName>
                                        </p:attrNameLst>
                                      </p:cBhvr>
                                      <p:to>
                                        <p:strVal val="visible"/>
                                      </p:to>
                                    </p:set>
                                    <p:animEffect filter="fade" transition="in">
                                      <p:cBhvr>
                                        <p:cTn dur="1000"/>
                                        <p:tgtEl>
                                          <p:spTgt spid="2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2" st="2"/>
                                            </p:txEl>
                                          </p:spTgt>
                                        </p:tgtEl>
                                        <p:attrNameLst>
                                          <p:attrName>style.visibility</p:attrName>
                                        </p:attrNameLst>
                                      </p:cBhvr>
                                      <p:to>
                                        <p:strVal val="visible"/>
                                      </p:to>
                                    </p:set>
                                    <p:animEffect filter="fade" transition="in">
                                      <p:cBhvr>
                                        <p:cTn dur="1000"/>
                                        <p:tgtEl>
                                          <p:spTgt spid="22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Debrief (5 mins)</a:t>
            </a:r>
            <a:endParaRPr/>
          </a:p>
        </p:txBody>
      </p:sp>
      <p:sp>
        <p:nvSpPr>
          <p:cNvPr id="231" name="Google Shape;231;p4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Using the Fist to Five protocol, rate yourselves on meeting our learning targets.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Exit ticket</a:t>
            </a:r>
            <a:endParaRPr/>
          </a:p>
        </p:txBody>
      </p:sp>
      <p:sp>
        <p:nvSpPr>
          <p:cNvPr id="237" name="Google Shape;237;p4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Complete the sentence: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“One human right I learned more about today is…”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45"/>
          <p:cNvPicPr preferRelativeResize="0"/>
          <p:nvPr/>
        </p:nvPicPr>
        <p:blipFill>
          <a:blip r:embed="rId3">
            <a:alphaModFix/>
          </a:blip>
          <a:stretch>
            <a:fillRect/>
          </a:stretch>
        </p:blipFill>
        <p:spPr>
          <a:xfrm>
            <a:off x="0" y="1495479"/>
            <a:ext cx="9144001" cy="215254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