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4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" name="Google Shape;3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g611e628ca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" name="Google Shape;39;g611e628ca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611e628ca7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" name="Google Shape;45;g611e628ca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b8f28a2c0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" name="Google Shape;51;gb8f28a2c0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b8f28a2c0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b8f28a2c0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b8f28a2c0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b8f28a2c0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b8f28a2c0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b8f28a2c0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b8f28a2c0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b8f28a2c0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b8f28a2c0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b8f28a2c0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b8f28a2c0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b8f28a2c0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b8f28a2c0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b8f28a2c0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b8f28a2c0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b8f28a2c0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b8f28a2c0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b8f28a2c0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b8f28a2c0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b8f28a2c0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b8f28a2c0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b8f28a2c0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b8f28a2c0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b8f28a2c0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b8f28a2c0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b8f28a2c0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b8f28a2c0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b8f28a2c0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b8f28a2c0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b8f28a2c0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b8f28a2c0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b8f28a2c0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b8f28a2c0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b8f28a2c0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b8f28a2c0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b8f28a2c0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685800" y="1583342"/>
            <a:ext cx="7772400" cy="1159856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685800" y="2840054"/>
            <a:ext cx="7772400" cy="784738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457200" y="1200150"/>
            <a:ext cx="8229600" cy="3725681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457200" y="1200150"/>
            <a:ext cx="3994526" cy="3725681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2" type="body"/>
          </p:nvPr>
        </p:nvSpPr>
        <p:spPr>
          <a:xfrm>
            <a:off x="4692274" y="1200150"/>
            <a:ext cx="3994526" cy="3725681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idx="1" type="body"/>
          </p:nvPr>
        </p:nvSpPr>
        <p:spPr>
          <a:xfrm>
            <a:off x="457200" y="4406309"/>
            <a:ext cx="8229600" cy="51952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200150"/>
            <a:ext cx="8229600" cy="372568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  <a:defRPr sz="3000">
                <a:solidFill>
                  <a:schemeClr val="dk1"/>
                </a:solidFill>
              </a:defRPr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 sz="2400">
                <a:solidFill>
                  <a:schemeClr val="dk1"/>
                </a:solidFill>
              </a:defRPr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 sz="2400">
                <a:solidFill>
                  <a:schemeClr val="dk1"/>
                </a:solidFill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>
                <a:solidFill>
                  <a:schemeClr val="dk1"/>
                </a:solidFill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 sz="1800">
                <a:solidFill>
                  <a:schemeClr val="dk1"/>
                </a:solidFill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800">
                <a:solidFill>
                  <a:schemeClr val="dk1"/>
                </a:solidFill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>
                <a:solidFill>
                  <a:schemeClr val="dk1"/>
                </a:solidFill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 sz="1800">
                <a:solidFill>
                  <a:schemeClr val="dk1"/>
                </a:solidFill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300">
                <a:solidFill>
                  <a:schemeClr val="dk1"/>
                </a:solidFill>
              </a:defRPr>
            </a:lvl1pPr>
            <a:lvl2pPr lvl="1" algn="r">
              <a:buNone/>
              <a:defRPr sz="1300">
                <a:solidFill>
                  <a:schemeClr val="dk1"/>
                </a:solidFill>
              </a:defRPr>
            </a:lvl2pPr>
            <a:lvl3pPr lvl="2" algn="r">
              <a:buNone/>
              <a:defRPr sz="1300">
                <a:solidFill>
                  <a:schemeClr val="dk1"/>
                </a:solidFill>
              </a:defRPr>
            </a:lvl3pPr>
            <a:lvl4pPr lvl="3" algn="r">
              <a:buNone/>
              <a:defRPr sz="1300">
                <a:solidFill>
                  <a:schemeClr val="dk1"/>
                </a:solidFill>
              </a:defRPr>
            </a:lvl4pPr>
            <a:lvl5pPr lvl="4" algn="r">
              <a:buNone/>
              <a:defRPr sz="1300">
                <a:solidFill>
                  <a:schemeClr val="dk1"/>
                </a:solidFill>
              </a:defRPr>
            </a:lvl5pPr>
            <a:lvl6pPr lvl="5" algn="r">
              <a:buNone/>
              <a:defRPr sz="1300">
                <a:solidFill>
                  <a:schemeClr val="dk1"/>
                </a:solidFill>
              </a:defRPr>
            </a:lvl6pPr>
            <a:lvl7pPr lvl="6" algn="r">
              <a:buNone/>
              <a:defRPr sz="1300">
                <a:solidFill>
                  <a:schemeClr val="dk1"/>
                </a:solidFill>
              </a:defRPr>
            </a:lvl7pPr>
            <a:lvl8pPr lvl="7" algn="r">
              <a:buNone/>
              <a:defRPr sz="1300">
                <a:solidFill>
                  <a:schemeClr val="dk1"/>
                </a:solidFill>
              </a:defRPr>
            </a:lvl8pPr>
            <a:lvl9pPr lvl="8" algn="r">
              <a:buNone/>
              <a:defRPr sz="1300"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ctrTitle"/>
          </p:nvPr>
        </p:nvSpPr>
        <p:spPr>
          <a:xfrm>
            <a:off x="685800" y="1583342"/>
            <a:ext cx="7772400" cy="1159856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8"/>
          <p:cNvSpPr txBox="1"/>
          <p:nvPr>
            <p:ph idx="1" type="subTitle"/>
          </p:nvPr>
        </p:nvSpPr>
        <p:spPr>
          <a:xfrm>
            <a:off x="685800" y="2840054"/>
            <a:ext cx="7772400" cy="784738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6" name="Google Shape;36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650550"/>
            <a:ext cx="9144000" cy="13607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 txBox="1"/>
          <p:nvPr>
            <p:ph type="ctrTitle"/>
          </p:nvPr>
        </p:nvSpPr>
        <p:spPr>
          <a:xfrm>
            <a:off x="685800" y="1583342"/>
            <a:ext cx="7772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685800" y="2840054"/>
            <a:ext cx="7772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/>
          <p:nvPr>
            <p:ph type="ctrTitle"/>
          </p:nvPr>
        </p:nvSpPr>
        <p:spPr>
          <a:xfrm>
            <a:off x="685800" y="1583342"/>
            <a:ext cx="7772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10"/>
          <p:cNvSpPr txBox="1"/>
          <p:nvPr>
            <p:ph idx="1" type="subTitle"/>
          </p:nvPr>
        </p:nvSpPr>
        <p:spPr>
          <a:xfrm>
            <a:off x="685800" y="2840054"/>
            <a:ext cx="7772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59150"/>
            <a:ext cx="9144000" cy="22428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Opening</a:t>
            </a:r>
            <a:endParaRPr/>
          </a:p>
        </p:txBody>
      </p:sp>
      <p:sp>
        <p:nvSpPr>
          <p:cNvPr id="61" name="Google Shape;61;p12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600"/>
              </a:spcBef>
              <a:spcAft>
                <a:spcPts val="0"/>
              </a:spcAft>
              <a:buSzPts val="3000"/>
              <a:buAutoNum type="alphaUcPeriod"/>
            </a:pPr>
            <a:r>
              <a:rPr lang="en"/>
              <a:t>Engaging the Reader: Review of Introduction to the UDHR Note-catcher (10 mins)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Targets</a:t>
            </a:r>
            <a:endParaRPr/>
          </a:p>
        </p:txBody>
      </p:sp>
      <p:sp>
        <p:nvSpPr>
          <p:cNvPr id="67" name="Google Shape;67;p13"/>
          <p:cNvSpPr txBox="1"/>
          <p:nvPr>
            <p:ph idx="1" type="body"/>
          </p:nvPr>
        </p:nvSpPr>
        <p:spPr>
          <a:xfrm>
            <a:off x="223625" y="981500"/>
            <a:ext cx="8771400" cy="39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60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I can use strategies to determine the correct meaning of vocabulary words related to human rights.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I can use common Greek and Latin affixes (prefixes) and roots as clues to help me know what a word means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I can use human rights vocabulary words correctly in my writing.</a:t>
            </a:r>
            <a:endParaRPr/>
          </a:p>
        </p:txBody>
      </p:sp>
      <p:cxnSp>
        <p:nvCxnSpPr>
          <p:cNvPr id="68" name="Google Shape;68;p13"/>
          <p:cNvCxnSpPr/>
          <p:nvPr/>
        </p:nvCxnSpPr>
        <p:spPr>
          <a:xfrm flipH="1" rot="10800000">
            <a:off x="2459925" y="1565525"/>
            <a:ext cx="1640100" cy="123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Take out your Introductions to the UDHR note-catchers that you completed for homework.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I’m going to partner you up for this review...it won’t be free choice this time.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 txBox="1"/>
          <p:nvPr>
            <p:ph idx="1" type="body"/>
          </p:nvPr>
        </p:nvSpPr>
        <p:spPr>
          <a:xfrm>
            <a:off x="457200" y="397575"/>
            <a:ext cx="8229600" cy="452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Share the work you did on your Introduction to the UDHR note-catcher, comparing the main ideas and important words that you found.  You can change or add to your note-catchers as you wish based on this discussion.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Early finishers review vocabulary words.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6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What strategies did you use to identify important words?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What strategies did you use to figure out the meaning of important words?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 Time</a:t>
            </a:r>
            <a:endParaRPr/>
          </a:p>
        </p:txBody>
      </p:sp>
      <p:sp>
        <p:nvSpPr>
          <p:cNvPr id="90" name="Google Shape;90;p17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600"/>
              </a:spcBef>
              <a:spcAft>
                <a:spcPts val="0"/>
              </a:spcAft>
              <a:buSzPts val="3000"/>
              <a:buAutoNum type="alphaUcPeriod"/>
            </a:pPr>
            <a:r>
              <a:rPr lang="en"/>
              <a:t>Visualizing Word Meanings: Group Tableaus (20 mins)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9900FF"/>
                </a:solidFill>
              </a:rPr>
              <a:t>Human Rights</a:t>
            </a:r>
            <a:endParaRPr sz="4800">
              <a:solidFill>
                <a:srgbClr val="9900FF"/>
              </a:solidFill>
            </a:endParaRPr>
          </a:p>
        </p:txBody>
      </p:sp>
      <p:sp>
        <p:nvSpPr>
          <p:cNvPr id="96" name="Google Shape;96;p18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We have talked for the last several days about this phrase.  What are human rights?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Human rights are the things that the authors of the UDHR believe should be true for </a:t>
            </a:r>
            <a:r>
              <a:rPr b="1" lang="en" u="sng"/>
              <a:t>all</a:t>
            </a:r>
            <a:r>
              <a:rPr lang="en"/>
              <a:t> people.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/>
          <p:nvPr>
            <p:ph idx="1" type="body"/>
          </p:nvPr>
        </p:nvSpPr>
        <p:spPr>
          <a:xfrm>
            <a:off x="457200" y="1540575"/>
            <a:ext cx="8229600" cy="338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What are some rights that you or the authors of the UDHR think that all people should have?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/>
          <p:nvPr>
            <p:ph type="title"/>
          </p:nvPr>
        </p:nvSpPr>
        <p:spPr>
          <a:xfrm>
            <a:off x="457200" y="819150"/>
            <a:ext cx="8229600" cy="708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800">
                <a:solidFill>
                  <a:srgbClr val="9900FF"/>
                </a:solidFill>
              </a:rPr>
              <a:t>Human Rights</a:t>
            </a:r>
            <a:endParaRPr sz="4800">
              <a:solidFill>
                <a:srgbClr val="99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20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 txBox="1"/>
          <p:nvPr>
            <p:ph idx="1" type="body"/>
          </p:nvPr>
        </p:nvSpPr>
        <p:spPr>
          <a:xfrm>
            <a:off x="457200" y="459675"/>
            <a:ext cx="8229600" cy="446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We have just thought of a picture that you can make using people.  This is sometimes called a tableau.  I am going to ask you to work in groups of 2 or 3 to think about a picture of people, or tableau, that would represent one of the vocabulary words on our flash cards.  Remember that tableaus are like pictures--no talking or acting out.  Everyone is frozen in a scene.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/>
          <p:nvPr>
            <p:ph idx="1" type="body"/>
          </p:nvPr>
        </p:nvSpPr>
        <p:spPr>
          <a:xfrm>
            <a:off x="457200" y="882100"/>
            <a:ext cx="8229600" cy="40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Each group will now present their tableau to the whole class.  The audience will attempt to guess which word each tableau represents.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3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How does visualizing and acting out difficult words help you remember what texts are about?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Use this skill to visualize the vocabulary words as you are taking your assessment today.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B. Mid-Unit 1 Assessment:</a:t>
            </a:r>
            <a:endParaRPr/>
          </a:p>
        </p:txBody>
      </p:sp>
      <p:sp>
        <p:nvSpPr>
          <p:cNvPr id="128" name="Google Shape;128;p24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Human Rights Vocabulary and Common Prefixes.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5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Today you will meet the learning targets by showing what you know on a vocabulary quiz.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Early finishers may continue annotating the introduction to the UDHR, make new flash cards, or add to your definition of human rights in your notes.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6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Closing and Assessment</a:t>
            </a:r>
            <a:endParaRPr/>
          </a:p>
        </p:txBody>
      </p:sp>
      <p:sp>
        <p:nvSpPr>
          <p:cNvPr id="139" name="Google Shape;139;p26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600"/>
              </a:spcBef>
              <a:spcAft>
                <a:spcPts val="0"/>
              </a:spcAft>
              <a:buSzPts val="3000"/>
              <a:buAutoNum type="alphaUcPeriod"/>
            </a:pPr>
            <a:r>
              <a:rPr lang="en"/>
              <a:t>Debrief (10 mins)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Fist-to-Five</a:t>
            </a:r>
            <a:endParaRPr/>
          </a:p>
        </p:txBody>
      </p:sp>
      <p:sp>
        <p:nvSpPr>
          <p:cNvPr id="145" name="Google Shape;145;p27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Rate yourselves on your success with the vocabulary quiz.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Think...</a:t>
            </a:r>
            <a:endParaRPr/>
          </a:p>
        </p:txBody>
      </p:sp>
      <p:sp>
        <p:nvSpPr>
          <p:cNvPr id="151" name="Google Shape;151;p28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“I used to think human rights were _______.  Now I know human rights are _______”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9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Homework</a:t>
            </a:r>
            <a:endParaRPr/>
          </a:p>
        </p:txBody>
      </p:sp>
      <p:sp>
        <p:nvSpPr>
          <p:cNvPr id="157" name="Google Shape;157;p29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None :)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