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20" Type="http://schemas.openxmlformats.org/officeDocument/2006/relationships/slide" Target="slides/slide16.xml"/><Relationship Id="rId42" Type="http://schemas.openxmlformats.org/officeDocument/2006/relationships/slide" Target="slides/slide38.xml"/><Relationship Id="rId41" Type="http://schemas.openxmlformats.org/officeDocument/2006/relationships/slide" Target="slides/slide37.xml"/><Relationship Id="rId22" Type="http://schemas.openxmlformats.org/officeDocument/2006/relationships/slide" Target="slides/slide18.xml"/><Relationship Id="rId21" Type="http://schemas.openxmlformats.org/officeDocument/2006/relationships/slide" Target="slides/slide17.xml"/><Relationship Id="rId43" Type="http://schemas.openxmlformats.org/officeDocument/2006/relationships/slide" Target="slides/slide39.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schemas.openxmlformats.org/officeDocument/2006/relationships/slide" Target="slides/slide35.xml"/><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32" name="Google Shape;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5c183ab75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5c183ab75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 name="Shape 44"/>
        <p:cNvGrpSpPr/>
        <p:nvPr/>
      </p:nvGrpSpPr>
      <p:grpSpPr>
        <a:xfrm>
          <a:off x="0" y="0"/>
          <a:ext cx="0" cy="0"/>
          <a:chOff x="0" y="0"/>
          <a:chExt cx="0" cy="0"/>
        </a:xfrm>
      </p:grpSpPr>
      <p:sp>
        <p:nvSpPr>
          <p:cNvPr id="45" name="Google Shape;45;g5c183ab75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 name="Google Shape;46;g5c183ab75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5c183ab75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5c183ab75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5c183ab75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5c183ab75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5c183ab75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5c183ab75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5c183ab75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5c183ab75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5c183ab75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5c183ab75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5c183ab75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5c183ab75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5c183ab75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5c183ab75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5c183ab75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5c183ab75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5c183ab75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5c183ab75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5c183ab75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5c183ab75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5c183ab75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5c183ab75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5c183ab75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5c183ab75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5c183ab75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5c183ab75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5c183ab75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5c183ab75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5c183ab75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5c183ab75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5c183ab75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5c183ab75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5c183ab75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5c183ab75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5c183ab75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5c183ab75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5c183ab75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5c183ab75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5c183ab75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5c183ab75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b8edd4116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b8edd4116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5c183ab75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5c183ab75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5c183ab75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5c183ab75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5c183ab75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5c183ab75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5c183ab75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5c183ab75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b8edd4116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b8edd4116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5c183ab75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5c183ab75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b8edd4116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b8edd4116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b8edd4116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b8edd4116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b8edd4116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b8edd4116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b8edd4116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b8edd4116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b8edd4116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b8edd4116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b8edd4116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b8edd4116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b8edd4116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b8edd4116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b8edd4116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b8edd4116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b8edd4116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b8edd4116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1" name="Google Shape;11;p2"/>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a:solidFill>
                  <a:schemeClr val="dk2"/>
                </a:solidFill>
              </a:defRPr>
            </a:lvl1pPr>
            <a:lvl2pPr lvl="1" algn="ctr">
              <a:spcBef>
                <a:spcPts val="0"/>
              </a:spcBef>
              <a:spcAft>
                <a:spcPts val="0"/>
              </a:spcAft>
              <a:buClr>
                <a:schemeClr val="dk2"/>
              </a:buClr>
              <a:buSzPts val="3000"/>
              <a:buNone/>
              <a:defRPr sz="3000">
                <a:solidFill>
                  <a:schemeClr val="dk2"/>
                </a:solidFill>
              </a:defRPr>
            </a:lvl2pPr>
            <a:lvl3pPr lvl="2" algn="ctr">
              <a:spcBef>
                <a:spcPts val="0"/>
              </a:spcBef>
              <a:spcAft>
                <a:spcPts val="0"/>
              </a:spcAft>
              <a:buClr>
                <a:schemeClr val="dk2"/>
              </a:buClr>
              <a:buSzPts val="3000"/>
              <a:buNone/>
              <a:defRPr sz="3000">
                <a:solidFill>
                  <a:schemeClr val="dk2"/>
                </a:solidFill>
              </a:defRPr>
            </a:lvl3pPr>
            <a:lvl4pPr lvl="3" algn="ctr">
              <a:spcBef>
                <a:spcPts val="0"/>
              </a:spcBef>
              <a:spcAft>
                <a:spcPts val="0"/>
              </a:spcAft>
              <a:buClr>
                <a:schemeClr val="dk2"/>
              </a:buClr>
              <a:buSzPts val="3000"/>
              <a:buNone/>
              <a:defRPr sz="3000">
                <a:solidFill>
                  <a:schemeClr val="dk2"/>
                </a:solidFill>
              </a:defRPr>
            </a:lvl4pPr>
            <a:lvl5pPr lvl="4" algn="ctr">
              <a:spcBef>
                <a:spcPts val="0"/>
              </a:spcBef>
              <a:spcAft>
                <a:spcPts val="0"/>
              </a:spcAft>
              <a:buClr>
                <a:schemeClr val="dk2"/>
              </a:buClr>
              <a:buSzPts val="3000"/>
              <a:buNone/>
              <a:defRPr sz="3000">
                <a:solidFill>
                  <a:schemeClr val="dk2"/>
                </a:solidFill>
              </a:defRPr>
            </a:lvl5pPr>
            <a:lvl6pPr lvl="5" algn="ctr">
              <a:spcBef>
                <a:spcPts val="0"/>
              </a:spcBef>
              <a:spcAft>
                <a:spcPts val="0"/>
              </a:spcAft>
              <a:buClr>
                <a:schemeClr val="dk2"/>
              </a:buClr>
              <a:buSzPts val="3000"/>
              <a:buNone/>
              <a:defRPr sz="3000">
                <a:solidFill>
                  <a:schemeClr val="dk2"/>
                </a:solidFill>
              </a:defRPr>
            </a:lvl6pPr>
            <a:lvl7pPr lvl="6" algn="ctr">
              <a:spcBef>
                <a:spcPts val="0"/>
              </a:spcBef>
              <a:spcAft>
                <a:spcPts val="0"/>
              </a:spcAft>
              <a:buClr>
                <a:schemeClr val="dk2"/>
              </a:buClr>
              <a:buSzPts val="3000"/>
              <a:buNone/>
              <a:defRPr sz="3000">
                <a:solidFill>
                  <a:schemeClr val="dk2"/>
                </a:solidFill>
              </a:defRPr>
            </a:lvl7pPr>
            <a:lvl8pPr lvl="7" algn="ctr">
              <a:spcBef>
                <a:spcPts val="0"/>
              </a:spcBef>
              <a:spcAft>
                <a:spcPts val="0"/>
              </a:spcAft>
              <a:buClr>
                <a:schemeClr val="dk2"/>
              </a:buClr>
              <a:buSzPts val="3000"/>
              <a:buNone/>
              <a:defRPr sz="3000">
                <a:solidFill>
                  <a:schemeClr val="dk2"/>
                </a:solidFill>
              </a:defRPr>
            </a:lvl8pPr>
            <a:lvl9pPr lvl="8" algn="ctr">
              <a:spcBef>
                <a:spcPts val="0"/>
              </a:spcBef>
              <a:spcAft>
                <a:spcPts val="0"/>
              </a:spcAft>
              <a:buClr>
                <a:schemeClr val="dk2"/>
              </a:buClr>
              <a:buSzPts val="3000"/>
              <a:buNone/>
              <a:defRPr sz="3000">
                <a:solidFill>
                  <a:schemeClr val="dk2"/>
                </a:solidFill>
              </a:defRPr>
            </a:lvl9pPr>
          </a:lstStyle>
          <a:p/>
        </p:txBody>
      </p:sp>
      <p:sp>
        <p:nvSpPr>
          <p:cNvPr id="12" name="Google Shape;12;p2"/>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5" name="Google Shape;15;p3"/>
          <p:cNvSpPr txBox="1"/>
          <p:nvPr>
            <p:ph idx="1" type="body"/>
          </p:nvPr>
        </p:nvSpPr>
        <p:spPr>
          <a:xfrm>
            <a:off x="457200" y="1200150"/>
            <a:ext cx="8229600"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6" name="Google Shape;16;p3"/>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9" name="Google Shape;19;p4"/>
          <p:cNvSpPr txBox="1"/>
          <p:nvPr>
            <p:ph idx="1" type="body"/>
          </p:nvPr>
        </p:nvSpPr>
        <p:spPr>
          <a:xfrm>
            <a:off x="457200"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0" name="Google Shape;20;p4"/>
          <p:cNvSpPr txBox="1"/>
          <p:nvPr>
            <p:ph idx="2" type="body"/>
          </p:nvPr>
        </p:nvSpPr>
        <p:spPr>
          <a:xfrm>
            <a:off x="4692274"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1" name="Google Shape;21;p4"/>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 name="Shape 22"/>
        <p:cNvGrpSpPr/>
        <p:nvPr/>
      </p:nvGrpSpPr>
      <p:grpSpPr>
        <a:xfrm>
          <a:off x="0" y="0"/>
          <a:ext cx="0" cy="0"/>
          <a:chOff x="0" y="0"/>
          <a:chExt cx="0" cy="0"/>
        </a:xfrm>
      </p:grpSpPr>
      <p:sp>
        <p:nvSpPr>
          <p:cNvPr id="23" name="Google Shape;23;p5"/>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4" name="Google Shape;24;p5"/>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5" name="Shape 25"/>
        <p:cNvGrpSpPr/>
        <p:nvPr/>
      </p:nvGrpSpPr>
      <p:grpSpPr>
        <a:xfrm>
          <a:off x="0" y="0"/>
          <a:ext cx="0" cy="0"/>
          <a:chOff x="0" y="0"/>
          <a:chExt cx="0" cy="0"/>
        </a:xfrm>
      </p:grpSpPr>
      <p:sp>
        <p:nvSpPr>
          <p:cNvPr id="26" name="Google Shape;26;p6"/>
          <p:cNvSpPr txBox="1"/>
          <p:nvPr>
            <p:ph idx="1" type="body"/>
          </p:nvPr>
        </p:nvSpPr>
        <p:spPr>
          <a:xfrm>
            <a:off x="457200" y="4406309"/>
            <a:ext cx="8229600" cy="51952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27" name="Google Shape;27;p6"/>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7"/>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25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600"/>
              <a:buNone/>
              <a:defRPr b="1" sz="3600">
                <a:solidFill>
                  <a:schemeClr val="dk1"/>
                </a:solidFill>
              </a:defRPr>
            </a:lvl1pPr>
            <a:lvl2pPr lvl="1">
              <a:spcBef>
                <a:spcPts val="0"/>
              </a:spcBef>
              <a:spcAft>
                <a:spcPts val="0"/>
              </a:spcAft>
              <a:buClr>
                <a:schemeClr val="dk1"/>
              </a:buClr>
              <a:buSzPts val="3600"/>
              <a:buNone/>
              <a:defRPr b="1" sz="3600">
                <a:solidFill>
                  <a:schemeClr val="dk1"/>
                </a:solidFill>
              </a:defRPr>
            </a:lvl2pPr>
            <a:lvl3pPr lvl="2">
              <a:spcBef>
                <a:spcPts val="0"/>
              </a:spcBef>
              <a:spcAft>
                <a:spcPts val="0"/>
              </a:spcAft>
              <a:buClr>
                <a:schemeClr val="dk1"/>
              </a:buClr>
              <a:buSzPts val="3600"/>
              <a:buNone/>
              <a:defRPr b="1" sz="3600">
                <a:solidFill>
                  <a:schemeClr val="dk1"/>
                </a:solidFill>
              </a:defRPr>
            </a:lvl3pPr>
            <a:lvl4pPr lvl="3">
              <a:spcBef>
                <a:spcPts val="0"/>
              </a:spcBef>
              <a:spcAft>
                <a:spcPts val="0"/>
              </a:spcAft>
              <a:buClr>
                <a:schemeClr val="dk1"/>
              </a:buClr>
              <a:buSzPts val="3600"/>
              <a:buNone/>
              <a:defRPr b="1" sz="3600">
                <a:solidFill>
                  <a:schemeClr val="dk1"/>
                </a:solidFill>
              </a:defRPr>
            </a:lvl4pPr>
            <a:lvl5pPr lvl="4">
              <a:spcBef>
                <a:spcPts val="0"/>
              </a:spcBef>
              <a:spcAft>
                <a:spcPts val="0"/>
              </a:spcAft>
              <a:buClr>
                <a:schemeClr val="dk1"/>
              </a:buClr>
              <a:buSzPts val="3600"/>
              <a:buNone/>
              <a:defRPr b="1" sz="3600">
                <a:solidFill>
                  <a:schemeClr val="dk1"/>
                </a:solidFill>
              </a:defRPr>
            </a:lvl5pPr>
            <a:lvl6pPr lvl="5">
              <a:spcBef>
                <a:spcPts val="0"/>
              </a:spcBef>
              <a:spcAft>
                <a:spcPts val="0"/>
              </a:spcAft>
              <a:buClr>
                <a:schemeClr val="dk1"/>
              </a:buClr>
              <a:buSzPts val="3600"/>
              <a:buNone/>
              <a:defRPr b="1" sz="3600">
                <a:solidFill>
                  <a:schemeClr val="dk1"/>
                </a:solidFill>
              </a:defRPr>
            </a:lvl6pPr>
            <a:lvl7pPr lvl="6">
              <a:spcBef>
                <a:spcPts val="0"/>
              </a:spcBef>
              <a:spcAft>
                <a:spcPts val="0"/>
              </a:spcAft>
              <a:buClr>
                <a:schemeClr val="dk1"/>
              </a:buClr>
              <a:buSzPts val="3600"/>
              <a:buNone/>
              <a:defRPr b="1" sz="3600">
                <a:solidFill>
                  <a:schemeClr val="dk1"/>
                </a:solidFill>
              </a:defRPr>
            </a:lvl7pPr>
            <a:lvl8pPr lvl="7">
              <a:spcBef>
                <a:spcPts val="0"/>
              </a:spcBef>
              <a:spcAft>
                <a:spcPts val="0"/>
              </a:spcAft>
              <a:buClr>
                <a:schemeClr val="dk1"/>
              </a:buClr>
              <a:buSzPts val="3600"/>
              <a:buNone/>
              <a:defRPr b="1" sz="3600">
                <a:solidFill>
                  <a:schemeClr val="dk1"/>
                </a:solidFill>
              </a:defRPr>
            </a:lvl8pPr>
            <a:lvl9pPr lvl="8">
              <a:spcBef>
                <a:spcPts val="0"/>
              </a:spcBef>
              <a:spcAft>
                <a:spcPts val="0"/>
              </a:spcAft>
              <a:buClr>
                <a:schemeClr val="dk1"/>
              </a:buClr>
              <a:buSzPts val="3600"/>
              <a:buNone/>
              <a:defRPr b="1" sz="3600">
                <a:solidFill>
                  <a:schemeClr val="dk1"/>
                </a:solidFill>
              </a:defRPr>
            </a:lvl9pPr>
          </a:lstStyle>
          <a:p/>
        </p:txBody>
      </p:sp>
      <p:sp>
        <p:nvSpPr>
          <p:cNvPr id="7" name="Google Shape;7;p1"/>
          <p:cNvSpPr txBox="1"/>
          <p:nvPr>
            <p:ph idx="1" type="body"/>
          </p:nvPr>
        </p:nvSpPr>
        <p:spPr>
          <a:xfrm>
            <a:off x="457200" y="1200150"/>
            <a:ext cx="8229600" cy="3725681"/>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dk1"/>
              </a:buClr>
              <a:buSzPts val="3000"/>
              <a:buChar char="●"/>
              <a:defRPr sz="3000">
                <a:solidFill>
                  <a:schemeClr val="dk1"/>
                </a:solidFill>
              </a:defRPr>
            </a:lvl1pPr>
            <a:lvl2pPr indent="-381000" lvl="1" marL="914400">
              <a:spcBef>
                <a:spcPts val="0"/>
              </a:spcBef>
              <a:spcAft>
                <a:spcPts val="0"/>
              </a:spcAft>
              <a:buClr>
                <a:schemeClr val="dk1"/>
              </a:buClr>
              <a:buSzPts val="2400"/>
              <a:buChar char="○"/>
              <a:defRPr sz="2400">
                <a:solidFill>
                  <a:schemeClr val="dk1"/>
                </a:solidFill>
              </a:defRPr>
            </a:lvl2pPr>
            <a:lvl3pPr indent="-381000" lvl="2" marL="1371600">
              <a:spcBef>
                <a:spcPts val="0"/>
              </a:spcBef>
              <a:spcAft>
                <a:spcPts val="0"/>
              </a:spcAft>
              <a:buClr>
                <a:schemeClr val="dk1"/>
              </a:buClr>
              <a:buSzPts val="2400"/>
              <a:buChar char="■"/>
              <a:defRPr sz="2400">
                <a:solidFill>
                  <a:schemeClr val="dk1"/>
                </a:solidFill>
              </a:defRPr>
            </a:lvl3pPr>
            <a:lvl4pPr indent="-342900" lvl="3" marL="1828800">
              <a:spcBef>
                <a:spcPts val="0"/>
              </a:spcBef>
              <a:spcAft>
                <a:spcPts val="0"/>
              </a:spcAft>
              <a:buClr>
                <a:schemeClr val="dk1"/>
              </a:buClr>
              <a:buSzPts val="1800"/>
              <a:buChar char="●"/>
              <a:defRPr sz="1800">
                <a:solidFill>
                  <a:schemeClr val="dk1"/>
                </a:solidFill>
              </a:defRPr>
            </a:lvl4pPr>
            <a:lvl5pPr indent="-342900" lvl="4" marL="2286000">
              <a:spcBef>
                <a:spcPts val="0"/>
              </a:spcBef>
              <a:spcAft>
                <a:spcPts val="0"/>
              </a:spcAft>
              <a:buClr>
                <a:schemeClr val="dk1"/>
              </a:buClr>
              <a:buSzPts val="1800"/>
              <a:buChar char="○"/>
              <a:defRPr sz="1800">
                <a:solidFill>
                  <a:schemeClr val="dk1"/>
                </a:solidFill>
              </a:defRPr>
            </a:lvl5pPr>
            <a:lvl6pPr indent="-342900" lvl="5" marL="2743200">
              <a:spcBef>
                <a:spcPts val="0"/>
              </a:spcBef>
              <a:spcAft>
                <a:spcPts val="0"/>
              </a:spcAft>
              <a:buClr>
                <a:schemeClr val="dk1"/>
              </a:buClr>
              <a:buSzPts val="1800"/>
              <a:buChar char="■"/>
              <a:defRPr sz="1800">
                <a:solidFill>
                  <a:schemeClr val="dk1"/>
                </a:solidFill>
              </a:defRPr>
            </a:lvl6pPr>
            <a:lvl7pPr indent="-342900" lvl="6" marL="3200400">
              <a:spcBef>
                <a:spcPts val="0"/>
              </a:spcBef>
              <a:spcAft>
                <a:spcPts val="0"/>
              </a:spcAft>
              <a:buClr>
                <a:schemeClr val="dk1"/>
              </a:buClr>
              <a:buSzPts val="1800"/>
              <a:buChar char="●"/>
              <a:defRPr sz="1800">
                <a:solidFill>
                  <a:schemeClr val="dk1"/>
                </a:solidFill>
              </a:defRPr>
            </a:lvl7pPr>
            <a:lvl8pPr indent="-342900" lvl="7" marL="3657600">
              <a:spcBef>
                <a:spcPts val="0"/>
              </a:spcBef>
              <a:spcAft>
                <a:spcPts val="0"/>
              </a:spcAft>
              <a:buClr>
                <a:schemeClr val="dk1"/>
              </a:buClr>
              <a:buSzPts val="1800"/>
              <a:buChar char="○"/>
              <a:defRPr sz="1800">
                <a:solidFill>
                  <a:schemeClr val="dk1"/>
                </a:solidFill>
              </a:defRPr>
            </a:lvl8pPr>
            <a:lvl9pPr indent="-342900" lvl="8" marL="4114800">
              <a:spcBef>
                <a:spcPts val="0"/>
              </a:spcBef>
              <a:spcAft>
                <a:spcPts val="0"/>
              </a:spcAft>
              <a:buClr>
                <a:schemeClr val="dk1"/>
              </a:buClr>
              <a:buSzPts val="1800"/>
              <a:buChar char="■"/>
              <a:defRPr sz="1800">
                <a:solidFill>
                  <a:schemeClr val="dk1"/>
                </a:solidFill>
              </a:defRPr>
            </a:lvl9pPr>
          </a:lstStyle>
          <a:p/>
        </p:txBody>
      </p:sp>
      <p:sp>
        <p:nvSpPr>
          <p:cNvPr id="8" name="Google Shape;8;p1"/>
          <p:cNvSpPr txBox="1"/>
          <p:nvPr>
            <p:ph idx="12" type="sldNum"/>
          </p:nvPr>
        </p:nvSpPr>
        <p:spPr>
          <a:xfrm>
            <a:off x="8556791" y="4749851"/>
            <a:ext cx="548700" cy="393525"/>
          </a:xfrm>
          <a:prstGeom prst="rect">
            <a:avLst/>
          </a:prstGeom>
          <a:noFill/>
          <a:ln>
            <a:noFill/>
          </a:ln>
        </p:spPr>
        <p:txBody>
          <a:bodyPr anchorCtr="0" anchor="ctr" bIns="91425" lIns="91425" spcFirstLastPara="1" rIns="91425" wrap="square" tIns="91425">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sp>
        <p:nvSpPr>
          <p:cNvPr id="34" name="Google Shape;34;p8"/>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35" name="Google Shape;35;p8"/>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36" name="Google Shape;36;p8"/>
          <p:cNvPicPr preferRelativeResize="0"/>
          <p:nvPr/>
        </p:nvPicPr>
        <p:blipFill>
          <a:blip r:embed="rId3">
            <a:alphaModFix/>
          </a:blip>
          <a:stretch>
            <a:fillRect/>
          </a:stretch>
        </p:blipFill>
        <p:spPr>
          <a:xfrm>
            <a:off x="0" y="1645986"/>
            <a:ext cx="9144000" cy="161757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 name="Shape 40"/>
        <p:cNvGrpSpPr/>
        <p:nvPr/>
      </p:nvGrpSpPr>
      <p:grpSpPr>
        <a:xfrm>
          <a:off x="0" y="0"/>
          <a:ext cx="0" cy="0"/>
          <a:chOff x="0" y="0"/>
          <a:chExt cx="0" cy="0"/>
        </a:xfrm>
      </p:grpSpPr>
      <p:sp>
        <p:nvSpPr>
          <p:cNvPr id="41" name="Google Shape;41;p9"/>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9"/>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pic>
        <p:nvPicPr>
          <p:cNvPr id="43" name="Google Shape;43;p9"/>
          <p:cNvPicPr preferRelativeResize="0"/>
          <p:nvPr/>
        </p:nvPicPr>
        <p:blipFill>
          <a:blip r:embed="rId3">
            <a:alphaModFix/>
          </a:blip>
          <a:stretch>
            <a:fillRect/>
          </a:stretch>
        </p:blipFill>
        <p:spPr>
          <a:xfrm>
            <a:off x="0" y="918191"/>
            <a:ext cx="9143999" cy="274571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 name="Shape 47"/>
        <p:cNvGrpSpPr/>
        <p:nvPr/>
      </p:nvGrpSpPr>
      <p:grpSpPr>
        <a:xfrm>
          <a:off x="0" y="0"/>
          <a:ext cx="0" cy="0"/>
          <a:chOff x="0" y="0"/>
          <a:chExt cx="0" cy="0"/>
        </a:xfrm>
      </p:grpSpPr>
      <p:sp>
        <p:nvSpPr>
          <p:cNvPr id="48" name="Google Shape;48;p1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Opening</a:t>
            </a:r>
            <a:endParaRPr/>
          </a:p>
        </p:txBody>
      </p:sp>
      <p:sp>
        <p:nvSpPr>
          <p:cNvPr id="49" name="Google Shape;49;p1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Engaging the Reader: Revisiting Article 1 of the UDHR (10 mins)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1"/>
          <p:cNvSpPr txBox="1"/>
          <p:nvPr>
            <p:ph idx="1" type="body"/>
          </p:nvPr>
        </p:nvSpPr>
        <p:spPr>
          <a:xfrm>
            <a:off x="457200" y="187675"/>
            <a:ext cx="8229600" cy="4738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Take out your copy of the Universal Declaration of Human Rights from lesson 1.  Remember, in lesson 1 we looked at this entire document for the way it was structured and then focused on Article 1 in your note catcher.  You also looked at Article 1 again briefly in Lesson 3 when you made your flash cards.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2"/>
          <p:cNvSpPr txBox="1"/>
          <p:nvPr>
            <p:ph idx="1" type="body"/>
          </p:nvPr>
        </p:nvSpPr>
        <p:spPr>
          <a:xfrm>
            <a:off x="457200" y="376600"/>
            <a:ext cx="8229600" cy="4549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Follow along as I read Article 1 aloud again.</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What words have we learned from this article?  Why are they important?</a:t>
            </a:r>
            <a:endParaRPr/>
          </a:p>
        </p:txBody>
      </p:sp>
      <p:pic>
        <p:nvPicPr>
          <p:cNvPr id="60" name="Google Shape;60;p12"/>
          <p:cNvPicPr preferRelativeResize="0"/>
          <p:nvPr/>
        </p:nvPicPr>
        <p:blipFill>
          <a:blip r:embed="rId3">
            <a:alphaModFix/>
          </a:blip>
          <a:stretch>
            <a:fillRect/>
          </a:stretch>
        </p:blipFill>
        <p:spPr>
          <a:xfrm>
            <a:off x="0" y="1265433"/>
            <a:ext cx="9143999" cy="114943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
                                            <p:txEl>
                                              <p:pRg end="0" st="0"/>
                                            </p:txEl>
                                          </p:spTgt>
                                        </p:tgtEl>
                                        <p:attrNameLst>
                                          <p:attrName>style.visibility</p:attrName>
                                        </p:attrNameLst>
                                      </p:cBhvr>
                                      <p:to>
                                        <p:strVal val="visible"/>
                                      </p:to>
                                    </p:set>
                                    <p:animEffect filter="fade" transition="in">
                                      <p:cBhvr>
                                        <p:cTn dur="1000"/>
                                        <p:tgtEl>
                                          <p:spTgt spid="5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
                                            <p:txEl>
                                              <p:pRg end="1" st="1"/>
                                            </p:txEl>
                                          </p:spTgt>
                                        </p:tgtEl>
                                        <p:attrNameLst>
                                          <p:attrName>style.visibility</p:attrName>
                                        </p:attrNameLst>
                                      </p:cBhvr>
                                      <p:to>
                                        <p:strVal val="visible"/>
                                      </p:to>
                                    </p:set>
                                    <p:animEffect filter="fade" transition="in">
                                      <p:cBhvr>
                                        <p:cTn dur="1000"/>
                                        <p:tgtEl>
                                          <p:spTgt spid="5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
                                            <p:txEl>
                                              <p:pRg end="2" st="2"/>
                                            </p:txEl>
                                          </p:spTgt>
                                        </p:tgtEl>
                                        <p:attrNameLst>
                                          <p:attrName>style.visibility</p:attrName>
                                        </p:attrNameLst>
                                      </p:cBhvr>
                                      <p:to>
                                        <p:strVal val="visible"/>
                                      </p:to>
                                    </p:set>
                                    <p:animEffect filter="fade" transition="in">
                                      <p:cBhvr>
                                        <p:cTn dur="1000"/>
                                        <p:tgtEl>
                                          <p:spTgt spid="5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
                                            <p:txEl>
                                              <p:pRg end="3" st="3"/>
                                            </p:txEl>
                                          </p:spTgt>
                                        </p:tgtEl>
                                        <p:attrNameLst>
                                          <p:attrName>style.visibility</p:attrName>
                                        </p:attrNameLst>
                                      </p:cBhvr>
                                      <p:to>
                                        <p:strVal val="visible"/>
                                      </p:to>
                                    </p:set>
                                    <p:animEffect filter="fade" transition="in">
                                      <p:cBhvr>
                                        <p:cTn dur="1000"/>
                                        <p:tgtEl>
                                          <p:spTgt spid="5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
                                            <p:txEl>
                                              <p:pRg end="4" st="4"/>
                                            </p:txEl>
                                          </p:spTgt>
                                        </p:tgtEl>
                                        <p:attrNameLst>
                                          <p:attrName>style.visibility</p:attrName>
                                        </p:attrNameLst>
                                      </p:cBhvr>
                                      <p:to>
                                        <p:strVal val="visible"/>
                                      </p:to>
                                    </p:set>
                                    <p:animEffect filter="fade" transition="in">
                                      <p:cBhvr>
                                        <p:cTn dur="1000"/>
                                        <p:tgtEl>
                                          <p:spTgt spid="59">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3"/>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Learning Targets</a:t>
            </a:r>
            <a:endParaRPr/>
          </a:p>
        </p:txBody>
      </p:sp>
      <p:sp>
        <p:nvSpPr>
          <p:cNvPr id="66" name="Google Shape;66;p13"/>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Char char="●"/>
            </a:pPr>
            <a:r>
              <a:rPr lang="en"/>
              <a:t>I can use context clues to help me determine the meaning of words.</a:t>
            </a:r>
            <a:endParaRPr/>
          </a:p>
          <a:p>
            <a:pPr indent="0" lvl="0" marL="0" rtl="0" algn="l">
              <a:spcBef>
                <a:spcPts val="600"/>
              </a:spcBef>
              <a:spcAft>
                <a:spcPts val="0"/>
              </a:spcAft>
              <a:buNone/>
            </a:pPr>
            <a:r>
              <a:rPr lang="en"/>
              <a:t>Yesterday we focused on vocabulary related to human rights, particularly how to figure out important words from context.  Today, we will continue practicing that as we read the introduction to the UDHR</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4"/>
          <p:cNvSpPr txBox="1"/>
          <p:nvPr>
            <p:ph idx="1" type="body"/>
          </p:nvPr>
        </p:nvSpPr>
        <p:spPr>
          <a:xfrm>
            <a:off x="457200" y="96350"/>
            <a:ext cx="8229600" cy="48396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Char char="●"/>
            </a:pPr>
            <a:r>
              <a:rPr lang="en"/>
              <a:t>I can use common Greek and Latin affixes (prefixes) and roots as clues to help me know what a word means.</a:t>
            </a:r>
            <a:endParaRPr/>
          </a:p>
          <a:p>
            <a:pPr indent="0" lvl="0" marL="0" rtl="0" algn="l">
              <a:spcBef>
                <a:spcPts val="600"/>
              </a:spcBef>
              <a:spcAft>
                <a:spcPts val="0"/>
              </a:spcAft>
              <a:buNone/>
            </a:pPr>
            <a:r>
              <a:t/>
            </a:r>
            <a:endParaRPr/>
          </a:p>
          <a:p>
            <a:pPr indent="-419100" lvl="0" marL="457200" rtl="0" algn="l">
              <a:spcBef>
                <a:spcPts val="600"/>
              </a:spcBef>
              <a:spcAft>
                <a:spcPts val="0"/>
              </a:spcAft>
              <a:buSzPts val="3000"/>
              <a:buChar char="●"/>
            </a:pPr>
            <a:r>
              <a:rPr lang="en"/>
              <a:t>I can read the UDHR closely.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xEl>
                                              <p:pRg end="0" st="0"/>
                                            </p:txEl>
                                          </p:spTgt>
                                        </p:tgtEl>
                                        <p:attrNameLst>
                                          <p:attrName>style.visibility</p:attrName>
                                        </p:attrNameLst>
                                      </p:cBhvr>
                                      <p:to>
                                        <p:strVal val="visible"/>
                                      </p:to>
                                    </p:set>
                                    <p:animEffect filter="fade" transition="in">
                                      <p:cBhvr>
                                        <p:cTn dur="1000"/>
                                        <p:tgtEl>
                                          <p:spTgt spid="7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xEl>
                                              <p:pRg end="1" st="1"/>
                                            </p:txEl>
                                          </p:spTgt>
                                        </p:tgtEl>
                                        <p:attrNameLst>
                                          <p:attrName>style.visibility</p:attrName>
                                        </p:attrNameLst>
                                      </p:cBhvr>
                                      <p:to>
                                        <p:strVal val="visible"/>
                                      </p:to>
                                    </p:set>
                                    <p:animEffect filter="fade" transition="in">
                                      <p:cBhvr>
                                        <p:cTn dur="1000"/>
                                        <p:tgtEl>
                                          <p:spTgt spid="7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xEl>
                                              <p:pRg end="2" st="2"/>
                                            </p:txEl>
                                          </p:spTgt>
                                        </p:tgtEl>
                                        <p:attrNameLst>
                                          <p:attrName>style.visibility</p:attrName>
                                        </p:attrNameLst>
                                      </p:cBhvr>
                                      <p:to>
                                        <p:strVal val="visible"/>
                                      </p:to>
                                    </p:set>
                                    <p:animEffect filter="fade" transition="in">
                                      <p:cBhvr>
                                        <p:cTn dur="1000"/>
                                        <p:tgtEl>
                                          <p:spTgt spid="71">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5"/>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Close Readers Do These Things</a:t>
            </a:r>
            <a:endParaRPr/>
          </a:p>
        </p:txBody>
      </p:sp>
      <p:sp>
        <p:nvSpPr>
          <p:cNvPr id="77" name="Google Shape;77;p15"/>
          <p:cNvSpPr txBox="1"/>
          <p:nvPr>
            <p:ph idx="1" type="body"/>
          </p:nvPr>
        </p:nvSpPr>
        <p:spPr>
          <a:xfrm>
            <a:off x="144225" y="971550"/>
            <a:ext cx="8879400" cy="3725700"/>
          </a:xfrm>
          <a:prstGeom prst="rect">
            <a:avLst/>
          </a:prstGeom>
        </p:spPr>
        <p:txBody>
          <a:bodyPr anchorCtr="0" anchor="t" bIns="91425" lIns="91425" spcFirstLastPara="1" rIns="91425" wrap="square" tIns="91425">
            <a:noAutofit/>
          </a:bodyPr>
          <a:lstStyle/>
          <a:p>
            <a:pPr indent="-387350" lvl="0" marL="457200" rtl="0" algn="l">
              <a:lnSpc>
                <a:spcPct val="120000"/>
              </a:lnSpc>
              <a:spcBef>
                <a:spcPts val="600"/>
              </a:spcBef>
              <a:spcAft>
                <a:spcPts val="0"/>
              </a:spcAft>
              <a:buSzPts val="2500"/>
              <a:buAutoNum type="arabicPeriod"/>
            </a:pPr>
            <a:r>
              <a:rPr lang="en" sz="2500"/>
              <a:t>Read the text slowly at least twice</a:t>
            </a:r>
            <a:endParaRPr sz="2500"/>
          </a:p>
          <a:p>
            <a:pPr indent="-387350" lvl="0" marL="457200" rtl="0" algn="l">
              <a:lnSpc>
                <a:spcPct val="120000"/>
              </a:lnSpc>
              <a:spcBef>
                <a:spcPts val="0"/>
              </a:spcBef>
              <a:spcAft>
                <a:spcPts val="0"/>
              </a:spcAft>
              <a:buSzPts val="2500"/>
              <a:buAutoNum type="arabicPeriod"/>
            </a:pPr>
            <a:r>
              <a:rPr lang="en" sz="2500"/>
              <a:t>Circle words you aren’t sure of and try to figure them out</a:t>
            </a:r>
            <a:endParaRPr sz="2500"/>
          </a:p>
          <a:p>
            <a:pPr indent="-387350" lvl="0" marL="457200" rtl="0" algn="l">
              <a:lnSpc>
                <a:spcPct val="120000"/>
              </a:lnSpc>
              <a:spcBef>
                <a:spcPts val="0"/>
              </a:spcBef>
              <a:spcAft>
                <a:spcPts val="0"/>
              </a:spcAft>
              <a:buSzPts val="2500"/>
              <a:buAutoNum type="arabicPeriod"/>
            </a:pPr>
            <a:r>
              <a:rPr lang="en" sz="2500"/>
              <a:t>Reread, annotate, and underline key vocabulary</a:t>
            </a:r>
            <a:endParaRPr sz="2500"/>
          </a:p>
          <a:p>
            <a:pPr indent="-387350" lvl="0" marL="457200" rtl="0" algn="l">
              <a:lnSpc>
                <a:spcPct val="120000"/>
              </a:lnSpc>
              <a:spcBef>
                <a:spcPts val="0"/>
              </a:spcBef>
              <a:spcAft>
                <a:spcPts val="0"/>
              </a:spcAft>
              <a:buSzPts val="2500"/>
              <a:buAutoNum type="arabicPeriod"/>
            </a:pPr>
            <a:r>
              <a:rPr lang="en" sz="2500"/>
              <a:t>Talk to each other about what you think it means.</a:t>
            </a:r>
            <a:endParaRPr sz="2500"/>
          </a:p>
          <a:p>
            <a:pPr indent="-387350" lvl="0" marL="457200" rtl="0" algn="l">
              <a:lnSpc>
                <a:spcPct val="120000"/>
              </a:lnSpc>
              <a:spcBef>
                <a:spcPts val="0"/>
              </a:spcBef>
              <a:spcAft>
                <a:spcPts val="0"/>
              </a:spcAft>
              <a:buSzPts val="2500"/>
              <a:buAutoNum type="arabicPeriod"/>
            </a:pPr>
            <a:r>
              <a:rPr lang="en" sz="2500"/>
              <a:t>Read to summarize or answer specific questions.</a:t>
            </a:r>
            <a:endParaRPr sz="2500"/>
          </a:p>
          <a:p>
            <a:pPr indent="0" lvl="0" marL="0" rtl="0" algn="l">
              <a:spcBef>
                <a:spcPts val="600"/>
              </a:spcBef>
              <a:spcAft>
                <a:spcPts val="0"/>
              </a:spcAft>
              <a:buNone/>
            </a:pPr>
            <a:r>
              <a:t/>
            </a:r>
            <a:endParaRPr/>
          </a:p>
          <a:p>
            <a:pPr indent="0" lvl="0" marL="0" rtl="0" algn="l">
              <a:spcBef>
                <a:spcPts val="600"/>
              </a:spcBef>
              <a:spcAft>
                <a:spcPts val="0"/>
              </a:spcAft>
              <a:buNone/>
            </a:pPr>
            <a:r>
              <a:rPr lang="en"/>
              <a:t>When do you think you focus on vocabulary?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
                                            <p:txEl>
                                              <p:pRg end="0" st="0"/>
                                            </p:txEl>
                                          </p:spTgt>
                                        </p:tgtEl>
                                        <p:attrNameLst>
                                          <p:attrName>style.visibility</p:attrName>
                                        </p:attrNameLst>
                                      </p:cBhvr>
                                      <p:to>
                                        <p:strVal val="visible"/>
                                      </p:to>
                                    </p:set>
                                    <p:animEffect filter="fade" transition="in">
                                      <p:cBhvr>
                                        <p:cTn dur="1000"/>
                                        <p:tgtEl>
                                          <p:spTgt spid="7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
                                            <p:txEl>
                                              <p:pRg end="1" st="1"/>
                                            </p:txEl>
                                          </p:spTgt>
                                        </p:tgtEl>
                                        <p:attrNameLst>
                                          <p:attrName>style.visibility</p:attrName>
                                        </p:attrNameLst>
                                      </p:cBhvr>
                                      <p:to>
                                        <p:strVal val="visible"/>
                                      </p:to>
                                    </p:set>
                                    <p:animEffect filter="fade" transition="in">
                                      <p:cBhvr>
                                        <p:cTn dur="1000"/>
                                        <p:tgtEl>
                                          <p:spTgt spid="7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
                                            <p:txEl>
                                              <p:pRg end="2" st="2"/>
                                            </p:txEl>
                                          </p:spTgt>
                                        </p:tgtEl>
                                        <p:attrNameLst>
                                          <p:attrName>style.visibility</p:attrName>
                                        </p:attrNameLst>
                                      </p:cBhvr>
                                      <p:to>
                                        <p:strVal val="visible"/>
                                      </p:to>
                                    </p:set>
                                    <p:animEffect filter="fade" transition="in">
                                      <p:cBhvr>
                                        <p:cTn dur="1000"/>
                                        <p:tgtEl>
                                          <p:spTgt spid="7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
                                            <p:txEl>
                                              <p:pRg end="3" st="3"/>
                                            </p:txEl>
                                          </p:spTgt>
                                        </p:tgtEl>
                                        <p:attrNameLst>
                                          <p:attrName>style.visibility</p:attrName>
                                        </p:attrNameLst>
                                      </p:cBhvr>
                                      <p:to>
                                        <p:strVal val="visible"/>
                                      </p:to>
                                    </p:set>
                                    <p:animEffect filter="fade" transition="in">
                                      <p:cBhvr>
                                        <p:cTn dur="1000"/>
                                        <p:tgtEl>
                                          <p:spTgt spid="7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
                                            <p:txEl>
                                              <p:pRg end="4" st="4"/>
                                            </p:txEl>
                                          </p:spTgt>
                                        </p:tgtEl>
                                        <p:attrNameLst>
                                          <p:attrName>style.visibility</p:attrName>
                                        </p:attrNameLst>
                                      </p:cBhvr>
                                      <p:to>
                                        <p:strVal val="visible"/>
                                      </p:to>
                                    </p:set>
                                    <p:animEffect filter="fade" transition="in">
                                      <p:cBhvr>
                                        <p:cTn dur="1000"/>
                                        <p:tgtEl>
                                          <p:spTgt spid="77">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
                                            <p:txEl>
                                              <p:pRg end="5" st="5"/>
                                            </p:txEl>
                                          </p:spTgt>
                                        </p:tgtEl>
                                        <p:attrNameLst>
                                          <p:attrName>style.visibility</p:attrName>
                                        </p:attrNameLst>
                                      </p:cBhvr>
                                      <p:to>
                                        <p:strVal val="visible"/>
                                      </p:to>
                                    </p:set>
                                    <p:animEffect filter="fade" transition="in">
                                      <p:cBhvr>
                                        <p:cTn dur="1000"/>
                                        <p:tgtEl>
                                          <p:spTgt spid="77">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
                                            <p:txEl>
                                              <p:pRg end="6" st="6"/>
                                            </p:txEl>
                                          </p:spTgt>
                                        </p:tgtEl>
                                        <p:attrNameLst>
                                          <p:attrName>style.visibility</p:attrName>
                                        </p:attrNameLst>
                                      </p:cBhvr>
                                      <p:to>
                                        <p:strVal val="visible"/>
                                      </p:to>
                                    </p:set>
                                    <p:animEffect filter="fade" transition="in">
                                      <p:cBhvr>
                                        <p:cTn dur="1000"/>
                                        <p:tgtEl>
                                          <p:spTgt spid="77">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6"/>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83" name="Google Shape;83;p16"/>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Modeling and Practicing Closely Reading Paragraph 1 of the Introduction to the UDHR (10 mins)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7"/>
          <p:cNvSpPr txBox="1"/>
          <p:nvPr>
            <p:ph idx="1" type="body"/>
          </p:nvPr>
        </p:nvSpPr>
        <p:spPr>
          <a:xfrm>
            <a:off x="457200" y="288425"/>
            <a:ext cx="8229600" cy="4637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Remember that in lesson 1 you spent a lot of time looking at the UDHR to notice how it is set up, or structured.</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Turn and talk with a partner about something you remember or noticed.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8">
                                            <p:txEl>
                                              <p:pRg end="0" st="0"/>
                                            </p:txEl>
                                          </p:spTgt>
                                        </p:tgtEl>
                                        <p:attrNameLst>
                                          <p:attrName>style.visibility</p:attrName>
                                        </p:attrNameLst>
                                      </p:cBhvr>
                                      <p:to>
                                        <p:strVal val="visible"/>
                                      </p:to>
                                    </p:set>
                                    <p:animEffect filter="fade" transition="in">
                                      <p:cBhvr>
                                        <p:cTn dur="1000"/>
                                        <p:tgtEl>
                                          <p:spTgt spid="8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8">
                                            <p:txEl>
                                              <p:pRg end="1" st="1"/>
                                            </p:txEl>
                                          </p:spTgt>
                                        </p:tgtEl>
                                        <p:attrNameLst>
                                          <p:attrName>style.visibility</p:attrName>
                                        </p:attrNameLst>
                                      </p:cBhvr>
                                      <p:to>
                                        <p:strVal val="visible"/>
                                      </p:to>
                                    </p:set>
                                    <p:animEffect filter="fade" transition="in">
                                      <p:cBhvr>
                                        <p:cTn dur="1000"/>
                                        <p:tgtEl>
                                          <p:spTgt spid="8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8">
                                            <p:txEl>
                                              <p:pRg end="2" st="2"/>
                                            </p:txEl>
                                          </p:spTgt>
                                        </p:tgtEl>
                                        <p:attrNameLst>
                                          <p:attrName>style.visibility</p:attrName>
                                        </p:attrNameLst>
                                      </p:cBhvr>
                                      <p:to>
                                        <p:strVal val="visible"/>
                                      </p:to>
                                    </p:set>
                                    <p:animEffect filter="fade" transition="in">
                                      <p:cBhvr>
                                        <p:cTn dur="1000"/>
                                        <p:tgtEl>
                                          <p:spTgt spid="88">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pic>
        <p:nvPicPr>
          <p:cNvPr id="93" name="Google Shape;93;p18"/>
          <p:cNvPicPr preferRelativeResize="0"/>
          <p:nvPr/>
        </p:nvPicPr>
        <p:blipFill rotWithShape="1">
          <a:blip r:embed="rId3">
            <a:alphaModFix/>
          </a:blip>
          <a:srcRect b="0" l="0" r="0" t="0"/>
          <a:stretch/>
        </p:blipFill>
        <p:spPr>
          <a:xfrm>
            <a:off x="146425" y="840921"/>
            <a:ext cx="9143999" cy="346165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9"/>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The Introduction</a:t>
            </a:r>
            <a:endParaRPr/>
          </a:p>
        </p:txBody>
      </p:sp>
      <p:sp>
        <p:nvSpPr>
          <p:cNvPr id="99" name="Google Shape;99;p19"/>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This part is called the introduction.  Intro means “the first part.”  These short paragraphs are at the very beginning of the document and set up many of the main ideas.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We will read the 1st paragraph closely, which is just one sentence.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0"/>
          <p:cNvSpPr txBox="1"/>
          <p:nvPr>
            <p:ph idx="1" type="body"/>
          </p:nvPr>
        </p:nvSpPr>
        <p:spPr>
          <a:xfrm>
            <a:off x="457200" y="275825"/>
            <a:ext cx="8229600" cy="4650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You’re going to use this note-catcher to take notes after you have read and annotated the introduction to the UDHR.</a:t>
            </a:r>
            <a:endParaRPr/>
          </a:p>
        </p:txBody>
      </p:sp>
      <p:pic>
        <p:nvPicPr>
          <p:cNvPr id="105" name="Google Shape;105;p20"/>
          <p:cNvPicPr preferRelativeResize="0"/>
          <p:nvPr/>
        </p:nvPicPr>
        <p:blipFill>
          <a:blip r:embed="rId3">
            <a:alphaModFix/>
          </a:blip>
          <a:stretch>
            <a:fillRect/>
          </a:stretch>
        </p:blipFill>
        <p:spPr>
          <a:xfrm>
            <a:off x="4867350" y="1423875"/>
            <a:ext cx="4194150" cy="36441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1"/>
          <p:cNvSpPr txBox="1"/>
          <p:nvPr>
            <p:ph idx="1" type="body"/>
          </p:nvPr>
        </p:nvSpPr>
        <p:spPr>
          <a:xfrm>
            <a:off x="180100" y="0"/>
            <a:ext cx="8805900" cy="5061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Follow along as I read the 1st paragraph aloud (x2).</a:t>
            </a:r>
            <a:endParaRPr/>
          </a:p>
          <a:p>
            <a:pPr indent="0" lvl="0" marL="0" rtl="0" algn="l">
              <a:spcBef>
                <a:spcPts val="600"/>
              </a:spcBef>
              <a:spcAft>
                <a:spcPts val="0"/>
              </a:spcAft>
              <a:buNone/>
            </a:pPr>
            <a:r>
              <a:rPr lang="en">
                <a:solidFill>
                  <a:srgbClr val="990000"/>
                </a:solidFill>
              </a:rPr>
              <a:t>“All human beings are born with equal and inalienable rights and fundamental freedoms.”</a:t>
            </a:r>
            <a:endParaRPr>
              <a:solidFill>
                <a:srgbClr val="990000"/>
              </a:solidFill>
            </a:endParaRPr>
          </a:p>
          <a:p>
            <a:pPr indent="0" lvl="0" marL="0" rtl="0" algn="l">
              <a:spcBef>
                <a:spcPts val="600"/>
              </a:spcBef>
              <a:spcAft>
                <a:spcPts val="0"/>
              </a:spcAft>
              <a:buNone/>
            </a:pPr>
            <a:r>
              <a:rPr lang="en"/>
              <a:t>Now, you read it silently and independently focusing on words or phrases that might help you determine the meaning of this first sentence.  Annotate the text by circling unknown words and underlining words you feel are important</a:t>
            </a:r>
            <a:endParaRPr/>
          </a:p>
        </p:txBody>
      </p:sp>
      <p:sp>
        <p:nvSpPr>
          <p:cNvPr id="111" name="Google Shape;111;p21"/>
          <p:cNvSpPr/>
          <p:nvPr/>
        </p:nvSpPr>
        <p:spPr>
          <a:xfrm>
            <a:off x="3683425" y="3537950"/>
            <a:ext cx="1309800" cy="566700"/>
          </a:xfrm>
          <a:prstGeom prst="ellips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2" name="Google Shape;112;p21"/>
          <p:cNvCxnSpPr/>
          <p:nvPr/>
        </p:nvCxnSpPr>
        <p:spPr>
          <a:xfrm flipH="1" rot="10800000">
            <a:off x="282750" y="4356625"/>
            <a:ext cx="1939800" cy="252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xEl>
                                              <p:pRg end="0" st="0"/>
                                            </p:txEl>
                                          </p:spTgt>
                                        </p:tgtEl>
                                        <p:attrNameLst>
                                          <p:attrName>style.visibility</p:attrName>
                                        </p:attrNameLst>
                                      </p:cBhvr>
                                      <p:to>
                                        <p:strVal val="visible"/>
                                      </p:to>
                                    </p:set>
                                    <p:animEffect filter="fade" transition="in">
                                      <p:cBhvr>
                                        <p:cTn dur="1000"/>
                                        <p:tgtEl>
                                          <p:spTgt spid="11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xEl>
                                              <p:pRg end="1" st="1"/>
                                            </p:txEl>
                                          </p:spTgt>
                                        </p:tgtEl>
                                        <p:attrNameLst>
                                          <p:attrName>style.visibility</p:attrName>
                                        </p:attrNameLst>
                                      </p:cBhvr>
                                      <p:to>
                                        <p:strVal val="visible"/>
                                      </p:to>
                                    </p:set>
                                    <p:animEffect filter="fade" transition="in">
                                      <p:cBhvr>
                                        <p:cTn dur="1000"/>
                                        <p:tgtEl>
                                          <p:spTgt spid="11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xEl>
                                              <p:pRg end="2" st="2"/>
                                            </p:txEl>
                                          </p:spTgt>
                                        </p:tgtEl>
                                        <p:attrNameLst>
                                          <p:attrName>style.visibility</p:attrName>
                                        </p:attrNameLst>
                                      </p:cBhvr>
                                      <p:to>
                                        <p:strVal val="visible"/>
                                      </p:to>
                                    </p:set>
                                    <p:animEffect filter="fade" transition="in">
                                      <p:cBhvr>
                                        <p:cTn dur="1000"/>
                                        <p:tgtEl>
                                          <p:spTgt spid="11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gtEl>
                                        <p:attrNameLst>
                                          <p:attrName>style.visibility</p:attrName>
                                        </p:attrNameLst>
                                      </p:cBhvr>
                                      <p:to>
                                        <p:strVal val="visible"/>
                                      </p:to>
                                    </p:set>
                                    <p:animEffect filter="fade" transition="in">
                                      <p:cBhvr>
                                        <p:cTn dur="1000"/>
                                        <p:tgtEl>
                                          <p:spTgt spid="1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gtEl>
                                        <p:attrNameLst>
                                          <p:attrName>style.visibility</p:attrName>
                                        </p:attrNameLst>
                                      </p:cBhvr>
                                      <p:to>
                                        <p:strVal val="visible"/>
                                      </p:to>
                                    </p:set>
                                    <p:animEffect filter="fade" transition="in">
                                      <p:cBhvr>
                                        <p:cTn dur="1000"/>
                                        <p:tgtEl>
                                          <p:spTgt spid="1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2"/>
          <p:cNvSpPr txBox="1"/>
          <p:nvPr>
            <p:ph idx="1" type="body"/>
          </p:nvPr>
        </p:nvSpPr>
        <p:spPr>
          <a:xfrm>
            <a:off x="457200" y="275825"/>
            <a:ext cx="8229600" cy="4650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Think about what some of the words mean based on the context, or what the entire sentence means.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Share with a partner.</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Share with the class.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
                                            <p:txEl>
                                              <p:pRg end="0" st="0"/>
                                            </p:txEl>
                                          </p:spTgt>
                                        </p:tgtEl>
                                        <p:attrNameLst>
                                          <p:attrName>style.visibility</p:attrName>
                                        </p:attrNameLst>
                                      </p:cBhvr>
                                      <p:to>
                                        <p:strVal val="visible"/>
                                      </p:to>
                                    </p:set>
                                    <p:animEffect filter="fade" transition="in">
                                      <p:cBhvr>
                                        <p:cTn dur="1000"/>
                                        <p:tgtEl>
                                          <p:spTgt spid="11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
                                            <p:txEl>
                                              <p:pRg end="1" st="1"/>
                                            </p:txEl>
                                          </p:spTgt>
                                        </p:tgtEl>
                                        <p:attrNameLst>
                                          <p:attrName>style.visibility</p:attrName>
                                        </p:attrNameLst>
                                      </p:cBhvr>
                                      <p:to>
                                        <p:strVal val="visible"/>
                                      </p:to>
                                    </p:set>
                                    <p:animEffect filter="fade" transition="in">
                                      <p:cBhvr>
                                        <p:cTn dur="1000"/>
                                        <p:tgtEl>
                                          <p:spTgt spid="11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
                                            <p:txEl>
                                              <p:pRg end="2" st="2"/>
                                            </p:txEl>
                                          </p:spTgt>
                                        </p:tgtEl>
                                        <p:attrNameLst>
                                          <p:attrName>style.visibility</p:attrName>
                                        </p:attrNameLst>
                                      </p:cBhvr>
                                      <p:to>
                                        <p:strVal val="visible"/>
                                      </p:to>
                                    </p:set>
                                    <p:animEffect filter="fade" transition="in">
                                      <p:cBhvr>
                                        <p:cTn dur="1000"/>
                                        <p:tgtEl>
                                          <p:spTgt spid="11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
                                            <p:txEl>
                                              <p:pRg end="3" st="3"/>
                                            </p:txEl>
                                          </p:spTgt>
                                        </p:tgtEl>
                                        <p:attrNameLst>
                                          <p:attrName>style.visibility</p:attrName>
                                        </p:attrNameLst>
                                      </p:cBhvr>
                                      <p:to>
                                        <p:strVal val="visible"/>
                                      </p:to>
                                    </p:set>
                                    <p:animEffect filter="fade" transition="in">
                                      <p:cBhvr>
                                        <p:cTn dur="1000"/>
                                        <p:tgtEl>
                                          <p:spTgt spid="11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
                                            <p:txEl>
                                              <p:pRg end="4" st="4"/>
                                            </p:txEl>
                                          </p:spTgt>
                                        </p:tgtEl>
                                        <p:attrNameLst>
                                          <p:attrName>style.visibility</p:attrName>
                                        </p:attrNameLst>
                                      </p:cBhvr>
                                      <p:to>
                                        <p:strVal val="visible"/>
                                      </p:to>
                                    </p:set>
                                    <p:animEffect filter="fade" transition="in">
                                      <p:cBhvr>
                                        <p:cTn dur="1000"/>
                                        <p:tgtEl>
                                          <p:spTgt spid="117">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3"/>
          <p:cNvSpPr txBox="1"/>
          <p:nvPr>
            <p:ph idx="1" type="body"/>
          </p:nvPr>
        </p:nvSpPr>
        <p:spPr>
          <a:xfrm>
            <a:off x="457200" y="169700"/>
            <a:ext cx="8229600" cy="4603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Reread the 1st paragraph for a third time, focusing on just two or three words that you underlined or circled.</a:t>
            </a:r>
            <a:endParaRPr sz="1800"/>
          </a:p>
          <a:p>
            <a:pPr indent="0" lvl="0" marL="0" rtl="0" algn="l">
              <a:spcBef>
                <a:spcPts val="600"/>
              </a:spcBef>
              <a:spcAft>
                <a:spcPts val="0"/>
              </a:spcAft>
              <a:buNone/>
            </a:pPr>
            <a:r>
              <a:t/>
            </a:r>
            <a:endParaRPr sz="1800"/>
          </a:p>
          <a:p>
            <a:pPr indent="0" lvl="0" marL="0" rtl="0" algn="l">
              <a:spcBef>
                <a:spcPts val="600"/>
              </a:spcBef>
              <a:spcAft>
                <a:spcPts val="0"/>
              </a:spcAft>
              <a:buNone/>
            </a:pPr>
            <a:r>
              <a:rPr lang="en">
                <a:solidFill>
                  <a:srgbClr val="990000"/>
                </a:solidFill>
              </a:rPr>
              <a:t>“All human beings are born with equal and inalienable rights and fundamental freedoms.”</a:t>
            </a:r>
            <a:endParaRPr/>
          </a:p>
        </p:txBody>
      </p:sp>
      <p:cxnSp>
        <p:nvCxnSpPr>
          <p:cNvPr id="123" name="Google Shape;123;p23"/>
          <p:cNvCxnSpPr/>
          <p:nvPr/>
        </p:nvCxnSpPr>
        <p:spPr>
          <a:xfrm flipH="1" rot="10800000">
            <a:off x="457200" y="3020925"/>
            <a:ext cx="1885800" cy="13500"/>
          </a:xfrm>
          <a:prstGeom prst="straightConnector1">
            <a:avLst/>
          </a:prstGeom>
          <a:noFill/>
          <a:ln cap="flat" cmpd="sng" w="38100">
            <a:solidFill>
              <a:schemeClr val="dk2"/>
            </a:solidFill>
            <a:prstDash val="solid"/>
            <a:round/>
            <a:headEnd len="med" w="med" type="none"/>
            <a:tailEnd len="med" w="med" type="none"/>
          </a:ln>
        </p:spPr>
      </p:cxnSp>
      <p:cxnSp>
        <p:nvCxnSpPr>
          <p:cNvPr id="124" name="Google Shape;124;p23"/>
          <p:cNvCxnSpPr/>
          <p:nvPr/>
        </p:nvCxnSpPr>
        <p:spPr>
          <a:xfrm flipH="1" rot="10800000">
            <a:off x="4373725" y="3020925"/>
            <a:ext cx="1885800" cy="13500"/>
          </a:xfrm>
          <a:prstGeom prst="straightConnector1">
            <a:avLst/>
          </a:prstGeom>
          <a:noFill/>
          <a:ln cap="flat" cmpd="sng" w="38100">
            <a:solidFill>
              <a:schemeClr val="dk2"/>
            </a:solidFill>
            <a:prstDash val="solid"/>
            <a:round/>
            <a:headEnd len="med" w="med" type="none"/>
            <a:tailEnd len="med" w="med" type="none"/>
          </a:ln>
        </p:spPr>
      </p:cxnSp>
      <p:sp>
        <p:nvSpPr>
          <p:cNvPr id="125" name="Google Shape;125;p23"/>
          <p:cNvSpPr txBox="1"/>
          <p:nvPr/>
        </p:nvSpPr>
        <p:spPr>
          <a:xfrm>
            <a:off x="3963300" y="3197225"/>
            <a:ext cx="3188100" cy="43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t>fundamental=basic</a:t>
            </a:r>
            <a:endParaRPr b="1" sz="2400"/>
          </a:p>
        </p:txBody>
      </p:sp>
      <p:sp>
        <p:nvSpPr>
          <p:cNvPr id="126" name="Google Shape;126;p23"/>
          <p:cNvSpPr txBox="1"/>
          <p:nvPr/>
        </p:nvSpPr>
        <p:spPr>
          <a:xfrm>
            <a:off x="381000" y="3363200"/>
            <a:ext cx="7503300" cy="141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t>in=</a:t>
            </a:r>
            <a:r>
              <a:rPr b="1" lang="en" sz="2400">
                <a:solidFill>
                  <a:srgbClr val="FF0000"/>
                </a:solidFill>
              </a:rPr>
              <a:t>not</a:t>
            </a:r>
            <a:r>
              <a:rPr b="1" lang="en" sz="2400"/>
              <a:t>           </a:t>
            </a:r>
            <a:endParaRPr b="1" sz="2400"/>
          </a:p>
          <a:p>
            <a:pPr indent="0" lvl="0" marL="0" rtl="0" algn="l">
              <a:spcBef>
                <a:spcPts val="0"/>
              </a:spcBef>
              <a:spcAft>
                <a:spcPts val="0"/>
              </a:spcAft>
              <a:buNone/>
            </a:pPr>
            <a:r>
              <a:rPr b="1" lang="en" sz="2400"/>
              <a:t>alien=</a:t>
            </a:r>
            <a:r>
              <a:rPr b="1" lang="en" sz="2400">
                <a:solidFill>
                  <a:srgbClr val="0000FF"/>
                </a:solidFill>
              </a:rPr>
              <a:t>separate</a:t>
            </a:r>
            <a:r>
              <a:rPr b="1" lang="en" sz="2400"/>
              <a:t> </a:t>
            </a:r>
            <a:endParaRPr b="1" sz="2400"/>
          </a:p>
          <a:p>
            <a:pPr indent="0" lvl="0" marL="0" rtl="0" algn="l">
              <a:spcBef>
                <a:spcPts val="0"/>
              </a:spcBef>
              <a:spcAft>
                <a:spcPts val="0"/>
              </a:spcAft>
              <a:buNone/>
            </a:pPr>
            <a:r>
              <a:rPr b="1" lang="en" sz="2400">
                <a:solidFill>
                  <a:srgbClr val="FF0000"/>
                </a:solidFill>
              </a:rPr>
              <a:t>in</a:t>
            </a:r>
            <a:r>
              <a:rPr b="1" lang="en" sz="2400">
                <a:solidFill>
                  <a:srgbClr val="0000FF"/>
                </a:solidFill>
              </a:rPr>
              <a:t>alienable</a:t>
            </a:r>
            <a:r>
              <a:rPr b="1" lang="en" sz="2400"/>
              <a:t>=not separate; can’t be taken away</a:t>
            </a:r>
            <a:endParaRPr b="1"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4"/>
                                        </p:tgtEl>
                                        <p:attrNameLst>
                                          <p:attrName>style.visibility</p:attrName>
                                        </p:attrNameLst>
                                      </p:cBhvr>
                                      <p:to>
                                        <p:strVal val="visible"/>
                                      </p:to>
                                    </p:set>
                                    <p:animEffect filter="fade" transition="in">
                                      <p:cBhvr>
                                        <p:cTn dur="1000"/>
                                        <p:tgtEl>
                                          <p:spTgt spid="1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
                                        </p:tgtEl>
                                        <p:attrNameLst>
                                          <p:attrName>style.visibility</p:attrName>
                                        </p:attrNameLst>
                                      </p:cBhvr>
                                      <p:to>
                                        <p:strVal val="visible"/>
                                      </p:to>
                                    </p:set>
                                    <p:animEffect filter="fade" transition="in">
                                      <p:cBhvr>
                                        <p:cTn dur="1000"/>
                                        <p:tgtEl>
                                          <p:spTgt spid="12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
                                        </p:tgtEl>
                                        <p:attrNameLst>
                                          <p:attrName>style.visibility</p:attrName>
                                        </p:attrNameLst>
                                      </p:cBhvr>
                                      <p:to>
                                        <p:strVal val="visible"/>
                                      </p:to>
                                    </p:set>
                                    <p:animEffect filter="fade" transition="in">
                                      <p:cBhvr>
                                        <p:cTn dur="1000"/>
                                        <p:tgtEl>
                                          <p:spTgt spid="1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xEl>
                                              <p:pRg end="0" st="0"/>
                                            </p:txEl>
                                          </p:spTgt>
                                        </p:tgtEl>
                                        <p:attrNameLst>
                                          <p:attrName>style.visibility</p:attrName>
                                        </p:attrNameLst>
                                      </p:cBhvr>
                                      <p:to>
                                        <p:strVal val="visible"/>
                                      </p:to>
                                    </p:set>
                                    <p:animEffect filter="fade" transition="in">
                                      <p:cBhvr>
                                        <p:cTn dur="1000"/>
                                        <p:tgtEl>
                                          <p:spTgt spid="12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xEl>
                                              <p:pRg end="1" st="1"/>
                                            </p:txEl>
                                          </p:spTgt>
                                        </p:tgtEl>
                                        <p:attrNameLst>
                                          <p:attrName>style.visibility</p:attrName>
                                        </p:attrNameLst>
                                      </p:cBhvr>
                                      <p:to>
                                        <p:strVal val="visible"/>
                                      </p:to>
                                    </p:set>
                                    <p:animEffect filter="fade" transition="in">
                                      <p:cBhvr>
                                        <p:cTn dur="1000"/>
                                        <p:tgtEl>
                                          <p:spTgt spid="12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xEl>
                                              <p:pRg end="2" st="2"/>
                                            </p:txEl>
                                          </p:spTgt>
                                        </p:tgtEl>
                                        <p:attrNameLst>
                                          <p:attrName>style.visibility</p:attrName>
                                        </p:attrNameLst>
                                      </p:cBhvr>
                                      <p:to>
                                        <p:strVal val="visible"/>
                                      </p:to>
                                    </p:set>
                                    <p:animEffect filter="fade" transition="in">
                                      <p:cBhvr>
                                        <p:cTn dur="1000"/>
                                        <p:tgtEl>
                                          <p:spTgt spid="126">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24"/>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You’re going to get a lot more practice figure out words from context and using word roots and prefixes as you read the rest of the introduction.</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It’s difficult, but you can do it!</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5"/>
          <p:cNvSpPr txBox="1"/>
          <p:nvPr>
            <p:ph type="title"/>
          </p:nvPr>
        </p:nvSpPr>
        <p:spPr>
          <a:xfrm>
            <a:off x="457200" y="205976"/>
            <a:ext cx="8229600" cy="1868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 Guided Practice Closely Reading Paragraph 2 of the Introduction to the UDHR (15 min)</a:t>
            </a:r>
            <a:endParaRPr/>
          </a:p>
        </p:txBody>
      </p:sp>
      <p:pic>
        <p:nvPicPr>
          <p:cNvPr id="138" name="Google Shape;138;p25"/>
          <p:cNvPicPr preferRelativeResize="0"/>
          <p:nvPr/>
        </p:nvPicPr>
        <p:blipFill>
          <a:blip r:embed="rId3">
            <a:alphaModFix/>
          </a:blip>
          <a:stretch>
            <a:fillRect/>
          </a:stretch>
        </p:blipFill>
        <p:spPr>
          <a:xfrm>
            <a:off x="0" y="2142483"/>
            <a:ext cx="9144000" cy="1111884"/>
          </a:xfrm>
          <a:prstGeom prst="rect">
            <a:avLst/>
          </a:prstGeom>
          <a:noFill/>
          <a:ln>
            <a:noFill/>
          </a:ln>
        </p:spPr>
      </p:pic>
      <p:cxnSp>
        <p:nvCxnSpPr>
          <p:cNvPr id="139" name="Google Shape;139;p25"/>
          <p:cNvCxnSpPr/>
          <p:nvPr/>
        </p:nvCxnSpPr>
        <p:spPr>
          <a:xfrm flipH="1">
            <a:off x="1516225" y="2438050"/>
            <a:ext cx="189900" cy="366300"/>
          </a:xfrm>
          <a:prstGeom prst="straightConnector1">
            <a:avLst/>
          </a:prstGeom>
          <a:noFill/>
          <a:ln cap="flat" cmpd="sng" w="76200">
            <a:solidFill>
              <a:schemeClr val="dk2"/>
            </a:solidFill>
            <a:prstDash val="solid"/>
            <a:round/>
            <a:headEnd len="med" w="med" type="none"/>
            <a:tailEnd len="med" w="med" type="none"/>
          </a:ln>
        </p:spPr>
      </p:cxnSp>
      <p:sp>
        <p:nvSpPr>
          <p:cNvPr id="140" name="Google Shape;140;p25"/>
          <p:cNvSpPr txBox="1"/>
          <p:nvPr/>
        </p:nvSpPr>
        <p:spPr>
          <a:xfrm>
            <a:off x="124600" y="3417475"/>
            <a:ext cx="8723400" cy="90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t>Draw a slash at the end of the first sentence so we can focus our attention on just the first sentence.</a:t>
            </a:r>
            <a:endParaRPr b="1"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
                                        </p:tgtEl>
                                        <p:attrNameLst>
                                          <p:attrName>style.visibility</p:attrName>
                                        </p:attrNameLst>
                                      </p:cBhvr>
                                      <p:to>
                                        <p:strVal val="visible"/>
                                      </p:to>
                                    </p:set>
                                    <p:animEffect filter="fade" transition="in">
                                      <p:cBhvr>
                                        <p:cTn dur="1000"/>
                                        <p:tgtEl>
                                          <p:spTgt spid="139"/>
                                        </p:tgtEl>
                                      </p:cBhvr>
                                    </p:animEffect>
                                  </p:childTnLst>
                                </p:cTn>
                              </p:par>
                              <p:par>
                                <p:cTn fill="hold" nodeType="withEffect" presetClass="entr" presetID="10" presetSubtype="0">
                                  <p:stCondLst>
                                    <p:cond delay="0"/>
                                  </p:stCondLst>
                                  <p:childTnLst>
                                    <p:set>
                                      <p:cBhvr>
                                        <p:cTn dur="1" fill="hold">
                                          <p:stCondLst>
                                            <p:cond delay="0"/>
                                          </p:stCondLst>
                                        </p:cTn>
                                        <p:tgtEl>
                                          <p:spTgt spid="140"/>
                                        </p:tgtEl>
                                        <p:attrNameLst>
                                          <p:attrName>style.visibility</p:attrName>
                                        </p:attrNameLst>
                                      </p:cBhvr>
                                      <p:to>
                                        <p:strVal val="visible"/>
                                      </p:to>
                                    </p:set>
                                    <p:animEffect filter="fade" transition="in">
                                      <p:cBhvr>
                                        <p:cTn dur="1000"/>
                                        <p:tgtEl>
                                          <p:spTgt spid="1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6"/>
          <p:cNvSpPr txBox="1"/>
          <p:nvPr>
            <p:ph idx="1" type="body"/>
          </p:nvPr>
        </p:nvSpPr>
        <p:spPr>
          <a:xfrm>
            <a:off x="457200" y="293125"/>
            <a:ext cx="8229600" cy="46326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Reread the 1st sentence of paragraph 2.</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“The United Nations is committed to upholding, promoting, and protecting the human rights of every individual.”</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Focus on the words and phrases that might help you determine the meaning of this sentence (underline).  Annotate your text.</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7"/>
          <p:cNvSpPr txBox="1"/>
          <p:nvPr>
            <p:ph idx="1" type="body"/>
          </p:nvPr>
        </p:nvSpPr>
        <p:spPr>
          <a:xfrm>
            <a:off x="457200" y="273325"/>
            <a:ext cx="8229600" cy="4652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Reread this sentence a third time, focusing on just the two or three words you underlined.</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“The United Nations is committed to upholding, promoting, and protecting the human rights of every individual.”</a:t>
            </a:r>
            <a:endParaRPr/>
          </a:p>
          <a:p>
            <a:pPr indent="0" lvl="0" marL="0" rtl="0" algn="l">
              <a:spcBef>
                <a:spcPts val="600"/>
              </a:spcBef>
              <a:spcAft>
                <a:spcPts val="0"/>
              </a:spcAft>
              <a:buNone/>
            </a:pPr>
            <a:r>
              <a:t/>
            </a:r>
            <a:endParaRPr/>
          </a:p>
          <a:p>
            <a:pPr indent="0" lvl="0" marL="0" rtl="0" algn="l">
              <a:spcBef>
                <a:spcPts val="600"/>
              </a:spcBef>
              <a:spcAft>
                <a:spcPts val="0"/>
              </a:spcAft>
              <a:buClr>
                <a:schemeClr val="dk1"/>
              </a:buClr>
              <a:buSzPts val="1100"/>
              <a:buFont typeface="Arial"/>
              <a:buNone/>
            </a:pPr>
            <a:r>
              <a:rPr lang="en"/>
              <a:t>What words did you underline?</a:t>
            </a:r>
            <a:endParaRPr/>
          </a:p>
        </p:txBody>
      </p:sp>
      <p:cxnSp>
        <p:nvCxnSpPr>
          <p:cNvPr id="151" name="Google Shape;151;p27"/>
          <p:cNvCxnSpPr/>
          <p:nvPr/>
        </p:nvCxnSpPr>
        <p:spPr>
          <a:xfrm flipH="1" rot="10800000">
            <a:off x="6719675" y="2385525"/>
            <a:ext cx="1540500" cy="12300"/>
          </a:xfrm>
          <a:prstGeom prst="straightConnector1">
            <a:avLst/>
          </a:prstGeom>
          <a:noFill/>
          <a:ln cap="flat" cmpd="sng" w="76200">
            <a:solidFill>
              <a:srgbClr val="FF9900"/>
            </a:solidFill>
            <a:prstDash val="solid"/>
            <a:round/>
            <a:headEnd len="med" w="med" type="none"/>
            <a:tailEnd len="med" w="med" type="none"/>
          </a:ln>
        </p:spPr>
      </p:cxnSp>
      <p:cxnSp>
        <p:nvCxnSpPr>
          <p:cNvPr id="152" name="Google Shape;152;p27"/>
          <p:cNvCxnSpPr/>
          <p:nvPr/>
        </p:nvCxnSpPr>
        <p:spPr>
          <a:xfrm flipH="1" rot="10800000">
            <a:off x="647700" y="2836100"/>
            <a:ext cx="1540500" cy="12300"/>
          </a:xfrm>
          <a:prstGeom prst="straightConnector1">
            <a:avLst/>
          </a:prstGeom>
          <a:noFill/>
          <a:ln cap="flat" cmpd="sng" w="76200">
            <a:solidFill>
              <a:srgbClr val="FF9900"/>
            </a:solidFill>
            <a:prstDash val="solid"/>
            <a:round/>
            <a:headEnd len="med" w="med" type="none"/>
            <a:tailEnd len="med" w="med" type="none"/>
          </a:ln>
        </p:spPr>
      </p:cxnSp>
      <p:cxnSp>
        <p:nvCxnSpPr>
          <p:cNvPr id="153" name="Google Shape;153;p27"/>
          <p:cNvCxnSpPr/>
          <p:nvPr/>
        </p:nvCxnSpPr>
        <p:spPr>
          <a:xfrm flipH="1" rot="10800000">
            <a:off x="3334575" y="2848400"/>
            <a:ext cx="1540500" cy="12300"/>
          </a:xfrm>
          <a:prstGeom prst="straightConnector1">
            <a:avLst/>
          </a:prstGeom>
          <a:noFill/>
          <a:ln cap="flat" cmpd="sng" w="76200">
            <a:solidFill>
              <a:srgbClr val="FF9900"/>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
                                            <p:txEl>
                                              <p:pRg end="0" st="0"/>
                                            </p:txEl>
                                          </p:spTgt>
                                        </p:tgtEl>
                                        <p:attrNameLst>
                                          <p:attrName>style.visibility</p:attrName>
                                        </p:attrNameLst>
                                      </p:cBhvr>
                                      <p:to>
                                        <p:strVal val="visible"/>
                                      </p:to>
                                    </p:set>
                                    <p:animEffect filter="fade" transition="in">
                                      <p:cBhvr>
                                        <p:cTn dur="1000"/>
                                        <p:tgtEl>
                                          <p:spTgt spid="15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
                                            <p:txEl>
                                              <p:pRg end="1" st="1"/>
                                            </p:txEl>
                                          </p:spTgt>
                                        </p:tgtEl>
                                        <p:attrNameLst>
                                          <p:attrName>style.visibility</p:attrName>
                                        </p:attrNameLst>
                                      </p:cBhvr>
                                      <p:to>
                                        <p:strVal val="visible"/>
                                      </p:to>
                                    </p:set>
                                    <p:animEffect filter="fade" transition="in">
                                      <p:cBhvr>
                                        <p:cTn dur="1000"/>
                                        <p:tgtEl>
                                          <p:spTgt spid="15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
                                            <p:txEl>
                                              <p:pRg end="2" st="2"/>
                                            </p:txEl>
                                          </p:spTgt>
                                        </p:tgtEl>
                                        <p:attrNameLst>
                                          <p:attrName>style.visibility</p:attrName>
                                        </p:attrNameLst>
                                      </p:cBhvr>
                                      <p:to>
                                        <p:strVal val="visible"/>
                                      </p:to>
                                    </p:set>
                                    <p:animEffect filter="fade" transition="in">
                                      <p:cBhvr>
                                        <p:cTn dur="1000"/>
                                        <p:tgtEl>
                                          <p:spTgt spid="15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
                                            <p:txEl>
                                              <p:pRg end="3" st="3"/>
                                            </p:txEl>
                                          </p:spTgt>
                                        </p:tgtEl>
                                        <p:attrNameLst>
                                          <p:attrName>style.visibility</p:attrName>
                                        </p:attrNameLst>
                                      </p:cBhvr>
                                      <p:to>
                                        <p:strVal val="visible"/>
                                      </p:to>
                                    </p:set>
                                    <p:animEffect filter="fade" transition="in">
                                      <p:cBhvr>
                                        <p:cTn dur="1000"/>
                                        <p:tgtEl>
                                          <p:spTgt spid="15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
                                            <p:txEl>
                                              <p:pRg end="4" st="4"/>
                                            </p:txEl>
                                          </p:spTgt>
                                        </p:tgtEl>
                                        <p:attrNameLst>
                                          <p:attrName>style.visibility</p:attrName>
                                        </p:attrNameLst>
                                      </p:cBhvr>
                                      <p:to>
                                        <p:strVal val="visible"/>
                                      </p:to>
                                    </p:set>
                                    <p:animEffect filter="fade" transition="in">
                                      <p:cBhvr>
                                        <p:cTn dur="1000"/>
                                        <p:tgtEl>
                                          <p:spTgt spid="15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
                                        </p:tgtEl>
                                        <p:attrNameLst>
                                          <p:attrName>style.visibility</p:attrName>
                                        </p:attrNameLst>
                                      </p:cBhvr>
                                      <p:to>
                                        <p:strVal val="visible"/>
                                      </p:to>
                                    </p:set>
                                    <p:animEffect filter="fade" transition="in">
                                      <p:cBhvr>
                                        <p:cTn dur="1000"/>
                                        <p:tgtEl>
                                          <p:spTgt spid="1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2"/>
                                        </p:tgtEl>
                                        <p:attrNameLst>
                                          <p:attrName>style.visibility</p:attrName>
                                        </p:attrNameLst>
                                      </p:cBhvr>
                                      <p:to>
                                        <p:strVal val="visible"/>
                                      </p:to>
                                    </p:set>
                                    <p:animEffect filter="fade" transition="in">
                                      <p:cBhvr>
                                        <p:cTn dur="1000"/>
                                        <p:tgtEl>
                                          <p:spTgt spid="15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3"/>
                                        </p:tgtEl>
                                        <p:attrNameLst>
                                          <p:attrName>style.visibility</p:attrName>
                                        </p:attrNameLst>
                                      </p:cBhvr>
                                      <p:to>
                                        <p:strVal val="visible"/>
                                      </p:to>
                                    </p:set>
                                    <p:animEffect filter="fade" transition="in">
                                      <p:cBhvr>
                                        <p:cTn dur="1000"/>
                                        <p:tgtEl>
                                          <p:spTgt spid="1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8"/>
          <p:cNvSpPr txBox="1"/>
          <p:nvPr>
            <p:ph idx="1" type="body"/>
          </p:nvPr>
        </p:nvSpPr>
        <p:spPr>
          <a:xfrm>
            <a:off x="457200" y="1503050"/>
            <a:ext cx="8229600" cy="3422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Can we figure out the meaning of these words using context clues?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Let’s look at the morphology (structure) of these words, beginning with the word roots.</a:t>
            </a:r>
            <a:endParaRPr/>
          </a:p>
        </p:txBody>
      </p:sp>
      <p:pic>
        <p:nvPicPr>
          <p:cNvPr id="159" name="Google Shape;159;p28"/>
          <p:cNvPicPr preferRelativeResize="0"/>
          <p:nvPr/>
        </p:nvPicPr>
        <p:blipFill>
          <a:blip r:embed="rId3">
            <a:alphaModFix/>
          </a:blip>
          <a:stretch>
            <a:fillRect/>
          </a:stretch>
        </p:blipFill>
        <p:spPr>
          <a:xfrm>
            <a:off x="590550" y="76200"/>
            <a:ext cx="7932250" cy="14268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8">
                                            <p:txEl>
                                              <p:pRg end="0" st="0"/>
                                            </p:txEl>
                                          </p:spTgt>
                                        </p:tgtEl>
                                        <p:attrNameLst>
                                          <p:attrName>style.visibility</p:attrName>
                                        </p:attrNameLst>
                                      </p:cBhvr>
                                      <p:to>
                                        <p:strVal val="visible"/>
                                      </p:to>
                                    </p:set>
                                    <p:animEffect filter="fade" transition="in">
                                      <p:cBhvr>
                                        <p:cTn dur="1000"/>
                                        <p:tgtEl>
                                          <p:spTgt spid="15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8">
                                            <p:txEl>
                                              <p:pRg end="1" st="1"/>
                                            </p:txEl>
                                          </p:spTgt>
                                        </p:tgtEl>
                                        <p:attrNameLst>
                                          <p:attrName>style.visibility</p:attrName>
                                        </p:attrNameLst>
                                      </p:cBhvr>
                                      <p:to>
                                        <p:strVal val="visible"/>
                                      </p:to>
                                    </p:set>
                                    <p:animEffect filter="fade" transition="in">
                                      <p:cBhvr>
                                        <p:cTn dur="1000"/>
                                        <p:tgtEl>
                                          <p:spTgt spid="15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8">
                                            <p:txEl>
                                              <p:pRg end="2" st="2"/>
                                            </p:txEl>
                                          </p:spTgt>
                                        </p:tgtEl>
                                        <p:attrNameLst>
                                          <p:attrName>style.visibility</p:attrName>
                                        </p:attrNameLst>
                                      </p:cBhvr>
                                      <p:to>
                                        <p:strVal val="visible"/>
                                      </p:to>
                                    </p:set>
                                    <p:animEffect filter="fade" transition="in">
                                      <p:cBhvr>
                                        <p:cTn dur="1000"/>
                                        <p:tgtEl>
                                          <p:spTgt spid="158">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9"/>
          <p:cNvSpPr txBox="1"/>
          <p:nvPr>
            <p:ph idx="1" type="body"/>
          </p:nvPr>
        </p:nvSpPr>
        <p:spPr>
          <a:xfrm>
            <a:off x="457200" y="1652375"/>
            <a:ext cx="8229600" cy="32736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What words that you already know do you see in the word </a:t>
            </a:r>
            <a:r>
              <a:rPr b="1" i="1" lang="en"/>
              <a:t>upholding?</a:t>
            </a:r>
            <a:endParaRPr b="1"/>
          </a:p>
          <a:p>
            <a:pPr indent="0" lvl="0" marL="0" rtl="0" algn="l">
              <a:spcBef>
                <a:spcPts val="600"/>
              </a:spcBef>
              <a:spcAft>
                <a:spcPts val="0"/>
              </a:spcAft>
              <a:buNone/>
            </a:pPr>
            <a:r>
              <a:rPr b="1" lang="en"/>
              <a:t>up</a:t>
            </a:r>
            <a:r>
              <a:rPr lang="en"/>
              <a:t>=to lift</a:t>
            </a:r>
            <a:endParaRPr/>
          </a:p>
          <a:p>
            <a:pPr indent="0" lvl="0" marL="0" rtl="0" algn="l">
              <a:spcBef>
                <a:spcPts val="600"/>
              </a:spcBef>
              <a:spcAft>
                <a:spcPts val="0"/>
              </a:spcAft>
              <a:buNone/>
            </a:pPr>
            <a:r>
              <a:rPr b="1" lang="en"/>
              <a:t>hold</a:t>
            </a:r>
            <a:r>
              <a:rPr lang="en"/>
              <a:t>=to keep</a:t>
            </a:r>
            <a:endParaRPr/>
          </a:p>
          <a:p>
            <a:pPr indent="0" lvl="0" marL="0" rtl="0" algn="l">
              <a:spcBef>
                <a:spcPts val="600"/>
              </a:spcBef>
              <a:spcAft>
                <a:spcPts val="0"/>
              </a:spcAft>
              <a:buNone/>
            </a:pPr>
            <a:r>
              <a:rPr b="1" lang="en"/>
              <a:t>uphold=</a:t>
            </a:r>
            <a:r>
              <a:rPr lang="en"/>
              <a:t>to support or defend something</a:t>
            </a:r>
            <a:endParaRPr/>
          </a:p>
          <a:p>
            <a:pPr indent="0" lvl="0" marL="0" rtl="0" algn="l">
              <a:spcBef>
                <a:spcPts val="600"/>
              </a:spcBef>
              <a:spcAft>
                <a:spcPts val="0"/>
              </a:spcAft>
              <a:buNone/>
            </a:pPr>
            <a:r>
              <a:t/>
            </a:r>
            <a:endParaRPr/>
          </a:p>
        </p:txBody>
      </p:sp>
      <p:pic>
        <p:nvPicPr>
          <p:cNvPr id="165" name="Google Shape;165;p29"/>
          <p:cNvPicPr preferRelativeResize="0"/>
          <p:nvPr/>
        </p:nvPicPr>
        <p:blipFill>
          <a:blip r:embed="rId3">
            <a:alphaModFix/>
          </a:blip>
          <a:stretch>
            <a:fillRect/>
          </a:stretch>
        </p:blipFill>
        <p:spPr>
          <a:xfrm>
            <a:off x="1000550" y="205975"/>
            <a:ext cx="7469650" cy="1343625"/>
          </a:xfrm>
          <a:prstGeom prst="rect">
            <a:avLst/>
          </a:prstGeom>
          <a:noFill/>
          <a:ln>
            <a:noFill/>
          </a:ln>
        </p:spPr>
      </p:pic>
      <p:sp>
        <p:nvSpPr>
          <p:cNvPr id="166" name="Google Shape;166;p29"/>
          <p:cNvSpPr/>
          <p:nvPr/>
        </p:nvSpPr>
        <p:spPr>
          <a:xfrm>
            <a:off x="6659225" y="220325"/>
            <a:ext cx="1677300" cy="587100"/>
          </a:xfrm>
          <a:prstGeom prst="ellips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xEl>
                                              <p:pRg end="0" st="0"/>
                                            </p:txEl>
                                          </p:spTgt>
                                        </p:tgtEl>
                                        <p:attrNameLst>
                                          <p:attrName>style.visibility</p:attrName>
                                        </p:attrNameLst>
                                      </p:cBhvr>
                                      <p:to>
                                        <p:strVal val="visible"/>
                                      </p:to>
                                    </p:set>
                                    <p:animEffect filter="fade" transition="in">
                                      <p:cBhvr>
                                        <p:cTn dur="1000"/>
                                        <p:tgtEl>
                                          <p:spTgt spid="16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xEl>
                                              <p:pRg end="1" st="1"/>
                                            </p:txEl>
                                          </p:spTgt>
                                        </p:tgtEl>
                                        <p:attrNameLst>
                                          <p:attrName>style.visibility</p:attrName>
                                        </p:attrNameLst>
                                      </p:cBhvr>
                                      <p:to>
                                        <p:strVal val="visible"/>
                                      </p:to>
                                    </p:set>
                                    <p:animEffect filter="fade" transition="in">
                                      <p:cBhvr>
                                        <p:cTn dur="1000"/>
                                        <p:tgtEl>
                                          <p:spTgt spid="16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xEl>
                                              <p:pRg end="2" st="2"/>
                                            </p:txEl>
                                          </p:spTgt>
                                        </p:tgtEl>
                                        <p:attrNameLst>
                                          <p:attrName>style.visibility</p:attrName>
                                        </p:attrNameLst>
                                      </p:cBhvr>
                                      <p:to>
                                        <p:strVal val="visible"/>
                                      </p:to>
                                    </p:set>
                                    <p:animEffect filter="fade" transition="in">
                                      <p:cBhvr>
                                        <p:cTn dur="1000"/>
                                        <p:tgtEl>
                                          <p:spTgt spid="16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xEl>
                                              <p:pRg end="3" st="3"/>
                                            </p:txEl>
                                          </p:spTgt>
                                        </p:tgtEl>
                                        <p:attrNameLst>
                                          <p:attrName>style.visibility</p:attrName>
                                        </p:attrNameLst>
                                      </p:cBhvr>
                                      <p:to>
                                        <p:strVal val="visible"/>
                                      </p:to>
                                    </p:set>
                                    <p:animEffect filter="fade" transition="in">
                                      <p:cBhvr>
                                        <p:cTn dur="1000"/>
                                        <p:tgtEl>
                                          <p:spTgt spid="16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xEl>
                                              <p:pRg end="4" st="4"/>
                                            </p:txEl>
                                          </p:spTgt>
                                        </p:tgtEl>
                                        <p:attrNameLst>
                                          <p:attrName>style.visibility</p:attrName>
                                        </p:attrNameLst>
                                      </p:cBhvr>
                                      <p:to>
                                        <p:strVal val="visible"/>
                                      </p:to>
                                    </p:set>
                                    <p:animEffect filter="fade" transition="in">
                                      <p:cBhvr>
                                        <p:cTn dur="1000"/>
                                        <p:tgtEl>
                                          <p:spTgt spid="164">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3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30"/>
          <p:cNvSpPr txBox="1"/>
          <p:nvPr>
            <p:ph idx="1" type="body"/>
          </p:nvPr>
        </p:nvSpPr>
        <p:spPr>
          <a:xfrm>
            <a:off x="457200" y="1515725"/>
            <a:ext cx="8229600" cy="3410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a:t>promoting</a:t>
            </a:r>
            <a:endParaRPr b="1"/>
          </a:p>
          <a:p>
            <a:pPr indent="0" lvl="0" marL="0" rtl="0" algn="l">
              <a:spcBef>
                <a:spcPts val="600"/>
              </a:spcBef>
              <a:spcAft>
                <a:spcPts val="0"/>
              </a:spcAft>
              <a:buNone/>
            </a:pPr>
            <a:r>
              <a:rPr b="1" lang="en"/>
              <a:t>pro=</a:t>
            </a:r>
            <a:r>
              <a:rPr lang="en"/>
              <a:t>prefix meaning “to put forward”</a:t>
            </a:r>
            <a:endParaRPr/>
          </a:p>
          <a:p>
            <a:pPr indent="0" lvl="0" marL="0" rtl="0" algn="l">
              <a:spcBef>
                <a:spcPts val="600"/>
              </a:spcBef>
              <a:spcAft>
                <a:spcPts val="0"/>
              </a:spcAft>
              <a:buNone/>
            </a:pPr>
            <a:r>
              <a:rPr b="1" lang="en"/>
              <a:t>mot</a:t>
            </a:r>
            <a:r>
              <a:rPr lang="en"/>
              <a:t>=word root that relates to motion</a:t>
            </a:r>
            <a:endParaRPr/>
          </a:p>
          <a:p>
            <a:pPr indent="0" lvl="0" marL="0" rtl="0" algn="l">
              <a:spcBef>
                <a:spcPts val="600"/>
              </a:spcBef>
              <a:spcAft>
                <a:spcPts val="0"/>
              </a:spcAft>
              <a:buNone/>
            </a:pPr>
            <a:r>
              <a:rPr b="1" lang="en"/>
              <a:t>promoting</a:t>
            </a:r>
            <a:r>
              <a:rPr lang="en"/>
              <a:t>=to move ideas forward to other people</a:t>
            </a:r>
            <a:endParaRPr/>
          </a:p>
        </p:txBody>
      </p:sp>
      <p:pic>
        <p:nvPicPr>
          <p:cNvPr id="173" name="Google Shape;173;p30"/>
          <p:cNvPicPr preferRelativeResize="0"/>
          <p:nvPr/>
        </p:nvPicPr>
        <p:blipFill>
          <a:blip r:embed="rId3">
            <a:alphaModFix/>
          </a:blip>
          <a:stretch>
            <a:fillRect/>
          </a:stretch>
        </p:blipFill>
        <p:spPr>
          <a:xfrm>
            <a:off x="677500" y="72700"/>
            <a:ext cx="7745950" cy="1393325"/>
          </a:xfrm>
          <a:prstGeom prst="rect">
            <a:avLst/>
          </a:prstGeom>
          <a:noFill/>
          <a:ln>
            <a:noFill/>
          </a:ln>
        </p:spPr>
      </p:pic>
      <p:sp>
        <p:nvSpPr>
          <p:cNvPr id="174" name="Google Shape;174;p30"/>
          <p:cNvSpPr/>
          <p:nvPr/>
        </p:nvSpPr>
        <p:spPr>
          <a:xfrm>
            <a:off x="677500" y="475825"/>
            <a:ext cx="1819800" cy="587100"/>
          </a:xfrm>
          <a:prstGeom prst="ellips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xEl>
                                              <p:pRg end="0" st="0"/>
                                            </p:txEl>
                                          </p:spTgt>
                                        </p:tgtEl>
                                        <p:attrNameLst>
                                          <p:attrName>style.visibility</p:attrName>
                                        </p:attrNameLst>
                                      </p:cBhvr>
                                      <p:to>
                                        <p:strVal val="visible"/>
                                      </p:to>
                                    </p:set>
                                    <p:animEffect filter="fade" transition="in">
                                      <p:cBhvr>
                                        <p:cTn dur="1000"/>
                                        <p:tgtEl>
                                          <p:spTgt spid="17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xEl>
                                              <p:pRg end="1" st="1"/>
                                            </p:txEl>
                                          </p:spTgt>
                                        </p:tgtEl>
                                        <p:attrNameLst>
                                          <p:attrName>style.visibility</p:attrName>
                                        </p:attrNameLst>
                                      </p:cBhvr>
                                      <p:to>
                                        <p:strVal val="visible"/>
                                      </p:to>
                                    </p:set>
                                    <p:animEffect filter="fade" transition="in">
                                      <p:cBhvr>
                                        <p:cTn dur="1000"/>
                                        <p:tgtEl>
                                          <p:spTgt spid="17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xEl>
                                              <p:pRg end="2" st="2"/>
                                            </p:txEl>
                                          </p:spTgt>
                                        </p:tgtEl>
                                        <p:attrNameLst>
                                          <p:attrName>style.visibility</p:attrName>
                                        </p:attrNameLst>
                                      </p:cBhvr>
                                      <p:to>
                                        <p:strVal val="visible"/>
                                      </p:to>
                                    </p:set>
                                    <p:animEffect filter="fade" transition="in">
                                      <p:cBhvr>
                                        <p:cTn dur="1000"/>
                                        <p:tgtEl>
                                          <p:spTgt spid="17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xEl>
                                              <p:pRg end="3" st="3"/>
                                            </p:txEl>
                                          </p:spTgt>
                                        </p:tgtEl>
                                        <p:attrNameLst>
                                          <p:attrName>style.visibility</p:attrName>
                                        </p:attrNameLst>
                                      </p:cBhvr>
                                      <p:to>
                                        <p:strVal val="visible"/>
                                      </p:to>
                                    </p:set>
                                    <p:animEffect filter="fade" transition="in">
                                      <p:cBhvr>
                                        <p:cTn dur="1000"/>
                                        <p:tgtEl>
                                          <p:spTgt spid="172">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31"/>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31"/>
          <p:cNvSpPr txBox="1"/>
          <p:nvPr>
            <p:ph idx="1" type="body"/>
          </p:nvPr>
        </p:nvSpPr>
        <p:spPr>
          <a:xfrm>
            <a:off x="457200" y="1515725"/>
            <a:ext cx="8229600" cy="3410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a:t>protecting</a:t>
            </a:r>
            <a:endParaRPr b="1"/>
          </a:p>
          <a:p>
            <a:pPr indent="0" lvl="0" marL="0" rtl="0" algn="l">
              <a:spcBef>
                <a:spcPts val="600"/>
              </a:spcBef>
              <a:spcAft>
                <a:spcPts val="0"/>
              </a:spcAft>
              <a:buNone/>
            </a:pPr>
            <a:r>
              <a:rPr lang="en"/>
              <a:t>Do you recognize any familiar words?</a:t>
            </a:r>
            <a:endParaRPr/>
          </a:p>
          <a:p>
            <a:pPr indent="0" lvl="0" marL="0" rtl="0" algn="l">
              <a:spcBef>
                <a:spcPts val="600"/>
              </a:spcBef>
              <a:spcAft>
                <a:spcPts val="0"/>
              </a:spcAft>
              <a:buNone/>
            </a:pPr>
            <a:r>
              <a:rPr b="1" lang="en"/>
              <a:t>pro=</a:t>
            </a:r>
            <a:r>
              <a:rPr lang="en"/>
              <a:t>prefix meaning “to put forward”</a:t>
            </a:r>
            <a:endParaRPr/>
          </a:p>
          <a:p>
            <a:pPr indent="0" lvl="0" marL="0" rtl="0" algn="l">
              <a:spcBef>
                <a:spcPts val="600"/>
              </a:spcBef>
              <a:spcAft>
                <a:spcPts val="0"/>
              </a:spcAft>
              <a:buNone/>
            </a:pPr>
            <a:r>
              <a:rPr b="1" lang="en"/>
              <a:t>tect</a:t>
            </a:r>
            <a:r>
              <a:rPr lang="en"/>
              <a:t>=word root that means “to cover”</a:t>
            </a:r>
            <a:endParaRPr/>
          </a:p>
          <a:p>
            <a:pPr indent="0" lvl="0" marL="0" rtl="0" algn="l">
              <a:spcBef>
                <a:spcPts val="600"/>
              </a:spcBef>
              <a:spcAft>
                <a:spcPts val="0"/>
              </a:spcAft>
              <a:buNone/>
            </a:pPr>
            <a:r>
              <a:rPr b="1" lang="en"/>
              <a:t>protecting</a:t>
            </a:r>
            <a:r>
              <a:rPr lang="en"/>
              <a:t>=moving forward to cover or keep safe</a:t>
            </a:r>
            <a:endParaRPr/>
          </a:p>
        </p:txBody>
      </p:sp>
      <p:pic>
        <p:nvPicPr>
          <p:cNvPr id="181" name="Google Shape;181;p31"/>
          <p:cNvPicPr preferRelativeResize="0"/>
          <p:nvPr/>
        </p:nvPicPr>
        <p:blipFill>
          <a:blip r:embed="rId3">
            <a:alphaModFix/>
          </a:blip>
          <a:stretch>
            <a:fillRect/>
          </a:stretch>
        </p:blipFill>
        <p:spPr>
          <a:xfrm>
            <a:off x="677500" y="72700"/>
            <a:ext cx="7745950" cy="1393325"/>
          </a:xfrm>
          <a:prstGeom prst="rect">
            <a:avLst/>
          </a:prstGeom>
          <a:noFill/>
          <a:ln>
            <a:noFill/>
          </a:ln>
        </p:spPr>
      </p:pic>
      <p:sp>
        <p:nvSpPr>
          <p:cNvPr id="182" name="Google Shape;182;p31"/>
          <p:cNvSpPr/>
          <p:nvPr/>
        </p:nvSpPr>
        <p:spPr>
          <a:xfrm>
            <a:off x="3162275" y="550375"/>
            <a:ext cx="1819800" cy="587100"/>
          </a:xfrm>
          <a:prstGeom prst="ellips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0" st="0"/>
                                            </p:txEl>
                                          </p:spTgt>
                                        </p:tgtEl>
                                        <p:attrNameLst>
                                          <p:attrName>style.visibility</p:attrName>
                                        </p:attrNameLst>
                                      </p:cBhvr>
                                      <p:to>
                                        <p:strVal val="visible"/>
                                      </p:to>
                                    </p:set>
                                    <p:animEffect filter="fade" transition="in">
                                      <p:cBhvr>
                                        <p:cTn dur="1000"/>
                                        <p:tgtEl>
                                          <p:spTgt spid="18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1" st="1"/>
                                            </p:txEl>
                                          </p:spTgt>
                                        </p:tgtEl>
                                        <p:attrNameLst>
                                          <p:attrName>style.visibility</p:attrName>
                                        </p:attrNameLst>
                                      </p:cBhvr>
                                      <p:to>
                                        <p:strVal val="visible"/>
                                      </p:to>
                                    </p:set>
                                    <p:animEffect filter="fade" transition="in">
                                      <p:cBhvr>
                                        <p:cTn dur="1000"/>
                                        <p:tgtEl>
                                          <p:spTgt spid="18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2" st="2"/>
                                            </p:txEl>
                                          </p:spTgt>
                                        </p:tgtEl>
                                        <p:attrNameLst>
                                          <p:attrName>style.visibility</p:attrName>
                                        </p:attrNameLst>
                                      </p:cBhvr>
                                      <p:to>
                                        <p:strVal val="visible"/>
                                      </p:to>
                                    </p:set>
                                    <p:animEffect filter="fade" transition="in">
                                      <p:cBhvr>
                                        <p:cTn dur="1000"/>
                                        <p:tgtEl>
                                          <p:spTgt spid="18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3" st="3"/>
                                            </p:txEl>
                                          </p:spTgt>
                                        </p:tgtEl>
                                        <p:attrNameLst>
                                          <p:attrName>style.visibility</p:attrName>
                                        </p:attrNameLst>
                                      </p:cBhvr>
                                      <p:to>
                                        <p:strVal val="visible"/>
                                      </p:to>
                                    </p:set>
                                    <p:animEffect filter="fade" transition="in">
                                      <p:cBhvr>
                                        <p:cTn dur="1000"/>
                                        <p:tgtEl>
                                          <p:spTgt spid="18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4" st="4"/>
                                            </p:txEl>
                                          </p:spTgt>
                                        </p:tgtEl>
                                        <p:attrNameLst>
                                          <p:attrName>style.visibility</p:attrName>
                                        </p:attrNameLst>
                                      </p:cBhvr>
                                      <p:to>
                                        <p:strVal val="visible"/>
                                      </p:to>
                                    </p:set>
                                    <p:animEffect filter="fade" transition="in">
                                      <p:cBhvr>
                                        <p:cTn dur="1000"/>
                                        <p:tgtEl>
                                          <p:spTgt spid="180">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2"/>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32"/>
          <p:cNvSpPr txBox="1"/>
          <p:nvPr>
            <p:ph idx="1" type="body"/>
          </p:nvPr>
        </p:nvSpPr>
        <p:spPr>
          <a:xfrm>
            <a:off x="457200" y="1540575"/>
            <a:ext cx="8229600" cy="3385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What do you notice about all three of these words?</a:t>
            </a:r>
            <a:endParaRPr/>
          </a:p>
          <a:p>
            <a:pPr indent="0" lvl="0" marL="0" rtl="0" algn="l">
              <a:spcBef>
                <a:spcPts val="600"/>
              </a:spcBef>
              <a:spcAft>
                <a:spcPts val="0"/>
              </a:spcAft>
              <a:buNone/>
            </a:pPr>
            <a:r>
              <a:t/>
            </a:r>
            <a:endParaRPr/>
          </a:p>
          <a:p>
            <a:pPr indent="0" lvl="0" marL="0" rtl="0" algn="l">
              <a:spcBef>
                <a:spcPts val="600"/>
              </a:spcBef>
              <a:spcAft>
                <a:spcPts val="0"/>
              </a:spcAft>
              <a:buNone/>
            </a:pPr>
            <a:r>
              <a:rPr i="1" lang="en"/>
              <a:t>-ing</a:t>
            </a:r>
            <a:r>
              <a:rPr lang="en"/>
              <a:t>-they are all verbs</a:t>
            </a:r>
            <a:endParaRPr/>
          </a:p>
        </p:txBody>
      </p:sp>
      <p:pic>
        <p:nvPicPr>
          <p:cNvPr id="189" name="Google Shape;189;p32"/>
          <p:cNvPicPr preferRelativeResize="0"/>
          <p:nvPr/>
        </p:nvPicPr>
        <p:blipFill>
          <a:blip r:embed="rId3">
            <a:alphaModFix/>
          </a:blip>
          <a:stretch>
            <a:fillRect/>
          </a:stretch>
        </p:blipFill>
        <p:spPr>
          <a:xfrm>
            <a:off x="677500" y="72700"/>
            <a:ext cx="7596825" cy="1366500"/>
          </a:xfrm>
          <a:prstGeom prst="rect">
            <a:avLst/>
          </a:prstGeom>
          <a:noFill/>
          <a:ln>
            <a:noFill/>
          </a:ln>
        </p:spPr>
      </p:pic>
      <p:cxnSp>
        <p:nvCxnSpPr>
          <p:cNvPr id="190" name="Google Shape;190;p32"/>
          <p:cNvCxnSpPr/>
          <p:nvPr/>
        </p:nvCxnSpPr>
        <p:spPr>
          <a:xfrm>
            <a:off x="7539650" y="521800"/>
            <a:ext cx="521700" cy="0"/>
          </a:xfrm>
          <a:prstGeom prst="straightConnector1">
            <a:avLst/>
          </a:prstGeom>
          <a:noFill/>
          <a:ln cap="flat" cmpd="sng" w="114300">
            <a:solidFill>
              <a:srgbClr val="FFFF00"/>
            </a:solidFill>
            <a:prstDash val="solid"/>
            <a:round/>
            <a:headEnd len="med" w="med" type="none"/>
            <a:tailEnd len="med" w="med" type="none"/>
          </a:ln>
        </p:spPr>
      </p:cxnSp>
      <p:cxnSp>
        <p:nvCxnSpPr>
          <p:cNvPr id="191" name="Google Shape;191;p32"/>
          <p:cNvCxnSpPr/>
          <p:nvPr/>
        </p:nvCxnSpPr>
        <p:spPr>
          <a:xfrm>
            <a:off x="4215063" y="938425"/>
            <a:ext cx="521700" cy="0"/>
          </a:xfrm>
          <a:prstGeom prst="straightConnector1">
            <a:avLst/>
          </a:prstGeom>
          <a:noFill/>
          <a:ln cap="flat" cmpd="sng" w="114300">
            <a:solidFill>
              <a:srgbClr val="FFFF00"/>
            </a:solidFill>
            <a:prstDash val="solid"/>
            <a:round/>
            <a:headEnd len="med" w="med" type="none"/>
            <a:tailEnd len="med" w="med" type="none"/>
          </a:ln>
        </p:spPr>
      </p:cxnSp>
      <p:cxnSp>
        <p:nvCxnSpPr>
          <p:cNvPr id="192" name="Google Shape;192;p32"/>
          <p:cNvCxnSpPr/>
          <p:nvPr/>
        </p:nvCxnSpPr>
        <p:spPr>
          <a:xfrm>
            <a:off x="1794025" y="938425"/>
            <a:ext cx="521700" cy="0"/>
          </a:xfrm>
          <a:prstGeom prst="straightConnector1">
            <a:avLst/>
          </a:prstGeom>
          <a:noFill/>
          <a:ln cap="flat" cmpd="sng" w="114300">
            <a:solidFill>
              <a:srgbClr val="FFFF00"/>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xEl>
                                              <p:pRg end="0" st="0"/>
                                            </p:txEl>
                                          </p:spTgt>
                                        </p:tgtEl>
                                        <p:attrNameLst>
                                          <p:attrName>style.visibility</p:attrName>
                                        </p:attrNameLst>
                                      </p:cBhvr>
                                      <p:to>
                                        <p:strVal val="visible"/>
                                      </p:to>
                                    </p:set>
                                    <p:animEffect filter="fade" transition="in">
                                      <p:cBhvr>
                                        <p:cTn dur="1000"/>
                                        <p:tgtEl>
                                          <p:spTgt spid="18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xEl>
                                              <p:pRg end="1" st="1"/>
                                            </p:txEl>
                                          </p:spTgt>
                                        </p:tgtEl>
                                        <p:attrNameLst>
                                          <p:attrName>style.visibility</p:attrName>
                                        </p:attrNameLst>
                                      </p:cBhvr>
                                      <p:to>
                                        <p:strVal val="visible"/>
                                      </p:to>
                                    </p:set>
                                    <p:animEffect filter="fade" transition="in">
                                      <p:cBhvr>
                                        <p:cTn dur="1000"/>
                                        <p:tgtEl>
                                          <p:spTgt spid="18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xEl>
                                              <p:pRg end="2" st="2"/>
                                            </p:txEl>
                                          </p:spTgt>
                                        </p:tgtEl>
                                        <p:attrNameLst>
                                          <p:attrName>style.visibility</p:attrName>
                                        </p:attrNameLst>
                                      </p:cBhvr>
                                      <p:to>
                                        <p:strVal val="visible"/>
                                      </p:to>
                                    </p:set>
                                    <p:animEffect filter="fade" transition="in">
                                      <p:cBhvr>
                                        <p:cTn dur="1000"/>
                                        <p:tgtEl>
                                          <p:spTgt spid="18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0"/>
                                        </p:tgtEl>
                                        <p:attrNameLst>
                                          <p:attrName>style.visibility</p:attrName>
                                        </p:attrNameLst>
                                      </p:cBhvr>
                                      <p:to>
                                        <p:strVal val="visible"/>
                                      </p:to>
                                    </p:set>
                                    <p:animEffect filter="fade" transition="in">
                                      <p:cBhvr>
                                        <p:cTn dur="1000"/>
                                        <p:tgtEl>
                                          <p:spTgt spid="190"/>
                                        </p:tgtEl>
                                      </p:cBhvr>
                                    </p:animEffect>
                                  </p:childTnLst>
                                </p:cTn>
                              </p:par>
                              <p:par>
                                <p:cTn fill="hold" nodeType="withEffect" presetClass="entr" presetID="10" presetSubtype="0">
                                  <p:stCondLst>
                                    <p:cond delay="0"/>
                                  </p:stCondLst>
                                  <p:childTnLst>
                                    <p:set>
                                      <p:cBhvr>
                                        <p:cTn dur="1" fill="hold">
                                          <p:stCondLst>
                                            <p:cond delay="0"/>
                                          </p:stCondLst>
                                        </p:cTn>
                                        <p:tgtEl>
                                          <p:spTgt spid="192"/>
                                        </p:tgtEl>
                                        <p:attrNameLst>
                                          <p:attrName>style.visibility</p:attrName>
                                        </p:attrNameLst>
                                      </p:cBhvr>
                                      <p:to>
                                        <p:strVal val="visible"/>
                                      </p:to>
                                    </p:set>
                                    <p:animEffect filter="fade" transition="in">
                                      <p:cBhvr>
                                        <p:cTn dur="1000"/>
                                        <p:tgtEl>
                                          <p:spTgt spid="192"/>
                                        </p:tgtEl>
                                      </p:cBhvr>
                                    </p:animEffect>
                                  </p:childTnLst>
                                </p:cTn>
                              </p:par>
                              <p:par>
                                <p:cTn fill="hold" nodeType="withEffect" presetClass="entr" presetID="10" presetSubtype="0">
                                  <p:stCondLst>
                                    <p:cond delay="0"/>
                                  </p:stCondLst>
                                  <p:childTnLst>
                                    <p:set>
                                      <p:cBhvr>
                                        <p:cTn dur="1" fill="hold">
                                          <p:stCondLst>
                                            <p:cond delay="0"/>
                                          </p:stCondLst>
                                        </p:cTn>
                                        <p:tgtEl>
                                          <p:spTgt spid="191"/>
                                        </p:tgtEl>
                                        <p:attrNameLst>
                                          <p:attrName>style.visibility</p:attrName>
                                        </p:attrNameLst>
                                      </p:cBhvr>
                                      <p:to>
                                        <p:strVal val="visible"/>
                                      </p:to>
                                    </p:set>
                                    <p:animEffect filter="fade" transition="in">
                                      <p:cBhvr>
                                        <p:cTn dur="1000"/>
                                        <p:tgtEl>
                                          <p:spTgt spid="1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3"/>
          <p:cNvSpPr txBox="1"/>
          <p:nvPr>
            <p:ph idx="1" type="body"/>
          </p:nvPr>
        </p:nvSpPr>
        <p:spPr>
          <a:xfrm>
            <a:off x="457200" y="385150"/>
            <a:ext cx="8229600" cy="4540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Now that you have worked very closely with the words in this sentence, you may have more of an idea about what the main idea is.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Turn and talk about the main idea of this sentence.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Add to your note catcher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
                                            <p:txEl>
                                              <p:pRg end="0" st="0"/>
                                            </p:txEl>
                                          </p:spTgt>
                                        </p:tgtEl>
                                        <p:attrNameLst>
                                          <p:attrName>style.visibility</p:attrName>
                                        </p:attrNameLst>
                                      </p:cBhvr>
                                      <p:to>
                                        <p:strVal val="visible"/>
                                      </p:to>
                                    </p:set>
                                    <p:animEffect filter="fade" transition="in">
                                      <p:cBhvr>
                                        <p:cTn dur="1000"/>
                                        <p:tgtEl>
                                          <p:spTgt spid="19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
                                            <p:txEl>
                                              <p:pRg end="1" st="1"/>
                                            </p:txEl>
                                          </p:spTgt>
                                        </p:tgtEl>
                                        <p:attrNameLst>
                                          <p:attrName>style.visibility</p:attrName>
                                        </p:attrNameLst>
                                      </p:cBhvr>
                                      <p:to>
                                        <p:strVal val="visible"/>
                                      </p:to>
                                    </p:set>
                                    <p:animEffect filter="fade" transition="in">
                                      <p:cBhvr>
                                        <p:cTn dur="1000"/>
                                        <p:tgtEl>
                                          <p:spTgt spid="19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
                                            <p:txEl>
                                              <p:pRg end="2" st="2"/>
                                            </p:txEl>
                                          </p:spTgt>
                                        </p:tgtEl>
                                        <p:attrNameLst>
                                          <p:attrName>style.visibility</p:attrName>
                                        </p:attrNameLst>
                                      </p:cBhvr>
                                      <p:to>
                                        <p:strVal val="visible"/>
                                      </p:to>
                                    </p:set>
                                    <p:animEffect filter="fade" transition="in">
                                      <p:cBhvr>
                                        <p:cTn dur="1000"/>
                                        <p:tgtEl>
                                          <p:spTgt spid="19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
                                            <p:txEl>
                                              <p:pRg end="3" st="3"/>
                                            </p:txEl>
                                          </p:spTgt>
                                        </p:tgtEl>
                                        <p:attrNameLst>
                                          <p:attrName>style.visibility</p:attrName>
                                        </p:attrNameLst>
                                      </p:cBhvr>
                                      <p:to>
                                        <p:strVal val="visible"/>
                                      </p:to>
                                    </p:set>
                                    <p:animEffect filter="fade" transition="in">
                                      <p:cBhvr>
                                        <p:cTn dur="1000"/>
                                        <p:tgtEl>
                                          <p:spTgt spid="19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
                                            <p:txEl>
                                              <p:pRg end="4" st="4"/>
                                            </p:txEl>
                                          </p:spTgt>
                                        </p:tgtEl>
                                        <p:attrNameLst>
                                          <p:attrName>style.visibility</p:attrName>
                                        </p:attrNameLst>
                                      </p:cBhvr>
                                      <p:to>
                                        <p:strVal val="visible"/>
                                      </p:to>
                                    </p:set>
                                    <p:animEffect filter="fade" transition="in">
                                      <p:cBhvr>
                                        <p:cTn dur="1000"/>
                                        <p:tgtEl>
                                          <p:spTgt spid="197">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4"/>
          <p:cNvSpPr txBox="1"/>
          <p:nvPr>
            <p:ph idx="1" type="body"/>
          </p:nvPr>
        </p:nvSpPr>
        <p:spPr>
          <a:xfrm>
            <a:off x="86975" y="207900"/>
            <a:ext cx="8907900" cy="4565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Now, you will repeat this same process with the second sentence of paragraph 2.  It’s a difficult text...don’t give up!</a:t>
            </a:r>
            <a:endParaRPr/>
          </a:p>
          <a:p>
            <a:pPr indent="0" lvl="0" marL="0" rtl="0" algn="l">
              <a:spcBef>
                <a:spcPts val="600"/>
              </a:spcBef>
              <a:spcAft>
                <a:spcPts val="0"/>
              </a:spcAft>
              <a:buNone/>
            </a:pPr>
            <a:r>
              <a:rPr lang="en"/>
              <a:t>(teacher read aloud 2x)</a:t>
            </a:r>
            <a:endParaRPr/>
          </a:p>
          <a:p>
            <a:pPr indent="0" lvl="0" marL="0" rtl="0" algn="l">
              <a:spcBef>
                <a:spcPts val="600"/>
              </a:spcBef>
              <a:spcAft>
                <a:spcPts val="0"/>
              </a:spcAft>
              <a:buNone/>
            </a:pPr>
            <a:r>
              <a:rPr lang="en">
                <a:solidFill>
                  <a:srgbClr val="A61C00"/>
                </a:solidFill>
              </a:rPr>
              <a:t>“This commitment stems from the United Nations Charter, which reaffirms the faith of the peoples of the world in fundamental human rights and in the dignity and worth of the human person.”</a:t>
            </a:r>
            <a:endParaRPr>
              <a:solidFill>
                <a:srgbClr val="A61C00"/>
              </a:solidFill>
            </a:endParaRPr>
          </a:p>
          <a:p>
            <a:pPr indent="0" lvl="0" marL="0" rtl="0" algn="l">
              <a:spcBef>
                <a:spcPts val="600"/>
              </a:spcBef>
              <a:spcAft>
                <a:spcPts val="0"/>
              </a:spcAft>
              <a:buNone/>
            </a:pPr>
            <a:r>
              <a:rPr lang="en">
                <a:solidFill>
                  <a:srgbClr val="000000"/>
                </a:solidFill>
              </a:rPr>
              <a:t>Think-Pair-Share to discuss the meaning.</a:t>
            </a:r>
            <a:endParaRPr>
              <a:solidFill>
                <a:srgbClr val="00000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5"/>
          <p:cNvSpPr txBox="1"/>
          <p:nvPr>
            <p:ph idx="1" type="body"/>
          </p:nvPr>
        </p:nvSpPr>
        <p:spPr>
          <a:xfrm>
            <a:off x="457200" y="111825"/>
            <a:ext cx="8229600" cy="4814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solidFill>
                  <a:srgbClr val="A61C00"/>
                </a:solidFill>
              </a:rPr>
              <a:t>“This commitment stems from the United Nations Charter, which reaffirms the faith of the peoples of the word in fundamental human rights and in the dignity and worth of the human person.”</a:t>
            </a:r>
            <a:endParaRPr>
              <a:solidFill>
                <a:srgbClr val="A61C00"/>
              </a:solidFill>
            </a:endParaRPr>
          </a:p>
          <a:p>
            <a:pPr indent="0" lvl="0" marL="0" rtl="0" algn="l">
              <a:spcBef>
                <a:spcPts val="600"/>
              </a:spcBef>
              <a:spcAft>
                <a:spcPts val="0"/>
              </a:spcAft>
              <a:buNone/>
            </a:pPr>
            <a:r>
              <a:rPr b="1" lang="en">
                <a:solidFill>
                  <a:srgbClr val="000000"/>
                </a:solidFill>
              </a:rPr>
              <a:t>charter=</a:t>
            </a:r>
            <a:r>
              <a:rPr lang="en">
                <a:solidFill>
                  <a:srgbClr val="000000"/>
                </a:solidFill>
              </a:rPr>
              <a:t>an agreement granting rights and privileges </a:t>
            </a:r>
            <a:endParaRPr>
              <a:solidFill>
                <a:srgbClr val="000000"/>
              </a:solidFill>
            </a:endParaRPr>
          </a:p>
          <a:p>
            <a:pPr indent="0" lvl="0" marL="0" rtl="0" algn="l">
              <a:spcBef>
                <a:spcPts val="600"/>
              </a:spcBef>
              <a:spcAft>
                <a:spcPts val="0"/>
              </a:spcAft>
              <a:buClr>
                <a:schemeClr val="dk1"/>
              </a:buClr>
              <a:buSzPts val="1100"/>
              <a:buFont typeface="Arial"/>
              <a:buNone/>
            </a:pPr>
            <a:r>
              <a:t/>
            </a:r>
            <a:endParaRPr b="1">
              <a:solidFill>
                <a:srgbClr val="000000"/>
              </a:solidFill>
            </a:endParaRPr>
          </a:p>
        </p:txBody>
      </p:sp>
      <p:cxnSp>
        <p:nvCxnSpPr>
          <p:cNvPr id="208" name="Google Shape;208;p35"/>
          <p:cNvCxnSpPr/>
          <p:nvPr/>
        </p:nvCxnSpPr>
        <p:spPr>
          <a:xfrm>
            <a:off x="2012675" y="1155425"/>
            <a:ext cx="1205100" cy="0"/>
          </a:xfrm>
          <a:prstGeom prst="straightConnector1">
            <a:avLst/>
          </a:prstGeom>
          <a:noFill/>
          <a:ln cap="flat" cmpd="sng" w="38100">
            <a:solidFill>
              <a:srgbClr val="0000FF"/>
            </a:solidFill>
            <a:prstDash val="solid"/>
            <a:round/>
            <a:headEnd len="med" w="med" type="none"/>
            <a:tailEnd len="med" w="med" type="none"/>
          </a:ln>
        </p:spPr>
      </p:cxnSp>
      <p:cxnSp>
        <p:nvCxnSpPr>
          <p:cNvPr id="209" name="Google Shape;209;p35"/>
          <p:cNvCxnSpPr/>
          <p:nvPr/>
        </p:nvCxnSpPr>
        <p:spPr>
          <a:xfrm flipH="1" rot="10800000">
            <a:off x="4488350" y="1155550"/>
            <a:ext cx="1548900" cy="12300"/>
          </a:xfrm>
          <a:prstGeom prst="straightConnector1">
            <a:avLst/>
          </a:prstGeom>
          <a:noFill/>
          <a:ln cap="flat" cmpd="sng" w="38100">
            <a:solidFill>
              <a:srgbClr val="0000FF"/>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xEl>
                                              <p:pRg end="0" st="0"/>
                                            </p:txEl>
                                          </p:spTgt>
                                        </p:tgtEl>
                                        <p:attrNameLst>
                                          <p:attrName>style.visibility</p:attrName>
                                        </p:attrNameLst>
                                      </p:cBhvr>
                                      <p:to>
                                        <p:strVal val="visible"/>
                                      </p:to>
                                    </p:set>
                                    <p:animEffect filter="fade" transition="in">
                                      <p:cBhvr>
                                        <p:cTn dur="1500"/>
                                        <p:tgtEl>
                                          <p:spTgt spid="20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xEl>
                                              <p:pRg end="1" st="1"/>
                                            </p:txEl>
                                          </p:spTgt>
                                        </p:tgtEl>
                                        <p:attrNameLst>
                                          <p:attrName>style.visibility</p:attrName>
                                        </p:attrNameLst>
                                      </p:cBhvr>
                                      <p:to>
                                        <p:strVal val="visible"/>
                                      </p:to>
                                    </p:set>
                                    <p:animEffect filter="fade" transition="in">
                                      <p:cBhvr>
                                        <p:cTn dur="1500"/>
                                        <p:tgtEl>
                                          <p:spTgt spid="20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xEl>
                                              <p:pRg end="2" st="2"/>
                                            </p:txEl>
                                          </p:spTgt>
                                        </p:tgtEl>
                                        <p:attrNameLst>
                                          <p:attrName>style.visibility</p:attrName>
                                        </p:attrNameLst>
                                      </p:cBhvr>
                                      <p:to>
                                        <p:strVal val="visible"/>
                                      </p:to>
                                    </p:set>
                                    <p:animEffect filter="fade" transition="in">
                                      <p:cBhvr>
                                        <p:cTn dur="1500"/>
                                        <p:tgtEl>
                                          <p:spTgt spid="207">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6"/>
          <p:cNvSpPr txBox="1"/>
          <p:nvPr>
            <p:ph idx="1" type="body"/>
          </p:nvPr>
        </p:nvSpPr>
        <p:spPr>
          <a:xfrm>
            <a:off x="457200" y="111825"/>
            <a:ext cx="8229600" cy="4814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solidFill>
                  <a:srgbClr val="A61C00"/>
                </a:solidFill>
              </a:rPr>
              <a:t>“This commitment stems from the United Nations Charter, which reaffirms the faith of the peoples of the word in fundamental human rights and in the dignity and worth of the human person.”</a:t>
            </a:r>
            <a:endParaRPr>
              <a:solidFill>
                <a:srgbClr val="A61C00"/>
              </a:solidFill>
            </a:endParaRPr>
          </a:p>
          <a:p>
            <a:pPr indent="0" lvl="0" marL="0" rtl="0" algn="l">
              <a:spcBef>
                <a:spcPts val="600"/>
              </a:spcBef>
              <a:spcAft>
                <a:spcPts val="0"/>
              </a:spcAft>
              <a:buNone/>
            </a:pPr>
            <a:r>
              <a:rPr b="1" lang="en">
                <a:solidFill>
                  <a:srgbClr val="000000"/>
                </a:solidFill>
              </a:rPr>
              <a:t>reaffirms</a:t>
            </a:r>
            <a:endParaRPr b="1">
              <a:solidFill>
                <a:srgbClr val="000000"/>
              </a:solidFill>
            </a:endParaRPr>
          </a:p>
          <a:p>
            <a:pPr indent="0" lvl="0" marL="0" rtl="0" algn="l">
              <a:spcBef>
                <a:spcPts val="600"/>
              </a:spcBef>
              <a:spcAft>
                <a:spcPts val="0"/>
              </a:spcAft>
              <a:buNone/>
            </a:pPr>
            <a:r>
              <a:rPr b="1" lang="en">
                <a:solidFill>
                  <a:srgbClr val="000000"/>
                </a:solidFill>
              </a:rPr>
              <a:t>re=</a:t>
            </a:r>
            <a:r>
              <a:rPr lang="en">
                <a:solidFill>
                  <a:srgbClr val="000000"/>
                </a:solidFill>
              </a:rPr>
              <a:t>prefix meaning to do again</a:t>
            </a:r>
            <a:endParaRPr>
              <a:solidFill>
                <a:srgbClr val="000000"/>
              </a:solidFill>
            </a:endParaRPr>
          </a:p>
          <a:p>
            <a:pPr indent="0" lvl="0" marL="0" rtl="0" algn="l">
              <a:spcBef>
                <a:spcPts val="600"/>
              </a:spcBef>
              <a:spcAft>
                <a:spcPts val="0"/>
              </a:spcAft>
              <a:buNone/>
            </a:pPr>
            <a:r>
              <a:rPr b="1" lang="en">
                <a:solidFill>
                  <a:srgbClr val="000000"/>
                </a:solidFill>
              </a:rPr>
              <a:t>affirm</a:t>
            </a:r>
            <a:r>
              <a:rPr lang="en">
                <a:solidFill>
                  <a:srgbClr val="000000"/>
                </a:solidFill>
              </a:rPr>
              <a:t>=state as a fact</a:t>
            </a:r>
            <a:endParaRPr>
              <a:solidFill>
                <a:srgbClr val="000000"/>
              </a:solidFill>
            </a:endParaRPr>
          </a:p>
          <a:p>
            <a:pPr indent="0" lvl="0" marL="0" rtl="0" algn="l">
              <a:spcBef>
                <a:spcPts val="600"/>
              </a:spcBef>
              <a:spcAft>
                <a:spcPts val="0"/>
              </a:spcAft>
              <a:buNone/>
            </a:pPr>
            <a:r>
              <a:rPr b="1" lang="en">
                <a:solidFill>
                  <a:srgbClr val="000000"/>
                </a:solidFill>
              </a:rPr>
              <a:t>reaffirm=</a:t>
            </a:r>
            <a:r>
              <a:rPr lang="en">
                <a:solidFill>
                  <a:srgbClr val="000000"/>
                </a:solidFill>
              </a:rPr>
              <a:t>state again as a fact</a:t>
            </a:r>
            <a:endParaRPr>
              <a:solidFill>
                <a:srgbClr val="000000"/>
              </a:solidFill>
            </a:endParaRPr>
          </a:p>
          <a:p>
            <a:pPr indent="0" lvl="0" marL="0" rtl="0" algn="l">
              <a:spcBef>
                <a:spcPts val="600"/>
              </a:spcBef>
              <a:spcAft>
                <a:spcPts val="0"/>
              </a:spcAft>
              <a:buNone/>
            </a:pPr>
            <a:r>
              <a:t/>
            </a:r>
            <a:endParaRPr b="1">
              <a:solidFill>
                <a:srgbClr val="000000"/>
              </a:solidFill>
            </a:endParaRPr>
          </a:p>
        </p:txBody>
      </p:sp>
      <p:cxnSp>
        <p:nvCxnSpPr>
          <p:cNvPr id="215" name="Google Shape;215;p36"/>
          <p:cNvCxnSpPr/>
          <p:nvPr/>
        </p:nvCxnSpPr>
        <p:spPr>
          <a:xfrm>
            <a:off x="2012675" y="1155425"/>
            <a:ext cx="1205100" cy="0"/>
          </a:xfrm>
          <a:prstGeom prst="straightConnector1">
            <a:avLst/>
          </a:prstGeom>
          <a:noFill/>
          <a:ln cap="flat" cmpd="sng" w="38100">
            <a:solidFill>
              <a:srgbClr val="0000FF"/>
            </a:solidFill>
            <a:prstDash val="solid"/>
            <a:round/>
            <a:headEnd len="med" w="med" type="none"/>
            <a:tailEnd len="med" w="med" type="none"/>
          </a:ln>
        </p:spPr>
      </p:cxnSp>
      <p:cxnSp>
        <p:nvCxnSpPr>
          <p:cNvPr id="216" name="Google Shape;216;p36"/>
          <p:cNvCxnSpPr/>
          <p:nvPr/>
        </p:nvCxnSpPr>
        <p:spPr>
          <a:xfrm flipH="1" rot="10800000">
            <a:off x="4488350" y="1155550"/>
            <a:ext cx="1548900" cy="12300"/>
          </a:xfrm>
          <a:prstGeom prst="straightConnector1">
            <a:avLst/>
          </a:prstGeom>
          <a:noFill/>
          <a:ln cap="flat" cmpd="sng" w="38100">
            <a:solidFill>
              <a:srgbClr val="0000FF"/>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4">
                                            <p:txEl>
                                              <p:pRg end="0" st="0"/>
                                            </p:txEl>
                                          </p:spTgt>
                                        </p:tgtEl>
                                        <p:attrNameLst>
                                          <p:attrName>style.visibility</p:attrName>
                                        </p:attrNameLst>
                                      </p:cBhvr>
                                      <p:to>
                                        <p:strVal val="visible"/>
                                      </p:to>
                                    </p:set>
                                    <p:animEffect filter="fade" transition="in">
                                      <p:cBhvr>
                                        <p:cTn dur="1500"/>
                                        <p:tgtEl>
                                          <p:spTgt spid="21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4">
                                            <p:txEl>
                                              <p:pRg end="1" st="1"/>
                                            </p:txEl>
                                          </p:spTgt>
                                        </p:tgtEl>
                                        <p:attrNameLst>
                                          <p:attrName>style.visibility</p:attrName>
                                        </p:attrNameLst>
                                      </p:cBhvr>
                                      <p:to>
                                        <p:strVal val="visible"/>
                                      </p:to>
                                    </p:set>
                                    <p:animEffect filter="fade" transition="in">
                                      <p:cBhvr>
                                        <p:cTn dur="1500"/>
                                        <p:tgtEl>
                                          <p:spTgt spid="21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4">
                                            <p:txEl>
                                              <p:pRg end="2" st="2"/>
                                            </p:txEl>
                                          </p:spTgt>
                                        </p:tgtEl>
                                        <p:attrNameLst>
                                          <p:attrName>style.visibility</p:attrName>
                                        </p:attrNameLst>
                                      </p:cBhvr>
                                      <p:to>
                                        <p:strVal val="visible"/>
                                      </p:to>
                                    </p:set>
                                    <p:animEffect filter="fade" transition="in">
                                      <p:cBhvr>
                                        <p:cTn dur="1500"/>
                                        <p:tgtEl>
                                          <p:spTgt spid="21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4">
                                            <p:txEl>
                                              <p:pRg end="3" st="3"/>
                                            </p:txEl>
                                          </p:spTgt>
                                        </p:tgtEl>
                                        <p:attrNameLst>
                                          <p:attrName>style.visibility</p:attrName>
                                        </p:attrNameLst>
                                      </p:cBhvr>
                                      <p:to>
                                        <p:strVal val="visible"/>
                                      </p:to>
                                    </p:set>
                                    <p:animEffect filter="fade" transition="in">
                                      <p:cBhvr>
                                        <p:cTn dur="1500"/>
                                        <p:tgtEl>
                                          <p:spTgt spid="21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4">
                                            <p:txEl>
                                              <p:pRg end="4" st="4"/>
                                            </p:txEl>
                                          </p:spTgt>
                                        </p:tgtEl>
                                        <p:attrNameLst>
                                          <p:attrName>style.visibility</p:attrName>
                                        </p:attrNameLst>
                                      </p:cBhvr>
                                      <p:to>
                                        <p:strVal val="visible"/>
                                      </p:to>
                                    </p:set>
                                    <p:animEffect filter="fade" transition="in">
                                      <p:cBhvr>
                                        <p:cTn dur="1500"/>
                                        <p:tgtEl>
                                          <p:spTgt spid="214">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4">
                                            <p:txEl>
                                              <p:pRg end="5" st="5"/>
                                            </p:txEl>
                                          </p:spTgt>
                                        </p:tgtEl>
                                        <p:attrNameLst>
                                          <p:attrName>style.visibility</p:attrName>
                                        </p:attrNameLst>
                                      </p:cBhvr>
                                      <p:to>
                                        <p:strVal val="visible"/>
                                      </p:to>
                                    </p:set>
                                    <p:animEffect filter="fade" transition="in">
                                      <p:cBhvr>
                                        <p:cTn dur="1500"/>
                                        <p:tgtEl>
                                          <p:spTgt spid="214">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7"/>
          <p:cNvSpPr txBox="1"/>
          <p:nvPr>
            <p:ph idx="1" type="body"/>
          </p:nvPr>
        </p:nvSpPr>
        <p:spPr>
          <a:xfrm>
            <a:off x="457200" y="347875"/>
            <a:ext cx="8229600" cy="4578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What is the United Nations committed to doing, and why?</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Add to your notes for paragraph 2</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1"/>
                                        </p:tgtEl>
                                        <p:attrNameLst>
                                          <p:attrName>style.visibility</p:attrName>
                                        </p:attrNameLst>
                                      </p:cBhvr>
                                      <p:to>
                                        <p:strVal val="visible"/>
                                      </p:to>
                                    </p:set>
                                    <p:animEffect filter="fade" transition="in">
                                      <p:cBhvr>
                                        <p:cTn dur="1000"/>
                                        <p:tgtEl>
                                          <p:spTgt spid="2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8"/>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 Independent Practice</a:t>
            </a:r>
            <a:endParaRPr/>
          </a:p>
        </p:txBody>
      </p:sp>
      <p:sp>
        <p:nvSpPr>
          <p:cNvPr id="227" name="Google Shape;227;p38"/>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4800"/>
              <a:t>Closely Reading Paragraphs 3-5 of the Introduction to the UDHR (10 mins)</a:t>
            </a:r>
            <a:endParaRPr sz="48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9"/>
          <p:cNvSpPr txBox="1"/>
          <p:nvPr>
            <p:ph idx="1" type="body"/>
          </p:nvPr>
        </p:nvSpPr>
        <p:spPr>
          <a:xfrm>
            <a:off x="457200" y="882100"/>
            <a:ext cx="8229600" cy="4043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 will have just 10 minutes to continue with paragraphs 3-5.  I do not expect you to finish in that time, and the remaining portion will be done for homework.</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4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4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For paragraphs 3-5:</a:t>
            </a:r>
            <a:endParaRPr/>
          </a:p>
          <a:p>
            <a:pPr indent="-419100" lvl="0" marL="457200" rtl="0" algn="l">
              <a:spcBef>
                <a:spcPts val="600"/>
              </a:spcBef>
              <a:spcAft>
                <a:spcPts val="0"/>
              </a:spcAft>
              <a:buSzPts val="3000"/>
              <a:buAutoNum type="arabicPeriod"/>
            </a:pPr>
            <a:r>
              <a:rPr lang="en"/>
              <a:t>Teacher reads aloud twice, with students following along</a:t>
            </a:r>
            <a:endParaRPr/>
          </a:p>
          <a:p>
            <a:pPr indent="-419100" lvl="0" marL="457200" rtl="0" algn="l">
              <a:spcBef>
                <a:spcPts val="0"/>
              </a:spcBef>
              <a:spcAft>
                <a:spcPts val="0"/>
              </a:spcAft>
              <a:buSzPts val="3000"/>
              <a:buAutoNum type="arabicPeriod"/>
            </a:pPr>
            <a:r>
              <a:rPr lang="en"/>
              <a:t>Think-Pair-Share the meaning</a:t>
            </a:r>
            <a:endParaRPr/>
          </a:p>
          <a:p>
            <a:pPr indent="-419100" lvl="0" marL="457200" rtl="0" algn="l">
              <a:spcBef>
                <a:spcPts val="0"/>
              </a:spcBef>
              <a:spcAft>
                <a:spcPts val="0"/>
              </a:spcAft>
              <a:buSzPts val="3000"/>
              <a:buAutoNum type="arabicPeriod"/>
            </a:pPr>
            <a:r>
              <a:rPr lang="en"/>
              <a:t>Focus on words or phrases you think are particularly important</a:t>
            </a:r>
            <a:endParaRPr/>
          </a:p>
          <a:p>
            <a:pPr indent="-419100" lvl="0" marL="457200" rtl="0" algn="l">
              <a:spcBef>
                <a:spcPts val="0"/>
              </a:spcBef>
              <a:spcAft>
                <a:spcPts val="0"/>
              </a:spcAft>
              <a:buSzPts val="3000"/>
              <a:buAutoNum type="arabicPeriod"/>
            </a:pPr>
            <a:r>
              <a:rPr lang="en"/>
              <a:t>Share out words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41"/>
          <p:cNvSpPr txBox="1"/>
          <p:nvPr>
            <p:ph idx="1" type="body"/>
          </p:nvPr>
        </p:nvSpPr>
        <p:spPr>
          <a:xfrm>
            <a:off x="457200" y="149075"/>
            <a:ext cx="8229600" cy="4776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Paragraph 3:</a:t>
            </a:r>
            <a:endParaRPr/>
          </a:p>
          <a:p>
            <a:pPr indent="0" lvl="0" marL="0" rtl="0" algn="l">
              <a:spcBef>
                <a:spcPts val="600"/>
              </a:spcBef>
              <a:spcAft>
                <a:spcPts val="0"/>
              </a:spcAft>
              <a:buNone/>
            </a:pPr>
            <a:r>
              <a:rPr lang="en"/>
              <a:t>“In the Universal Declaration of Human Rights, the United Nations has stated in clear and simple terms the rights which belong equally to every person.”</a:t>
            </a:r>
            <a:endParaRPr/>
          </a:p>
          <a:p>
            <a:pPr indent="0" lvl="0" marL="0" rtl="0" algn="l">
              <a:spcBef>
                <a:spcPts val="600"/>
              </a:spcBef>
              <a:spcAft>
                <a:spcPts val="0"/>
              </a:spcAft>
              <a:buNone/>
            </a:pPr>
            <a:r>
              <a:rPr b="1" lang="en"/>
              <a:t>Stated</a:t>
            </a:r>
            <a:r>
              <a:rPr lang="en"/>
              <a:t>= clearly expressed or identified</a:t>
            </a:r>
            <a:endParaRPr/>
          </a:p>
          <a:p>
            <a:pPr indent="0" lvl="0" marL="0" rtl="0" algn="l">
              <a:spcBef>
                <a:spcPts val="600"/>
              </a:spcBef>
              <a:spcAft>
                <a:spcPts val="0"/>
              </a:spcAft>
              <a:buNone/>
            </a:pPr>
            <a:r>
              <a:rPr b="1" lang="en"/>
              <a:t>Terms</a:t>
            </a:r>
            <a:r>
              <a:rPr lang="en"/>
              <a:t>= conditions under which an action may be undertaken or agreement reached</a:t>
            </a:r>
            <a:endParaRPr/>
          </a:p>
        </p:txBody>
      </p:sp>
      <p:cxnSp>
        <p:nvCxnSpPr>
          <p:cNvPr id="244" name="Google Shape;244;p41"/>
          <p:cNvCxnSpPr/>
          <p:nvPr/>
        </p:nvCxnSpPr>
        <p:spPr>
          <a:xfrm>
            <a:off x="4522300" y="1726925"/>
            <a:ext cx="1093200" cy="0"/>
          </a:xfrm>
          <a:prstGeom prst="straightConnector1">
            <a:avLst/>
          </a:prstGeom>
          <a:noFill/>
          <a:ln cap="flat" cmpd="sng" w="38100">
            <a:solidFill>
              <a:srgbClr val="FF0000"/>
            </a:solidFill>
            <a:prstDash val="solid"/>
            <a:round/>
            <a:headEnd len="med" w="med" type="none"/>
            <a:tailEnd len="med" w="med" type="none"/>
          </a:ln>
        </p:spPr>
      </p:cxnSp>
      <p:cxnSp>
        <p:nvCxnSpPr>
          <p:cNvPr id="245" name="Google Shape;245;p41"/>
          <p:cNvCxnSpPr/>
          <p:nvPr/>
        </p:nvCxnSpPr>
        <p:spPr>
          <a:xfrm>
            <a:off x="1692950" y="2152650"/>
            <a:ext cx="1093200" cy="0"/>
          </a:xfrm>
          <a:prstGeom prst="straightConnector1">
            <a:avLst/>
          </a:prstGeom>
          <a:noFill/>
          <a:ln cap="flat" cmpd="sng" w="38100">
            <a:solidFill>
              <a:srgbClr val="FF0000"/>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3">
                                            <p:txEl>
                                              <p:pRg end="0" st="0"/>
                                            </p:txEl>
                                          </p:spTgt>
                                        </p:tgtEl>
                                        <p:attrNameLst>
                                          <p:attrName>style.visibility</p:attrName>
                                        </p:attrNameLst>
                                      </p:cBhvr>
                                      <p:to>
                                        <p:strVal val="visible"/>
                                      </p:to>
                                    </p:set>
                                    <p:animEffect filter="fade" transition="in">
                                      <p:cBhvr>
                                        <p:cTn dur="1000"/>
                                        <p:tgtEl>
                                          <p:spTgt spid="24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3">
                                            <p:txEl>
                                              <p:pRg end="1" st="1"/>
                                            </p:txEl>
                                          </p:spTgt>
                                        </p:tgtEl>
                                        <p:attrNameLst>
                                          <p:attrName>style.visibility</p:attrName>
                                        </p:attrNameLst>
                                      </p:cBhvr>
                                      <p:to>
                                        <p:strVal val="visible"/>
                                      </p:to>
                                    </p:set>
                                    <p:animEffect filter="fade" transition="in">
                                      <p:cBhvr>
                                        <p:cTn dur="1000"/>
                                        <p:tgtEl>
                                          <p:spTgt spid="24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3">
                                            <p:txEl>
                                              <p:pRg end="2" st="2"/>
                                            </p:txEl>
                                          </p:spTgt>
                                        </p:tgtEl>
                                        <p:attrNameLst>
                                          <p:attrName>style.visibility</p:attrName>
                                        </p:attrNameLst>
                                      </p:cBhvr>
                                      <p:to>
                                        <p:strVal val="visible"/>
                                      </p:to>
                                    </p:set>
                                    <p:animEffect filter="fade" transition="in">
                                      <p:cBhvr>
                                        <p:cTn dur="1000"/>
                                        <p:tgtEl>
                                          <p:spTgt spid="24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3">
                                            <p:txEl>
                                              <p:pRg end="3" st="3"/>
                                            </p:txEl>
                                          </p:spTgt>
                                        </p:tgtEl>
                                        <p:attrNameLst>
                                          <p:attrName>style.visibility</p:attrName>
                                        </p:attrNameLst>
                                      </p:cBhvr>
                                      <p:to>
                                        <p:strVal val="visible"/>
                                      </p:to>
                                    </p:set>
                                    <p:animEffect filter="fade" transition="in">
                                      <p:cBhvr>
                                        <p:cTn dur="1000"/>
                                        <p:tgtEl>
                                          <p:spTgt spid="243">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42"/>
          <p:cNvSpPr txBox="1"/>
          <p:nvPr>
            <p:ph idx="1" type="body"/>
          </p:nvPr>
        </p:nvSpPr>
        <p:spPr>
          <a:xfrm>
            <a:off x="457200" y="161500"/>
            <a:ext cx="8229600" cy="4764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Paragraph 5:</a:t>
            </a:r>
            <a:endParaRPr/>
          </a:p>
          <a:p>
            <a:pPr indent="0" lvl="0" marL="0" rtl="0" algn="l">
              <a:spcBef>
                <a:spcPts val="600"/>
              </a:spcBef>
              <a:spcAft>
                <a:spcPts val="0"/>
              </a:spcAft>
              <a:buNone/>
            </a:pPr>
            <a:r>
              <a:rPr lang="en"/>
              <a:t>“They are your rights.  Familiarize yourself with them.  Help to promote and defend them for yourself as well as for your fellow human beings.</a:t>
            </a:r>
            <a:endParaRPr/>
          </a:p>
          <a:p>
            <a:pPr indent="0" lvl="0" marL="0" rtl="0" algn="l">
              <a:spcBef>
                <a:spcPts val="600"/>
              </a:spcBef>
              <a:spcAft>
                <a:spcPts val="0"/>
              </a:spcAft>
              <a:buNone/>
            </a:pPr>
            <a:r>
              <a:rPr b="1" lang="en"/>
              <a:t>familiarize</a:t>
            </a:r>
            <a:r>
              <a:rPr lang="en"/>
              <a:t>= give (someone) knowledge or understanding of something</a:t>
            </a:r>
            <a:endParaRPr/>
          </a:p>
          <a:p>
            <a:pPr indent="0" lvl="0" marL="0" rtl="0" algn="l">
              <a:spcBef>
                <a:spcPts val="600"/>
              </a:spcBef>
              <a:spcAft>
                <a:spcPts val="0"/>
              </a:spcAft>
              <a:buNone/>
            </a:pPr>
            <a:r>
              <a:rPr b="1" lang="en"/>
              <a:t>defend</a:t>
            </a:r>
            <a:r>
              <a:rPr lang="en"/>
              <a:t>= resist an attack made on (someone or something); protect from harm or danger</a:t>
            </a:r>
            <a:endParaRPr/>
          </a:p>
        </p:txBody>
      </p:sp>
      <p:cxnSp>
        <p:nvCxnSpPr>
          <p:cNvPr id="251" name="Google Shape;251;p42"/>
          <p:cNvCxnSpPr/>
          <p:nvPr/>
        </p:nvCxnSpPr>
        <p:spPr>
          <a:xfrm>
            <a:off x="4410500" y="1254825"/>
            <a:ext cx="1788900" cy="0"/>
          </a:xfrm>
          <a:prstGeom prst="straightConnector1">
            <a:avLst/>
          </a:prstGeom>
          <a:noFill/>
          <a:ln cap="flat" cmpd="sng" w="38100">
            <a:solidFill>
              <a:srgbClr val="FF00FF"/>
            </a:solidFill>
            <a:prstDash val="solid"/>
            <a:round/>
            <a:headEnd len="med" w="med" type="none"/>
            <a:tailEnd len="med" w="med" type="none"/>
          </a:ln>
        </p:spPr>
      </p:cxnSp>
      <p:cxnSp>
        <p:nvCxnSpPr>
          <p:cNvPr id="252" name="Google Shape;252;p42"/>
          <p:cNvCxnSpPr/>
          <p:nvPr/>
        </p:nvCxnSpPr>
        <p:spPr>
          <a:xfrm>
            <a:off x="5342275" y="1739350"/>
            <a:ext cx="1105800" cy="0"/>
          </a:xfrm>
          <a:prstGeom prst="straightConnector1">
            <a:avLst/>
          </a:prstGeom>
          <a:noFill/>
          <a:ln cap="flat" cmpd="sng" w="38100">
            <a:solidFill>
              <a:srgbClr val="FF00FF"/>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0">
                                            <p:txEl>
                                              <p:pRg end="0" st="0"/>
                                            </p:txEl>
                                          </p:spTgt>
                                        </p:tgtEl>
                                        <p:attrNameLst>
                                          <p:attrName>style.visibility</p:attrName>
                                        </p:attrNameLst>
                                      </p:cBhvr>
                                      <p:to>
                                        <p:strVal val="visible"/>
                                      </p:to>
                                    </p:set>
                                    <p:animEffect filter="fade" transition="in">
                                      <p:cBhvr>
                                        <p:cTn dur="1000"/>
                                        <p:tgtEl>
                                          <p:spTgt spid="25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0">
                                            <p:txEl>
                                              <p:pRg end="1" st="1"/>
                                            </p:txEl>
                                          </p:spTgt>
                                        </p:tgtEl>
                                        <p:attrNameLst>
                                          <p:attrName>style.visibility</p:attrName>
                                        </p:attrNameLst>
                                      </p:cBhvr>
                                      <p:to>
                                        <p:strVal val="visible"/>
                                      </p:to>
                                    </p:set>
                                    <p:animEffect filter="fade" transition="in">
                                      <p:cBhvr>
                                        <p:cTn dur="1000"/>
                                        <p:tgtEl>
                                          <p:spTgt spid="25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0">
                                            <p:txEl>
                                              <p:pRg end="2" st="2"/>
                                            </p:txEl>
                                          </p:spTgt>
                                        </p:tgtEl>
                                        <p:attrNameLst>
                                          <p:attrName>style.visibility</p:attrName>
                                        </p:attrNameLst>
                                      </p:cBhvr>
                                      <p:to>
                                        <p:strVal val="visible"/>
                                      </p:to>
                                    </p:set>
                                    <p:animEffect filter="fade" transition="in">
                                      <p:cBhvr>
                                        <p:cTn dur="1000"/>
                                        <p:tgtEl>
                                          <p:spTgt spid="25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0">
                                            <p:txEl>
                                              <p:pRg end="3" st="3"/>
                                            </p:txEl>
                                          </p:spTgt>
                                        </p:tgtEl>
                                        <p:attrNameLst>
                                          <p:attrName>style.visibility</p:attrName>
                                        </p:attrNameLst>
                                      </p:cBhvr>
                                      <p:to>
                                        <p:strVal val="visible"/>
                                      </p:to>
                                    </p:set>
                                    <p:animEffect filter="fade" transition="in">
                                      <p:cBhvr>
                                        <p:cTn dur="1000"/>
                                        <p:tgtEl>
                                          <p:spTgt spid="250">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43"/>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258" name="Google Shape;258;p43"/>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Adding to Our Human Rights Vocabulary Flash Cards (15 mins)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44"/>
          <p:cNvSpPr txBox="1"/>
          <p:nvPr>
            <p:ph idx="1" type="body"/>
          </p:nvPr>
        </p:nvSpPr>
        <p:spPr>
          <a:xfrm>
            <a:off x="457200" y="211200"/>
            <a:ext cx="8229600" cy="4714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Make flash cards based on the words we’ve learned in this lesson:</a:t>
            </a:r>
            <a:endParaRPr/>
          </a:p>
          <a:p>
            <a:pPr indent="0" lvl="0" marL="0" rtl="0" algn="l">
              <a:spcBef>
                <a:spcPts val="600"/>
              </a:spcBef>
              <a:spcAft>
                <a:spcPts val="0"/>
              </a:spcAft>
              <a:buNone/>
            </a:pPr>
            <a:r>
              <a:rPr lang="en"/>
              <a:t>fundamental, inalienable, charter, reaffirms, dignity, upholding, promoting, and protecting.</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Include prefix and root meaning</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45"/>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Learning Targets</a:t>
            </a:r>
            <a:endParaRPr/>
          </a:p>
        </p:txBody>
      </p:sp>
      <p:sp>
        <p:nvSpPr>
          <p:cNvPr id="269" name="Google Shape;269;p45"/>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Fist to Five</a:t>
            </a:r>
            <a:endParaRPr/>
          </a:p>
        </p:txBody>
      </p:sp>
      <p:pic>
        <p:nvPicPr>
          <p:cNvPr id="270" name="Google Shape;270;p45"/>
          <p:cNvPicPr preferRelativeResize="0"/>
          <p:nvPr/>
        </p:nvPicPr>
        <p:blipFill>
          <a:blip r:embed="rId3">
            <a:alphaModFix/>
          </a:blip>
          <a:stretch>
            <a:fillRect/>
          </a:stretch>
        </p:blipFill>
        <p:spPr>
          <a:xfrm>
            <a:off x="0" y="1994941"/>
            <a:ext cx="9143999" cy="2745719"/>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46"/>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Homework</a:t>
            </a:r>
            <a:endParaRPr/>
          </a:p>
        </p:txBody>
      </p:sp>
      <p:sp>
        <p:nvSpPr>
          <p:cNvPr id="276" name="Google Shape;276;p46"/>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Finish your Introduction to the UDHR note catcher for paragraphs 3-5.</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Review new vocabulary for the mid-unit 1 assessment.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