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5c10f8677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5c10f867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g5c10f8677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 name="Google Shape;46;g5c10f8677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5c10f8677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5c10f8677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5c10f8677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5c10f8677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5c10f8677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5c10f8677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5c10f8677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5c10f8677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5c10f8677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5c10f8677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5c10f8677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5c10f8677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b8da04363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b8da04363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b8da04363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b8da04363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5c10f8677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5c10f8677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5c10f8677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5c10f8677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5c10f8677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5c10f8677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5c10f8677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5c10f8677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5c10f8677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5c10f8677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5c10f8677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5c10f8677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5c10f8677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5c10f8677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5c10f8677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5c10f8677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5c10f8677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5c10f8677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5c10f8677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5c10f8677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5c10f8677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5c10f8677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5c10f8677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5c10f8677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8"/>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35" name="Google Shape;35;p8"/>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36" name="Google Shape;36;p8"/>
          <p:cNvPicPr preferRelativeResize="0"/>
          <p:nvPr/>
        </p:nvPicPr>
        <p:blipFill>
          <a:blip r:embed="rId3">
            <a:alphaModFix/>
          </a:blip>
          <a:stretch>
            <a:fillRect/>
          </a:stretch>
        </p:blipFill>
        <p:spPr>
          <a:xfrm>
            <a:off x="0" y="1691957"/>
            <a:ext cx="9143999" cy="165213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sp>
        <p:nvSpPr>
          <p:cNvPr id="41" name="Google Shape;41;p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43" name="Google Shape;43;p9"/>
          <p:cNvPicPr preferRelativeResize="0"/>
          <p:nvPr/>
        </p:nvPicPr>
        <p:blipFill>
          <a:blip r:embed="rId3">
            <a:alphaModFix/>
          </a:blip>
          <a:stretch>
            <a:fillRect/>
          </a:stretch>
        </p:blipFill>
        <p:spPr>
          <a:xfrm>
            <a:off x="0" y="1118321"/>
            <a:ext cx="9144000" cy="223575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 name="Shape 47"/>
        <p:cNvGrpSpPr/>
        <p:nvPr/>
      </p:nvGrpSpPr>
      <p:grpSpPr>
        <a:xfrm>
          <a:off x="0" y="0"/>
          <a:ext cx="0" cy="0"/>
          <a:chOff x="0" y="0"/>
          <a:chExt cx="0" cy="0"/>
        </a:xfrm>
      </p:grpSpPr>
      <p:sp>
        <p:nvSpPr>
          <p:cNvPr id="48" name="Google Shape;48;p1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Opening	</a:t>
            </a:r>
            <a:endParaRPr/>
          </a:p>
        </p:txBody>
      </p:sp>
      <p:sp>
        <p:nvSpPr>
          <p:cNvPr id="49" name="Google Shape;49;p1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Reviewing the Learning Targets (5 min)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1"/>
          <p:cNvSpPr txBox="1"/>
          <p:nvPr>
            <p:ph idx="1" type="body"/>
          </p:nvPr>
        </p:nvSpPr>
        <p:spPr>
          <a:xfrm>
            <a:off x="457200" y="254525"/>
            <a:ext cx="8229600" cy="4671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Human rights is a big idea.  There are a lot of words and concepts we don’t know or understand associated with this concept.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Today we will take a deeper look at words that will help us understand more about human rights.  We will do this by practicing ways to figure out what new words mean.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2"/>
          <p:cNvSpPr txBox="1"/>
          <p:nvPr>
            <p:ph idx="1" type="body"/>
          </p:nvPr>
        </p:nvSpPr>
        <p:spPr>
          <a:xfrm>
            <a:off x="105950" y="971550"/>
            <a:ext cx="8916600" cy="39303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I can use context clues to help me determine the meaning of words</a:t>
            </a:r>
            <a:endParaRPr/>
          </a:p>
          <a:p>
            <a:pPr indent="-419100" lvl="0" marL="457200" rtl="0" algn="l">
              <a:spcBef>
                <a:spcPts val="0"/>
              </a:spcBef>
              <a:spcAft>
                <a:spcPts val="0"/>
              </a:spcAft>
              <a:buSzPts val="3000"/>
              <a:buChar char="●"/>
            </a:pPr>
            <a:r>
              <a:rPr lang="en"/>
              <a:t>I can draw visuals to represent human rights vocabulary words</a:t>
            </a:r>
            <a:endParaRPr/>
          </a:p>
          <a:p>
            <a:pPr indent="-419100" lvl="0" marL="457200" rtl="0" algn="l">
              <a:spcBef>
                <a:spcPts val="0"/>
              </a:spcBef>
              <a:spcAft>
                <a:spcPts val="0"/>
              </a:spcAft>
              <a:buSzPts val="3000"/>
              <a:buChar char="●"/>
            </a:pPr>
            <a:r>
              <a:rPr lang="en"/>
              <a:t>I can write to help me deepen my understanding about human rights.</a:t>
            </a:r>
            <a:endParaRPr/>
          </a:p>
          <a:p>
            <a:pPr indent="0" lvl="0" marL="0" rtl="0" algn="l">
              <a:spcBef>
                <a:spcPts val="600"/>
              </a:spcBef>
              <a:spcAft>
                <a:spcPts val="0"/>
              </a:spcAft>
              <a:buNone/>
            </a:pPr>
            <a:r>
              <a:rPr lang="en"/>
              <a:t>What do these 3 targets have in common?</a:t>
            </a:r>
            <a:endParaRPr/>
          </a:p>
        </p:txBody>
      </p:sp>
      <p:sp>
        <p:nvSpPr>
          <p:cNvPr id="60" name="Google Shape;60;p12"/>
          <p:cNvSpPr txBox="1"/>
          <p:nvPr>
            <p:ph type="title"/>
          </p:nvPr>
        </p:nvSpPr>
        <p:spPr>
          <a:xfrm>
            <a:off x="457200" y="535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
                                            <p:txEl>
                                              <p:pRg end="0" st="0"/>
                                            </p:txEl>
                                          </p:spTgt>
                                        </p:tgtEl>
                                        <p:attrNameLst>
                                          <p:attrName>style.visibility</p:attrName>
                                        </p:attrNameLst>
                                      </p:cBhvr>
                                      <p:to>
                                        <p:strVal val="visible"/>
                                      </p:to>
                                    </p:set>
                                    <p:animEffect filter="fade" transition="in">
                                      <p:cBhvr>
                                        <p:cTn dur="1000"/>
                                        <p:tgtEl>
                                          <p:spTgt spid="5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
                                            <p:txEl>
                                              <p:pRg end="1" st="1"/>
                                            </p:txEl>
                                          </p:spTgt>
                                        </p:tgtEl>
                                        <p:attrNameLst>
                                          <p:attrName>style.visibility</p:attrName>
                                        </p:attrNameLst>
                                      </p:cBhvr>
                                      <p:to>
                                        <p:strVal val="visible"/>
                                      </p:to>
                                    </p:set>
                                    <p:animEffect filter="fade" transition="in">
                                      <p:cBhvr>
                                        <p:cTn dur="1000"/>
                                        <p:tgtEl>
                                          <p:spTgt spid="5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
                                            <p:txEl>
                                              <p:pRg end="2" st="2"/>
                                            </p:txEl>
                                          </p:spTgt>
                                        </p:tgtEl>
                                        <p:attrNameLst>
                                          <p:attrName>style.visibility</p:attrName>
                                        </p:attrNameLst>
                                      </p:cBhvr>
                                      <p:to>
                                        <p:strVal val="visible"/>
                                      </p:to>
                                    </p:set>
                                    <p:animEffect filter="fade" transition="in">
                                      <p:cBhvr>
                                        <p:cTn dur="1000"/>
                                        <p:tgtEl>
                                          <p:spTgt spid="5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
                                            <p:txEl>
                                              <p:pRg end="3" st="3"/>
                                            </p:txEl>
                                          </p:spTgt>
                                        </p:tgtEl>
                                        <p:attrNameLst>
                                          <p:attrName>style.visibility</p:attrName>
                                        </p:attrNameLst>
                                      </p:cBhvr>
                                      <p:to>
                                        <p:strVal val="visible"/>
                                      </p:to>
                                    </p:set>
                                    <p:animEffect filter="fade" transition="in">
                                      <p:cBhvr>
                                        <p:cTn dur="1000"/>
                                        <p:tgtEl>
                                          <p:spTgt spid="59">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3"/>
          <p:cNvSpPr txBox="1"/>
          <p:nvPr>
            <p:ph idx="1" type="body"/>
          </p:nvPr>
        </p:nvSpPr>
        <p:spPr>
          <a:xfrm>
            <a:off x="219700" y="133575"/>
            <a:ext cx="8859600" cy="4799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Words about human rights are what today is all about!  Let’s identify the verbs in our targets.</a:t>
            </a:r>
            <a:endParaRPr/>
          </a:p>
          <a:p>
            <a:pPr indent="-419100" lvl="0" marL="457200" rtl="0" algn="l">
              <a:spcBef>
                <a:spcPts val="600"/>
              </a:spcBef>
              <a:spcAft>
                <a:spcPts val="0"/>
              </a:spcAft>
              <a:buSzPts val="3000"/>
              <a:buChar char="●"/>
            </a:pPr>
            <a:r>
              <a:rPr lang="en"/>
              <a:t>I can use context clues to help me determine the meaning of words</a:t>
            </a:r>
            <a:endParaRPr/>
          </a:p>
          <a:p>
            <a:pPr indent="-419100" lvl="0" marL="457200" rtl="0" algn="l">
              <a:spcBef>
                <a:spcPts val="0"/>
              </a:spcBef>
              <a:spcAft>
                <a:spcPts val="0"/>
              </a:spcAft>
              <a:buSzPts val="3000"/>
              <a:buChar char="●"/>
            </a:pPr>
            <a:r>
              <a:rPr lang="en"/>
              <a:t>I can draw visuals to represent human rights vocabulary words</a:t>
            </a:r>
            <a:endParaRPr/>
          </a:p>
          <a:p>
            <a:pPr indent="-419100" lvl="0" marL="457200" rtl="0" algn="l">
              <a:spcBef>
                <a:spcPts val="0"/>
              </a:spcBef>
              <a:spcAft>
                <a:spcPts val="0"/>
              </a:spcAft>
              <a:buSzPts val="3000"/>
              <a:buChar char="●"/>
            </a:pPr>
            <a:r>
              <a:rPr lang="en"/>
              <a:t>I can write to help me deepen my understanding about human rights.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
                                            <p:txEl>
                                              <p:pRg end="0" st="0"/>
                                            </p:txEl>
                                          </p:spTgt>
                                        </p:tgtEl>
                                        <p:attrNameLst>
                                          <p:attrName>style.visibility</p:attrName>
                                        </p:attrNameLst>
                                      </p:cBhvr>
                                      <p:to>
                                        <p:strVal val="visible"/>
                                      </p:to>
                                    </p:set>
                                    <p:animEffect filter="fade" transition="in">
                                      <p:cBhvr>
                                        <p:cTn dur="1000"/>
                                        <p:tgtEl>
                                          <p:spTgt spid="6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
                                            <p:txEl>
                                              <p:pRg end="1" st="1"/>
                                            </p:txEl>
                                          </p:spTgt>
                                        </p:tgtEl>
                                        <p:attrNameLst>
                                          <p:attrName>style.visibility</p:attrName>
                                        </p:attrNameLst>
                                      </p:cBhvr>
                                      <p:to>
                                        <p:strVal val="visible"/>
                                      </p:to>
                                    </p:set>
                                    <p:animEffect filter="fade" transition="in">
                                      <p:cBhvr>
                                        <p:cTn dur="1000"/>
                                        <p:tgtEl>
                                          <p:spTgt spid="6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
                                            <p:txEl>
                                              <p:pRg end="2" st="2"/>
                                            </p:txEl>
                                          </p:spTgt>
                                        </p:tgtEl>
                                        <p:attrNameLst>
                                          <p:attrName>style.visibility</p:attrName>
                                        </p:attrNameLst>
                                      </p:cBhvr>
                                      <p:to>
                                        <p:strVal val="visible"/>
                                      </p:to>
                                    </p:set>
                                    <p:animEffect filter="fade" transition="in">
                                      <p:cBhvr>
                                        <p:cTn dur="1000"/>
                                        <p:tgtEl>
                                          <p:spTgt spid="6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
                                            <p:txEl>
                                              <p:pRg end="3" st="3"/>
                                            </p:txEl>
                                          </p:spTgt>
                                        </p:tgtEl>
                                        <p:attrNameLst>
                                          <p:attrName>style.visibility</p:attrName>
                                        </p:attrNameLst>
                                      </p:cBhvr>
                                      <p:to>
                                        <p:strVal val="visible"/>
                                      </p:to>
                                    </p:set>
                                    <p:animEffect filter="fade" transition="in">
                                      <p:cBhvr>
                                        <p:cTn dur="1000"/>
                                        <p:tgtEl>
                                          <p:spTgt spid="65">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4"/>
          <p:cNvSpPr txBox="1"/>
          <p:nvPr>
            <p:ph type="title"/>
          </p:nvPr>
        </p:nvSpPr>
        <p:spPr>
          <a:xfrm>
            <a:off x="457200" y="205973"/>
            <a:ext cx="8229600" cy="1243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Engaging the Reader: Background on the UDHR (10 min)</a:t>
            </a:r>
            <a:endParaRPr/>
          </a:p>
        </p:txBody>
      </p:sp>
      <p:sp>
        <p:nvSpPr>
          <p:cNvPr id="71" name="Google Shape;71;p14"/>
          <p:cNvSpPr txBox="1"/>
          <p:nvPr>
            <p:ph idx="1" type="body"/>
          </p:nvPr>
        </p:nvSpPr>
        <p:spPr>
          <a:xfrm>
            <a:off x="457200" y="1534425"/>
            <a:ext cx="8229600" cy="3391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Remember that during lesson 2, you learned some basic information about when the UDHR was written and why. </a:t>
            </a:r>
            <a:endParaRPr sz="1800"/>
          </a:p>
          <a:p>
            <a:pPr indent="0" lvl="0" marL="0" rtl="0" algn="l">
              <a:spcBef>
                <a:spcPts val="600"/>
              </a:spcBef>
              <a:spcAft>
                <a:spcPts val="0"/>
              </a:spcAft>
              <a:buNone/>
            </a:pPr>
            <a:r>
              <a:t/>
            </a:r>
            <a:endParaRPr sz="1800"/>
          </a:p>
          <a:p>
            <a:pPr indent="0" lvl="0" marL="0" rtl="0" algn="l">
              <a:spcBef>
                <a:spcPts val="600"/>
              </a:spcBef>
              <a:spcAft>
                <a:spcPts val="0"/>
              </a:spcAft>
              <a:buNone/>
            </a:pPr>
            <a:r>
              <a:rPr lang="en"/>
              <a:t>Take out your copies of “A Short History of the UDHR” and share with a partner one thing you remember reading or talking about yesterday.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5"/>
          <p:cNvSpPr txBox="1"/>
          <p:nvPr>
            <p:ph idx="1" type="body"/>
          </p:nvPr>
        </p:nvSpPr>
        <p:spPr>
          <a:xfrm>
            <a:off x="457200" y="1406450"/>
            <a:ext cx="8229600" cy="3562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Today we are going to look at another short text about the history of the UDHR.  You will work hard to figure out what it means, focusing on important words.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6"/>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83" name="Google Shape;83;p16"/>
          <p:cNvPicPr preferRelativeResize="0"/>
          <p:nvPr/>
        </p:nvPicPr>
        <p:blipFill>
          <a:blip r:embed="rId3">
            <a:alphaModFix/>
          </a:blip>
          <a:stretch>
            <a:fillRect/>
          </a:stretch>
        </p:blipFill>
        <p:spPr>
          <a:xfrm>
            <a:off x="52850" y="313604"/>
            <a:ext cx="9143999" cy="410349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Main Idea</a:t>
            </a:r>
            <a:endParaRPr/>
          </a:p>
        </p:txBody>
      </p:sp>
      <p:sp>
        <p:nvSpPr>
          <p:cNvPr id="89" name="Google Shape;89;p17"/>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As you re-read the text on your own, think about what the main idea of the text is.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Turn and talk with a partner about what you understand and what words or phrases are still confusing.</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Today you will focus on some ways to learn and figure out hard vocabulary.  This will help you not only as you are learning about human rights, but any time you read a challenging text.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Rereading, using Context Clues to Determine Word Meaning, and Making Vocabulary Flashcards (35 mins)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Take out your note catcher from lesson 1, you will need them about halfway through our work time.</a:t>
            </a:r>
            <a:endParaRPr/>
          </a:p>
        </p:txBody>
      </p:sp>
      <p:sp>
        <p:nvSpPr>
          <p:cNvPr id="101" name="Google Shape;101;p1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Time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0"/>
          <p:cNvSpPr txBox="1"/>
          <p:nvPr>
            <p:ph idx="1" type="body"/>
          </p:nvPr>
        </p:nvSpPr>
        <p:spPr>
          <a:xfrm>
            <a:off x="457200" y="197675"/>
            <a:ext cx="8229600" cy="4728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There are a lot of really hard words in the very short piece of text I just read out loud.  We are going to practice finding the meaning of new vocabulary words just from what’s around them or from the meaning of what you are reading about, or the “context.”  It’s important to be able to figure out words from context because it slows you down a lot as a reader if you have to stop and look up everything in a dictionary.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1"/>
          <p:cNvSpPr txBox="1"/>
          <p:nvPr>
            <p:ph idx="1" type="body"/>
          </p:nvPr>
        </p:nvSpPr>
        <p:spPr>
          <a:xfrm>
            <a:off x="457200" y="211900"/>
            <a:ext cx="8229600" cy="4713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Read the excerpt for a third time, silently looking for new words that help you understand what human rights are or that might help you if you knew what they meant.  Underline them in your text.</a:t>
            </a:r>
            <a:endParaRPr/>
          </a:p>
        </p:txBody>
      </p:sp>
      <p:pic>
        <p:nvPicPr>
          <p:cNvPr id="112" name="Google Shape;112;p21"/>
          <p:cNvPicPr preferRelativeResize="0"/>
          <p:nvPr/>
        </p:nvPicPr>
        <p:blipFill>
          <a:blip r:embed="rId3">
            <a:alphaModFix/>
          </a:blip>
          <a:stretch>
            <a:fillRect/>
          </a:stretch>
        </p:blipFill>
        <p:spPr>
          <a:xfrm>
            <a:off x="0" y="2945795"/>
            <a:ext cx="9143999" cy="163871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p22"/>
          <p:cNvPicPr preferRelativeResize="0"/>
          <p:nvPr/>
        </p:nvPicPr>
        <p:blipFill>
          <a:blip r:embed="rId3">
            <a:alphaModFix/>
          </a:blip>
          <a:stretch>
            <a:fillRect/>
          </a:stretch>
        </p:blipFill>
        <p:spPr>
          <a:xfrm>
            <a:off x="0" y="228595"/>
            <a:ext cx="9143999" cy="1638710"/>
          </a:xfrm>
          <a:prstGeom prst="rect">
            <a:avLst/>
          </a:prstGeom>
          <a:noFill/>
          <a:ln>
            <a:noFill/>
          </a:ln>
        </p:spPr>
      </p:pic>
      <p:cxnSp>
        <p:nvCxnSpPr>
          <p:cNvPr id="118" name="Google Shape;118;p22"/>
          <p:cNvCxnSpPr/>
          <p:nvPr/>
        </p:nvCxnSpPr>
        <p:spPr>
          <a:xfrm>
            <a:off x="4434175" y="738050"/>
            <a:ext cx="4451100" cy="0"/>
          </a:xfrm>
          <a:prstGeom prst="straightConnector1">
            <a:avLst/>
          </a:prstGeom>
          <a:noFill/>
          <a:ln cap="flat" cmpd="sng" w="228600">
            <a:solidFill>
              <a:srgbClr val="FFFFFF"/>
            </a:solidFill>
            <a:prstDash val="solid"/>
            <a:round/>
            <a:headEnd len="med" w="med" type="none"/>
            <a:tailEnd len="med" w="med" type="none"/>
          </a:ln>
        </p:spPr>
      </p:cxnSp>
      <p:cxnSp>
        <p:nvCxnSpPr>
          <p:cNvPr id="119" name="Google Shape;119;p22"/>
          <p:cNvCxnSpPr/>
          <p:nvPr/>
        </p:nvCxnSpPr>
        <p:spPr>
          <a:xfrm flipH="1" rot="10800000">
            <a:off x="87700" y="946250"/>
            <a:ext cx="8602500" cy="25500"/>
          </a:xfrm>
          <a:prstGeom prst="straightConnector1">
            <a:avLst/>
          </a:prstGeom>
          <a:noFill/>
          <a:ln cap="flat" cmpd="sng" w="228600">
            <a:solidFill>
              <a:srgbClr val="FFFFFF"/>
            </a:solidFill>
            <a:prstDash val="solid"/>
            <a:round/>
            <a:headEnd len="med" w="med" type="none"/>
            <a:tailEnd len="med" w="med" type="none"/>
          </a:ln>
        </p:spPr>
      </p:cxnSp>
      <p:cxnSp>
        <p:nvCxnSpPr>
          <p:cNvPr id="120" name="Google Shape;120;p22"/>
          <p:cNvCxnSpPr/>
          <p:nvPr/>
        </p:nvCxnSpPr>
        <p:spPr>
          <a:xfrm flipH="1" rot="10800000">
            <a:off x="84300" y="1107775"/>
            <a:ext cx="8602500" cy="25500"/>
          </a:xfrm>
          <a:prstGeom prst="straightConnector1">
            <a:avLst/>
          </a:prstGeom>
          <a:noFill/>
          <a:ln cap="flat" cmpd="sng" w="228600">
            <a:solidFill>
              <a:srgbClr val="FFFFFF"/>
            </a:solidFill>
            <a:prstDash val="solid"/>
            <a:round/>
            <a:headEnd len="med" w="med" type="none"/>
            <a:tailEnd len="med" w="med" type="none"/>
          </a:ln>
        </p:spPr>
      </p:cxnSp>
      <p:cxnSp>
        <p:nvCxnSpPr>
          <p:cNvPr id="121" name="Google Shape;121;p22"/>
          <p:cNvCxnSpPr/>
          <p:nvPr/>
        </p:nvCxnSpPr>
        <p:spPr>
          <a:xfrm flipH="1" rot="10800000">
            <a:off x="-135800" y="1244975"/>
            <a:ext cx="9172500" cy="42600"/>
          </a:xfrm>
          <a:prstGeom prst="straightConnector1">
            <a:avLst/>
          </a:prstGeom>
          <a:noFill/>
          <a:ln cap="flat" cmpd="sng" w="228600">
            <a:solidFill>
              <a:srgbClr val="FFFFFF"/>
            </a:solidFill>
            <a:prstDash val="solid"/>
            <a:round/>
            <a:headEnd len="med" w="med" type="none"/>
            <a:tailEnd len="med" w="med" type="none"/>
          </a:ln>
        </p:spPr>
      </p:cxnSp>
      <p:cxnSp>
        <p:nvCxnSpPr>
          <p:cNvPr id="122" name="Google Shape;122;p22"/>
          <p:cNvCxnSpPr/>
          <p:nvPr/>
        </p:nvCxnSpPr>
        <p:spPr>
          <a:xfrm>
            <a:off x="84300" y="1514275"/>
            <a:ext cx="8876100" cy="35400"/>
          </a:xfrm>
          <a:prstGeom prst="straightConnector1">
            <a:avLst/>
          </a:prstGeom>
          <a:noFill/>
          <a:ln cap="flat" cmpd="sng" w="228600">
            <a:solidFill>
              <a:srgbClr val="FFFFFF"/>
            </a:solidFill>
            <a:prstDash val="solid"/>
            <a:round/>
            <a:headEnd len="med" w="med" type="none"/>
            <a:tailEnd len="med" w="med" type="none"/>
          </a:ln>
        </p:spPr>
      </p:cxnSp>
      <p:sp>
        <p:nvSpPr>
          <p:cNvPr id="123" name="Google Shape;123;p22"/>
          <p:cNvSpPr txBox="1"/>
          <p:nvPr>
            <p:ph idx="1" type="body"/>
          </p:nvPr>
        </p:nvSpPr>
        <p:spPr>
          <a:xfrm>
            <a:off x="457200" y="1244975"/>
            <a:ext cx="8229600" cy="3801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Share a word that you underlined in this sentence.</a:t>
            </a:r>
            <a:endParaRPr/>
          </a:p>
          <a:p>
            <a:pPr indent="0" lvl="0" marL="0" rtl="0" algn="l">
              <a:spcBef>
                <a:spcPts val="600"/>
              </a:spcBef>
              <a:spcAft>
                <a:spcPts val="0"/>
              </a:spcAft>
              <a:buNone/>
            </a:pPr>
            <a:r>
              <a:rPr lang="en"/>
              <a:t>Sometimes we are able to find the meaning of new words from the clues around the word.  Sometimes you have to read the sentences before and after the one where the new word is.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xEl>
                                              <p:pRg end="0" st="0"/>
                                            </p:txEl>
                                          </p:spTgt>
                                        </p:tgtEl>
                                        <p:attrNameLst>
                                          <p:attrName>style.visibility</p:attrName>
                                        </p:attrNameLst>
                                      </p:cBhvr>
                                      <p:to>
                                        <p:strVal val="visible"/>
                                      </p:to>
                                    </p:set>
                                    <p:animEffect filter="fade" transition="in">
                                      <p:cBhvr>
                                        <p:cTn dur="1000"/>
                                        <p:tgtEl>
                                          <p:spTgt spid="12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xEl>
                                              <p:pRg end="1" st="1"/>
                                            </p:txEl>
                                          </p:spTgt>
                                        </p:tgtEl>
                                        <p:attrNameLst>
                                          <p:attrName>style.visibility</p:attrName>
                                        </p:attrNameLst>
                                      </p:cBhvr>
                                      <p:to>
                                        <p:strVal val="visible"/>
                                      </p:to>
                                    </p:set>
                                    <p:animEffect filter="fade" transition="in">
                                      <p:cBhvr>
                                        <p:cTn dur="1000"/>
                                        <p:tgtEl>
                                          <p:spTgt spid="123">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Figure out what part of speech the word is</a:t>
            </a:r>
            <a:endParaRPr/>
          </a:p>
          <a:p>
            <a:pPr indent="-381000" lvl="1" marL="914400" rtl="0" algn="l">
              <a:spcBef>
                <a:spcPts val="0"/>
              </a:spcBef>
              <a:spcAft>
                <a:spcPts val="0"/>
              </a:spcAft>
              <a:buSzPts val="2400"/>
              <a:buChar char="○"/>
            </a:pPr>
            <a:r>
              <a:rPr i="1" lang="en"/>
              <a:t>articulated</a:t>
            </a:r>
            <a:r>
              <a:rPr lang="en"/>
              <a:t> is a verb, a doing word.  What thing was </a:t>
            </a:r>
            <a:r>
              <a:rPr i="1" lang="en"/>
              <a:t>articulated</a:t>
            </a:r>
            <a:r>
              <a:rPr lang="en"/>
              <a:t>?</a:t>
            </a:r>
            <a:endParaRPr/>
          </a:p>
          <a:p>
            <a:pPr indent="-419100" lvl="0" marL="457200" rtl="0" algn="l">
              <a:spcBef>
                <a:spcPts val="0"/>
              </a:spcBef>
              <a:spcAft>
                <a:spcPts val="0"/>
              </a:spcAft>
              <a:buSzPts val="3000"/>
              <a:buChar char="●"/>
            </a:pPr>
            <a:r>
              <a:rPr lang="en"/>
              <a:t>Write </a:t>
            </a:r>
            <a:r>
              <a:rPr i="1" lang="en"/>
              <a:t>articulated</a:t>
            </a:r>
            <a:r>
              <a:rPr lang="en"/>
              <a:t> on an index card and the synonym “clearly stated” on the back</a:t>
            </a:r>
            <a:endParaRPr/>
          </a:p>
          <a:p>
            <a:pPr indent="-419100" lvl="0" marL="457200" rtl="0" algn="l">
              <a:spcBef>
                <a:spcPts val="0"/>
              </a:spcBef>
              <a:spcAft>
                <a:spcPts val="0"/>
              </a:spcAft>
              <a:buSzPts val="3000"/>
              <a:buChar char="●"/>
            </a:pPr>
            <a:r>
              <a:rPr lang="en"/>
              <a:t>Visualize the word </a:t>
            </a:r>
            <a:r>
              <a:rPr i="1" lang="en"/>
              <a:t>articulated</a:t>
            </a:r>
            <a:r>
              <a:rPr lang="en"/>
              <a:t> and draw a picture of your visualization on the same side as the synonym</a:t>
            </a:r>
            <a:endParaRPr/>
          </a:p>
        </p:txBody>
      </p:sp>
      <p:pic>
        <p:nvPicPr>
          <p:cNvPr id="129" name="Google Shape;129;p23"/>
          <p:cNvPicPr preferRelativeResize="0"/>
          <p:nvPr/>
        </p:nvPicPr>
        <p:blipFill>
          <a:blip r:embed="rId3">
            <a:alphaModFix/>
          </a:blip>
          <a:stretch>
            <a:fillRect/>
          </a:stretch>
        </p:blipFill>
        <p:spPr>
          <a:xfrm>
            <a:off x="0" y="700180"/>
            <a:ext cx="9143999" cy="734190"/>
          </a:xfrm>
          <a:prstGeom prst="rect">
            <a:avLst/>
          </a:prstGeom>
          <a:noFill/>
          <a:ln>
            <a:noFill/>
          </a:ln>
        </p:spPr>
      </p:pic>
      <p:cxnSp>
        <p:nvCxnSpPr>
          <p:cNvPr id="130" name="Google Shape;130;p23"/>
          <p:cNvCxnSpPr/>
          <p:nvPr/>
        </p:nvCxnSpPr>
        <p:spPr>
          <a:xfrm>
            <a:off x="5140125" y="1081500"/>
            <a:ext cx="1009800" cy="0"/>
          </a:xfrm>
          <a:prstGeom prst="straightConnector1">
            <a:avLst/>
          </a:prstGeom>
          <a:noFill/>
          <a:ln cap="flat" cmpd="sng" w="38100">
            <a:solidFill>
              <a:srgbClr val="00FF00"/>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xEl>
                                              <p:pRg end="0" st="0"/>
                                            </p:txEl>
                                          </p:spTgt>
                                        </p:tgtEl>
                                        <p:attrNameLst>
                                          <p:attrName>style.visibility</p:attrName>
                                        </p:attrNameLst>
                                      </p:cBhvr>
                                      <p:to>
                                        <p:strVal val="visible"/>
                                      </p:to>
                                    </p:set>
                                    <p:animEffect filter="fade" transition="in">
                                      <p:cBhvr>
                                        <p:cTn dur="1000"/>
                                        <p:tgtEl>
                                          <p:spTgt spid="12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xEl>
                                              <p:pRg end="1" st="1"/>
                                            </p:txEl>
                                          </p:spTgt>
                                        </p:tgtEl>
                                        <p:attrNameLst>
                                          <p:attrName>style.visibility</p:attrName>
                                        </p:attrNameLst>
                                      </p:cBhvr>
                                      <p:to>
                                        <p:strVal val="visible"/>
                                      </p:to>
                                    </p:set>
                                    <p:animEffect filter="fade" transition="in">
                                      <p:cBhvr>
                                        <p:cTn dur="1000"/>
                                        <p:tgtEl>
                                          <p:spTgt spid="12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xEl>
                                              <p:pRg end="2" st="2"/>
                                            </p:txEl>
                                          </p:spTgt>
                                        </p:tgtEl>
                                        <p:attrNameLst>
                                          <p:attrName>style.visibility</p:attrName>
                                        </p:attrNameLst>
                                      </p:cBhvr>
                                      <p:to>
                                        <p:strVal val="visible"/>
                                      </p:to>
                                    </p:set>
                                    <p:animEffect filter="fade" transition="in">
                                      <p:cBhvr>
                                        <p:cTn dur="1000"/>
                                        <p:tgtEl>
                                          <p:spTgt spid="12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xEl>
                                              <p:pRg end="3" st="3"/>
                                            </p:txEl>
                                          </p:spTgt>
                                        </p:tgtEl>
                                        <p:attrNameLst>
                                          <p:attrName>style.visibility</p:attrName>
                                        </p:attrNameLst>
                                      </p:cBhvr>
                                      <p:to>
                                        <p:strVal val="visible"/>
                                      </p:to>
                                    </p:set>
                                    <p:animEffect filter="fade" transition="in">
                                      <p:cBhvr>
                                        <p:cTn dur="1000"/>
                                        <p:tgtEl>
                                          <p:spTgt spid="128">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4"/>
          <p:cNvSpPr txBox="1"/>
          <p:nvPr>
            <p:ph idx="1" type="body"/>
          </p:nvPr>
        </p:nvSpPr>
        <p:spPr>
          <a:xfrm>
            <a:off x="457200" y="2316225"/>
            <a:ext cx="8229600" cy="2609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Which other words in this text would be most important to help us know more about human rights and the UDHR?</a:t>
            </a:r>
            <a:endParaRPr/>
          </a:p>
        </p:txBody>
      </p:sp>
      <p:pic>
        <p:nvPicPr>
          <p:cNvPr id="137" name="Google Shape;137;p24"/>
          <p:cNvPicPr preferRelativeResize="0"/>
          <p:nvPr/>
        </p:nvPicPr>
        <p:blipFill>
          <a:blip r:embed="rId3">
            <a:alphaModFix/>
          </a:blip>
          <a:stretch>
            <a:fillRect/>
          </a:stretch>
        </p:blipFill>
        <p:spPr>
          <a:xfrm>
            <a:off x="15750" y="186370"/>
            <a:ext cx="9143999" cy="163871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5"/>
          <p:cNvSpPr txBox="1"/>
          <p:nvPr>
            <p:ph idx="1" type="body"/>
          </p:nvPr>
        </p:nvSpPr>
        <p:spPr>
          <a:xfrm>
            <a:off x="457200" y="0"/>
            <a:ext cx="8229600" cy="5061900"/>
          </a:xfrm>
          <a:prstGeom prst="rect">
            <a:avLst/>
          </a:prstGeom>
        </p:spPr>
        <p:txBody>
          <a:bodyPr anchorCtr="0" anchor="t" bIns="91425" lIns="91425" spcFirstLastPara="1" rIns="91425" wrap="square" tIns="91425">
            <a:noAutofit/>
          </a:bodyPr>
          <a:lstStyle/>
          <a:p>
            <a:pPr indent="-393700" lvl="0" marL="457200" rtl="0" algn="l">
              <a:spcBef>
                <a:spcPts val="600"/>
              </a:spcBef>
              <a:spcAft>
                <a:spcPts val="0"/>
              </a:spcAft>
              <a:buClr>
                <a:srgbClr val="0000FF"/>
              </a:buClr>
              <a:buSzPts val="2600"/>
              <a:buChar char="●"/>
            </a:pPr>
            <a:r>
              <a:rPr lang="en" sz="2600">
                <a:solidFill>
                  <a:srgbClr val="0000FF"/>
                </a:solidFill>
              </a:rPr>
              <a:t>horrific</a:t>
            </a:r>
            <a:endParaRPr sz="2600">
              <a:solidFill>
                <a:srgbClr val="0000FF"/>
              </a:solidFill>
            </a:endParaRPr>
          </a:p>
          <a:p>
            <a:pPr indent="-393700" lvl="2" marL="1371600" rtl="0" algn="l">
              <a:spcBef>
                <a:spcPts val="0"/>
              </a:spcBef>
              <a:spcAft>
                <a:spcPts val="0"/>
              </a:spcAft>
              <a:buClr>
                <a:srgbClr val="0000FF"/>
              </a:buClr>
              <a:buSzPts val="2600"/>
              <a:buChar char="■"/>
            </a:pPr>
            <a:r>
              <a:rPr lang="en" sz="2600">
                <a:solidFill>
                  <a:srgbClr val="0000FF"/>
                </a:solidFill>
              </a:rPr>
              <a:t>terrible</a:t>
            </a:r>
            <a:endParaRPr sz="2600">
              <a:solidFill>
                <a:srgbClr val="0000FF"/>
              </a:solidFill>
            </a:endParaRPr>
          </a:p>
          <a:p>
            <a:pPr indent="-393700" lvl="0" marL="457200" rtl="0" algn="l">
              <a:spcBef>
                <a:spcPts val="0"/>
              </a:spcBef>
              <a:spcAft>
                <a:spcPts val="0"/>
              </a:spcAft>
              <a:buClr>
                <a:srgbClr val="9900FF"/>
              </a:buClr>
              <a:buSzPts val="2600"/>
              <a:buChar char="●"/>
            </a:pPr>
            <a:r>
              <a:rPr lang="en" sz="2600">
                <a:solidFill>
                  <a:srgbClr val="9900FF"/>
                </a:solidFill>
              </a:rPr>
              <a:t>amid</a:t>
            </a:r>
            <a:endParaRPr sz="2600">
              <a:solidFill>
                <a:srgbClr val="9900FF"/>
              </a:solidFill>
            </a:endParaRPr>
          </a:p>
          <a:p>
            <a:pPr indent="-393700" lvl="2" marL="1371600" rtl="0" algn="l">
              <a:spcBef>
                <a:spcPts val="0"/>
              </a:spcBef>
              <a:spcAft>
                <a:spcPts val="0"/>
              </a:spcAft>
              <a:buClr>
                <a:srgbClr val="9900FF"/>
              </a:buClr>
              <a:buSzPts val="2600"/>
              <a:buChar char="■"/>
            </a:pPr>
            <a:r>
              <a:rPr lang="en" sz="2600">
                <a:solidFill>
                  <a:srgbClr val="9900FF"/>
                </a:solidFill>
              </a:rPr>
              <a:t>with or in</a:t>
            </a:r>
            <a:endParaRPr sz="2600">
              <a:solidFill>
                <a:srgbClr val="9900FF"/>
              </a:solidFill>
            </a:endParaRPr>
          </a:p>
          <a:p>
            <a:pPr indent="-393700" lvl="0" marL="457200" rtl="0" algn="l">
              <a:spcBef>
                <a:spcPts val="0"/>
              </a:spcBef>
              <a:spcAft>
                <a:spcPts val="0"/>
              </a:spcAft>
              <a:buClr>
                <a:srgbClr val="FF00FF"/>
              </a:buClr>
              <a:buSzPts val="2600"/>
              <a:buChar char="●"/>
            </a:pPr>
            <a:r>
              <a:rPr lang="en" sz="2600">
                <a:solidFill>
                  <a:srgbClr val="FF00FF"/>
                </a:solidFill>
              </a:rPr>
              <a:t>grinding</a:t>
            </a:r>
            <a:endParaRPr sz="2600">
              <a:solidFill>
                <a:srgbClr val="FF00FF"/>
              </a:solidFill>
            </a:endParaRPr>
          </a:p>
          <a:p>
            <a:pPr indent="-393700" lvl="2" marL="1371600" rtl="0" algn="l">
              <a:spcBef>
                <a:spcPts val="0"/>
              </a:spcBef>
              <a:spcAft>
                <a:spcPts val="0"/>
              </a:spcAft>
              <a:buClr>
                <a:srgbClr val="FF00FF"/>
              </a:buClr>
              <a:buSzPts val="2600"/>
              <a:buChar char="■"/>
            </a:pPr>
            <a:r>
              <a:rPr lang="en" sz="2600">
                <a:solidFill>
                  <a:srgbClr val="FF00FF"/>
                </a:solidFill>
              </a:rPr>
              <a:t>really bad or intense</a:t>
            </a:r>
            <a:endParaRPr sz="2600">
              <a:solidFill>
                <a:srgbClr val="FF00FF"/>
              </a:solidFill>
            </a:endParaRPr>
          </a:p>
          <a:p>
            <a:pPr indent="-393700" lvl="0" marL="457200" rtl="0" algn="l">
              <a:spcBef>
                <a:spcPts val="0"/>
              </a:spcBef>
              <a:spcAft>
                <a:spcPts val="0"/>
              </a:spcAft>
              <a:buClr>
                <a:srgbClr val="FF9900"/>
              </a:buClr>
              <a:buSzPts val="2600"/>
              <a:buChar char="●"/>
            </a:pPr>
            <a:r>
              <a:rPr lang="en" sz="2600">
                <a:solidFill>
                  <a:srgbClr val="FF9900"/>
                </a:solidFill>
              </a:rPr>
              <a:t>sought</a:t>
            </a:r>
            <a:endParaRPr sz="2600">
              <a:solidFill>
                <a:srgbClr val="FF9900"/>
              </a:solidFill>
            </a:endParaRPr>
          </a:p>
          <a:p>
            <a:pPr indent="-393700" lvl="2" marL="1371600" rtl="0" algn="l">
              <a:spcBef>
                <a:spcPts val="0"/>
              </a:spcBef>
              <a:spcAft>
                <a:spcPts val="0"/>
              </a:spcAft>
              <a:buClr>
                <a:srgbClr val="FF9900"/>
              </a:buClr>
              <a:buSzPts val="2600"/>
              <a:buChar char="■"/>
            </a:pPr>
            <a:r>
              <a:rPr lang="en" sz="2600">
                <a:solidFill>
                  <a:srgbClr val="FF9900"/>
                </a:solidFill>
              </a:rPr>
              <a:t>(past tense of “to seek”) looked, wanted to</a:t>
            </a:r>
            <a:endParaRPr sz="2600">
              <a:solidFill>
                <a:srgbClr val="FF9900"/>
              </a:solidFill>
            </a:endParaRPr>
          </a:p>
          <a:p>
            <a:pPr indent="-393700" lvl="0" marL="457200" rtl="0" algn="l">
              <a:spcBef>
                <a:spcPts val="0"/>
              </a:spcBef>
              <a:spcAft>
                <a:spcPts val="0"/>
              </a:spcAft>
              <a:buClr>
                <a:srgbClr val="38761D"/>
              </a:buClr>
              <a:buSzPts val="2600"/>
              <a:buChar char="●"/>
            </a:pPr>
            <a:r>
              <a:rPr lang="en" sz="2600">
                <a:solidFill>
                  <a:srgbClr val="38761D"/>
                </a:solidFill>
              </a:rPr>
              <a:t>aspirations</a:t>
            </a:r>
            <a:endParaRPr sz="2600">
              <a:solidFill>
                <a:srgbClr val="38761D"/>
              </a:solidFill>
            </a:endParaRPr>
          </a:p>
          <a:p>
            <a:pPr indent="-393700" lvl="2" marL="1371600" rtl="0" algn="l">
              <a:spcBef>
                <a:spcPts val="0"/>
              </a:spcBef>
              <a:spcAft>
                <a:spcPts val="0"/>
              </a:spcAft>
              <a:buClr>
                <a:srgbClr val="38761D"/>
              </a:buClr>
              <a:buSzPts val="2600"/>
              <a:buChar char="■"/>
            </a:pPr>
            <a:r>
              <a:rPr lang="en" sz="2600">
                <a:solidFill>
                  <a:srgbClr val="38761D"/>
                </a:solidFill>
              </a:rPr>
              <a:t>positive wishes for the future; positive goals</a:t>
            </a:r>
            <a:endParaRPr sz="2600">
              <a:solidFill>
                <a:srgbClr val="38761D"/>
              </a:solidFill>
            </a:endParaRPr>
          </a:p>
          <a:p>
            <a:pPr indent="-393700" lvl="0" marL="457200" rtl="0" algn="l">
              <a:spcBef>
                <a:spcPts val="0"/>
              </a:spcBef>
              <a:spcAft>
                <a:spcPts val="0"/>
              </a:spcAft>
              <a:buClr>
                <a:srgbClr val="CC0000"/>
              </a:buClr>
              <a:buSzPts val="2600"/>
              <a:buChar char="●"/>
            </a:pPr>
            <a:r>
              <a:rPr lang="en" sz="2600">
                <a:solidFill>
                  <a:srgbClr val="CC0000"/>
                </a:solidFill>
              </a:rPr>
              <a:t>entitled</a:t>
            </a:r>
            <a:endParaRPr sz="2600">
              <a:solidFill>
                <a:srgbClr val="CC0000"/>
              </a:solidFill>
            </a:endParaRPr>
          </a:p>
          <a:p>
            <a:pPr indent="-393700" lvl="2" marL="1371600" rtl="0" algn="l">
              <a:spcBef>
                <a:spcPts val="0"/>
              </a:spcBef>
              <a:spcAft>
                <a:spcPts val="0"/>
              </a:spcAft>
              <a:buClr>
                <a:srgbClr val="CC0000"/>
              </a:buClr>
              <a:buSzPts val="2600"/>
              <a:buChar char="■"/>
            </a:pPr>
            <a:r>
              <a:rPr lang="en" sz="2600">
                <a:solidFill>
                  <a:srgbClr val="CC0000"/>
                </a:solidFill>
              </a:rPr>
              <a:t>deserves</a:t>
            </a:r>
            <a:endParaRPr sz="2600">
              <a:solidFill>
                <a:srgbClr val="CC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0" st="0"/>
                                            </p:txEl>
                                          </p:spTgt>
                                        </p:tgtEl>
                                        <p:attrNameLst>
                                          <p:attrName>style.visibility</p:attrName>
                                        </p:attrNameLst>
                                      </p:cBhvr>
                                      <p:to>
                                        <p:strVal val="visible"/>
                                      </p:to>
                                    </p:set>
                                    <p:animEffect filter="fade" transition="in">
                                      <p:cBhvr>
                                        <p:cTn dur="1000"/>
                                        <p:tgtEl>
                                          <p:spTgt spid="14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1" st="1"/>
                                            </p:txEl>
                                          </p:spTgt>
                                        </p:tgtEl>
                                        <p:attrNameLst>
                                          <p:attrName>style.visibility</p:attrName>
                                        </p:attrNameLst>
                                      </p:cBhvr>
                                      <p:to>
                                        <p:strVal val="visible"/>
                                      </p:to>
                                    </p:set>
                                    <p:animEffect filter="fade" transition="in">
                                      <p:cBhvr>
                                        <p:cTn dur="1000"/>
                                        <p:tgtEl>
                                          <p:spTgt spid="14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2" st="2"/>
                                            </p:txEl>
                                          </p:spTgt>
                                        </p:tgtEl>
                                        <p:attrNameLst>
                                          <p:attrName>style.visibility</p:attrName>
                                        </p:attrNameLst>
                                      </p:cBhvr>
                                      <p:to>
                                        <p:strVal val="visible"/>
                                      </p:to>
                                    </p:set>
                                    <p:animEffect filter="fade" transition="in">
                                      <p:cBhvr>
                                        <p:cTn dur="1000"/>
                                        <p:tgtEl>
                                          <p:spTgt spid="14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3" st="3"/>
                                            </p:txEl>
                                          </p:spTgt>
                                        </p:tgtEl>
                                        <p:attrNameLst>
                                          <p:attrName>style.visibility</p:attrName>
                                        </p:attrNameLst>
                                      </p:cBhvr>
                                      <p:to>
                                        <p:strVal val="visible"/>
                                      </p:to>
                                    </p:set>
                                    <p:animEffect filter="fade" transition="in">
                                      <p:cBhvr>
                                        <p:cTn dur="1000"/>
                                        <p:tgtEl>
                                          <p:spTgt spid="14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4" st="4"/>
                                            </p:txEl>
                                          </p:spTgt>
                                        </p:tgtEl>
                                        <p:attrNameLst>
                                          <p:attrName>style.visibility</p:attrName>
                                        </p:attrNameLst>
                                      </p:cBhvr>
                                      <p:to>
                                        <p:strVal val="visible"/>
                                      </p:to>
                                    </p:set>
                                    <p:animEffect filter="fade" transition="in">
                                      <p:cBhvr>
                                        <p:cTn dur="1000"/>
                                        <p:tgtEl>
                                          <p:spTgt spid="14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5" st="5"/>
                                            </p:txEl>
                                          </p:spTgt>
                                        </p:tgtEl>
                                        <p:attrNameLst>
                                          <p:attrName>style.visibility</p:attrName>
                                        </p:attrNameLst>
                                      </p:cBhvr>
                                      <p:to>
                                        <p:strVal val="visible"/>
                                      </p:to>
                                    </p:set>
                                    <p:animEffect filter="fade" transition="in">
                                      <p:cBhvr>
                                        <p:cTn dur="1000"/>
                                        <p:tgtEl>
                                          <p:spTgt spid="14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6" st="6"/>
                                            </p:txEl>
                                          </p:spTgt>
                                        </p:tgtEl>
                                        <p:attrNameLst>
                                          <p:attrName>style.visibility</p:attrName>
                                        </p:attrNameLst>
                                      </p:cBhvr>
                                      <p:to>
                                        <p:strVal val="visible"/>
                                      </p:to>
                                    </p:set>
                                    <p:animEffect filter="fade" transition="in">
                                      <p:cBhvr>
                                        <p:cTn dur="1000"/>
                                        <p:tgtEl>
                                          <p:spTgt spid="142">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7" st="7"/>
                                            </p:txEl>
                                          </p:spTgt>
                                        </p:tgtEl>
                                        <p:attrNameLst>
                                          <p:attrName>style.visibility</p:attrName>
                                        </p:attrNameLst>
                                      </p:cBhvr>
                                      <p:to>
                                        <p:strVal val="visible"/>
                                      </p:to>
                                    </p:set>
                                    <p:animEffect filter="fade" transition="in">
                                      <p:cBhvr>
                                        <p:cTn dur="1000"/>
                                        <p:tgtEl>
                                          <p:spTgt spid="142">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8" st="8"/>
                                            </p:txEl>
                                          </p:spTgt>
                                        </p:tgtEl>
                                        <p:attrNameLst>
                                          <p:attrName>style.visibility</p:attrName>
                                        </p:attrNameLst>
                                      </p:cBhvr>
                                      <p:to>
                                        <p:strVal val="visible"/>
                                      </p:to>
                                    </p:set>
                                    <p:animEffect filter="fade" transition="in">
                                      <p:cBhvr>
                                        <p:cTn dur="1000"/>
                                        <p:tgtEl>
                                          <p:spTgt spid="142">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9" st="9"/>
                                            </p:txEl>
                                          </p:spTgt>
                                        </p:tgtEl>
                                        <p:attrNameLst>
                                          <p:attrName>style.visibility</p:attrName>
                                        </p:attrNameLst>
                                      </p:cBhvr>
                                      <p:to>
                                        <p:strVal val="visible"/>
                                      </p:to>
                                    </p:set>
                                    <p:animEffect filter="fade" transition="in">
                                      <p:cBhvr>
                                        <p:cTn dur="1000"/>
                                        <p:tgtEl>
                                          <p:spTgt spid="142">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10" st="10"/>
                                            </p:txEl>
                                          </p:spTgt>
                                        </p:tgtEl>
                                        <p:attrNameLst>
                                          <p:attrName>style.visibility</p:attrName>
                                        </p:attrNameLst>
                                      </p:cBhvr>
                                      <p:to>
                                        <p:strVal val="visible"/>
                                      </p:to>
                                    </p:set>
                                    <p:animEffect filter="fade" transition="in">
                                      <p:cBhvr>
                                        <p:cTn dur="1000"/>
                                        <p:tgtEl>
                                          <p:spTgt spid="142">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11" st="11"/>
                                            </p:txEl>
                                          </p:spTgt>
                                        </p:tgtEl>
                                        <p:attrNameLst>
                                          <p:attrName>style.visibility</p:attrName>
                                        </p:attrNameLst>
                                      </p:cBhvr>
                                      <p:to>
                                        <p:strVal val="visible"/>
                                      </p:to>
                                    </p:set>
                                    <p:animEffect filter="fade" transition="in">
                                      <p:cBhvr>
                                        <p:cTn dur="1000"/>
                                        <p:tgtEl>
                                          <p:spTgt spid="142">
                                            <p:txEl>
                                              <p:pRg end="11" st="1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6"/>
          <p:cNvSpPr txBox="1"/>
          <p:nvPr>
            <p:ph type="title"/>
          </p:nvPr>
        </p:nvSpPr>
        <p:spPr>
          <a:xfrm>
            <a:off x="457200" y="535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Introduction to the UDHR</a:t>
            </a:r>
            <a:endParaRPr/>
          </a:p>
        </p:txBody>
      </p:sp>
      <p:sp>
        <p:nvSpPr>
          <p:cNvPr id="148" name="Google Shape;148;p26"/>
          <p:cNvSpPr/>
          <p:nvPr/>
        </p:nvSpPr>
        <p:spPr>
          <a:xfrm>
            <a:off x="156800" y="2050475"/>
            <a:ext cx="8829000" cy="29406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600"/>
              <a:t>Some words are very difficult to figure out from context.  Sometimes, you just need to be told the definition, or look it up in a dictionary.</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On one side of a new index card, write </a:t>
            </a:r>
            <a:r>
              <a:rPr i="1" lang="en" sz="1600"/>
              <a:t>dignity</a:t>
            </a:r>
            <a:r>
              <a:rPr lang="en" sz="1600"/>
              <a:t>.</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Think and then talk to a partner about the word and what you think it means from lesson 1.</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definition: the state of being valued and worthy of respect</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Write the definition and draw a picture to represent the word</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Working together, do the same thing with </a:t>
            </a:r>
            <a:r>
              <a:rPr b="1" lang="en" sz="1600" u="sng"/>
              <a:t>endowed</a:t>
            </a:r>
            <a:r>
              <a:rPr lang="en" sz="1600"/>
              <a:t> and </a:t>
            </a:r>
            <a:r>
              <a:rPr b="1" lang="en" sz="1600" u="sng"/>
              <a:t>conscience</a:t>
            </a:r>
            <a:endParaRPr b="1" sz="1600" u="sng"/>
          </a:p>
        </p:txBody>
      </p:sp>
      <p:pic>
        <p:nvPicPr>
          <p:cNvPr id="149" name="Google Shape;149;p26"/>
          <p:cNvPicPr preferRelativeResize="0"/>
          <p:nvPr/>
        </p:nvPicPr>
        <p:blipFill>
          <a:blip r:embed="rId3">
            <a:alphaModFix/>
          </a:blip>
          <a:stretch>
            <a:fillRect/>
          </a:stretch>
        </p:blipFill>
        <p:spPr>
          <a:xfrm>
            <a:off x="-6300" y="824833"/>
            <a:ext cx="9143999" cy="1149433"/>
          </a:xfrm>
          <a:prstGeom prst="rect">
            <a:avLst/>
          </a:prstGeom>
          <a:noFill/>
          <a:ln>
            <a:noFill/>
          </a:ln>
        </p:spPr>
      </p:pic>
      <p:cxnSp>
        <p:nvCxnSpPr>
          <p:cNvPr id="150" name="Google Shape;150;p26"/>
          <p:cNvCxnSpPr/>
          <p:nvPr/>
        </p:nvCxnSpPr>
        <p:spPr>
          <a:xfrm>
            <a:off x="4123600" y="1546650"/>
            <a:ext cx="730500" cy="0"/>
          </a:xfrm>
          <a:prstGeom prst="straightConnector1">
            <a:avLst/>
          </a:prstGeom>
          <a:noFill/>
          <a:ln cap="flat" cmpd="sng" w="76200">
            <a:solidFill>
              <a:srgbClr val="00FFFF"/>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1000"/>
                                        <p:tgtEl>
                                          <p:spTgt spid="15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0" st="0"/>
                                            </p:txEl>
                                          </p:spTgt>
                                        </p:tgtEl>
                                        <p:attrNameLst>
                                          <p:attrName>style.visibility</p:attrName>
                                        </p:attrNameLst>
                                      </p:cBhvr>
                                      <p:to>
                                        <p:strVal val="visible"/>
                                      </p:to>
                                    </p:set>
                                    <p:animEffect filter="fade" transition="in">
                                      <p:cBhvr>
                                        <p:cTn dur="1000"/>
                                        <p:tgtEl>
                                          <p:spTgt spid="14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1" st="1"/>
                                            </p:txEl>
                                          </p:spTgt>
                                        </p:tgtEl>
                                        <p:attrNameLst>
                                          <p:attrName>style.visibility</p:attrName>
                                        </p:attrNameLst>
                                      </p:cBhvr>
                                      <p:to>
                                        <p:strVal val="visible"/>
                                      </p:to>
                                    </p:set>
                                    <p:animEffect filter="fade" transition="in">
                                      <p:cBhvr>
                                        <p:cTn dur="1000"/>
                                        <p:tgtEl>
                                          <p:spTgt spid="14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2" st="2"/>
                                            </p:txEl>
                                          </p:spTgt>
                                        </p:tgtEl>
                                        <p:attrNameLst>
                                          <p:attrName>style.visibility</p:attrName>
                                        </p:attrNameLst>
                                      </p:cBhvr>
                                      <p:to>
                                        <p:strVal val="visible"/>
                                      </p:to>
                                    </p:set>
                                    <p:animEffect filter="fade" transition="in">
                                      <p:cBhvr>
                                        <p:cTn dur="1000"/>
                                        <p:tgtEl>
                                          <p:spTgt spid="14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3" st="3"/>
                                            </p:txEl>
                                          </p:spTgt>
                                        </p:tgtEl>
                                        <p:attrNameLst>
                                          <p:attrName>style.visibility</p:attrName>
                                        </p:attrNameLst>
                                      </p:cBhvr>
                                      <p:to>
                                        <p:strVal val="visible"/>
                                      </p:to>
                                    </p:set>
                                    <p:animEffect filter="fade" transition="in">
                                      <p:cBhvr>
                                        <p:cTn dur="1000"/>
                                        <p:tgtEl>
                                          <p:spTgt spid="14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4" st="4"/>
                                            </p:txEl>
                                          </p:spTgt>
                                        </p:tgtEl>
                                        <p:attrNameLst>
                                          <p:attrName>style.visibility</p:attrName>
                                        </p:attrNameLst>
                                      </p:cBhvr>
                                      <p:to>
                                        <p:strVal val="visible"/>
                                      </p:to>
                                    </p:set>
                                    <p:animEffect filter="fade" transition="in">
                                      <p:cBhvr>
                                        <p:cTn dur="1000"/>
                                        <p:tgtEl>
                                          <p:spTgt spid="14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5" st="5"/>
                                            </p:txEl>
                                          </p:spTgt>
                                        </p:tgtEl>
                                        <p:attrNameLst>
                                          <p:attrName>style.visibility</p:attrName>
                                        </p:attrNameLst>
                                      </p:cBhvr>
                                      <p:to>
                                        <p:strVal val="visible"/>
                                      </p:to>
                                    </p:set>
                                    <p:animEffect filter="fade" transition="in">
                                      <p:cBhvr>
                                        <p:cTn dur="1000"/>
                                        <p:tgtEl>
                                          <p:spTgt spid="14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6" st="6"/>
                                            </p:txEl>
                                          </p:spTgt>
                                        </p:tgtEl>
                                        <p:attrNameLst>
                                          <p:attrName>style.visibility</p:attrName>
                                        </p:attrNameLst>
                                      </p:cBhvr>
                                      <p:to>
                                        <p:strVal val="visible"/>
                                      </p:to>
                                    </p:set>
                                    <p:animEffect filter="fade" transition="in">
                                      <p:cBhvr>
                                        <p:cTn dur="1000"/>
                                        <p:tgtEl>
                                          <p:spTgt spid="148">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7" st="7"/>
                                            </p:txEl>
                                          </p:spTgt>
                                        </p:tgtEl>
                                        <p:attrNameLst>
                                          <p:attrName>style.visibility</p:attrName>
                                        </p:attrNameLst>
                                      </p:cBhvr>
                                      <p:to>
                                        <p:strVal val="visible"/>
                                      </p:to>
                                    </p:set>
                                    <p:animEffect filter="fade" transition="in">
                                      <p:cBhvr>
                                        <p:cTn dur="1000"/>
                                        <p:tgtEl>
                                          <p:spTgt spid="148">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8" st="8"/>
                                            </p:txEl>
                                          </p:spTgt>
                                        </p:tgtEl>
                                        <p:attrNameLst>
                                          <p:attrName>style.visibility</p:attrName>
                                        </p:attrNameLst>
                                      </p:cBhvr>
                                      <p:to>
                                        <p:strVal val="visible"/>
                                      </p:to>
                                    </p:set>
                                    <p:animEffect filter="fade" transition="in">
                                      <p:cBhvr>
                                        <p:cTn dur="1000"/>
                                        <p:tgtEl>
                                          <p:spTgt spid="148">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9" st="9"/>
                                            </p:txEl>
                                          </p:spTgt>
                                        </p:tgtEl>
                                        <p:attrNameLst>
                                          <p:attrName>style.visibility</p:attrName>
                                        </p:attrNameLst>
                                      </p:cBhvr>
                                      <p:to>
                                        <p:strVal val="visible"/>
                                      </p:to>
                                    </p:set>
                                    <p:animEffect filter="fade" transition="in">
                                      <p:cBhvr>
                                        <p:cTn dur="1000"/>
                                        <p:tgtEl>
                                          <p:spTgt spid="148">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10" st="10"/>
                                            </p:txEl>
                                          </p:spTgt>
                                        </p:tgtEl>
                                        <p:attrNameLst>
                                          <p:attrName>style.visibility</p:attrName>
                                        </p:attrNameLst>
                                      </p:cBhvr>
                                      <p:to>
                                        <p:strVal val="visible"/>
                                      </p:to>
                                    </p:set>
                                    <p:animEffect filter="fade" transition="in">
                                      <p:cBhvr>
                                        <p:cTn dur="1000"/>
                                        <p:tgtEl>
                                          <p:spTgt spid="148">
                                            <p:txEl>
                                              <p:pRg end="10" st="1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	</a:t>
            </a:r>
            <a:endParaRPr/>
          </a:p>
        </p:txBody>
      </p:sp>
      <p:sp>
        <p:nvSpPr>
          <p:cNvPr id="156" name="Google Shape;156;p27"/>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Routine Writing (10 mins)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You’re going to rank yourselves on the learning targets using the Fist to Five strategy</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I can use context clues to help me determine the meaning of words</a:t>
            </a:r>
            <a:endParaRPr/>
          </a:p>
          <a:p>
            <a:pPr indent="-419100" lvl="0" marL="457200" rtl="0" algn="l">
              <a:spcBef>
                <a:spcPts val="0"/>
              </a:spcBef>
              <a:spcAft>
                <a:spcPts val="0"/>
              </a:spcAft>
              <a:buSzPts val="3000"/>
              <a:buChar char="●"/>
            </a:pPr>
            <a:r>
              <a:rPr lang="en"/>
              <a:t>I can draw visuals to represent human rights vocabulary words</a:t>
            </a:r>
            <a:endParaRPr/>
          </a:p>
          <a:p>
            <a:pPr indent="-419100" lvl="0" marL="457200" rtl="0" algn="l">
              <a:spcBef>
                <a:spcPts val="0"/>
              </a:spcBef>
              <a:spcAft>
                <a:spcPts val="0"/>
              </a:spcAft>
              <a:buSzPts val="3000"/>
              <a:buChar char="●"/>
            </a:pPr>
            <a:r>
              <a:rPr lang="en"/>
              <a:t>I can write to help me deepen my understanding of human rights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xEl>
                                              <p:pRg end="0" st="0"/>
                                            </p:txEl>
                                          </p:spTgt>
                                        </p:tgtEl>
                                        <p:attrNameLst>
                                          <p:attrName>style.visibility</p:attrName>
                                        </p:attrNameLst>
                                      </p:cBhvr>
                                      <p:to>
                                        <p:strVal val="visible"/>
                                      </p:to>
                                    </p:set>
                                    <p:animEffect filter="fade" transition="in">
                                      <p:cBhvr>
                                        <p:cTn dur="1000"/>
                                        <p:tgtEl>
                                          <p:spTgt spid="16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xEl>
                                              <p:pRg end="1" st="1"/>
                                            </p:txEl>
                                          </p:spTgt>
                                        </p:tgtEl>
                                        <p:attrNameLst>
                                          <p:attrName>style.visibility</p:attrName>
                                        </p:attrNameLst>
                                      </p:cBhvr>
                                      <p:to>
                                        <p:strVal val="visible"/>
                                      </p:to>
                                    </p:set>
                                    <p:animEffect filter="fade" transition="in">
                                      <p:cBhvr>
                                        <p:cTn dur="1000"/>
                                        <p:tgtEl>
                                          <p:spTgt spid="16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xEl>
                                              <p:pRg end="2" st="2"/>
                                            </p:txEl>
                                          </p:spTgt>
                                        </p:tgtEl>
                                        <p:attrNameLst>
                                          <p:attrName>style.visibility</p:attrName>
                                        </p:attrNameLst>
                                      </p:cBhvr>
                                      <p:to>
                                        <p:strVal val="visible"/>
                                      </p:to>
                                    </p:set>
                                    <p:animEffect filter="fade" transition="in">
                                      <p:cBhvr>
                                        <p:cTn dur="1000"/>
                                        <p:tgtEl>
                                          <p:spTgt spid="16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9"/>
          <p:cNvSpPr txBox="1"/>
          <p:nvPr>
            <p:ph idx="1" type="body"/>
          </p:nvPr>
        </p:nvSpPr>
        <p:spPr>
          <a:xfrm>
            <a:off x="457200" y="383075"/>
            <a:ext cx="8229600" cy="4542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On your “Background on the UDHR” text, complete this thought.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The first time I read this, I thought...But now I know...</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Homework</a:t>
            </a:r>
            <a:endParaRPr/>
          </a:p>
        </p:txBody>
      </p:sp>
      <p:sp>
        <p:nvSpPr>
          <p:cNvPr id="172" name="Google Shape;172;p3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Finish your vocabulary flashcards and review the words we learned today.</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