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5c0e3711e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5c0e3711e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 name="Shape 44"/>
        <p:cNvGrpSpPr/>
        <p:nvPr/>
      </p:nvGrpSpPr>
      <p:grpSpPr>
        <a:xfrm>
          <a:off x="0" y="0"/>
          <a:ext cx="0" cy="0"/>
          <a:chOff x="0" y="0"/>
          <a:chExt cx="0" cy="0"/>
        </a:xfrm>
      </p:grpSpPr>
      <p:sp>
        <p:nvSpPr>
          <p:cNvPr id="45" name="Google Shape;45;g5c0e3711e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 name="Google Shape;46;g5c0e3711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5c0e3711e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5c0e3711e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5c0e3711e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5c0e3711e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5c0e3711e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5c0e3711e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5c0e3711e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5c0e3711e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5c0e3711e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5c0e3711e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5c0e3711e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5c0e3711e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5c0e3711e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5c0e3711e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5c0e3711e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5c0e3711e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5c0e3711e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5c0e3711e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5c0e3711e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5c0e3711e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5c0e3711e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5c0e3711e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5c0e3711e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5c0e3711e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5c0e3711e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5c0e3711e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5c0e3711e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5c0e3711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5c0e3711e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5c0e3711e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5c0e3711e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5c0e3711e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5c0e3711e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5c0e3711e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5c0e3711e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5c0e3711e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5c0e3711e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5c0e3711e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5c0e3711e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5c0e3711e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5c0e3711e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5c0e3711e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5c0e3711e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5c0e3711e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5c0e3711e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5c0e3711e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5c0e3711e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5c0e3711e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5c1087bee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5c1087bee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5c1087bee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5c1087bee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5c1087bee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5c1087be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5c1087bee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5c1087bee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5c1087bee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5c1087bee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www.youtube.com/watch?v=Mmy9MpwyKnQ" TargetMode="External"/><Relationship Id="rId4" Type="http://schemas.openxmlformats.org/officeDocument/2006/relationships/image" Target="../media/image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7.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sp>
        <p:nvSpPr>
          <p:cNvPr id="34" name="Google Shape;34;p8"/>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35" name="Google Shape;35;p8"/>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36" name="Google Shape;36;p8"/>
          <p:cNvPicPr preferRelativeResize="0"/>
          <p:nvPr/>
        </p:nvPicPr>
        <p:blipFill>
          <a:blip r:embed="rId3">
            <a:alphaModFix/>
          </a:blip>
          <a:stretch>
            <a:fillRect/>
          </a:stretch>
        </p:blipFill>
        <p:spPr>
          <a:xfrm>
            <a:off x="0" y="1553815"/>
            <a:ext cx="9144000" cy="185261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 name="Shape 40"/>
        <p:cNvGrpSpPr/>
        <p:nvPr/>
      </p:nvGrpSpPr>
      <p:grpSpPr>
        <a:xfrm>
          <a:off x="0" y="0"/>
          <a:ext cx="0" cy="0"/>
          <a:chOff x="0" y="0"/>
          <a:chExt cx="0" cy="0"/>
        </a:xfrm>
      </p:grpSpPr>
      <p:sp>
        <p:nvSpPr>
          <p:cNvPr id="41" name="Google Shape;41;p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Human Rights</a:t>
            </a:r>
            <a:endParaRPr/>
          </a:p>
        </p:txBody>
      </p:sp>
      <p:sp>
        <p:nvSpPr>
          <p:cNvPr id="42" name="Google Shape;42;p9"/>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43" name="Google Shape;43;p9"/>
          <p:cNvPicPr preferRelativeResize="0"/>
          <p:nvPr/>
        </p:nvPicPr>
        <p:blipFill>
          <a:blip r:embed="rId3">
            <a:alphaModFix/>
          </a:blip>
          <a:stretch>
            <a:fillRect/>
          </a:stretch>
        </p:blipFill>
        <p:spPr>
          <a:xfrm>
            <a:off x="0" y="976794"/>
            <a:ext cx="9143999" cy="225451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 name="Shape 47"/>
        <p:cNvGrpSpPr/>
        <p:nvPr/>
      </p:nvGrpSpPr>
      <p:grpSpPr>
        <a:xfrm>
          <a:off x="0" y="0"/>
          <a:ext cx="0" cy="0"/>
          <a:chOff x="0" y="0"/>
          <a:chExt cx="0" cy="0"/>
        </a:xfrm>
      </p:grpSpPr>
      <p:sp>
        <p:nvSpPr>
          <p:cNvPr id="48" name="Google Shape;48;p1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Opening	</a:t>
            </a:r>
            <a:endParaRPr/>
          </a:p>
        </p:txBody>
      </p:sp>
      <p:sp>
        <p:nvSpPr>
          <p:cNvPr id="49" name="Google Shape;49;p10"/>
          <p:cNvSpPr txBox="1"/>
          <p:nvPr>
            <p:ph idx="1" type="body"/>
          </p:nvPr>
        </p:nvSpPr>
        <p:spPr>
          <a:xfrm>
            <a:off x="6096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Engaging the Reader: Revisiting the Meaning of Human Rights (5 mins)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1"/>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Today we are going to continue our discussion of human rights that we started yesterday.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2"/>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	</a:t>
            </a:r>
            <a:endParaRPr/>
          </a:p>
        </p:txBody>
      </p:sp>
      <p:sp>
        <p:nvSpPr>
          <p:cNvPr id="60" name="Google Shape;60;p12"/>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follow our class norms when I participate in a conversation”</a:t>
            </a:r>
            <a:endParaRPr/>
          </a:p>
        </p:txBody>
      </p:sp>
      <p:sp>
        <p:nvSpPr>
          <p:cNvPr id="61" name="Google Shape;61;p12"/>
          <p:cNvSpPr txBox="1"/>
          <p:nvPr/>
        </p:nvSpPr>
        <p:spPr>
          <a:xfrm>
            <a:off x="457200" y="2879125"/>
            <a:ext cx="8229600" cy="51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0000FF"/>
                </a:solidFill>
              </a:rPr>
              <a:t>What something that helps a conversation go well?</a:t>
            </a:r>
            <a:endParaRPr b="1" sz="24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
                                        </p:tgtEl>
                                        <p:attrNameLst>
                                          <p:attrName>style.visibility</p:attrName>
                                        </p:attrNameLst>
                                      </p:cBhvr>
                                      <p:to>
                                        <p:strVal val="visible"/>
                                      </p:to>
                                    </p:set>
                                    <p:animEffect filter="fade" transition="in">
                                      <p:cBhvr>
                                        <p:cTn dur="1000"/>
                                        <p:tgtEl>
                                          <p:spTgt spid="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a:t>
            </a:r>
            <a:endParaRPr/>
          </a:p>
        </p:txBody>
      </p:sp>
      <p:sp>
        <p:nvSpPr>
          <p:cNvPr id="67" name="Google Shape;67;p1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use text and visual images to help me understand human rights.”</a:t>
            </a:r>
            <a:endParaRPr/>
          </a:p>
        </p:txBody>
      </p:sp>
      <p:sp>
        <p:nvSpPr>
          <p:cNvPr id="68" name="Google Shape;68;p13"/>
          <p:cNvSpPr txBox="1"/>
          <p:nvPr/>
        </p:nvSpPr>
        <p:spPr>
          <a:xfrm>
            <a:off x="470750" y="2482800"/>
            <a:ext cx="8229600" cy="8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9900FF"/>
                </a:solidFill>
              </a:rPr>
              <a:t>Does the word </a:t>
            </a:r>
            <a:r>
              <a:rPr b="1" i="1" lang="en" sz="2400">
                <a:solidFill>
                  <a:srgbClr val="9900FF"/>
                </a:solidFill>
              </a:rPr>
              <a:t>visual</a:t>
            </a:r>
            <a:r>
              <a:rPr b="1" lang="en" sz="2400">
                <a:solidFill>
                  <a:srgbClr val="9900FF"/>
                </a:solidFill>
              </a:rPr>
              <a:t> remind you of any other word you know?</a:t>
            </a:r>
            <a:endParaRPr b="1" sz="2400">
              <a:solidFill>
                <a:srgbClr val="9900FF"/>
              </a:solidFill>
            </a:endParaRPr>
          </a:p>
        </p:txBody>
      </p:sp>
      <p:sp>
        <p:nvSpPr>
          <p:cNvPr id="69" name="Google Shape;69;p13"/>
          <p:cNvSpPr/>
          <p:nvPr/>
        </p:nvSpPr>
        <p:spPr>
          <a:xfrm>
            <a:off x="3738275" y="1475700"/>
            <a:ext cx="1083300" cy="422700"/>
          </a:xfrm>
          <a:prstGeom prst="rect">
            <a:avLst/>
          </a:prstGeom>
          <a:noFill/>
          <a:ln cap="flat" cmpd="sng" w="28575">
            <a:solidFill>
              <a:srgbClr val="99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9900FF"/>
              </a:solidFill>
            </a:endParaRPr>
          </a:p>
        </p:txBody>
      </p:sp>
      <p:sp>
        <p:nvSpPr>
          <p:cNvPr id="70" name="Google Shape;70;p13"/>
          <p:cNvSpPr txBox="1"/>
          <p:nvPr/>
        </p:nvSpPr>
        <p:spPr>
          <a:xfrm>
            <a:off x="470750" y="3434000"/>
            <a:ext cx="8229600" cy="89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FF00FF"/>
                </a:solidFill>
              </a:rPr>
              <a:t>Do you think </a:t>
            </a:r>
            <a:r>
              <a:rPr b="1" i="1" lang="en" sz="2400">
                <a:solidFill>
                  <a:srgbClr val="FF00FF"/>
                </a:solidFill>
              </a:rPr>
              <a:t>vision</a:t>
            </a:r>
            <a:r>
              <a:rPr b="1" lang="en" sz="2400">
                <a:solidFill>
                  <a:srgbClr val="FF00FF"/>
                </a:solidFill>
              </a:rPr>
              <a:t> and </a:t>
            </a:r>
            <a:r>
              <a:rPr b="1" i="1" lang="en" sz="2400">
                <a:solidFill>
                  <a:srgbClr val="FF00FF"/>
                </a:solidFill>
              </a:rPr>
              <a:t>visual</a:t>
            </a:r>
            <a:r>
              <a:rPr b="1" lang="en" sz="2400">
                <a:solidFill>
                  <a:srgbClr val="FF00FF"/>
                </a:solidFill>
              </a:rPr>
              <a:t> are similar in meaning?  If so, what’s a visual image?</a:t>
            </a:r>
            <a:endParaRPr b="1" sz="2400">
              <a:solidFill>
                <a:srgbClr val="FF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
                                        </p:tgtEl>
                                        <p:attrNameLst>
                                          <p:attrName>style.visibility</p:attrName>
                                        </p:attrNameLst>
                                      </p:cBhvr>
                                      <p:to>
                                        <p:strVal val="visible"/>
                                      </p:to>
                                    </p:set>
                                    <p:animEffect filter="fade" transition="in">
                                      <p:cBhvr>
                                        <p:cTn dur="1000"/>
                                        <p:tgtEl>
                                          <p:spTgt spid="69"/>
                                        </p:tgtEl>
                                      </p:cBhvr>
                                    </p:animEffect>
                                  </p:childTnLst>
                                </p:cTn>
                              </p:par>
                              <p:par>
                                <p:cTn fill="hold" nodeType="withEffect" presetClass="entr" presetID="10" presetSubtype="0">
                                  <p:stCondLst>
                                    <p:cond delay="0"/>
                                  </p:stCondLst>
                                  <p:childTnLst>
                                    <p:set>
                                      <p:cBhvr>
                                        <p:cTn dur="1" fill="hold">
                                          <p:stCondLst>
                                            <p:cond delay="0"/>
                                          </p:stCondLst>
                                        </p:cTn>
                                        <p:tgtEl>
                                          <p:spTgt spid="68"/>
                                        </p:tgtEl>
                                        <p:attrNameLst>
                                          <p:attrName>style.visibility</p:attrName>
                                        </p:attrNameLst>
                                      </p:cBhvr>
                                      <p:to>
                                        <p:strVal val="visible"/>
                                      </p:to>
                                    </p:set>
                                    <p:animEffect filter="fade" transition="in">
                                      <p:cBhvr>
                                        <p:cTn dur="1000"/>
                                        <p:tgtEl>
                                          <p:spTgt spid="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
                                        </p:tgtEl>
                                        <p:attrNameLst>
                                          <p:attrName>style.visibility</p:attrName>
                                        </p:attrNameLst>
                                      </p:cBhvr>
                                      <p:to>
                                        <p:strVal val="visible"/>
                                      </p:to>
                                    </p:set>
                                    <p:animEffect filter="fade" transition="in">
                                      <p:cBhvr>
                                        <p:cTn dur="1000"/>
                                        <p:tgtEl>
                                          <p:spTgt spid="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a:t>
            </a:r>
            <a:endParaRPr/>
          </a:p>
        </p:txBody>
      </p:sp>
      <p:sp>
        <p:nvSpPr>
          <p:cNvPr id="76" name="Google Shape;76;p1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explain some of the main events that relate to the history of the Universal Declaration of Human Rights (UDHR) by making a human timeline with my peers.”</a:t>
            </a:r>
            <a:endParaRPr/>
          </a:p>
        </p:txBody>
      </p:sp>
      <p:sp>
        <p:nvSpPr>
          <p:cNvPr id="77" name="Google Shape;77;p14"/>
          <p:cNvSpPr/>
          <p:nvPr/>
        </p:nvSpPr>
        <p:spPr>
          <a:xfrm>
            <a:off x="457200" y="1919125"/>
            <a:ext cx="1118400" cy="4755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4"/>
          <p:cNvSpPr txBox="1"/>
          <p:nvPr/>
        </p:nvSpPr>
        <p:spPr>
          <a:xfrm>
            <a:off x="479550" y="3202325"/>
            <a:ext cx="8229600" cy="8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6AA84F"/>
                </a:solidFill>
              </a:rPr>
              <a:t>Does the word </a:t>
            </a:r>
            <a:r>
              <a:rPr b="1" i="1" lang="en" sz="2400">
                <a:solidFill>
                  <a:srgbClr val="6AA84F"/>
                </a:solidFill>
              </a:rPr>
              <a:t>relate</a:t>
            </a:r>
            <a:r>
              <a:rPr b="1" lang="en" sz="2400">
                <a:solidFill>
                  <a:srgbClr val="6AA84F"/>
                </a:solidFill>
              </a:rPr>
              <a:t> remind you of any words you know?</a:t>
            </a:r>
            <a:endParaRPr b="1" sz="2400">
              <a:solidFill>
                <a:srgbClr val="6AA84F"/>
              </a:solidFill>
            </a:endParaRPr>
          </a:p>
        </p:txBody>
      </p:sp>
      <p:sp>
        <p:nvSpPr>
          <p:cNvPr id="79" name="Google Shape;79;p14"/>
          <p:cNvSpPr txBox="1"/>
          <p:nvPr/>
        </p:nvSpPr>
        <p:spPr>
          <a:xfrm>
            <a:off x="476175" y="4008525"/>
            <a:ext cx="8229600" cy="66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t>Do you think </a:t>
            </a:r>
            <a:r>
              <a:rPr b="1" i="1" lang="en" sz="2400"/>
              <a:t>relate</a:t>
            </a:r>
            <a:r>
              <a:rPr b="1" lang="en" sz="2400"/>
              <a:t> and </a:t>
            </a:r>
            <a:r>
              <a:rPr b="1" i="1" lang="en" sz="2400"/>
              <a:t>relationship</a:t>
            </a:r>
            <a:r>
              <a:rPr b="1" lang="en" sz="2400"/>
              <a:t> are similar in meaning?</a:t>
            </a:r>
            <a:endParaRPr b="1"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
                                        </p:tgtEl>
                                        <p:attrNameLst>
                                          <p:attrName>style.visibility</p:attrName>
                                        </p:attrNameLst>
                                      </p:cBhvr>
                                      <p:to>
                                        <p:strVal val="visible"/>
                                      </p:to>
                                    </p:set>
                                    <p:animEffect filter="fade" transition="in">
                                      <p:cBhvr>
                                        <p:cTn dur="1000"/>
                                        <p:tgtEl>
                                          <p:spTgt spid="77"/>
                                        </p:tgtEl>
                                      </p:cBhvr>
                                    </p:animEffect>
                                  </p:childTnLst>
                                </p:cTn>
                              </p:par>
                              <p:par>
                                <p:cTn fill="hold" nodeType="withEffect" presetClass="entr" presetID="10" presetSubtype="0">
                                  <p:stCondLst>
                                    <p:cond delay="0"/>
                                  </p:stCondLst>
                                  <p:childTnLst>
                                    <p:set>
                                      <p:cBhvr>
                                        <p:cTn dur="1" fill="hold">
                                          <p:stCondLst>
                                            <p:cond delay="0"/>
                                          </p:stCondLst>
                                        </p:cTn>
                                        <p:tgtEl>
                                          <p:spTgt spid="78"/>
                                        </p:tgtEl>
                                        <p:attrNameLst>
                                          <p:attrName>style.visibility</p:attrName>
                                        </p:attrNameLst>
                                      </p:cBhvr>
                                      <p:to>
                                        <p:strVal val="visible"/>
                                      </p:to>
                                    </p:set>
                                    <p:animEffect filter="fade" transition="in">
                                      <p:cBhvr>
                                        <p:cTn dur="1000"/>
                                        <p:tgtEl>
                                          <p:spTgt spid="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
                                        </p:tgtEl>
                                        <p:attrNameLst>
                                          <p:attrName>style.visibility</p:attrName>
                                        </p:attrNameLst>
                                      </p:cBhvr>
                                      <p:to>
                                        <p:strVal val="visible"/>
                                      </p:to>
                                    </p:set>
                                    <p:animEffect filter="fade" transition="in">
                                      <p:cBhvr>
                                        <p:cTn dur="1000"/>
                                        <p:tgtEl>
                                          <p:spTgt spid="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5"/>
          <p:cNvSpPr txBox="1"/>
          <p:nvPr>
            <p:ph idx="1" type="body"/>
          </p:nvPr>
        </p:nvSpPr>
        <p:spPr>
          <a:xfrm>
            <a:off x="457200" y="518750"/>
            <a:ext cx="8229600" cy="4407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Let’s revisit the charts that we wrote at the end of lesson 1.</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Remember that your understanding of this important concept will continue to grow the more you read, talk, and write about it over the course of the next several weeks.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Consider this...</a:t>
            </a:r>
            <a:endParaRPr/>
          </a:p>
        </p:txBody>
      </p:sp>
      <p:sp>
        <p:nvSpPr>
          <p:cNvPr id="90" name="Google Shape;90;p16"/>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additional human rights might the authors of the UDHR want all people to have?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Discuss with a partner.</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7"/>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Work Time	</a:t>
            </a:r>
            <a:endParaRPr/>
          </a:p>
        </p:txBody>
      </p:sp>
      <p:sp>
        <p:nvSpPr>
          <p:cNvPr id="96" name="Google Shape;96;p17"/>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Viewing and Discussing UNICEF Video “For Every Child” (10 min)</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You will need a piece of scrap paper and a pencil (8 small groups of students)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8"/>
          <p:cNvSpPr txBox="1"/>
          <p:nvPr>
            <p:ph idx="1" type="body"/>
          </p:nvPr>
        </p:nvSpPr>
        <p:spPr>
          <a:xfrm>
            <a:off x="457200" y="413075"/>
            <a:ext cx="8229600" cy="4512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Listen as I read the first sentence of the UDHR aloud:</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“All humans are born free in dignity and rights.”</a:t>
            </a:r>
            <a:endParaRPr/>
          </a:p>
        </p:txBody>
      </p:sp>
      <p:sp>
        <p:nvSpPr>
          <p:cNvPr id="102" name="Google Shape;102;p18"/>
          <p:cNvSpPr txBox="1"/>
          <p:nvPr/>
        </p:nvSpPr>
        <p:spPr>
          <a:xfrm>
            <a:off x="479550" y="2835100"/>
            <a:ext cx="8208600" cy="13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0B5394"/>
                </a:solidFill>
              </a:rPr>
              <a:t>Today, you will keep thinking about what this sentence means and also learn more about the history of the UDHR.</a:t>
            </a:r>
            <a:endParaRPr b="1" sz="2400">
              <a:solidFill>
                <a:srgbClr val="0B5394"/>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gtEl>
                                        <p:attrNameLst>
                                          <p:attrName>style.visibility</p:attrName>
                                        </p:attrNameLst>
                                      </p:cBhvr>
                                      <p:to>
                                        <p:strVal val="visible"/>
                                      </p:to>
                                    </p:set>
                                    <p:animEffect filter="fade" transition="in">
                                      <p:cBhvr>
                                        <p:cTn dur="1000"/>
                                        <p:tgtEl>
                                          <p:spTgt spid="1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Video</a:t>
            </a:r>
            <a:endParaRPr/>
          </a:p>
        </p:txBody>
      </p:sp>
      <p:sp>
        <p:nvSpPr>
          <p:cNvPr id="108" name="Google Shape;108;p19"/>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 are now going to watch a 4  minute video made by UNICEF.  Has anyone heard of this organization?</a:t>
            </a:r>
            <a:endParaRPr/>
          </a:p>
          <a:p>
            <a:pPr indent="0" lvl="0" marL="0" rtl="0" algn="l">
              <a:spcBef>
                <a:spcPts val="600"/>
              </a:spcBef>
              <a:spcAft>
                <a:spcPts val="0"/>
              </a:spcAft>
              <a:buNone/>
            </a:pPr>
            <a:r>
              <a:t/>
            </a:r>
            <a:endParaRPr/>
          </a:p>
        </p:txBody>
      </p:sp>
      <p:sp>
        <p:nvSpPr>
          <p:cNvPr id="109" name="Google Shape;109;p19"/>
          <p:cNvSpPr txBox="1"/>
          <p:nvPr/>
        </p:nvSpPr>
        <p:spPr>
          <a:xfrm>
            <a:off x="470750" y="3046475"/>
            <a:ext cx="8229600" cy="161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FF0000"/>
                </a:solidFill>
              </a:rPr>
              <a:t>UNICEF was created after World War II by the United Nations to take care of children who were sick or hungry.  Today, you will learn more about the United Nations (UN).</a:t>
            </a:r>
            <a:endParaRPr b="1" sz="2400">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gtEl>
                                        <p:attrNameLst>
                                          <p:attrName>style.visibility</p:attrName>
                                        </p:attrNameLst>
                                      </p:cBhvr>
                                      <p:to>
                                        <p:strVal val="visible"/>
                                      </p:to>
                                    </p:set>
                                    <p:animEffect filter="fade" transition="in">
                                      <p:cBhvr>
                                        <p:cTn dur="1000"/>
                                        <p:tgtEl>
                                          <p:spTgt spid="1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Purpose of Video</a:t>
            </a:r>
            <a:endParaRPr/>
          </a:p>
        </p:txBody>
      </p:sp>
      <p:sp>
        <p:nvSpPr>
          <p:cNvPr id="115" name="Google Shape;115;p2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Yesterday, you tried to visualize what it might look like for Article 1 to be true for all human beings.</a:t>
            </a:r>
            <a:endParaRPr/>
          </a:p>
          <a:p>
            <a:pPr indent="0" lvl="0" marL="0" rtl="0" algn="l">
              <a:spcBef>
                <a:spcPts val="600"/>
              </a:spcBef>
              <a:spcAft>
                <a:spcPts val="0"/>
              </a:spcAft>
              <a:buNone/>
            </a:pPr>
            <a:r>
              <a:rPr lang="en"/>
              <a:t>Pay careful attention to the images, thinking about one specific image that you think really conveys the meaning of Article 1 that the authors of the UDHR intended.</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1"/>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There are few words on this video, and they go by quickly.  For our purpose, focus on the images and how they relate to Article 1 of the UDHR or to the bigger idea of human rights.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pic>
        <p:nvPicPr>
          <p:cNvPr descr="&quot;For Every Child&quot; is a UNICEF video which highlights the importance of realizing children's rights as foreseen in the Convention on the Rights of the Child. &#10;&#10;Subscribe to UNICEF here: http://bit.ly/1ltTE3m&#10;&#10;The four and a half minute video is set to &quot;Lullaby, The UNICEF Anthem&quot; composed and produced by UNICEF Canada Ambassador Steve Barakatt. The orchestral piece, released to commemorate the 20th Anniversary of the Convention on the Rights of the Child, features a variety of UNICEF Goodwill Ambassadors, world renowned artists and other supporters. &#10;&#10;For more information...please visit:&#10;http://www.unicef.org/&#10;&#10;The official UNICEF YouTube channel is your primary destination for the latest news updates from the frontline, documentaries, celebrity appeals, and more about our work to get the rights of every child realized.&#10;&#10;&#10;&#10;Click here to see all of our latest trending videos: http://smarturl.it/TrendingAtUNICEF&#10;&#10;For more about UNICEF's work, visit: http://www.unicef.org&#10;&#10;Follow UNICEF here:&#10;UNICEF Connect blog: http://blogs.unicef.org&#10;Facebook: https://www.facebook.com/unicef&#10;Twitter: https://twitter.com/unicef&#10;Instagram: http://instagram.com/UNICEF&#10;Tumblr: http://unicef.tumblr.com&#10;Pinterest: http://www.pinterest.com/unicef" id="125" name="Google Shape;125;p22" title="For Every Child 2010 | UNICEF">
            <a:hlinkClick r:id="rId3"/>
          </p:cNvPr>
          <p:cNvPicPr preferRelativeResize="0"/>
          <p:nvPr/>
        </p:nvPicPr>
        <p:blipFill>
          <a:blip r:embed="rId4">
            <a:alphaModFix/>
          </a:blip>
          <a:stretch>
            <a:fillRect/>
          </a:stretch>
        </p:blipFill>
        <p:spPr>
          <a:xfrm>
            <a:off x="1123425" y="0"/>
            <a:ext cx="6858000" cy="5143500"/>
          </a:xfrm>
          <a:prstGeom prst="rect">
            <a:avLst/>
          </a:prstGeom>
          <a:noFill/>
          <a:ln>
            <a:noFill/>
          </a:ln>
        </p:spPr>
      </p:pic>
      <p:sp>
        <p:nvSpPr>
          <p:cNvPr id="126" name="Google Shape;126;p22"/>
          <p:cNvSpPr txBox="1"/>
          <p:nvPr/>
        </p:nvSpPr>
        <p:spPr>
          <a:xfrm>
            <a:off x="1123425" y="330025"/>
            <a:ext cx="6858000" cy="202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FFFFFF"/>
                </a:solidFill>
              </a:rPr>
              <a:t>Think silently about what image you thought best represented the meaning of Article 1.  Write your response on your scrap of paper.</a:t>
            </a:r>
            <a:endParaRPr b="1" sz="2400">
              <a:solidFill>
                <a:srgbClr val="FFFF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gtEl>
                                        <p:attrNameLst>
                                          <p:attrName>style.visibility</p:attrName>
                                        </p:attrNameLst>
                                      </p:cBhvr>
                                      <p:to>
                                        <p:strVal val="visible"/>
                                      </p:to>
                                    </p:set>
                                    <p:animEffect filter="fade" transition="in">
                                      <p:cBhvr>
                                        <p:cTn dur="1000"/>
                                        <p:tgtEl>
                                          <p:spTgt spid="1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3"/>
          <p:cNvSpPr txBox="1"/>
          <p:nvPr>
            <p:ph type="title"/>
          </p:nvPr>
        </p:nvSpPr>
        <p:spPr>
          <a:xfrm>
            <a:off x="457200" y="205975"/>
            <a:ext cx="8229600" cy="1255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Short History of Human Rights: Key Events (15 mins)</a:t>
            </a:r>
            <a:endParaRPr/>
          </a:p>
        </p:txBody>
      </p:sp>
      <p:sp>
        <p:nvSpPr>
          <p:cNvPr id="132" name="Google Shape;132;p23"/>
          <p:cNvSpPr txBox="1"/>
          <p:nvPr>
            <p:ph idx="1" type="body"/>
          </p:nvPr>
        </p:nvSpPr>
        <p:spPr>
          <a:xfrm>
            <a:off x="457200" y="1549225"/>
            <a:ext cx="8229600" cy="3376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probably have many questions about the UDHR.</a:t>
            </a:r>
            <a:endParaRPr/>
          </a:p>
          <a:p>
            <a:pPr indent="0" lvl="0" marL="0" rtl="0" algn="l">
              <a:spcBef>
                <a:spcPts val="600"/>
              </a:spcBef>
              <a:spcAft>
                <a:spcPts val="0"/>
              </a:spcAft>
              <a:buNone/>
            </a:pPr>
            <a:r>
              <a:rPr lang="en"/>
              <a:t>Think-Pair-Share about some of the questions you have.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4"/>
          <p:cNvSpPr txBox="1"/>
          <p:nvPr>
            <p:ph idx="1" type="body"/>
          </p:nvPr>
        </p:nvSpPr>
        <p:spPr>
          <a:xfrm>
            <a:off x="457200" y="228100"/>
            <a:ext cx="8229600" cy="469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Today we will focus on:</a:t>
            </a:r>
            <a:endParaRPr/>
          </a:p>
          <a:p>
            <a:pPr indent="-419100" lvl="0" marL="457200" rtl="0" algn="l">
              <a:lnSpc>
                <a:spcPct val="150000"/>
              </a:lnSpc>
              <a:spcBef>
                <a:spcPts val="600"/>
              </a:spcBef>
              <a:spcAft>
                <a:spcPts val="0"/>
              </a:spcAft>
              <a:buSzPts val="3000"/>
              <a:buChar char="●"/>
            </a:pPr>
            <a:r>
              <a:rPr lang="en"/>
              <a:t>Where did this document come from?</a:t>
            </a:r>
            <a:endParaRPr/>
          </a:p>
          <a:p>
            <a:pPr indent="-419100" lvl="0" marL="457200" rtl="0" algn="l">
              <a:lnSpc>
                <a:spcPct val="150000"/>
              </a:lnSpc>
              <a:spcBef>
                <a:spcPts val="0"/>
              </a:spcBef>
              <a:spcAft>
                <a:spcPts val="0"/>
              </a:spcAft>
              <a:buSzPts val="3000"/>
              <a:buChar char="●"/>
            </a:pPr>
            <a:r>
              <a:rPr lang="en"/>
              <a:t>Why was it written?</a:t>
            </a:r>
            <a:endParaRPr/>
          </a:p>
          <a:p>
            <a:pPr indent="-419100" lvl="0" marL="457200" rtl="0" algn="l">
              <a:lnSpc>
                <a:spcPct val="150000"/>
              </a:lnSpc>
              <a:spcBef>
                <a:spcPts val="0"/>
              </a:spcBef>
              <a:spcAft>
                <a:spcPts val="0"/>
              </a:spcAft>
              <a:buSzPts val="3000"/>
              <a:buChar char="●"/>
            </a:pPr>
            <a:r>
              <a:rPr lang="en"/>
              <a:t>Who wrote it?</a:t>
            </a:r>
            <a:endParaRPr/>
          </a:p>
          <a:p>
            <a:pPr indent="-419100" lvl="0" marL="457200" rtl="0" algn="l">
              <a:lnSpc>
                <a:spcPct val="150000"/>
              </a:lnSpc>
              <a:spcBef>
                <a:spcPts val="0"/>
              </a:spcBef>
              <a:spcAft>
                <a:spcPts val="0"/>
              </a:spcAft>
              <a:buSzPts val="3000"/>
              <a:buChar char="●"/>
            </a:pPr>
            <a:r>
              <a:rPr lang="en"/>
              <a:t>When?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7">
                                            <p:txEl>
                                              <p:pRg end="0" st="0"/>
                                            </p:txEl>
                                          </p:spTgt>
                                        </p:tgtEl>
                                        <p:attrNameLst>
                                          <p:attrName>style.visibility</p:attrName>
                                        </p:attrNameLst>
                                      </p:cBhvr>
                                      <p:to>
                                        <p:strVal val="visible"/>
                                      </p:to>
                                    </p:set>
                                    <p:animEffect filter="fade" transition="in">
                                      <p:cBhvr>
                                        <p:cTn dur="1000"/>
                                        <p:tgtEl>
                                          <p:spTgt spid="13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7">
                                            <p:txEl>
                                              <p:pRg end="1" st="1"/>
                                            </p:txEl>
                                          </p:spTgt>
                                        </p:tgtEl>
                                        <p:attrNameLst>
                                          <p:attrName>style.visibility</p:attrName>
                                        </p:attrNameLst>
                                      </p:cBhvr>
                                      <p:to>
                                        <p:strVal val="visible"/>
                                      </p:to>
                                    </p:set>
                                    <p:animEffect filter="fade" transition="in">
                                      <p:cBhvr>
                                        <p:cTn dur="1000"/>
                                        <p:tgtEl>
                                          <p:spTgt spid="13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7">
                                            <p:txEl>
                                              <p:pRg end="2" st="2"/>
                                            </p:txEl>
                                          </p:spTgt>
                                        </p:tgtEl>
                                        <p:attrNameLst>
                                          <p:attrName>style.visibility</p:attrName>
                                        </p:attrNameLst>
                                      </p:cBhvr>
                                      <p:to>
                                        <p:strVal val="visible"/>
                                      </p:to>
                                    </p:set>
                                    <p:animEffect filter="fade" transition="in">
                                      <p:cBhvr>
                                        <p:cTn dur="1000"/>
                                        <p:tgtEl>
                                          <p:spTgt spid="13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7">
                                            <p:txEl>
                                              <p:pRg end="3" st="3"/>
                                            </p:txEl>
                                          </p:spTgt>
                                        </p:tgtEl>
                                        <p:attrNameLst>
                                          <p:attrName>style.visibility</p:attrName>
                                        </p:attrNameLst>
                                      </p:cBhvr>
                                      <p:to>
                                        <p:strVal val="visible"/>
                                      </p:to>
                                    </p:set>
                                    <p:animEffect filter="fade" transition="in">
                                      <p:cBhvr>
                                        <p:cTn dur="1000"/>
                                        <p:tgtEl>
                                          <p:spTgt spid="13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7">
                                            <p:txEl>
                                              <p:pRg end="4" st="4"/>
                                            </p:txEl>
                                          </p:spTgt>
                                        </p:tgtEl>
                                        <p:attrNameLst>
                                          <p:attrName>style.visibility</p:attrName>
                                        </p:attrNameLst>
                                      </p:cBhvr>
                                      <p:to>
                                        <p:strVal val="visible"/>
                                      </p:to>
                                    </p:set>
                                    <p:animEffect filter="fade" transition="in">
                                      <p:cBhvr>
                                        <p:cTn dur="1000"/>
                                        <p:tgtEl>
                                          <p:spTgt spid="137">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5"/>
          <p:cNvSpPr txBox="1"/>
          <p:nvPr>
            <p:ph idx="1" type="body"/>
          </p:nvPr>
        </p:nvSpPr>
        <p:spPr>
          <a:xfrm>
            <a:off x="457200" y="245725"/>
            <a:ext cx="8229600" cy="4680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“I can explain some of the main events that relate to the history of the UDHR by making a human timeline with my peers.</a:t>
            </a:r>
            <a:endParaRPr sz="2400"/>
          </a:p>
        </p:txBody>
      </p:sp>
      <p:sp>
        <p:nvSpPr>
          <p:cNvPr id="143" name="Google Shape;143;p25"/>
          <p:cNvSpPr txBox="1"/>
          <p:nvPr/>
        </p:nvSpPr>
        <p:spPr>
          <a:xfrm>
            <a:off x="470750" y="1679425"/>
            <a:ext cx="8190900" cy="54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Write down your understanding of the word </a:t>
            </a:r>
            <a:r>
              <a:rPr i="1" lang="en" sz="2400"/>
              <a:t>timeline.</a:t>
            </a:r>
            <a:endParaRPr sz="2400"/>
          </a:p>
        </p:txBody>
      </p:sp>
      <p:sp>
        <p:nvSpPr>
          <p:cNvPr id="144" name="Google Shape;144;p25"/>
          <p:cNvSpPr txBox="1"/>
          <p:nvPr/>
        </p:nvSpPr>
        <p:spPr>
          <a:xfrm>
            <a:off x="470750" y="2195200"/>
            <a:ext cx="8190900" cy="54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Share your ideas with a partner.</a:t>
            </a:r>
            <a:endParaRPr sz="2400"/>
          </a:p>
        </p:txBody>
      </p:sp>
      <p:sp>
        <p:nvSpPr>
          <p:cNvPr id="145" name="Google Shape;145;p25"/>
          <p:cNvSpPr txBox="1"/>
          <p:nvPr/>
        </p:nvSpPr>
        <p:spPr>
          <a:xfrm>
            <a:off x="432175" y="2762000"/>
            <a:ext cx="8229600" cy="132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u="sng">
                <a:solidFill>
                  <a:srgbClr val="990000"/>
                </a:solidFill>
              </a:rPr>
              <a:t>Timeline</a:t>
            </a:r>
            <a:r>
              <a:rPr b="1" lang="en" sz="2400">
                <a:solidFill>
                  <a:srgbClr val="990000"/>
                </a:solidFill>
              </a:rPr>
              <a:t>: A visual to show the order in which things happened, which is also called </a:t>
            </a:r>
            <a:r>
              <a:rPr b="1" i="1" lang="en" sz="2400">
                <a:solidFill>
                  <a:srgbClr val="990000"/>
                </a:solidFill>
              </a:rPr>
              <a:t>chronological order.</a:t>
            </a:r>
            <a:endParaRPr b="1" i="1" sz="2400">
              <a:solidFill>
                <a:srgbClr val="990000"/>
              </a:solidFill>
            </a:endParaRPr>
          </a:p>
        </p:txBody>
      </p:sp>
      <p:pic>
        <p:nvPicPr>
          <p:cNvPr descr="http://media.web.britannica.com/eb-media/35/139935-004-5E256FBC.gif" id="146" name="Google Shape;146;p25"/>
          <p:cNvPicPr preferRelativeResize="0"/>
          <p:nvPr/>
        </p:nvPicPr>
        <p:blipFill>
          <a:blip r:embed="rId3">
            <a:alphaModFix/>
          </a:blip>
          <a:stretch>
            <a:fillRect/>
          </a:stretch>
        </p:blipFill>
        <p:spPr>
          <a:xfrm>
            <a:off x="4153000" y="3591250"/>
            <a:ext cx="3725425" cy="1552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1000"/>
                                        <p:tgtEl>
                                          <p:spTgt spid="1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1000"/>
                                        <p:tgtEl>
                                          <p:spTgt spid="1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1000"/>
                                        <p:tgtEl>
                                          <p:spTgt spid="14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gtEl>
                                        <p:attrNameLst>
                                          <p:attrName>style.visibility</p:attrName>
                                        </p:attrNameLst>
                                      </p:cBhvr>
                                      <p:to>
                                        <p:strVal val="visible"/>
                                      </p:to>
                                    </p:set>
                                    <p:animEffect filter="fade" transition="in">
                                      <p:cBhvr>
                                        <p:cTn dur="1000"/>
                                        <p:tgtEl>
                                          <p:spTgt spid="1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6"/>
          <p:cNvSpPr txBox="1"/>
          <p:nvPr>
            <p:ph idx="1" type="body"/>
          </p:nvPr>
        </p:nvSpPr>
        <p:spPr>
          <a:xfrm>
            <a:off x="457200" y="7429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When readers study a historical document, it is often important to understand when it was written and what events led up to it.  That is what you will do today with the UDHR</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7"/>
          <p:cNvSpPr txBox="1"/>
          <p:nvPr>
            <p:ph idx="1" type="body"/>
          </p:nvPr>
        </p:nvSpPr>
        <p:spPr>
          <a:xfrm>
            <a:off x="457200" y="316750"/>
            <a:ext cx="8229600" cy="4609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will now work with your small group on one short piece of text.  Your job will be to help each other understand each piece of text and figure out as a class how they all go together to help us understand the history of the UDHR.</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In your groups, you should do things that close readers do.  Let’s review our anchor chart.</a:t>
            </a:r>
            <a:endParaRPr/>
          </a:p>
        </p:txBody>
      </p:sp>
      <p:sp>
        <p:nvSpPr>
          <p:cNvPr id="157" name="Google Shape;157;p27"/>
          <p:cNvSpPr txBox="1"/>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8"/>
          <p:cNvSpPr txBox="1"/>
          <p:nvPr>
            <p:ph idx="1" type="body"/>
          </p:nvPr>
        </p:nvSpPr>
        <p:spPr>
          <a:xfrm>
            <a:off x="457200" y="306500"/>
            <a:ext cx="8229600" cy="4619400"/>
          </a:xfrm>
          <a:prstGeom prst="rect">
            <a:avLst/>
          </a:prstGeom>
        </p:spPr>
        <p:txBody>
          <a:bodyPr anchorCtr="0" anchor="t" bIns="91425" lIns="91425" spcFirstLastPara="1" rIns="91425" wrap="square" tIns="91425">
            <a:noAutofit/>
          </a:bodyPr>
          <a:lstStyle/>
          <a:p>
            <a:pPr indent="-406400" lvl="0" marL="457200" rtl="0" algn="l">
              <a:lnSpc>
                <a:spcPct val="120000"/>
              </a:lnSpc>
              <a:spcBef>
                <a:spcPts val="600"/>
              </a:spcBef>
              <a:spcAft>
                <a:spcPts val="0"/>
              </a:spcAft>
              <a:buSzPts val="2800"/>
              <a:buAutoNum type="arabicPeriod"/>
            </a:pPr>
            <a:r>
              <a:rPr lang="en" sz="2800"/>
              <a:t>Read the text slowly at least twice</a:t>
            </a:r>
            <a:endParaRPr sz="2800"/>
          </a:p>
          <a:p>
            <a:pPr indent="-406400" lvl="0" marL="457200" rtl="0" algn="l">
              <a:lnSpc>
                <a:spcPct val="120000"/>
              </a:lnSpc>
              <a:spcBef>
                <a:spcPts val="0"/>
              </a:spcBef>
              <a:spcAft>
                <a:spcPts val="0"/>
              </a:spcAft>
              <a:buSzPts val="2800"/>
              <a:buAutoNum type="arabicPeriod"/>
            </a:pPr>
            <a:r>
              <a:rPr lang="en" sz="2800"/>
              <a:t>Circle words you aren’t sure of and try to figure them out</a:t>
            </a:r>
            <a:endParaRPr sz="2800"/>
          </a:p>
          <a:p>
            <a:pPr indent="-406400" lvl="0" marL="457200" rtl="0" algn="l">
              <a:lnSpc>
                <a:spcPct val="120000"/>
              </a:lnSpc>
              <a:spcBef>
                <a:spcPts val="0"/>
              </a:spcBef>
              <a:spcAft>
                <a:spcPts val="0"/>
              </a:spcAft>
              <a:buSzPts val="2800"/>
              <a:buAutoNum type="arabicPeriod"/>
            </a:pPr>
            <a:r>
              <a:rPr lang="en" sz="2800"/>
              <a:t>Reread, annotate, and underline key vocabulary</a:t>
            </a:r>
            <a:endParaRPr sz="2800"/>
          </a:p>
          <a:p>
            <a:pPr indent="-406400" lvl="0" marL="457200" rtl="0" algn="l">
              <a:lnSpc>
                <a:spcPct val="120000"/>
              </a:lnSpc>
              <a:spcBef>
                <a:spcPts val="0"/>
              </a:spcBef>
              <a:spcAft>
                <a:spcPts val="0"/>
              </a:spcAft>
              <a:buSzPts val="2800"/>
              <a:buAutoNum type="arabicPeriod"/>
            </a:pPr>
            <a:r>
              <a:rPr lang="en" sz="2800"/>
              <a:t>Talk to each other about what you think it means.</a:t>
            </a:r>
            <a:endParaRPr sz="2800"/>
          </a:p>
          <a:p>
            <a:pPr indent="-406400" lvl="0" marL="457200" rtl="0" algn="l">
              <a:lnSpc>
                <a:spcPct val="115000"/>
              </a:lnSpc>
              <a:spcBef>
                <a:spcPts val="0"/>
              </a:spcBef>
              <a:spcAft>
                <a:spcPts val="0"/>
              </a:spcAft>
              <a:buSzPts val="2800"/>
              <a:buAutoNum type="arabicPeriod"/>
            </a:pPr>
            <a:r>
              <a:rPr lang="en" sz="2800"/>
              <a:t>Read to summarize or answer specific questions.</a:t>
            </a:r>
            <a:endParaRPr sz="2800"/>
          </a:p>
          <a:p>
            <a:pPr indent="0" lvl="0" marL="0" rtl="0" algn="l">
              <a:spcBef>
                <a:spcPts val="60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xEl>
                                              <p:pRg end="0" st="0"/>
                                            </p:txEl>
                                          </p:spTgt>
                                        </p:tgtEl>
                                        <p:attrNameLst>
                                          <p:attrName>style.visibility</p:attrName>
                                        </p:attrNameLst>
                                      </p:cBhvr>
                                      <p:to>
                                        <p:strVal val="visible"/>
                                      </p:to>
                                    </p:set>
                                    <p:animEffect filter="fade" transition="in">
                                      <p:cBhvr>
                                        <p:cTn dur="1000"/>
                                        <p:tgtEl>
                                          <p:spTgt spid="16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xEl>
                                              <p:pRg end="1" st="1"/>
                                            </p:txEl>
                                          </p:spTgt>
                                        </p:tgtEl>
                                        <p:attrNameLst>
                                          <p:attrName>style.visibility</p:attrName>
                                        </p:attrNameLst>
                                      </p:cBhvr>
                                      <p:to>
                                        <p:strVal val="visible"/>
                                      </p:to>
                                    </p:set>
                                    <p:animEffect filter="fade" transition="in">
                                      <p:cBhvr>
                                        <p:cTn dur="1000"/>
                                        <p:tgtEl>
                                          <p:spTgt spid="16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xEl>
                                              <p:pRg end="2" st="2"/>
                                            </p:txEl>
                                          </p:spTgt>
                                        </p:tgtEl>
                                        <p:attrNameLst>
                                          <p:attrName>style.visibility</p:attrName>
                                        </p:attrNameLst>
                                      </p:cBhvr>
                                      <p:to>
                                        <p:strVal val="visible"/>
                                      </p:to>
                                    </p:set>
                                    <p:animEffect filter="fade" transition="in">
                                      <p:cBhvr>
                                        <p:cTn dur="1000"/>
                                        <p:tgtEl>
                                          <p:spTgt spid="16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xEl>
                                              <p:pRg end="3" st="3"/>
                                            </p:txEl>
                                          </p:spTgt>
                                        </p:tgtEl>
                                        <p:attrNameLst>
                                          <p:attrName>style.visibility</p:attrName>
                                        </p:attrNameLst>
                                      </p:cBhvr>
                                      <p:to>
                                        <p:strVal val="visible"/>
                                      </p:to>
                                    </p:set>
                                    <p:animEffect filter="fade" transition="in">
                                      <p:cBhvr>
                                        <p:cTn dur="1000"/>
                                        <p:tgtEl>
                                          <p:spTgt spid="16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xEl>
                                              <p:pRg end="4" st="4"/>
                                            </p:txEl>
                                          </p:spTgt>
                                        </p:tgtEl>
                                        <p:attrNameLst>
                                          <p:attrName>style.visibility</p:attrName>
                                        </p:attrNameLst>
                                      </p:cBhvr>
                                      <p:to>
                                        <p:strVal val="visible"/>
                                      </p:to>
                                    </p:set>
                                    <p:animEffect filter="fade" transition="in">
                                      <p:cBhvr>
                                        <p:cTn dur="1000"/>
                                        <p:tgtEl>
                                          <p:spTgt spid="16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xEl>
                                              <p:pRg end="5" st="5"/>
                                            </p:txEl>
                                          </p:spTgt>
                                        </p:tgtEl>
                                        <p:attrNameLst>
                                          <p:attrName>style.visibility</p:attrName>
                                        </p:attrNameLst>
                                      </p:cBhvr>
                                      <p:to>
                                        <p:strVal val="visible"/>
                                      </p:to>
                                    </p:set>
                                    <p:animEffect filter="fade" transition="in">
                                      <p:cBhvr>
                                        <p:cTn dur="1000"/>
                                        <p:tgtEl>
                                          <p:spTgt spid="162">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9"/>
          <p:cNvSpPr txBox="1"/>
          <p:nvPr>
            <p:ph idx="1" type="body"/>
          </p:nvPr>
        </p:nvSpPr>
        <p:spPr>
          <a:xfrm>
            <a:off x="457200" y="327000"/>
            <a:ext cx="8229600" cy="4599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Each group is going to get “A Short History of the UDHR” sentence strip.  You will need to read it closely with your group and try to put the words on your strip into your own words (as a group, not individuals).  </a:t>
            </a:r>
            <a:r>
              <a:rPr b="1" lang="en">
                <a:solidFill>
                  <a:srgbClr val="FF0000"/>
                </a:solidFill>
              </a:rPr>
              <a:t>Each group should have their own words written down on a scrap paper so you can share later.</a:t>
            </a:r>
            <a:endParaRPr b="1">
              <a:solidFill>
                <a:srgbClr val="FF0000"/>
              </a:solidFill>
            </a:endParaRPr>
          </a:p>
          <a:p>
            <a:pPr indent="0" lvl="0" marL="0" rtl="0" algn="l">
              <a:spcBef>
                <a:spcPts val="60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30"/>
          <p:cNvSpPr txBox="1"/>
          <p:nvPr>
            <p:ph type="title"/>
          </p:nvPr>
        </p:nvSpPr>
        <p:spPr>
          <a:xfrm>
            <a:off x="457200" y="205975"/>
            <a:ext cx="8229600" cy="1115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 Constructing a Human Timeline (20 mins)</a:t>
            </a:r>
            <a:endParaRPr/>
          </a:p>
        </p:txBody>
      </p:sp>
      <p:sp>
        <p:nvSpPr>
          <p:cNvPr id="173" name="Google Shape;173;p30"/>
          <p:cNvSpPr txBox="1"/>
          <p:nvPr>
            <p:ph idx="1" type="body"/>
          </p:nvPr>
        </p:nvSpPr>
        <p:spPr>
          <a:xfrm>
            <a:off x="457200" y="1321375"/>
            <a:ext cx="8229600" cy="3604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Everyone needs to stand up, but stay with your group.</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You are now going to create a human timeline to show the order of events that led up to the UDHR being written, and some events that happened after it was written.</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1"/>
          <p:cNvSpPr txBox="1"/>
          <p:nvPr>
            <p:ph idx="1" type="body"/>
          </p:nvPr>
        </p:nvSpPr>
        <p:spPr>
          <a:xfrm>
            <a:off x="457200" y="460275"/>
            <a:ext cx="8229600" cy="4465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Notice the two pieces of  paper I’ve places on the walls, “A Long Time Ago” and “Now”.</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Your job will be to figure out where to stand based on the information you read.</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2"/>
          <p:cNvSpPr txBox="1"/>
          <p:nvPr>
            <p:ph idx="1" type="body"/>
          </p:nvPr>
        </p:nvSpPr>
        <p:spPr>
          <a:xfrm>
            <a:off x="457200" y="265500"/>
            <a:ext cx="8229600" cy="4660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Who read information about events that happened a long time ago?</a:t>
            </a:r>
            <a:endParaRPr/>
          </a:p>
        </p:txBody>
      </p:sp>
      <p:sp>
        <p:nvSpPr>
          <p:cNvPr id="184" name="Google Shape;184;p32"/>
          <p:cNvSpPr txBox="1"/>
          <p:nvPr/>
        </p:nvSpPr>
        <p:spPr>
          <a:xfrm>
            <a:off x="476175" y="1813425"/>
            <a:ext cx="8200800" cy="264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t>Read your sentence aloud to the class.</a:t>
            </a:r>
            <a:endParaRPr sz="3000"/>
          </a:p>
          <a:p>
            <a:pPr indent="0" lvl="0" marL="0" rtl="0" algn="l">
              <a:spcBef>
                <a:spcPts val="0"/>
              </a:spcBef>
              <a:spcAft>
                <a:spcPts val="0"/>
              </a:spcAft>
              <a:buNone/>
            </a:pPr>
            <a:r>
              <a:t/>
            </a:r>
            <a:endParaRPr sz="3000"/>
          </a:p>
          <a:p>
            <a:pPr indent="0" lvl="0" marL="0" rtl="0" algn="l">
              <a:spcBef>
                <a:spcPts val="0"/>
              </a:spcBef>
              <a:spcAft>
                <a:spcPts val="0"/>
              </a:spcAft>
              <a:buNone/>
            </a:pPr>
            <a:r>
              <a:rPr lang="en" sz="3000"/>
              <a:t>Bring your sentence strip and the version you wrote in your own words and stand by the paper that says “A Long Time Ago”</a:t>
            </a:r>
            <a:endParaRPr sz="3000"/>
          </a:p>
          <a:p>
            <a:pPr indent="0" lvl="0" marL="0" rtl="0" algn="l">
              <a:spcBef>
                <a:spcPts val="0"/>
              </a:spcBef>
              <a:spcAft>
                <a:spcPts val="0"/>
              </a:spcAft>
              <a:buNone/>
            </a:pPr>
            <a:r>
              <a:t/>
            </a:r>
            <a:endParaRPr sz="3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xEl>
                                              <p:pRg end="0" st="0"/>
                                            </p:txEl>
                                          </p:spTgt>
                                        </p:tgtEl>
                                        <p:attrNameLst>
                                          <p:attrName>style.visibility</p:attrName>
                                        </p:attrNameLst>
                                      </p:cBhvr>
                                      <p:to>
                                        <p:strVal val="visible"/>
                                      </p:to>
                                    </p:set>
                                    <p:animEffect filter="fade" transition="in">
                                      <p:cBhvr>
                                        <p:cTn dur="1000"/>
                                        <p:tgtEl>
                                          <p:spTgt spid="18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xEl>
                                              <p:pRg end="1" st="1"/>
                                            </p:txEl>
                                          </p:spTgt>
                                        </p:tgtEl>
                                        <p:attrNameLst>
                                          <p:attrName>style.visibility</p:attrName>
                                        </p:attrNameLst>
                                      </p:cBhvr>
                                      <p:to>
                                        <p:strVal val="visible"/>
                                      </p:to>
                                    </p:set>
                                    <p:animEffect filter="fade" transition="in">
                                      <p:cBhvr>
                                        <p:cTn dur="1000"/>
                                        <p:tgtEl>
                                          <p:spTgt spid="18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xEl>
                                              <p:pRg end="2" st="2"/>
                                            </p:txEl>
                                          </p:spTgt>
                                        </p:tgtEl>
                                        <p:attrNameLst>
                                          <p:attrName>style.visibility</p:attrName>
                                        </p:attrNameLst>
                                      </p:cBhvr>
                                      <p:to>
                                        <p:strVal val="visible"/>
                                      </p:to>
                                    </p:set>
                                    <p:animEffect filter="fade" transition="in">
                                      <p:cBhvr>
                                        <p:cTn dur="1000"/>
                                        <p:tgtEl>
                                          <p:spTgt spid="18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xEl>
                                              <p:pRg end="3" st="3"/>
                                            </p:txEl>
                                          </p:spTgt>
                                        </p:tgtEl>
                                        <p:attrNameLst>
                                          <p:attrName>style.visibility</p:attrName>
                                        </p:attrNameLst>
                                      </p:cBhvr>
                                      <p:to>
                                        <p:strVal val="visible"/>
                                      </p:to>
                                    </p:set>
                                    <p:animEffect filter="fade" transition="in">
                                      <p:cBhvr>
                                        <p:cTn dur="1000"/>
                                        <p:tgtEl>
                                          <p:spTgt spid="184">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3"/>
          <p:cNvSpPr txBox="1"/>
          <p:nvPr>
            <p:ph idx="1" type="body"/>
          </p:nvPr>
        </p:nvSpPr>
        <p:spPr>
          <a:xfrm>
            <a:off x="457200" y="351425"/>
            <a:ext cx="8229600" cy="4574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will now work to locate yourselves physically into 8 clumps based on the sequence of the 8 events that you have information about.  Remember to be respectful as you move about the room keeping your voices down.</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*You will need to talk to other groups to help figure out the correct order*</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3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196" name="Google Shape;196;p34"/>
          <p:cNvPicPr preferRelativeResize="0"/>
          <p:nvPr/>
        </p:nvPicPr>
        <p:blipFill>
          <a:blip r:embed="rId3">
            <a:alphaModFix/>
          </a:blip>
          <a:stretch>
            <a:fillRect/>
          </a:stretch>
        </p:blipFill>
        <p:spPr>
          <a:xfrm>
            <a:off x="-1" y="0"/>
            <a:ext cx="6945603" cy="5143501"/>
          </a:xfrm>
          <a:prstGeom prst="rect">
            <a:avLst/>
          </a:prstGeom>
          <a:noFill/>
          <a:ln>
            <a:noFill/>
          </a:ln>
        </p:spPr>
      </p:pic>
      <p:pic>
        <p:nvPicPr>
          <p:cNvPr id="197" name="Google Shape;197;p34"/>
          <p:cNvPicPr preferRelativeResize="0"/>
          <p:nvPr/>
        </p:nvPicPr>
        <p:blipFill>
          <a:blip r:embed="rId4">
            <a:alphaModFix/>
          </a:blip>
          <a:stretch>
            <a:fillRect/>
          </a:stretch>
        </p:blipFill>
        <p:spPr>
          <a:xfrm>
            <a:off x="6640800" y="1212325"/>
            <a:ext cx="2198400" cy="46869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5"/>
          <p:cNvSpPr txBox="1"/>
          <p:nvPr>
            <p:ph idx="1" type="body"/>
          </p:nvPr>
        </p:nvSpPr>
        <p:spPr>
          <a:xfrm>
            <a:off x="457200" y="1029575"/>
            <a:ext cx="8229600" cy="389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Beginning with the group that had the passage about the Golden Rule, someone from each group will read your passage aloud and then say the version you wrote in your own words.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6"/>
          <p:cNvSpPr txBox="1"/>
          <p:nvPr>
            <p:ph idx="1" type="body"/>
          </p:nvPr>
        </p:nvSpPr>
        <p:spPr>
          <a:xfrm>
            <a:off x="457200" y="0"/>
            <a:ext cx="8229600" cy="5143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words helped you figure out the order of events?</a:t>
            </a:r>
            <a:endParaRPr/>
          </a:p>
          <a:p>
            <a:pPr indent="0" lvl="0" marL="0" rtl="0" algn="l">
              <a:spcBef>
                <a:spcPts val="600"/>
              </a:spcBef>
              <a:spcAft>
                <a:spcPts val="0"/>
              </a:spcAft>
              <a:buNone/>
            </a:pPr>
            <a:r>
              <a:rPr lang="en"/>
              <a:t>Underline these words in your text</a:t>
            </a:r>
            <a:endParaRPr/>
          </a:p>
          <a:p>
            <a:pPr indent="-419100" lvl="0" marL="457200" rtl="0" algn="l">
              <a:spcBef>
                <a:spcPts val="600"/>
              </a:spcBef>
              <a:spcAft>
                <a:spcPts val="0"/>
              </a:spcAft>
              <a:buSzPts val="3000"/>
              <a:buChar char="●"/>
            </a:pPr>
            <a:r>
              <a:rPr lang="en"/>
              <a:t>throughout</a:t>
            </a:r>
            <a:endParaRPr/>
          </a:p>
          <a:p>
            <a:pPr indent="-419100" lvl="0" marL="457200" rtl="0" algn="l">
              <a:spcBef>
                <a:spcPts val="0"/>
              </a:spcBef>
              <a:spcAft>
                <a:spcPts val="0"/>
              </a:spcAft>
              <a:buSzPts val="3000"/>
              <a:buChar char="●"/>
            </a:pPr>
            <a:r>
              <a:rPr lang="en"/>
              <a:t>in</a:t>
            </a:r>
            <a:endParaRPr/>
          </a:p>
          <a:p>
            <a:pPr indent="-419100" lvl="0" marL="457200" rtl="0" algn="l">
              <a:spcBef>
                <a:spcPts val="0"/>
              </a:spcBef>
              <a:spcAft>
                <a:spcPts val="0"/>
              </a:spcAft>
              <a:buSzPts val="3000"/>
              <a:buChar char="●"/>
            </a:pPr>
            <a:r>
              <a:rPr lang="en"/>
              <a:t>during</a:t>
            </a:r>
            <a:endParaRPr/>
          </a:p>
          <a:p>
            <a:pPr indent="-419100" lvl="0" marL="457200" rtl="0" algn="l">
              <a:spcBef>
                <a:spcPts val="0"/>
              </a:spcBef>
              <a:spcAft>
                <a:spcPts val="0"/>
              </a:spcAft>
              <a:buSzPts val="3000"/>
              <a:buChar char="●"/>
            </a:pPr>
            <a:r>
              <a:rPr lang="en"/>
              <a:t>after</a:t>
            </a:r>
            <a:endParaRPr sz="900"/>
          </a:p>
          <a:p>
            <a:pPr indent="0" lvl="0" marL="0" rtl="0" algn="l">
              <a:spcBef>
                <a:spcPts val="600"/>
              </a:spcBef>
              <a:spcAft>
                <a:spcPts val="0"/>
              </a:spcAft>
              <a:buNone/>
            </a:pPr>
            <a:r>
              <a:t/>
            </a:r>
            <a:endParaRPr sz="900"/>
          </a:p>
          <a:p>
            <a:pPr indent="0" lvl="0" marL="0" rtl="0" algn="l">
              <a:spcBef>
                <a:spcPts val="600"/>
              </a:spcBef>
              <a:spcAft>
                <a:spcPts val="0"/>
              </a:spcAft>
              <a:buNone/>
            </a:pPr>
            <a:r>
              <a:rPr lang="en"/>
              <a:t>*It’s very important for readers to pay attention to these signals especially when reading about history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0" st="0"/>
                                            </p:txEl>
                                          </p:spTgt>
                                        </p:tgtEl>
                                        <p:attrNameLst>
                                          <p:attrName>style.visibility</p:attrName>
                                        </p:attrNameLst>
                                      </p:cBhvr>
                                      <p:to>
                                        <p:strVal val="visible"/>
                                      </p:to>
                                    </p:set>
                                    <p:animEffect filter="fade" transition="in">
                                      <p:cBhvr>
                                        <p:cTn dur="1000"/>
                                        <p:tgtEl>
                                          <p:spTgt spid="20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1" st="1"/>
                                            </p:txEl>
                                          </p:spTgt>
                                        </p:tgtEl>
                                        <p:attrNameLst>
                                          <p:attrName>style.visibility</p:attrName>
                                        </p:attrNameLst>
                                      </p:cBhvr>
                                      <p:to>
                                        <p:strVal val="visible"/>
                                      </p:to>
                                    </p:set>
                                    <p:animEffect filter="fade" transition="in">
                                      <p:cBhvr>
                                        <p:cTn dur="1000"/>
                                        <p:tgtEl>
                                          <p:spTgt spid="20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2" st="2"/>
                                            </p:txEl>
                                          </p:spTgt>
                                        </p:tgtEl>
                                        <p:attrNameLst>
                                          <p:attrName>style.visibility</p:attrName>
                                        </p:attrNameLst>
                                      </p:cBhvr>
                                      <p:to>
                                        <p:strVal val="visible"/>
                                      </p:to>
                                    </p:set>
                                    <p:animEffect filter="fade" transition="in">
                                      <p:cBhvr>
                                        <p:cTn dur="1000"/>
                                        <p:tgtEl>
                                          <p:spTgt spid="20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3" st="3"/>
                                            </p:txEl>
                                          </p:spTgt>
                                        </p:tgtEl>
                                        <p:attrNameLst>
                                          <p:attrName>style.visibility</p:attrName>
                                        </p:attrNameLst>
                                      </p:cBhvr>
                                      <p:to>
                                        <p:strVal val="visible"/>
                                      </p:to>
                                    </p:set>
                                    <p:animEffect filter="fade" transition="in">
                                      <p:cBhvr>
                                        <p:cTn dur="1000"/>
                                        <p:tgtEl>
                                          <p:spTgt spid="20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4" st="4"/>
                                            </p:txEl>
                                          </p:spTgt>
                                        </p:tgtEl>
                                        <p:attrNameLst>
                                          <p:attrName>style.visibility</p:attrName>
                                        </p:attrNameLst>
                                      </p:cBhvr>
                                      <p:to>
                                        <p:strVal val="visible"/>
                                      </p:to>
                                    </p:set>
                                    <p:animEffect filter="fade" transition="in">
                                      <p:cBhvr>
                                        <p:cTn dur="1000"/>
                                        <p:tgtEl>
                                          <p:spTgt spid="20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5" st="5"/>
                                            </p:txEl>
                                          </p:spTgt>
                                        </p:tgtEl>
                                        <p:attrNameLst>
                                          <p:attrName>style.visibility</p:attrName>
                                        </p:attrNameLst>
                                      </p:cBhvr>
                                      <p:to>
                                        <p:strVal val="visible"/>
                                      </p:to>
                                    </p:set>
                                    <p:animEffect filter="fade" transition="in">
                                      <p:cBhvr>
                                        <p:cTn dur="1000"/>
                                        <p:tgtEl>
                                          <p:spTgt spid="207">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6" st="6"/>
                                            </p:txEl>
                                          </p:spTgt>
                                        </p:tgtEl>
                                        <p:attrNameLst>
                                          <p:attrName>style.visibility</p:attrName>
                                        </p:attrNameLst>
                                      </p:cBhvr>
                                      <p:to>
                                        <p:strVal val="visible"/>
                                      </p:to>
                                    </p:set>
                                    <p:animEffect filter="fade" transition="in">
                                      <p:cBhvr>
                                        <p:cTn dur="1000"/>
                                        <p:tgtEl>
                                          <p:spTgt spid="207">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7" st="7"/>
                                            </p:txEl>
                                          </p:spTgt>
                                        </p:tgtEl>
                                        <p:attrNameLst>
                                          <p:attrName>style.visibility</p:attrName>
                                        </p:attrNameLst>
                                      </p:cBhvr>
                                      <p:to>
                                        <p:strVal val="visible"/>
                                      </p:to>
                                    </p:set>
                                    <p:animEffect filter="fade" transition="in">
                                      <p:cBhvr>
                                        <p:cTn dur="1000"/>
                                        <p:tgtEl>
                                          <p:spTgt spid="207">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7"/>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213" name="Google Shape;213;p37"/>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Routine Writing: What did the Authors of the UDHR believe? (10 mins)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Write:</a:t>
            </a:r>
            <a:endParaRPr/>
          </a:p>
        </p:txBody>
      </p:sp>
      <p:sp>
        <p:nvSpPr>
          <p:cNvPr id="219" name="Google Shape;219;p38"/>
          <p:cNvSpPr txBox="1"/>
          <p:nvPr>
            <p:ph idx="1" type="body"/>
          </p:nvPr>
        </p:nvSpPr>
        <p:spPr>
          <a:xfrm>
            <a:off x="457200" y="10477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The authors of the Universal Declaration of Human Rights wanted to be sure that some events never happened again.  Which events? Why?  Use specific details from the text in your answer (5 mins)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Share your writing with a neighbor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xEl>
                                              <p:pRg end="0" st="0"/>
                                            </p:txEl>
                                          </p:spTgt>
                                        </p:tgtEl>
                                        <p:attrNameLst>
                                          <p:attrName>style.visibility</p:attrName>
                                        </p:attrNameLst>
                                      </p:cBhvr>
                                      <p:to>
                                        <p:strVal val="visible"/>
                                      </p:to>
                                    </p:set>
                                    <p:animEffect filter="fade" transition="in">
                                      <p:cBhvr>
                                        <p:cTn dur="1000"/>
                                        <p:tgtEl>
                                          <p:spTgt spid="21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xEl>
                                              <p:pRg end="1" st="1"/>
                                            </p:txEl>
                                          </p:spTgt>
                                        </p:tgtEl>
                                        <p:attrNameLst>
                                          <p:attrName>style.visibility</p:attrName>
                                        </p:attrNameLst>
                                      </p:cBhvr>
                                      <p:to>
                                        <p:strVal val="visible"/>
                                      </p:to>
                                    </p:set>
                                    <p:animEffect filter="fade" transition="in">
                                      <p:cBhvr>
                                        <p:cTn dur="1000"/>
                                        <p:tgtEl>
                                          <p:spTgt spid="21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xEl>
                                              <p:pRg end="2" st="2"/>
                                            </p:txEl>
                                          </p:spTgt>
                                        </p:tgtEl>
                                        <p:attrNameLst>
                                          <p:attrName>style.visibility</p:attrName>
                                        </p:attrNameLst>
                                      </p:cBhvr>
                                      <p:to>
                                        <p:strVal val="visible"/>
                                      </p:to>
                                    </p:set>
                                    <p:animEffect filter="fade" transition="in">
                                      <p:cBhvr>
                                        <p:cTn dur="1000"/>
                                        <p:tgtEl>
                                          <p:spTgt spid="219">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39"/>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226" name="Google Shape;226;p39"/>
          <p:cNvPicPr preferRelativeResize="0"/>
          <p:nvPr/>
        </p:nvPicPr>
        <p:blipFill>
          <a:blip r:embed="rId3">
            <a:alphaModFix/>
          </a:blip>
          <a:stretch>
            <a:fillRect/>
          </a:stretch>
        </p:blipFill>
        <p:spPr>
          <a:xfrm>
            <a:off x="0" y="1442670"/>
            <a:ext cx="9143999" cy="155181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