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421a7b554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421a7b554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g66e3ea92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 name="Google Shape;45;g66e3ea92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66e3ea92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6e3ea92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66e3ea92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66e3ea92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66e3ea92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66e3ea92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66e3ea927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66e3ea92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66e3ea92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66e3ea92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66e3ea92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66e3ea92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421a7b554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421a7b55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66e3ea92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66e3ea92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66e3ea927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66e3ea927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66e3ea927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66e3ea927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892980"/>
            <a:ext cx="9144002" cy="126723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ctrTitle"/>
          </p:nvPr>
        </p:nvSpPr>
        <p:spPr>
          <a:xfrm>
            <a:off x="685800" y="1583342"/>
            <a:ext cx="77724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42" name="Google Shape;42;p9"/>
          <p:cNvSpPr txBox="1"/>
          <p:nvPr>
            <p:ph idx="1" type="subTitle"/>
          </p:nvPr>
        </p:nvSpPr>
        <p:spPr>
          <a:xfrm>
            <a:off x="685800" y="2840054"/>
            <a:ext cx="77724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9" name="Google Shape;49;p10"/>
          <p:cNvPicPr preferRelativeResize="0"/>
          <p:nvPr/>
        </p:nvPicPr>
        <p:blipFill>
          <a:blip r:embed="rId3">
            <a:alphaModFix/>
          </a:blip>
          <a:stretch>
            <a:fillRect/>
          </a:stretch>
        </p:blipFill>
        <p:spPr>
          <a:xfrm>
            <a:off x="0" y="1260569"/>
            <a:ext cx="9144000" cy="228156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55" name="Google Shape;55;p1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Engaging the Reader (5 mins)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the past several weeks, we have been studying human rights.  We learned new vocabulary words and practiced close reading of the UDHR and firsthand accounts of human rights stories from around the world.  Now we are going to put all of that new knowledge to use by writing an essay about human rights.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67" name="Google Shape;67;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a:t>
            </a:r>
            <a:r>
              <a:rPr b="1" lang="en">
                <a:solidFill>
                  <a:srgbClr val="FF0000"/>
                </a:solidFill>
              </a:rPr>
              <a:t>cite</a:t>
            </a:r>
            <a:r>
              <a:rPr lang="en"/>
              <a:t> examples of where human rights were upheld or challenged in “From Kosovo to the United States.”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 can </a:t>
            </a:r>
            <a:r>
              <a:rPr b="1" lang="en">
                <a:solidFill>
                  <a:srgbClr val="FF0000"/>
                </a:solidFill>
              </a:rPr>
              <a:t>explain</a:t>
            </a:r>
            <a:r>
              <a:rPr lang="en"/>
              <a:t> how specific articles of the UDHR relate to this firsthand account.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73" name="Google Shape;73;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End of Unit 1 Assessment: On-Demand Analysis of a Human Rights Account (45 mins)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idx="1" type="body"/>
          </p:nvPr>
        </p:nvSpPr>
        <p:spPr>
          <a:xfrm>
            <a:off x="457200" y="381525"/>
            <a:ext cx="8229600" cy="4544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have been building background knowledge about human rights and about how real people still face human rights challenges and work to uphold human rights for themselves and others.  You have also been practicing reading and analyzing text.  Today is an opportunity for you to show what you know.</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idx="1" type="body"/>
          </p:nvPr>
        </p:nvSpPr>
        <p:spPr>
          <a:xfrm>
            <a:off x="457200" y="326725"/>
            <a:ext cx="8229600" cy="4599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Let’s take a look at the instructions and success criteria for this assessment.</a:t>
            </a:r>
            <a:endParaRPr/>
          </a:p>
        </p:txBody>
      </p:sp>
      <p:pic>
        <p:nvPicPr>
          <p:cNvPr id="84" name="Google Shape;84;p16"/>
          <p:cNvPicPr preferRelativeResize="0"/>
          <p:nvPr/>
        </p:nvPicPr>
        <p:blipFill>
          <a:blip r:embed="rId3">
            <a:alphaModFix/>
          </a:blip>
          <a:stretch>
            <a:fillRect/>
          </a:stretch>
        </p:blipFill>
        <p:spPr>
          <a:xfrm>
            <a:off x="0" y="1595889"/>
            <a:ext cx="9144000" cy="273822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idx="1" type="body"/>
          </p:nvPr>
        </p:nvSpPr>
        <p:spPr>
          <a:xfrm>
            <a:off x="233800" y="89625"/>
            <a:ext cx="8720700" cy="48363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rabicPeriod"/>
            </a:pPr>
            <a:r>
              <a:rPr lang="en"/>
              <a:t>Follow along as I read the text, “From Kosovo to the United States” out loud</a:t>
            </a:r>
            <a:endParaRPr/>
          </a:p>
          <a:p>
            <a:pPr indent="-419100" lvl="0" marL="457200" rtl="0" algn="l">
              <a:spcBef>
                <a:spcPts val="0"/>
              </a:spcBef>
              <a:spcAft>
                <a:spcPts val="0"/>
              </a:spcAft>
              <a:buSzPts val="3000"/>
              <a:buAutoNum type="arabicPeriod"/>
            </a:pPr>
            <a:r>
              <a:rPr lang="en"/>
              <a:t>Reread the text independently and highlight examples where human rights were </a:t>
            </a:r>
            <a:r>
              <a:rPr lang="en"/>
              <a:t>CHALLENGED</a:t>
            </a:r>
            <a:endParaRPr/>
          </a:p>
          <a:p>
            <a:pPr indent="-419100" lvl="0" marL="457200" rtl="0" algn="l">
              <a:spcBef>
                <a:spcPts val="0"/>
              </a:spcBef>
              <a:spcAft>
                <a:spcPts val="0"/>
              </a:spcAft>
              <a:buSzPts val="3000"/>
              <a:buAutoNum type="arabicPeriod"/>
            </a:pPr>
            <a:r>
              <a:rPr lang="en"/>
              <a:t>Using your UDHR note catcher, and your pencil, write in which article of the UDHR was challenged</a:t>
            </a:r>
            <a:endParaRPr/>
          </a:p>
          <a:p>
            <a:pPr indent="-419100" lvl="0" marL="457200" rtl="0" algn="l">
              <a:spcBef>
                <a:spcPts val="0"/>
              </a:spcBef>
              <a:spcAft>
                <a:spcPts val="0"/>
              </a:spcAft>
              <a:buSzPts val="3000"/>
              <a:buAutoNum type="arabicPeriod"/>
            </a:pPr>
            <a:r>
              <a:rPr lang="en"/>
              <a:t>Use your red pen to put a       next to how they responded to the challenge.</a:t>
            </a:r>
            <a:br>
              <a:rPr lang="en"/>
            </a:br>
            <a:endParaRPr/>
          </a:p>
        </p:txBody>
      </p:sp>
      <p:pic>
        <p:nvPicPr>
          <p:cNvPr id="90" name="Google Shape;90;p17"/>
          <p:cNvPicPr preferRelativeResize="0"/>
          <p:nvPr/>
        </p:nvPicPr>
        <p:blipFill>
          <a:blip r:embed="rId3">
            <a:alphaModFix/>
          </a:blip>
          <a:stretch>
            <a:fillRect/>
          </a:stretch>
        </p:blipFill>
        <p:spPr>
          <a:xfrm>
            <a:off x="5061650" y="3801025"/>
            <a:ext cx="689550" cy="6488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xEl>
                                              <p:pRg end="0" st="0"/>
                                            </p:txEl>
                                          </p:spTgt>
                                        </p:tgtEl>
                                        <p:attrNameLst>
                                          <p:attrName>style.visibility</p:attrName>
                                        </p:attrNameLst>
                                      </p:cBhvr>
                                      <p:to>
                                        <p:strVal val="visible"/>
                                      </p:to>
                                    </p:set>
                                    <p:animEffect filter="fade" transition="in">
                                      <p:cBhvr>
                                        <p:cTn dur="1000"/>
                                        <p:tgtEl>
                                          <p:spTgt spid="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xEl>
                                              <p:pRg end="1" st="1"/>
                                            </p:txEl>
                                          </p:spTgt>
                                        </p:tgtEl>
                                        <p:attrNameLst>
                                          <p:attrName>style.visibility</p:attrName>
                                        </p:attrNameLst>
                                      </p:cBhvr>
                                      <p:to>
                                        <p:strVal val="visible"/>
                                      </p:to>
                                    </p:set>
                                    <p:animEffect filter="fade" transition="in">
                                      <p:cBhvr>
                                        <p:cTn dur="1000"/>
                                        <p:tgtEl>
                                          <p:spTgt spid="8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xEl>
                                              <p:pRg end="2" st="2"/>
                                            </p:txEl>
                                          </p:spTgt>
                                        </p:tgtEl>
                                        <p:attrNameLst>
                                          <p:attrName>style.visibility</p:attrName>
                                        </p:attrNameLst>
                                      </p:cBhvr>
                                      <p:to>
                                        <p:strVal val="visible"/>
                                      </p:to>
                                    </p:set>
                                    <p:animEffect filter="fade" transition="in">
                                      <p:cBhvr>
                                        <p:cTn dur="1000"/>
                                        <p:tgtEl>
                                          <p:spTgt spid="8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xEl>
                                              <p:pRg end="3" st="3"/>
                                            </p:txEl>
                                          </p:spTgt>
                                        </p:tgtEl>
                                        <p:attrNameLst>
                                          <p:attrName>style.visibility</p:attrName>
                                        </p:attrNameLst>
                                      </p:cBhvr>
                                      <p:to>
                                        <p:strVal val="visible"/>
                                      </p:to>
                                    </p:set>
                                    <p:animEffect filter="fade" transition="in">
                                      <p:cBhvr>
                                        <p:cTn dur="1000"/>
                                        <p:tgtEl>
                                          <p:spTgt spid="8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97" name="Google Shape;97;p18"/>
          <p:cNvPicPr preferRelativeResize="0"/>
          <p:nvPr/>
        </p:nvPicPr>
        <p:blipFill>
          <a:blip r:embed="rId3">
            <a:alphaModFix/>
          </a:blip>
          <a:stretch>
            <a:fillRect/>
          </a:stretch>
        </p:blipFill>
        <p:spPr>
          <a:xfrm>
            <a:off x="0" y="883085"/>
            <a:ext cx="9144000" cy="358458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During the assessment you may use:</a:t>
            </a:r>
            <a:endParaRPr/>
          </a:p>
          <a:p>
            <a:pPr indent="-419100" lvl="0" marL="457200" rtl="0" algn="l">
              <a:spcBef>
                <a:spcPts val="600"/>
              </a:spcBef>
              <a:spcAft>
                <a:spcPts val="0"/>
              </a:spcAft>
              <a:buSzPts val="3000"/>
              <a:buChar char="●"/>
            </a:pPr>
            <a:r>
              <a:rPr lang="en"/>
              <a:t>UDHR</a:t>
            </a:r>
            <a:endParaRPr/>
          </a:p>
          <a:p>
            <a:pPr indent="-419100" lvl="0" marL="457200" rtl="0" algn="l">
              <a:spcBef>
                <a:spcPts val="0"/>
              </a:spcBef>
              <a:spcAft>
                <a:spcPts val="0"/>
              </a:spcAft>
              <a:buSzPts val="3000"/>
              <a:buChar char="●"/>
            </a:pPr>
            <a:r>
              <a:rPr lang="en"/>
              <a:t>UDHR note catcher</a:t>
            </a:r>
            <a:endParaRPr/>
          </a:p>
          <a:p>
            <a:pPr indent="-419100" lvl="0" marL="457200" rtl="0" algn="l">
              <a:spcBef>
                <a:spcPts val="0"/>
              </a:spcBef>
              <a:spcAft>
                <a:spcPts val="0"/>
              </a:spcAft>
              <a:buSzPts val="3000"/>
              <a:buChar char="●"/>
            </a:pPr>
            <a:r>
              <a:rPr lang="en"/>
              <a:t>Unit 1 Glossary</a:t>
            </a:r>
            <a:endParaRPr/>
          </a:p>
          <a:p>
            <a:pPr indent="-419100" lvl="0" marL="457200" rtl="0" algn="l">
              <a:spcBef>
                <a:spcPts val="0"/>
              </a:spcBef>
              <a:spcAft>
                <a:spcPts val="0"/>
              </a:spcAft>
              <a:buSzPts val="3000"/>
              <a:buChar char="●"/>
            </a:pPr>
            <a:r>
              <a:rPr lang="en"/>
              <a:t>The sample text that we wrote together in class</a:t>
            </a:r>
            <a:endParaRPr/>
          </a:p>
          <a:p>
            <a:pPr indent="0" lvl="0" marL="0" rtl="0" algn="l">
              <a:spcBef>
                <a:spcPts val="60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09" name="Google Shape;109;p2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Debrief (10 min)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 used to think human rights were _______.  Now I know human rights are _______.”</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