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66e3046a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66e3046a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g66e3046a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 name="Google Shape;46;g66e3046a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66e3046a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66e3046a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66e3046a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66e3046a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66e3046a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66e3046a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66e3046a6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66e3046a6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66e3046a6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66e3046a6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66e3046a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66e3046a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66e3046a6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66e3046a6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66e3046a6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66e3046a6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66e3046a6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66e3046a6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66e3046a6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66e3046a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66e3046a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66e3046a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66e3046a6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66e3046a6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66e3046a6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66e3046a6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66e3046a6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66e3046a6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66e3046a6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66e3046a6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66e3046a6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66e3046a6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66e3046a6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66e3046a6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66e3046a6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66e3046a6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66e3046a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66e3046a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66e3046a6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66e3046a6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66e3046a6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66e3046a6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35" name="Google Shape;35;p8"/>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36" name="Google Shape;36;p8"/>
          <p:cNvPicPr preferRelativeResize="0"/>
          <p:nvPr/>
        </p:nvPicPr>
        <p:blipFill>
          <a:blip r:embed="rId3">
            <a:alphaModFix/>
          </a:blip>
          <a:stretch>
            <a:fillRect/>
          </a:stretch>
        </p:blipFill>
        <p:spPr>
          <a:xfrm>
            <a:off x="0" y="1583339"/>
            <a:ext cx="9144002" cy="181592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43" name="Google Shape;43;p9"/>
          <p:cNvPicPr preferRelativeResize="0"/>
          <p:nvPr/>
        </p:nvPicPr>
        <p:blipFill>
          <a:blip r:embed="rId3">
            <a:alphaModFix/>
          </a:blip>
          <a:stretch>
            <a:fillRect/>
          </a:stretch>
        </p:blipFill>
        <p:spPr>
          <a:xfrm>
            <a:off x="0" y="1200153"/>
            <a:ext cx="9143999" cy="197164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sp>
        <p:nvSpPr>
          <p:cNvPr id="48" name="Google Shape;48;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49" name="Google Shape;49;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Revisiting 11 Articles from the UDHR (5 min)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1"/>
          <p:cNvSpPr txBox="1"/>
          <p:nvPr>
            <p:ph idx="1" type="body"/>
          </p:nvPr>
        </p:nvSpPr>
        <p:spPr>
          <a:xfrm>
            <a:off x="457200" y="167400"/>
            <a:ext cx="8229600" cy="477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Go stand in small groups by the 11 Article Charts around the room.  There should be 2-3 students per chart.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Talk with your group:</a:t>
            </a:r>
            <a:endParaRPr/>
          </a:p>
          <a:p>
            <a:pPr indent="0" lvl="0" marL="0" rtl="0" algn="l">
              <a:spcBef>
                <a:spcPts val="600"/>
              </a:spcBef>
              <a:spcAft>
                <a:spcPts val="0"/>
              </a:spcAft>
              <a:buNone/>
            </a:pPr>
            <a:r>
              <a:rPr b="1" lang="en">
                <a:solidFill>
                  <a:srgbClr val="9900FF"/>
                </a:solidFill>
              </a:rPr>
              <a:t>What is this article mostly about?  If you had to give it a nickname, what would you call it? </a:t>
            </a:r>
            <a:r>
              <a:rPr b="1" lang="en">
                <a:solidFill>
                  <a:srgbClr val="FF0000"/>
                </a:solidFill>
              </a:rPr>
              <a:t>Add your thinking to the chart</a:t>
            </a:r>
            <a:endParaRPr b="1">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
                                            <p:txEl>
                                              <p:pRg end="0" st="0"/>
                                            </p:txEl>
                                          </p:spTgt>
                                        </p:tgtEl>
                                        <p:attrNameLst>
                                          <p:attrName>style.visibility</p:attrName>
                                        </p:attrNameLst>
                                      </p:cBhvr>
                                      <p:to>
                                        <p:strVal val="visible"/>
                                      </p:to>
                                    </p:set>
                                    <p:animEffect filter="fade" transition="in">
                                      <p:cBhvr>
                                        <p:cTn dur="1000"/>
                                        <p:tgtEl>
                                          <p:spTgt spid="5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
                                            <p:txEl>
                                              <p:pRg end="1" st="1"/>
                                            </p:txEl>
                                          </p:spTgt>
                                        </p:tgtEl>
                                        <p:attrNameLst>
                                          <p:attrName>style.visibility</p:attrName>
                                        </p:attrNameLst>
                                      </p:cBhvr>
                                      <p:to>
                                        <p:strVal val="visible"/>
                                      </p:to>
                                    </p:set>
                                    <p:animEffect filter="fade" transition="in">
                                      <p:cBhvr>
                                        <p:cTn dur="1000"/>
                                        <p:tgtEl>
                                          <p:spTgt spid="5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
                                            <p:txEl>
                                              <p:pRg end="2" st="2"/>
                                            </p:txEl>
                                          </p:spTgt>
                                        </p:tgtEl>
                                        <p:attrNameLst>
                                          <p:attrName>style.visibility</p:attrName>
                                        </p:attrNameLst>
                                      </p:cBhvr>
                                      <p:to>
                                        <p:strVal val="visible"/>
                                      </p:to>
                                    </p:set>
                                    <p:animEffect filter="fade" transition="in">
                                      <p:cBhvr>
                                        <p:cTn dur="1000"/>
                                        <p:tgtEl>
                                          <p:spTgt spid="5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
                                            <p:txEl>
                                              <p:pRg end="3" st="3"/>
                                            </p:txEl>
                                          </p:spTgt>
                                        </p:tgtEl>
                                        <p:attrNameLst>
                                          <p:attrName>style.visibility</p:attrName>
                                        </p:attrNameLst>
                                      </p:cBhvr>
                                      <p:to>
                                        <p:strVal val="visible"/>
                                      </p:to>
                                    </p:set>
                                    <p:animEffect filter="fade" transition="in">
                                      <p:cBhvr>
                                        <p:cTn dur="1000"/>
                                        <p:tgtEl>
                                          <p:spTgt spid="5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60" name="Google Shape;60;p1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Summarizing: “Nicknaming” 11 UDHR Articles (10 mins)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66" name="Google Shape;66;p1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67" name="Google Shape;67;p13"/>
          <p:cNvPicPr preferRelativeResize="0"/>
          <p:nvPr/>
        </p:nvPicPr>
        <p:blipFill>
          <a:blip r:embed="rId3">
            <a:alphaModFix/>
          </a:blip>
          <a:stretch>
            <a:fillRect/>
          </a:stretch>
        </p:blipFill>
        <p:spPr>
          <a:xfrm>
            <a:off x="0" y="1063370"/>
            <a:ext cx="9144000" cy="1367210"/>
          </a:xfrm>
          <a:prstGeom prst="rect">
            <a:avLst/>
          </a:prstGeom>
          <a:noFill/>
          <a:ln>
            <a:noFill/>
          </a:ln>
        </p:spPr>
      </p:pic>
      <p:pic>
        <p:nvPicPr>
          <p:cNvPr id="68" name="Google Shape;68;p13"/>
          <p:cNvPicPr preferRelativeResize="0"/>
          <p:nvPr/>
        </p:nvPicPr>
        <p:blipFill>
          <a:blip r:embed="rId4">
            <a:alphaModFix/>
          </a:blip>
          <a:stretch>
            <a:fillRect/>
          </a:stretch>
        </p:blipFill>
        <p:spPr>
          <a:xfrm>
            <a:off x="0" y="2838177"/>
            <a:ext cx="9144000" cy="167754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Today we will continue talking about and reading the same text that we read in lesson 9: “Teaching Nepalis to Read, Plant, and Vote.”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Today you will practice citing examples: Finding specific passages in the text to prove a point.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0" st="0"/>
                                            </p:txEl>
                                          </p:spTgt>
                                        </p:tgtEl>
                                        <p:attrNameLst>
                                          <p:attrName>style.visibility</p:attrName>
                                        </p:attrNameLst>
                                      </p:cBhvr>
                                      <p:to>
                                        <p:strVal val="visible"/>
                                      </p:to>
                                    </p:set>
                                    <p:animEffect filter="fade" transition="in">
                                      <p:cBhvr>
                                        <p:cTn dur="1000"/>
                                        <p:tgtEl>
                                          <p:spTgt spid="7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1" st="1"/>
                                            </p:txEl>
                                          </p:spTgt>
                                        </p:tgtEl>
                                        <p:attrNameLst>
                                          <p:attrName>style.visibility</p:attrName>
                                        </p:attrNameLst>
                                      </p:cBhvr>
                                      <p:to>
                                        <p:strVal val="visible"/>
                                      </p:to>
                                    </p:set>
                                    <p:animEffect filter="fade" transition="in">
                                      <p:cBhvr>
                                        <p:cTn dur="1000"/>
                                        <p:tgtEl>
                                          <p:spTgt spid="7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2" st="2"/>
                                            </p:txEl>
                                          </p:spTgt>
                                        </p:tgtEl>
                                        <p:attrNameLst>
                                          <p:attrName>style.visibility</p:attrName>
                                        </p:attrNameLst>
                                      </p:cBhvr>
                                      <p:to>
                                        <p:strVal val="visible"/>
                                      </p:to>
                                    </p:set>
                                    <p:animEffect filter="fade" transition="in">
                                      <p:cBhvr>
                                        <p:cTn dur="1000"/>
                                        <p:tgtEl>
                                          <p:spTgt spid="74">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idx="1" type="body"/>
          </p:nvPr>
        </p:nvSpPr>
        <p:spPr>
          <a:xfrm>
            <a:off x="457200" y="465375"/>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main focus of today is to find specific connections between this firsthand account and the UDHR you have been studying throughout Unit 1</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Take out your UDHR note-catcher.</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Briefly review each of the 11 articles that we’ve studied throughout this unit.</a:t>
            </a:r>
            <a:endParaRPr/>
          </a:p>
          <a:p>
            <a:pPr indent="0" lvl="0" marL="0" rtl="0" algn="l">
              <a:spcBef>
                <a:spcPts val="600"/>
              </a:spcBef>
              <a:spcAft>
                <a:spcPts val="0"/>
              </a:spcAft>
              <a:buNone/>
            </a:pPr>
            <a:r>
              <a:t/>
            </a:r>
            <a:endParaRPr/>
          </a:p>
          <a:p>
            <a:pPr indent="0" lvl="0" marL="0" rtl="0" algn="l">
              <a:spcBef>
                <a:spcPts val="600"/>
              </a:spcBef>
              <a:spcAft>
                <a:spcPts val="0"/>
              </a:spcAft>
              <a:buClr>
                <a:schemeClr val="dk1"/>
              </a:buClr>
              <a:buSzPts val="1100"/>
              <a:buFont typeface="Arial"/>
              <a:buNone/>
            </a:pPr>
            <a:r>
              <a:rPr lang="en"/>
              <a:t>With a partner, give each article a nickname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xEl>
                                              <p:pRg end="0" st="0"/>
                                            </p:txEl>
                                          </p:spTgt>
                                        </p:tgtEl>
                                        <p:attrNameLst>
                                          <p:attrName>style.visibility</p:attrName>
                                        </p:attrNameLst>
                                      </p:cBhvr>
                                      <p:to>
                                        <p:strVal val="visible"/>
                                      </p:to>
                                    </p:set>
                                    <p:animEffect filter="fade" transition="in">
                                      <p:cBhvr>
                                        <p:cTn dur="1000"/>
                                        <p:tgtEl>
                                          <p:spTgt spid="8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xEl>
                                              <p:pRg end="1" st="1"/>
                                            </p:txEl>
                                          </p:spTgt>
                                        </p:tgtEl>
                                        <p:attrNameLst>
                                          <p:attrName>style.visibility</p:attrName>
                                        </p:attrNameLst>
                                      </p:cBhvr>
                                      <p:to>
                                        <p:strVal val="visible"/>
                                      </p:to>
                                    </p:set>
                                    <p:animEffect filter="fade" transition="in">
                                      <p:cBhvr>
                                        <p:cTn dur="1000"/>
                                        <p:tgtEl>
                                          <p:spTgt spid="8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xEl>
                                              <p:pRg end="2" st="2"/>
                                            </p:txEl>
                                          </p:spTgt>
                                        </p:tgtEl>
                                        <p:attrNameLst>
                                          <p:attrName>style.visibility</p:attrName>
                                        </p:attrNameLst>
                                      </p:cBhvr>
                                      <p:to>
                                        <p:strVal val="visible"/>
                                      </p:to>
                                    </p:set>
                                    <p:animEffect filter="fade" transition="in">
                                      <p:cBhvr>
                                        <p:cTn dur="1000"/>
                                        <p:tgtEl>
                                          <p:spTgt spid="8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xEl>
                                              <p:pRg end="3" st="3"/>
                                            </p:txEl>
                                          </p:spTgt>
                                        </p:tgtEl>
                                        <p:attrNameLst>
                                          <p:attrName>style.visibility</p:attrName>
                                        </p:attrNameLst>
                                      </p:cBhvr>
                                      <p:to>
                                        <p:strVal val="visible"/>
                                      </p:to>
                                    </p:set>
                                    <p:animEffect filter="fade" transition="in">
                                      <p:cBhvr>
                                        <p:cTn dur="1000"/>
                                        <p:tgtEl>
                                          <p:spTgt spid="8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xEl>
                                              <p:pRg end="4" st="4"/>
                                            </p:txEl>
                                          </p:spTgt>
                                        </p:tgtEl>
                                        <p:attrNameLst>
                                          <p:attrName>style.visibility</p:attrName>
                                        </p:attrNameLst>
                                      </p:cBhvr>
                                      <p:to>
                                        <p:strVal val="visible"/>
                                      </p:to>
                                    </p:set>
                                    <p:animEffect filter="fade" transition="in">
                                      <p:cBhvr>
                                        <p:cTn dur="1000"/>
                                        <p:tgtEl>
                                          <p:spTgt spid="85">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7"/>
          <p:cNvSpPr txBox="1"/>
          <p:nvPr>
            <p:ph type="title"/>
          </p:nvPr>
        </p:nvSpPr>
        <p:spPr>
          <a:xfrm>
            <a:off x="457200" y="205969"/>
            <a:ext cx="8229600" cy="236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Sorting Evidence: Relating Specific Passages in “Teaching Nepalis to Read, Plant, and Vote” to UDHR Articles (15 mins)</a:t>
            </a:r>
            <a:endParaRPr/>
          </a:p>
        </p:txBody>
      </p:sp>
      <p:sp>
        <p:nvSpPr>
          <p:cNvPr id="91" name="Google Shape;91;p17"/>
          <p:cNvSpPr txBox="1"/>
          <p:nvPr>
            <p:ph idx="1" type="body"/>
          </p:nvPr>
        </p:nvSpPr>
        <p:spPr>
          <a:xfrm>
            <a:off x="457200" y="3825725"/>
            <a:ext cx="8229600" cy="1100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Briefly turn and talk to a partner about what you remember from “Teaching Nepalis to Read, Plant, and Vote,” the firsthand account you read in lesson 9</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idx="1" type="body"/>
          </p:nvPr>
        </p:nvSpPr>
        <p:spPr>
          <a:xfrm>
            <a:off x="457200" y="242500"/>
            <a:ext cx="8229600" cy="4683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Yesterday, when we read this first hand account twice, many of you were referring to specific passages in the text to explain your thinking.  This is something good readers do.  Today, we are going to continue practicing that skill.  Specifically, we will be thinking about how particular passages in this first hand account relate to the articles from the UDHR that we have been studying.</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0"/>
          <p:cNvSpPr txBox="1"/>
          <p:nvPr>
            <p:ph idx="1" type="body"/>
          </p:nvPr>
        </p:nvSpPr>
        <p:spPr>
          <a:xfrm>
            <a:off x="457200" y="260650"/>
            <a:ext cx="8229600" cy="4665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Open your envelopes.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Your challenge is to sort the evidence I have given you.  As a group, spread out the UDHR article strips.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Then, read each evidence strip and discuss what article it goes with, and why.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Teacher modeling</a:t>
            </a:r>
            <a:endParaRPr/>
          </a:p>
        </p:txBody>
      </p:sp>
      <p:pic>
        <p:nvPicPr>
          <p:cNvPr id="113" name="Google Shape;113;p21"/>
          <p:cNvPicPr preferRelativeResize="0"/>
          <p:nvPr/>
        </p:nvPicPr>
        <p:blipFill>
          <a:blip r:embed="rId3">
            <a:alphaModFix/>
          </a:blip>
          <a:stretch>
            <a:fillRect/>
          </a:stretch>
        </p:blipFill>
        <p:spPr>
          <a:xfrm>
            <a:off x="3650" y="1243822"/>
            <a:ext cx="9144000" cy="98250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2"/>
          <p:cNvSpPr txBox="1"/>
          <p:nvPr>
            <p:ph idx="1" type="body"/>
          </p:nvPr>
        </p:nvSpPr>
        <p:spPr>
          <a:xfrm>
            <a:off x="457200" y="287875"/>
            <a:ext cx="8229600" cy="4638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should take turns reading the evidence strips out loud.  As a group, you should discuss which UDHR article that evidence belongs with.</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Many of the evidence strips could be matched with more than one of the UDHR articles, there isn’t always a single right answer.  You need to provide reasons why you matched a piece of evidence with a given UDHR article.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animEffect filter="fade" transition="in">
                                      <p:cBhvr>
                                        <p:cTn dur="1000"/>
                                        <p:tgtEl>
                                          <p:spTgt spid="11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1" st="1"/>
                                            </p:txEl>
                                          </p:spTgt>
                                        </p:tgtEl>
                                        <p:attrNameLst>
                                          <p:attrName>style.visibility</p:attrName>
                                        </p:attrNameLst>
                                      </p:cBhvr>
                                      <p:to>
                                        <p:strVal val="visible"/>
                                      </p:to>
                                    </p:set>
                                    <p:animEffect filter="fade" transition="in">
                                      <p:cBhvr>
                                        <p:cTn dur="1000"/>
                                        <p:tgtEl>
                                          <p:spTgt spid="11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2" st="2"/>
                                            </p:txEl>
                                          </p:spTgt>
                                        </p:tgtEl>
                                        <p:attrNameLst>
                                          <p:attrName>style.visibility</p:attrName>
                                        </p:attrNameLst>
                                      </p:cBhvr>
                                      <p:to>
                                        <p:strVal val="visible"/>
                                      </p:to>
                                    </p:set>
                                    <p:animEffect filter="fade" transition="in">
                                      <p:cBhvr>
                                        <p:cTn dur="1000"/>
                                        <p:tgtEl>
                                          <p:spTgt spid="11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As you work, think… </a:t>
            </a:r>
            <a:endParaRPr/>
          </a:p>
        </p:txBody>
      </p:sp>
      <p:sp>
        <p:nvSpPr>
          <p:cNvPr id="124" name="Google Shape;124;p2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human right was being challenged?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human right was being upheld?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“One human right that was challenged/upheld is________, and I know this because_______.”</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4"/>
          <p:cNvSpPr txBox="1"/>
          <p:nvPr>
            <p:ph type="title"/>
          </p:nvPr>
        </p:nvSpPr>
        <p:spPr>
          <a:xfrm>
            <a:off x="457200" y="205976"/>
            <a:ext cx="8229600" cy="1905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 Discussion: Supporting a Point of View with Text-Based Evidence (10  min)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5"/>
          <p:cNvSpPr txBox="1"/>
          <p:nvPr>
            <p:ph idx="1" type="body"/>
          </p:nvPr>
        </p:nvSpPr>
        <p:spPr>
          <a:xfrm>
            <a:off x="261225" y="217125"/>
            <a:ext cx="8658600" cy="4708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800"/>
              <a:t>With a partner at your group, choose just one evidence strip you feel that you really understand.</a:t>
            </a:r>
            <a:endParaRPr sz="2800"/>
          </a:p>
          <a:p>
            <a:pPr indent="0" lvl="0" marL="0" rtl="0" algn="l">
              <a:spcBef>
                <a:spcPts val="600"/>
              </a:spcBef>
              <a:spcAft>
                <a:spcPts val="0"/>
              </a:spcAft>
              <a:buNone/>
            </a:pPr>
            <a:r>
              <a:t/>
            </a:r>
            <a:endParaRPr sz="2000"/>
          </a:p>
          <a:p>
            <a:pPr indent="0" lvl="0" marL="0" rtl="0" algn="l">
              <a:spcBef>
                <a:spcPts val="600"/>
              </a:spcBef>
              <a:spcAft>
                <a:spcPts val="0"/>
              </a:spcAft>
              <a:buNone/>
            </a:pPr>
            <a:r>
              <a:rPr lang="en" sz="2800"/>
              <a:t>Take that sentence strip and go to the anchor chart for the UDHR article you think it relates to.  </a:t>
            </a:r>
            <a:endParaRPr sz="2800"/>
          </a:p>
          <a:p>
            <a:pPr indent="0" lvl="0" marL="0" rtl="0" algn="l">
              <a:spcBef>
                <a:spcPts val="600"/>
              </a:spcBef>
              <a:spcAft>
                <a:spcPts val="0"/>
              </a:spcAft>
              <a:buNone/>
            </a:pPr>
            <a:r>
              <a:t/>
            </a:r>
            <a:endParaRPr sz="2000"/>
          </a:p>
          <a:p>
            <a:pPr indent="0" lvl="0" marL="0" rtl="0" algn="l">
              <a:spcBef>
                <a:spcPts val="600"/>
              </a:spcBef>
              <a:spcAft>
                <a:spcPts val="0"/>
              </a:spcAft>
              <a:buNone/>
            </a:pPr>
            <a:r>
              <a:rPr lang="en" sz="2800"/>
              <a:t>Tape your piece of evidence onto the anchor chart and then write in an explanation:</a:t>
            </a:r>
            <a:endParaRPr sz="2800"/>
          </a:p>
          <a:p>
            <a:pPr indent="0" lvl="0" marL="0" rtl="0" algn="l">
              <a:spcBef>
                <a:spcPts val="600"/>
              </a:spcBef>
              <a:spcAft>
                <a:spcPts val="0"/>
              </a:spcAft>
              <a:buNone/>
            </a:pPr>
            <a:r>
              <a:rPr b="1" lang="en" sz="2800">
                <a:solidFill>
                  <a:srgbClr val="FF0000"/>
                </a:solidFill>
              </a:rPr>
              <a:t>“This piece of evidence shows that this human right was upheld/challenged because…”</a:t>
            </a:r>
            <a:endParaRPr b="1" sz="28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0" st="0"/>
                                            </p:txEl>
                                          </p:spTgt>
                                        </p:tgtEl>
                                        <p:attrNameLst>
                                          <p:attrName>style.visibility</p:attrName>
                                        </p:attrNameLst>
                                      </p:cBhvr>
                                      <p:to>
                                        <p:strVal val="visible"/>
                                      </p:to>
                                    </p:set>
                                    <p:animEffect filter="fade" transition="in">
                                      <p:cBhvr>
                                        <p:cTn dur="1000"/>
                                        <p:tgtEl>
                                          <p:spTgt spid="13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1" st="1"/>
                                            </p:txEl>
                                          </p:spTgt>
                                        </p:tgtEl>
                                        <p:attrNameLst>
                                          <p:attrName>style.visibility</p:attrName>
                                        </p:attrNameLst>
                                      </p:cBhvr>
                                      <p:to>
                                        <p:strVal val="visible"/>
                                      </p:to>
                                    </p:set>
                                    <p:animEffect filter="fade" transition="in">
                                      <p:cBhvr>
                                        <p:cTn dur="1000"/>
                                        <p:tgtEl>
                                          <p:spTgt spid="13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2" st="2"/>
                                            </p:txEl>
                                          </p:spTgt>
                                        </p:tgtEl>
                                        <p:attrNameLst>
                                          <p:attrName>style.visibility</p:attrName>
                                        </p:attrNameLst>
                                      </p:cBhvr>
                                      <p:to>
                                        <p:strVal val="visible"/>
                                      </p:to>
                                    </p:set>
                                    <p:animEffect filter="fade" transition="in">
                                      <p:cBhvr>
                                        <p:cTn dur="1000"/>
                                        <p:tgtEl>
                                          <p:spTgt spid="13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3" st="3"/>
                                            </p:txEl>
                                          </p:spTgt>
                                        </p:tgtEl>
                                        <p:attrNameLst>
                                          <p:attrName>style.visibility</p:attrName>
                                        </p:attrNameLst>
                                      </p:cBhvr>
                                      <p:to>
                                        <p:strVal val="visible"/>
                                      </p:to>
                                    </p:set>
                                    <p:animEffect filter="fade" transition="in">
                                      <p:cBhvr>
                                        <p:cTn dur="1000"/>
                                        <p:tgtEl>
                                          <p:spTgt spid="13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4" st="4"/>
                                            </p:txEl>
                                          </p:spTgt>
                                        </p:tgtEl>
                                        <p:attrNameLst>
                                          <p:attrName>style.visibility</p:attrName>
                                        </p:attrNameLst>
                                      </p:cBhvr>
                                      <p:to>
                                        <p:strVal val="visible"/>
                                      </p:to>
                                    </p:set>
                                    <p:animEffect filter="fade" transition="in">
                                      <p:cBhvr>
                                        <p:cTn dur="1000"/>
                                        <p:tgtEl>
                                          <p:spTgt spid="13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5" st="5"/>
                                            </p:txEl>
                                          </p:spTgt>
                                        </p:tgtEl>
                                        <p:attrNameLst>
                                          <p:attrName>style.visibility</p:attrName>
                                        </p:attrNameLst>
                                      </p:cBhvr>
                                      <p:to>
                                        <p:strVal val="visible"/>
                                      </p:to>
                                    </p:set>
                                    <p:animEffect filter="fade" transition="in">
                                      <p:cBhvr>
                                        <p:cTn dur="1000"/>
                                        <p:tgtEl>
                                          <p:spTgt spid="134">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6"/>
          <p:cNvSpPr txBox="1"/>
          <p:nvPr>
            <p:ph type="title"/>
          </p:nvPr>
        </p:nvSpPr>
        <p:spPr>
          <a:xfrm>
            <a:off x="457200" y="205976"/>
            <a:ext cx="8229600" cy="213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 Opinion Writing: What Human Right was Upheld or Challenged? (15 mins)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7"/>
          <p:cNvSpPr txBox="1"/>
          <p:nvPr>
            <p:ph idx="1" type="body"/>
          </p:nvPr>
        </p:nvSpPr>
        <p:spPr>
          <a:xfrm>
            <a:off x="457200" y="5143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now have time on your own to practice supporting your point of view with reasons and information.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Remember how thinking and talking helps you deepen your understanding of a text.  You will now capture that thinking on paper</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8"/>
          <p:cNvSpPr txBox="1"/>
          <p:nvPr>
            <p:ph idx="1" type="body"/>
          </p:nvPr>
        </p:nvSpPr>
        <p:spPr>
          <a:xfrm>
            <a:off x="457200" y="358025"/>
            <a:ext cx="8229600" cy="4567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Prompt:</a:t>
            </a:r>
            <a:endParaRPr/>
          </a:p>
          <a:p>
            <a:pPr indent="0" lvl="0" marL="0" rtl="0" algn="l">
              <a:spcBef>
                <a:spcPts val="600"/>
              </a:spcBef>
              <a:spcAft>
                <a:spcPts val="0"/>
              </a:spcAft>
              <a:buNone/>
            </a:pPr>
            <a:r>
              <a:rPr lang="en"/>
              <a:t>Think about one human right that was challenged in the text.  What was the right and how was it challenged?  Use specific details from the text to support your response.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55" name="Google Shape;155;p2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How did working with the evidence strips help you understand this firsthand account?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3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Tomorrow in your end of unit assessment, you will have a chance to again practice closely reading a firsthand account and supporting your point of view with evidence.  You will read a new firsthand account and relate it to an article from the UDHR.</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168" name="Google Shape;168;p31"/>
          <p:cNvPicPr preferRelativeResize="0"/>
          <p:nvPr/>
        </p:nvPicPr>
        <p:blipFill>
          <a:blip r:embed="rId3">
            <a:alphaModFix/>
          </a:blip>
          <a:stretch>
            <a:fillRect/>
          </a:stretch>
        </p:blipFill>
        <p:spPr>
          <a:xfrm>
            <a:off x="0" y="1983687"/>
            <a:ext cx="9144001" cy="110152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