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bbb68e6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bbb68e6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g5bbb68e6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 name="Google Shape;44;g5bbb68e6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5bbb68e6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5bbb68e6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5bbb68e6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5bbb68e6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5bbb68e6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5bbb68e6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5bbb68e6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5bbb68e6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5bbb68e65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bbb68e65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5bbb68e6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5bbb68e6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5bbb68e6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5bbb68e6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5bbb68e6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5bbb68e6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5bbb68e6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5bbb68e6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5bbb68e65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5bbb68e6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5bbb68e65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5bbb68e65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5bbb68e6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5bbb68e6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5bbb68e65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5bbb68e65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5bbb68e65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bbb68e65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5bbb68e6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5bbb68e6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5bbb68e6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5bbb68e6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48dd0a1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48dd0a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5bbb68e65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5bbb68e6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5bbb68e65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bbb68e65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5bbb68e65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5bbb68e65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5bbb68e65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5bbb68e65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5bbb68e65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bbb68e65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5bbb68e65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5bbb68e65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5bbb68e65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5bbb68e65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5bbb68e65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5bbb68e65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5bbb68e65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5bbb68e65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5bbb68e65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5bbb68e65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5bbb68e65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5bbb68e65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5bbb68e65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5bbb68e65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5bbb68e65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5bbb68e65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5bbb68e65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5bbb68e6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5bbb68e65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5bbb68e65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549680"/>
            <a:ext cx="9144000" cy="20703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pic>
        <p:nvPicPr>
          <p:cNvPr id="41" name="Google Shape;41;p9"/>
          <p:cNvPicPr preferRelativeResize="0"/>
          <p:nvPr/>
        </p:nvPicPr>
        <p:blipFill>
          <a:blip r:embed="rId3">
            <a:alphaModFix/>
          </a:blip>
          <a:stretch>
            <a:fillRect/>
          </a:stretch>
        </p:blipFill>
        <p:spPr>
          <a:xfrm>
            <a:off x="-25725" y="1200514"/>
            <a:ext cx="9143999" cy="19869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7" name="Google Shape;47;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Thinking about the Words “Human” and “Rights” (10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53" name="Google Shape;53;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solidFill>
                  <a:srgbClr val="FF0000"/>
                </a:solidFill>
              </a:rPr>
              <a:t>Why do we have learning targets?</a:t>
            </a:r>
            <a:endParaRPr b="1">
              <a:solidFill>
                <a:srgbClr val="FF0000"/>
              </a:solidFill>
            </a:endParaRPr>
          </a:p>
          <a:p>
            <a:pPr indent="0" lvl="0" marL="0" rtl="0" algn="l">
              <a:spcBef>
                <a:spcPts val="600"/>
              </a:spcBef>
              <a:spcAft>
                <a:spcPts val="0"/>
              </a:spcAft>
              <a:buNone/>
            </a:pPr>
            <a:r>
              <a:t/>
            </a:r>
            <a:endParaRPr/>
          </a:p>
        </p:txBody>
      </p:sp>
      <p:sp>
        <p:nvSpPr>
          <p:cNvPr id="54" name="Google Shape;54;p11"/>
          <p:cNvSpPr txBox="1"/>
          <p:nvPr/>
        </p:nvSpPr>
        <p:spPr>
          <a:xfrm>
            <a:off x="374100" y="1995750"/>
            <a:ext cx="8312700" cy="15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1155CC"/>
                </a:solidFill>
              </a:rPr>
              <a:t>They help you, as students, know what you are expected to learn and do during a lesson.</a:t>
            </a:r>
            <a:endParaRPr b="1" sz="3000">
              <a:solidFill>
                <a:srgbClr val="1155CC"/>
              </a:solidFill>
            </a:endParaRPr>
          </a:p>
        </p:txBody>
      </p:sp>
      <p:sp>
        <p:nvSpPr>
          <p:cNvPr id="55" name="Google Shape;55;p11"/>
          <p:cNvSpPr txBox="1"/>
          <p:nvPr/>
        </p:nvSpPr>
        <p:spPr>
          <a:xfrm>
            <a:off x="374100" y="3550650"/>
            <a:ext cx="8312700" cy="11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674EA7"/>
                </a:solidFill>
              </a:rPr>
              <a:t>Throughout each lesson, and on each assessment, I will check in with you to see how you think you are doing with the learning targets.</a:t>
            </a:r>
            <a:endParaRPr b="1" sz="2400">
              <a:solidFill>
                <a:srgbClr val="674EA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gtEl>
                                        <p:attrNameLst>
                                          <p:attrName>style.visibility</p:attrName>
                                        </p:attrNameLst>
                                      </p:cBhvr>
                                      <p:to>
                                        <p:strVal val="visible"/>
                                      </p:to>
                                    </p:set>
                                    <p:animEffect filter="fade" transition="in">
                                      <p:cBhvr>
                                        <p:cTn dur="1000"/>
                                        <p:tgtEl>
                                          <p:spTgt spid="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gtEl>
                                        <p:attrNameLst>
                                          <p:attrName>style.visibility</p:attrName>
                                        </p:attrNameLst>
                                      </p:cBhvr>
                                      <p:to>
                                        <p:strVal val="visible"/>
                                      </p:to>
                                    </p:set>
                                    <p:animEffect filter="fade" transition="in">
                                      <p:cBhvr>
                                        <p:cTn dur="1000"/>
                                        <p:tgtEl>
                                          <p:spTgt spid="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	</a:t>
            </a:r>
            <a:endParaRPr/>
          </a:p>
        </p:txBody>
      </p:sp>
      <p:sp>
        <p:nvSpPr>
          <p:cNvPr id="61" name="Google Shape;61;p12"/>
          <p:cNvSpPr txBox="1"/>
          <p:nvPr>
            <p:ph idx="1" type="body"/>
          </p:nvPr>
        </p:nvSpPr>
        <p:spPr>
          <a:xfrm>
            <a:off x="457200" y="1200150"/>
            <a:ext cx="8229600" cy="16308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b="1" lang="en"/>
              <a:t>I can </a:t>
            </a:r>
            <a:r>
              <a:rPr b="1" lang="en">
                <a:solidFill>
                  <a:srgbClr val="000000"/>
                </a:solidFill>
              </a:rPr>
              <a:t>follow</a:t>
            </a:r>
            <a:r>
              <a:rPr b="1" lang="en"/>
              <a:t> our class norms when I participate in a conversation</a:t>
            </a:r>
            <a:endParaRPr b="1"/>
          </a:p>
          <a:p>
            <a:pPr indent="0" lvl="0" marL="0" rtl="0" algn="l">
              <a:spcBef>
                <a:spcPts val="600"/>
              </a:spcBef>
              <a:spcAft>
                <a:spcPts val="0"/>
              </a:spcAft>
              <a:buNone/>
            </a:pPr>
            <a:r>
              <a:t/>
            </a:r>
            <a:endParaRPr b="1"/>
          </a:p>
          <a:p>
            <a:pPr indent="0" lvl="0" marL="0" rtl="0" algn="l">
              <a:spcBef>
                <a:spcPts val="600"/>
              </a:spcBef>
              <a:spcAft>
                <a:spcPts val="0"/>
              </a:spcAft>
              <a:buNone/>
            </a:pPr>
            <a:r>
              <a:t/>
            </a:r>
            <a:endParaRPr b="1"/>
          </a:p>
        </p:txBody>
      </p:sp>
      <p:sp>
        <p:nvSpPr>
          <p:cNvPr id="62" name="Google Shape;62;p12"/>
          <p:cNvSpPr txBox="1"/>
          <p:nvPr/>
        </p:nvSpPr>
        <p:spPr>
          <a:xfrm>
            <a:off x="1255825" y="2386950"/>
            <a:ext cx="7414200" cy="9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What are some synonyms for the word </a:t>
            </a:r>
            <a:r>
              <a:rPr b="1" lang="en" sz="2400">
                <a:solidFill>
                  <a:srgbClr val="FF0000"/>
                </a:solidFill>
              </a:rPr>
              <a:t>follow</a:t>
            </a:r>
            <a:r>
              <a:rPr b="1" lang="en" sz="2400"/>
              <a:t>?</a:t>
            </a:r>
            <a:endParaRPr b="1" sz="2400"/>
          </a:p>
        </p:txBody>
      </p:sp>
      <p:sp>
        <p:nvSpPr>
          <p:cNvPr id="63" name="Google Shape;63;p12"/>
          <p:cNvSpPr/>
          <p:nvPr/>
        </p:nvSpPr>
        <p:spPr>
          <a:xfrm>
            <a:off x="1963125" y="1425850"/>
            <a:ext cx="1157100" cy="4236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2"/>
          <p:cNvSpPr/>
          <p:nvPr/>
        </p:nvSpPr>
        <p:spPr>
          <a:xfrm>
            <a:off x="2025125" y="3152575"/>
            <a:ext cx="1157100" cy="465000"/>
          </a:xfrm>
          <a:prstGeom prst="rect">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2"/>
          <p:cNvSpPr txBox="1"/>
          <p:nvPr/>
        </p:nvSpPr>
        <p:spPr>
          <a:xfrm>
            <a:off x="1225650" y="3693775"/>
            <a:ext cx="7873200" cy="6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To </a:t>
            </a:r>
            <a:r>
              <a:rPr b="1" lang="en" sz="2400">
                <a:solidFill>
                  <a:srgbClr val="0000FF"/>
                </a:solidFill>
              </a:rPr>
              <a:t>define</a:t>
            </a:r>
            <a:r>
              <a:rPr b="1" lang="en" sz="2400"/>
              <a:t> is to describe what something means.</a:t>
            </a:r>
            <a:endParaRPr b="1" sz="2400"/>
          </a:p>
        </p:txBody>
      </p:sp>
      <p:sp>
        <p:nvSpPr>
          <p:cNvPr id="66" name="Google Shape;66;p12"/>
          <p:cNvSpPr txBox="1"/>
          <p:nvPr/>
        </p:nvSpPr>
        <p:spPr>
          <a:xfrm>
            <a:off x="475275" y="3041550"/>
            <a:ext cx="8229600" cy="7542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SzPts val="3000"/>
              <a:buChar char="●"/>
            </a:pPr>
            <a:r>
              <a:rPr b="1" lang="en" sz="3000">
                <a:solidFill>
                  <a:schemeClr val="dk1"/>
                </a:solidFill>
              </a:rPr>
              <a:t>I can define human rights</a:t>
            </a:r>
            <a:endParaRPr sz="3000"/>
          </a:p>
        </p:txBody>
      </p:sp>
      <p:pic>
        <p:nvPicPr>
          <p:cNvPr id="67" name="Google Shape;67;p12"/>
          <p:cNvPicPr preferRelativeResize="0"/>
          <p:nvPr/>
        </p:nvPicPr>
        <p:blipFill>
          <a:blip r:embed="rId3">
            <a:alphaModFix/>
          </a:blip>
          <a:stretch>
            <a:fillRect/>
          </a:stretch>
        </p:blipFill>
        <p:spPr>
          <a:xfrm>
            <a:off x="6655150" y="49349"/>
            <a:ext cx="1724526" cy="1416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par>
                                <p:cTn fill="hold" nodeType="with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1000"/>
                                        <p:tgtEl>
                                          <p:spTgt spid="67"/>
                                        </p:tgtEl>
                                      </p:cBhvr>
                                    </p:animEffect>
                                  </p:childTnLst>
                                </p:cTn>
                              </p:par>
                              <p:par>
                                <p:cTn fill="hold" nodeType="with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1000"/>
                                        <p:tgtEl>
                                          <p:spTgt spid="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1000"/>
                                        <p:tgtEl>
                                          <p:spTgt spid="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par>
                                <p:cTn fill="hold" nodeType="with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idx="1" type="body"/>
          </p:nvPr>
        </p:nvSpPr>
        <p:spPr>
          <a:xfrm>
            <a:off x="457200" y="247975"/>
            <a:ext cx="8229600" cy="467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group is going to get one large piece of paper and one colored marker.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On your paper, in large letters, write the words “Human” and “Rights” either at the top of in the middle of the paper.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4"/>
          <p:cNvSpPr txBox="1"/>
          <p:nvPr>
            <p:ph idx="1" type="body"/>
          </p:nvPr>
        </p:nvSpPr>
        <p:spPr>
          <a:xfrm>
            <a:off x="457200" y="320300"/>
            <a:ext cx="8229600" cy="4605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Talking with your group FIRST, use just your one color to write and/or draw the meaning of the words “human” and “rights.”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solidFill>
                  <a:srgbClr val="FF0000"/>
                </a:solidFill>
              </a:rPr>
              <a:t>Pay attention to our class norms as you work.</a:t>
            </a:r>
            <a:endParaRPr>
              <a:solidFill>
                <a:srgbClr val="FF0000"/>
              </a:solidFill>
            </a:endParaRPr>
          </a:p>
          <a:p>
            <a:pPr indent="-381000" lvl="0" marL="457200" rtl="0" algn="l">
              <a:spcBef>
                <a:spcPts val="600"/>
              </a:spcBef>
              <a:spcAft>
                <a:spcPts val="0"/>
              </a:spcAft>
              <a:buClr>
                <a:srgbClr val="000000"/>
              </a:buClr>
              <a:buSzPts val="2400"/>
              <a:buChar char="●"/>
            </a:pPr>
            <a:r>
              <a:rPr lang="en" sz="2400">
                <a:solidFill>
                  <a:srgbClr val="000000"/>
                </a:solidFill>
              </a:rPr>
              <a:t>Look and listen to the person speaking</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Take turns speaking so everyone has a chance</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Respect each other’s ideas</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Ask questions so that you understand each other</a:t>
            </a:r>
            <a:endParaRPr sz="24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Check in (5 min)</a:t>
            </a:r>
            <a:endParaRPr/>
          </a:p>
        </p:txBody>
      </p:sp>
      <p:sp>
        <p:nvSpPr>
          <p:cNvPr id="83" name="Google Shape;83;p15"/>
          <p:cNvSpPr txBox="1"/>
          <p:nvPr>
            <p:ph idx="1" type="body"/>
          </p:nvPr>
        </p:nvSpPr>
        <p:spPr>
          <a:xfrm>
            <a:off x="457200" y="971550"/>
            <a:ext cx="8229600" cy="3725700"/>
          </a:xfrm>
          <a:prstGeom prst="rect">
            <a:avLst/>
          </a:prstGeom>
        </p:spPr>
        <p:txBody>
          <a:bodyPr anchorCtr="0" anchor="t" bIns="91425" lIns="91425" spcFirstLastPara="1" rIns="91425" wrap="square" tIns="91425">
            <a:noAutofit/>
          </a:bodyPr>
          <a:lstStyle/>
          <a:p>
            <a:pPr indent="-412750" lvl="0" marL="457200" rtl="0" algn="l">
              <a:spcBef>
                <a:spcPts val="600"/>
              </a:spcBef>
              <a:spcAft>
                <a:spcPts val="0"/>
              </a:spcAft>
              <a:buSzPts val="2900"/>
              <a:buChar char="●"/>
            </a:pPr>
            <a:r>
              <a:rPr lang="en" sz="2900"/>
              <a:t>Let’s check for understanding.  Using the Fist to Five strategy, rate how </a:t>
            </a:r>
            <a:r>
              <a:rPr lang="en" sz="2900" u="sng"/>
              <a:t>you</a:t>
            </a:r>
            <a:r>
              <a:rPr lang="en" sz="2900"/>
              <a:t> did attending to the first learning target:</a:t>
            </a:r>
            <a:r>
              <a:rPr lang="en" sz="2900">
                <a:solidFill>
                  <a:srgbClr val="FF0000"/>
                </a:solidFill>
              </a:rPr>
              <a:t>“ I can follow our class norms when I participate in a conversation.”</a:t>
            </a:r>
            <a:endParaRPr sz="2900">
              <a:solidFill>
                <a:srgbClr val="FF0000"/>
              </a:solidFill>
            </a:endParaRPr>
          </a:p>
          <a:p>
            <a:pPr indent="-412750" lvl="0" marL="457200" rtl="0" algn="l">
              <a:spcBef>
                <a:spcPts val="0"/>
              </a:spcBef>
              <a:spcAft>
                <a:spcPts val="0"/>
              </a:spcAft>
              <a:buClr>
                <a:srgbClr val="FF0000"/>
              </a:buClr>
              <a:buSzPts val="2900"/>
              <a:buChar char="●"/>
            </a:pPr>
            <a:r>
              <a:t/>
            </a:r>
            <a:endParaRPr sz="2900">
              <a:solidFill>
                <a:srgbClr val="FF0000"/>
              </a:solidFill>
            </a:endParaRPr>
          </a:p>
          <a:p>
            <a:pPr indent="0" lvl="0" marL="0" rtl="0" algn="l">
              <a:spcBef>
                <a:spcPts val="600"/>
              </a:spcBef>
              <a:spcAft>
                <a:spcPts val="0"/>
              </a:spcAft>
              <a:buNone/>
            </a:pPr>
            <a:r>
              <a:t/>
            </a:r>
            <a:endParaRPr>
              <a:solidFill>
                <a:srgbClr val="9900FF"/>
              </a:solidFill>
            </a:endParaRPr>
          </a:p>
          <a:p>
            <a:pPr indent="0" lvl="0" marL="0" rtl="0" algn="l">
              <a:spcBef>
                <a:spcPts val="600"/>
              </a:spcBef>
              <a:spcAft>
                <a:spcPts val="0"/>
              </a:spcAft>
              <a:buNone/>
            </a:pPr>
            <a:r>
              <a:t/>
            </a:r>
            <a:endParaRPr>
              <a:solidFill>
                <a:srgbClr val="9900FF"/>
              </a:solidFill>
            </a:endParaRPr>
          </a:p>
          <a:p>
            <a:pPr indent="0" lvl="0" marL="0" rtl="0" algn="l">
              <a:spcBef>
                <a:spcPts val="600"/>
              </a:spcBef>
              <a:spcAft>
                <a:spcPts val="0"/>
              </a:spcAft>
              <a:buNone/>
            </a:pPr>
            <a:r>
              <a:t/>
            </a:r>
            <a:endParaRPr/>
          </a:p>
        </p:txBody>
      </p:sp>
      <p:pic>
        <p:nvPicPr>
          <p:cNvPr id="84" name="Google Shape;84;p15"/>
          <p:cNvPicPr preferRelativeResize="0"/>
          <p:nvPr/>
        </p:nvPicPr>
        <p:blipFill>
          <a:blip r:embed="rId3">
            <a:alphaModFix/>
          </a:blip>
          <a:stretch>
            <a:fillRect/>
          </a:stretch>
        </p:blipFill>
        <p:spPr>
          <a:xfrm>
            <a:off x="13250" y="3007833"/>
            <a:ext cx="9143999" cy="757733"/>
          </a:xfrm>
          <a:prstGeom prst="rect">
            <a:avLst/>
          </a:prstGeom>
          <a:noFill/>
          <a:ln>
            <a:noFill/>
          </a:ln>
        </p:spPr>
      </p:pic>
      <p:sp>
        <p:nvSpPr>
          <p:cNvPr id="85" name="Google Shape;85;p15"/>
          <p:cNvSpPr txBox="1"/>
          <p:nvPr/>
        </p:nvSpPr>
        <p:spPr>
          <a:xfrm>
            <a:off x="458600" y="3795150"/>
            <a:ext cx="8229600" cy="6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9900FF"/>
                </a:solidFill>
              </a:rPr>
              <a:t>How would you rate your group?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1" name="Google Shape;91;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AutoNum type="alphaUcPeriod"/>
            </a:pPr>
            <a:r>
              <a:rPr lang="en"/>
              <a:t>Text Structure: Scanning the UDHR (5 min)</a:t>
            </a:r>
            <a:endParaRPr/>
          </a:p>
          <a:p>
            <a:pPr indent="0" lvl="0" marL="0" rtl="0" algn="l">
              <a:spcBef>
                <a:spcPts val="6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idx="1" type="body"/>
          </p:nvPr>
        </p:nvSpPr>
        <p:spPr>
          <a:xfrm>
            <a:off x="457200" y="242800"/>
            <a:ext cx="8229600" cy="4683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is a really cool primary source called the </a:t>
            </a:r>
            <a:r>
              <a:rPr b="1" lang="en">
                <a:solidFill>
                  <a:srgbClr val="3D85C6"/>
                </a:solidFill>
              </a:rPr>
              <a:t>U</a:t>
            </a:r>
            <a:r>
              <a:rPr lang="en"/>
              <a:t>niversal </a:t>
            </a:r>
            <a:r>
              <a:rPr b="1" lang="en">
                <a:solidFill>
                  <a:srgbClr val="3D85C6"/>
                </a:solidFill>
              </a:rPr>
              <a:t>D</a:t>
            </a:r>
            <a:r>
              <a:rPr lang="en"/>
              <a:t>eclaration of </a:t>
            </a:r>
            <a:r>
              <a:rPr b="1" lang="en">
                <a:solidFill>
                  <a:srgbClr val="3D85C6"/>
                </a:solidFill>
              </a:rPr>
              <a:t>H</a:t>
            </a:r>
            <a:r>
              <a:rPr lang="en"/>
              <a:t>uman </a:t>
            </a:r>
            <a:r>
              <a:rPr b="1" lang="en">
                <a:solidFill>
                  <a:srgbClr val="3D85C6"/>
                </a:solidFill>
              </a:rPr>
              <a:t>R</a:t>
            </a:r>
            <a:r>
              <a:rPr lang="en"/>
              <a:t>ights, sometimes called the UDHR for short.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97" name="Google Shape;97;p17"/>
          <p:cNvSpPr txBox="1"/>
          <p:nvPr/>
        </p:nvSpPr>
        <p:spPr>
          <a:xfrm>
            <a:off x="462600" y="2571750"/>
            <a:ext cx="8218800" cy="17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rPr>
              <a:t>A </a:t>
            </a:r>
            <a:r>
              <a:rPr b="1" lang="en" sz="2400">
                <a:solidFill>
                  <a:srgbClr val="FF00FF"/>
                </a:solidFill>
              </a:rPr>
              <a:t>primary source</a:t>
            </a:r>
            <a:r>
              <a:rPr lang="en" sz="2400">
                <a:solidFill>
                  <a:schemeClr val="dk1"/>
                </a:solidFill>
              </a:rPr>
              <a:t> is a document or physical object which was written or created during the time under study. These </a:t>
            </a:r>
            <a:r>
              <a:rPr b="1" lang="en" sz="2400">
                <a:solidFill>
                  <a:schemeClr val="dk1"/>
                </a:solidFill>
              </a:rPr>
              <a:t>sources</a:t>
            </a:r>
            <a:r>
              <a:rPr lang="en" sz="2400">
                <a:solidFill>
                  <a:schemeClr val="dk1"/>
                </a:solidFill>
              </a:rPr>
              <a:t> were present during an experience or time period and offer an inside view of a particular event.</a:t>
            </a:r>
            <a:r>
              <a:rPr lang="en" sz="2400"/>
              <a:t> </a:t>
            </a:r>
            <a:endParaRPr sz="2400"/>
          </a:p>
        </p:txBody>
      </p:sp>
      <p:sp>
        <p:nvSpPr>
          <p:cNvPr id="98" name="Google Shape;98;p17"/>
          <p:cNvSpPr/>
          <p:nvPr/>
        </p:nvSpPr>
        <p:spPr>
          <a:xfrm>
            <a:off x="3848625" y="440625"/>
            <a:ext cx="2598600" cy="449700"/>
          </a:xfrm>
          <a:prstGeom prst="rect">
            <a:avLst/>
          </a:prstGeom>
          <a:noFill/>
          <a:ln cap="flat" cmpd="sng" w="2857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par>
                                <p:cTn fill="hold" nodeType="with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will learn a lot more about this document in the next few days.  For now, look it over.  What do you notice about the way this document is structured or laid out on this page?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idx="1" type="body"/>
          </p:nvPr>
        </p:nvSpPr>
        <p:spPr>
          <a:xfrm>
            <a:off x="457200" y="8512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solidFill>
                  <a:srgbClr val="E69138"/>
                </a:solidFill>
              </a:rPr>
              <a:t>Turn and talk about what you notice about how this document is set up on the page.</a:t>
            </a:r>
            <a:endParaRPr b="1">
              <a:solidFill>
                <a:srgbClr val="E69138"/>
              </a:solidFill>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109" name="Google Shape;109;p19"/>
          <p:cNvSpPr txBox="1"/>
          <p:nvPr/>
        </p:nvSpPr>
        <p:spPr>
          <a:xfrm>
            <a:off x="476575" y="2286400"/>
            <a:ext cx="8200800" cy="13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3D85C6"/>
                </a:solidFill>
              </a:rPr>
              <a:t>We will discuss how this text is set up, or the “text structure,” in greater detail throughout the unit.</a:t>
            </a:r>
            <a:endParaRPr b="1" sz="3000">
              <a:solidFill>
                <a:srgbClr val="3D85C6"/>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idx="1" type="body"/>
          </p:nvPr>
        </p:nvSpPr>
        <p:spPr>
          <a:xfrm>
            <a:off x="457200" y="209550"/>
            <a:ext cx="8229600" cy="135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Did anyone notice another way that the document identifies the numbered paragraphs?</a:t>
            </a:r>
            <a:endParaRPr/>
          </a:p>
        </p:txBody>
      </p:sp>
      <p:sp>
        <p:nvSpPr>
          <p:cNvPr id="115" name="Google Shape;115;p20"/>
          <p:cNvSpPr txBox="1"/>
          <p:nvPr/>
        </p:nvSpPr>
        <p:spPr>
          <a:xfrm>
            <a:off x="391400" y="1286800"/>
            <a:ext cx="8227800" cy="29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A64D79"/>
                </a:solidFill>
              </a:rPr>
              <a:t>The Universal Declaration of Human Rights has 30 different articles, or specific sections.  Each article identifies a different right, or claim, about something that the people who wrote this document believe should be true for all human beings.  Over the next few days, we will be looking closely at some of these rights or claims.</a:t>
            </a:r>
            <a:endParaRPr b="1" sz="2400">
              <a:solidFill>
                <a:srgbClr val="A64D79"/>
              </a:solidFill>
            </a:endParaRPr>
          </a:p>
        </p:txBody>
      </p:sp>
      <p:sp>
        <p:nvSpPr>
          <p:cNvPr id="116" name="Google Shape;116;p20"/>
          <p:cNvSpPr txBox="1"/>
          <p:nvPr/>
        </p:nvSpPr>
        <p:spPr>
          <a:xfrm>
            <a:off x="413650" y="4055450"/>
            <a:ext cx="8229600" cy="9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Articles in the UDHR are claims about things that the authors of this document believe should be true for all human beings.</a:t>
            </a:r>
            <a:endParaRPr b="1" sz="1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457200" y="205973"/>
            <a:ext cx="8229600" cy="123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Introducing Close Reading: Article 1 of the UDHR (20 min)</a:t>
            </a:r>
            <a:endParaRPr/>
          </a:p>
        </p:txBody>
      </p:sp>
      <p:sp>
        <p:nvSpPr>
          <p:cNvPr id="122" name="Google Shape;122;p21"/>
          <p:cNvSpPr txBox="1"/>
          <p:nvPr>
            <p:ph idx="1" type="body"/>
          </p:nvPr>
        </p:nvSpPr>
        <p:spPr>
          <a:xfrm>
            <a:off x="457200" y="1618575"/>
            <a:ext cx="8229600" cy="33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Turn and talk with your group about what claims you think the authors of the UDHR might make about things that should be true for all human beings.</a:t>
            </a:r>
            <a:endParaRPr/>
          </a:p>
          <a:p>
            <a:pPr indent="0" lvl="0" marL="0" rtl="0" algn="l">
              <a:spcBef>
                <a:spcPts val="600"/>
              </a:spcBef>
              <a:spcAft>
                <a:spcPts val="0"/>
              </a:spcAft>
              <a:buNone/>
            </a:pPr>
            <a:r>
              <a:t/>
            </a:r>
            <a:endParaRPr/>
          </a:p>
          <a:p>
            <a:pPr indent="0" lvl="0" marL="0" rtl="0" algn="ctr">
              <a:spcBef>
                <a:spcPts val="600"/>
              </a:spcBef>
              <a:spcAft>
                <a:spcPts val="0"/>
              </a:spcAft>
              <a:buNone/>
            </a:pPr>
            <a:r>
              <a:rPr lang="en"/>
              <a:t>*groups share out ideas*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2"/>
          <p:cNvPicPr preferRelativeResize="0"/>
          <p:nvPr/>
        </p:nvPicPr>
        <p:blipFill>
          <a:blip r:embed="rId3">
            <a:alphaModFix/>
          </a:blip>
          <a:stretch>
            <a:fillRect/>
          </a:stretch>
        </p:blipFill>
        <p:spPr>
          <a:xfrm>
            <a:off x="967050" y="0"/>
            <a:ext cx="7108902"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do you notice about the note catcher?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work on understanding some of the articles from the UDHR using this note catcher to help you.</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Article 1</a:t>
            </a:r>
            <a:endParaRPr/>
          </a:p>
        </p:txBody>
      </p:sp>
      <p:sp>
        <p:nvSpPr>
          <p:cNvPr id="138" name="Google Shape;138;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Follow along as I read article 1 aloud, twice.  I will not explain the text.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“All human beings are born free and equal in dignity and rights.  They are endowed with reason and conscience and should act towards one another in a spirit of brotherhood.”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idx="1" type="body"/>
          </p:nvPr>
        </p:nvSpPr>
        <p:spPr>
          <a:xfrm>
            <a:off x="457200" y="480775"/>
            <a:ext cx="8229600" cy="117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THINK</a:t>
            </a:r>
            <a:r>
              <a:rPr lang="en"/>
              <a:t> silently about what you think this first article might mean.</a:t>
            </a:r>
            <a:endParaRPr/>
          </a:p>
        </p:txBody>
      </p:sp>
      <p:sp>
        <p:nvSpPr>
          <p:cNvPr id="144" name="Google Shape;144;p25"/>
          <p:cNvSpPr txBox="1"/>
          <p:nvPr>
            <p:ph idx="1" type="body"/>
          </p:nvPr>
        </p:nvSpPr>
        <p:spPr>
          <a:xfrm>
            <a:off x="524400" y="1811150"/>
            <a:ext cx="8229600" cy="117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PAIR: </a:t>
            </a:r>
            <a:r>
              <a:rPr lang="en"/>
              <a:t>Turn to a partner and share what you think this article might mean.</a:t>
            </a:r>
            <a:endParaRPr/>
          </a:p>
        </p:txBody>
      </p:sp>
      <p:sp>
        <p:nvSpPr>
          <p:cNvPr id="145" name="Google Shape;145;p25"/>
          <p:cNvSpPr txBox="1"/>
          <p:nvPr>
            <p:ph idx="1" type="body"/>
          </p:nvPr>
        </p:nvSpPr>
        <p:spPr>
          <a:xfrm>
            <a:off x="564625" y="3141525"/>
            <a:ext cx="8229600" cy="117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SHARE </a:t>
            </a:r>
            <a:r>
              <a:rPr lang="en"/>
              <a:t>with the class what you think this article means.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idx="1" type="body"/>
          </p:nvPr>
        </p:nvSpPr>
        <p:spPr>
          <a:xfrm>
            <a:off x="457200" y="422625"/>
            <a:ext cx="8229600" cy="450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t>What are some words from this first article that you don’t know the meaning of?  Discuss with a partner and circle any words that you are still unsure of.</a:t>
            </a:r>
            <a:endParaRPr/>
          </a:p>
        </p:txBody>
      </p:sp>
      <p:sp>
        <p:nvSpPr>
          <p:cNvPr id="151" name="Google Shape;151;p26"/>
          <p:cNvSpPr txBox="1"/>
          <p:nvPr/>
        </p:nvSpPr>
        <p:spPr>
          <a:xfrm>
            <a:off x="53950" y="2104150"/>
            <a:ext cx="3000000" cy="3000000"/>
          </a:xfrm>
          <a:prstGeom prst="rect">
            <a:avLst/>
          </a:prstGeom>
          <a:noFill/>
          <a:ln>
            <a:noFill/>
          </a:ln>
        </p:spPr>
        <p:txBody>
          <a:bodyPr anchorCtr="0" anchor="ctr" bIns="91425" lIns="91425" spcFirstLastPara="1" rIns="91425" wrap="square" tIns="91425">
            <a:noAutofit/>
          </a:bodyPr>
          <a:lstStyle/>
          <a:p>
            <a:pPr indent="-419100" lvl="0" marL="457200" rtl="0" algn="l">
              <a:lnSpc>
                <a:spcPct val="150000"/>
              </a:lnSpc>
              <a:spcBef>
                <a:spcPts val="600"/>
              </a:spcBef>
              <a:spcAft>
                <a:spcPts val="0"/>
              </a:spcAft>
              <a:buClr>
                <a:schemeClr val="dk1"/>
              </a:buClr>
              <a:buSzPts val="3000"/>
              <a:buChar char="●"/>
            </a:pPr>
            <a:r>
              <a:rPr lang="en" sz="3000">
                <a:solidFill>
                  <a:schemeClr val="dk1"/>
                </a:solidFill>
              </a:rPr>
              <a:t>Dignity:</a:t>
            </a:r>
            <a:endParaRPr sz="3000">
              <a:solidFill>
                <a:schemeClr val="dk1"/>
              </a:solidFill>
            </a:endParaRPr>
          </a:p>
          <a:p>
            <a:pPr indent="-419100" lvl="0" marL="457200" rtl="0" algn="l">
              <a:lnSpc>
                <a:spcPct val="150000"/>
              </a:lnSpc>
              <a:spcBef>
                <a:spcPts val="0"/>
              </a:spcBef>
              <a:spcAft>
                <a:spcPts val="0"/>
              </a:spcAft>
              <a:buClr>
                <a:schemeClr val="dk1"/>
              </a:buClr>
              <a:buSzPts val="3000"/>
              <a:buChar char="●"/>
            </a:pPr>
            <a:r>
              <a:rPr lang="en" sz="3000">
                <a:solidFill>
                  <a:schemeClr val="dk1"/>
                </a:solidFill>
              </a:rPr>
              <a:t>endowed: </a:t>
            </a:r>
            <a:endParaRPr sz="3000">
              <a:solidFill>
                <a:schemeClr val="dk1"/>
              </a:solidFill>
            </a:endParaRPr>
          </a:p>
          <a:p>
            <a:pPr indent="-419100" lvl="0" marL="457200" rtl="0" algn="l">
              <a:lnSpc>
                <a:spcPct val="150000"/>
              </a:lnSpc>
              <a:spcBef>
                <a:spcPts val="0"/>
              </a:spcBef>
              <a:spcAft>
                <a:spcPts val="0"/>
              </a:spcAft>
              <a:buClr>
                <a:schemeClr val="dk1"/>
              </a:buClr>
              <a:buSzPts val="3000"/>
              <a:buChar char="●"/>
            </a:pPr>
            <a:r>
              <a:rPr lang="en" sz="3000">
                <a:solidFill>
                  <a:schemeClr val="dk1"/>
                </a:solidFill>
              </a:rPr>
              <a:t>conscience:</a:t>
            </a:r>
            <a:endParaRPr sz="3000">
              <a:solidFill>
                <a:schemeClr val="dk1"/>
              </a:solidFill>
            </a:endParaRPr>
          </a:p>
        </p:txBody>
      </p:sp>
      <p:sp>
        <p:nvSpPr>
          <p:cNvPr id="152" name="Google Shape;152;p26"/>
          <p:cNvSpPr txBox="1"/>
          <p:nvPr/>
        </p:nvSpPr>
        <p:spPr>
          <a:xfrm>
            <a:off x="1929250" y="2620350"/>
            <a:ext cx="5161500" cy="4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the state of being valued and worthy of respect</a:t>
            </a:r>
            <a:endParaRPr sz="1800"/>
          </a:p>
        </p:txBody>
      </p:sp>
      <p:sp>
        <p:nvSpPr>
          <p:cNvPr id="153" name="Google Shape;153;p26"/>
          <p:cNvSpPr txBox="1"/>
          <p:nvPr/>
        </p:nvSpPr>
        <p:spPr>
          <a:xfrm>
            <a:off x="2319500" y="3299650"/>
            <a:ext cx="1915800" cy="4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given</a:t>
            </a:r>
            <a:endParaRPr sz="1800"/>
          </a:p>
        </p:txBody>
      </p:sp>
      <p:sp>
        <p:nvSpPr>
          <p:cNvPr id="154" name="Google Shape;154;p26"/>
          <p:cNvSpPr txBox="1"/>
          <p:nvPr/>
        </p:nvSpPr>
        <p:spPr>
          <a:xfrm>
            <a:off x="2705700" y="3960325"/>
            <a:ext cx="3894600" cy="4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an inner sense of right and wrong</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Dictionary definitions</a:t>
            </a:r>
            <a:endParaRPr/>
          </a:p>
        </p:txBody>
      </p:sp>
      <p:sp>
        <p:nvSpPr>
          <p:cNvPr id="160" name="Google Shape;160;p27"/>
          <p:cNvSpPr txBox="1"/>
          <p:nvPr>
            <p:ph idx="1" type="body"/>
          </p:nvPr>
        </p:nvSpPr>
        <p:spPr>
          <a:xfrm>
            <a:off x="457200" y="12763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Word					  Definition		     	Sentence</a:t>
            </a:r>
            <a:endParaRPr/>
          </a:p>
        </p:txBody>
      </p:sp>
      <p:cxnSp>
        <p:nvCxnSpPr>
          <p:cNvPr id="161" name="Google Shape;161;p27"/>
          <p:cNvCxnSpPr/>
          <p:nvPr/>
        </p:nvCxnSpPr>
        <p:spPr>
          <a:xfrm>
            <a:off x="2247675" y="1256475"/>
            <a:ext cx="0" cy="3658500"/>
          </a:xfrm>
          <a:prstGeom prst="straightConnector1">
            <a:avLst/>
          </a:prstGeom>
          <a:noFill/>
          <a:ln cap="flat" cmpd="sng" w="19050">
            <a:solidFill>
              <a:schemeClr val="dk2"/>
            </a:solidFill>
            <a:prstDash val="solid"/>
            <a:round/>
            <a:headEnd len="med" w="med" type="none"/>
            <a:tailEnd len="med" w="med" type="none"/>
          </a:ln>
        </p:spPr>
      </p:cxnSp>
      <p:cxnSp>
        <p:nvCxnSpPr>
          <p:cNvPr id="162" name="Google Shape;162;p27"/>
          <p:cNvCxnSpPr/>
          <p:nvPr/>
        </p:nvCxnSpPr>
        <p:spPr>
          <a:xfrm>
            <a:off x="5949275" y="1256475"/>
            <a:ext cx="0" cy="3690900"/>
          </a:xfrm>
          <a:prstGeom prst="straightConnector1">
            <a:avLst/>
          </a:prstGeom>
          <a:noFill/>
          <a:ln cap="flat" cmpd="sng" w="19050">
            <a:solidFill>
              <a:schemeClr val="dk2"/>
            </a:solidFill>
            <a:prstDash val="solid"/>
            <a:round/>
            <a:headEnd len="med" w="med" type="none"/>
            <a:tailEnd len="med" w="med" type="none"/>
          </a:ln>
        </p:spPr>
      </p:cxnSp>
      <p:cxnSp>
        <p:nvCxnSpPr>
          <p:cNvPr id="163" name="Google Shape;163;p27"/>
          <p:cNvCxnSpPr/>
          <p:nvPr/>
        </p:nvCxnSpPr>
        <p:spPr>
          <a:xfrm flipH="1" rot="10800000">
            <a:off x="213950" y="1762300"/>
            <a:ext cx="8662200" cy="537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 NOTICE!</a:t>
            </a:r>
            <a:endParaRPr/>
          </a:p>
        </p:txBody>
      </p:sp>
      <p:sp>
        <p:nvSpPr>
          <p:cNvPr id="169" name="Google Shape;169;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 understand difficult text, good readers almost always have to read it more than once, especially after they have learned more about the words in the text.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ph idx="1" type="body"/>
          </p:nvPr>
        </p:nvSpPr>
        <p:spPr>
          <a:xfrm>
            <a:off x="457200" y="49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just the first sentence of Article 1, focusing on words or phrases that might help you to determine what claim the authors of the UDHR are making about what should be true for all people. Underline 2 or 3 pivotal words.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“All human beings are born free and equal in dignity and rights.”</a:t>
            </a:r>
            <a:endParaRPr/>
          </a:p>
          <a:p>
            <a:pPr indent="0" lvl="0" marL="0" rtl="0" algn="l">
              <a:spcBef>
                <a:spcPts val="600"/>
              </a:spcBef>
              <a:spcAft>
                <a:spcPts val="0"/>
              </a:spcAft>
              <a:buNone/>
            </a:pPr>
            <a:r>
              <a:t/>
            </a:r>
            <a:endParaRPr/>
          </a:p>
        </p:txBody>
      </p:sp>
      <p:cxnSp>
        <p:nvCxnSpPr>
          <p:cNvPr id="175" name="Google Shape;175;p29"/>
          <p:cNvCxnSpPr/>
          <p:nvPr/>
        </p:nvCxnSpPr>
        <p:spPr>
          <a:xfrm>
            <a:off x="4388150" y="3524925"/>
            <a:ext cx="3255300" cy="0"/>
          </a:xfrm>
          <a:prstGeom prst="straightConnector1">
            <a:avLst/>
          </a:prstGeom>
          <a:noFill/>
          <a:ln cap="flat" cmpd="sng" w="38100">
            <a:solidFill>
              <a:srgbClr val="FF0000"/>
            </a:solidFill>
            <a:prstDash val="solid"/>
            <a:round/>
            <a:headEnd len="med" w="med" type="none"/>
            <a:tailEnd len="med" w="med" type="none"/>
          </a:ln>
        </p:spPr>
      </p:cxnSp>
      <p:sp>
        <p:nvSpPr>
          <p:cNvPr id="176" name="Google Shape;176;p29"/>
          <p:cNvSpPr txBox="1"/>
          <p:nvPr/>
        </p:nvSpPr>
        <p:spPr>
          <a:xfrm>
            <a:off x="4352200" y="3839650"/>
            <a:ext cx="4343100" cy="8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0000"/>
                </a:solidFill>
              </a:rPr>
              <a:t>Who underlined this phrase?</a:t>
            </a:r>
            <a:endParaRPr b="1" sz="24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0"/>
          <p:cNvSpPr txBox="1"/>
          <p:nvPr>
            <p:ph idx="1" type="body"/>
          </p:nvPr>
        </p:nvSpPr>
        <p:spPr>
          <a:xfrm>
            <a:off x="457200" y="269775"/>
            <a:ext cx="8229600" cy="164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Article 1, again, looking for and thinking about words that may help you determine the right that the article is referring to.</a:t>
            </a:r>
            <a:endParaRPr/>
          </a:p>
        </p:txBody>
      </p:sp>
      <p:sp>
        <p:nvSpPr>
          <p:cNvPr id="182" name="Google Shape;182;p30"/>
          <p:cNvSpPr txBox="1"/>
          <p:nvPr>
            <p:ph idx="1" type="body"/>
          </p:nvPr>
        </p:nvSpPr>
        <p:spPr>
          <a:xfrm>
            <a:off x="524425" y="1851925"/>
            <a:ext cx="8229600" cy="164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457200" y="-226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Reread with synonyms/Paraphrase</a:t>
            </a:r>
            <a:endParaRPr/>
          </a:p>
        </p:txBody>
      </p:sp>
      <p:sp>
        <p:nvSpPr>
          <p:cNvPr id="188" name="Google Shape;188;p31"/>
          <p:cNvSpPr txBox="1"/>
          <p:nvPr>
            <p:ph idx="1" type="body"/>
          </p:nvPr>
        </p:nvSpPr>
        <p:spPr>
          <a:xfrm>
            <a:off x="457200" y="1036800"/>
            <a:ext cx="8229600" cy="3725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lang="en"/>
              <a:t>“All human beings are born free and equal in dignity and rights.  They are endowed with reason and conscience and should act towards one another in a spirit of brotherhood.”</a:t>
            </a:r>
            <a:endParaRPr/>
          </a:p>
        </p:txBody>
      </p:sp>
      <p:cxnSp>
        <p:nvCxnSpPr>
          <p:cNvPr id="189" name="Google Shape;189;p31"/>
          <p:cNvCxnSpPr/>
          <p:nvPr/>
        </p:nvCxnSpPr>
        <p:spPr>
          <a:xfrm flipH="1" rot="10800000">
            <a:off x="1231925" y="1435400"/>
            <a:ext cx="2409900" cy="9000"/>
          </a:xfrm>
          <a:prstGeom prst="straightConnector1">
            <a:avLst/>
          </a:prstGeom>
          <a:noFill/>
          <a:ln cap="flat" cmpd="sng" w="28575">
            <a:solidFill>
              <a:srgbClr val="000000"/>
            </a:solidFill>
            <a:prstDash val="solid"/>
            <a:round/>
            <a:headEnd len="med" w="med" type="none"/>
            <a:tailEnd len="med" w="med" type="none"/>
          </a:ln>
        </p:spPr>
      </p:cxnSp>
      <p:sp>
        <p:nvSpPr>
          <p:cNvPr id="190" name="Google Shape;190;p31"/>
          <p:cNvSpPr txBox="1"/>
          <p:nvPr/>
        </p:nvSpPr>
        <p:spPr>
          <a:xfrm>
            <a:off x="1635625" y="766200"/>
            <a:ext cx="15555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people</a:t>
            </a:r>
            <a:endParaRPr sz="2400">
              <a:solidFill>
                <a:srgbClr val="FF0000"/>
              </a:solidFill>
            </a:endParaRPr>
          </a:p>
        </p:txBody>
      </p:sp>
      <p:cxnSp>
        <p:nvCxnSpPr>
          <p:cNvPr id="191" name="Google Shape;191;p31"/>
          <p:cNvCxnSpPr/>
          <p:nvPr/>
        </p:nvCxnSpPr>
        <p:spPr>
          <a:xfrm flipH="1" rot="10800000">
            <a:off x="620025" y="2182050"/>
            <a:ext cx="2832900" cy="17400"/>
          </a:xfrm>
          <a:prstGeom prst="straightConnector1">
            <a:avLst/>
          </a:prstGeom>
          <a:noFill/>
          <a:ln cap="flat" cmpd="sng" w="28575">
            <a:solidFill>
              <a:srgbClr val="000000"/>
            </a:solidFill>
            <a:prstDash val="solid"/>
            <a:round/>
            <a:headEnd len="med" w="med" type="none"/>
            <a:tailEnd len="med" w="med" type="none"/>
          </a:ln>
        </p:spPr>
      </p:cxnSp>
      <p:cxnSp>
        <p:nvCxnSpPr>
          <p:cNvPr id="192" name="Google Shape;192;p31"/>
          <p:cNvCxnSpPr/>
          <p:nvPr/>
        </p:nvCxnSpPr>
        <p:spPr>
          <a:xfrm>
            <a:off x="7823150" y="1416950"/>
            <a:ext cx="538800" cy="90600"/>
          </a:xfrm>
          <a:prstGeom prst="straightConnector1">
            <a:avLst/>
          </a:prstGeom>
          <a:noFill/>
          <a:ln cap="flat" cmpd="sng" w="28575">
            <a:solidFill>
              <a:srgbClr val="000000"/>
            </a:solidFill>
            <a:prstDash val="solid"/>
            <a:round/>
            <a:headEnd len="med" w="med" type="none"/>
            <a:tailEnd len="med" w="med" type="none"/>
          </a:ln>
        </p:spPr>
      </p:cxnSp>
      <p:cxnSp>
        <p:nvCxnSpPr>
          <p:cNvPr id="193" name="Google Shape;193;p31"/>
          <p:cNvCxnSpPr/>
          <p:nvPr/>
        </p:nvCxnSpPr>
        <p:spPr>
          <a:xfrm flipH="1" rot="10800000">
            <a:off x="4720875" y="2118775"/>
            <a:ext cx="3012600" cy="36000"/>
          </a:xfrm>
          <a:prstGeom prst="straightConnector1">
            <a:avLst/>
          </a:prstGeom>
          <a:noFill/>
          <a:ln cap="flat" cmpd="sng" w="28575">
            <a:solidFill>
              <a:srgbClr val="000000"/>
            </a:solidFill>
            <a:prstDash val="solid"/>
            <a:round/>
            <a:headEnd len="med" w="med" type="none"/>
            <a:tailEnd len="med" w="med" type="none"/>
          </a:ln>
        </p:spPr>
      </p:cxnSp>
      <p:cxnSp>
        <p:nvCxnSpPr>
          <p:cNvPr id="194" name="Google Shape;194;p31"/>
          <p:cNvCxnSpPr/>
          <p:nvPr/>
        </p:nvCxnSpPr>
        <p:spPr>
          <a:xfrm flipH="1" rot="10800000">
            <a:off x="457200" y="2802300"/>
            <a:ext cx="4038900" cy="35400"/>
          </a:xfrm>
          <a:prstGeom prst="straightConnector1">
            <a:avLst/>
          </a:prstGeom>
          <a:noFill/>
          <a:ln cap="flat" cmpd="sng" w="28575">
            <a:solidFill>
              <a:srgbClr val="000000"/>
            </a:solidFill>
            <a:prstDash val="solid"/>
            <a:round/>
            <a:headEnd len="med" w="med" type="none"/>
            <a:tailEnd len="med" w="med" type="none"/>
          </a:ln>
        </p:spPr>
      </p:cxnSp>
      <p:sp>
        <p:nvSpPr>
          <p:cNvPr id="195" name="Google Shape;195;p31"/>
          <p:cNvSpPr txBox="1"/>
          <p:nvPr/>
        </p:nvSpPr>
        <p:spPr>
          <a:xfrm>
            <a:off x="4765825" y="1561488"/>
            <a:ext cx="34530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each have the power</a:t>
            </a:r>
            <a:endParaRPr sz="2400">
              <a:solidFill>
                <a:srgbClr val="FF0000"/>
              </a:solidFill>
            </a:endParaRPr>
          </a:p>
        </p:txBody>
      </p:sp>
      <p:sp>
        <p:nvSpPr>
          <p:cNvPr id="196" name="Google Shape;196;p31"/>
          <p:cNvSpPr txBox="1"/>
          <p:nvPr/>
        </p:nvSpPr>
        <p:spPr>
          <a:xfrm>
            <a:off x="35975" y="2255925"/>
            <a:ext cx="5215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to think and know right from wrong</a:t>
            </a:r>
            <a:endParaRPr sz="2400">
              <a:solidFill>
                <a:srgbClr val="FF0000"/>
              </a:solidFill>
            </a:endParaRPr>
          </a:p>
        </p:txBody>
      </p:sp>
      <p:sp>
        <p:nvSpPr>
          <p:cNvPr id="197" name="Google Shape;197;p31"/>
          <p:cNvSpPr txBox="1"/>
          <p:nvPr/>
        </p:nvSpPr>
        <p:spPr>
          <a:xfrm>
            <a:off x="6383925" y="762125"/>
            <a:ext cx="8364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with</a:t>
            </a:r>
            <a:endParaRPr sz="2400">
              <a:solidFill>
                <a:srgbClr val="FF0000"/>
              </a:solidFill>
            </a:endParaRPr>
          </a:p>
          <a:p>
            <a:pPr indent="0" lvl="0" marL="0" rtl="0" algn="l">
              <a:spcBef>
                <a:spcPts val="0"/>
              </a:spcBef>
              <a:spcAft>
                <a:spcPts val="0"/>
              </a:spcAft>
              <a:buNone/>
            </a:pPr>
            <a:r>
              <a:t/>
            </a:r>
            <a:endParaRPr sz="2400">
              <a:solidFill>
                <a:srgbClr val="FF0000"/>
              </a:solidFill>
            </a:endParaRPr>
          </a:p>
        </p:txBody>
      </p:sp>
      <p:sp>
        <p:nvSpPr>
          <p:cNvPr id="198" name="Google Shape;198;p31"/>
          <p:cNvSpPr txBox="1"/>
          <p:nvPr/>
        </p:nvSpPr>
        <p:spPr>
          <a:xfrm rot="5400000">
            <a:off x="6496550" y="944750"/>
            <a:ext cx="3690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&lt;</a:t>
            </a:r>
            <a:endParaRPr sz="2400">
              <a:solidFill>
                <a:srgbClr val="FF0000"/>
              </a:solidFill>
            </a:endParaRPr>
          </a:p>
          <a:p>
            <a:pPr indent="0" lvl="0" marL="0" rtl="0" algn="l">
              <a:spcBef>
                <a:spcPts val="0"/>
              </a:spcBef>
              <a:spcAft>
                <a:spcPts val="0"/>
              </a:spcAft>
              <a:buNone/>
            </a:pPr>
            <a:r>
              <a:t/>
            </a:r>
            <a:endParaRPr sz="2400">
              <a:solidFill>
                <a:srgbClr val="FF0000"/>
              </a:solidFill>
            </a:endParaRPr>
          </a:p>
        </p:txBody>
      </p:sp>
      <p:sp>
        <p:nvSpPr>
          <p:cNvPr id="199" name="Google Shape;199;p31"/>
          <p:cNvSpPr txBox="1"/>
          <p:nvPr/>
        </p:nvSpPr>
        <p:spPr>
          <a:xfrm>
            <a:off x="429725" y="1550325"/>
            <a:ext cx="3706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respect and freedoms.</a:t>
            </a:r>
            <a:endParaRPr sz="2400">
              <a:solidFill>
                <a:srgbClr val="FF0000"/>
              </a:solidFill>
            </a:endParaRPr>
          </a:p>
        </p:txBody>
      </p:sp>
      <p:cxnSp>
        <p:nvCxnSpPr>
          <p:cNvPr id="200" name="Google Shape;200;p31"/>
          <p:cNvCxnSpPr/>
          <p:nvPr/>
        </p:nvCxnSpPr>
        <p:spPr>
          <a:xfrm flipH="1" rot="10800000">
            <a:off x="546650" y="3494175"/>
            <a:ext cx="6332400" cy="26700"/>
          </a:xfrm>
          <a:prstGeom prst="straightConnector1">
            <a:avLst/>
          </a:prstGeom>
          <a:noFill/>
          <a:ln cap="flat" cmpd="sng" w="28575">
            <a:solidFill>
              <a:srgbClr val="000000"/>
            </a:solidFill>
            <a:prstDash val="solid"/>
            <a:round/>
            <a:headEnd len="med" w="med" type="none"/>
            <a:tailEnd len="med" w="med" type="none"/>
          </a:ln>
        </p:spPr>
      </p:cxnSp>
      <p:cxnSp>
        <p:nvCxnSpPr>
          <p:cNvPr id="201" name="Google Shape;201;p31"/>
          <p:cNvCxnSpPr/>
          <p:nvPr/>
        </p:nvCxnSpPr>
        <p:spPr>
          <a:xfrm flipH="1" rot="10800000">
            <a:off x="6609300" y="2801850"/>
            <a:ext cx="1915200" cy="27000"/>
          </a:xfrm>
          <a:prstGeom prst="straightConnector1">
            <a:avLst/>
          </a:prstGeom>
          <a:noFill/>
          <a:ln cap="flat" cmpd="sng" w="28575">
            <a:solidFill>
              <a:srgbClr val="000000"/>
            </a:solidFill>
            <a:prstDash val="solid"/>
            <a:round/>
            <a:headEnd len="med" w="med" type="none"/>
            <a:tailEnd len="med" w="med" type="none"/>
          </a:ln>
        </p:spPr>
      </p:cxnSp>
      <p:sp>
        <p:nvSpPr>
          <p:cNvPr id="202" name="Google Shape;202;p31"/>
          <p:cNvSpPr txBox="1"/>
          <p:nvPr/>
        </p:nvSpPr>
        <p:spPr>
          <a:xfrm>
            <a:off x="429725" y="2997200"/>
            <a:ext cx="70608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treat each other as family.</a:t>
            </a:r>
            <a:endParaRPr sz="2400">
              <a:solidFill>
                <a:srgbClr val="FF0000"/>
              </a:solidFill>
            </a:endParaRPr>
          </a:p>
        </p:txBody>
      </p:sp>
      <p:sp>
        <p:nvSpPr>
          <p:cNvPr id="203" name="Google Shape;203;p31"/>
          <p:cNvSpPr txBox="1"/>
          <p:nvPr/>
        </p:nvSpPr>
        <p:spPr>
          <a:xfrm>
            <a:off x="269300" y="3750650"/>
            <a:ext cx="8866200" cy="12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All people are born free and with equal respect and freedoms.  They each have the power to think and know right from wrong and should treat each other as family.</a:t>
            </a:r>
            <a:endParaRPr b="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2"/>
          <p:cNvSpPr txBox="1"/>
          <p:nvPr>
            <p:ph type="title"/>
          </p:nvPr>
        </p:nvSpPr>
        <p:spPr>
          <a:xfrm>
            <a:off x="457200" y="-22622"/>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Picture</a:t>
            </a:r>
            <a:endParaRPr/>
          </a:p>
        </p:txBody>
      </p:sp>
      <p:sp>
        <p:nvSpPr>
          <p:cNvPr id="209" name="Google Shape;209;p32"/>
          <p:cNvSpPr txBox="1"/>
          <p:nvPr>
            <p:ph idx="1" type="body"/>
          </p:nvPr>
        </p:nvSpPr>
        <p:spPr>
          <a:xfrm>
            <a:off x="457200" y="666750"/>
            <a:ext cx="8229600" cy="111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Picture in your mind what it would look like if Article 1 was turned into a picture.</a:t>
            </a:r>
            <a:endParaRPr/>
          </a:p>
        </p:txBody>
      </p:sp>
      <p:sp>
        <p:nvSpPr>
          <p:cNvPr id="210" name="Google Shape;210;p32"/>
          <p:cNvSpPr txBox="1"/>
          <p:nvPr>
            <p:ph idx="1" type="body"/>
          </p:nvPr>
        </p:nvSpPr>
        <p:spPr>
          <a:xfrm>
            <a:off x="448200" y="1618625"/>
            <a:ext cx="8229600" cy="111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38761D"/>
                </a:solidFill>
              </a:rPr>
              <a:t>Share your idea with a partner and then sketch that image in the 3rd column.  It doesn’t matter how good your sketch is, the drawing is just to help you remember the main meaning.</a:t>
            </a:r>
            <a:endParaRPr>
              <a:solidFill>
                <a:srgbClr val="38761D"/>
              </a:solidFill>
            </a:endParaRPr>
          </a:p>
        </p:txBody>
      </p:sp>
      <p:sp>
        <p:nvSpPr>
          <p:cNvPr id="211" name="Google Shape;211;p32"/>
          <p:cNvSpPr txBox="1"/>
          <p:nvPr/>
        </p:nvSpPr>
        <p:spPr>
          <a:xfrm>
            <a:off x="800300" y="1717500"/>
            <a:ext cx="51795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2"/>
          <p:cNvSpPr txBox="1"/>
          <p:nvPr>
            <p:ph idx="1" type="body"/>
          </p:nvPr>
        </p:nvSpPr>
        <p:spPr>
          <a:xfrm>
            <a:off x="519675" y="3705625"/>
            <a:ext cx="8229600" cy="111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Complete the 4th column for what it </a:t>
            </a:r>
            <a:r>
              <a:rPr b="1" lang="en" u="sng">
                <a:solidFill>
                  <a:srgbClr val="FF0000"/>
                </a:solidFill>
              </a:rPr>
              <a:t>does not</a:t>
            </a:r>
            <a:r>
              <a:rPr lang="en"/>
              <a:t> look like.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457200" y="205975"/>
            <a:ext cx="8229600" cy="115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Begin Close Reading Anchor Chart (10 min)</a:t>
            </a:r>
            <a:endParaRPr/>
          </a:p>
        </p:txBody>
      </p:sp>
      <p:sp>
        <p:nvSpPr>
          <p:cNvPr id="218" name="Google Shape;218;p33"/>
          <p:cNvSpPr txBox="1"/>
          <p:nvPr>
            <p:ph idx="1" type="body"/>
          </p:nvPr>
        </p:nvSpPr>
        <p:spPr>
          <a:xfrm>
            <a:off x="457200" y="1276875"/>
            <a:ext cx="8229600" cy="364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The process we just went through is called close reading.  There are lots of different ways to read closely, but the main point is to figure out specific words and read more than once to get a deeper understanding of a difficult text.  We probably STILL don’t fully understand Article 1 of the UDHR, which is fine, but let’s review the steps we took to read this challenging text.</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Close Readers Do These Things</a:t>
            </a:r>
            <a:endParaRPr/>
          </a:p>
        </p:txBody>
      </p:sp>
      <p:sp>
        <p:nvSpPr>
          <p:cNvPr id="224" name="Google Shape;224;p34"/>
          <p:cNvSpPr txBox="1"/>
          <p:nvPr>
            <p:ph idx="1" type="body"/>
          </p:nvPr>
        </p:nvSpPr>
        <p:spPr>
          <a:xfrm>
            <a:off x="457200" y="971550"/>
            <a:ext cx="8229600" cy="3725700"/>
          </a:xfrm>
          <a:prstGeom prst="rect">
            <a:avLst/>
          </a:prstGeom>
        </p:spPr>
        <p:txBody>
          <a:bodyPr anchorCtr="0" anchor="t" bIns="91425" lIns="91425" spcFirstLastPara="1" rIns="91425" wrap="square" tIns="91425">
            <a:noAutofit/>
          </a:bodyPr>
          <a:lstStyle/>
          <a:p>
            <a:pPr indent="-406400" lvl="0" marL="457200" rtl="0" algn="l">
              <a:spcBef>
                <a:spcPts val="600"/>
              </a:spcBef>
              <a:spcAft>
                <a:spcPts val="0"/>
              </a:spcAft>
              <a:buSzPts val="2800"/>
              <a:buAutoNum type="arabicPeriod"/>
            </a:pPr>
            <a:r>
              <a:rPr lang="en" sz="2800"/>
              <a:t>Read the text slowly at least twice</a:t>
            </a:r>
            <a:endParaRPr sz="2800"/>
          </a:p>
          <a:p>
            <a:pPr indent="-406400" lvl="0" marL="457200" rtl="0" algn="l">
              <a:spcBef>
                <a:spcPts val="0"/>
              </a:spcBef>
              <a:spcAft>
                <a:spcPts val="0"/>
              </a:spcAft>
              <a:buSzPts val="2800"/>
              <a:buAutoNum type="arabicPeriod"/>
            </a:pPr>
            <a:r>
              <a:rPr lang="en" sz="2800"/>
              <a:t>Circle words you aren’t sure of and try to figure them out</a:t>
            </a:r>
            <a:endParaRPr sz="2800"/>
          </a:p>
          <a:p>
            <a:pPr indent="-406400" lvl="0" marL="457200" rtl="0" algn="l">
              <a:spcBef>
                <a:spcPts val="0"/>
              </a:spcBef>
              <a:spcAft>
                <a:spcPts val="0"/>
              </a:spcAft>
              <a:buSzPts val="2800"/>
              <a:buAutoNum type="arabicPeriod"/>
            </a:pPr>
            <a:r>
              <a:rPr lang="en" sz="2800"/>
              <a:t>Reread, annotate, and underline key vocabulary</a:t>
            </a:r>
            <a:endParaRPr sz="2800"/>
          </a:p>
          <a:p>
            <a:pPr indent="-406400" lvl="0" marL="457200" rtl="0" algn="l">
              <a:spcBef>
                <a:spcPts val="0"/>
              </a:spcBef>
              <a:spcAft>
                <a:spcPts val="0"/>
              </a:spcAft>
              <a:buSzPts val="2800"/>
              <a:buAutoNum type="arabicPeriod"/>
            </a:pPr>
            <a:r>
              <a:rPr lang="en" sz="2800"/>
              <a:t>Talk to each other about what you think it means.</a:t>
            </a:r>
            <a:endParaRPr sz="2800"/>
          </a:p>
          <a:p>
            <a:pPr indent="-406400" lvl="0" marL="457200" rtl="0" algn="l">
              <a:spcBef>
                <a:spcPts val="0"/>
              </a:spcBef>
              <a:spcAft>
                <a:spcPts val="0"/>
              </a:spcAft>
              <a:buSzPts val="2800"/>
              <a:buAutoNum type="arabicPeriod"/>
            </a:pPr>
            <a:r>
              <a:rPr lang="en" sz="2800"/>
              <a:t>Read to summarize or answer specific questions.</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0" st="0"/>
                                            </p:txEl>
                                          </p:spTgt>
                                        </p:tgtEl>
                                        <p:attrNameLst>
                                          <p:attrName>style.visibility</p:attrName>
                                        </p:attrNameLst>
                                      </p:cBhvr>
                                      <p:to>
                                        <p:strVal val="visible"/>
                                      </p:to>
                                    </p:set>
                                    <p:animEffect filter="fade" transition="in">
                                      <p:cBhvr>
                                        <p:cTn dur="1000"/>
                                        <p:tgtEl>
                                          <p:spTgt spid="2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1" st="1"/>
                                            </p:txEl>
                                          </p:spTgt>
                                        </p:tgtEl>
                                        <p:attrNameLst>
                                          <p:attrName>style.visibility</p:attrName>
                                        </p:attrNameLst>
                                      </p:cBhvr>
                                      <p:to>
                                        <p:strVal val="visible"/>
                                      </p:to>
                                    </p:set>
                                    <p:animEffect filter="fade" transition="in">
                                      <p:cBhvr>
                                        <p:cTn dur="1000"/>
                                        <p:tgtEl>
                                          <p:spTgt spid="22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2" st="2"/>
                                            </p:txEl>
                                          </p:spTgt>
                                        </p:tgtEl>
                                        <p:attrNameLst>
                                          <p:attrName>style.visibility</p:attrName>
                                        </p:attrNameLst>
                                      </p:cBhvr>
                                      <p:to>
                                        <p:strVal val="visible"/>
                                      </p:to>
                                    </p:set>
                                    <p:animEffect filter="fade" transition="in">
                                      <p:cBhvr>
                                        <p:cTn dur="1000"/>
                                        <p:tgtEl>
                                          <p:spTgt spid="22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3" st="3"/>
                                            </p:txEl>
                                          </p:spTgt>
                                        </p:tgtEl>
                                        <p:attrNameLst>
                                          <p:attrName>style.visibility</p:attrName>
                                        </p:attrNameLst>
                                      </p:cBhvr>
                                      <p:to>
                                        <p:strVal val="visible"/>
                                      </p:to>
                                    </p:set>
                                    <p:animEffect filter="fade" transition="in">
                                      <p:cBhvr>
                                        <p:cTn dur="1000"/>
                                        <p:tgtEl>
                                          <p:spTgt spid="22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4" st="4"/>
                                            </p:txEl>
                                          </p:spTgt>
                                        </p:tgtEl>
                                        <p:attrNameLst>
                                          <p:attrName>style.visibility</p:attrName>
                                        </p:attrNameLst>
                                      </p:cBhvr>
                                      <p:to>
                                        <p:strVal val="visible"/>
                                      </p:to>
                                    </p:set>
                                    <p:animEffect filter="fade" transition="in">
                                      <p:cBhvr>
                                        <p:cTn dur="1000"/>
                                        <p:tgtEl>
                                          <p:spTgt spid="22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with Article 1, you answered questions by drawing what the “promise kept” and “promise broken” might look like.  With different texts, you will consider different strategies, but almost always, you will read, reread, think, talk, and write.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will often use specific note-catchers to help you record your thinking while reading closely.  For the next 8 weeks, we will repeatedly come back to the four-column UDHR note-catcher, paraphrasing different articles of the UDHR and visualizing what it means for that promise to be kept or broken.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457200" y="205974"/>
            <a:ext cx="8229600" cy="1099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 Return to Key Concept: Thinking about “Human Rights” (10 min)</a:t>
            </a:r>
            <a:endParaRPr/>
          </a:p>
        </p:txBody>
      </p:sp>
      <p:sp>
        <p:nvSpPr>
          <p:cNvPr id="240" name="Google Shape;240;p37"/>
          <p:cNvSpPr txBox="1"/>
          <p:nvPr>
            <p:ph idx="1" type="body"/>
          </p:nvPr>
        </p:nvSpPr>
        <p:spPr>
          <a:xfrm>
            <a:off x="457200" y="1246900"/>
            <a:ext cx="8229600" cy="3678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Look back at the chart from the beginning of the lesson with the words “human” and rights” written on it.  Think now about the phrase “human rights.” </a:t>
            </a:r>
            <a:r>
              <a:rPr lang="en" sz="1800"/>
              <a:t>(use a different color to write your new thinking)</a:t>
            </a:r>
            <a:endParaRPr sz="1800"/>
          </a:p>
          <a:p>
            <a:pPr indent="0" lvl="0" marL="0" rtl="0" algn="l">
              <a:spcBef>
                <a:spcPts val="60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txBox="1"/>
          <p:nvPr>
            <p:ph idx="1" type="body"/>
          </p:nvPr>
        </p:nvSpPr>
        <p:spPr>
          <a:xfrm>
            <a:off x="457200" y="7429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We learned about one thing the authors of the UDHR claim should be true for all people, a “right.” Why do you think they need to write a document like this?  Why should we pay attention to human rights?</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lang="en"/>
              <a:t>Write your ideas on your chart.</a:t>
            </a:r>
            <a:endParaRPr/>
          </a:p>
          <a:p>
            <a:pPr indent="0" lvl="0" marL="0" rtl="0" algn="l">
              <a:spcBef>
                <a:spcPts val="60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251" name="Google Shape;251;p3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(5 min)</a:t>
            </a:r>
            <a:endParaRPr/>
          </a:p>
        </p:txBody>
      </p:sp>
      <p:pic>
        <p:nvPicPr>
          <p:cNvPr id="252" name="Google Shape;252;p39"/>
          <p:cNvPicPr preferRelativeResize="0"/>
          <p:nvPr/>
        </p:nvPicPr>
        <p:blipFill>
          <a:blip r:embed="rId3">
            <a:alphaModFix/>
          </a:blip>
          <a:stretch>
            <a:fillRect/>
          </a:stretch>
        </p:blipFill>
        <p:spPr>
          <a:xfrm>
            <a:off x="0" y="2684133"/>
            <a:ext cx="9143999" cy="7577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Fist to Five</a:t>
            </a:r>
            <a:endParaRPr/>
          </a:p>
        </p:txBody>
      </p:sp>
      <p:sp>
        <p:nvSpPr>
          <p:cNvPr id="258" name="Google Shape;258;p40"/>
          <p:cNvSpPr txBox="1"/>
          <p:nvPr>
            <p:ph idx="1" type="body"/>
          </p:nvPr>
        </p:nvSpPr>
        <p:spPr>
          <a:xfrm>
            <a:off x="408500" y="86892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Using the Fist to Five strategy, rate yourself on meeting each of our learning targets:</a:t>
            </a:r>
            <a:endParaRPr/>
          </a:p>
        </p:txBody>
      </p:sp>
      <p:sp>
        <p:nvSpPr>
          <p:cNvPr id="259" name="Google Shape;259;p40"/>
          <p:cNvSpPr txBox="1"/>
          <p:nvPr/>
        </p:nvSpPr>
        <p:spPr>
          <a:xfrm>
            <a:off x="467600" y="1958675"/>
            <a:ext cx="8229600" cy="857400"/>
          </a:xfrm>
          <a:prstGeom prst="rect">
            <a:avLst/>
          </a:prstGeom>
          <a:noFill/>
          <a:ln>
            <a:noFill/>
          </a:ln>
        </p:spPr>
        <p:txBody>
          <a:bodyPr anchorCtr="0" anchor="t" bIns="91425" lIns="91425" spcFirstLastPara="1" rIns="91425" wrap="square" tIns="91425">
            <a:noAutofit/>
          </a:bodyPr>
          <a:lstStyle/>
          <a:p>
            <a:pPr indent="-412750" lvl="0" marL="457200" rtl="0" algn="l">
              <a:spcBef>
                <a:spcPts val="0"/>
              </a:spcBef>
              <a:spcAft>
                <a:spcPts val="0"/>
              </a:spcAft>
              <a:buClr>
                <a:schemeClr val="dk1"/>
              </a:buClr>
              <a:buSzPts val="2900"/>
              <a:buChar char="●"/>
            </a:pPr>
            <a:r>
              <a:rPr b="1" lang="en" sz="2900">
                <a:solidFill>
                  <a:schemeClr val="dk1"/>
                </a:solidFill>
              </a:rPr>
              <a:t>I can follow our class norms when I participate in a conversation</a:t>
            </a:r>
            <a:endParaRPr b="1" sz="2900"/>
          </a:p>
        </p:txBody>
      </p:sp>
      <p:sp>
        <p:nvSpPr>
          <p:cNvPr id="260" name="Google Shape;260;p40"/>
          <p:cNvSpPr txBox="1"/>
          <p:nvPr/>
        </p:nvSpPr>
        <p:spPr>
          <a:xfrm>
            <a:off x="467600" y="2955775"/>
            <a:ext cx="8229600" cy="6624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1"/>
              </a:buClr>
              <a:buSzPts val="3000"/>
              <a:buChar char="●"/>
            </a:pPr>
            <a:r>
              <a:rPr b="1" lang="en" sz="3000">
                <a:solidFill>
                  <a:schemeClr val="dk1"/>
                </a:solidFill>
              </a:rPr>
              <a:t>I can determine words I know and don’t know</a:t>
            </a:r>
            <a:endParaRPr/>
          </a:p>
        </p:txBody>
      </p:sp>
      <p:sp>
        <p:nvSpPr>
          <p:cNvPr id="261" name="Google Shape;261;p40"/>
          <p:cNvSpPr txBox="1"/>
          <p:nvPr/>
        </p:nvSpPr>
        <p:spPr>
          <a:xfrm>
            <a:off x="522600" y="4043350"/>
            <a:ext cx="8229600" cy="6624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1"/>
              </a:buClr>
              <a:buSzPts val="3000"/>
              <a:buChar char="●"/>
            </a:pPr>
            <a:r>
              <a:rPr b="1" lang="en" sz="3000">
                <a:solidFill>
                  <a:schemeClr val="dk1"/>
                </a:solidFill>
              </a:rPr>
              <a:t>I can summarize Article 1 of the UDHR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Exit Ticket</a:t>
            </a:r>
            <a:endParaRPr/>
          </a:p>
        </p:txBody>
      </p:sp>
      <p:sp>
        <p:nvSpPr>
          <p:cNvPr id="267" name="Google Shape;267;p4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 a sticky note, complete the sentence: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authors of the UDHR claim that all people are _________________________________.</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73" name="Google Shape;273;p4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Write: Why should we pay attention to human rights?  Why do you think a document like this needs to be written?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