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Lst>
  <p:sldSz cy="10058400" cx="7772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168">
          <p15:clr>
            <a:srgbClr val="A4A3A4"/>
          </p15:clr>
        </p15:guide>
        <p15:guide id="2" pos="2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168" orient="horz"/>
        <p:guide pos="2448"/>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64952" y="1456058"/>
            <a:ext cx="7242600" cy="40140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64945" y="5542289"/>
            <a:ext cx="7242600" cy="1550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64945" y="4206107"/>
            <a:ext cx="7242600" cy="16461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64945" y="2253729"/>
            <a:ext cx="7242600" cy="6681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64945" y="2253729"/>
            <a:ext cx="3399900" cy="6681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107540" y="2253729"/>
            <a:ext cx="3399900" cy="6681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64945" y="1086507"/>
            <a:ext cx="2386800" cy="14778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64945" y="2717440"/>
            <a:ext cx="2386800" cy="6217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16713" y="880293"/>
            <a:ext cx="5412600" cy="7999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886200" y="-244"/>
            <a:ext cx="3886200" cy="10058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25675" y="2411542"/>
            <a:ext cx="3438300" cy="28986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25675" y="5481569"/>
            <a:ext cx="3438300" cy="2415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198575" y="1415969"/>
            <a:ext cx="3261300" cy="7226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64945" y="8273124"/>
            <a:ext cx="5099100" cy="11832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64945" y="2163089"/>
            <a:ext cx="7242600" cy="38397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64945" y="6164351"/>
            <a:ext cx="7242600" cy="25437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64945" y="870271"/>
            <a:ext cx="7242600" cy="1119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64945" y="2253729"/>
            <a:ext cx="7242600" cy="66810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323250" y="304225"/>
            <a:ext cx="7130100" cy="935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Name: _______________________ 				Module 4 Topic B Quiz</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Solve to find the sum.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AutoNum type="arabicPeriod"/>
            </a:pPr>
            <a:r>
              <a:rPr lang="en"/>
              <a:t>34 + 28 = __________ </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0" lvl="0" marL="457200" rtl="0" algn="l">
              <a:spcBef>
                <a:spcPts val="0"/>
              </a:spcBef>
              <a:spcAft>
                <a:spcPts val="0"/>
              </a:spcAft>
              <a:buNone/>
            </a:pPr>
            <a:r>
              <a:rPr lang="en"/>
              <a:t> </a:t>
            </a:r>
            <a:endParaRPr/>
          </a:p>
          <a:p>
            <a:pPr indent="-317500" lvl="0" marL="457200" rtl="0" algn="l">
              <a:spcBef>
                <a:spcPts val="0"/>
              </a:spcBef>
              <a:spcAft>
                <a:spcPts val="0"/>
              </a:spcAft>
              <a:buSzPts val="1400"/>
              <a:buAutoNum type="arabicPeriod"/>
            </a:pPr>
            <a:r>
              <a:rPr lang="en"/>
              <a:t>248 + 33 = _________ </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0" lvl="0" marL="457200" rtl="0" algn="l">
              <a:spcBef>
                <a:spcPts val="0"/>
              </a:spcBef>
              <a:spcAft>
                <a:spcPts val="0"/>
              </a:spcAft>
              <a:buNone/>
            </a:pPr>
            <a:r>
              <a:rPr lang="en"/>
              <a:t> </a:t>
            </a:r>
            <a:endParaRPr/>
          </a:p>
          <a:p>
            <a:pPr indent="-317500" lvl="0" marL="457200" rtl="0" algn="l">
              <a:spcBef>
                <a:spcPts val="0"/>
              </a:spcBef>
              <a:spcAft>
                <a:spcPts val="0"/>
              </a:spcAft>
              <a:buSzPts val="1400"/>
              <a:buAutoNum type="arabicPeriod"/>
            </a:pPr>
            <a:r>
              <a:rPr lang="en"/>
              <a:t>There are 23 laptops in the computer lab and 27 laptops in the second grade classroom. How many laptops are there in the computer lab and the second grade classroom altogether? </a:t>
            </a:r>
            <a:endParaRPr/>
          </a:p>
        </p:txBody>
      </p:sp>
      <p:cxnSp>
        <p:nvCxnSpPr>
          <p:cNvPr id="55" name="Google Shape;55;p13"/>
          <p:cNvCxnSpPr/>
          <p:nvPr/>
        </p:nvCxnSpPr>
        <p:spPr>
          <a:xfrm>
            <a:off x="3292725" y="1861650"/>
            <a:ext cx="3650700" cy="18900"/>
          </a:xfrm>
          <a:prstGeom prst="straightConnector1">
            <a:avLst/>
          </a:prstGeom>
          <a:noFill/>
          <a:ln cap="flat" cmpd="sng" w="9525">
            <a:solidFill>
              <a:srgbClr val="000000"/>
            </a:solidFill>
            <a:prstDash val="solid"/>
            <a:round/>
            <a:headEnd len="med" w="med" type="none"/>
            <a:tailEnd len="med" w="med" type="none"/>
          </a:ln>
        </p:spPr>
      </p:cxnSp>
      <p:cxnSp>
        <p:nvCxnSpPr>
          <p:cNvPr id="56" name="Google Shape;56;p13"/>
          <p:cNvCxnSpPr/>
          <p:nvPr/>
        </p:nvCxnSpPr>
        <p:spPr>
          <a:xfrm>
            <a:off x="5118075" y="1407025"/>
            <a:ext cx="0" cy="2338800"/>
          </a:xfrm>
          <a:prstGeom prst="straightConnector1">
            <a:avLst/>
          </a:prstGeom>
          <a:noFill/>
          <a:ln cap="flat" cmpd="sng" w="9525">
            <a:solidFill>
              <a:srgbClr val="000000"/>
            </a:solidFill>
            <a:prstDash val="solid"/>
            <a:round/>
            <a:headEnd len="med" w="med" type="none"/>
            <a:tailEnd len="med" w="med" type="none"/>
          </a:ln>
        </p:spPr>
      </p:cxnSp>
      <p:cxnSp>
        <p:nvCxnSpPr>
          <p:cNvPr id="57" name="Google Shape;57;p13"/>
          <p:cNvCxnSpPr/>
          <p:nvPr/>
        </p:nvCxnSpPr>
        <p:spPr>
          <a:xfrm>
            <a:off x="4581075" y="4609450"/>
            <a:ext cx="0" cy="2338800"/>
          </a:xfrm>
          <a:prstGeom prst="straightConnector1">
            <a:avLst/>
          </a:prstGeom>
          <a:noFill/>
          <a:ln cap="flat" cmpd="sng" w="9525">
            <a:solidFill>
              <a:srgbClr val="000000"/>
            </a:solidFill>
            <a:prstDash val="solid"/>
            <a:round/>
            <a:headEnd len="med" w="med" type="none"/>
            <a:tailEnd len="med" w="med" type="none"/>
          </a:ln>
        </p:spPr>
      </p:cxnSp>
      <p:cxnSp>
        <p:nvCxnSpPr>
          <p:cNvPr id="58" name="Google Shape;58;p13"/>
          <p:cNvCxnSpPr/>
          <p:nvPr/>
        </p:nvCxnSpPr>
        <p:spPr>
          <a:xfrm>
            <a:off x="5725100" y="4609450"/>
            <a:ext cx="0" cy="2338800"/>
          </a:xfrm>
          <a:prstGeom prst="straightConnector1">
            <a:avLst/>
          </a:prstGeom>
          <a:noFill/>
          <a:ln cap="flat" cmpd="sng" w="9525">
            <a:solidFill>
              <a:srgbClr val="000000"/>
            </a:solidFill>
            <a:prstDash val="solid"/>
            <a:round/>
            <a:headEnd len="med" w="med" type="none"/>
            <a:tailEnd len="med" w="med" type="none"/>
          </a:ln>
        </p:spPr>
      </p:cxnSp>
      <p:cxnSp>
        <p:nvCxnSpPr>
          <p:cNvPr id="59" name="Google Shape;59;p13"/>
          <p:cNvCxnSpPr/>
          <p:nvPr/>
        </p:nvCxnSpPr>
        <p:spPr>
          <a:xfrm>
            <a:off x="3292725" y="5170375"/>
            <a:ext cx="3650700" cy="18900"/>
          </a:xfrm>
          <a:prstGeom prst="straightConnector1">
            <a:avLst/>
          </a:prstGeom>
          <a:noFill/>
          <a:ln cap="flat" cmpd="sng" w="9525">
            <a:solidFill>
              <a:srgbClr val="000000"/>
            </a:solidFill>
            <a:prstDash val="solid"/>
            <a:round/>
            <a:headEnd len="med" w="med" type="none"/>
            <a:tailEnd len="med" w="med" type="none"/>
          </a:ln>
        </p:spPr>
      </p:cxn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