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Architects Daughter"/>
      <p:regular r:id="rId8"/>
    </p:embeddedFont>
    <p:embeddedFont>
      <p:font typeface="Coming Soon"/>
      <p:regular r:id="rId9"/>
    </p:embeddedFont>
    <p:embeddedFont>
      <p:font typeface="Arial Black"/>
      <p:regular r:id="rId10"/>
    </p:embeddedFont>
    <p:embeddedFont>
      <p:font typeface="Shadows Into Light"/>
      <p:regular r:id="rId11"/>
    </p:embeddedFont>
    <p:embeddedFont>
      <p:font typeface="Luckiest Guy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E3713C7-0068-4B5C-925C-83BDE8274C7E}">
  <a:tblStyle styleId="{3E3713C7-0068-4B5C-925C-83BDE8274C7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ComingSoon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ArchitectsDaughter-regular.fntdata"/><Relationship Id="rId11" Type="http://schemas.openxmlformats.org/officeDocument/2006/relationships/font" Target="fonts/ShadowsIntoLight-regular.fntdata"/><Relationship Id="rId10" Type="http://schemas.openxmlformats.org/officeDocument/2006/relationships/font" Target="fonts/ArialBlack-regular.fntdata"/><Relationship Id="rId12" Type="http://schemas.openxmlformats.org/officeDocument/2006/relationships/font" Target="fonts/LuckiestGu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29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296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1.jpg"/><Relationship Id="rId20" Type="http://schemas.openxmlformats.org/officeDocument/2006/relationships/hyperlink" Target="https://www.getepic.com/students" TargetMode="External"/><Relationship Id="rId42" Type="http://schemas.openxmlformats.org/officeDocument/2006/relationships/image" Target="../media/image30.png"/><Relationship Id="rId41" Type="http://schemas.openxmlformats.org/officeDocument/2006/relationships/hyperlink" Target="https://video.link/w/oI7Wb" TargetMode="External"/><Relationship Id="rId22" Type="http://schemas.openxmlformats.org/officeDocument/2006/relationships/hyperlink" Target="https://www.sumdog.com/user/sign_in" TargetMode="External"/><Relationship Id="rId21" Type="http://schemas.openxmlformats.org/officeDocument/2006/relationships/image" Target="../media/image15.png"/><Relationship Id="rId43" Type="http://schemas.openxmlformats.org/officeDocument/2006/relationships/image" Target="../media/image32.png"/><Relationship Id="rId24" Type="http://schemas.openxmlformats.org/officeDocument/2006/relationships/image" Target="../media/image3.png"/><Relationship Id="rId23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Relationship Id="rId4" Type="http://schemas.openxmlformats.org/officeDocument/2006/relationships/image" Target="../media/image26.jpg"/><Relationship Id="rId9" Type="http://schemas.openxmlformats.org/officeDocument/2006/relationships/image" Target="../media/image13.png"/><Relationship Id="rId26" Type="http://schemas.openxmlformats.org/officeDocument/2006/relationships/image" Target="../media/image20.png"/><Relationship Id="rId25" Type="http://schemas.openxmlformats.org/officeDocument/2006/relationships/image" Target="../media/image9.png"/><Relationship Id="rId28" Type="http://schemas.openxmlformats.org/officeDocument/2006/relationships/image" Target="../media/image23.png"/><Relationship Id="rId27" Type="http://schemas.openxmlformats.org/officeDocument/2006/relationships/image" Target="../media/image14.jpg"/><Relationship Id="rId5" Type="http://schemas.openxmlformats.org/officeDocument/2006/relationships/image" Target="../media/image6.png"/><Relationship Id="rId6" Type="http://schemas.openxmlformats.org/officeDocument/2006/relationships/image" Target="../media/image16.jpg"/><Relationship Id="rId29" Type="http://schemas.openxmlformats.org/officeDocument/2006/relationships/image" Target="../media/image19.png"/><Relationship Id="rId7" Type="http://schemas.openxmlformats.org/officeDocument/2006/relationships/image" Target="../media/image8.png"/><Relationship Id="rId8" Type="http://schemas.openxmlformats.org/officeDocument/2006/relationships/image" Target="../media/image33.jpg"/><Relationship Id="rId31" Type="http://schemas.openxmlformats.org/officeDocument/2006/relationships/image" Target="../media/image17.png"/><Relationship Id="rId30" Type="http://schemas.openxmlformats.org/officeDocument/2006/relationships/hyperlink" Target="https://padlet.com/scabrera11/8czn24k0ojp2coor" TargetMode="External"/><Relationship Id="rId11" Type="http://schemas.openxmlformats.org/officeDocument/2006/relationships/image" Target="../media/image11.png"/><Relationship Id="rId33" Type="http://schemas.openxmlformats.org/officeDocument/2006/relationships/image" Target="../media/image21.png"/><Relationship Id="rId10" Type="http://schemas.openxmlformats.org/officeDocument/2006/relationships/image" Target="../media/image2.png"/><Relationship Id="rId32" Type="http://schemas.openxmlformats.org/officeDocument/2006/relationships/image" Target="../media/image24.png"/><Relationship Id="rId13" Type="http://schemas.openxmlformats.org/officeDocument/2006/relationships/image" Target="../media/image12.png"/><Relationship Id="rId35" Type="http://schemas.openxmlformats.org/officeDocument/2006/relationships/image" Target="../media/image27.jpg"/><Relationship Id="rId12" Type="http://schemas.openxmlformats.org/officeDocument/2006/relationships/image" Target="../media/image1.png"/><Relationship Id="rId34" Type="http://schemas.openxmlformats.org/officeDocument/2006/relationships/image" Target="../media/image28.jpg"/><Relationship Id="rId15" Type="http://schemas.openxmlformats.org/officeDocument/2006/relationships/hyperlink" Target="https://classroom.google.com/c/MTI3NTE5MjA5MjMy/a/MTk1ODQ0Mzg0MTk4/details" TargetMode="External"/><Relationship Id="rId37" Type="http://schemas.openxmlformats.org/officeDocument/2006/relationships/image" Target="../media/image25.png"/><Relationship Id="rId14" Type="http://schemas.openxmlformats.org/officeDocument/2006/relationships/hyperlink" Target="https://classroom.google.com/c/MTI3NTE5MjA5MjMy/a/MTk1OTYxNzU0MDg3/details" TargetMode="External"/><Relationship Id="rId36" Type="http://schemas.openxmlformats.org/officeDocument/2006/relationships/image" Target="../media/image29.png"/><Relationship Id="rId17" Type="http://schemas.openxmlformats.org/officeDocument/2006/relationships/hyperlink" Target="https://sso.prodigygame.com/game/login?rid=150440be-c59b-40a4-9ef4-19b015b5a8f7" TargetMode="External"/><Relationship Id="rId39" Type="http://schemas.openxmlformats.org/officeDocument/2006/relationships/hyperlink" Target="https://video.link/w/UE7Wb" TargetMode="External"/><Relationship Id="rId16" Type="http://schemas.openxmlformats.org/officeDocument/2006/relationships/image" Target="../media/image10.png"/><Relationship Id="rId38" Type="http://schemas.openxmlformats.org/officeDocument/2006/relationships/image" Target="../media/image22.png"/><Relationship Id="rId19" Type="http://schemas.openxmlformats.org/officeDocument/2006/relationships/image" Target="../media/image5.png"/><Relationship Id="rId18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4400" y="4213975"/>
            <a:ext cx="4656950" cy="9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4400" y="4248750"/>
            <a:ext cx="4591451" cy="9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-5650"/>
            <a:ext cx="4591451" cy="425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07725" y="-60525"/>
            <a:ext cx="4781702" cy="430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62300" y="-60525"/>
            <a:ext cx="4781702" cy="425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725" y="331740"/>
            <a:ext cx="717300" cy="469677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00875" y="385050"/>
            <a:ext cx="4477373" cy="2700599"/>
          </a:xfrm>
          <a:prstGeom prst="rect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1" name="Google Shape;61;p13"/>
          <p:cNvSpPr txBox="1"/>
          <p:nvPr/>
        </p:nvSpPr>
        <p:spPr>
          <a:xfrm>
            <a:off x="4785700" y="404175"/>
            <a:ext cx="1933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8761D"/>
                </a:solidFill>
                <a:latin typeface="Coming Soon"/>
                <a:ea typeface="Coming Soon"/>
                <a:cs typeface="Coming Soon"/>
                <a:sym typeface="Coming Soon"/>
              </a:rPr>
              <a:t>March 1, 2021</a:t>
            </a:r>
            <a:endParaRPr b="1" sz="1200">
              <a:solidFill>
                <a:srgbClr val="38761D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BF9000"/>
                </a:solidFill>
                <a:latin typeface="Coming Soon"/>
                <a:ea typeface="Coming Soon"/>
                <a:cs typeface="Coming Soon"/>
                <a:sym typeface="Coming Soon"/>
              </a:rPr>
              <a:t>3-1-2021</a:t>
            </a:r>
            <a:endParaRPr b="1" sz="1200">
              <a:solidFill>
                <a:srgbClr val="BF9000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723950" y="829575"/>
            <a:ext cx="18687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0000"/>
                </a:solidFill>
                <a:latin typeface="Coming Soon"/>
                <a:ea typeface="Coming Soon"/>
                <a:cs typeface="Coming Soon"/>
                <a:sym typeface="Coming Soon"/>
              </a:rPr>
              <a:t>Independent </a:t>
            </a:r>
            <a:r>
              <a:rPr b="1" lang="en" sz="1200">
                <a:solidFill>
                  <a:srgbClr val="0000FF"/>
                </a:solidFill>
                <a:latin typeface="Coming Soon"/>
                <a:ea typeface="Coming Soon"/>
                <a:cs typeface="Coming Soon"/>
                <a:sym typeface="Coming Soon"/>
              </a:rPr>
              <a:t>Must</a:t>
            </a:r>
            <a:r>
              <a:rPr b="1" lang="en" sz="1200">
                <a:solidFill>
                  <a:srgbClr val="FF0000"/>
                </a:solidFill>
                <a:latin typeface="Coming Soon"/>
                <a:ea typeface="Coming Soon"/>
                <a:cs typeface="Coming Soon"/>
                <a:sym typeface="Coming Soon"/>
              </a:rPr>
              <a:t> </a:t>
            </a:r>
            <a:r>
              <a:rPr b="1" lang="en" sz="1200">
                <a:solidFill>
                  <a:srgbClr val="00FF00"/>
                </a:solidFill>
                <a:latin typeface="Coming Soon"/>
                <a:ea typeface="Coming Soon"/>
                <a:cs typeface="Coming Soon"/>
                <a:sym typeface="Coming Soon"/>
              </a:rPr>
              <a:t>Dos</a:t>
            </a:r>
            <a:endParaRPr b="1" sz="1200">
              <a:solidFill>
                <a:srgbClr val="00FF00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99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)</a:t>
            </a:r>
            <a:endParaRPr sz="800">
              <a:solidFill>
                <a:srgbClr val="990000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95700" y="2199237"/>
            <a:ext cx="512125" cy="20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73975" y="2172438"/>
            <a:ext cx="839200" cy="29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90302" y="2555750"/>
            <a:ext cx="870900" cy="368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53700" y="1096725"/>
            <a:ext cx="1766617" cy="39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90674" y="1562225"/>
            <a:ext cx="512124" cy="510095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8" name="Google Shape;68;p13">
            <a:hlinkClick r:id="rId14"/>
          </p:cNvPr>
          <p:cNvSpPr txBox="1"/>
          <p:nvPr/>
        </p:nvSpPr>
        <p:spPr>
          <a:xfrm>
            <a:off x="4902125" y="1485350"/>
            <a:ext cx="3633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b="1" sz="22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9" name="Google Shape;69;p13">
            <a:hlinkClick r:id="rId15"/>
          </p:cNvPr>
          <p:cNvSpPr txBox="1"/>
          <p:nvPr/>
        </p:nvSpPr>
        <p:spPr>
          <a:xfrm>
            <a:off x="5587925" y="1485350"/>
            <a:ext cx="3633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b="1" sz="2200"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70" name="Google Shape;70;p13"/>
          <p:cNvCxnSpPr/>
          <p:nvPr/>
        </p:nvCxnSpPr>
        <p:spPr>
          <a:xfrm flipH="1" rot="10800000">
            <a:off x="-132775" y="4222875"/>
            <a:ext cx="9289500" cy="46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8324100" y="746200"/>
            <a:ext cx="17100" cy="66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2" name="Google Shape;72;p13"/>
          <p:cNvPicPr preferRelativeResize="0"/>
          <p:nvPr/>
        </p:nvPicPr>
        <p:blipFill rotWithShape="1">
          <a:blip r:embed="rId16">
            <a:alphaModFix/>
          </a:blip>
          <a:srcRect b="9510" l="0" r="0" t="0"/>
          <a:stretch/>
        </p:blipFill>
        <p:spPr>
          <a:xfrm>
            <a:off x="7278350" y="159475"/>
            <a:ext cx="1819350" cy="237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11094" l="0" r="0" t="5488"/>
          <a:stretch/>
        </p:blipFill>
        <p:spPr>
          <a:xfrm>
            <a:off x="8102925" y="96250"/>
            <a:ext cx="717200" cy="547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126335" y="2121298"/>
            <a:ext cx="512125" cy="78327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6182200" y="2626950"/>
            <a:ext cx="477300" cy="2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9900"/>
                </a:solidFill>
                <a:latin typeface="Luckiest Guy"/>
                <a:ea typeface="Luckiest Guy"/>
                <a:cs typeface="Luckiest Guy"/>
                <a:sym typeface="Luckiest Guy"/>
              </a:rPr>
              <a:t>3rd </a:t>
            </a:r>
            <a:endParaRPr sz="1200">
              <a:solidFill>
                <a:srgbClr val="FF9900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76" name="Google Shape;7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296425" y="903350"/>
            <a:ext cx="717199" cy="527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06125" y="159477"/>
            <a:ext cx="477300" cy="47730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8" name="Google Shape;78;p13"/>
          <p:cNvSpPr/>
          <p:nvPr/>
        </p:nvSpPr>
        <p:spPr>
          <a:xfrm rot="-1296">
            <a:off x="251400" y="1253530"/>
            <a:ext cx="1591800" cy="577200"/>
          </a:xfrm>
          <a:prstGeom prst="wedgeRectCallout">
            <a:avLst>
              <a:gd fmla="val 9425" name="adj1"/>
              <a:gd fmla="val 83916" name="adj2"/>
            </a:avLst>
          </a:prstGeom>
          <a:solidFill>
            <a:srgbClr val="00FF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chitects Daughter"/>
                <a:ea typeface="Architects Daughter"/>
                <a:cs typeface="Architects Daughter"/>
                <a:sym typeface="Architects Daughter"/>
              </a:rPr>
              <a:t>Do you have anything you’d like to share in the stream today?</a:t>
            </a:r>
            <a:r>
              <a:rPr lang="en" sz="1200"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endParaRPr sz="12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271885" y="903350"/>
            <a:ext cx="940500" cy="391864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753400" y="1566175"/>
            <a:ext cx="512125" cy="477301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439200" y="1566175"/>
            <a:ext cx="512125" cy="477301"/>
          </a:xfrm>
          <a:prstGeom prst="rect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" name="Google Shape;82;p13"/>
          <p:cNvSpPr txBox="1"/>
          <p:nvPr/>
        </p:nvSpPr>
        <p:spPr>
          <a:xfrm>
            <a:off x="4753300" y="1485350"/>
            <a:ext cx="5121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rial Black"/>
                <a:ea typeface="Arial Black"/>
                <a:cs typeface="Arial Black"/>
                <a:sym typeface="Arial Black"/>
              </a:rPr>
              <a:t>2B</a:t>
            </a:r>
            <a:endParaRPr b="1" sz="17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441350" y="1480200"/>
            <a:ext cx="5121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rial Black"/>
                <a:ea typeface="Arial Black"/>
                <a:cs typeface="Arial Black"/>
                <a:sym typeface="Arial Black"/>
              </a:rPr>
              <a:t>3B</a:t>
            </a:r>
            <a:endParaRPr b="1" sz="170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84" name="Google Shape;84;p13"/>
          <p:cNvGraphicFramePr/>
          <p:nvPr/>
        </p:nvGraphicFramePr>
        <p:xfrm>
          <a:off x="2357688" y="477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{3E3713C7-0068-4B5C-925C-83BDE8274C7E}</a:tableStyleId>
              </a:tblPr>
              <a:tblGrid>
                <a:gridCol w="618675"/>
                <a:gridCol w="1026450"/>
                <a:gridCol w="568725"/>
              </a:tblGrid>
              <a:tr h="172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8:30-8:40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Opening/SEL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 hMerge="1"/>
              </a:tr>
              <a:tr h="164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8:40-9:00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Writing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 hMerge="1"/>
              </a:tr>
              <a:tr h="135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9:00-9:20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ELA Lesson 2nd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 hMerge="1"/>
              </a:tr>
              <a:tr h="206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9:20-9:50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ELA Lesson 3rd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</a:tr>
              <a:tr h="117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FF0000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9:50-10:10</a:t>
                      </a:r>
                      <a:endParaRPr b="1" sz="6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0000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Break - Recess</a:t>
                      </a:r>
                      <a:endParaRPr sz="6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17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10:10-10:30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Math Lesson 2nd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 hMerge="1"/>
              </a:tr>
              <a:tr h="192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10:30-11:00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Math Lesson 3rd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</a:tr>
              <a:tr h="194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11:00-11:15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Small Group 3rd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</a:tr>
              <a:tr h="194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11:15-11:30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Small Group 2nd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 hMerge="1"/>
              </a:tr>
              <a:tr h="122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11:30-11:45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SEL/Closing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 hMerge="1"/>
              </a:tr>
              <a:tr h="147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11:45-12:10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 2nd Science  Zoom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 hMerge="1"/>
              </a:tr>
              <a:tr h="933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FF0000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12:10-1:00</a:t>
                      </a:r>
                      <a:endParaRPr b="1" sz="6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0000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Break - Lunch</a:t>
                      </a:r>
                      <a:endParaRPr sz="600">
                        <a:solidFill>
                          <a:srgbClr val="FF0000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154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1:00-1:15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Office Hours Q &amp; A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1F1"/>
                    </a:solidFill>
                  </a:tcPr>
                </a:tc>
                <a:tc hMerge="1"/>
              </a:tr>
              <a:tr h="126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1:15-1:30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Office Hours </a:t>
                      </a: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Math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1F1"/>
                    </a:solidFill>
                  </a:tcPr>
                </a:tc>
                <a:tc hMerge="1"/>
              </a:tr>
              <a:tr h="168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1:30-2:00</a:t>
                      </a:r>
                      <a:endParaRPr b="1"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b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Office Hours </a:t>
                      </a:r>
                      <a:r>
                        <a:rPr lang="en" sz="6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ELD/Writing </a:t>
                      </a:r>
                      <a:endParaRPr sz="6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19050" marB="19050" marR="28575" marL="28575" anchor="ctr">
                    <a:lnL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9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1F1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85" name="Google Shape;85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 rot="-5400000">
            <a:off x="535962" y="1717463"/>
            <a:ext cx="3128976" cy="4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 rot="5400000">
            <a:off x="5405762" y="1717462"/>
            <a:ext cx="3128976" cy="4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>
            <a:off x="1869775" y="-41125"/>
            <a:ext cx="2693425" cy="43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 rot="3">
            <a:off x="4494400" y="-41124"/>
            <a:ext cx="2693425" cy="435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 rot="10800000">
            <a:off x="1917675" y="3050575"/>
            <a:ext cx="2675226" cy="4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flipH="1" rot="10800000">
            <a:off x="4548550" y="3055725"/>
            <a:ext cx="2630876" cy="4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 rot="-2">
            <a:off x="889327" y="93650"/>
            <a:ext cx="1159148" cy="1070699"/>
          </a:xfrm>
          <a:prstGeom prst="rect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28">
            <a:alphaModFix/>
          </a:blip>
          <a:srcRect b="0" l="16743" r="19570" t="67964"/>
          <a:stretch/>
        </p:blipFill>
        <p:spPr>
          <a:xfrm>
            <a:off x="2891722" y="4214000"/>
            <a:ext cx="4067704" cy="94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29">
            <a:alphaModFix/>
          </a:blip>
          <a:srcRect b="0" l="5754" r="8097" t="29213"/>
          <a:stretch/>
        </p:blipFill>
        <p:spPr>
          <a:xfrm flipH="1">
            <a:off x="7218125" y="3055751"/>
            <a:ext cx="2065000" cy="169673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>
            <a:hlinkClick r:id="rId30"/>
          </p:cNvPr>
          <p:cNvSpPr/>
          <p:nvPr/>
        </p:nvSpPr>
        <p:spPr>
          <a:xfrm>
            <a:off x="6818338" y="2080340"/>
            <a:ext cx="717300" cy="877800"/>
          </a:xfrm>
          <a:prstGeom prst="wedgeRoundRectCallout">
            <a:avLst>
              <a:gd fmla="val -57692" name="adj1"/>
              <a:gd fmla="val 65528" name="adj2"/>
              <a:gd fmla="val 0" name="adj3"/>
            </a:avLst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latin typeface="Coming Soon"/>
                <a:ea typeface="Coming Soon"/>
                <a:cs typeface="Coming Soon"/>
                <a:sym typeface="Coming Soon"/>
              </a:rPr>
              <a:t>Tell us about what you read today!</a:t>
            </a:r>
            <a:r>
              <a:rPr b="1" lang="en" sz="900">
                <a:latin typeface="Shadows Into Light"/>
                <a:ea typeface="Shadows Into Light"/>
                <a:cs typeface="Shadows Into Light"/>
                <a:sym typeface="Shadows Into Light"/>
              </a:rPr>
              <a:t> </a:t>
            </a:r>
            <a:endParaRPr b="1" sz="900"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pic>
        <p:nvPicPr>
          <p:cNvPr id="95" name="Google Shape;95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264050" y="4051500"/>
            <a:ext cx="137200" cy="10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223081">
            <a:off x="7429925" y="3594769"/>
            <a:ext cx="435150" cy="18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223081">
            <a:off x="7970450" y="3642394"/>
            <a:ext cx="435150" cy="18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749725" y="3413350"/>
            <a:ext cx="137200" cy="114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749725" y="4022950"/>
            <a:ext cx="137200" cy="114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8264050" y="3480725"/>
            <a:ext cx="137200" cy="10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8816525" y="3489550"/>
            <a:ext cx="137200" cy="114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 rot="420649">
            <a:off x="8816525" y="4118900"/>
            <a:ext cx="137200" cy="10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308093">
            <a:off x="8455614" y="4269675"/>
            <a:ext cx="477300" cy="180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 rot="221569">
            <a:off x="8493647" y="3615589"/>
            <a:ext cx="401229" cy="272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5" name="Google Shape;105;p13"/>
          <p:cNvPicPr preferRelativeResize="0"/>
          <p:nvPr/>
        </p:nvPicPr>
        <p:blipFill rotWithShape="1">
          <a:blip r:embed="rId36">
            <a:alphaModFix/>
          </a:blip>
          <a:srcRect b="0" l="5471" r="5710" t="16464"/>
          <a:stretch/>
        </p:blipFill>
        <p:spPr>
          <a:xfrm flipH="1">
            <a:off x="4904175" y="2947350"/>
            <a:ext cx="2520050" cy="2370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6" name="Google Shape;106;p13"/>
          <p:cNvPicPr preferRelativeResize="0"/>
          <p:nvPr/>
        </p:nvPicPr>
        <p:blipFill rotWithShape="1">
          <a:blip r:embed="rId37">
            <a:alphaModFix/>
          </a:blip>
          <a:srcRect b="0" l="28955" r="12643" t="15361"/>
          <a:stretch/>
        </p:blipFill>
        <p:spPr>
          <a:xfrm>
            <a:off x="46925" y="1919925"/>
            <a:ext cx="2213850" cy="320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715550" y="1554825"/>
            <a:ext cx="940500" cy="94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1524675" y="3683194"/>
            <a:ext cx="1933500" cy="38186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2509626" y="4137266"/>
            <a:ext cx="717301" cy="717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rot="281200">
            <a:off x="7930500" y="4212501"/>
            <a:ext cx="463726" cy="19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rot="226334">
            <a:off x="7405475" y="4170250"/>
            <a:ext cx="463726" cy="19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