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1987006-DEA5-498C-AD11-E29F47622764}">
  <a:tblStyle styleId="{51987006-DEA5-498C-AD11-E29F47622764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" name="Google Shape;6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" name="Google Shape;7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" name="Google Shape;13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8" name="Google Shape;14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" name="Google Shape;15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8" name="Google Shape;17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0" name="Google Shape;19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" name="Google Shape;20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0" name="Google Shape;21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0" name="Google Shape;230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1" name="Google Shape;241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0" name="Google Shape;250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3" name="Google Shape;273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4" name="Google Shape;284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" name="Google Shape;26;p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hyperlink" Target="https://app.screencastify.com/v3/watch/4nqAYBbEpyFApRDVDpvh" TargetMode="External"/><Relationship Id="rId10" Type="http://schemas.openxmlformats.org/officeDocument/2006/relationships/slide" Target="/ppt/slides/slide7.xml"/><Relationship Id="rId13" Type="http://schemas.openxmlformats.org/officeDocument/2006/relationships/hyperlink" Target="https://app.screencastify.com/v3/watch/V2C27PhlnybRXqLk8Mh8" TargetMode="External"/><Relationship Id="rId12" Type="http://schemas.openxmlformats.org/officeDocument/2006/relationships/slide" Target="/ppt/slides/slide1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slide" Target="/ppt/slides/slide3.xml"/><Relationship Id="rId4" Type="http://schemas.openxmlformats.org/officeDocument/2006/relationships/image" Target="../media/image18.png"/><Relationship Id="rId9" Type="http://schemas.openxmlformats.org/officeDocument/2006/relationships/hyperlink" Target="https://app.screencastify.com/v3/watch/z616yCNTTVwH6dbQKzkH" TargetMode="External"/><Relationship Id="rId14" Type="http://schemas.openxmlformats.org/officeDocument/2006/relationships/image" Target="../media/image10.png"/><Relationship Id="rId5" Type="http://schemas.openxmlformats.org/officeDocument/2006/relationships/image" Target="../media/image1.png"/><Relationship Id="rId6" Type="http://schemas.openxmlformats.org/officeDocument/2006/relationships/image" Target="../media/image5.png"/><Relationship Id="rId7" Type="http://schemas.openxmlformats.org/officeDocument/2006/relationships/slide" Target="/ppt/slides/slide3.xml"/><Relationship Id="rId8" Type="http://schemas.openxmlformats.org/officeDocument/2006/relationships/slide" Target="/ppt/slides/slide3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34.png"/><Relationship Id="rId5" Type="http://schemas.openxmlformats.org/officeDocument/2006/relationships/image" Target="../media/image7.png"/><Relationship Id="rId6" Type="http://schemas.openxmlformats.org/officeDocument/2006/relationships/image" Target="../media/image6.png"/><Relationship Id="rId7" Type="http://schemas.openxmlformats.org/officeDocument/2006/relationships/image" Target="../media/image2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0" Type="http://schemas.openxmlformats.org/officeDocument/2006/relationships/slide" Target="/ppt/slides/slide15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image" Target="../media/image15.png"/><Relationship Id="rId5" Type="http://schemas.openxmlformats.org/officeDocument/2006/relationships/image" Target="../media/image23.png"/><Relationship Id="rId6" Type="http://schemas.openxmlformats.org/officeDocument/2006/relationships/image" Target="../media/image25.png"/><Relationship Id="rId7" Type="http://schemas.openxmlformats.org/officeDocument/2006/relationships/image" Target="../media/image16.png"/><Relationship Id="rId8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42.png"/><Relationship Id="rId5" Type="http://schemas.openxmlformats.org/officeDocument/2006/relationships/image" Target="../media/image17.png"/><Relationship Id="rId6" Type="http://schemas.openxmlformats.org/officeDocument/2006/relationships/image" Target="../media/image36.png"/><Relationship Id="rId7" Type="http://schemas.openxmlformats.org/officeDocument/2006/relationships/image" Target="../media/image20.png"/><Relationship Id="rId8" Type="http://schemas.openxmlformats.org/officeDocument/2006/relationships/image" Target="../media/image2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0.png"/><Relationship Id="rId4" Type="http://schemas.openxmlformats.org/officeDocument/2006/relationships/image" Target="../media/image28.png"/></Relationships>
</file>

<file path=ppt/slides/_rels/slide10.xml.rels><?xml version="1.0" encoding="UTF-8" standalone="yes"?><Relationships xmlns="http://schemas.openxmlformats.org/package/2006/relationships"><Relationship Id="rId11" Type="http://schemas.openxmlformats.org/officeDocument/2006/relationships/image" Target="../media/image39.png"/><Relationship Id="rId10" Type="http://schemas.openxmlformats.org/officeDocument/2006/relationships/image" Target="../media/image37.png"/><Relationship Id="rId13" Type="http://schemas.openxmlformats.org/officeDocument/2006/relationships/image" Target="../media/image52.png"/><Relationship Id="rId1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4.png"/><Relationship Id="rId4" Type="http://schemas.openxmlformats.org/officeDocument/2006/relationships/image" Target="../media/image33.png"/><Relationship Id="rId9" Type="http://schemas.openxmlformats.org/officeDocument/2006/relationships/image" Target="../media/image4.png"/><Relationship Id="rId14" Type="http://schemas.openxmlformats.org/officeDocument/2006/relationships/slide" Target="/ppt/slides/slide15.xml"/><Relationship Id="rId5" Type="http://schemas.openxmlformats.org/officeDocument/2006/relationships/image" Target="../media/image40.png"/><Relationship Id="rId6" Type="http://schemas.openxmlformats.org/officeDocument/2006/relationships/image" Target="../media/image29.png"/><Relationship Id="rId7" Type="http://schemas.openxmlformats.org/officeDocument/2006/relationships/image" Target="../media/image26.png"/><Relationship Id="rId8" Type="http://schemas.openxmlformats.org/officeDocument/2006/relationships/image" Target="../media/image3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2.png"/><Relationship Id="rId4" Type="http://schemas.openxmlformats.org/officeDocument/2006/relationships/image" Target="../media/image17.png"/><Relationship Id="rId5" Type="http://schemas.openxmlformats.org/officeDocument/2006/relationships/image" Target="../media/image21.png"/><Relationship Id="rId6" Type="http://schemas.openxmlformats.org/officeDocument/2006/relationships/image" Target="../media/image44.png"/><Relationship Id="rId7" Type="http://schemas.openxmlformats.org/officeDocument/2006/relationships/image" Target="../media/image53.png"/><Relationship Id="rId8" Type="http://schemas.openxmlformats.org/officeDocument/2006/relationships/image" Target="../media/image4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4.xml.rels><?xml version="1.0" encoding="UTF-8" standalone="yes"?><Relationships xmlns="http://schemas.openxmlformats.org/package/2006/relationships"><Relationship Id="rId11" Type="http://schemas.openxmlformats.org/officeDocument/2006/relationships/image" Target="../media/image57.png"/><Relationship Id="rId10" Type="http://schemas.openxmlformats.org/officeDocument/2006/relationships/image" Target="../media/image30.png"/><Relationship Id="rId12" Type="http://schemas.openxmlformats.org/officeDocument/2006/relationships/slide" Target="/ppt/slides/slide15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2.png"/><Relationship Id="rId4" Type="http://schemas.openxmlformats.org/officeDocument/2006/relationships/image" Target="../media/image40.png"/><Relationship Id="rId9" Type="http://schemas.openxmlformats.org/officeDocument/2006/relationships/image" Target="../media/image39.png"/><Relationship Id="rId5" Type="http://schemas.openxmlformats.org/officeDocument/2006/relationships/image" Target="../media/image29.png"/><Relationship Id="rId6" Type="http://schemas.openxmlformats.org/officeDocument/2006/relationships/image" Target="../media/image26.png"/><Relationship Id="rId7" Type="http://schemas.openxmlformats.org/officeDocument/2006/relationships/image" Target="../media/image4.png"/><Relationship Id="rId8" Type="http://schemas.openxmlformats.org/officeDocument/2006/relationships/image" Target="../media/image37.png"/></Relationships>
</file>

<file path=ppt/slides/_rels/slide15.xml.rels><?xml version="1.0" encoding="UTF-8" standalone="yes"?><Relationships xmlns="http://schemas.openxmlformats.org/package/2006/relationships"><Relationship Id="rId10" Type="http://schemas.openxmlformats.org/officeDocument/2006/relationships/hyperlink" Target="https://drive.google.com/drive/folders/1rjU7S3hHK8w0ELAYxMrSSrCGBj90aHxX?usp=drive_link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6.png"/><Relationship Id="rId4" Type="http://schemas.openxmlformats.org/officeDocument/2006/relationships/image" Target="../media/image72.png"/><Relationship Id="rId9" Type="http://schemas.openxmlformats.org/officeDocument/2006/relationships/hyperlink" Target="https://drive.google.com/drive/folders/1a9EGZYL2uMbpgqNFI46elOQpL7LaWI2z?usp=drive_link" TargetMode="External"/><Relationship Id="rId5" Type="http://schemas.openxmlformats.org/officeDocument/2006/relationships/image" Target="../media/image63.png"/><Relationship Id="rId6" Type="http://schemas.openxmlformats.org/officeDocument/2006/relationships/image" Target="../media/image67.png"/><Relationship Id="rId7" Type="http://schemas.openxmlformats.org/officeDocument/2006/relationships/image" Target="../media/image60.png"/><Relationship Id="rId8" Type="http://schemas.openxmlformats.org/officeDocument/2006/relationships/hyperlink" Target="https://drive.google.com/drive/folders/1fDy6ueQrO8-V5AgKgiHPzDHvdRMvaOYx?usp=drive_link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8.png"/><Relationship Id="rId4" Type="http://schemas.openxmlformats.org/officeDocument/2006/relationships/image" Target="../media/image70.png"/><Relationship Id="rId5" Type="http://schemas.openxmlformats.org/officeDocument/2006/relationships/image" Target="../media/image58.png"/><Relationship Id="rId6" Type="http://schemas.openxmlformats.org/officeDocument/2006/relationships/image" Target="../media/image59.png"/></Relationships>
</file>

<file path=ppt/slides/_rels/slide17.xml.rels><?xml version="1.0" encoding="UTF-8" standalone="yes"?><Relationships xmlns="http://schemas.openxmlformats.org/package/2006/relationships"><Relationship Id="rId11" Type="http://schemas.openxmlformats.org/officeDocument/2006/relationships/hyperlink" Target="https://drive.google.com/file/d/1mmpMgUm1tIN1HTTQMneoOtXIojalRS16/view?usp=sharing" TargetMode="External"/><Relationship Id="rId10" Type="http://schemas.openxmlformats.org/officeDocument/2006/relationships/hyperlink" Target="https://drive.google.com/file/d/13F5R3AorvcoEgye1NRyATY0luodU4uuN/view?usp=sharing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8.png"/><Relationship Id="rId4" Type="http://schemas.openxmlformats.org/officeDocument/2006/relationships/image" Target="../media/image61.png"/><Relationship Id="rId9" Type="http://schemas.openxmlformats.org/officeDocument/2006/relationships/image" Target="../media/image75.png"/><Relationship Id="rId5" Type="http://schemas.openxmlformats.org/officeDocument/2006/relationships/image" Target="../media/image71.png"/><Relationship Id="rId6" Type="http://schemas.openxmlformats.org/officeDocument/2006/relationships/image" Target="../media/image65.png"/><Relationship Id="rId7" Type="http://schemas.openxmlformats.org/officeDocument/2006/relationships/image" Target="../media/image84.png"/><Relationship Id="rId8" Type="http://schemas.openxmlformats.org/officeDocument/2006/relationships/image" Target="../media/image6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://www.youtube.com/watch?v=vzAK81XWwv4" TargetMode="External"/><Relationship Id="rId4" Type="http://schemas.openxmlformats.org/officeDocument/2006/relationships/image" Target="../media/image64.jpg"/><Relationship Id="rId5" Type="http://schemas.openxmlformats.org/officeDocument/2006/relationships/image" Target="../media/image74.png"/><Relationship Id="rId6" Type="http://schemas.openxmlformats.org/officeDocument/2006/relationships/image" Target="../media/image73.png"/><Relationship Id="rId7" Type="http://schemas.openxmlformats.org/officeDocument/2006/relationships/image" Target="../media/image77.png"/><Relationship Id="rId8" Type="http://schemas.openxmlformats.org/officeDocument/2006/relationships/image" Target="../media/image3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2.png"/><Relationship Id="rId4" Type="http://schemas.openxmlformats.org/officeDocument/2006/relationships/image" Target="../media/image82.png"/><Relationship Id="rId5" Type="http://schemas.openxmlformats.org/officeDocument/2006/relationships/image" Target="../media/image83.png"/><Relationship Id="rId6" Type="http://schemas.openxmlformats.org/officeDocument/2006/relationships/image" Target="../media/image79.png"/><Relationship Id="rId7" Type="http://schemas.openxmlformats.org/officeDocument/2006/relationships/image" Target="../media/image76.png"/><Relationship Id="rId8" Type="http://schemas.openxmlformats.org/officeDocument/2006/relationships/image" Target="../media/image8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://drive.google.com/file/d/1nmZLETm5V3RwOReedcxVG6rH31JBIe4A/view" TargetMode="External"/><Relationship Id="rId4" Type="http://schemas.openxmlformats.org/officeDocument/2006/relationships/image" Target="../media/image8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34343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295250" y="629350"/>
            <a:ext cx="7948200" cy="3372000"/>
          </a:xfrm>
          <a:prstGeom prst="flowChartAlternateProcess">
            <a:avLst/>
          </a:prstGeom>
          <a:solidFill>
            <a:srgbClr val="B45F0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562800" y="776975"/>
            <a:ext cx="8018400" cy="3504000"/>
          </a:xfrm>
          <a:prstGeom prst="flowChartAlternateProcess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8" y="977650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">
                <a:solidFill>
                  <a:srgbClr val="B45F06"/>
                </a:solidFill>
              </a:rPr>
              <a:t>Amplify CKLA</a:t>
            </a:r>
            <a:endParaRPr b="1">
              <a:solidFill>
                <a:srgbClr val="B45F06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">
                <a:solidFill>
                  <a:srgbClr val="B45F06"/>
                </a:solidFill>
              </a:rPr>
              <a:t>Classroom Setup K-2</a:t>
            </a:r>
            <a:endParaRPr b="1">
              <a:solidFill>
                <a:srgbClr val="B45F06"/>
              </a:solidFill>
            </a:endParaRPr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067200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DCSD 2024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34343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" name="Google Shape;62;p14"/>
          <p:cNvGraphicFramePr/>
          <p:nvPr/>
        </p:nvGraphicFramePr>
        <p:xfrm>
          <a:off x="173600" y="1441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{51987006-DEA5-498C-AD11-E29F47622764}</a:tableStyleId>
              </a:tblPr>
              <a:tblGrid>
                <a:gridCol w="2926775"/>
                <a:gridCol w="2926775"/>
                <a:gridCol w="2926775"/>
              </a:tblGrid>
              <a:tr h="3510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63" name="Google Shape;63;p14"/>
          <p:cNvSpPr/>
          <p:nvPr/>
        </p:nvSpPr>
        <p:spPr>
          <a:xfrm>
            <a:off x="1491775" y="9450"/>
            <a:ext cx="6130200" cy="1336500"/>
          </a:xfrm>
          <a:prstGeom prst="ellipse">
            <a:avLst/>
          </a:prstGeom>
          <a:solidFill>
            <a:srgbClr val="B45F0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4"/>
          <p:cNvSpPr/>
          <p:nvPr/>
        </p:nvSpPr>
        <p:spPr>
          <a:xfrm>
            <a:off x="1922550" y="186450"/>
            <a:ext cx="5298900" cy="982500"/>
          </a:xfrm>
          <a:prstGeom prst="rect">
            <a:avLst/>
          </a:prstGeom>
          <a:solidFill>
            <a:schemeClr val="lt2"/>
          </a:solidFill>
          <a:ln cap="flat" cmpd="sng" w="19050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4"/>
          <p:cNvSpPr txBox="1"/>
          <p:nvPr>
            <p:ph type="title"/>
          </p:nvPr>
        </p:nvSpPr>
        <p:spPr>
          <a:xfrm>
            <a:off x="4022250" y="413250"/>
            <a:ext cx="31992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3300">
                <a:solidFill>
                  <a:srgbClr val="B45F06"/>
                </a:solidFill>
              </a:rPr>
              <a:t>Materials </a:t>
            </a:r>
            <a:endParaRPr b="1" sz="3300">
              <a:solidFill>
                <a:srgbClr val="B45F06"/>
              </a:solidFill>
            </a:endParaRPr>
          </a:p>
        </p:txBody>
      </p:sp>
      <p:pic>
        <p:nvPicPr>
          <p:cNvPr id="66" name="Google Shape;66;p14">
            <a:hlinkClick action="ppaction://hlinksldjump"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6350" y="1600538"/>
            <a:ext cx="2527200" cy="194242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7" name="Google Shape;67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69409" y="1662687"/>
            <a:ext cx="2005166" cy="19424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8" name="Google Shape;68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477438" y="1523274"/>
            <a:ext cx="2173776" cy="222124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9" name="Google Shape;69;p14"/>
          <p:cNvSpPr txBox="1"/>
          <p:nvPr/>
        </p:nvSpPr>
        <p:spPr>
          <a:xfrm>
            <a:off x="119950" y="3542950"/>
            <a:ext cx="30000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action="ppaction://hlinksldjump" r:id="rId7"/>
              </a:rPr>
              <a:t>Kindergarten</a:t>
            </a:r>
            <a:r>
              <a:rPr b="1" i="0" lang="en" sz="33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action="ppaction://hlinksldjump" r:id="rId8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9"/>
              </a:rPr>
              <a:t>Kindergarten Walkthrough Video</a:t>
            </a:r>
            <a:endParaRPr b="0" i="0" sz="1400" u="sng" cap="none" strike="noStrik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14"/>
          <p:cNvSpPr txBox="1"/>
          <p:nvPr/>
        </p:nvSpPr>
        <p:spPr>
          <a:xfrm>
            <a:off x="3293275" y="3605125"/>
            <a:ext cx="25272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action="ppaction://hlinksldjump" r:id="rId10"/>
              </a:rPr>
              <a:t>1st Grade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11"/>
              </a:rPr>
              <a:t>1st Grade Walkthrough Video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6260076" y="3820525"/>
            <a:ext cx="26085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action="ppaction://hlinksldjump" r:id="rId12"/>
              </a:rPr>
              <a:t>2nd Grade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13"/>
              </a:rPr>
              <a:t>2nd Grade Walkthrough Video</a:t>
            </a:r>
            <a:endParaRPr b="0" i="0" sz="1400" u="sng" cap="none" strike="noStrik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" name="Google Shape;72;p14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2116200" y="286838"/>
            <a:ext cx="2524125" cy="371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34343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/>
          <p:nvPr>
            <p:ph type="title"/>
          </p:nvPr>
        </p:nvSpPr>
        <p:spPr>
          <a:xfrm>
            <a:off x="3610950" y="85450"/>
            <a:ext cx="5787600" cy="55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>
                <a:solidFill>
                  <a:srgbClr val="B45F06"/>
                </a:solidFill>
              </a:rPr>
              <a:t>Kindergarten Components </a:t>
            </a:r>
            <a:endParaRPr b="1">
              <a:solidFill>
                <a:srgbClr val="B45F06"/>
              </a:solidFill>
            </a:endParaRPr>
          </a:p>
        </p:txBody>
      </p:sp>
      <p:pic>
        <p:nvPicPr>
          <p:cNvPr id="78" name="Google Shape;7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10938" y="842675"/>
            <a:ext cx="5309674" cy="408105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9" name="Google Shape;79;p15"/>
          <p:cNvSpPr txBox="1"/>
          <p:nvPr/>
        </p:nvSpPr>
        <p:spPr>
          <a:xfrm>
            <a:off x="93250" y="85450"/>
            <a:ext cx="3411000" cy="4982100"/>
          </a:xfrm>
          <a:prstGeom prst="rect">
            <a:avLst/>
          </a:prstGeom>
          <a:solidFill>
            <a:srgbClr val="D9D9D9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Teacher Guides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 Knowledge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 Skills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Big Books/ Flip Books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 Knowledge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 Skills</a:t>
            </a: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(Units 4-8)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Sound Posters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Sound Cards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Clear Pockets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Student Readers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Picture Readers</a:t>
            </a: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(set of 25)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Readers Skills 6-10</a:t>
            </a: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(sets of 25) 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Chaining Materials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Small Letter Cards </a:t>
            </a:r>
            <a:r>
              <a:rPr b="0" i="0" lang="en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(box - class set) 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Chaining Folders </a:t>
            </a:r>
            <a:r>
              <a:rPr b="0" i="0" lang="en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(set of 25)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Blending Picture Cards and Image Cards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Large Letter Cards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 Trade Books </a:t>
            </a:r>
            <a:r>
              <a:rPr b="0" i="0" lang="en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per Knowledge Domain)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Student Activity Books </a:t>
            </a:r>
            <a:r>
              <a:rPr b="0" i="0" lang="en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(Consumable) 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 Skills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 Knowledge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5"/>
          <p:cNvSpPr/>
          <p:nvPr/>
        </p:nvSpPr>
        <p:spPr>
          <a:xfrm>
            <a:off x="3659500" y="1421850"/>
            <a:ext cx="1538400" cy="1041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15"/>
          <p:cNvSpPr/>
          <p:nvPr/>
        </p:nvSpPr>
        <p:spPr>
          <a:xfrm>
            <a:off x="5212525" y="1285125"/>
            <a:ext cx="762300" cy="1177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15"/>
          <p:cNvSpPr/>
          <p:nvPr/>
        </p:nvSpPr>
        <p:spPr>
          <a:xfrm>
            <a:off x="4378200" y="2525275"/>
            <a:ext cx="1083900" cy="909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15"/>
          <p:cNvSpPr/>
          <p:nvPr/>
        </p:nvSpPr>
        <p:spPr>
          <a:xfrm>
            <a:off x="5530950" y="2525275"/>
            <a:ext cx="599100" cy="909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15"/>
          <p:cNvSpPr/>
          <p:nvPr/>
        </p:nvSpPr>
        <p:spPr>
          <a:xfrm>
            <a:off x="5765975" y="3703275"/>
            <a:ext cx="1452000" cy="11373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34343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 txBox="1"/>
          <p:nvPr>
            <p:ph type="title"/>
          </p:nvPr>
        </p:nvSpPr>
        <p:spPr>
          <a:xfrm>
            <a:off x="3610950" y="85450"/>
            <a:ext cx="5787600" cy="55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>
                <a:solidFill>
                  <a:srgbClr val="B45F06"/>
                </a:solidFill>
              </a:rPr>
              <a:t>Kindergarten Components </a:t>
            </a:r>
            <a:endParaRPr b="1">
              <a:solidFill>
                <a:srgbClr val="B45F06"/>
              </a:solidFill>
            </a:endParaRPr>
          </a:p>
        </p:txBody>
      </p:sp>
      <p:sp>
        <p:nvSpPr>
          <p:cNvPr id="90" name="Google Shape;90;p16"/>
          <p:cNvSpPr txBox="1"/>
          <p:nvPr/>
        </p:nvSpPr>
        <p:spPr>
          <a:xfrm>
            <a:off x="93250" y="85450"/>
            <a:ext cx="3411000" cy="4982100"/>
          </a:xfrm>
          <a:prstGeom prst="rect">
            <a:avLst/>
          </a:prstGeom>
          <a:solidFill>
            <a:srgbClr val="D9D9D9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Teacher Guides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 Knowledge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 Skills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Big Books/ Flip Books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 Knowledge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 Skills</a:t>
            </a: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(Units 4-8)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Sound Posters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Sound Cards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Clear Pockets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Student Readers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Picture Readers</a:t>
            </a: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(set of 25)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Readers Skills 6-10</a:t>
            </a: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(sets of 25) 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Chaining Materials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Small Letter Cards </a:t>
            </a:r>
            <a:r>
              <a:rPr b="0" i="0" lang="en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(box - class set) 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Chaining Folders </a:t>
            </a:r>
            <a:r>
              <a:rPr b="0" i="0" lang="en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(set of 25)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Blending Picture Cards and Image Cards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Large Letter Cards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 Trade Books </a:t>
            </a:r>
            <a:r>
              <a:rPr b="0" i="0" lang="en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per Knowledge Domain)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Student Activity Books </a:t>
            </a:r>
            <a:r>
              <a:rPr b="0" i="0" lang="en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(Consumable) 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 Skills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 Knowledge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1" name="Google Shape;9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41224" y="640750"/>
            <a:ext cx="1804225" cy="2165053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2" name="Google Shape;92;p16"/>
          <p:cNvPicPr preferRelativeResize="0"/>
          <p:nvPr/>
        </p:nvPicPr>
        <p:blipFill rotWithShape="1">
          <a:blip r:embed="rId4">
            <a:alphaModFix/>
          </a:blip>
          <a:srcRect b="7445" l="0" r="53134" t="46191"/>
          <a:stretch/>
        </p:blipFill>
        <p:spPr>
          <a:xfrm>
            <a:off x="5982425" y="640750"/>
            <a:ext cx="2874752" cy="213300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3" name="Google Shape;93;p16"/>
          <p:cNvPicPr preferRelativeResize="0"/>
          <p:nvPr/>
        </p:nvPicPr>
        <p:blipFill rotWithShape="1">
          <a:blip r:embed="rId5">
            <a:alphaModFix/>
          </a:blip>
          <a:srcRect b="14020" l="0" r="0" t="13776"/>
          <a:stretch/>
        </p:blipFill>
        <p:spPr>
          <a:xfrm>
            <a:off x="5982435" y="2960473"/>
            <a:ext cx="2986364" cy="16170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4" name="Google Shape;94;p16"/>
          <p:cNvPicPr preferRelativeResize="0"/>
          <p:nvPr/>
        </p:nvPicPr>
        <p:blipFill rotWithShape="1">
          <a:blip r:embed="rId6">
            <a:alphaModFix/>
          </a:blip>
          <a:srcRect b="11721" l="10305" r="8742" t="10800"/>
          <a:stretch/>
        </p:blipFill>
        <p:spPr>
          <a:xfrm>
            <a:off x="3747998" y="2865439"/>
            <a:ext cx="1265550" cy="161708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5" name="Google Shape;95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383900" y="3947129"/>
            <a:ext cx="1495825" cy="1120422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34343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9950" y="750317"/>
            <a:ext cx="2611175" cy="16081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1" name="Google Shape;101;p17"/>
          <p:cNvSpPr txBox="1"/>
          <p:nvPr>
            <p:ph type="title"/>
          </p:nvPr>
        </p:nvSpPr>
        <p:spPr>
          <a:xfrm>
            <a:off x="171000" y="147625"/>
            <a:ext cx="8802000" cy="55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>
                <a:solidFill>
                  <a:srgbClr val="B45F06"/>
                </a:solidFill>
              </a:rPr>
              <a:t>Kindergarten Classroom Setup and Organization</a:t>
            </a:r>
            <a:endParaRPr b="1">
              <a:solidFill>
                <a:srgbClr val="B45F06"/>
              </a:solidFill>
            </a:endParaRPr>
          </a:p>
        </p:txBody>
      </p:sp>
      <p:sp>
        <p:nvSpPr>
          <p:cNvPr id="102" name="Google Shape;102;p17"/>
          <p:cNvSpPr txBox="1"/>
          <p:nvPr/>
        </p:nvSpPr>
        <p:spPr>
          <a:xfrm>
            <a:off x="240875" y="880975"/>
            <a:ext cx="7699800" cy="3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Need to Have:</a:t>
            </a:r>
            <a:endParaRPr b="0" i="0" sz="1700" u="none" cap="none" strike="noStrike">
              <a:solidFill>
                <a:srgbClr val="CCCCC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700"/>
              <a:buFont typeface="Arial"/>
              <a:buChar char="●"/>
            </a:pPr>
            <a:r>
              <a:rPr b="0" i="0" lang="en" sz="17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Sound Wall - With Amplify CKLA Sound Posters</a:t>
            </a:r>
            <a:endParaRPr b="0" i="0" sz="1700" u="none" cap="none" strike="noStrike">
              <a:solidFill>
                <a:srgbClr val="CCCCC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700"/>
              <a:buFont typeface="Arial"/>
              <a:buChar char="●"/>
            </a:pPr>
            <a:r>
              <a:rPr b="0" i="0" lang="en" sz="17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Tricky Word Board/ Chart  </a:t>
            </a:r>
            <a:endParaRPr b="0" i="0" sz="1700" u="none" cap="none" strike="noStrike">
              <a:solidFill>
                <a:srgbClr val="CCCCC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700"/>
              <a:buFont typeface="Arial"/>
              <a:buChar char="●"/>
            </a:pPr>
            <a:r>
              <a:rPr b="0" i="0" lang="en" sz="17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Knowledge Learning Board (Image Cards, Vocabulary)</a:t>
            </a:r>
            <a:endParaRPr b="0" i="0" sz="1700" u="none" cap="none" strike="noStrike">
              <a:solidFill>
                <a:srgbClr val="CCCCC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CCCCC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Nice to Have: </a:t>
            </a:r>
            <a:endParaRPr b="0" i="0" sz="1700" u="none" cap="none" strike="noStrike">
              <a:solidFill>
                <a:srgbClr val="CCCCC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700"/>
              <a:buFont typeface="Arial"/>
              <a:buChar char="●"/>
            </a:pPr>
            <a:r>
              <a:rPr b="0" i="0" lang="en" sz="17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Easel </a:t>
            </a:r>
            <a:endParaRPr b="0" i="0" sz="1700" u="none" cap="none" strike="noStrike">
              <a:solidFill>
                <a:srgbClr val="CCCCC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700"/>
              <a:buFont typeface="Arial"/>
              <a:buChar char="●"/>
            </a:pPr>
            <a:r>
              <a:rPr b="0" i="0" lang="en" sz="17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Large Chart Paper</a:t>
            </a:r>
            <a:endParaRPr b="0" i="0" sz="1700" u="none" cap="none" strike="noStrike">
              <a:solidFill>
                <a:srgbClr val="CCCCC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700"/>
              <a:buFont typeface="Arial"/>
              <a:buChar char="●"/>
            </a:pPr>
            <a:r>
              <a:rPr b="0" i="0" lang="en" sz="17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Small Baskets - for reader storage</a:t>
            </a:r>
            <a:endParaRPr b="0" i="0" sz="1700" u="none" cap="none" strike="noStrike">
              <a:solidFill>
                <a:srgbClr val="CCCCC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700"/>
              <a:buFont typeface="Arial"/>
              <a:buChar char="●"/>
            </a:pPr>
            <a:r>
              <a:rPr b="0" i="0" lang="en" sz="17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Space to display shared writing and showcase learning</a:t>
            </a:r>
            <a:endParaRPr b="0" i="0" sz="1700" u="none" cap="none" strike="noStrike">
              <a:solidFill>
                <a:srgbClr val="CCCCC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CCCCC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Think abouts: </a:t>
            </a:r>
            <a:endParaRPr b="0" i="0" sz="1700" u="none" cap="none" strike="noStrike">
              <a:solidFill>
                <a:srgbClr val="CCCCC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700"/>
              <a:buFont typeface="Arial"/>
              <a:buChar char="●"/>
            </a:pPr>
            <a:r>
              <a:rPr b="0" i="0" lang="en" sz="17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Where will chaining folders, student readers, and student activity books be stored?</a:t>
            </a:r>
            <a:endParaRPr b="0" i="0" sz="1700" u="none" cap="none" strike="noStrike">
              <a:solidFill>
                <a:srgbClr val="CCCCC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3" name="Google Shape;103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20620" y="2020100"/>
            <a:ext cx="2174600" cy="20356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4" name="Google Shape;104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49363" y="2094675"/>
            <a:ext cx="1171261" cy="9541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34343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 txBox="1"/>
          <p:nvPr>
            <p:ph type="title"/>
          </p:nvPr>
        </p:nvSpPr>
        <p:spPr>
          <a:xfrm>
            <a:off x="171000" y="124300"/>
            <a:ext cx="88020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">
                <a:solidFill>
                  <a:srgbClr val="B45F06"/>
                </a:solidFill>
              </a:rPr>
              <a:t>Kindergarten Classroom Setup and Organization</a:t>
            </a:r>
            <a:endParaRPr b="1">
              <a:solidFill>
                <a:srgbClr val="B45F06"/>
              </a:solidFill>
            </a:endParaRPr>
          </a:p>
        </p:txBody>
      </p:sp>
      <p:pic>
        <p:nvPicPr>
          <p:cNvPr id="110" name="Google Shape;110;p18"/>
          <p:cNvPicPr preferRelativeResize="0"/>
          <p:nvPr/>
        </p:nvPicPr>
        <p:blipFill rotWithShape="1">
          <a:blip r:embed="rId3">
            <a:alphaModFix/>
          </a:blip>
          <a:srcRect b="12242" l="0" r="0" t="0"/>
          <a:stretch/>
        </p:blipFill>
        <p:spPr>
          <a:xfrm>
            <a:off x="3967100" y="648400"/>
            <a:ext cx="3387325" cy="15193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1" name="Google Shape;111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3798" y="749525"/>
            <a:ext cx="3508599" cy="251910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12" name="Google Shape;112;p18"/>
          <p:cNvSpPr txBox="1"/>
          <p:nvPr/>
        </p:nvSpPr>
        <p:spPr>
          <a:xfrm>
            <a:off x="1216700" y="3190925"/>
            <a:ext cx="15228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Sound Wall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18"/>
          <p:cNvPicPr preferRelativeResize="0"/>
          <p:nvPr/>
        </p:nvPicPr>
        <p:blipFill rotWithShape="1">
          <a:blip r:embed="rId5">
            <a:alphaModFix/>
          </a:blip>
          <a:srcRect b="12905" l="0" r="0" t="21147"/>
          <a:stretch/>
        </p:blipFill>
        <p:spPr>
          <a:xfrm>
            <a:off x="3326325" y="2501800"/>
            <a:ext cx="2637573" cy="2319073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14" name="Google Shape;114;p18"/>
          <p:cNvSpPr txBox="1"/>
          <p:nvPr/>
        </p:nvSpPr>
        <p:spPr>
          <a:xfrm>
            <a:off x="3038313" y="4743575"/>
            <a:ext cx="3213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Knowledge Learning Board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18"/>
          <p:cNvPicPr preferRelativeResize="0"/>
          <p:nvPr/>
        </p:nvPicPr>
        <p:blipFill rotWithShape="1">
          <a:blip r:embed="rId6">
            <a:alphaModFix/>
          </a:blip>
          <a:srcRect b="0" l="9990" r="0" t="0"/>
          <a:stretch/>
        </p:blipFill>
        <p:spPr>
          <a:xfrm>
            <a:off x="6386525" y="2758225"/>
            <a:ext cx="1764101" cy="16154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6" name="Google Shape;116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691351" y="1413524"/>
            <a:ext cx="1389274" cy="15193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17" name="Google Shape;117;p18"/>
          <p:cNvSpPr txBox="1"/>
          <p:nvPr/>
        </p:nvSpPr>
        <p:spPr>
          <a:xfrm>
            <a:off x="4160750" y="204010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Tricky Word Board/ Chart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8"/>
          <p:cNvSpPr txBox="1"/>
          <p:nvPr/>
        </p:nvSpPr>
        <p:spPr>
          <a:xfrm>
            <a:off x="8088125" y="2810225"/>
            <a:ext cx="11025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Storage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" name="Google Shape;119;p1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852802" y="3776450"/>
            <a:ext cx="648550" cy="9671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0" name="Google Shape;120;p18"/>
          <p:cNvPicPr preferRelativeResize="0"/>
          <p:nvPr/>
        </p:nvPicPr>
        <p:blipFill rotWithShape="1">
          <a:blip r:embed="rId9">
            <a:alphaModFix/>
          </a:blip>
          <a:srcRect b="42075" l="0" r="0" t="0"/>
          <a:stretch/>
        </p:blipFill>
        <p:spPr>
          <a:xfrm>
            <a:off x="7088775" y="3603475"/>
            <a:ext cx="1991850" cy="13130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1" name="Google Shape;121;p18">
            <a:hlinkClick action="ppaction://hlinksldjump" r:id="rId10"/>
          </p:cNvPr>
          <p:cNvSpPr/>
          <p:nvPr/>
        </p:nvSpPr>
        <p:spPr>
          <a:xfrm>
            <a:off x="171000" y="4098875"/>
            <a:ext cx="1530900" cy="6447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 Ideas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34343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9500" y="686600"/>
            <a:ext cx="4482354" cy="434209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7" name="Google Shape;127;p19"/>
          <p:cNvSpPr txBox="1"/>
          <p:nvPr>
            <p:ph type="title"/>
          </p:nvPr>
        </p:nvSpPr>
        <p:spPr>
          <a:xfrm>
            <a:off x="3610950" y="85450"/>
            <a:ext cx="5787600" cy="55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>
                <a:solidFill>
                  <a:srgbClr val="B45F06"/>
                </a:solidFill>
              </a:rPr>
              <a:t>First Grade Components </a:t>
            </a:r>
            <a:endParaRPr b="1">
              <a:solidFill>
                <a:srgbClr val="B45F06"/>
              </a:solidFill>
            </a:endParaRPr>
          </a:p>
        </p:txBody>
      </p:sp>
      <p:sp>
        <p:nvSpPr>
          <p:cNvPr id="128" name="Google Shape;128;p19"/>
          <p:cNvSpPr txBox="1"/>
          <p:nvPr/>
        </p:nvSpPr>
        <p:spPr>
          <a:xfrm>
            <a:off x="93250" y="193650"/>
            <a:ext cx="3411000" cy="4756200"/>
          </a:xfrm>
          <a:prstGeom prst="rect">
            <a:avLst/>
          </a:prstGeom>
          <a:solidFill>
            <a:srgbClr val="D9D9D9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Teacher Guides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 Knowledge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 Skills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Big Books/ Flip Books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 Knowledge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 Skills</a:t>
            </a: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(Units 1-3)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Spelling Cards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Small Set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Large Set</a:t>
            </a: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(provided by DCSD)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Student Readers 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Readers Skills 1-7</a:t>
            </a: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(sets of 25) 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Vowel and Consonant Code Flip Books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Image Cards </a:t>
            </a:r>
            <a:r>
              <a:rPr b="0" i="0" lang="en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set per Knowledge Unit)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Large Letter Cards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 Trade Books </a:t>
            </a:r>
            <a:r>
              <a:rPr b="0" i="0" lang="en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per Knowledge Domain)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Student Activity Books </a:t>
            </a:r>
            <a:r>
              <a:rPr b="0" i="0" lang="en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(Consumable) 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 Skills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 Knowledge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Individual Code Charts</a:t>
            </a: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(Consumable)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9"/>
          <p:cNvSpPr/>
          <p:nvPr/>
        </p:nvSpPr>
        <p:spPr>
          <a:xfrm>
            <a:off x="3659500" y="1285125"/>
            <a:ext cx="1398300" cy="1038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9"/>
          <p:cNvSpPr/>
          <p:nvPr/>
        </p:nvSpPr>
        <p:spPr>
          <a:xfrm>
            <a:off x="5111525" y="1184125"/>
            <a:ext cx="762300" cy="1177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9"/>
          <p:cNvSpPr/>
          <p:nvPr/>
        </p:nvSpPr>
        <p:spPr>
          <a:xfrm>
            <a:off x="5111525" y="2403150"/>
            <a:ext cx="1083900" cy="909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9"/>
          <p:cNvSpPr/>
          <p:nvPr/>
        </p:nvSpPr>
        <p:spPr>
          <a:xfrm>
            <a:off x="6165575" y="2403150"/>
            <a:ext cx="599100" cy="909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9"/>
          <p:cNvSpPr/>
          <p:nvPr/>
        </p:nvSpPr>
        <p:spPr>
          <a:xfrm>
            <a:off x="5765975" y="3703275"/>
            <a:ext cx="1398300" cy="1215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34343"/>
        </a:solid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0"/>
          <p:cNvSpPr txBox="1"/>
          <p:nvPr>
            <p:ph type="title"/>
          </p:nvPr>
        </p:nvSpPr>
        <p:spPr>
          <a:xfrm>
            <a:off x="3610950" y="85450"/>
            <a:ext cx="5787600" cy="55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>
                <a:solidFill>
                  <a:srgbClr val="B45F06"/>
                </a:solidFill>
              </a:rPr>
              <a:t>First Grade Components </a:t>
            </a:r>
            <a:endParaRPr b="1">
              <a:solidFill>
                <a:srgbClr val="B45F06"/>
              </a:solidFill>
            </a:endParaRPr>
          </a:p>
        </p:txBody>
      </p:sp>
      <p:sp>
        <p:nvSpPr>
          <p:cNvPr id="139" name="Google Shape;139;p20"/>
          <p:cNvSpPr txBox="1"/>
          <p:nvPr/>
        </p:nvSpPr>
        <p:spPr>
          <a:xfrm>
            <a:off x="93250" y="193650"/>
            <a:ext cx="3411000" cy="4756200"/>
          </a:xfrm>
          <a:prstGeom prst="rect">
            <a:avLst/>
          </a:prstGeom>
          <a:solidFill>
            <a:srgbClr val="D9D9D9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Teacher Guides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 Knowledge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 Skills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Big Books/ Flip Books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 Knowledge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 Skills</a:t>
            </a: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(Units 1-3)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Spelling Cards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Small Set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Large Set</a:t>
            </a: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(provided by DCSD)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Student Readers 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Readers Skills 1-7</a:t>
            </a: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(sets of 25) 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Vowel and Consonant Code Flip Books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Image Cards </a:t>
            </a:r>
            <a:r>
              <a:rPr b="0" i="0" lang="en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set per Knowledge Unit)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Large Letter Cards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 Trade Books </a:t>
            </a:r>
            <a:r>
              <a:rPr b="0" i="0" lang="en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per Knowledge Domain)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Student Activity Books </a:t>
            </a:r>
            <a:r>
              <a:rPr b="0" i="0" lang="en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(Consumable) 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 Skills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 Knowledge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Individual Code Charts</a:t>
            </a: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(Consumable)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0" name="Google Shape;140;p20"/>
          <p:cNvPicPr preferRelativeResize="0"/>
          <p:nvPr/>
        </p:nvPicPr>
        <p:blipFill rotWithShape="1">
          <a:blip r:embed="rId3">
            <a:alphaModFix/>
          </a:blip>
          <a:srcRect b="14020" l="0" r="0" t="13776"/>
          <a:stretch/>
        </p:blipFill>
        <p:spPr>
          <a:xfrm>
            <a:off x="5995617" y="1902910"/>
            <a:ext cx="3018683" cy="16345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1" name="Google Shape;141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66488" y="3420950"/>
            <a:ext cx="1974337" cy="15289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2" name="Google Shape;142;p20"/>
          <p:cNvPicPr preferRelativeResize="0"/>
          <p:nvPr/>
        </p:nvPicPr>
        <p:blipFill rotWithShape="1">
          <a:blip r:embed="rId5">
            <a:alphaModFix/>
          </a:blip>
          <a:srcRect b="16278" l="0" r="0" t="9990"/>
          <a:stretch/>
        </p:blipFill>
        <p:spPr>
          <a:xfrm>
            <a:off x="3646975" y="605846"/>
            <a:ext cx="2901449" cy="140617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3" name="Google Shape;143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646970" y="2268679"/>
            <a:ext cx="1083900" cy="1492491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4" name="Google Shape;144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8850" y="3261977"/>
            <a:ext cx="966300" cy="11747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5" name="Google Shape;145;p2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013449" y="640751"/>
            <a:ext cx="1699106" cy="9563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34343"/>
        </a:soli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1"/>
          <p:cNvSpPr txBox="1"/>
          <p:nvPr>
            <p:ph type="title"/>
          </p:nvPr>
        </p:nvSpPr>
        <p:spPr>
          <a:xfrm>
            <a:off x="171000" y="147625"/>
            <a:ext cx="8802000" cy="55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>
                <a:solidFill>
                  <a:srgbClr val="B45F06"/>
                </a:solidFill>
              </a:rPr>
              <a:t>First Grade Classroom Setup and Organization</a:t>
            </a:r>
            <a:endParaRPr b="1">
              <a:solidFill>
                <a:srgbClr val="B45F06"/>
              </a:solidFill>
            </a:endParaRPr>
          </a:p>
        </p:txBody>
      </p:sp>
      <p:sp>
        <p:nvSpPr>
          <p:cNvPr id="151" name="Google Shape;151;p21"/>
          <p:cNvSpPr txBox="1"/>
          <p:nvPr/>
        </p:nvSpPr>
        <p:spPr>
          <a:xfrm>
            <a:off x="171000" y="702925"/>
            <a:ext cx="8903100" cy="41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Need to Have:</a:t>
            </a:r>
            <a:endParaRPr b="0" i="0" sz="1700" u="none" cap="none" strike="noStrike">
              <a:solidFill>
                <a:srgbClr val="CCCCC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700"/>
              <a:buFont typeface="Arial"/>
              <a:buChar char="●"/>
            </a:pPr>
            <a:r>
              <a:rPr b="0" i="0" lang="en" sz="17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Sound Wall - With Amplify CKLA Spelling Cards</a:t>
            </a:r>
            <a:endParaRPr b="0" i="0" sz="1700" u="none" cap="none" strike="noStrike">
              <a:solidFill>
                <a:srgbClr val="CCCCC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700"/>
              <a:buFont typeface="Arial"/>
              <a:buChar char="●"/>
            </a:pPr>
            <a:r>
              <a:rPr b="0" i="0" lang="en" sz="17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Tricky Word Board/ Chart  </a:t>
            </a:r>
            <a:endParaRPr b="0" i="0" sz="1700" u="none" cap="none" strike="noStrike">
              <a:solidFill>
                <a:srgbClr val="CCCCC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700"/>
              <a:buFont typeface="Arial"/>
              <a:buChar char="●"/>
            </a:pPr>
            <a:r>
              <a:rPr b="0" i="0" lang="en" sz="17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Knowledge Learning Board (Image Cards, Vocabulary)</a:t>
            </a:r>
            <a:endParaRPr b="0" i="0" sz="1700" u="none" cap="none" strike="noStrike">
              <a:solidFill>
                <a:srgbClr val="CCCCC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700"/>
              <a:buFont typeface="Arial"/>
              <a:buChar char="●"/>
            </a:pPr>
            <a:r>
              <a:rPr b="0" i="0" lang="en" sz="17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Pocket Chart - for chaining activities </a:t>
            </a:r>
            <a:endParaRPr b="0" i="0" sz="1700" u="none" cap="none" strike="noStrike">
              <a:solidFill>
                <a:srgbClr val="CCCCC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700"/>
              <a:buFont typeface="Arial"/>
              <a:buChar char="●"/>
            </a:pPr>
            <a:r>
              <a:rPr b="0" i="0" lang="en" sz="17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Space for Spelling Trees - for the current units spelling trees</a:t>
            </a:r>
            <a:endParaRPr b="0" i="0" sz="1700" u="none" cap="none" strike="noStrike">
              <a:solidFill>
                <a:srgbClr val="CCCCC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CCCCC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Nice to Have: </a:t>
            </a:r>
            <a:endParaRPr b="0" i="0" sz="1700" u="none" cap="none" strike="noStrike">
              <a:solidFill>
                <a:srgbClr val="CCCCC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700"/>
              <a:buFont typeface="Arial"/>
              <a:buChar char="●"/>
            </a:pPr>
            <a:r>
              <a:rPr b="0" i="0" lang="en" sz="17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Easel </a:t>
            </a:r>
            <a:endParaRPr b="0" i="0" sz="1700" u="none" cap="none" strike="noStrike">
              <a:solidFill>
                <a:srgbClr val="CCCCC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700"/>
              <a:buFont typeface="Arial"/>
              <a:buChar char="●"/>
            </a:pPr>
            <a:r>
              <a:rPr b="0" i="0" lang="en" sz="17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Large Chart Paper</a:t>
            </a:r>
            <a:endParaRPr b="0" i="0" sz="1700" u="none" cap="none" strike="noStrike">
              <a:solidFill>
                <a:srgbClr val="CCCCC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700"/>
              <a:buFont typeface="Arial"/>
              <a:buChar char="●"/>
            </a:pPr>
            <a:r>
              <a:rPr b="0" i="0" lang="en" sz="17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Small Baskets - for reader storage</a:t>
            </a:r>
            <a:endParaRPr b="0" i="0" sz="1700" u="none" cap="none" strike="noStrike">
              <a:solidFill>
                <a:srgbClr val="CCCCC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700"/>
              <a:buFont typeface="Arial"/>
              <a:buChar char="●"/>
            </a:pPr>
            <a:r>
              <a:rPr b="0" i="0" lang="en" sz="17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Space to display shared writing and showcase learning</a:t>
            </a:r>
            <a:endParaRPr b="0" i="0" sz="1700" u="none" cap="none" strike="noStrike">
              <a:solidFill>
                <a:srgbClr val="CCCCC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CCCCC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Think abouts: </a:t>
            </a:r>
            <a:endParaRPr b="0" i="0" sz="1700" u="none" cap="none" strike="noStrike">
              <a:solidFill>
                <a:srgbClr val="CCCCC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700"/>
              <a:buFont typeface="Arial"/>
              <a:buChar char="●"/>
            </a:pPr>
            <a:r>
              <a:rPr b="0" i="0" lang="en" sz="17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Where will student code charts, student readers, and student activity books be stored?</a:t>
            </a:r>
            <a:endParaRPr b="0" i="0" sz="1700" u="none" cap="none" strike="noStrike">
              <a:solidFill>
                <a:srgbClr val="CCCCC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2" name="Google Shape;152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95675" y="2429423"/>
            <a:ext cx="2578425" cy="16298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3" name="Google Shape;153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73875" y="1005600"/>
            <a:ext cx="1232947" cy="16298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34343"/>
        </a:soli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2"/>
          <p:cNvSpPr txBox="1"/>
          <p:nvPr>
            <p:ph type="title"/>
          </p:nvPr>
        </p:nvSpPr>
        <p:spPr>
          <a:xfrm>
            <a:off x="171000" y="124300"/>
            <a:ext cx="88020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">
                <a:solidFill>
                  <a:srgbClr val="B45F06"/>
                </a:solidFill>
              </a:rPr>
              <a:t>First Grade Classroom Setup and Organization</a:t>
            </a:r>
            <a:endParaRPr b="1">
              <a:solidFill>
                <a:srgbClr val="B45F06"/>
              </a:solidFill>
            </a:endParaRPr>
          </a:p>
        </p:txBody>
      </p:sp>
      <p:pic>
        <p:nvPicPr>
          <p:cNvPr id="159" name="Google Shape;159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48515" y="2774600"/>
            <a:ext cx="1805734" cy="185342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60" name="Google Shape;160;p22"/>
          <p:cNvSpPr txBox="1"/>
          <p:nvPr/>
        </p:nvSpPr>
        <p:spPr>
          <a:xfrm>
            <a:off x="1216713" y="2527375"/>
            <a:ext cx="15228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Sound Wall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2"/>
          <p:cNvSpPr txBox="1"/>
          <p:nvPr/>
        </p:nvSpPr>
        <p:spPr>
          <a:xfrm>
            <a:off x="371313" y="4502625"/>
            <a:ext cx="3213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Knowledge Learning Board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2"/>
          <p:cNvSpPr txBox="1"/>
          <p:nvPr/>
        </p:nvSpPr>
        <p:spPr>
          <a:xfrm>
            <a:off x="3733425" y="459805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Tricky Word Board/ Chart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22"/>
          <p:cNvSpPr txBox="1"/>
          <p:nvPr/>
        </p:nvSpPr>
        <p:spPr>
          <a:xfrm>
            <a:off x="8088125" y="2643925"/>
            <a:ext cx="11025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Storage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4" name="Google Shape;164;p22"/>
          <p:cNvPicPr preferRelativeResize="0"/>
          <p:nvPr/>
        </p:nvPicPr>
        <p:blipFill rotWithShape="1">
          <a:blip r:embed="rId4">
            <a:alphaModFix/>
          </a:blip>
          <a:srcRect b="6910" l="9726" r="26366" t="9929"/>
          <a:stretch/>
        </p:blipFill>
        <p:spPr>
          <a:xfrm>
            <a:off x="7885825" y="1449098"/>
            <a:ext cx="1102499" cy="1295752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5" name="Google Shape;165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84906" y="580085"/>
            <a:ext cx="1805725" cy="226287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6" name="Google Shape;166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682178" y="2983950"/>
            <a:ext cx="1102500" cy="169004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7" name="Google Shape;167;p22"/>
          <p:cNvPicPr preferRelativeResize="0"/>
          <p:nvPr/>
        </p:nvPicPr>
        <p:blipFill rotWithShape="1">
          <a:blip r:embed="rId7">
            <a:alphaModFix/>
          </a:blip>
          <a:srcRect b="0" l="10866" r="9292" t="0"/>
          <a:stretch/>
        </p:blipFill>
        <p:spPr>
          <a:xfrm>
            <a:off x="4246775" y="1221550"/>
            <a:ext cx="1102500" cy="142237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8" name="Google Shape;168;p2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42948" y="3175685"/>
            <a:ext cx="2735227" cy="142237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9" name="Google Shape;169;p2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78050" y="3822775"/>
            <a:ext cx="508000" cy="7575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70" name="Google Shape;170;p22"/>
          <p:cNvPicPr preferRelativeResize="0"/>
          <p:nvPr/>
        </p:nvPicPr>
        <p:blipFill rotWithShape="1">
          <a:blip r:embed="rId10">
            <a:alphaModFix/>
          </a:blip>
          <a:srcRect b="11687" l="0" r="0" t="23671"/>
          <a:stretch/>
        </p:blipFill>
        <p:spPr>
          <a:xfrm>
            <a:off x="66525" y="722213"/>
            <a:ext cx="3823176" cy="185342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71" name="Google Shape;171;p22"/>
          <p:cNvSpPr txBox="1"/>
          <p:nvPr/>
        </p:nvSpPr>
        <p:spPr>
          <a:xfrm>
            <a:off x="5707700" y="54132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Spelling Trees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2" name="Google Shape;172;p22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671200" y="1047579"/>
            <a:ext cx="795700" cy="1327858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73" name="Google Shape;173;p22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2542142" y="616546"/>
            <a:ext cx="1230833" cy="16432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74" name="Google Shape;174;p22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6615900" y="3032838"/>
            <a:ext cx="1472225" cy="159226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75" name="Google Shape;175;p22">
            <a:hlinkClick action="ppaction://hlinksldjump" r:id="rId14"/>
          </p:cNvPr>
          <p:cNvSpPr/>
          <p:nvPr/>
        </p:nvSpPr>
        <p:spPr>
          <a:xfrm>
            <a:off x="7523350" y="4411125"/>
            <a:ext cx="1530900" cy="6447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 Ideas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34343"/>
        </a:solid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10950" y="640750"/>
            <a:ext cx="4238371" cy="43309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81" name="Google Shape;181;p23"/>
          <p:cNvSpPr txBox="1"/>
          <p:nvPr>
            <p:ph type="title"/>
          </p:nvPr>
        </p:nvSpPr>
        <p:spPr>
          <a:xfrm>
            <a:off x="3610950" y="85450"/>
            <a:ext cx="5787600" cy="55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>
                <a:solidFill>
                  <a:srgbClr val="B45F06"/>
                </a:solidFill>
              </a:rPr>
              <a:t>Second Grade Components </a:t>
            </a:r>
            <a:endParaRPr b="1">
              <a:solidFill>
                <a:srgbClr val="B45F06"/>
              </a:solidFill>
            </a:endParaRPr>
          </a:p>
        </p:txBody>
      </p:sp>
      <p:sp>
        <p:nvSpPr>
          <p:cNvPr id="182" name="Google Shape;182;p23"/>
          <p:cNvSpPr txBox="1"/>
          <p:nvPr/>
        </p:nvSpPr>
        <p:spPr>
          <a:xfrm>
            <a:off x="93250" y="193650"/>
            <a:ext cx="3411000" cy="4571400"/>
          </a:xfrm>
          <a:prstGeom prst="rect">
            <a:avLst/>
          </a:prstGeom>
          <a:solidFill>
            <a:srgbClr val="D9D9D9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Teacher Guides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 Knowledge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 Skills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Big Books/ Flip Books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 Knowledge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Spelling Cards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Small Set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Large Set</a:t>
            </a: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(provided by DCSD)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Student Readers 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Readers Skills 1-6</a:t>
            </a: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(sets of 25) 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Vowel and Consonant Code Flip Books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Image Cards </a:t>
            </a:r>
            <a:r>
              <a:rPr b="0" i="0" lang="en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set per Knowledge Unit)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Timeline Cards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 Trade Books </a:t>
            </a:r>
            <a:r>
              <a:rPr b="0" i="0" lang="en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per Knowledge Domain)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Student Activity Books </a:t>
            </a:r>
            <a:r>
              <a:rPr b="0" i="0" lang="en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(Consumable) 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 Skills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 Knowledge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Individual Code Charts</a:t>
            </a: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(Consumable)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23"/>
          <p:cNvSpPr/>
          <p:nvPr/>
        </p:nvSpPr>
        <p:spPr>
          <a:xfrm>
            <a:off x="3659500" y="1285125"/>
            <a:ext cx="1312800" cy="1038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23"/>
          <p:cNvSpPr/>
          <p:nvPr/>
        </p:nvSpPr>
        <p:spPr>
          <a:xfrm>
            <a:off x="5018300" y="1191900"/>
            <a:ext cx="1865700" cy="10767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23"/>
          <p:cNvSpPr/>
          <p:nvPr/>
        </p:nvSpPr>
        <p:spPr>
          <a:xfrm>
            <a:off x="4909500" y="2323125"/>
            <a:ext cx="948900" cy="909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23"/>
          <p:cNvSpPr/>
          <p:nvPr/>
        </p:nvSpPr>
        <p:spPr>
          <a:xfrm>
            <a:off x="5901400" y="2323125"/>
            <a:ext cx="524100" cy="909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23"/>
          <p:cNvSpPr/>
          <p:nvPr/>
        </p:nvSpPr>
        <p:spPr>
          <a:xfrm>
            <a:off x="5610575" y="3679975"/>
            <a:ext cx="1398300" cy="1215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34343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4"/>
          <p:cNvSpPr txBox="1"/>
          <p:nvPr>
            <p:ph type="title"/>
          </p:nvPr>
        </p:nvSpPr>
        <p:spPr>
          <a:xfrm>
            <a:off x="3610950" y="85450"/>
            <a:ext cx="5787600" cy="55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>
                <a:solidFill>
                  <a:srgbClr val="B45F06"/>
                </a:solidFill>
              </a:rPr>
              <a:t>Second Grade Components </a:t>
            </a:r>
            <a:endParaRPr b="1">
              <a:solidFill>
                <a:srgbClr val="B45F06"/>
              </a:solidFill>
            </a:endParaRPr>
          </a:p>
        </p:txBody>
      </p:sp>
      <p:sp>
        <p:nvSpPr>
          <p:cNvPr id="193" name="Google Shape;193;p24"/>
          <p:cNvSpPr txBox="1"/>
          <p:nvPr/>
        </p:nvSpPr>
        <p:spPr>
          <a:xfrm>
            <a:off x="93250" y="193650"/>
            <a:ext cx="3411000" cy="4571400"/>
          </a:xfrm>
          <a:prstGeom prst="rect">
            <a:avLst/>
          </a:prstGeom>
          <a:solidFill>
            <a:srgbClr val="D9D9D9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Teacher Guides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 Knowledge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 Skills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Big Books/ Flip Books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 Knowledge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Spelling Cards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Small Set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Large Set</a:t>
            </a: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(provided by DCSD)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Student Readers 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Readers Skills 1-6</a:t>
            </a: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(sets of 25) 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Vowel and Consonant Code Flip Books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Image Cards </a:t>
            </a:r>
            <a:r>
              <a:rPr b="0" i="0" lang="en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set per Knowledge Unit)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Timeline Cards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 Trade Books </a:t>
            </a:r>
            <a:r>
              <a:rPr b="0" i="0" lang="en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per Knowledge Domain)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Student Activity Books </a:t>
            </a:r>
            <a:r>
              <a:rPr b="0" i="0" lang="en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(Consumable) 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 Skills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 Knowledge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Individual Code Charts</a:t>
            </a: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(Consumable)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4" name="Google Shape;194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66435" y="3386306"/>
            <a:ext cx="2110789" cy="16345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5" name="Google Shape;195;p24"/>
          <p:cNvPicPr preferRelativeResize="0"/>
          <p:nvPr/>
        </p:nvPicPr>
        <p:blipFill rotWithShape="1">
          <a:blip r:embed="rId4">
            <a:alphaModFix/>
          </a:blip>
          <a:srcRect b="16278" l="0" r="0" t="9990"/>
          <a:stretch/>
        </p:blipFill>
        <p:spPr>
          <a:xfrm>
            <a:off x="3670275" y="691321"/>
            <a:ext cx="2901449" cy="140617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6" name="Google Shape;196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084306" y="932168"/>
            <a:ext cx="1492919" cy="8403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7" name="Google Shape;197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219678" y="2198938"/>
            <a:ext cx="1658524" cy="10859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8" name="Google Shape;198;p24"/>
          <p:cNvPicPr preferRelativeResize="0"/>
          <p:nvPr/>
        </p:nvPicPr>
        <p:blipFill rotWithShape="1">
          <a:blip r:embed="rId7">
            <a:alphaModFix/>
          </a:blip>
          <a:srcRect b="0" l="0" r="8858" t="0"/>
          <a:stretch/>
        </p:blipFill>
        <p:spPr>
          <a:xfrm>
            <a:off x="3610950" y="3246950"/>
            <a:ext cx="1050825" cy="14340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9" name="Google Shape;199;p2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376297" y="3869012"/>
            <a:ext cx="951325" cy="1151862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34343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5"/>
          <p:cNvSpPr txBox="1"/>
          <p:nvPr>
            <p:ph type="title"/>
          </p:nvPr>
        </p:nvSpPr>
        <p:spPr>
          <a:xfrm>
            <a:off x="171000" y="147625"/>
            <a:ext cx="8802000" cy="55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>
                <a:solidFill>
                  <a:srgbClr val="B45F06"/>
                </a:solidFill>
              </a:rPr>
              <a:t>Second Grade Classroom Setup and Organization</a:t>
            </a:r>
            <a:endParaRPr b="1">
              <a:solidFill>
                <a:srgbClr val="B45F06"/>
              </a:solidFill>
            </a:endParaRPr>
          </a:p>
        </p:txBody>
      </p:sp>
      <p:sp>
        <p:nvSpPr>
          <p:cNvPr id="205" name="Google Shape;205;p25"/>
          <p:cNvSpPr txBox="1"/>
          <p:nvPr/>
        </p:nvSpPr>
        <p:spPr>
          <a:xfrm>
            <a:off x="120450" y="899525"/>
            <a:ext cx="8903100" cy="41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Need to Have:</a:t>
            </a:r>
            <a:endParaRPr b="0" i="0" sz="1700" u="none" cap="none" strike="noStrike">
              <a:solidFill>
                <a:srgbClr val="CCCCC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700"/>
              <a:buFont typeface="Arial"/>
              <a:buChar char="●"/>
            </a:pPr>
            <a:r>
              <a:rPr b="0" i="0" lang="en" sz="17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Sound Wall - With Amplify CKLA Spelling Cards</a:t>
            </a:r>
            <a:endParaRPr b="0" i="0" sz="1700" u="none" cap="none" strike="noStrike">
              <a:solidFill>
                <a:srgbClr val="CCCCC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700"/>
              <a:buFont typeface="Arial"/>
              <a:buChar char="●"/>
            </a:pPr>
            <a:r>
              <a:rPr b="0" i="0" lang="en" sz="17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Tricky Word Board/ Chart  </a:t>
            </a:r>
            <a:endParaRPr b="0" i="0" sz="1700" u="none" cap="none" strike="noStrike">
              <a:solidFill>
                <a:srgbClr val="CCCCC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700"/>
              <a:buFont typeface="Arial"/>
              <a:buChar char="●"/>
            </a:pPr>
            <a:r>
              <a:rPr b="0" i="0" lang="en" sz="17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Knowledge Learning Board (Image Cards, Vocabulary)</a:t>
            </a:r>
            <a:endParaRPr b="0" i="0" sz="1700" u="none" cap="none" strike="noStrike">
              <a:solidFill>
                <a:srgbClr val="CCCCC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700"/>
              <a:buFont typeface="Arial"/>
              <a:buChar char="●"/>
            </a:pPr>
            <a:r>
              <a:rPr b="0" i="0" lang="en" sz="17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Space for Spelling Trees - for the current units spelling trees</a:t>
            </a:r>
            <a:endParaRPr b="0" i="0" sz="1700" u="none" cap="none" strike="noStrike">
              <a:solidFill>
                <a:srgbClr val="CCCCC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CCCCC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Nice to Have: </a:t>
            </a:r>
            <a:endParaRPr b="0" i="0" sz="1700" u="none" cap="none" strike="noStrike">
              <a:solidFill>
                <a:srgbClr val="CCCCC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700"/>
              <a:buFont typeface="Arial"/>
              <a:buChar char="●"/>
            </a:pPr>
            <a:r>
              <a:rPr b="0" i="0" lang="en" sz="17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Easel </a:t>
            </a:r>
            <a:endParaRPr b="0" i="0" sz="1700" u="none" cap="none" strike="noStrike">
              <a:solidFill>
                <a:srgbClr val="CCCCC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700"/>
              <a:buFont typeface="Arial"/>
              <a:buChar char="●"/>
            </a:pPr>
            <a:r>
              <a:rPr b="0" i="0" lang="en" sz="17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Large Chart Paper</a:t>
            </a:r>
            <a:endParaRPr b="0" i="0" sz="1700" u="none" cap="none" strike="noStrike">
              <a:solidFill>
                <a:srgbClr val="CCCCC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700"/>
              <a:buFont typeface="Arial"/>
              <a:buChar char="●"/>
            </a:pPr>
            <a:r>
              <a:rPr b="0" i="0" lang="en" sz="17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Small Baskets - for reader storage</a:t>
            </a:r>
            <a:endParaRPr b="0" i="0" sz="1700" u="none" cap="none" strike="noStrike">
              <a:solidFill>
                <a:srgbClr val="CCCCC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700"/>
              <a:buFont typeface="Arial"/>
              <a:buChar char="●"/>
            </a:pPr>
            <a:r>
              <a:rPr b="0" i="0" lang="en" sz="17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Timeline - to document learning time periods from knowledge </a:t>
            </a:r>
            <a:endParaRPr b="0" i="0" sz="1700" u="none" cap="none" strike="noStrike">
              <a:solidFill>
                <a:srgbClr val="CCCCC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700"/>
              <a:buFont typeface="Arial"/>
              <a:buChar char="●"/>
            </a:pPr>
            <a:r>
              <a:rPr b="0" i="0" lang="en" sz="17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Space to display shared writing and showcase learning</a:t>
            </a:r>
            <a:endParaRPr b="0" i="0" sz="1700" u="none" cap="none" strike="noStrike">
              <a:solidFill>
                <a:srgbClr val="CCCCC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CCCCC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Think abouts: </a:t>
            </a:r>
            <a:endParaRPr b="0" i="0" sz="1700" u="none" cap="none" strike="noStrike">
              <a:solidFill>
                <a:srgbClr val="CCCCC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700"/>
              <a:buFont typeface="Arial"/>
              <a:buChar char="●"/>
            </a:pPr>
            <a:r>
              <a:rPr b="0" i="0" lang="en" sz="17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Where will student code charts, student readers, and student activity books be stored?</a:t>
            </a:r>
            <a:endParaRPr b="0" i="0" sz="1700" u="none" cap="none" strike="noStrike">
              <a:solidFill>
                <a:srgbClr val="CCCCC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6" name="Google Shape;206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44028" y="738125"/>
            <a:ext cx="1652300" cy="25454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7" name="Google Shape;207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62400" y="2746125"/>
            <a:ext cx="1561150" cy="179657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34343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6"/>
          <p:cNvPicPr preferRelativeResize="0"/>
          <p:nvPr/>
        </p:nvPicPr>
        <p:blipFill rotWithShape="1">
          <a:blip r:embed="rId3">
            <a:alphaModFix/>
          </a:blip>
          <a:srcRect b="0" l="0" r="0" t="31129"/>
          <a:stretch/>
        </p:blipFill>
        <p:spPr>
          <a:xfrm>
            <a:off x="421563" y="2983942"/>
            <a:ext cx="3113124" cy="1608019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13" name="Google Shape;213;p26"/>
          <p:cNvSpPr txBox="1"/>
          <p:nvPr>
            <p:ph type="title"/>
          </p:nvPr>
        </p:nvSpPr>
        <p:spPr>
          <a:xfrm>
            <a:off x="171000" y="124300"/>
            <a:ext cx="88020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">
                <a:solidFill>
                  <a:srgbClr val="B45F06"/>
                </a:solidFill>
              </a:rPr>
              <a:t>Second Grade Classroom Setup and Organization</a:t>
            </a:r>
            <a:endParaRPr b="1">
              <a:solidFill>
                <a:srgbClr val="B45F06"/>
              </a:solidFill>
            </a:endParaRPr>
          </a:p>
        </p:txBody>
      </p:sp>
      <p:sp>
        <p:nvSpPr>
          <p:cNvPr id="214" name="Google Shape;214;p26"/>
          <p:cNvSpPr txBox="1"/>
          <p:nvPr/>
        </p:nvSpPr>
        <p:spPr>
          <a:xfrm>
            <a:off x="1216713" y="2527375"/>
            <a:ext cx="15228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Sound Wall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26"/>
          <p:cNvSpPr txBox="1"/>
          <p:nvPr/>
        </p:nvSpPr>
        <p:spPr>
          <a:xfrm>
            <a:off x="371313" y="4502625"/>
            <a:ext cx="3213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Knowledge Learning Board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26"/>
          <p:cNvSpPr txBox="1"/>
          <p:nvPr/>
        </p:nvSpPr>
        <p:spPr>
          <a:xfrm>
            <a:off x="3733425" y="459805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Tricky Word Board/ Chart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26"/>
          <p:cNvSpPr txBox="1"/>
          <p:nvPr/>
        </p:nvSpPr>
        <p:spPr>
          <a:xfrm>
            <a:off x="8088125" y="2810225"/>
            <a:ext cx="11025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Storage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8" name="Google Shape;21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84906" y="580085"/>
            <a:ext cx="1805725" cy="226287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19" name="Google Shape;219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82178" y="2983950"/>
            <a:ext cx="1102500" cy="169004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20" name="Google Shape;220;p26"/>
          <p:cNvPicPr preferRelativeResize="0"/>
          <p:nvPr/>
        </p:nvPicPr>
        <p:blipFill rotWithShape="1">
          <a:blip r:embed="rId6">
            <a:alphaModFix/>
          </a:blip>
          <a:srcRect b="0" l="10866" r="9292" t="0"/>
          <a:stretch/>
        </p:blipFill>
        <p:spPr>
          <a:xfrm>
            <a:off x="4246775" y="1221550"/>
            <a:ext cx="1102500" cy="142237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21" name="Google Shape;221;p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6600" y="3840525"/>
            <a:ext cx="508000" cy="7575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22" name="Google Shape;222;p26"/>
          <p:cNvPicPr preferRelativeResize="0"/>
          <p:nvPr/>
        </p:nvPicPr>
        <p:blipFill rotWithShape="1">
          <a:blip r:embed="rId8">
            <a:alphaModFix/>
          </a:blip>
          <a:srcRect b="11687" l="0" r="0" t="23671"/>
          <a:stretch/>
        </p:blipFill>
        <p:spPr>
          <a:xfrm>
            <a:off x="66525" y="722213"/>
            <a:ext cx="3823176" cy="185342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23" name="Google Shape;223;p26"/>
          <p:cNvSpPr txBox="1"/>
          <p:nvPr/>
        </p:nvSpPr>
        <p:spPr>
          <a:xfrm>
            <a:off x="5707700" y="54132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Spelling Trees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4" name="Google Shape;224;p2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671200" y="1047579"/>
            <a:ext cx="795700" cy="1327858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25" name="Google Shape;225;p2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542142" y="616546"/>
            <a:ext cx="1230833" cy="16432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26" name="Google Shape;226;p2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616876" y="3263961"/>
            <a:ext cx="2410576" cy="113003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27" name="Google Shape;227;p26">
            <a:hlinkClick action="ppaction://hlinksldjump" r:id="rId12"/>
          </p:cNvPr>
          <p:cNvSpPr/>
          <p:nvPr/>
        </p:nvSpPr>
        <p:spPr>
          <a:xfrm>
            <a:off x="7613100" y="4467025"/>
            <a:ext cx="1530900" cy="6447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 Ideas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34343"/>
        </a:solidFill>
      </p:bgPr>
    </p:bg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27"/>
          <p:cNvPicPr preferRelativeResize="0"/>
          <p:nvPr/>
        </p:nvPicPr>
        <p:blipFill rotWithShape="1">
          <a:blip r:embed="rId3">
            <a:alphaModFix/>
          </a:blip>
          <a:srcRect b="14814" l="0" r="0" t="25203"/>
          <a:stretch/>
        </p:blipFill>
        <p:spPr>
          <a:xfrm>
            <a:off x="1179225" y="2890937"/>
            <a:ext cx="7286625" cy="21653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33" name="Google Shape;233;p27"/>
          <p:cNvSpPr txBox="1"/>
          <p:nvPr>
            <p:ph type="title"/>
          </p:nvPr>
        </p:nvSpPr>
        <p:spPr>
          <a:xfrm>
            <a:off x="311700" y="152400"/>
            <a:ext cx="5096100" cy="55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>
                <a:solidFill>
                  <a:srgbClr val="B45F06"/>
                </a:solidFill>
              </a:rPr>
              <a:t>Other Ideas - Tricky Words</a:t>
            </a:r>
            <a:endParaRPr b="1">
              <a:solidFill>
                <a:srgbClr val="B45F06"/>
              </a:solidFill>
            </a:endParaRPr>
          </a:p>
        </p:txBody>
      </p:sp>
      <p:pic>
        <p:nvPicPr>
          <p:cNvPr id="234" name="Google Shape;234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6950" y="622223"/>
            <a:ext cx="5768708" cy="21653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35" name="Google Shape;235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01301" y="1555113"/>
            <a:ext cx="2280526" cy="3501123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36" name="Google Shape;236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34229" y="787144"/>
            <a:ext cx="2667071" cy="21653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37" name="Google Shape;237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76950" y="2736100"/>
            <a:ext cx="1412419" cy="232012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38" name="Google Shape;238;p27"/>
          <p:cNvSpPr txBox="1"/>
          <p:nvPr/>
        </p:nvSpPr>
        <p:spPr>
          <a:xfrm>
            <a:off x="6938300" y="152400"/>
            <a:ext cx="2082300" cy="12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8"/>
              </a:rPr>
              <a:t>GK Tricky Words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9"/>
              </a:rPr>
              <a:t>G1 Tricky Words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10"/>
              </a:rPr>
              <a:t>G2 Tricky Words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34343"/>
        </a:solid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8"/>
          <p:cNvSpPr txBox="1"/>
          <p:nvPr>
            <p:ph type="title"/>
          </p:nvPr>
        </p:nvSpPr>
        <p:spPr>
          <a:xfrm>
            <a:off x="311700" y="152400"/>
            <a:ext cx="6774300" cy="55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>
                <a:solidFill>
                  <a:srgbClr val="B45F06"/>
                </a:solidFill>
              </a:rPr>
              <a:t>Other Ideas - Sound Wall (Kindergarten)</a:t>
            </a:r>
            <a:endParaRPr b="1">
              <a:solidFill>
                <a:srgbClr val="B45F06"/>
              </a:solidFill>
            </a:endParaRPr>
          </a:p>
        </p:txBody>
      </p:sp>
      <p:pic>
        <p:nvPicPr>
          <p:cNvPr id="244" name="Google Shape;244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817625"/>
            <a:ext cx="8839204" cy="182135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45" name="Google Shape;245;p28"/>
          <p:cNvPicPr preferRelativeResize="0"/>
          <p:nvPr/>
        </p:nvPicPr>
        <p:blipFill rotWithShape="1">
          <a:blip r:embed="rId4">
            <a:alphaModFix/>
          </a:blip>
          <a:srcRect b="10028" l="11229" r="10626" t="17196"/>
          <a:stretch/>
        </p:blipFill>
        <p:spPr>
          <a:xfrm>
            <a:off x="152400" y="2812325"/>
            <a:ext cx="2292024" cy="16008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46" name="Google Shape;246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944175" y="2216398"/>
            <a:ext cx="2165976" cy="27297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47" name="Google Shape;247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51725" y="2571749"/>
            <a:ext cx="3267575" cy="24011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34343"/>
        </a:solidFill>
      </p:bgPr>
    </p:bg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9"/>
          <p:cNvSpPr txBox="1"/>
          <p:nvPr>
            <p:ph type="title"/>
          </p:nvPr>
        </p:nvSpPr>
        <p:spPr>
          <a:xfrm>
            <a:off x="311700" y="152400"/>
            <a:ext cx="5096100" cy="55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>
                <a:solidFill>
                  <a:srgbClr val="B45F06"/>
                </a:solidFill>
              </a:rPr>
              <a:t>Other Ideas - Spelling Trees</a:t>
            </a:r>
            <a:endParaRPr b="1">
              <a:solidFill>
                <a:srgbClr val="B45F06"/>
              </a:solidFill>
            </a:endParaRPr>
          </a:p>
        </p:txBody>
      </p:sp>
      <p:pic>
        <p:nvPicPr>
          <p:cNvPr id="253" name="Google Shape;253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41176" y="2381650"/>
            <a:ext cx="3361324" cy="2520993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4" name="Google Shape;254;p29"/>
          <p:cNvPicPr preferRelativeResize="0"/>
          <p:nvPr/>
        </p:nvPicPr>
        <p:blipFill rotWithShape="1">
          <a:blip r:embed="rId4">
            <a:alphaModFix/>
          </a:blip>
          <a:srcRect b="36268" l="0" r="0" t="0"/>
          <a:stretch/>
        </p:blipFill>
        <p:spPr>
          <a:xfrm>
            <a:off x="4810313" y="649647"/>
            <a:ext cx="2014501" cy="137999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5" name="Google Shape;255;p29"/>
          <p:cNvPicPr preferRelativeResize="0"/>
          <p:nvPr/>
        </p:nvPicPr>
        <p:blipFill rotWithShape="1">
          <a:blip r:embed="rId5">
            <a:alphaModFix/>
          </a:blip>
          <a:srcRect b="6672" l="0" r="0" t="0"/>
          <a:stretch/>
        </p:blipFill>
        <p:spPr>
          <a:xfrm>
            <a:off x="362950" y="2819025"/>
            <a:ext cx="1950249" cy="20836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6" name="Google Shape;256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67625" y="707690"/>
            <a:ext cx="2340900" cy="2038097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7" name="Google Shape;257;p29"/>
          <p:cNvPicPr preferRelativeResize="0"/>
          <p:nvPr/>
        </p:nvPicPr>
        <p:blipFill rotWithShape="1">
          <a:blip r:embed="rId7">
            <a:alphaModFix/>
          </a:blip>
          <a:srcRect b="5732" l="0" r="13081" t="15414"/>
          <a:stretch/>
        </p:blipFill>
        <p:spPr>
          <a:xfrm>
            <a:off x="2754400" y="2571750"/>
            <a:ext cx="2340900" cy="2416348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8" name="Google Shape;258;p2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609513" y="1223513"/>
            <a:ext cx="2466975" cy="18573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9" name="Google Shape;259;p2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145275" y="707688"/>
            <a:ext cx="1502249" cy="223467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60" name="Google Shape;260;p29"/>
          <p:cNvSpPr txBox="1"/>
          <p:nvPr/>
        </p:nvSpPr>
        <p:spPr>
          <a:xfrm>
            <a:off x="6938300" y="152400"/>
            <a:ext cx="2082300" cy="9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10"/>
              </a:rPr>
              <a:t>G1 Spelling Trees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11"/>
              </a:rPr>
              <a:t>G2 Spelling Trees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34343"/>
        </a:solidFill>
      </p:bgPr>
    </p:bg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0"/>
          <p:cNvSpPr txBox="1"/>
          <p:nvPr>
            <p:ph type="title"/>
          </p:nvPr>
        </p:nvSpPr>
        <p:spPr>
          <a:xfrm>
            <a:off x="311700" y="152400"/>
            <a:ext cx="5096100" cy="55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">
                <a:solidFill>
                  <a:srgbClr val="B45F06"/>
                </a:solidFill>
              </a:rPr>
              <a:t>Other Ideas - Sound Wall (1st/2nd)</a:t>
            </a:r>
            <a:endParaRPr b="1">
              <a:solidFill>
                <a:srgbClr val="B45F06"/>
              </a:solidFill>
            </a:endParaRPr>
          </a:p>
        </p:txBody>
      </p:sp>
      <p:pic>
        <p:nvPicPr>
          <p:cNvPr id="266" name="Google Shape;266;p30" title="Amplify Ambassador, Allie A., reminds teachers to use the sound cards to build a sound wall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37825" y="152400"/>
            <a:ext cx="3048000" cy="17145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67" name="Google Shape;267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2400" y="3961700"/>
            <a:ext cx="8839203" cy="102411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68" name="Google Shape;268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380698" y="2035400"/>
            <a:ext cx="2762250" cy="16573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69" name="Google Shape;269;p3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317725" y="807775"/>
            <a:ext cx="1601625" cy="8969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70" name="Google Shape;270;p30"/>
          <p:cNvPicPr preferRelativeResize="0"/>
          <p:nvPr/>
        </p:nvPicPr>
        <p:blipFill rotWithShape="1">
          <a:blip r:embed="rId8">
            <a:alphaModFix/>
          </a:blip>
          <a:srcRect b="11687" l="0" r="0" t="23671"/>
          <a:stretch/>
        </p:blipFill>
        <p:spPr>
          <a:xfrm>
            <a:off x="311700" y="1804738"/>
            <a:ext cx="3823176" cy="185342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34343"/>
        </a:solidFill>
      </p:bgPr>
    </p:bg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1"/>
          <p:cNvSpPr txBox="1"/>
          <p:nvPr>
            <p:ph type="title"/>
          </p:nvPr>
        </p:nvSpPr>
        <p:spPr>
          <a:xfrm>
            <a:off x="311700" y="152400"/>
            <a:ext cx="5096100" cy="55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>
                <a:solidFill>
                  <a:srgbClr val="B45F06"/>
                </a:solidFill>
              </a:rPr>
              <a:t>Other Ideas - Knowledge Boards</a:t>
            </a:r>
            <a:endParaRPr b="1">
              <a:solidFill>
                <a:srgbClr val="B45F06"/>
              </a:solidFill>
            </a:endParaRPr>
          </a:p>
        </p:txBody>
      </p:sp>
      <p:pic>
        <p:nvPicPr>
          <p:cNvPr id="276" name="Google Shape;276;p31"/>
          <p:cNvPicPr preferRelativeResize="0"/>
          <p:nvPr/>
        </p:nvPicPr>
        <p:blipFill rotWithShape="1">
          <a:blip r:embed="rId3">
            <a:alphaModFix/>
          </a:blip>
          <a:srcRect b="0" l="0" r="0" t="31015"/>
          <a:stretch/>
        </p:blipFill>
        <p:spPr>
          <a:xfrm>
            <a:off x="311700" y="909763"/>
            <a:ext cx="3324498" cy="1720051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77" name="Google Shape;277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34901" y="345975"/>
            <a:ext cx="2890926" cy="2283851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78" name="Google Shape;278;p31"/>
          <p:cNvPicPr preferRelativeResize="0"/>
          <p:nvPr/>
        </p:nvPicPr>
        <p:blipFill rotWithShape="1">
          <a:blip r:embed="rId5">
            <a:alphaModFix/>
          </a:blip>
          <a:srcRect b="32149" l="32528" r="0" t="3677"/>
          <a:stretch/>
        </p:blipFill>
        <p:spPr>
          <a:xfrm>
            <a:off x="311700" y="2831875"/>
            <a:ext cx="3127373" cy="209707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79" name="Google Shape;279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753462" y="687700"/>
            <a:ext cx="2164200" cy="2164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80" name="Google Shape;280;p3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143250" y="3130729"/>
            <a:ext cx="2782575" cy="149935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81" name="Google Shape;281;p3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561733" y="2792887"/>
            <a:ext cx="2458862" cy="22838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34343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2"/>
          <p:cNvSpPr txBox="1"/>
          <p:nvPr>
            <p:ph type="title"/>
          </p:nvPr>
        </p:nvSpPr>
        <p:spPr>
          <a:xfrm>
            <a:off x="311700" y="152400"/>
            <a:ext cx="5096100" cy="55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>
                <a:solidFill>
                  <a:srgbClr val="B45F06"/>
                </a:solidFill>
              </a:rPr>
              <a:t>Other Ideas - Timeline</a:t>
            </a:r>
            <a:endParaRPr b="1">
              <a:solidFill>
                <a:srgbClr val="B45F06"/>
              </a:solidFill>
            </a:endParaRPr>
          </a:p>
        </p:txBody>
      </p:sp>
      <p:pic>
        <p:nvPicPr>
          <p:cNvPr id="287" name="Google Shape;287;p32" title="IMG_8882.MOV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51028" y="846901"/>
            <a:ext cx="2036599" cy="36206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