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  <p:sldId id="263" r:id="rId3"/>
    <p:sldId id="262" r:id="rId4"/>
    <p:sldId id="256" r:id="rId5"/>
    <p:sldId id="257" r:id="rId6"/>
    <p:sldId id="258" r:id="rId7"/>
    <p:sldId id="259" r:id="rId8"/>
    <p:sldId id="260" r:id="rId9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2" d="100"/>
          <a:sy n="32" d="100"/>
        </p:scale>
        <p:origin x="256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34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58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0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7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2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0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32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9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3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3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CA22DB-181D-4653-9122-6E1439676B23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DBE264-56C6-4507-AA24-BA0362AE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0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3FA03-0C74-EA19-04B2-833557B59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19" y="886521"/>
            <a:ext cx="10346659" cy="142935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1FACDD-96E0-111A-7304-E52DE6EEE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833" y="-56658"/>
            <a:ext cx="11191943" cy="144068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2B798C-C90E-C291-EE84-9AC9ACB86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716567" y="85558"/>
            <a:ext cx="12308586" cy="1589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6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7CF3D-0477-59B4-6FDB-AB396A98A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67" y="254717"/>
            <a:ext cx="11500865" cy="86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482074-AB41-2458-2062-2F04C2890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67" y="8903368"/>
            <a:ext cx="11461433" cy="49420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CC86EC-4B3B-D6CC-D86C-E700D64FB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35952" y="-999306"/>
            <a:ext cx="12572620" cy="6572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B0831E-5F7B-2EBE-BE57-5D5BF6E0D1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0437" y="6074507"/>
            <a:ext cx="13160691" cy="803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3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C12E05D-BB9A-66BA-E9A9-AB744F848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793" y="2028423"/>
            <a:ext cx="7352413" cy="121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95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0EF6E4F-EA6B-DC38-2B92-ED623B07C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6375"/>
            <a:ext cx="9144000" cy="726152"/>
          </a:xfrm>
        </p:spPr>
        <p:txBody>
          <a:bodyPr/>
          <a:lstStyle/>
          <a:p>
            <a:r>
              <a:rPr lang="en-US" dirty="0"/>
              <a:t>Size of Google Sheets Student Report images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7E4571-19D3-C8D5-AF4D-D18A2D889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84" y="1179094"/>
            <a:ext cx="9384631" cy="1458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E15A62-8FB6-1DD8-464C-944BB8ADA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325" y="1219579"/>
            <a:ext cx="8895348" cy="1475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39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0EF6E4F-EA6B-DC38-2B92-ED623B07C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6375"/>
            <a:ext cx="9144000" cy="726152"/>
          </a:xfrm>
        </p:spPr>
        <p:txBody>
          <a:bodyPr/>
          <a:lstStyle/>
          <a:p>
            <a:r>
              <a:rPr lang="en-US" dirty="0"/>
              <a:t>Entire Student Report size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9C512C-5DA9-0CD4-1CB3-1AC7C4E30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48" y="979040"/>
            <a:ext cx="11610903" cy="1504058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75249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E787111-83F9-4063-C3D9-D401377204D7}"/>
              </a:ext>
            </a:extLst>
          </p:cNvPr>
          <p:cNvGrpSpPr/>
          <p:nvPr/>
        </p:nvGrpSpPr>
        <p:grpSpPr>
          <a:xfrm>
            <a:off x="921981" y="368051"/>
            <a:ext cx="9384631" cy="14583115"/>
            <a:chOff x="2606403" y="2344057"/>
            <a:chExt cx="6979194" cy="1156788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0000000-0008-0000-0900-000017000000}"/>
                </a:ext>
              </a:extLst>
            </p:cNvPr>
            <p:cNvGrpSpPr/>
            <p:nvPr/>
          </p:nvGrpSpPr>
          <p:grpSpPr>
            <a:xfrm>
              <a:off x="2606403" y="2344057"/>
              <a:ext cx="3291840" cy="2728685"/>
              <a:chOff x="0" y="0"/>
              <a:chExt cx="3196046" cy="2743200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00000000-0008-0000-0900-000002000000}"/>
                  </a:ext>
                </a:extLst>
              </p:cNvPr>
              <p:cNvSpPr/>
              <p:nvPr/>
            </p:nvSpPr>
            <p:spPr>
              <a:xfrm>
                <a:off x="0" y="0"/>
                <a:ext cx="3196046" cy="2743200"/>
              </a:xfrm>
              <a:prstGeom prst="roundRect">
                <a:avLst>
                  <a:gd name="adj" fmla="val 14136"/>
                </a:avLst>
              </a:prstGeom>
              <a:gradFill flip="none" rotWithShape="1">
                <a:gsLst>
                  <a:gs pos="0">
                    <a:srgbClr val="A2238E"/>
                  </a:gs>
                  <a:gs pos="100000">
                    <a:srgbClr val="EEB0E4"/>
                  </a:gs>
                </a:gsLst>
                <a:lin ang="16200000" scaled="1"/>
                <a:tileRect/>
              </a:gradFill>
              <a:ln>
                <a:solidFill>
                  <a:srgbClr val="A2238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00000000-0008-0000-0900-000003000000}"/>
                  </a:ext>
                </a:extLst>
              </p:cNvPr>
              <p:cNvSpPr/>
              <p:nvPr/>
            </p:nvSpPr>
            <p:spPr>
              <a:xfrm>
                <a:off x="114300" y="121918"/>
                <a:ext cx="2940233" cy="2514601"/>
              </a:xfrm>
              <a:prstGeom prst="roundRect">
                <a:avLst>
                  <a:gd name="adj" fmla="val 12103"/>
                </a:avLst>
              </a:prstGeom>
              <a:solidFill>
                <a:schemeClr val="bg1"/>
              </a:solidFill>
              <a:ln>
                <a:solidFill>
                  <a:srgbClr val="A2238E"/>
                </a:solidFill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400" rtl="0" eaLnBrk="1" latinLnBrk="0" hangingPunct="1">
                  <a:spcAft>
                    <a:spcPts val="0"/>
                  </a:spcAft>
                </a:pPr>
                <a:r>
                  <a:rPr lang="en-US" sz="2000" b="1" i="1" kern="1200" dirty="0">
                    <a:solidFill>
                      <a:sysClr val="windowText" lastClr="000000"/>
                    </a:solidFill>
                    <a:latin typeface="Bodoni MT" panose="02070603080606020203" pitchFamily="18" charset="0"/>
                    <a:ea typeface="+mn-ea"/>
                    <a:cs typeface="+mn-cs"/>
                  </a:rPr>
                  <a:t>Reading: Foundational Skills</a:t>
                </a:r>
              </a:p>
              <a:p>
                <a:pPr marL="0" indent="0" algn="ctr" defTabSz="914400" rtl="0" eaLnBrk="1" latinLnBrk="0" hangingPunct="1">
                  <a:spcAft>
                    <a:spcPts val="600"/>
                  </a:spcAft>
                </a:pPr>
                <a:r>
                  <a:rPr lang="en-US" sz="2000" i="1" kern="1200" dirty="0">
                    <a:solidFill>
                      <a:sysClr val="windowText" lastClr="000000"/>
                    </a:solidFill>
                    <a:latin typeface="Bodoni MT" panose="02070603080606020203" pitchFamily="18" charset="0"/>
                    <a:ea typeface="+mn-ea"/>
                    <a:cs typeface="+mn-cs"/>
                  </a:rPr>
                  <a:t>Phonics &amp;</a:t>
                </a:r>
                <a:r>
                  <a:rPr lang="en-US" sz="2000" i="1" kern="1200" baseline="0" dirty="0">
                    <a:solidFill>
                      <a:sysClr val="windowText" lastClr="000000"/>
                    </a:solidFill>
                    <a:latin typeface="Bodoni MT" panose="02070603080606020203" pitchFamily="18" charset="0"/>
                    <a:ea typeface="+mn-ea"/>
                    <a:cs typeface="+mn-cs"/>
                  </a:rPr>
                  <a:t> Word Recognition</a:t>
                </a:r>
                <a:endParaRPr lang="en-US" sz="2000" i="1" kern="1200" dirty="0">
                  <a:solidFill>
                    <a:sysClr val="windowText" lastClr="000000"/>
                  </a:solidFill>
                  <a:latin typeface="Bodoni MT" panose="02070603080606020203" pitchFamily="18" charset="0"/>
                  <a:ea typeface="+mn-ea"/>
                  <a:cs typeface="+mn-cs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sz="4000" dirty="0">
                    <a:solidFill>
                      <a:sysClr val="windowText" lastClr="000000"/>
                    </a:solidFill>
                    <a:latin typeface="Arial Black" panose="020B0A04020102020204" pitchFamily="34" charset="0"/>
                  </a:rPr>
                  <a:t>RF.1.3</a:t>
                </a:r>
              </a:p>
              <a:p>
                <a:pPr algn="ctr">
                  <a:spcAft>
                    <a:spcPts val="300"/>
                  </a:spcAft>
                </a:pPr>
                <a:r>
                  <a:rPr lang="en-US" sz="2000" b="0" i="0" kern="12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</a:rPr>
                  <a:t>Know and apply grade-level phonics and word analysis skills in decoding words.</a:t>
                </a:r>
                <a:endParaRPr lang="en-US" sz="28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0000000-0008-0000-0900-00000A000000}"/>
                </a:ext>
              </a:extLst>
            </p:cNvPr>
            <p:cNvSpPr/>
            <p:nvPr/>
          </p:nvSpPr>
          <p:spPr>
            <a:xfrm>
              <a:off x="6176191" y="2363742"/>
              <a:ext cx="3409406" cy="2728685"/>
            </a:xfrm>
            <a:prstGeom prst="roundRect">
              <a:avLst>
                <a:gd name="adj" fmla="val 14136"/>
              </a:avLst>
            </a:prstGeom>
            <a:solidFill>
              <a:schemeClr val="bg1"/>
            </a:solidFill>
            <a:ln w="28575">
              <a:solidFill>
                <a:srgbClr val="A2238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2200" kern="120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Dictation</a:t>
              </a:r>
              <a:endParaRPr lang="en-US" sz="2200" dirty="0">
                <a:effectLst/>
                <a:latin typeface="Arial Black" panose="020B0A04020102020204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Students spell dictated words with the /ar/, /er/, and /or/ sounds and will divide the written words by each sound/spelling.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‘er’ &gt; /er/ </a:t>
              </a:r>
              <a:r>
                <a:rPr lang="en-US" sz="180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as in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fern,</a:t>
              </a:r>
              <a:r>
                <a:rPr lang="en-US" sz="1800" i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perk,</a:t>
              </a:r>
              <a:r>
                <a:rPr lang="en-US" sz="1800" i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perch,</a:t>
              </a:r>
              <a:r>
                <a:rPr lang="en-US" sz="1800" i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verb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‘ar’ &gt; /ar/ </a:t>
              </a:r>
              <a:r>
                <a:rPr lang="en-US" sz="180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as in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card, farm,</a:t>
              </a:r>
              <a:r>
                <a:rPr lang="en-US" sz="1800" i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park, marsh, charm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‘or’ &gt; /or/ </a:t>
              </a:r>
              <a:r>
                <a:rPr lang="en-US" sz="180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as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in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cord, fork,</a:t>
              </a:r>
              <a:r>
                <a:rPr lang="en-US" sz="1800" i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pork,</a:t>
              </a:r>
              <a:r>
                <a:rPr lang="en-US" sz="1800" i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storm,</a:t>
              </a:r>
              <a:r>
                <a:rPr lang="en-US" sz="1800" i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cork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0000000-0008-0000-0900-000018000000}"/>
                </a:ext>
              </a:extLst>
            </p:cNvPr>
            <p:cNvGrpSpPr/>
            <p:nvPr/>
          </p:nvGrpSpPr>
          <p:grpSpPr>
            <a:xfrm>
              <a:off x="2606403" y="5290457"/>
              <a:ext cx="3291840" cy="2728685"/>
              <a:chOff x="0" y="2946400"/>
              <a:chExt cx="3196046" cy="2743200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0000000-0008-0000-0900-000019000000}"/>
                  </a:ext>
                </a:extLst>
              </p:cNvPr>
              <p:cNvSpPr/>
              <p:nvPr/>
            </p:nvSpPr>
            <p:spPr>
              <a:xfrm>
                <a:off x="0" y="2946400"/>
                <a:ext cx="3196046" cy="2743200"/>
              </a:xfrm>
              <a:prstGeom prst="roundRect">
                <a:avLst>
                  <a:gd name="adj" fmla="val 14136"/>
                </a:avLst>
              </a:prstGeom>
              <a:gradFill flip="none" rotWithShape="1">
                <a:gsLst>
                  <a:gs pos="0">
                    <a:srgbClr val="21B7B6"/>
                  </a:gs>
                  <a:gs pos="100000">
                    <a:srgbClr val="B4F3F2"/>
                  </a:gs>
                </a:gsLst>
                <a:lin ang="16200000" scaled="1"/>
                <a:tileRect/>
              </a:gradFill>
              <a:ln>
                <a:solidFill>
                  <a:srgbClr val="21B7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/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00000000-0008-0000-0900-00001A000000}"/>
                  </a:ext>
                </a:extLst>
              </p:cNvPr>
              <p:cNvSpPr/>
              <p:nvPr/>
            </p:nvSpPr>
            <p:spPr>
              <a:xfrm>
                <a:off x="114300" y="3068319"/>
                <a:ext cx="2940232" cy="2514601"/>
              </a:xfrm>
              <a:prstGeom prst="roundRect">
                <a:avLst>
                  <a:gd name="adj" fmla="val 12103"/>
                </a:avLst>
              </a:prstGeom>
              <a:solidFill>
                <a:schemeClr val="bg1"/>
              </a:solidFill>
              <a:ln>
                <a:solidFill>
                  <a:srgbClr val="21B7B6"/>
                </a:solidFill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 eaLnBrk="1" latinLnBrk="0" hangingPunct="1"/>
                <a:r>
                  <a:rPr lang="en-US" sz="2000" b="1" i="1" kern="1200" dirty="0">
                    <a:solidFill>
                      <a:schemeClr val="tx1"/>
                    </a:solidFill>
                    <a:effectLst/>
                    <a:latin typeface="Bodoni MT" panose="02070603080606020203" pitchFamily="18" charset="0"/>
                    <a:ea typeface="+mn-ea"/>
                    <a:cs typeface="+mn-cs"/>
                  </a:rPr>
                  <a:t>Language</a:t>
                </a:r>
              </a:p>
              <a:p>
                <a:pPr algn="ctr" rtl="0" eaLnBrk="1" latinLnBrk="0" hangingPunct="1">
                  <a:spcAft>
                    <a:spcPts val="600"/>
                  </a:spcAft>
                </a:pPr>
                <a:r>
                  <a:rPr lang="en-US" sz="2000" i="1" kern="1200" dirty="0">
                    <a:solidFill>
                      <a:schemeClr val="tx1"/>
                    </a:solidFill>
                    <a:effectLst/>
                    <a:latin typeface="Bodoni MT" panose="02070603080606020203" pitchFamily="18" charset="0"/>
                    <a:ea typeface="+mn-ea"/>
                    <a:cs typeface="+mn-cs"/>
                  </a:rPr>
                  <a:t>Conventions</a:t>
                </a:r>
                <a:r>
                  <a:rPr lang="en-US" sz="2000" i="1" kern="1200" baseline="0" dirty="0">
                    <a:solidFill>
                      <a:schemeClr val="tx1"/>
                    </a:solidFill>
                    <a:effectLst/>
                    <a:latin typeface="Bodoni MT" panose="02070603080606020203" pitchFamily="18" charset="0"/>
                    <a:ea typeface="+mn-ea"/>
                    <a:cs typeface="+mn-cs"/>
                  </a:rPr>
                  <a:t> of Standard English</a:t>
                </a:r>
                <a:endParaRPr lang="en-US" sz="2000" dirty="0">
                  <a:solidFill>
                    <a:schemeClr val="tx1"/>
                  </a:solidFill>
                  <a:effectLst/>
                  <a:latin typeface="Bodoni MT" panose="02070603080606020203" pitchFamily="18" charset="0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sz="4000" dirty="0">
                    <a:solidFill>
                      <a:sysClr val="windowText" lastClr="000000"/>
                    </a:solidFill>
                    <a:latin typeface="Arial Black" panose="020B0A04020102020204" pitchFamily="34" charset="0"/>
                  </a:rPr>
                  <a:t>L.1.1</a:t>
                </a:r>
              </a:p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Demonstrate command of the conventions of standard English grammar and usage when writing or speaking.</a:t>
                </a:r>
              </a:p>
            </p:txBody>
          </p:sp>
        </p:grp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0000000-0008-0000-0900-00001B000000}"/>
                </a:ext>
              </a:extLst>
            </p:cNvPr>
            <p:cNvSpPr/>
            <p:nvPr/>
          </p:nvSpPr>
          <p:spPr>
            <a:xfrm>
              <a:off x="6150791" y="5284742"/>
              <a:ext cx="3409406" cy="2728685"/>
            </a:xfrm>
            <a:prstGeom prst="roundRect">
              <a:avLst>
                <a:gd name="adj" fmla="val 14136"/>
              </a:avLst>
            </a:prstGeom>
            <a:solidFill>
              <a:schemeClr val="bg1"/>
            </a:solidFill>
            <a:ln w="28575">
              <a:solidFill>
                <a:srgbClr val="21B7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2200" kern="120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Grammar</a:t>
              </a:r>
              <a:endParaRPr lang="en-US" sz="2200" dirty="0">
                <a:effectLst/>
                <a:latin typeface="Arial Black" panose="020B0A04020102020204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Students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demonstrate proficiency with grammar skills they have learned, such as: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identifying</a:t>
              </a:r>
              <a:r>
                <a:rPr lang="en-US" sz="1800" b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nouns and verbs 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in written sentences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reading and matching two words to </a:t>
              </a:r>
              <a:r>
                <a:rPr lang="en-US" sz="1800" b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corresponding contractions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reading </a:t>
              </a:r>
              <a:r>
                <a:rPr lang="en-US" sz="1800" b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present-tense verbs 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and writing </a:t>
              </a:r>
              <a:r>
                <a:rPr lang="en-US" sz="1800" b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past- and future-tense verbs 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to complete fill-in-the-blank sentences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000000-0008-0000-0900-00001D000000}"/>
                </a:ext>
              </a:extLst>
            </p:cNvPr>
            <p:cNvGrpSpPr/>
            <p:nvPr/>
          </p:nvGrpSpPr>
          <p:grpSpPr>
            <a:xfrm>
              <a:off x="2606403" y="8236857"/>
              <a:ext cx="3291840" cy="2728685"/>
              <a:chOff x="0" y="5892800"/>
              <a:chExt cx="3196046" cy="2743200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00000000-0008-0000-0900-00001E000000}"/>
                  </a:ext>
                </a:extLst>
              </p:cNvPr>
              <p:cNvSpPr/>
              <p:nvPr/>
            </p:nvSpPr>
            <p:spPr>
              <a:xfrm>
                <a:off x="0" y="5892800"/>
                <a:ext cx="3196046" cy="2743200"/>
              </a:xfrm>
              <a:prstGeom prst="roundRect">
                <a:avLst>
                  <a:gd name="adj" fmla="val 14136"/>
                </a:avLst>
              </a:prstGeom>
              <a:gradFill flip="none" rotWithShape="1">
                <a:gsLst>
                  <a:gs pos="0">
                    <a:srgbClr val="629C40"/>
                  </a:gs>
                  <a:gs pos="100000">
                    <a:srgbClr val="CAE3BB"/>
                  </a:gs>
                </a:gsLst>
                <a:lin ang="16200000" scaled="1"/>
                <a:tileRect/>
              </a:gradFill>
              <a:ln>
                <a:solidFill>
                  <a:srgbClr val="629C4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0000000-0008-0000-0900-00001F000000}"/>
                  </a:ext>
                </a:extLst>
              </p:cNvPr>
              <p:cNvSpPr/>
              <p:nvPr/>
            </p:nvSpPr>
            <p:spPr>
              <a:xfrm>
                <a:off x="114300" y="6014719"/>
                <a:ext cx="2940232" cy="2514601"/>
              </a:xfrm>
              <a:prstGeom prst="roundRect">
                <a:avLst>
                  <a:gd name="adj" fmla="val 12103"/>
                </a:avLst>
              </a:prstGeom>
              <a:solidFill>
                <a:schemeClr val="bg1"/>
              </a:solidFill>
              <a:ln>
                <a:solidFill>
                  <a:srgbClr val="629C40"/>
                </a:solidFill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 eaLnBrk="1" latinLnBrk="0" hangingPunct="1"/>
                <a:r>
                  <a:rPr lang="en-US" sz="2000" b="1" i="1" dirty="0">
                    <a:solidFill>
                      <a:schemeClr val="tx1"/>
                    </a:solidFill>
                    <a:latin typeface="Bodoni MT" panose="02070603080606020203" pitchFamily="18" charset="0"/>
                  </a:rPr>
                  <a:t>Reading: Informational</a:t>
                </a:r>
              </a:p>
              <a:p>
                <a:pPr algn="ctr" rtl="0" eaLnBrk="1" latinLnBrk="0" hangingPunct="1">
                  <a:spcAft>
                    <a:spcPts val="600"/>
                  </a:spcAft>
                </a:pPr>
                <a:r>
                  <a:rPr lang="en-US" sz="2000" i="1" dirty="0">
                    <a:solidFill>
                      <a:schemeClr val="tx1"/>
                    </a:solidFill>
                    <a:latin typeface="Bodoni MT" panose="02070603080606020203" pitchFamily="18" charset="0"/>
                  </a:rPr>
                  <a:t>Key Ideas &amp; Details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4000" dirty="0">
                    <a:solidFill>
                      <a:sysClr val="windowText" lastClr="000000"/>
                    </a:solidFill>
                    <a:latin typeface="Arial Black" panose="020B0A04020102020204" pitchFamily="34" charset="0"/>
                  </a:rPr>
                  <a:t>RI.1.1</a:t>
                </a:r>
              </a:p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Ask and answer questions about key details in a text.</a:t>
                </a:r>
              </a:p>
            </p:txBody>
          </p:sp>
        </p:grp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0000000-0008-0000-0900-000020000000}"/>
                </a:ext>
              </a:extLst>
            </p:cNvPr>
            <p:cNvSpPr/>
            <p:nvPr/>
          </p:nvSpPr>
          <p:spPr>
            <a:xfrm>
              <a:off x="6125391" y="8256542"/>
              <a:ext cx="3409406" cy="2728685"/>
            </a:xfrm>
            <a:prstGeom prst="roundRect">
              <a:avLst>
                <a:gd name="adj" fmla="val 14136"/>
              </a:avLst>
            </a:prstGeom>
            <a:solidFill>
              <a:schemeClr val="bg1"/>
            </a:solidFill>
            <a:ln w="28575">
              <a:solidFill>
                <a:srgbClr val="629C4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2200" kern="120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Reading Comprehension</a:t>
              </a:r>
              <a:endParaRPr lang="en-US" sz="2200" dirty="0">
                <a:effectLst/>
                <a:latin typeface="Arial Black" panose="020B0A04020102020204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Students independently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80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read a decodable text titled “Amber the Bat” and answer written multiple-choice and short-answer comprehension questions.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Example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800" b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literal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question: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i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"What do bats like Amber feed on?"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Example </a:t>
              </a:r>
              <a:r>
                <a:rPr lang="en-US" sz="1800" b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inferential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question: 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i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"Why would Amber need a lot of room to glide back and forth?"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0000000-0008-0000-0900-000022000000}"/>
                </a:ext>
              </a:extLst>
            </p:cNvPr>
            <p:cNvGrpSpPr/>
            <p:nvPr/>
          </p:nvGrpSpPr>
          <p:grpSpPr>
            <a:xfrm>
              <a:off x="2606403" y="11183257"/>
              <a:ext cx="3291840" cy="2728685"/>
              <a:chOff x="0" y="8839200"/>
              <a:chExt cx="3196046" cy="2743200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00000000-0008-0000-0900-000023000000}"/>
                  </a:ext>
                </a:extLst>
              </p:cNvPr>
              <p:cNvSpPr/>
              <p:nvPr/>
            </p:nvSpPr>
            <p:spPr>
              <a:xfrm>
                <a:off x="0" y="8839200"/>
                <a:ext cx="3196046" cy="2743200"/>
              </a:xfrm>
              <a:prstGeom prst="roundRect">
                <a:avLst>
                  <a:gd name="adj" fmla="val 14136"/>
                </a:avLst>
              </a:prstGeom>
              <a:gradFill flip="none" rotWithShape="1">
                <a:gsLst>
                  <a:gs pos="0">
                    <a:srgbClr val="EE5558"/>
                  </a:gs>
                  <a:gs pos="100000">
                    <a:srgbClr val="F8BABB"/>
                  </a:gs>
                </a:gsLst>
                <a:lin ang="16200000" scaled="1"/>
                <a:tileRect/>
              </a:gradFill>
              <a:ln>
                <a:solidFill>
                  <a:srgbClr val="EE5558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00000000-0008-0000-0900-000024000000}"/>
                  </a:ext>
                </a:extLst>
              </p:cNvPr>
              <p:cNvSpPr/>
              <p:nvPr/>
            </p:nvSpPr>
            <p:spPr>
              <a:xfrm>
                <a:off x="114300" y="8961119"/>
                <a:ext cx="2940232" cy="2514601"/>
              </a:xfrm>
              <a:prstGeom prst="roundRect">
                <a:avLst>
                  <a:gd name="adj" fmla="val 12103"/>
                </a:avLst>
              </a:prstGeom>
              <a:solidFill>
                <a:schemeClr val="bg1"/>
              </a:solidFill>
              <a:ln>
                <a:solidFill>
                  <a:srgbClr val="EE5558"/>
                </a:solidFill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400" rtl="0" eaLnBrk="1" latinLnBrk="0" hangingPunct="1">
                  <a:spcAft>
                    <a:spcPts val="0"/>
                  </a:spcAft>
                </a:pPr>
                <a:r>
                  <a:rPr lang="en-US" sz="2000" b="1" i="1" kern="1200" dirty="0">
                    <a:solidFill>
                      <a:sysClr val="windowText" lastClr="000000"/>
                    </a:solidFill>
                    <a:latin typeface="Bodoni MT" panose="02070603080606020203" pitchFamily="18" charset="0"/>
                    <a:ea typeface="+mn-ea"/>
                    <a:cs typeface="+mn-cs"/>
                  </a:rPr>
                  <a:t>Reading: Foundational Skills</a:t>
                </a:r>
              </a:p>
              <a:p>
                <a:pPr marL="0" indent="0" algn="ctr" defTabSz="914400" rtl="0" eaLnBrk="1" latinLnBrk="0" hangingPunct="1">
                  <a:spcAft>
                    <a:spcPts val="600"/>
                  </a:spcAft>
                </a:pPr>
                <a:r>
                  <a:rPr lang="en-US" sz="2000" i="1" kern="1200" dirty="0">
                    <a:solidFill>
                      <a:sysClr val="windowText" lastClr="000000"/>
                    </a:solidFill>
                    <a:latin typeface="Bodoni MT" panose="02070603080606020203" pitchFamily="18" charset="0"/>
                    <a:ea typeface="+mn-ea"/>
                    <a:cs typeface="+mn-cs"/>
                  </a:rPr>
                  <a:t>Phonics &amp;</a:t>
                </a:r>
                <a:r>
                  <a:rPr lang="en-US" sz="2000" i="1" kern="1200" baseline="0" dirty="0">
                    <a:solidFill>
                      <a:sysClr val="windowText" lastClr="000000"/>
                    </a:solidFill>
                    <a:latin typeface="Bodoni MT" panose="02070603080606020203" pitchFamily="18" charset="0"/>
                    <a:ea typeface="+mn-ea"/>
                    <a:cs typeface="+mn-cs"/>
                  </a:rPr>
                  <a:t> Word Recognition</a:t>
                </a:r>
                <a:endParaRPr lang="en-US" sz="2000" i="1" kern="1200" dirty="0">
                  <a:solidFill>
                    <a:sysClr val="windowText" lastClr="000000"/>
                  </a:solidFill>
                  <a:latin typeface="Bodoni MT" panose="02070603080606020203" pitchFamily="18" charset="0"/>
                  <a:ea typeface="+mn-ea"/>
                  <a:cs typeface="+mn-cs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sz="4000" dirty="0">
                    <a:solidFill>
                      <a:sysClr val="windowText" lastClr="000000"/>
                    </a:solidFill>
                    <a:latin typeface="Arial Black" panose="020B0A04020102020204" pitchFamily="34" charset="0"/>
                  </a:rPr>
                  <a:t>RF.1.3</a:t>
                </a:r>
              </a:p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Know and apply grade-level phonics and word analysis skills in decoding words.</a:t>
                </a:r>
              </a:p>
            </p:txBody>
          </p:sp>
        </p:grp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0000000-0008-0000-0900-000025000000}"/>
                </a:ext>
              </a:extLst>
            </p:cNvPr>
            <p:cNvSpPr/>
            <p:nvPr/>
          </p:nvSpPr>
          <p:spPr>
            <a:xfrm>
              <a:off x="6112691" y="11177542"/>
              <a:ext cx="3409406" cy="2728685"/>
            </a:xfrm>
            <a:prstGeom prst="roundRect">
              <a:avLst>
                <a:gd name="adj" fmla="val 14136"/>
              </a:avLst>
            </a:prstGeom>
            <a:solidFill>
              <a:schemeClr val="bg1"/>
            </a:solidFill>
            <a:ln w="28575">
              <a:solidFill>
                <a:srgbClr val="EE555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2200" kern="120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Word Reading in Isolation</a:t>
              </a:r>
              <a:endParaRPr lang="en-US" sz="2200" dirty="0">
                <a:effectLst/>
                <a:latin typeface="Arial Black" panose="020B0A04020102020204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Students</a:t>
              </a:r>
              <a:r>
                <a:rPr lang="en-US" sz="180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, one-on-one with a teacher, read aloud a list of </a:t>
              </a:r>
              <a:r>
                <a:rPr lang="en-US" sz="1800" baseline="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60 </a:t>
              </a:r>
              <a:r>
                <a:rPr lang="en-US" sz="1800" kern="1200" baseline="0" dirty="0">
                  <a:solidFill>
                    <a:schemeClr val="tx1"/>
                  </a:solidFill>
                  <a:effectLst/>
                  <a:latin typeface="Arial Narrow" panose="020B0606020202030204" pitchFamily="34" charset="0"/>
                </a:rPr>
                <a:t>one- and two-syllable</a:t>
              </a:r>
              <a:r>
                <a:rPr lang="en-US" sz="1800" baseline="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words that have spelling features taught thus far: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baseline="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single vowels and consonants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baseline="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vowel digraphs: </a:t>
              </a:r>
              <a:r>
                <a:rPr lang="en-US" sz="1800" b="0" baseline="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/oo/, /</a:t>
              </a:r>
              <a:r>
                <a:rPr lang="en-US" sz="1800" b="0" u="sng" baseline="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oo</a:t>
              </a:r>
              <a:r>
                <a:rPr lang="en-US" sz="1800" b="0" baseline="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/, /ou/, /oi/, /aw/</a:t>
              </a:r>
              <a:endParaRPr lang="en-US" sz="1800" b="0" baseline="0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r-controlled vowels: </a:t>
              </a:r>
              <a:r>
                <a:rPr lang="en-US" sz="1800" b="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/er/, /or/, /ar/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consonant digraphs: </a:t>
              </a:r>
              <a:r>
                <a:rPr lang="en-US" sz="1800" b="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/ch/, /sh/, /th/, /</a:t>
              </a:r>
              <a:r>
                <a:rPr lang="en-US" sz="1800" b="0" u="sng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th</a:t>
              </a:r>
              <a:r>
                <a:rPr lang="en-US" sz="1800" b="0" baseline="0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/, /ng/, /qu/</a:t>
              </a:r>
            </a:p>
          </p:txBody>
        </p:sp>
      </p:grpSp>
      <p:pic>
        <p:nvPicPr>
          <p:cNvPr id="19" name="Picture 2">
            <a:extLst>
              <a:ext uri="{FF2B5EF4-FFF2-40B4-BE49-F238E27FC236}">
                <a16:creationId xmlns:a16="http://schemas.microsoft.com/office/drawing/2014/main" id="{31DF0D10-8179-DEDB-4488-102CFAAE8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419" y="530098"/>
            <a:ext cx="9384631" cy="1458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DBFB352-122A-5D76-D1FB-9BBD99A1F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49" y="481578"/>
            <a:ext cx="9516681" cy="147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02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9FEE0F-AE83-129D-D4B1-3EBA58CB8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02" y="2950106"/>
            <a:ext cx="3406435" cy="240050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AE9DFF1-45E2-53F1-33EF-8D0D412CAADE}"/>
              </a:ext>
            </a:extLst>
          </p:cNvPr>
          <p:cNvGrpSpPr/>
          <p:nvPr/>
        </p:nvGrpSpPr>
        <p:grpSpPr>
          <a:xfrm>
            <a:off x="289560" y="5577840"/>
            <a:ext cx="6778773" cy="4157311"/>
            <a:chOff x="289560" y="5577840"/>
            <a:chExt cx="6778773" cy="415731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007898C-95AD-A0F6-84E2-F36D2A2F3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902" y="5667408"/>
              <a:ext cx="6668431" cy="4067743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7470881-5B3F-158D-BC33-AAEC28E1B64B}"/>
                </a:ext>
              </a:extLst>
            </p:cNvPr>
            <p:cNvSpPr/>
            <p:nvPr/>
          </p:nvSpPr>
          <p:spPr>
            <a:xfrm>
              <a:off x="289560" y="5577840"/>
              <a:ext cx="1310640" cy="54864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AF2304-7750-86DE-82E7-8DA66601EB5A}"/>
                </a:ext>
              </a:extLst>
            </p:cNvPr>
            <p:cNvSpPr/>
            <p:nvPr/>
          </p:nvSpPr>
          <p:spPr>
            <a:xfrm>
              <a:off x="289560" y="9052560"/>
              <a:ext cx="1737360" cy="54864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AAF92AA-549D-8E3D-CDE5-CF242B2C1846}"/>
                </a:ext>
              </a:extLst>
            </p:cNvPr>
            <p:cNvSpPr/>
            <p:nvPr/>
          </p:nvSpPr>
          <p:spPr>
            <a:xfrm>
              <a:off x="5105400" y="9125551"/>
              <a:ext cx="1737360" cy="54864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FEC6CBD-B501-5C16-4CD9-8ADE2FBD7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305" y="5613218"/>
            <a:ext cx="6797629" cy="41761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E9853D-ED67-6EC0-6484-546FD9A1E0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0" t="4712" r="4017" b="12756"/>
          <a:stretch/>
        </p:blipFill>
        <p:spPr>
          <a:xfrm>
            <a:off x="4571999" y="3063240"/>
            <a:ext cx="3139441" cy="1981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6D675D-7FEB-BA09-E5FB-49B1B0433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5508" y="2385478"/>
            <a:ext cx="3225064" cy="20667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EE5585-4813-BB4C-A9E0-280D9EA08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1203199"/>
          </a:xfrm>
        </p:spPr>
        <p:txBody>
          <a:bodyPr/>
          <a:lstStyle/>
          <a:p>
            <a:r>
              <a:rPr lang="en-US" dirty="0" err="1"/>
              <a:t>PowerPrint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050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09EAC5C1-4022-6B8E-1623-E74D7A414A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35" t="46510" r="68046" b="23585"/>
          <a:stretch/>
        </p:blipFill>
        <p:spPr bwMode="auto">
          <a:xfrm>
            <a:off x="476250" y="297179"/>
            <a:ext cx="2785110" cy="41387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CE9E00E-6A1F-F3B9-79A4-D5D0B7E9B1D6}"/>
              </a:ext>
            </a:extLst>
          </p:cNvPr>
          <p:cNvCxnSpPr>
            <a:cxnSpLocks/>
          </p:cNvCxnSpPr>
          <p:nvPr/>
        </p:nvCxnSpPr>
        <p:spPr>
          <a:xfrm>
            <a:off x="914400" y="868680"/>
            <a:ext cx="1706880" cy="0"/>
          </a:xfrm>
          <a:prstGeom prst="line">
            <a:avLst/>
          </a:prstGeom>
          <a:ln w="53975" cmpd="dbl">
            <a:solidFill>
              <a:srgbClr val="673E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5C8B62-12AD-1C67-B43E-5BE6D4B93575}"/>
              </a:ext>
            </a:extLst>
          </p:cNvPr>
          <p:cNvCxnSpPr>
            <a:cxnSpLocks/>
          </p:cNvCxnSpPr>
          <p:nvPr/>
        </p:nvCxnSpPr>
        <p:spPr>
          <a:xfrm>
            <a:off x="914400" y="2743200"/>
            <a:ext cx="1706880" cy="0"/>
          </a:xfrm>
          <a:prstGeom prst="line">
            <a:avLst/>
          </a:prstGeom>
          <a:ln w="53975" cmpd="dbl">
            <a:solidFill>
              <a:srgbClr val="673E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23B25D8-4576-E7D0-8884-5DFF33623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943" y="2502228"/>
            <a:ext cx="2786113" cy="413954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5BBECD3-0813-A385-927C-862AF2DAC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937" y="11703050"/>
            <a:ext cx="54864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795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13907</TotalTime>
  <Words>368</Words>
  <Application>Microsoft Office PowerPoint</Application>
  <PresentationFormat>Custom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Arial Black</vt:lpstr>
      <vt:lpstr>Arial Narrow</vt:lpstr>
      <vt:lpstr>Bodoni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PowerPrint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Maggie Dillier</dc:creator>
  <cp:lastModifiedBy>Maggie Dillier</cp:lastModifiedBy>
  <cp:revision>26</cp:revision>
  <dcterms:created xsi:type="dcterms:W3CDTF">2024-07-20T03:51:36Z</dcterms:created>
  <dcterms:modified xsi:type="dcterms:W3CDTF">2024-09-12T01:52:38Z</dcterms:modified>
</cp:coreProperties>
</file>