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Caveat"/>
      <p:regular r:id="rId13"/>
      <p:bold r:id="rId14"/>
    </p:embeddedFont>
    <p:embeddedFont>
      <p:font typeface="Chelsea Market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ave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helseaMarket-regular.fntdata"/><Relationship Id="rId14" Type="http://schemas.openxmlformats.org/officeDocument/2006/relationships/font" Target="fonts/Cave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inktr.ee/Mrs.Gonzalez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5769b015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5769b015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5769b015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5769b015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5769b015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5769b015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c5769b015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c5769b015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5769b015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5769b015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5769b015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5769b015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https://linktr.ee/Mrs.Gonzalez</a:t>
            </a:r>
            <a:r>
              <a:rPr b="1" lang="en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 🍵</a:t>
            </a:r>
            <a:endParaRPr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hyperlink" Target="https://www.youtube.com/watch?v=LdKTCtypLlw" TargetMode="External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hyperlink" Target="https://www.youtube.com/watch?v=QXuH6TUMwlg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hyperlink" Target="https://www.youtube.com/watch?v=cQXvBKUDinE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97521">
            <a:off x="2586728" y="159353"/>
            <a:ext cx="4304420" cy="430442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174475" y="392250"/>
            <a:ext cx="3472500" cy="4359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lang="en" sz="3400">
                <a:latin typeface="Chelsea Market"/>
                <a:ea typeface="Chelsea Market"/>
                <a:cs typeface="Chelsea Market"/>
                <a:sym typeface="Chelsea Market"/>
              </a:rPr>
              <a:t>You will be writing directions on How to Catch a</a:t>
            </a:r>
            <a:r>
              <a:rPr b="1" lang="en" sz="3400"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3400">
                <a:solidFill>
                  <a:srgbClr val="6AA84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Leprechaun</a:t>
            </a:r>
            <a:r>
              <a:rPr b="1" lang="en" sz="3400">
                <a:latin typeface="Chelsea Market"/>
                <a:ea typeface="Chelsea Market"/>
                <a:cs typeface="Chelsea Market"/>
                <a:sym typeface="Chelsea Market"/>
              </a:rPr>
              <a:t>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11925" y="463800"/>
            <a:ext cx="2824200" cy="2893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How do feel about </a:t>
            </a:r>
            <a:r>
              <a:rPr lang="en" sz="2000">
                <a:latin typeface="Chelsea Market"/>
                <a:ea typeface="Chelsea Market"/>
                <a:cs typeface="Chelsea Market"/>
                <a:sym typeface="Chelsea Market"/>
              </a:rPr>
              <a:t>leprechauns</a:t>
            </a:r>
            <a:r>
              <a:rPr b="0" i="0" lang="en" sz="20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?  What </a:t>
            </a:r>
            <a:r>
              <a:rPr lang="en" sz="2000">
                <a:latin typeface="Chelsea Market"/>
                <a:ea typeface="Chelsea Market"/>
                <a:cs typeface="Chelsea Market"/>
                <a:sym typeface="Chelsea Market"/>
              </a:rPr>
              <a:t>would </a:t>
            </a:r>
            <a:r>
              <a:rPr b="0" i="0" lang="en" sz="20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you </a:t>
            </a:r>
            <a:r>
              <a:rPr lang="en" sz="2000">
                <a:latin typeface="Chelsea Market"/>
                <a:ea typeface="Chelsea Market"/>
                <a:cs typeface="Chelsea Market"/>
                <a:sym typeface="Chelsea Market"/>
              </a:rPr>
              <a:t>do if you found one</a:t>
            </a:r>
            <a:r>
              <a:rPr b="0" i="0" lang="en" sz="20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?  Let</a:t>
            </a:r>
            <a:r>
              <a:rPr lang="en" sz="2000">
                <a:latin typeface="Chelsea Market"/>
                <a:ea typeface="Chelsea Market"/>
                <a:cs typeface="Chelsea Market"/>
                <a:sym typeface="Chelsea Market"/>
              </a:rPr>
              <a:t>’s read the book </a:t>
            </a:r>
            <a:r>
              <a:rPr lang="en" sz="2000" u="sng">
                <a:latin typeface="Chelsea Market"/>
                <a:ea typeface="Chelsea Market"/>
                <a:cs typeface="Chelsea Market"/>
                <a:sym typeface="Chelsea Market"/>
              </a:rPr>
              <a:t>How to Catch a Leprechaun</a:t>
            </a:r>
            <a:r>
              <a:rPr lang="en" sz="2000">
                <a:latin typeface="Chelsea Market"/>
                <a:ea typeface="Chelsea Market"/>
                <a:cs typeface="Chelsea Market"/>
                <a:sym typeface="Chelsea Market"/>
              </a:rPr>
              <a:t> written by Adam Wallace.</a:t>
            </a:r>
            <a:endParaRPr b="0" i="0" sz="3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3" name="Google Shape;63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1925" y="190500"/>
            <a:ext cx="4762500" cy="4762500"/>
          </a:xfrm>
          <a:prstGeom prst="rect">
            <a:avLst/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98075" y="545650"/>
            <a:ext cx="5506405" cy="30836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74350" y="371300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5948100" y="3310325"/>
            <a:ext cx="2824200" cy="1529100"/>
          </a:xfrm>
          <a:prstGeom prst="rect">
            <a:avLst/>
          </a:prstGeom>
          <a:solidFill>
            <a:srgbClr val="FFFFFF"/>
          </a:solidFill>
          <a:ln cap="flat" cmpd="sng" w="1143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 will write directions on how to </a:t>
            </a:r>
            <a:r>
              <a:rPr lang="en" sz="2200">
                <a:latin typeface="Chelsea Market"/>
                <a:ea typeface="Chelsea Market"/>
                <a:cs typeface="Chelsea Market"/>
                <a:sym typeface="Chelsea Market"/>
              </a:rPr>
              <a:t>catch a leprechaun!</a:t>
            </a:r>
            <a:endParaRPr b="0" i="0" sz="5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Bitmoji Image"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739775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3276150" y="320600"/>
            <a:ext cx="3247800" cy="1750200"/>
          </a:xfrm>
          <a:prstGeom prst="wedgeRoundRectCallout">
            <a:avLst>
              <a:gd fmla="val -52564" name="adj1"/>
              <a:gd fmla="val 73552" name="adj2"/>
              <a:gd fmla="val 0" name="adj3"/>
            </a:avLst>
          </a:prstGeom>
          <a:solidFill>
            <a:srgbClr val="FFFFFF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Imagine you found</a:t>
            </a:r>
            <a:r>
              <a:rPr lang="en" sz="1600">
                <a:latin typeface="Chelsea Market"/>
                <a:ea typeface="Chelsea Market"/>
                <a:cs typeface="Chelsea Market"/>
                <a:sym typeface="Chelsea Market"/>
              </a:rPr>
              <a:t> your way to the end of a rainbow..  What would you do to catch a leprechaun and have him take you to his pot of gold?</a:t>
            </a:r>
            <a:endParaRPr b="0" i="0" sz="16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/>
          <p:nvPr/>
        </p:nvSpPr>
        <p:spPr>
          <a:xfrm>
            <a:off x="161975" y="126656"/>
            <a:ext cx="8885700" cy="49458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1916975" y="806025"/>
            <a:ext cx="12015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4004075" y="300800"/>
            <a:ext cx="12015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6043175" y="636550"/>
            <a:ext cx="12015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6910276" y="1998800"/>
            <a:ext cx="13383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4004075" y="3566800"/>
            <a:ext cx="13383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916975" y="3191575"/>
            <a:ext cx="12015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530050" y="1998800"/>
            <a:ext cx="1201500" cy="12015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5547675" y="3539588"/>
            <a:ext cx="1767000" cy="714300"/>
          </a:xfrm>
          <a:prstGeom prst="wedgeEllipseCallout">
            <a:avLst>
              <a:gd fmla="val 95324" name="adj1"/>
              <a:gd fmla="val 33244" name="adj2"/>
            </a:avLst>
          </a:prstGeom>
          <a:solidFill>
            <a:srgbClr val="FFFFFF"/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Let’s brainstorm!</a:t>
            </a:r>
            <a:endParaRPr b="0" i="0" sz="14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3013975" y="2046038"/>
            <a:ext cx="3154500" cy="10515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2965625" y="2139800"/>
            <a:ext cx="32784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latin typeface="Chelsea Market"/>
                <a:ea typeface="Chelsea Market"/>
                <a:cs typeface="Chelsea Market"/>
                <a:sym typeface="Chelsea Market"/>
              </a:rPr>
              <a:t>How would you </a:t>
            </a:r>
            <a:r>
              <a:rPr lang="en" sz="1900">
                <a:latin typeface="Chelsea Market"/>
                <a:ea typeface="Chelsea Market"/>
                <a:cs typeface="Chelsea Market"/>
                <a:sym typeface="Chelsea Market"/>
              </a:rPr>
              <a:t>catch a leprechaun</a:t>
            </a:r>
            <a:r>
              <a:rPr b="0" i="0" lang="en" sz="1900" u="none" cap="none" strike="noStrike">
                <a:latin typeface="Chelsea Market"/>
                <a:ea typeface="Chelsea Market"/>
                <a:cs typeface="Chelsea Market"/>
                <a:sym typeface="Chelsea Market"/>
              </a:rPr>
              <a:t>?</a:t>
            </a:r>
            <a:endParaRPr b="0" i="0" sz="1900" u="none" cap="none" strike="noStrike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Bitmoji Image" id="95" name="Google Shape;95;p17"/>
          <p:cNvPicPr preferRelativeResize="0"/>
          <p:nvPr/>
        </p:nvPicPr>
        <p:blipFill rotWithShape="1">
          <a:blip r:embed="rId4">
            <a:alphaModFix/>
          </a:blip>
          <a:srcRect b="11418" l="22057" r="0" t="0"/>
          <a:stretch/>
        </p:blipFill>
        <p:spPr>
          <a:xfrm flipH="1">
            <a:off x="7377000" y="3163475"/>
            <a:ext cx="1767000" cy="20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/>
          <p:nvPr/>
        </p:nvSpPr>
        <p:spPr>
          <a:xfrm>
            <a:off x="680125" y="85025"/>
            <a:ext cx="7651500" cy="8784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807675" y="1002387"/>
            <a:ext cx="311700" cy="318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1201400" y="1101275"/>
            <a:ext cx="1551900" cy="5232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First,</a:t>
            </a:r>
            <a:endParaRPr b="0" i="0" sz="22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3691800" y="1085825"/>
            <a:ext cx="1614300" cy="5541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Then </a:t>
            </a:r>
            <a:endParaRPr b="0" i="0" sz="24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6244600" y="1101275"/>
            <a:ext cx="1850700" cy="523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Last,</a:t>
            </a:r>
            <a:endParaRPr b="0" i="0" sz="22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708450" y="1730950"/>
            <a:ext cx="2238900" cy="1530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3492250" y="1730088"/>
            <a:ext cx="2238900" cy="1530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6170900" y="1730950"/>
            <a:ext cx="2238900" cy="1530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2991050" y="2496125"/>
            <a:ext cx="457500" cy="318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5749425" y="2443125"/>
            <a:ext cx="457500" cy="318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693000" y="4088525"/>
            <a:ext cx="7758000" cy="8784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t/>
            </a:r>
            <a:endParaRPr b="0" i="0" sz="39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8095575" y="3656338"/>
            <a:ext cx="311700" cy="3897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575875" y="1613875"/>
            <a:ext cx="3394500" cy="3383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28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Click on the drawing video and draw a detailed picture of you </a:t>
            </a:r>
            <a:r>
              <a:rPr b="1" lang="en" sz="2800">
                <a:latin typeface="Chelsea Market"/>
                <a:ea typeface="Chelsea Market"/>
                <a:cs typeface="Chelsea Market"/>
                <a:sym typeface="Chelsea Market"/>
              </a:rPr>
              <a:t>catching a leprechaun</a:t>
            </a:r>
            <a:r>
              <a:rPr b="1" i="0" lang="en" sz="28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! </a:t>
            </a:r>
            <a:r>
              <a:rPr b="1" i="0" lang="en" sz="2400" u="none" cap="none" strike="noStrike">
                <a:solidFill>
                  <a:srgbClr val="00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b="1" i="0" sz="24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19" name="Google Shape;119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7575" y="507600"/>
            <a:ext cx="4777375" cy="2675325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iding a smiling star" id="120" name="Google Shape;120;p19"/>
          <p:cNvPicPr preferRelativeResize="0"/>
          <p:nvPr/>
        </p:nvPicPr>
        <p:blipFill rotWithShape="1">
          <a:blip r:embed="rId6">
            <a:alphaModFix/>
          </a:blip>
          <a:srcRect b="9580" l="0" r="0" t="16835"/>
          <a:stretch/>
        </p:blipFill>
        <p:spPr>
          <a:xfrm>
            <a:off x="842600" y="0"/>
            <a:ext cx="2601050" cy="19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