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10" r:id="rId2"/>
    <p:sldId id="636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BFE76-BAE0-49AD-96E7-29C8F11F4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CC196-8712-43C3-AA24-606BAAFF6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C97B6-042F-4538-BC3C-749B0D02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00A7-45C1-4968-B75D-EBA511D5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43517-BA38-44FC-8DBF-F23DD91C0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8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05193-BB0B-43DB-8E66-FC25F61B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70825-6A24-4AB6-B960-CB0461B6A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99CC7-B3B6-464A-9EDE-F6BBF97F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794F5-18F8-49E4-9918-BB4CACDC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45F98-F658-41DA-ADB8-13DB4FD2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1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E30A-373A-4B25-B720-AF6CC5F1A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B861B-E017-47C2-9A25-10766BD65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385CB-0BB5-47E5-AE89-E95FCFF74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E2CAE-B82E-4F91-8E50-E92FE33AE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5E0A2-CA08-4554-9B67-9D356F72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8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3D335-7CB2-4C8C-8EFD-5BF3DEB6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F50CC-5B1D-42D9-813F-91E1BE58E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5EF07-80E6-4C99-9C50-FEAE6B647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823FF-1678-4586-BFF3-2FD75B77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51FAD-7644-4D78-91DA-6DCE1EE4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B6FB0-8021-4A63-8101-B09C449D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6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1B257-DCC1-4D05-9255-F1FD101C5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CDDA9-B138-4801-9C1A-FCE0F4CF1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EE4D0-4C35-4F85-AA14-6583B5664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535923-CD37-470C-B4AB-FCFD955F53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2E5D6A-08C9-49FC-B6C0-2A131A6DE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01E51-D3F3-479F-8FFA-97BD309A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4D507-6720-49F9-BB4C-C29893C39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88AB38-0CF0-462D-B564-775DF2BB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2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4ECF-D326-4E42-AF0C-0466514A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110676-5D72-4D4A-9DD5-18ECE73AA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9C8F4-9D1C-4D57-99C3-832440E1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9D2F39-2D4F-4247-BAA8-0333F23A0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1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0CB629-D05A-403B-B13B-09B2AFA3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841A5E-0562-4F08-BB75-7735E63CC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06376-83CD-46A8-98CD-D80B958E1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76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B7F86-3D0A-4D8B-8EEC-0C9387AD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EE202-CE94-40BA-BBBD-0A4E13565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2A697-F33B-40AD-ADA0-46C5CC9A1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2B56E-45D3-4F41-8529-94EDB4C22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B789A-4B47-441F-B47F-9BF54CF3B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C35F2-C927-4EA5-A520-B6587602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052F8-CCB0-4B49-B278-BD7664BB5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5848CB-AC8F-4AAA-B284-85128762F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BF52D-60E9-4DCE-8478-955382772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07250-F2B5-43F8-B65A-9A3E8BBC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029F2-6E38-4F30-88DF-2B154E1A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9B78A-53AF-4CEA-844E-238992CE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6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57681-A364-4791-9BDB-7DBBE456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7F33B-295F-4C2D-AC62-545456E4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2B1C9-EB45-4BA5-B8F1-C5AB8B54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56FE4-1980-4C01-86EC-3855E2BFD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005C3-489A-4869-B0D1-1A182636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7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92D47D-7241-4E6B-A4AC-5C62F26CF8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82B5B9-4813-4EE3-8995-5990C4C93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763FB-DE3D-4389-B627-FB3DC12F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C8CB6-4E4D-4FD2-9EDA-76EC6D67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EE47B-EEA8-498C-8393-241A908C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0B6DBE-73E0-4692-A569-0E7830907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143B4-D69B-4CF3-9777-B2F9516B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7BCA6-FA27-463E-85D0-DF33C03FA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AD589-6B5C-4B50-B92B-0FABE5F31FAC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70908-BAF2-4701-A0F2-72074A8CC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77F4-A5BB-463D-BE6C-5B4606E1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2D10-F753-4488-9625-C62078AF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6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219">
            <a:extLst>
              <a:ext uri="{FF2B5EF4-FFF2-40B4-BE49-F238E27FC236}">
                <a16:creationId xmlns:a16="http://schemas.microsoft.com/office/drawing/2014/main" id="{61E803E9-57AB-4948-8E62-B59BF983B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296114"/>
            <a:ext cx="10058400" cy="1450757"/>
          </a:xfrm>
        </p:spPr>
        <p:txBody>
          <a:bodyPr anchor="t"/>
          <a:lstStyle/>
          <a:p>
            <a:pPr algn="ctr" eaLnBrk="1" hangingPunct="1">
              <a:defRPr/>
            </a:pPr>
            <a:r>
              <a:rPr lang="en-US" dirty="0"/>
              <a:t>   Photo - Synthesis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33E860-A4A8-4802-BBCF-72CAD082DBF1}"/>
              </a:ext>
            </a:extLst>
          </p:cNvPr>
          <p:cNvGrpSpPr/>
          <p:nvPr/>
        </p:nvGrpSpPr>
        <p:grpSpPr>
          <a:xfrm>
            <a:off x="642977" y="928671"/>
            <a:ext cx="10712999" cy="5929329"/>
            <a:chOff x="642978" y="928671"/>
            <a:chExt cx="9626600" cy="5497015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CDEED75C-CA3F-4ADC-915A-9E6CFF16369D}"/>
                </a:ext>
              </a:extLst>
            </p:cNvPr>
            <p:cNvSpPr/>
            <p:nvPr/>
          </p:nvSpPr>
          <p:spPr>
            <a:xfrm>
              <a:off x="642978" y="928671"/>
              <a:ext cx="4813300" cy="525780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 Dependent Reactions</a:t>
              </a:r>
            </a:p>
            <a:p>
              <a:pPr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Takes place in:</a:t>
              </a: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What happens? </a:t>
              </a: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4D16369A-6941-4BFE-808C-22EAF35AA231}"/>
                </a:ext>
              </a:extLst>
            </p:cNvPr>
            <p:cNvSpPr/>
            <p:nvPr/>
          </p:nvSpPr>
          <p:spPr>
            <a:xfrm>
              <a:off x="5456278" y="928671"/>
              <a:ext cx="4813300" cy="525780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 Independent Reactions</a:t>
              </a:r>
            </a:p>
            <a:p>
              <a:pPr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Also called:</a:t>
              </a:r>
            </a:p>
            <a:p>
              <a:pPr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Takes place in:</a:t>
              </a: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867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867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What happens?</a:t>
              </a:r>
            </a:p>
          </p:txBody>
        </p:sp>
        <p:pic>
          <p:nvPicPr>
            <p:cNvPr id="117765" name="Picture 254" descr="light dependent reaction paint2">
              <a:extLst>
                <a:ext uri="{FF2B5EF4-FFF2-40B4-BE49-F238E27FC236}">
                  <a16:creationId xmlns:a16="http://schemas.microsoft.com/office/drawing/2014/main" id="{B510D068-0422-4F91-AFF9-24C0DF38F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78" y="1600056"/>
              <a:ext cx="4637617" cy="3560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6A0F88FF-C7A0-4E55-B553-FB841003D5D8}"/>
                </a:ext>
              </a:extLst>
            </p:cNvPr>
            <p:cNvSpPr/>
            <p:nvPr/>
          </p:nvSpPr>
          <p:spPr>
            <a:xfrm>
              <a:off x="681078" y="1608122"/>
              <a:ext cx="472017" cy="27114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/>
            </a:p>
          </p:txBody>
        </p:sp>
        <p:sp>
          <p:nvSpPr>
            <p:cNvPr id="174080" name="Rectangle 174079">
              <a:extLst>
                <a:ext uri="{FF2B5EF4-FFF2-40B4-BE49-F238E27FC236}">
                  <a16:creationId xmlns:a16="http://schemas.microsoft.com/office/drawing/2014/main" id="{DFA4F085-AE14-4C5F-9FD8-B6EF22DF9EBD}"/>
                </a:ext>
              </a:extLst>
            </p:cNvPr>
            <p:cNvSpPr/>
            <p:nvPr/>
          </p:nvSpPr>
          <p:spPr>
            <a:xfrm>
              <a:off x="2219895" y="1692789"/>
              <a:ext cx="241300" cy="1714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92EF997-6E4D-4F54-84AE-192BD1DCC8AF}"/>
                </a:ext>
              </a:extLst>
            </p:cNvPr>
            <p:cNvSpPr/>
            <p:nvPr/>
          </p:nvSpPr>
          <p:spPr>
            <a:xfrm>
              <a:off x="2573377" y="1641989"/>
              <a:ext cx="1187451" cy="1375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BFE94B09-F2F6-4B76-937F-CEEE462DC907}"/>
                </a:ext>
              </a:extLst>
            </p:cNvPr>
            <p:cNvSpPr/>
            <p:nvPr/>
          </p:nvSpPr>
          <p:spPr>
            <a:xfrm>
              <a:off x="2450611" y="2516171"/>
              <a:ext cx="141817" cy="1735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97A641A2-2221-450A-B861-2B7A29732254}"/>
                </a:ext>
              </a:extLst>
            </p:cNvPr>
            <p:cNvSpPr/>
            <p:nvPr/>
          </p:nvSpPr>
          <p:spPr>
            <a:xfrm>
              <a:off x="1927794" y="2431505"/>
              <a:ext cx="338667" cy="4106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45FA3E00-AC6E-4390-931A-1018FEC03FD0}"/>
                </a:ext>
              </a:extLst>
            </p:cNvPr>
            <p:cNvSpPr/>
            <p:nvPr/>
          </p:nvSpPr>
          <p:spPr>
            <a:xfrm>
              <a:off x="3792578" y="2602955"/>
              <a:ext cx="751417" cy="5503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4233687-243A-487B-A0C4-09242D1D9530}"/>
                </a:ext>
              </a:extLst>
            </p:cNvPr>
            <p:cNvSpPr/>
            <p:nvPr/>
          </p:nvSpPr>
          <p:spPr>
            <a:xfrm>
              <a:off x="3599962" y="3079204"/>
              <a:ext cx="241300" cy="1714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C793ED40-4D92-42F4-8E54-A465AF29CE4B}"/>
                </a:ext>
              </a:extLst>
            </p:cNvPr>
            <p:cNvSpPr/>
            <p:nvPr/>
          </p:nvSpPr>
          <p:spPr>
            <a:xfrm>
              <a:off x="2592429" y="2816737"/>
              <a:ext cx="639233" cy="1714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150296A6-38FA-4EA9-80F1-DB7C68D62AE2}"/>
                </a:ext>
              </a:extLst>
            </p:cNvPr>
            <p:cNvSpPr/>
            <p:nvPr/>
          </p:nvSpPr>
          <p:spPr>
            <a:xfrm>
              <a:off x="1807144" y="2988188"/>
              <a:ext cx="643467" cy="311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DD0521E5-3C3D-4DF2-891B-459C2BBAB7DE}"/>
                </a:ext>
              </a:extLst>
            </p:cNvPr>
            <p:cNvSpPr/>
            <p:nvPr/>
          </p:nvSpPr>
          <p:spPr>
            <a:xfrm>
              <a:off x="1968010" y="3557571"/>
              <a:ext cx="298451" cy="1735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2FBCEF9-C54E-410A-9CDE-9FE147870EB0}"/>
                </a:ext>
              </a:extLst>
            </p:cNvPr>
            <p:cNvSpPr/>
            <p:nvPr/>
          </p:nvSpPr>
          <p:spPr>
            <a:xfrm>
              <a:off x="2450610" y="3557571"/>
              <a:ext cx="86784" cy="867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E0E2DF38-11B5-4939-A845-B983340BBFB3}"/>
                </a:ext>
              </a:extLst>
            </p:cNvPr>
            <p:cNvSpPr/>
            <p:nvPr/>
          </p:nvSpPr>
          <p:spPr>
            <a:xfrm>
              <a:off x="2672861" y="3602022"/>
              <a:ext cx="118533" cy="1291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B5622952-527E-41F8-A9CB-647C3CFBA883}"/>
                </a:ext>
              </a:extLst>
            </p:cNvPr>
            <p:cNvSpPr/>
            <p:nvPr/>
          </p:nvSpPr>
          <p:spPr>
            <a:xfrm flipH="1" flipV="1">
              <a:off x="3049628" y="3602022"/>
              <a:ext cx="61383" cy="783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D5A26203-7B38-476E-9568-2E0D48BC2002}"/>
                </a:ext>
              </a:extLst>
            </p:cNvPr>
            <p:cNvSpPr/>
            <p:nvPr/>
          </p:nvSpPr>
          <p:spPr>
            <a:xfrm>
              <a:off x="3231662" y="3557571"/>
              <a:ext cx="368300" cy="1291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19161AC8-93C7-42FC-BBA3-1F303C34029F}"/>
                </a:ext>
              </a:extLst>
            </p:cNvPr>
            <p:cNvSpPr/>
            <p:nvPr/>
          </p:nvSpPr>
          <p:spPr>
            <a:xfrm>
              <a:off x="2905694" y="4084622"/>
              <a:ext cx="912283" cy="3619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B7EB0FCB-9372-432A-B87B-7F9F22600D0A}"/>
                </a:ext>
              </a:extLst>
            </p:cNvPr>
            <p:cNvSpPr/>
            <p:nvPr/>
          </p:nvSpPr>
          <p:spPr>
            <a:xfrm>
              <a:off x="2583961" y="4548171"/>
              <a:ext cx="141816" cy="1735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48CAD1E0-A1D8-4066-B8C0-253762366658}"/>
                </a:ext>
              </a:extLst>
            </p:cNvPr>
            <p:cNvSpPr/>
            <p:nvPr/>
          </p:nvSpPr>
          <p:spPr>
            <a:xfrm>
              <a:off x="3743895" y="4484671"/>
              <a:ext cx="260349" cy="3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3921344E-8305-411C-8943-5B55B6717FCB}"/>
                </a:ext>
              </a:extLst>
            </p:cNvPr>
            <p:cNvSpPr/>
            <p:nvPr/>
          </p:nvSpPr>
          <p:spPr>
            <a:xfrm>
              <a:off x="4211678" y="4514305"/>
              <a:ext cx="537633" cy="4212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248C0082-31AB-4BF2-B199-DA2E0316E030}"/>
                </a:ext>
              </a:extLst>
            </p:cNvPr>
            <p:cNvSpPr/>
            <p:nvPr/>
          </p:nvSpPr>
          <p:spPr>
            <a:xfrm>
              <a:off x="4065628" y="4982089"/>
              <a:ext cx="141816" cy="1735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174081" name="TextBox 174080">
              <a:extLst>
                <a:ext uri="{FF2B5EF4-FFF2-40B4-BE49-F238E27FC236}">
                  <a16:creationId xmlns:a16="http://schemas.microsoft.com/office/drawing/2014/main" id="{1469A6D8-BD4C-4FAB-88D6-5E25CEDC4E5A}"/>
                </a:ext>
              </a:extLst>
            </p:cNvPr>
            <p:cNvSpPr txBox="1"/>
            <p:nvPr/>
          </p:nvSpPr>
          <p:spPr>
            <a:xfrm>
              <a:off x="763628" y="2321438"/>
              <a:ext cx="716286" cy="54386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 </a:t>
              </a:r>
            </a:p>
            <a:p>
              <a:pPr>
                <a:defRPr/>
              </a:pPr>
              <a:r>
                <a:rPr lang="en-US" sz="14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Energy</a:t>
              </a:r>
            </a:p>
          </p:txBody>
        </p:sp>
        <p:sp>
          <p:nvSpPr>
            <p:cNvPr id="174083" name="TextBox 174082">
              <a:extLst>
                <a:ext uri="{FF2B5EF4-FFF2-40B4-BE49-F238E27FC236}">
                  <a16:creationId xmlns:a16="http://schemas.microsoft.com/office/drawing/2014/main" id="{3CC799BA-85C5-4391-AE3A-82913E344611}"/>
                </a:ext>
              </a:extLst>
            </p:cNvPr>
            <p:cNvSpPr txBox="1"/>
            <p:nvPr/>
          </p:nvSpPr>
          <p:spPr>
            <a:xfrm>
              <a:off x="833477" y="5553588"/>
              <a:ext cx="4555067" cy="872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 excites chlorophyll, splits H</a:t>
              </a:r>
              <a:r>
                <a:rPr lang="en-US" sz="1867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O, produces ATP &amp; NADPH</a:t>
              </a:r>
            </a:p>
            <a:p>
              <a:pPr>
                <a:defRPr/>
              </a:pPr>
              <a:endParaRPr lang="en-US" sz="1333" dirty="0"/>
            </a:p>
          </p:txBody>
        </p:sp>
        <p:sp>
          <p:nvSpPr>
            <p:cNvPr id="174084" name="TextBox 174083">
              <a:extLst>
                <a:ext uri="{FF2B5EF4-FFF2-40B4-BE49-F238E27FC236}">
                  <a16:creationId xmlns:a16="http://schemas.microsoft.com/office/drawing/2014/main" id="{0012A469-E6B1-4A52-AA36-35B28B5C551B}"/>
                </a:ext>
              </a:extLst>
            </p:cNvPr>
            <p:cNvSpPr txBox="1"/>
            <p:nvPr/>
          </p:nvSpPr>
          <p:spPr>
            <a:xfrm>
              <a:off x="2152161" y="1214421"/>
              <a:ext cx="2380460" cy="3796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Thylakoid membranes</a:t>
              </a:r>
            </a:p>
          </p:txBody>
        </p:sp>
        <p:pic>
          <p:nvPicPr>
            <p:cNvPr id="117788" name="Picture 2">
              <a:extLst>
                <a:ext uri="{FF2B5EF4-FFF2-40B4-BE49-F238E27FC236}">
                  <a16:creationId xmlns:a16="http://schemas.microsoft.com/office/drawing/2014/main" id="{2A9EAFC8-E6F7-4A66-AD98-A0049E610A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2078" y="1828494"/>
              <a:ext cx="3740151" cy="3399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749C714-511E-4F51-B28E-699B9A407545}"/>
                </a:ext>
              </a:extLst>
            </p:cNvPr>
            <p:cNvSpPr txBox="1"/>
            <p:nvPr/>
          </p:nvSpPr>
          <p:spPr>
            <a:xfrm>
              <a:off x="6982395" y="1483237"/>
              <a:ext cx="906274" cy="3796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67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Stroma</a:t>
              </a:r>
              <a:endParaRPr lang="en-US" sz="18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633F9C-C4F9-44AB-B75E-DE58FEA63AB5}"/>
                </a:ext>
              </a:extLst>
            </p:cNvPr>
            <p:cNvSpPr txBox="1"/>
            <p:nvPr/>
          </p:nvSpPr>
          <p:spPr>
            <a:xfrm>
              <a:off x="6643728" y="1203837"/>
              <a:ext cx="1363065" cy="3796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Calvin Cycle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841DE51-6915-4D93-A00D-8A490628351B}"/>
                </a:ext>
              </a:extLst>
            </p:cNvPr>
            <p:cNvSpPr/>
            <p:nvPr/>
          </p:nvSpPr>
          <p:spPr>
            <a:xfrm>
              <a:off x="7215229" y="2018601"/>
              <a:ext cx="349249" cy="1587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830E64-ECB8-49D9-9533-75099894A678}"/>
                </a:ext>
              </a:extLst>
            </p:cNvPr>
            <p:cNvSpPr/>
            <p:nvPr/>
          </p:nvSpPr>
          <p:spPr>
            <a:xfrm>
              <a:off x="7617395" y="2065322"/>
              <a:ext cx="647700" cy="256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/>
                <a:t>11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2A8E715-95E2-4312-9728-AF96C39F760D}"/>
                </a:ext>
              </a:extLst>
            </p:cNvPr>
            <p:cNvSpPr/>
            <p:nvPr/>
          </p:nvSpPr>
          <p:spPr>
            <a:xfrm>
              <a:off x="8732877" y="2536246"/>
              <a:ext cx="508000" cy="1587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049D881-02DA-4585-8BC7-1CCD1865878C}"/>
                </a:ext>
              </a:extLst>
            </p:cNvPr>
            <p:cNvSpPr/>
            <p:nvPr/>
          </p:nvSpPr>
          <p:spPr>
            <a:xfrm>
              <a:off x="8986878" y="3250655"/>
              <a:ext cx="658284" cy="21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7AB16A-B606-4F74-AD92-D332577719CB}"/>
                </a:ext>
              </a:extLst>
            </p:cNvPr>
            <p:cNvSpPr/>
            <p:nvPr/>
          </p:nvSpPr>
          <p:spPr>
            <a:xfrm>
              <a:off x="9084244" y="2904700"/>
              <a:ext cx="560917" cy="1079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E899D08-2330-4636-B95E-AE0CA11BE784}"/>
                </a:ext>
              </a:extLst>
            </p:cNvPr>
            <p:cNvSpPr/>
            <p:nvPr/>
          </p:nvSpPr>
          <p:spPr>
            <a:xfrm>
              <a:off x="9240877" y="3666546"/>
              <a:ext cx="349251" cy="1587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54422E7-1F1B-4C2A-B923-6253AEA2B7AF}"/>
                </a:ext>
              </a:extLst>
            </p:cNvPr>
            <p:cNvSpPr/>
            <p:nvPr/>
          </p:nvSpPr>
          <p:spPr>
            <a:xfrm>
              <a:off x="8089411" y="4390053"/>
              <a:ext cx="1325033" cy="8297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AFD14C-AF83-4933-8665-5EEE7257B1A8}"/>
                </a:ext>
              </a:extLst>
            </p:cNvPr>
            <p:cNvSpPr/>
            <p:nvPr/>
          </p:nvSpPr>
          <p:spPr>
            <a:xfrm>
              <a:off x="7098810" y="4677527"/>
              <a:ext cx="965200" cy="209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1FDC6A-763E-4974-ADF6-51DAA23C2B80}"/>
                </a:ext>
              </a:extLst>
            </p:cNvPr>
            <p:cNvSpPr txBox="1"/>
            <p:nvPr/>
          </p:nvSpPr>
          <p:spPr>
            <a:xfrm>
              <a:off x="5824577" y="5532421"/>
              <a:ext cx="4275667" cy="6669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</a:t>
              </a:r>
              <a:r>
                <a:rPr lang="en-US" sz="1867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en-US" sz="18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is fixed in carbohydrate using energy from light reactions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685798-E65C-4DD8-9A2F-189F383B4A80}"/>
                </a:ext>
              </a:extLst>
            </p:cNvPr>
            <p:cNvSpPr txBox="1"/>
            <p:nvPr/>
          </p:nvSpPr>
          <p:spPr>
            <a:xfrm>
              <a:off x="6059528" y="2537338"/>
              <a:ext cx="700833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anose="03070402050302030203" pitchFamily="66" charset="0"/>
                  <a:ea typeface="Antigone-Light" panose="00000300000000000000" pitchFamily="2" charset="0"/>
                </a:rPr>
                <a:t>RuBP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ea typeface="Antigone-Light" panose="000003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3" descr="light dependent reaction paint2">
            <a:extLst>
              <a:ext uri="{FF2B5EF4-FFF2-40B4-BE49-F238E27FC236}">
                <a16:creationId xmlns:a16="http://schemas.microsoft.com/office/drawing/2014/main" id="{6790CB4F-2737-4CF3-96CF-739E80AA5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18" y="0"/>
            <a:ext cx="9455149" cy="677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700A3FB-7EC3-4B5B-9321-83D589C3E2C4}"/>
              </a:ext>
            </a:extLst>
          </p:cNvPr>
          <p:cNvGrpSpPr/>
          <p:nvPr/>
        </p:nvGrpSpPr>
        <p:grpSpPr>
          <a:xfrm>
            <a:off x="644753" y="172720"/>
            <a:ext cx="10110333" cy="6625275"/>
            <a:chOff x="644753" y="172720"/>
            <a:chExt cx="8637587" cy="5083175"/>
          </a:xfrm>
        </p:grpSpPr>
        <p:sp>
          <p:nvSpPr>
            <p:cNvPr id="87" name="Title 1">
              <a:extLst>
                <a:ext uri="{FF2B5EF4-FFF2-40B4-BE49-F238E27FC236}">
                  <a16:creationId xmlns:a16="http://schemas.microsoft.com/office/drawing/2014/main" id="{F1FB38A1-BE08-4BD1-8D52-6C8B4E0CB732}"/>
                </a:ext>
              </a:extLst>
            </p:cNvPr>
            <p:cNvSpPr txBox="1">
              <a:spLocks/>
            </p:cNvSpPr>
            <p:nvPr/>
          </p:nvSpPr>
          <p:spPr>
            <a:xfrm>
              <a:off x="1132115" y="172720"/>
              <a:ext cx="7667625" cy="1143000"/>
            </a:xfrm>
            <a:prstGeom prst="rect">
              <a:avLst/>
            </a:prstGeom>
          </p:spPr>
          <p:txBody>
            <a:bodyPr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4600" b="1" kern="1200" spc="-10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600" b="1">
                  <a:solidFill>
                    <a:schemeClr val="tx2"/>
                  </a:solidFill>
                  <a:latin typeface="Cambria" pitchFamily="18" charset="0"/>
                </a:defRPr>
              </a:lvl9pPr>
            </a:lstStyle>
            <a:p>
              <a:pPr algn="ctr">
                <a:defRPr/>
              </a:pPr>
              <a:r>
                <a:rPr lang="en-US" sz="4400" dirty="0"/>
                <a:t>Cell Respiration 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E04FFBA-6C93-4114-AB13-E5075C8D7FA1}"/>
                </a:ext>
              </a:extLst>
            </p:cNvPr>
            <p:cNvSpPr/>
            <p:nvPr/>
          </p:nvSpPr>
          <p:spPr>
            <a:xfrm>
              <a:off x="644753" y="914083"/>
              <a:ext cx="2895600" cy="4275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	</a:t>
              </a:r>
            </a:p>
          </p:txBody>
        </p:sp>
        <p:sp>
          <p:nvSpPr>
            <p:cNvPr id="89" name="Rectangle 7">
              <a:extLst>
                <a:ext uri="{FF2B5EF4-FFF2-40B4-BE49-F238E27FC236}">
                  <a16:creationId xmlns:a16="http://schemas.microsoft.com/office/drawing/2014/main" id="{615142B4-A550-4898-85E1-45F9F6D1C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753" y="914083"/>
              <a:ext cx="2743200" cy="23383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Glycolysis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Where:</a:t>
              </a: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 </a:t>
              </a:r>
            </a:p>
            <a:p>
              <a:pPr>
                <a:defRPr/>
              </a:pP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What happens: </a:t>
              </a:r>
            </a:p>
            <a:p>
              <a:pPr>
                <a:defRPr/>
              </a:pP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Energy:</a:t>
              </a: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    Uses</a:t>
              </a: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:</a:t>
              </a: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Produces:</a:t>
              </a: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 </a:t>
              </a:r>
            </a:p>
            <a:p>
              <a:pPr>
                <a:defRPr/>
              </a:pP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ANAEROBIC – NO O</a:t>
              </a:r>
              <a:r>
                <a:rPr lang="en-US" sz="11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</a:t>
              </a: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: </a:t>
              </a:r>
            </a:p>
            <a:p>
              <a:pPr>
                <a:defRPr/>
              </a:pPr>
              <a:r>
                <a:rPr lang="en-U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Fermentation: 	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5F0E1D2-797C-42C2-BA7F-5061B3FAEE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3703" y="1079607"/>
              <a:ext cx="1119187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Cytoplasm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16961E-E2D7-43AD-BDF5-6D02E4D9B5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653" y="1528083"/>
              <a:ext cx="1368425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Glucose splits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C7E725-3465-4C1A-9ABF-CEF211097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9090" y="1268917"/>
              <a:ext cx="966788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Pyruvate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</a:t>
              </a:r>
            </a:p>
            <a:p>
              <a:pPr>
                <a:defRPr/>
              </a:pP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Pyruvate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6F33902F-B713-4AEF-AD93-90445338AB4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100490" y="1335592"/>
              <a:ext cx="228600" cy="22860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34E55DD2-09AA-4574-B22B-5ACA78A67918}"/>
                </a:ext>
              </a:extLst>
            </p:cNvPr>
            <p:cNvCxnSpPr>
              <a:cxnSpLocks/>
            </p:cNvCxnSpPr>
            <p:nvPr/>
          </p:nvCxnSpPr>
          <p:spPr>
            <a:xfrm>
              <a:off x="2100490" y="1792792"/>
              <a:ext cx="304800" cy="15240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5E0DB4E-4456-4514-9649-3A412E139E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195" y="1839931"/>
              <a:ext cx="598487" cy="2762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ATP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0D43432-D078-44A6-B9A8-22B98F1075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684" y="1992314"/>
              <a:ext cx="7493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4 ATP</a:t>
              </a:r>
            </a:p>
            <a:p>
              <a:pPr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NADH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919CDC1-6A35-42C1-9D5C-59193E2CF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106" y="3873016"/>
              <a:ext cx="2601912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Lactic acid (muscle cells)</a:t>
              </a: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Glucose 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 </a:t>
              </a:r>
              <a:r>
                <a:rPr lang="en-US" sz="1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pyruvate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  </a:t>
              </a: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Lactic acid + 2ATP + 2 NAD+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sp>
          <p:nvSpPr>
            <p:cNvPr id="99" name="Right Brace 98">
              <a:extLst>
                <a:ext uri="{FF2B5EF4-FFF2-40B4-BE49-F238E27FC236}">
                  <a16:creationId xmlns:a16="http://schemas.microsoft.com/office/drawing/2014/main" id="{FB43E26E-F9BA-41FC-AD16-6867B87076B8}"/>
                </a:ext>
              </a:extLst>
            </p:cNvPr>
            <p:cNvSpPr/>
            <p:nvPr/>
          </p:nvSpPr>
          <p:spPr>
            <a:xfrm>
              <a:off x="3387953" y="1999933"/>
              <a:ext cx="228600" cy="762000"/>
            </a:xfrm>
            <a:prstGeom prst="rightBrace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11226D7D-6747-409D-9ACF-B0268565FAB8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3616553" y="2380933"/>
              <a:ext cx="609600" cy="1587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502BF64-6392-48F3-AD0F-12901886E552}"/>
                </a:ext>
              </a:extLst>
            </p:cNvPr>
            <p:cNvSpPr/>
            <p:nvPr/>
          </p:nvSpPr>
          <p:spPr>
            <a:xfrm>
              <a:off x="3353028" y="933133"/>
              <a:ext cx="2971800" cy="42560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634D123-0B79-4358-AB40-9A722BFEE247}"/>
                </a:ext>
              </a:extLst>
            </p:cNvPr>
            <p:cNvSpPr/>
            <p:nvPr/>
          </p:nvSpPr>
          <p:spPr>
            <a:xfrm>
              <a:off x="6283553" y="933133"/>
              <a:ext cx="2895600" cy="42560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B06D525-BE32-4CDC-AE76-2B9BC0A98FCA}"/>
                </a:ext>
              </a:extLst>
            </p:cNvPr>
            <p:cNvSpPr/>
            <p:nvPr/>
          </p:nvSpPr>
          <p:spPr>
            <a:xfrm>
              <a:off x="3356203" y="918845"/>
              <a:ext cx="2971800" cy="42703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Citric Acid or Krebs Cycle</a:t>
              </a:r>
            </a:p>
            <a:p>
              <a:pPr>
                <a:defRPr/>
              </a:pPr>
              <a:endParaRPr lang="en-US" sz="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5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Where:</a:t>
              </a:r>
            </a:p>
            <a:p>
              <a:pPr>
                <a:defRPr/>
              </a:pPr>
              <a:r>
                <a:rPr lang="en-US" sz="105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AEROBIC RESPIRATION</a:t>
              </a: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5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Energy:</a:t>
              </a: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5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Electron</a:t>
              </a:r>
            </a:p>
            <a:p>
              <a:pPr>
                <a:defRPr/>
              </a:pPr>
              <a:r>
                <a:rPr lang="en-US" sz="105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Carriers</a:t>
              </a: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>
                <a:defRPr/>
              </a:pPr>
              <a:endPara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04" name="Right Brace 103">
              <a:extLst>
                <a:ext uri="{FF2B5EF4-FFF2-40B4-BE49-F238E27FC236}">
                  <a16:creationId xmlns:a16="http://schemas.microsoft.com/office/drawing/2014/main" id="{904C02C5-D30D-46E3-9D36-2B03A5D9C7F5}"/>
                </a:ext>
              </a:extLst>
            </p:cNvPr>
            <p:cNvSpPr/>
            <p:nvPr/>
          </p:nvSpPr>
          <p:spPr>
            <a:xfrm>
              <a:off x="3387953" y="1520508"/>
              <a:ext cx="228600" cy="762000"/>
            </a:xfrm>
            <a:prstGeom prst="rightBrace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19D8A8FB-D42B-4948-82CD-04DC8B57AEBB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3589565" y="1901508"/>
              <a:ext cx="609600" cy="1587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007E00E-2E70-492E-94D3-A7EEB1C54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7815" y="1541145"/>
              <a:ext cx="1328738" cy="338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Acetyl CoA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7726255-9EFA-40E0-8483-99DAB42E7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653" y="1741170"/>
              <a:ext cx="1125537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Citric Acid</a:t>
              </a:r>
            </a:p>
          </p:txBody>
        </p:sp>
        <p:cxnSp>
          <p:nvCxnSpPr>
            <p:cNvPr id="108" name="Curved Connector 48">
              <a:extLst>
                <a:ext uri="{FF2B5EF4-FFF2-40B4-BE49-F238E27FC236}">
                  <a16:creationId xmlns:a16="http://schemas.microsoft.com/office/drawing/2014/main" id="{26911207-70EE-4B4B-B3F1-BCAFB5152F0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253266" y="1998345"/>
              <a:ext cx="546100" cy="295275"/>
            </a:xfrm>
            <a:prstGeom prst="curvedConnector3">
              <a:avLst>
                <a:gd name="adj1" fmla="val 8938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urved Connector 49">
              <a:extLst>
                <a:ext uri="{FF2B5EF4-FFF2-40B4-BE49-F238E27FC236}">
                  <a16:creationId xmlns:a16="http://schemas.microsoft.com/office/drawing/2014/main" id="{451CD5B1-889D-4AC1-A19B-4C87D55497D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84990" y="2703196"/>
              <a:ext cx="796925" cy="381000"/>
            </a:xfrm>
            <a:prstGeom prst="curvedConnector3">
              <a:avLst>
                <a:gd name="adj1" fmla="val 88987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urved Connector 50">
              <a:extLst>
                <a:ext uri="{FF2B5EF4-FFF2-40B4-BE49-F238E27FC236}">
                  <a16:creationId xmlns:a16="http://schemas.microsoft.com/office/drawing/2014/main" id="{B7498E18-0B9F-4875-9F9E-935EEB32970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607153" y="3146108"/>
              <a:ext cx="685800" cy="152400"/>
            </a:xfrm>
            <a:prstGeom prst="curvedConnector3">
              <a:avLst>
                <a:gd name="adj1" fmla="val 99574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urved Connector 51">
              <a:extLst>
                <a:ext uri="{FF2B5EF4-FFF2-40B4-BE49-F238E27FC236}">
                  <a16:creationId xmlns:a16="http://schemas.microsoft.com/office/drawing/2014/main" id="{DDB5339A-E97B-4F9B-80A9-FD0F1C1C57D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061847" y="2659539"/>
              <a:ext cx="557212" cy="533400"/>
            </a:xfrm>
            <a:prstGeom prst="curvedConnector3">
              <a:avLst>
                <a:gd name="adj1" fmla="val 3607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urved Connector 52">
              <a:extLst>
                <a:ext uri="{FF2B5EF4-FFF2-40B4-BE49-F238E27FC236}">
                  <a16:creationId xmlns:a16="http://schemas.microsoft.com/office/drawing/2014/main" id="{DE76B7F3-7116-4BF3-80BD-70788B5A6A32}"/>
                </a:ext>
              </a:extLst>
            </p:cNvPr>
            <p:cNvCxnSpPr>
              <a:endCxn id="107" idx="1"/>
            </p:cNvCxnSpPr>
            <p:nvPr/>
          </p:nvCxnSpPr>
          <p:spPr>
            <a:xfrm rot="5400000" flipH="1" flipV="1">
              <a:off x="3872641" y="2111559"/>
              <a:ext cx="745125" cy="342900"/>
            </a:xfrm>
            <a:prstGeom prst="curvedConnector2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urved Connector 53">
              <a:extLst>
                <a:ext uri="{FF2B5EF4-FFF2-40B4-BE49-F238E27FC236}">
                  <a16:creationId xmlns:a16="http://schemas.microsoft.com/office/drawing/2014/main" id="{315978F0-C4F3-4FB7-A644-FCDC7147537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673953" y="2571433"/>
              <a:ext cx="228600" cy="228600"/>
            </a:xfrm>
            <a:prstGeom prst="curvedConnector3">
              <a:avLst>
                <a:gd name="adj1" fmla="val -37179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urved Connector 54">
              <a:extLst>
                <a:ext uri="{FF2B5EF4-FFF2-40B4-BE49-F238E27FC236}">
                  <a16:creationId xmlns:a16="http://schemas.microsoft.com/office/drawing/2014/main" id="{D68A43FA-8D21-403E-94A1-F8E2D93224C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813528" y="3292158"/>
              <a:ext cx="228600" cy="228600"/>
            </a:xfrm>
            <a:prstGeom prst="curvedConnector3">
              <a:avLst>
                <a:gd name="adj1" fmla="val 96154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urved Connector 55">
              <a:extLst>
                <a:ext uri="{FF2B5EF4-FFF2-40B4-BE49-F238E27FC236}">
                  <a16:creationId xmlns:a16="http://schemas.microsoft.com/office/drawing/2014/main" id="{06C1CAA0-2586-4196-A140-0A0A62F28EB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680053" y="2647633"/>
              <a:ext cx="381000" cy="304800"/>
            </a:xfrm>
            <a:prstGeom prst="curvedConnector3">
              <a:avLst>
                <a:gd name="adj1" fmla="val 108462"/>
              </a:avLst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E12E323-827B-4E89-AAD0-2A7E1CCF55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8553" y="2274570"/>
              <a:ext cx="1066800" cy="584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Series of reactions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E5BCE16-CF75-40AF-AB03-4C3624C81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1103" y="2266633"/>
              <a:ext cx="700087" cy="33813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CO</a:t>
              </a:r>
              <a:r>
                <a:rPr lang="en-US" sz="16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043A6E6-BEAD-43DF-A917-A9DE666DB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528" y="3331845"/>
              <a:ext cx="871537" cy="7699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e- + H</a:t>
              </a:r>
              <a:r>
                <a:rPr lang="en-US" sz="16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+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Electron </a:t>
              </a:r>
            </a:p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carriers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CCA0934-87CE-426F-8DCE-3E1C98BAB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0665" y="2973070"/>
              <a:ext cx="563563" cy="338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ATP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F643B6B-3FFF-4B3F-B684-BC6C40B77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440" y="3427095"/>
              <a:ext cx="733425" cy="338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ATP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8457C02-E82E-453C-A677-600B62751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490" y="4147820"/>
              <a:ext cx="1990725" cy="110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NADH </a:t>
              </a:r>
            </a:p>
            <a:p>
              <a:pPr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     from pyruvate oxidation</a:t>
              </a:r>
            </a:p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6 NADH </a:t>
              </a:r>
            </a:p>
            <a:p>
              <a:pPr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     from Krebs</a:t>
              </a:r>
            </a:p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FADH</a:t>
              </a:r>
              <a:r>
                <a:rPr lang="en-US" sz="14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EF1C9C8-A725-452B-9B6D-469BACCF82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6423" y="1134954"/>
              <a:ext cx="18049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Mitochondrial matrix</a:t>
              </a:r>
            </a:p>
          </p:txBody>
        </p:sp>
        <p:sp>
          <p:nvSpPr>
            <p:cNvPr id="123" name="Right Brace 122">
              <a:extLst>
                <a:ext uri="{FF2B5EF4-FFF2-40B4-BE49-F238E27FC236}">
                  <a16:creationId xmlns:a16="http://schemas.microsoft.com/office/drawing/2014/main" id="{C88D3D56-8387-4E40-83E4-8FB8142EF1DE}"/>
                </a:ext>
              </a:extLst>
            </p:cNvPr>
            <p:cNvSpPr/>
            <p:nvPr/>
          </p:nvSpPr>
          <p:spPr>
            <a:xfrm>
              <a:off x="5788253" y="4074795"/>
              <a:ext cx="228600" cy="904875"/>
            </a:xfrm>
            <a:prstGeom prst="rightBrace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A67DB47-A275-412C-8C32-3836D6525181}"/>
                </a:ext>
              </a:extLst>
            </p:cNvPr>
            <p:cNvSpPr/>
            <p:nvPr/>
          </p:nvSpPr>
          <p:spPr>
            <a:xfrm>
              <a:off x="6359753" y="936308"/>
              <a:ext cx="2895600" cy="4252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48C49DE-5010-47C9-B71F-EE6CC53C19EC}"/>
                </a:ext>
              </a:extLst>
            </p:cNvPr>
            <p:cNvSpPr/>
            <p:nvPr/>
          </p:nvSpPr>
          <p:spPr>
            <a:xfrm>
              <a:off x="6342290" y="914083"/>
              <a:ext cx="2895600" cy="4275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Oxidative </a:t>
              </a:r>
              <a:r>
                <a:rPr lang="en-US" sz="14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libri"/>
                  <a:cs typeface="Times New Roman"/>
                </a:rPr>
                <a:t>Phosphorylation</a:t>
              </a: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endParaRPr>
            </a:p>
            <a:p>
              <a:pPr>
                <a:defRPr/>
              </a:pPr>
              <a:endParaRPr lang="en-US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Where:</a:t>
              </a:r>
            </a:p>
            <a:p>
              <a:pPr>
                <a:defRPr/>
              </a:pPr>
              <a:r>
                <a:rPr lang="en-US" sz="1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Electron Transport Chain (ETC)</a:t>
              </a: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Energy:</a:t>
              </a:r>
            </a:p>
            <a:p>
              <a:pPr>
                <a:defRPr/>
              </a:pPr>
              <a:endParaRPr lang="en-US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lang="en-US" sz="1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Final electron acceptor:</a:t>
              </a:r>
            </a:p>
            <a:p>
              <a:pPr>
                <a:defRPr/>
              </a:pPr>
              <a:endParaRPr lang="en-US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cxnSp>
          <p:nvCxnSpPr>
            <p:cNvPr id="126" name="AutoShape 2">
              <a:extLst>
                <a:ext uri="{FF2B5EF4-FFF2-40B4-BE49-F238E27FC236}">
                  <a16:creationId xmlns:a16="http://schemas.microsoft.com/office/drawing/2014/main" id="{366775D7-7B9A-44F5-B2C8-8E5FB8C777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972528" y="1976120"/>
              <a:ext cx="1282700" cy="67151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7" name="AutoShape 3">
              <a:extLst>
                <a:ext uri="{FF2B5EF4-FFF2-40B4-BE49-F238E27FC236}">
                  <a16:creationId xmlns:a16="http://schemas.microsoft.com/office/drawing/2014/main" id="{4EE583B6-4A23-4FE3-B91C-4FA6AFC11F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7859147" y="3051651"/>
              <a:ext cx="1320800" cy="52863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A03311-3254-41B8-A023-71CA453F1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8702" y="1154933"/>
              <a:ext cx="1601788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Inner membrane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F86F672-126A-42D2-AA47-096201F95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1540" y="2753995"/>
              <a:ext cx="981075" cy="338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e-     H</a:t>
              </a:r>
              <a:r>
                <a:rPr lang="en-US" sz="16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+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40CD5A4-4592-48AF-ACDA-077910D2A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4765" y="3396933"/>
              <a:ext cx="917575" cy="33813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e-     H</a:t>
              </a:r>
              <a:r>
                <a:rPr lang="en-US" sz="16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+ 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cxnSp>
          <p:nvCxnSpPr>
            <p:cNvPr id="131" name="Curved Connector 72">
              <a:extLst>
                <a:ext uri="{FF2B5EF4-FFF2-40B4-BE49-F238E27FC236}">
                  <a16:creationId xmlns:a16="http://schemas.microsoft.com/office/drawing/2014/main" id="{491A20F8-0C2B-48AA-84AA-75DBAEA0C984}"/>
                </a:ext>
              </a:extLst>
            </p:cNvPr>
            <p:cNvCxnSpPr>
              <a:endCxn id="134" idx="0"/>
            </p:cNvCxnSpPr>
            <p:nvPr/>
          </p:nvCxnSpPr>
          <p:spPr>
            <a:xfrm rot="5400000">
              <a:off x="8280196" y="4010862"/>
              <a:ext cx="504825" cy="502517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urved Connector 73">
              <a:extLst>
                <a:ext uri="{FF2B5EF4-FFF2-40B4-BE49-F238E27FC236}">
                  <a16:creationId xmlns:a16="http://schemas.microsoft.com/office/drawing/2014/main" id="{B6D5FE0D-3984-4BCD-9663-D15B9DC5C6D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529865" y="4255770"/>
              <a:ext cx="304800" cy="22860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8483D48-FF4E-41B0-9DEC-113BD85DEC22}"/>
                </a:ext>
              </a:extLst>
            </p:cNvPr>
            <p:cNvSpPr txBox="1"/>
            <p:nvPr/>
          </p:nvSpPr>
          <p:spPr>
            <a:xfrm>
              <a:off x="7834540" y="3976370"/>
              <a:ext cx="1447800" cy="3381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ATP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</a:t>
              </a:r>
              <a:r>
                <a:rPr lang="en-US" sz="1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Synthase</a:t>
              </a:r>
              <a:endPara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B0779349-AC6D-4ABB-A384-83C78736A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6928" y="4514533"/>
              <a:ext cx="557212" cy="33813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H</a:t>
              </a:r>
              <a:r>
                <a:rPr lang="en-US" sz="16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O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5C9559E-C11C-4835-919B-7D1CDD7DBC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7790" y="4533583"/>
              <a:ext cx="7715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28 ATP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500D112-D4E5-4ABB-B592-01C41AF4A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6803" y="3704908"/>
              <a:ext cx="1371600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32 ATP total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A0E7B77-8A1D-40B6-BB29-11AF7203F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0090" y="4238308"/>
              <a:ext cx="1441450" cy="584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Oxygen of H</a:t>
              </a:r>
              <a:r>
                <a:rPr lang="en-US" sz="16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O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9238CB68-6CCB-4B47-9DEF-E0C67E1D9C85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036153" y="3069908"/>
              <a:ext cx="609600" cy="1587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88B98FE3-9911-46C8-A3D2-E7BC978E991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504465" y="3719195"/>
              <a:ext cx="609600" cy="1588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74C69D5-A8C3-4D32-ADCF-1E9C985DD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4315" y="2150745"/>
              <a:ext cx="862013" cy="338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e-     H</a:t>
              </a:r>
              <a:r>
                <a:rPr lang="en-US" sz="16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+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936A4BB6-28C5-43A0-97C0-0CA780A29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3353" y="1664970"/>
              <a:ext cx="4276725" cy="3314700"/>
              <a:chOff x="1876425" y="1436547"/>
              <a:chExt cx="4276800" cy="3314843"/>
            </a:xfrm>
          </p:grpSpPr>
          <p:cxnSp>
            <p:nvCxnSpPr>
              <p:cNvPr id="142" name="Elbow Connector 82">
                <a:extLst>
                  <a:ext uri="{FF2B5EF4-FFF2-40B4-BE49-F238E27FC236}">
                    <a16:creationId xmlns:a16="http://schemas.microsoft.com/office/drawing/2014/main" id="{E152A639-E940-4814-A6C2-6ADB85A2BE9A}"/>
                  </a:ext>
                </a:extLst>
              </p:cNvPr>
              <p:cNvCxnSpPr/>
              <p:nvPr/>
            </p:nvCxnSpPr>
            <p:spPr>
              <a:xfrm rot="5400000" flipH="1" flipV="1">
                <a:off x="4526766" y="2678825"/>
                <a:ext cx="2868737" cy="384182"/>
              </a:xfrm>
              <a:prstGeom prst="bentConnector3">
                <a:avLst>
                  <a:gd name="adj1" fmla="val 384"/>
                </a:avLst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3" name="Group 54">
                <a:extLst>
                  <a:ext uri="{FF2B5EF4-FFF2-40B4-BE49-F238E27FC236}">
                    <a16:creationId xmlns:a16="http://schemas.microsoft.com/office/drawing/2014/main" id="{05C4C894-CD96-407F-A68F-C2EEEA0E92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6425" y="2343047"/>
                <a:ext cx="3759265" cy="2408343"/>
                <a:chOff x="1876425" y="2343047"/>
                <a:chExt cx="3759265" cy="2408343"/>
              </a:xfrm>
            </p:grpSpPr>
            <p:cxnSp>
              <p:nvCxnSpPr>
                <p:cNvPr id="144" name="Elbow Connector 84">
                  <a:extLst>
                    <a:ext uri="{FF2B5EF4-FFF2-40B4-BE49-F238E27FC236}">
                      <a16:creationId xmlns:a16="http://schemas.microsoft.com/office/drawing/2014/main" id="{8746DEA5-1259-4083-8C9B-3005BFED3D6A}"/>
                    </a:ext>
                  </a:extLst>
                </p:cNvPr>
                <p:cNvCxnSpPr/>
                <p:nvPr/>
              </p:nvCxnSpPr>
              <p:spPr>
                <a:xfrm flipV="1">
                  <a:off x="3794159" y="4305284"/>
                  <a:ext cx="1841532" cy="446106"/>
                </a:xfrm>
                <a:prstGeom prst="bentConnector3">
                  <a:avLst>
                    <a:gd name="adj1" fmla="val 99187"/>
                  </a:avLst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Elbow Connector 85">
                  <a:extLst>
                    <a:ext uri="{FF2B5EF4-FFF2-40B4-BE49-F238E27FC236}">
                      <a16:creationId xmlns:a16="http://schemas.microsoft.com/office/drawing/2014/main" id="{8E9D7B25-6BBB-4092-91A3-2681B2B00B1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285834" y="2933640"/>
                  <a:ext cx="2390878" cy="1209696"/>
                </a:xfrm>
                <a:prstGeom prst="bentConnector3">
                  <a:avLst>
                    <a:gd name="adj1" fmla="val -255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91B33879-66A7-4E2A-95DF-C7672C237E46}"/>
                    </a:ext>
                  </a:extLst>
                </p:cNvPr>
                <p:cNvCxnSpPr/>
                <p:nvPr/>
              </p:nvCxnSpPr>
              <p:spPr>
                <a:xfrm>
                  <a:off x="3086121" y="4751390"/>
                  <a:ext cx="77312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6DDDD61-07F6-430E-AF09-55B10CEE8B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8555" y="1604145"/>
              <a:ext cx="10414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2400" b="1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Char char="•"/>
                <a:defRPr sz="2400" b="1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D2CB6C"/>
                </a:buClr>
                <a:buFont typeface="Arial" pitchFamily="34" charset="0"/>
                <a:buChar char="•"/>
                <a:defRPr sz="2000" b="1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95A39D"/>
                </a:buClr>
                <a:buFont typeface="Arial" pitchFamily="34" charset="0"/>
                <a:buChar char="•"/>
                <a:defRPr b="1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C89F5D"/>
                </a:buClr>
                <a:buFont typeface="Arial" pitchFamily="34" charset="0"/>
                <a:buChar char="•"/>
                <a:defRPr sz="1600" b="1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itchFamily="34" charset="0"/>
                <a:buChar char="•"/>
                <a:defRPr sz="1600" b="1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itchFamily="34" charset="0"/>
                <a:buChar char="•"/>
                <a:defRPr sz="1600" b="1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itchFamily="34" charset="0"/>
                <a:buChar char="•"/>
                <a:defRPr sz="1600" b="1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itchFamily="34" charset="0"/>
                <a:buChar char="•"/>
                <a:defRPr sz="1600" b="1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ヒラギノ角ゴ Pro W3" pitchFamily="84" charset="-128"/>
                </a:rPr>
                <a:t>Oxidized to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E1E426CA-C432-4C45-9CBD-89A16DAF9D6F}"/>
                </a:ext>
              </a:extLst>
            </p:cNvPr>
            <p:cNvCxnSpPr>
              <a:stCxn id="147" idx="3"/>
              <a:endCxn id="106" idx="1"/>
            </p:cNvCxnSpPr>
            <p:nvPr/>
          </p:nvCxnSpPr>
          <p:spPr>
            <a:xfrm flipV="1">
              <a:off x="3369955" y="1710214"/>
              <a:ext cx="187860" cy="47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E9C61733-B819-4894-93DA-0ACCFC79533D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7350353" y="2415858"/>
              <a:ext cx="609600" cy="1587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urved Connector 83">
              <a:extLst>
                <a:ext uri="{FF2B5EF4-FFF2-40B4-BE49-F238E27FC236}">
                  <a16:creationId xmlns:a16="http://schemas.microsoft.com/office/drawing/2014/main" id="{7F094916-C2DA-4C96-8C70-6CB63FA1CE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399859" y="2027714"/>
              <a:ext cx="477838" cy="234950"/>
            </a:xfrm>
            <a:prstGeom prst="curvedConnector3">
              <a:avLst>
                <a:gd name="adj1" fmla="val 6331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46F1490-5B9B-44B6-8C2A-86C882B053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9534" y="2332514"/>
              <a:ext cx="81597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CO</a:t>
              </a:r>
              <a:r>
                <a:rPr lang="en-US" sz="16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2 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&amp;</a:t>
              </a: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NADH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83DD8BC-A0C2-4DE1-88E7-4D5FFED85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662" y="2846191"/>
              <a:ext cx="2182813" cy="826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Alcohol (yeast)</a:t>
              </a: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Glucose 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 </a:t>
              </a:r>
              <a:r>
                <a:rPr lang="en-US" sz="1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pyruvate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 </a:t>
              </a:r>
            </a:p>
            <a:p>
              <a:pPr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Alcohol+ 2CO</a:t>
              </a:r>
              <a:r>
                <a:rPr lang="en-US" sz="1600" b="1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2</a:t>
              </a: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sym typeface="Wingdings" pitchFamily="2" charset="2"/>
                </a:rPr>
                <a:t> + 2ATP + 2 NAD+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6218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217</Words>
  <Application>Microsoft Office PowerPoint</Application>
  <PresentationFormat>Widescreen</PresentationFormat>
  <Paragraphs>143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ヒラギノ角ゴ Pro W3</vt:lpstr>
      <vt:lpstr>Antigone-Light</vt:lpstr>
      <vt:lpstr>Arial</vt:lpstr>
      <vt:lpstr>Bradley Hand ITC</vt:lpstr>
      <vt:lpstr>Calibri</vt:lpstr>
      <vt:lpstr>Calibri Light</vt:lpstr>
      <vt:lpstr>Comic Sans MS</vt:lpstr>
      <vt:lpstr>Times New Roman</vt:lpstr>
      <vt:lpstr>Wingdings</vt:lpstr>
      <vt:lpstr>Office Theme</vt:lpstr>
      <vt:lpstr>   Photo - Synthesis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- Synthesis</dc:title>
  <dc:creator>Vance, Vanita</dc:creator>
  <cp:lastModifiedBy>Vance, Vanita</cp:lastModifiedBy>
  <cp:revision>3</cp:revision>
  <dcterms:created xsi:type="dcterms:W3CDTF">2018-10-30T16:56:54Z</dcterms:created>
  <dcterms:modified xsi:type="dcterms:W3CDTF">2018-10-30T17:06:17Z</dcterms:modified>
</cp:coreProperties>
</file>