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0" r:id="rId3"/>
    <p:sldId id="257" r:id="rId4"/>
    <p:sldId id="258" r:id="rId5"/>
    <p:sldId id="259" r:id="rId6"/>
    <p:sldId id="264" r:id="rId7"/>
    <p:sldId id="260" r:id="rId8"/>
    <p:sldId id="263" r:id="rId9"/>
    <p:sldId id="261" r:id="rId10"/>
    <p:sldId id="265" r:id="rId11"/>
    <p:sldId id="276" r:id="rId12"/>
    <p:sldId id="273" r:id="rId13"/>
    <p:sldId id="275" r:id="rId14"/>
    <p:sldId id="272" r:id="rId15"/>
    <p:sldId id="266" r:id="rId16"/>
    <p:sldId id="269" r:id="rId17"/>
    <p:sldId id="277" r:id="rId18"/>
    <p:sldId id="267" r:id="rId19"/>
    <p:sldId id="262" r:id="rId20"/>
    <p:sldId id="2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2/15/2018</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2/15/2018</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2/15/2018</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41gtxgDfY4s&amp;feature=youtu.b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idph.state.il.us/pdf/EnhancedPE_StrategicPlan_Final2.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smtClean="0"/>
              <a:t>Getting the Jitters Out! </a:t>
            </a:r>
            <a:endParaRPr lang="en-US" dirty="0"/>
          </a:p>
        </p:txBody>
      </p:sp>
      <p:sp>
        <p:nvSpPr>
          <p:cNvPr id="3" name="Subtitle 2"/>
          <p:cNvSpPr>
            <a:spLocks noGrp="1"/>
          </p:cNvSpPr>
          <p:nvPr>
            <p:ph type="subTitle" idx="1"/>
          </p:nvPr>
        </p:nvSpPr>
        <p:spPr/>
        <p:txBody>
          <a:bodyPr/>
          <a:lstStyle/>
          <a:p>
            <a:r>
              <a:rPr lang="en-US" dirty="0" smtClean="0"/>
              <a:t>Presented By: Teri </a:t>
            </a:r>
            <a:r>
              <a:rPr lang="en-US" dirty="0" err="1" smtClean="0"/>
              <a:t>Charpenal</a:t>
            </a:r>
            <a:r>
              <a:rPr lang="en-US" dirty="0" smtClean="0"/>
              <a:t> and Zach Scipione</a:t>
            </a:r>
            <a:endParaRPr lang="en-US" dirty="0"/>
          </a:p>
        </p:txBody>
      </p:sp>
    </p:spTree>
    <p:extLst>
      <p:ext uri="{BB962C8B-B14F-4D97-AF65-F5344CB8AC3E}">
        <p14:creationId xmlns:p14="http://schemas.microsoft.com/office/powerpoint/2010/main" val="157762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To help staff understand what enhanced physical education is and how it came about</a:t>
            </a:r>
          </a:p>
          <a:p>
            <a:r>
              <a:rPr lang="en-US" dirty="0" smtClean="0"/>
              <a:t>Discuss with peers the benefits of physical activity in school as it relates to later on in life</a:t>
            </a:r>
          </a:p>
          <a:p>
            <a:r>
              <a:rPr lang="en-US" dirty="0" smtClean="0"/>
              <a:t>Discuss how physical activity can help students cognitive function</a:t>
            </a:r>
          </a:p>
          <a:p>
            <a:r>
              <a:rPr lang="en-US" dirty="0" smtClean="0"/>
              <a:t>Examples of an enhance physical education lesson</a:t>
            </a:r>
          </a:p>
          <a:p>
            <a:r>
              <a:rPr lang="en-US" dirty="0" smtClean="0"/>
              <a:t>Ways classroom teachers can incorporate movement breaks and activities to the classroom</a:t>
            </a:r>
            <a:endParaRPr lang="en-US" dirty="0"/>
          </a:p>
        </p:txBody>
      </p:sp>
    </p:spTree>
    <p:extLst>
      <p:ext uri="{BB962C8B-B14F-4D97-AF65-F5344CB8AC3E}">
        <p14:creationId xmlns:p14="http://schemas.microsoft.com/office/powerpoint/2010/main" val="360935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Enhanced Physical Education</a:t>
            </a:r>
            <a:br>
              <a:rPr lang="en-US" dirty="0" smtClean="0"/>
            </a:br>
            <a:r>
              <a:rPr lang="en-US" dirty="0" smtClean="0"/>
              <a:t>Timeline</a:t>
            </a:r>
            <a:endParaRPr lang="en-US" dirty="0"/>
          </a:p>
        </p:txBody>
      </p:sp>
      <p:sp>
        <p:nvSpPr>
          <p:cNvPr id="3" name="Content Placeholder 2"/>
          <p:cNvSpPr>
            <a:spLocks noGrp="1"/>
          </p:cNvSpPr>
          <p:nvPr>
            <p:ph idx="1"/>
          </p:nvPr>
        </p:nvSpPr>
        <p:spPr/>
        <p:txBody>
          <a:bodyPr/>
          <a:lstStyle/>
          <a:p>
            <a:r>
              <a:rPr lang="en-US" dirty="0" smtClean="0"/>
              <a:t>In 2013, the Enhanced Physical Education Task Force amended IL State Standards for Physical Development and Health (ISBE)</a:t>
            </a:r>
          </a:p>
          <a:p>
            <a:pPr lvl="1"/>
            <a:r>
              <a:rPr lang="en-US" dirty="0" smtClean="0"/>
              <a:t>Leading cause for this was that research in neuroscience showed the positive impact on learning due to physical activity (ISBE)</a:t>
            </a:r>
          </a:p>
          <a:p>
            <a:r>
              <a:rPr lang="en-US" dirty="0" smtClean="0"/>
              <a:t>In 2015, the task force implemented the rules of providing data on fitness every year for grades 3</a:t>
            </a:r>
            <a:r>
              <a:rPr lang="en-US" baseline="30000" dirty="0" smtClean="0"/>
              <a:t>rd</a:t>
            </a:r>
            <a:r>
              <a:rPr lang="en-US" dirty="0" smtClean="0"/>
              <a:t>-12</a:t>
            </a:r>
            <a:r>
              <a:rPr lang="en-US" baseline="30000" dirty="0" smtClean="0"/>
              <a:t>th</a:t>
            </a:r>
            <a:endParaRPr lang="en-US" dirty="0"/>
          </a:p>
          <a:p>
            <a:r>
              <a:rPr lang="en-US" dirty="0" smtClean="0"/>
              <a:t>November 2017, billed passed that mandated physical education at least 3 times a week for all students </a:t>
            </a:r>
          </a:p>
          <a:p>
            <a:endParaRPr lang="en-US" dirty="0"/>
          </a:p>
          <a:p>
            <a:endParaRPr lang="en-US" dirty="0"/>
          </a:p>
        </p:txBody>
      </p:sp>
    </p:spTree>
    <p:extLst>
      <p:ext uri="{BB962C8B-B14F-4D97-AF65-F5344CB8AC3E}">
        <p14:creationId xmlns:p14="http://schemas.microsoft.com/office/powerpoint/2010/main" val="4258296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Plan-Background</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ISBE developed the strategic plan was developed and designed to provide a roadmap for school boards, superintendents, and principals to ensure that their schools were providing high-quality physical education instruction</a:t>
            </a:r>
          </a:p>
          <a:p>
            <a:r>
              <a:rPr lang="en-US" dirty="0" smtClean="0"/>
              <a:t>Based on the recommendations from the U.S. Department of Health and Human Services the task force was aiming to provide students with 60 minutes of moderate to vigorous physical activity per day (2008)</a:t>
            </a:r>
          </a:p>
          <a:p>
            <a:pPr lvl="1"/>
            <a:r>
              <a:rPr lang="en-US" dirty="0" smtClean="0"/>
              <a:t>Based on studies done by ISBE, a traditional 30 minute class had only 11 minutes of moderate to vigorous physical activity</a:t>
            </a:r>
          </a:p>
          <a:p>
            <a:pPr lvl="1"/>
            <a:r>
              <a:rPr lang="en-US" dirty="0" smtClean="0"/>
              <a:t>A 2007 national survey showed that only Mississippi, Georgia, and Kentucky had higher childhood obesity rates than Illinois, which leads to serious life-long illnesses</a:t>
            </a:r>
          </a:p>
          <a:p>
            <a:pPr lvl="1"/>
            <a:r>
              <a:rPr lang="en-US" dirty="0" smtClean="0"/>
              <a:t>Based on a study by ISBE, 75% of healthcare dollars go to chronic illnesses, much are related to obesity</a:t>
            </a:r>
            <a:endParaRPr lang="en-US" dirty="0"/>
          </a:p>
        </p:txBody>
      </p:sp>
    </p:spTree>
    <p:extLst>
      <p:ext uri="{BB962C8B-B14F-4D97-AF65-F5344CB8AC3E}">
        <p14:creationId xmlns:p14="http://schemas.microsoft.com/office/powerpoint/2010/main" val="750710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Enhanced Physical Education……..</a:t>
            </a:r>
            <a:endParaRPr lang="en-US" dirty="0"/>
          </a:p>
        </p:txBody>
      </p:sp>
      <p:sp>
        <p:nvSpPr>
          <p:cNvPr id="3" name="Content Placeholder 2"/>
          <p:cNvSpPr>
            <a:spLocks noGrp="1"/>
          </p:cNvSpPr>
          <p:nvPr>
            <p:ph idx="1"/>
          </p:nvPr>
        </p:nvSpPr>
        <p:spPr/>
        <p:txBody>
          <a:bodyPr>
            <a:normAutofit/>
          </a:bodyPr>
          <a:lstStyle/>
          <a:p>
            <a:r>
              <a:rPr lang="en-US" dirty="0" smtClean="0"/>
              <a:t>Increase levels of moderate to vigorous activities for all students during physical education classes</a:t>
            </a:r>
          </a:p>
          <a:p>
            <a:r>
              <a:rPr lang="en-US" dirty="0"/>
              <a:t>According to the National Association for Sport and Physical Education, “the goal of physical education is to develop physically educated individuals who have the knowledge, skills and confidence to enjoy a lifetime of healthful physical </a:t>
            </a:r>
            <a:r>
              <a:rPr lang="en-US" dirty="0" smtClean="0"/>
              <a:t>activity</a:t>
            </a:r>
            <a:r>
              <a:rPr lang="en-US" dirty="0"/>
              <a:t> </a:t>
            </a:r>
            <a:r>
              <a:rPr lang="en-US" dirty="0" smtClean="0"/>
              <a:t>(NASPE, 2003).”</a:t>
            </a:r>
          </a:p>
          <a:p>
            <a:r>
              <a:rPr lang="en-US" dirty="0"/>
              <a:t>Enhanced physical education is supposed to give students confidence and knowledge to be life-long physically </a:t>
            </a:r>
            <a:r>
              <a:rPr lang="en-US" dirty="0" smtClean="0"/>
              <a:t>active</a:t>
            </a:r>
          </a:p>
          <a:p>
            <a:pPr marL="0" indent="0">
              <a:buNone/>
            </a:pPr>
            <a:endParaRPr lang="en-US" dirty="0"/>
          </a:p>
        </p:txBody>
      </p:sp>
    </p:spTree>
    <p:extLst>
      <p:ext uri="{BB962C8B-B14F-4D97-AF65-F5344CB8AC3E}">
        <p14:creationId xmlns:p14="http://schemas.microsoft.com/office/powerpoint/2010/main" val="2895998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p:txBody>
          <a:bodyPr/>
          <a:lstStyle/>
          <a:p>
            <a:r>
              <a:rPr lang="en-US" dirty="0"/>
              <a:t>The Task Force on Community Preventive Services recommended school-based, enhanced P.E. as an effective method of increasing physical activity and physical fitness (Task Force on Community Preventive Services, 2002</a:t>
            </a:r>
            <a:r>
              <a:rPr lang="en-US" dirty="0" smtClean="0"/>
              <a:t>).</a:t>
            </a:r>
          </a:p>
          <a:p>
            <a:r>
              <a:rPr lang="en-US" dirty="0" smtClean="0"/>
              <a:t>An increased number </a:t>
            </a:r>
            <a:r>
              <a:rPr lang="en-US" dirty="0"/>
              <a:t>of students that have </a:t>
            </a:r>
            <a:r>
              <a:rPr lang="en-US" dirty="0" smtClean="0"/>
              <a:t>the confidence and skill </a:t>
            </a:r>
            <a:r>
              <a:rPr lang="en-US" dirty="0"/>
              <a:t>set to know what it takes to be </a:t>
            </a:r>
            <a:r>
              <a:rPr lang="en-US" dirty="0" smtClean="0"/>
              <a:t>healthy, helping them to </a:t>
            </a:r>
            <a:r>
              <a:rPr lang="en-US" dirty="0"/>
              <a:t>have a much better chance to live a healthier, happier </a:t>
            </a:r>
            <a:r>
              <a:rPr lang="en-US" dirty="0" smtClean="0"/>
              <a:t>life</a:t>
            </a:r>
          </a:p>
          <a:p>
            <a:r>
              <a:rPr lang="en-US" dirty="0" smtClean="0"/>
              <a:t>Example of an Enhance P.E. Lesson</a:t>
            </a:r>
          </a:p>
          <a:p>
            <a:pPr lvl="1"/>
            <a:r>
              <a:rPr lang="en-US" dirty="0"/>
              <a:t>https://www.youtube.com/watch?v=ttsPG7AqLow</a:t>
            </a:r>
            <a:endParaRPr lang="en-US" dirty="0" smtClean="0"/>
          </a:p>
          <a:p>
            <a:endParaRPr lang="en-US" dirty="0"/>
          </a:p>
        </p:txBody>
      </p:sp>
    </p:spTree>
    <p:extLst>
      <p:ext uri="{BB962C8B-B14F-4D97-AF65-F5344CB8AC3E}">
        <p14:creationId xmlns:p14="http://schemas.microsoft.com/office/powerpoint/2010/main" val="1076582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br>
              <a:rPr lang="en-US" dirty="0" smtClean="0"/>
            </a:br>
            <a:r>
              <a:rPr lang="en-US" dirty="0" smtClean="0"/>
              <a:t>5-7 Minutes</a:t>
            </a:r>
            <a:endParaRPr lang="en-US" dirty="0"/>
          </a:p>
        </p:txBody>
      </p:sp>
      <p:sp>
        <p:nvSpPr>
          <p:cNvPr id="3" name="Content Placeholder 2"/>
          <p:cNvSpPr>
            <a:spLocks noGrp="1"/>
          </p:cNvSpPr>
          <p:nvPr>
            <p:ph idx="1"/>
          </p:nvPr>
        </p:nvSpPr>
        <p:spPr/>
        <p:txBody>
          <a:bodyPr/>
          <a:lstStyle/>
          <a:p>
            <a:r>
              <a:rPr lang="en-US" dirty="0"/>
              <a:t>How many of you lacked confidence in your physical ability and chose to not to participate, shied away from participating, or if not you, knew a friend or have a student that shows these </a:t>
            </a:r>
            <a:r>
              <a:rPr lang="en-US" dirty="0" smtClean="0"/>
              <a:t>characteristics?</a:t>
            </a:r>
          </a:p>
          <a:p>
            <a:r>
              <a:rPr lang="en-US" dirty="0" smtClean="0"/>
              <a:t>How did you handle it?</a:t>
            </a:r>
          </a:p>
          <a:p>
            <a:r>
              <a:rPr lang="en-US" dirty="0" smtClean="0"/>
              <a:t>Classroom Teachers</a:t>
            </a:r>
          </a:p>
          <a:p>
            <a:pPr lvl="1"/>
            <a:r>
              <a:rPr lang="en-US" dirty="0" smtClean="0"/>
              <a:t>What is the longest time your students sit without a movement break in a day?</a:t>
            </a:r>
            <a:endParaRPr lang="en-US" dirty="0"/>
          </a:p>
          <a:p>
            <a:endParaRPr lang="en-US" dirty="0"/>
          </a:p>
        </p:txBody>
      </p:sp>
    </p:spTree>
    <p:extLst>
      <p:ext uri="{BB962C8B-B14F-4D97-AF65-F5344CB8AC3E}">
        <p14:creationId xmlns:p14="http://schemas.microsoft.com/office/powerpoint/2010/main" val="2912564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to Think About</a:t>
            </a:r>
            <a:endParaRPr lang="en-US" dirty="0"/>
          </a:p>
        </p:txBody>
      </p:sp>
      <p:sp>
        <p:nvSpPr>
          <p:cNvPr id="3" name="Content Placeholder 2"/>
          <p:cNvSpPr>
            <a:spLocks noGrp="1"/>
          </p:cNvSpPr>
          <p:nvPr>
            <p:ph idx="1"/>
          </p:nvPr>
        </p:nvSpPr>
        <p:spPr/>
        <p:txBody>
          <a:bodyPr/>
          <a:lstStyle/>
          <a:p>
            <a:r>
              <a:rPr lang="en-US" dirty="0" smtClean="0"/>
              <a:t>You have probably heard that fitness helps with learning………</a:t>
            </a:r>
          </a:p>
          <a:p>
            <a:r>
              <a:rPr lang="en-US" dirty="0" smtClean="0"/>
              <a:t>BUT WHY?!!!!!! RESEARCH SHOWS!!!!!!??????</a:t>
            </a:r>
          </a:p>
          <a:p>
            <a:r>
              <a:rPr lang="en-US" dirty="0" smtClean="0"/>
              <a:t>Have you ever been presented with actual studies or findings saying why this is? If so where and when?</a:t>
            </a:r>
          </a:p>
          <a:p>
            <a:r>
              <a:rPr lang="en-US" dirty="0" smtClean="0"/>
              <a:t>Discuss</a:t>
            </a:r>
          </a:p>
          <a:p>
            <a:pPr lvl="1"/>
            <a:r>
              <a:rPr lang="en-US" dirty="0" smtClean="0"/>
              <a:t>3-5 minutes</a:t>
            </a:r>
            <a:endParaRPr lang="en-US" dirty="0"/>
          </a:p>
        </p:txBody>
      </p:sp>
    </p:spTree>
    <p:extLst>
      <p:ext uri="{BB962C8B-B14F-4D97-AF65-F5344CB8AC3E}">
        <p14:creationId xmlns:p14="http://schemas.microsoft.com/office/powerpoint/2010/main" val="217982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Based</a:t>
            </a:r>
            <a:endParaRPr lang="en-US" dirty="0"/>
          </a:p>
        </p:txBody>
      </p:sp>
      <p:sp>
        <p:nvSpPr>
          <p:cNvPr id="3" name="Content Placeholder 2"/>
          <p:cNvSpPr>
            <a:spLocks noGrp="1"/>
          </p:cNvSpPr>
          <p:nvPr>
            <p:ph idx="1"/>
          </p:nvPr>
        </p:nvSpPr>
        <p:spPr/>
        <p:txBody>
          <a:bodyPr>
            <a:normAutofit/>
          </a:bodyPr>
          <a:lstStyle/>
          <a:p>
            <a:r>
              <a:rPr lang="en-US" dirty="0" smtClean="0"/>
              <a:t>Benefits to learning as it connects to cognitive function</a:t>
            </a:r>
          </a:p>
          <a:p>
            <a:pPr lvl="1"/>
            <a:r>
              <a:rPr lang="en-US" dirty="0" smtClean="0"/>
              <a:t>An article by Christopher </a:t>
            </a:r>
            <a:r>
              <a:rPr lang="en-US" dirty="0" err="1" smtClean="0"/>
              <a:t>Bergland</a:t>
            </a:r>
            <a:r>
              <a:rPr lang="en-US" dirty="0" smtClean="0"/>
              <a:t> of Psychology </a:t>
            </a:r>
            <a:r>
              <a:rPr lang="en-US" dirty="0"/>
              <a:t>T</a:t>
            </a:r>
            <a:r>
              <a:rPr lang="en-US" dirty="0" smtClean="0"/>
              <a:t>oday looks at two studies connecting physical activity and cognitive learning with the main idea being that physical activity done today will help with cognitive function down the road (2014)</a:t>
            </a:r>
          </a:p>
          <a:p>
            <a:pPr lvl="1"/>
            <a:r>
              <a:rPr lang="en-US" dirty="0" smtClean="0"/>
              <a:t>To view the article visit……</a:t>
            </a:r>
          </a:p>
          <a:p>
            <a:pPr lvl="3"/>
            <a:r>
              <a:rPr lang="en-US" sz="2000" dirty="0" smtClean="0"/>
              <a:t>https</a:t>
            </a:r>
            <a:r>
              <a:rPr lang="en-US" sz="2000" dirty="0"/>
              <a:t>://</a:t>
            </a:r>
            <a:r>
              <a:rPr lang="en-US" sz="2000" dirty="0" smtClean="0"/>
              <a:t>www.psychologytoday.com/blog/the-athletes-way/201404/physical-activity-improves-cognitive-function</a:t>
            </a:r>
          </a:p>
          <a:p>
            <a:pPr lvl="2"/>
            <a:endParaRPr lang="en-US" dirty="0" smtClean="0"/>
          </a:p>
          <a:p>
            <a:pPr lvl="1"/>
            <a:endParaRPr lang="en-US" dirty="0" smtClean="0"/>
          </a:p>
          <a:p>
            <a:endParaRPr lang="en-US" dirty="0"/>
          </a:p>
        </p:txBody>
      </p:sp>
    </p:spTree>
    <p:extLst>
      <p:ext uri="{BB962C8B-B14F-4D97-AF65-F5344CB8AC3E}">
        <p14:creationId xmlns:p14="http://schemas.microsoft.com/office/powerpoint/2010/main" val="3307214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lstStyle/>
          <a:p>
            <a:pPr marL="228600" lvl="2">
              <a:spcBef>
                <a:spcPts val="1000"/>
              </a:spcBef>
            </a:pPr>
            <a:r>
              <a:rPr lang="en-US" sz="1800" dirty="0"/>
              <a:t>Study by the University of Minnesota studied more than 2,700 people over a </a:t>
            </a:r>
            <a:r>
              <a:rPr lang="en-US" sz="1800" dirty="0" smtClean="0"/>
              <a:t>25 </a:t>
            </a:r>
            <a:r>
              <a:rPr lang="en-US" sz="1800" dirty="0"/>
              <a:t>year span and found that people who </a:t>
            </a:r>
            <a:r>
              <a:rPr lang="en-US" sz="1800" dirty="0" smtClean="0"/>
              <a:t>ran faster or completed the aerobic test quicker preserved </a:t>
            </a:r>
            <a:r>
              <a:rPr lang="en-US" sz="1800" dirty="0"/>
              <a:t>their thinking and memory skills for middle </a:t>
            </a:r>
            <a:r>
              <a:rPr lang="en-US" sz="1800" dirty="0" smtClean="0"/>
              <a:t>age (studied considered middle age 43-55) (2014).</a:t>
            </a:r>
          </a:p>
          <a:p>
            <a:pPr marL="685800" lvl="3">
              <a:spcBef>
                <a:spcPts val="1000"/>
              </a:spcBef>
            </a:pPr>
            <a:r>
              <a:rPr lang="en-US" sz="1800" dirty="0" smtClean="0"/>
              <a:t>This is directly related to the fact that the Enhanced Physical Education is trying to teach life-long skills to be healthier</a:t>
            </a:r>
            <a:endParaRPr lang="en-US" sz="2000" dirty="0"/>
          </a:p>
          <a:p>
            <a:r>
              <a:rPr lang="en-US" dirty="0" smtClean="0"/>
              <a:t>University of Eastern Finland found that physical activity can protect from dementia in old age (2014)</a:t>
            </a:r>
            <a:endParaRPr lang="en-US" dirty="0"/>
          </a:p>
        </p:txBody>
      </p:sp>
    </p:spTree>
    <p:extLst>
      <p:ext uri="{BB962C8B-B14F-4D97-AF65-F5344CB8AC3E}">
        <p14:creationId xmlns:p14="http://schemas.microsoft.com/office/powerpoint/2010/main" val="371788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science Behind it All</a:t>
            </a:r>
            <a:endParaRPr lang="en-US" dirty="0"/>
          </a:p>
        </p:txBody>
      </p:sp>
      <p:sp>
        <p:nvSpPr>
          <p:cNvPr id="3" name="Content Placeholder 2"/>
          <p:cNvSpPr>
            <a:spLocks noGrp="1"/>
          </p:cNvSpPr>
          <p:nvPr>
            <p:ph idx="1"/>
          </p:nvPr>
        </p:nvSpPr>
        <p:spPr/>
        <p:txBody>
          <a:bodyPr/>
          <a:lstStyle/>
          <a:p>
            <a:r>
              <a:rPr lang="en-US" dirty="0" smtClean="0"/>
              <a:t>According to the article by Christopher </a:t>
            </a:r>
            <a:r>
              <a:rPr lang="en-US" dirty="0" err="1" smtClean="0"/>
              <a:t>Berglan</a:t>
            </a:r>
            <a:r>
              <a:rPr lang="en-US" dirty="0"/>
              <a:t> </a:t>
            </a:r>
            <a:r>
              <a:rPr lang="en-US" dirty="0" smtClean="0"/>
              <a:t>the Brain Derived Neurotrophic Factor is released during exercise</a:t>
            </a:r>
          </a:p>
          <a:p>
            <a:pPr lvl="1"/>
            <a:r>
              <a:rPr lang="en-US" dirty="0" smtClean="0"/>
              <a:t>BDNF </a:t>
            </a:r>
            <a:r>
              <a:rPr lang="en-US" dirty="0"/>
              <a:t>(</a:t>
            </a:r>
            <a:r>
              <a:rPr lang="en-US" dirty="0" smtClean="0"/>
              <a:t>remember this for later!!!!!!!) stimulates neurogenesis (growth of new neurons)</a:t>
            </a:r>
          </a:p>
          <a:p>
            <a:r>
              <a:rPr lang="en-US" dirty="0" smtClean="0"/>
              <a:t>Facts on how physical activity help cognitive levels (2012)</a:t>
            </a:r>
          </a:p>
          <a:p>
            <a:pPr lvl="1"/>
            <a:r>
              <a:rPr lang="en-US" dirty="0" smtClean="0"/>
              <a:t>Refer to the hand-out or visit http</a:t>
            </a:r>
            <a:r>
              <a:rPr lang="en-US" dirty="0"/>
              <a:t>://iphionline.org/pdf/IPHI_Enhanced_PE_Fact_Sheet.pdf</a:t>
            </a:r>
          </a:p>
        </p:txBody>
      </p:sp>
    </p:spTree>
    <p:extLst>
      <p:ext uri="{BB962C8B-B14F-4D97-AF65-F5344CB8AC3E}">
        <p14:creationId xmlns:p14="http://schemas.microsoft.com/office/powerpoint/2010/main" val="1618498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Scientific Back-up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Dr. Charles H. Hillman of the University of Illinois</a:t>
            </a:r>
          </a:p>
          <a:p>
            <a:pPr lvl="1"/>
            <a:r>
              <a:rPr lang="en-US" dirty="0" smtClean="0"/>
              <a:t>Quote from his early work </a:t>
            </a:r>
            <a:r>
              <a:rPr lang="en-US" dirty="0"/>
              <a:t>"Physical activity may be beneficial to cognition during early and middle periods of the human lifespan and may continue to protect against age-related loss of cognitive function during older adulthood</a:t>
            </a:r>
            <a:r>
              <a:rPr lang="en-US" dirty="0" smtClean="0"/>
              <a:t>,“ (2009).</a:t>
            </a:r>
          </a:p>
          <a:p>
            <a:r>
              <a:rPr lang="en-US" dirty="0" smtClean="0"/>
              <a:t>Continued work and did a study of 20 students and how there brain worked during a test given under two scenarios</a:t>
            </a:r>
            <a:endParaRPr lang="en-US" dirty="0"/>
          </a:p>
          <a:p>
            <a:pPr lvl="1"/>
            <a:r>
              <a:rPr lang="en-US" dirty="0" smtClean="0"/>
              <a:t>1. Sitting for 20 minutes</a:t>
            </a:r>
          </a:p>
          <a:p>
            <a:pPr lvl="1"/>
            <a:r>
              <a:rPr lang="en-US" dirty="0" smtClean="0"/>
              <a:t>2. After walking for 20 minutes</a:t>
            </a:r>
          </a:p>
          <a:p>
            <a:pPr lvl="1"/>
            <a:r>
              <a:rPr lang="en-US" dirty="0" smtClean="0"/>
              <a:t>Picture of the average student’s brain from this study is on page 2 in your hand-out or can be found on page 118 out of 153 from the link below</a:t>
            </a:r>
          </a:p>
          <a:p>
            <a:pPr lvl="2"/>
            <a:r>
              <a:rPr lang="en-US" dirty="0"/>
              <a:t>https://www.isbe.net/Documents/epe-ga-report0813.pdf</a:t>
            </a:r>
          </a:p>
        </p:txBody>
      </p:sp>
    </p:spTree>
    <p:extLst>
      <p:ext uri="{BB962C8B-B14F-4D97-AF65-F5344CB8AC3E}">
        <p14:creationId xmlns:p14="http://schemas.microsoft.com/office/powerpoint/2010/main" val="3006384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Scientific Background Continued……</a:t>
            </a:r>
            <a:endParaRPr lang="en-US" dirty="0"/>
          </a:p>
        </p:txBody>
      </p:sp>
      <p:sp>
        <p:nvSpPr>
          <p:cNvPr id="3" name="Content Placeholder 2"/>
          <p:cNvSpPr>
            <a:spLocks noGrp="1"/>
          </p:cNvSpPr>
          <p:nvPr>
            <p:ph idx="1"/>
          </p:nvPr>
        </p:nvSpPr>
        <p:spPr/>
        <p:txBody>
          <a:bodyPr/>
          <a:lstStyle/>
          <a:p>
            <a:r>
              <a:rPr lang="en-US" dirty="0" smtClean="0"/>
              <a:t>BDNF or Brain-derived neurotrophic factor</a:t>
            </a:r>
          </a:p>
          <a:p>
            <a:pPr lvl="1"/>
            <a:r>
              <a:rPr lang="en-US" dirty="0" smtClean="0"/>
              <a:t>Miracle-</a:t>
            </a:r>
            <a:r>
              <a:rPr lang="en-US" dirty="0" err="1" smtClean="0"/>
              <a:t>Gro</a:t>
            </a:r>
            <a:r>
              <a:rPr lang="en-US" dirty="0" smtClean="0"/>
              <a:t> for the Brain- Dr. John </a:t>
            </a:r>
            <a:r>
              <a:rPr lang="en-US" dirty="0" err="1" smtClean="0"/>
              <a:t>Ratey</a:t>
            </a:r>
            <a:r>
              <a:rPr lang="en-US" dirty="0" smtClean="0"/>
              <a:t> (2012)</a:t>
            </a:r>
          </a:p>
          <a:p>
            <a:pPr lvl="2"/>
            <a:r>
              <a:rPr lang="en-US" dirty="0" smtClean="0"/>
              <a:t>Physical activity increases</a:t>
            </a:r>
          </a:p>
          <a:p>
            <a:pPr lvl="3"/>
            <a:r>
              <a:rPr lang="en-US" dirty="0" smtClean="0"/>
              <a:t>Adrenaline-provides energy</a:t>
            </a:r>
          </a:p>
          <a:p>
            <a:pPr lvl="3"/>
            <a:r>
              <a:rPr lang="en-US" dirty="0" smtClean="0"/>
              <a:t>Cortisol energy- memory</a:t>
            </a:r>
          </a:p>
          <a:p>
            <a:pPr lvl="3"/>
            <a:r>
              <a:rPr lang="en-US" dirty="0" smtClean="0"/>
              <a:t>Noradrenaline-enhances focus</a:t>
            </a:r>
          </a:p>
          <a:p>
            <a:pPr lvl="3"/>
            <a:r>
              <a:rPr lang="en-US" dirty="0" smtClean="0"/>
              <a:t>Serotonin- attention, mood</a:t>
            </a:r>
          </a:p>
          <a:p>
            <a:pPr lvl="3"/>
            <a:r>
              <a:rPr lang="en-US" dirty="0" smtClean="0"/>
              <a:t>Dopamine- thinking, working memory</a:t>
            </a:r>
          </a:p>
          <a:p>
            <a:pPr lvl="3"/>
            <a:r>
              <a:rPr lang="en-US" dirty="0" smtClean="0"/>
              <a:t>Glucose energy-memory function</a:t>
            </a:r>
          </a:p>
        </p:txBody>
      </p:sp>
    </p:spTree>
    <p:extLst>
      <p:ext uri="{BB962C8B-B14F-4D97-AF65-F5344CB8AC3E}">
        <p14:creationId xmlns:p14="http://schemas.microsoft.com/office/powerpoint/2010/main" val="1944341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TED </a:t>
            </a:r>
            <a:r>
              <a:rPr lang="en-US" dirty="0" err="1" smtClean="0"/>
              <a:t>TALk</a:t>
            </a:r>
            <a:r>
              <a:rPr lang="en-US" dirty="0" smtClean="0"/>
              <a:t/>
            </a:r>
            <a:br>
              <a:rPr lang="en-US" dirty="0" smtClean="0"/>
            </a:br>
            <a:r>
              <a:rPr lang="en-US" dirty="0" smtClean="0"/>
              <a:t>Technology, Entertainment, Design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Definition</a:t>
            </a:r>
          </a:p>
          <a:p>
            <a:pPr lvl="1"/>
            <a:r>
              <a:rPr lang="en-US" dirty="0" smtClean="0"/>
              <a:t>Short, quick presentations on a variety of topics</a:t>
            </a:r>
          </a:p>
          <a:p>
            <a:pPr marL="228600" lvl="1">
              <a:spcBef>
                <a:spcPts val="1000"/>
              </a:spcBef>
            </a:pPr>
            <a:r>
              <a:rPr lang="en-US" u="sng" dirty="0">
                <a:hlinkClick r:id="rId2"/>
              </a:rPr>
              <a:t>https://</a:t>
            </a:r>
            <a:r>
              <a:rPr lang="en-US" u="sng" dirty="0" smtClean="0">
                <a:hlinkClick r:id="rId2"/>
              </a:rPr>
              <a:t>www.youtube.com/watch?v=41gtxgDfY4s&amp;feature=youtu.be</a:t>
            </a:r>
            <a:endParaRPr lang="en-US" dirty="0" smtClean="0"/>
          </a:p>
          <a:p>
            <a:r>
              <a:rPr lang="en-US" dirty="0" smtClean="0"/>
              <a:t>The Kinesthetic Classroom: Teaching and Learning Through Movement</a:t>
            </a:r>
          </a:p>
          <a:p>
            <a:pPr lvl="1"/>
            <a:r>
              <a:rPr lang="en-US" dirty="0" smtClean="0"/>
              <a:t>Neurogenesis and the creation of new nerve cells for the Brain created through aerobic activity</a:t>
            </a:r>
          </a:p>
          <a:p>
            <a:pPr lvl="2"/>
            <a:r>
              <a:rPr lang="en-US" dirty="0" smtClean="0"/>
              <a:t>1 minute 20 seconds – 2 minutes and 15 seconds</a:t>
            </a:r>
          </a:p>
          <a:p>
            <a:pPr lvl="1"/>
            <a:r>
              <a:rPr lang="en-US" dirty="0" smtClean="0"/>
              <a:t>Preparing the Brain to Learn</a:t>
            </a:r>
          </a:p>
          <a:p>
            <a:pPr lvl="2"/>
            <a:r>
              <a:rPr lang="en-US" dirty="0" smtClean="0"/>
              <a:t>Physical movement can help the brain reorganize itself and brain breaks</a:t>
            </a:r>
          </a:p>
          <a:p>
            <a:pPr lvl="2"/>
            <a:r>
              <a:rPr lang="en-US" dirty="0" smtClean="0"/>
              <a:t>2 minute and 59 seconds – 6 minute and 12 seconds</a:t>
            </a:r>
          </a:p>
        </p:txBody>
      </p:sp>
    </p:spTree>
    <p:extLst>
      <p:ext uri="{BB962C8B-B14F-4D97-AF65-F5344CB8AC3E}">
        <p14:creationId xmlns:p14="http://schemas.microsoft.com/office/powerpoint/2010/main" val="2072037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Connection to the Classroom</a:t>
            </a:r>
            <a:endParaRPr lang="en-US" dirty="0"/>
          </a:p>
        </p:txBody>
      </p:sp>
      <p:sp>
        <p:nvSpPr>
          <p:cNvPr id="3" name="Content Placeholder 2"/>
          <p:cNvSpPr>
            <a:spLocks noGrp="1"/>
          </p:cNvSpPr>
          <p:nvPr>
            <p:ph idx="1"/>
          </p:nvPr>
        </p:nvSpPr>
        <p:spPr/>
        <p:txBody>
          <a:bodyPr/>
          <a:lstStyle/>
          <a:p>
            <a:r>
              <a:rPr lang="en-US" dirty="0" smtClean="0"/>
              <a:t>Students need movement breaks</a:t>
            </a:r>
          </a:p>
          <a:p>
            <a:r>
              <a:rPr lang="en-US" dirty="0" smtClean="0"/>
              <a:t>Based on our schedule students get 35 minutes of P.E. every other day and 20 minutes of recess a day</a:t>
            </a:r>
          </a:p>
          <a:p>
            <a:r>
              <a:rPr lang="en-US" dirty="0" smtClean="0"/>
              <a:t>Classroom teachers have the opportunity to help students get 60 minutes of moderate to vigorous activity through movement breaks</a:t>
            </a:r>
          </a:p>
          <a:p>
            <a:pPr lvl="1"/>
            <a:r>
              <a:rPr lang="en-US" dirty="0" smtClean="0"/>
              <a:t>For example: twice a day for 5-7 minutes each</a:t>
            </a:r>
          </a:p>
        </p:txBody>
      </p:sp>
    </p:spTree>
    <p:extLst>
      <p:ext uri="{BB962C8B-B14F-4D97-AF65-F5344CB8AC3E}">
        <p14:creationId xmlns:p14="http://schemas.microsoft.com/office/powerpoint/2010/main" val="3400706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Classroom Activities</a:t>
            </a:r>
            <a:endParaRPr lang="en-US" dirty="0"/>
          </a:p>
        </p:txBody>
      </p:sp>
      <p:sp>
        <p:nvSpPr>
          <p:cNvPr id="3" name="Content Placeholder 2"/>
          <p:cNvSpPr>
            <a:spLocks noGrp="1"/>
          </p:cNvSpPr>
          <p:nvPr>
            <p:ph idx="1"/>
          </p:nvPr>
        </p:nvSpPr>
        <p:spPr>
          <a:xfrm>
            <a:off x="1451579" y="1853754"/>
            <a:ext cx="9603275" cy="3450613"/>
          </a:xfrm>
        </p:spPr>
        <p:txBody>
          <a:bodyPr>
            <a:normAutofit fontScale="25000" lnSpcReduction="20000"/>
          </a:bodyPr>
          <a:lstStyle/>
          <a:p>
            <a:pPr marL="0" marR="0">
              <a:lnSpc>
                <a:spcPct val="115000"/>
              </a:lnSpc>
              <a:spcBef>
                <a:spcPts val="0"/>
              </a:spcBef>
              <a:spcAft>
                <a:spcPts val="1000"/>
              </a:spcAft>
            </a:pPr>
            <a:r>
              <a:rPr lang="en-US" sz="6400" dirty="0">
                <a:latin typeface="Calibri" panose="020F0502020204030204" pitchFamily="34" charset="0"/>
                <a:ea typeface="Calibri" panose="020F0502020204030204" pitchFamily="34" charset="0"/>
                <a:cs typeface="Times New Roman" panose="02020603050405020304" pitchFamily="18" charset="0"/>
              </a:rPr>
              <a:t>Movement helps kids focus.  1-5 minute bouts throughout the day.  Yoga exercise after.  </a:t>
            </a:r>
          </a:p>
          <a:p>
            <a:pPr marL="0" marR="0">
              <a:lnSpc>
                <a:spcPct val="115000"/>
              </a:lnSpc>
              <a:spcBef>
                <a:spcPts val="0"/>
              </a:spcBef>
              <a:spcAft>
                <a:spcPts val="1000"/>
              </a:spcAft>
            </a:pPr>
            <a:r>
              <a:rPr lang="en-US" sz="6400" dirty="0">
                <a:latin typeface="Calibri" panose="020F0502020204030204" pitchFamily="34" charset="0"/>
                <a:ea typeface="Calibri" panose="020F0502020204030204" pitchFamily="34" charset="0"/>
                <a:cs typeface="Times New Roman" panose="02020603050405020304" pitchFamily="18" charset="0"/>
              </a:rPr>
              <a:t>HIIT training, 3-5 minutes of intense </a:t>
            </a:r>
            <a:r>
              <a:rPr lang="en-US" sz="6400" dirty="0" smtClean="0">
                <a:latin typeface="Calibri" panose="020F0502020204030204" pitchFamily="34" charset="0"/>
                <a:ea typeface="Calibri" panose="020F0502020204030204" pitchFamily="34" charset="0"/>
                <a:cs typeface="Times New Roman" panose="02020603050405020304" pitchFamily="18" charset="0"/>
              </a:rPr>
              <a:t>activity</a:t>
            </a:r>
          </a:p>
          <a:p>
            <a:pPr marL="914400" lvl="2">
              <a:lnSpc>
                <a:spcPct val="115000"/>
              </a:lnSpc>
              <a:spcBef>
                <a:spcPts val="0"/>
              </a:spcBef>
              <a:spcAft>
                <a:spcPts val="1000"/>
              </a:spcAft>
            </a:pPr>
            <a:r>
              <a:rPr lang="en-US" sz="6400" dirty="0" smtClean="0">
                <a:latin typeface="Calibri" panose="020F0502020204030204" pitchFamily="34" charset="0"/>
                <a:ea typeface="Calibri" panose="020F0502020204030204" pitchFamily="34" charset="0"/>
                <a:cs typeface="Times New Roman" panose="02020603050405020304" pitchFamily="18" charset="0"/>
              </a:rPr>
              <a:t>* </a:t>
            </a:r>
            <a:r>
              <a:rPr lang="en-US" sz="6400" dirty="0">
                <a:latin typeface="Calibri" panose="020F0502020204030204" pitchFamily="34" charset="0"/>
                <a:ea typeface="Calibri" panose="020F0502020204030204" pitchFamily="34" charset="0"/>
                <a:cs typeface="Times New Roman" panose="02020603050405020304" pitchFamily="18" charset="0"/>
              </a:rPr>
              <a:t>My cards</a:t>
            </a:r>
          </a:p>
          <a:p>
            <a:pPr marL="914400" lvl="2">
              <a:lnSpc>
                <a:spcPct val="115000"/>
              </a:lnSpc>
              <a:spcBef>
                <a:spcPts val="0"/>
              </a:spcBef>
            </a:pPr>
            <a:r>
              <a:rPr lang="en-US" sz="6400" dirty="0" smtClean="0">
                <a:latin typeface="Calibri" panose="020F0502020204030204" pitchFamily="34" charset="0"/>
                <a:ea typeface="Calibri" panose="020F0502020204030204" pitchFamily="34" charset="0"/>
                <a:cs typeface="Times New Roman" panose="02020603050405020304" pitchFamily="18" charset="0"/>
              </a:rPr>
              <a:t>* </a:t>
            </a:r>
            <a:r>
              <a:rPr lang="en-US" sz="6400" dirty="0" err="1">
                <a:latin typeface="Calibri" panose="020F0502020204030204" pitchFamily="34" charset="0"/>
                <a:ea typeface="Calibri" panose="020F0502020204030204" pitchFamily="34" charset="0"/>
                <a:cs typeface="Times New Roman" panose="02020603050405020304" pitchFamily="18" charset="0"/>
              </a:rPr>
              <a:t>Fitdeck</a:t>
            </a:r>
            <a:endParaRPr lang="en-US" sz="6400" dirty="0">
              <a:latin typeface="Calibri" panose="020F0502020204030204" pitchFamily="34" charset="0"/>
              <a:ea typeface="Calibri" panose="020F0502020204030204" pitchFamily="34" charset="0"/>
              <a:cs typeface="Times New Roman" panose="02020603050405020304" pitchFamily="18" charset="0"/>
            </a:endParaRPr>
          </a:p>
          <a:p>
            <a:pPr marL="914400" lvl="2">
              <a:lnSpc>
                <a:spcPct val="115000"/>
              </a:lnSpc>
              <a:spcBef>
                <a:spcPts val="0"/>
              </a:spcBef>
            </a:pPr>
            <a:r>
              <a:rPr lang="en-US" sz="6400" dirty="0" smtClean="0">
                <a:latin typeface="Calibri" panose="020F0502020204030204" pitchFamily="34" charset="0"/>
                <a:ea typeface="Calibri" panose="020F0502020204030204" pitchFamily="34" charset="0"/>
                <a:cs typeface="Times New Roman" panose="02020603050405020304" pitchFamily="18" charset="0"/>
              </a:rPr>
              <a:t>* </a:t>
            </a:r>
            <a:r>
              <a:rPr lang="en-US" sz="6400" dirty="0">
                <a:latin typeface="Calibri" panose="020F0502020204030204" pitchFamily="34" charset="0"/>
                <a:ea typeface="Calibri" panose="020F0502020204030204" pitchFamily="34" charset="0"/>
                <a:cs typeface="Times New Roman" panose="02020603050405020304" pitchFamily="18" charset="0"/>
              </a:rPr>
              <a:t>play cards</a:t>
            </a:r>
          </a:p>
          <a:p>
            <a:pPr marL="0" marR="0" indent="0">
              <a:lnSpc>
                <a:spcPct val="115000"/>
              </a:lnSpc>
              <a:spcBef>
                <a:spcPts val="0"/>
              </a:spcBef>
              <a:spcAft>
                <a:spcPts val="0"/>
              </a:spcAft>
              <a:buNone/>
            </a:pPr>
            <a:endParaRPr lang="en-US" sz="6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6400" dirty="0">
                <a:latin typeface="Calibri" panose="020F0502020204030204" pitchFamily="34" charset="0"/>
                <a:ea typeface="Calibri" panose="020F0502020204030204" pitchFamily="34" charset="0"/>
                <a:cs typeface="Times New Roman" panose="02020603050405020304" pitchFamily="18" charset="0"/>
              </a:rPr>
              <a:t>Silly song/movement/freeze dance</a:t>
            </a:r>
          </a:p>
          <a:p>
            <a:pPr marL="0" marR="0">
              <a:lnSpc>
                <a:spcPct val="115000"/>
              </a:lnSpc>
              <a:spcBef>
                <a:spcPts val="0"/>
              </a:spcBef>
              <a:spcAft>
                <a:spcPts val="0"/>
              </a:spcAft>
            </a:pPr>
            <a:r>
              <a:rPr lang="en-US" sz="6400" dirty="0">
                <a:latin typeface="Calibri" panose="020F0502020204030204" pitchFamily="34" charset="0"/>
                <a:ea typeface="Calibri" panose="020F0502020204030204" pitchFamily="34" charset="0"/>
                <a:cs typeface="Times New Roman" panose="02020603050405020304" pitchFamily="18" charset="0"/>
              </a:rPr>
              <a:t> </a:t>
            </a:r>
          </a:p>
          <a:p>
            <a:pPr marL="0" marR="0">
              <a:lnSpc>
                <a:spcPct val="115000"/>
              </a:lnSpc>
              <a:spcBef>
                <a:spcPts val="0"/>
              </a:spcBef>
              <a:spcAft>
                <a:spcPts val="0"/>
              </a:spcAft>
            </a:pPr>
            <a:r>
              <a:rPr lang="en-US" sz="6400" dirty="0">
                <a:latin typeface="Calibri" panose="020F0502020204030204" pitchFamily="34" charset="0"/>
                <a:ea typeface="Calibri" panose="020F0502020204030204" pitchFamily="34" charset="0"/>
                <a:cs typeface="Times New Roman" panose="02020603050405020304" pitchFamily="18" charset="0"/>
              </a:rPr>
              <a:t>Paper plate fitness – mystery and tied into other subjects, reading and counting</a:t>
            </a:r>
          </a:p>
          <a:p>
            <a:pPr marL="0" marR="0">
              <a:lnSpc>
                <a:spcPct val="115000"/>
              </a:lnSpc>
              <a:spcBef>
                <a:spcPts val="0"/>
              </a:spcBef>
              <a:spcAft>
                <a:spcPts val="0"/>
              </a:spcAft>
            </a:pPr>
            <a:r>
              <a:rPr lang="en-US" sz="6400" dirty="0">
                <a:latin typeface="Calibri" panose="020F0502020204030204" pitchFamily="34" charset="0"/>
                <a:ea typeface="Calibri" panose="020F0502020204030204" pitchFamily="34" charset="0"/>
                <a:cs typeface="Times New Roman" panose="02020603050405020304" pitchFamily="18" charset="0"/>
              </a:rPr>
              <a:t> </a:t>
            </a:r>
          </a:p>
          <a:p>
            <a:pPr marL="0" marR="0">
              <a:lnSpc>
                <a:spcPct val="115000"/>
              </a:lnSpc>
              <a:spcBef>
                <a:spcPts val="0"/>
              </a:spcBef>
              <a:spcAft>
                <a:spcPts val="0"/>
              </a:spcAft>
            </a:pPr>
            <a:r>
              <a:rPr lang="en-US" sz="6400" dirty="0">
                <a:latin typeface="Calibri" panose="020F0502020204030204" pitchFamily="34" charset="0"/>
                <a:ea typeface="Calibri" panose="020F0502020204030204" pitchFamily="34" charset="0"/>
                <a:cs typeface="Times New Roman" panose="02020603050405020304" pitchFamily="18" charset="0"/>
              </a:rPr>
              <a:t>Scarves – plastic bags – working the brain, having kids jump at the same </a:t>
            </a:r>
            <a:r>
              <a:rPr lang="en-US" sz="6400" dirty="0" smtClean="0">
                <a:latin typeface="Calibri" panose="020F0502020204030204" pitchFamily="34" charset="0"/>
                <a:ea typeface="Calibri" panose="020F0502020204030204" pitchFamily="34" charset="0"/>
                <a:cs typeface="Times New Roman" panose="02020603050405020304" pitchFamily="18" charset="0"/>
              </a:rPr>
              <a:t>time</a:t>
            </a:r>
            <a:endParaRPr lang="en-US" sz="6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6500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Classroom Activities</a:t>
            </a:r>
            <a:endParaRPr lang="en-US" dirty="0"/>
          </a:p>
        </p:txBody>
      </p:sp>
      <p:sp>
        <p:nvSpPr>
          <p:cNvPr id="3" name="Content Placeholder 2"/>
          <p:cNvSpPr>
            <a:spLocks noGrp="1"/>
          </p:cNvSpPr>
          <p:nvPr>
            <p:ph sz="half" idx="1"/>
          </p:nvPr>
        </p:nvSpPr>
        <p:spPr/>
        <p:txBody>
          <a:bodyPr>
            <a:noAutofit/>
          </a:bodyPr>
          <a:lstStyle/>
          <a:p>
            <a:pPr marL="0" marR="0">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Desk aerobics (dips, pushups, Bicycles</a:t>
            </a:r>
            <a:r>
              <a:rPr lang="en-US" dirty="0" smtClean="0">
                <a:latin typeface="Calibri" panose="020F0502020204030204" pitchFamily="34" charset="0"/>
                <a:ea typeface="Calibri" panose="020F0502020204030204" pitchFamily="34"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Monthly coloring challenges – bring </a:t>
            </a:r>
            <a:r>
              <a:rPr lang="en-US" dirty="0" smtClean="0">
                <a:latin typeface="Calibri" panose="020F0502020204030204" pitchFamily="34" charset="0"/>
                <a:ea typeface="Calibri" panose="020F0502020204030204" pitchFamily="34" charset="0"/>
                <a:cs typeface="Times New Roman" panose="02020603050405020304" pitchFamily="18" charset="0"/>
              </a:rPr>
              <a:t>crayons</a:t>
            </a:r>
            <a:r>
              <a:rPr lang="en-US" dirty="0">
                <a:latin typeface="Calibri" panose="020F0502020204030204" pitchFamily="34" charset="0"/>
                <a:ea typeface="Calibri" panose="020F0502020204030204" pitchFamily="34" charset="0"/>
                <a:cs typeface="Times New Roman" panose="02020603050405020304" pitchFamily="18" charset="0"/>
              </a:rPr>
              <a:t> </a:t>
            </a:r>
          </a:p>
          <a:p>
            <a:pPr marL="0" marR="0">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Yoga cards – </a:t>
            </a:r>
          </a:p>
          <a:p>
            <a:pPr marL="0" marR="0">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Partner fun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Motivation </a:t>
            </a:r>
            <a:r>
              <a:rPr lang="en-US" dirty="0">
                <a:latin typeface="Calibri" panose="020F0502020204030204" pitchFamily="34" charset="0"/>
                <a:ea typeface="Calibri" panose="020F0502020204030204" pitchFamily="34" charset="0"/>
                <a:cs typeface="Times New Roman" panose="02020603050405020304" pitchFamily="18" charset="0"/>
              </a:rPr>
              <a:t>sheets (Motivation Monday, Workout Wednesday, Fitness </a:t>
            </a:r>
            <a:r>
              <a:rPr lang="en-US" dirty="0" smtClean="0">
                <a:latin typeface="Calibri" panose="020F0502020204030204" pitchFamily="34" charset="0"/>
                <a:ea typeface="Calibri" panose="020F0502020204030204" pitchFamily="34" charset="0"/>
                <a:cs typeface="Times New Roman" panose="02020603050405020304" pitchFamily="18" charset="0"/>
              </a:rPr>
              <a:t>Friday</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p:cNvSpPr>
            <a:spLocks noGrp="1"/>
          </p:cNvSpPr>
          <p:nvPr>
            <p:ph sz="half" idx="2"/>
          </p:nvPr>
        </p:nvSpPr>
        <p:spPr/>
        <p:txBody>
          <a:bodyPr/>
          <a:lstStyle/>
          <a:p>
            <a:pPr marL="0" marR="0">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Dice </a:t>
            </a:r>
            <a:r>
              <a:rPr lang="en-US" dirty="0" smtClean="0">
                <a:latin typeface="Calibri" panose="020F0502020204030204" pitchFamily="34" charset="0"/>
                <a:ea typeface="Calibri" panose="020F0502020204030204" pitchFamily="34" charset="0"/>
                <a:cs typeface="Times New Roman" panose="02020603050405020304" pitchFamily="18" charset="0"/>
              </a:rPr>
              <a:t>fitness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5-below </a:t>
            </a:r>
            <a:r>
              <a:rPr lang="en-US" dirty="0" smtClean="0">
                <a:latin typeface="Calibri" panose="020F0502020204030204" pitchFamily="34" charset="0"/>
                <a:ea typeface="Calibri" panose="020F0502020204030204" pitchFamily="34" charset="0"/>
                <a:cs typeface="Times New Roman" panose="02020603050405020304" pitchFamily="18" charset="0"/>
              </a:rPr>
              <a:t>cubes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Movement </a:t>
            </a:r>
            <a:r>
              <a:rPr lang="en-US" dirty="0" smtClean="0">
                <a:latin typeface="Calibri" panose="020F0502020204030204" pitchFamily="34" charset="0"/>
                <a:ea typeface="Calibri" panose="020F0502020204030204" pitchFamily="34" charset="0"/>
                <a:cs typeface="Times New Roman" panose="02020603050405020304" pitchFamily="18" charset="0"/>
              </a:rPr>
              <a:t>cubes</a:t>
            </a:r>
          </a:p>
          <a:p>
            <a:pPr marL="0" marR="0">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Justice League </a:t>
            </a:r>
            <a:r>
              <a:rPr lang="en-US" dirty="0" smtClean="0">
                <a:latin typeface="Calibri" panose="020F0502020204030204" pitchFamily="34" charset="0"/>
                <a:ea typeface="Calibri" panose="020F0502020204030204" pitchFamily="34" charset="0"/>
                <a:cs typeface="Times New Roman" panose="02020603050405020304" pitchFamily="18" charset="0"/>
              </a:rPr>
              <a:t>Fitness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Fab Classroom Activity Breaks</a:t>
            </a:r>
          </a:p>
          <a:p>
            <a:pPr marL="0" marR="0">
              <a:lnSpc>
                <a:spcPct val="115000"/>
              </a:lnSpc>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36508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and Sharing</a:t>
            </a:r>
            <a:endParaRPr lang="en-US" dirty="0"/>
          </a:p>
        </p:txBody>
      </p:sp>
      <p:sp>
        <p:nvSpPr>
          <p:cNvPr id="3" name="Content Placeholder 2"/>
          <p:cNvSpPr>
            <a:spLocks noGrp="1"/>
          </p:cNvSpPr>
          <p:nvPr>
            <p:ph idx="1"/>
          </p:nvPr>
        </p:nvSpPr>
        <p:spPr/>
        <p:txBody>
          <a:bodyPr/>
          <a:lstStyle/>
          <a:p>
            <a:r>
              <a:rPr lang="en-US" dirty="0" smtClean="0"/>
              <a:t>Discus with your team ideas to incorporate movement activities in the classroom</a:t>
            </a:r>
          </a:p>
          <a:p>
            <a:pPr lvl="1"/>
            <a:r>
              <a:rPr lang="en-US" dirty="0" smtClean="0"/>
              <a:t>5-7 minutes</a:t>
            </a:r>
          </a:p>
          <a:p>
            <a:pPr lvl="1"/>
            <a:r>
              <a:rPr lang="en-US" dirty="0" smtClean="0"/>
              <a:t>Share with our group</a:t>
            </a:r>
          </a:p>
          <a:p>
            <a:pPr lvl="1"/>
            <a:r>
              <a:rPr lang="en-US" dirty="0" smtClean="0"/>
              <a:t>Perform activities</a:t>
            </a:r>
            <a:endParaRPr lang="en-US" dirty="0"/>
          </a:p>
        </p:txBody>
      </p:sp>
    </p:spTree>
    <p:extLst>
      <p:ext uri="{BB962C8B-B14F-4D97-AF65-F5344CB8AC3E}">
        <p14:creationId xmlns:p14="http://schemas.microsoft.com/office/powerpoint/2010/main" val="971955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504073"/>
            <a:ext cx="9603275" cy="1049235"/>
          </a:xfrm>
        </p:spPr>
        <p:txBody>
          <a:bodyPr/>
          <a:lstStyle/>
          <a:p>
            <a:r>
              <a:rPr lang="en-US" dirty="0" smtClean="0"/>
              <a:t>References</a:t>
            </a:r>
            <a:endParaRPr lang="en-US" dirty="0"/>
          </a:p>
        </p:txBody>
      </p:sp>
      <p:sp>
        <p:nvSpPr>
          <p:cNvPr id="3" name="Content Placeholder 2"/>
          <p:cNvSpPr>
            <a:spLocks noGrp="1"/>
          </p:cNvSpPr>
          <p:nvPr>
            <p:ph idx="1"/>
          </p:nvPr>
        </p:nvSpPr>
        <p:spPr>
          <a:xfrm>
            <a:off x="1451578" y="2088885"/>
            <a:ext cx="9603275" cy="3450613"/>
          </a:xfrm>
        </p:spPr>
        <p:txBody>
          <a:bodyPr>
            <a:noAutofit/>
          </a:bodyPr>
          <a:lstStyle/>
          <a:p>
            <a:pPr marL="228600" lvl="3">
              <a:spcBef>
                <a:spcPts val="1000"/>
              </a:spcBef>
            </a:pPr>
            <a:r>
              <a:rPr lang="en-US" sz="1600" dirty="0" err="1" smtClean="0"/>
              <a:t>Bergland</a:t>
            </a:r>
            <a:r>
              <a:rPr lang="en-US" sz="1600" dirty="0" smtClean="0"/>
              <a:t>, C. (2014). Physical Activity Improves Cognitive Function. </a:t>
            </a:r>
            <a:r>
              <a:rPr lang="en-US" sz="1600" i="1" u="sng" dirty="0" smtClean="0"/>
              <a:t>Psychology Today</a:t>
            </a:r>
            <a:r>
              <a:rPr lang="en-US" sz="1600" dirty="0" smtClean="0"/>
              <a:t>. Retrieved from: </a:t>
            </a:r>
            <a:r>
              <a:rPr lang="en-US" sz="1600" dirty="0"/>
              <a:t>https://</a:t>
            </a:r>
            <a:r>
              <a:rPr lang="en-US" sz="1600" dirty="0" smtClean="0"/>
              <a:t>www.psychologytoday.com/blog/the-athletes-way/201404/physical-activity-improves-cognitive-function</a:t>
            </a:r>
          </a:p>
          <a:p>
            <a:r>
              <a:rPr lang="en-US" sz="1600" dirty="0" smtClean="0"/>
              <a:t>ISBE. (2012). Enhanced Physical Education Strategic Plan. Retrieved from</a:t>
            </a:r>
            <a:r>
              <a:rPr lang="en-US" sz="1600" dirty="0"/>
              <a:t>: </a:t>
            </a:r>
            <a:r>
              <a:rPr lang="en-US" sz="1600" dirty="0">
                <a:hlinkClick r:id="rId2"/>
              </a:rPr>
              <a:t>http://</a:t>
            </a:r>
            <a:r>
              <a:rPr lang="en-US" sz="1600" dirty="0" smtClean="0">
                <a:hlinkClick r:id="rId2"/>
              </a:rPr>
              <a:t>www.idph.state.il.us/pdf/EnhancedPE_StrategicPlan_Final2.pdf</a:t>
            </a:r>
            <a:endParaRPr lang="en-US" sz="1600" dirty="0" smtClean="0"/>
          </a:p>
          <a:p>
            <a:r>
              <a:rPr lang="en-US" sz="1600" dirty="0" smtClean="0"/>
              <a:t>Mitchell, M. (2009). Exercise Appears to Improve </a:t>
            </a:r>
            <a:r>
              <a:rPr lang="en-US" sz="1600" dirty="0"/>
              <a:t>B</a:t>
            </a:r>
            <a:r>
              <a:rPr lang="en-US" sz="1600" dirty="0" smtClean="0"/>
              <a:t>rain </a:t>
            </a:r>
            <a:r>
              <a:rPr lang="en-US" sz="1600" dirty="0"/>
              <a:t>F</a:t>
            </a:r>
            <a:r>
              <a:rPr lang="en-US" sz="1600" dirty="0" smtClean="0"/>
              <a:t>unction </a:t>
            </a:r>
            <a:r>
              <a:rPr lang="en-US" sz="1600" dirty="0"/>
              <a:t>A</a:t>
            </a:r>
            <a:r>
              <a:rPr lang="en-US" sz="1600" dirty="0" smtClean="0"/>
              <a:t>mong </a:t>
            </a:r>
            <a:r>
              <a:rPr lang="en-US" sz="1600" dirty="0"/>
              <a:t>Y</a:t>
            </a:r>
            <a:r>
              <a:rPr lang="en-US" sz="1600" dirty="0" smtClean="0"/>
              <a:t>ounger People. Illinois </a:t>
            </a:r>
            <a:r>
              <a:rPr lang="en-US" sz="1600" dirty="0"/>
              <a:t>News Bureau. https://news.illinois.edu/view/6367/206773</a:t>
            </a:r>
            <a:endParaRPr lang="en-US" sz="1600" dirty="0" smtClean="0"/>
          </a:p>
          <a:p>
            <a:r>
              <a:rPr lang="en-US" sz="1600" dirty="0" smtClean="0"/>
              <a:t>National </a:t>
            </a:r>
            <a:r>
              <a:rPr lang="en-US" sz="1600" dirty="0"/>
              <a:t>Association for Sport and Physical Education. (2003). Position statement: What constitutes a quality physical education program. Retrieved from http://www.aahperd. </a:t>
            </a:r>
            <a:r>
              <a:rPr lang="en-US" sz="1600" dirty="0" smtClean="0"/>
              <a:t>org/</a:t>
            </a:r>
            <a:r>
              <a:rPr lang="en-US" sz="1600" dirty="0" err="1" smtClean="0"/>
              <a:t>naspe</a:t>
            </a:r>
            <a:r>
              <a:rPr lang="en-US" sz="1600" dirty="0" smtClean="0"/>
              <a:t>/standards/upload/What-Constitutes-a-Quality-PE-Program-2003.pdf</a:t>
            </a:r>
            <a:endParaRPr lang="en-US" sz="1600" dirty="0"/>
          </a:p>
        </p:txBody>
      </p:sp>
    </p:spTree>
    <p:extLst>
      <p:ext uri="{BB962C8B-B14F-4D97-AF65-F5344CB8AC3E}">
        <p14:creationId xmlns:p14="http://schemas.microsoft.com/office/powerpoint/2010/main" val="4112542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Continued…….</a:t>
            </a:r>
            <a:endParaRPr lang="en-US" dirty="0"/>
          </a:p>
        </p:txBody>
      </p:sp>
      <p:sp>
        <p:nvSpPr>
          <p:cNvPr id="3" name="Content Placeholder 2"/>
          <p:cNvSpPr>
            <a:spLocks noGrp="1"/>
          </p:cNvSpPr>
          <p:nvPr>
            <p:ph idx="1"/>
          </p:nvPr>
        </p:nvSpPr>
        <p:spPr/>
        <p:txBody>
          <a:bodyPr/>
          <a:lstStyle/>
          <a:p>
            <a:r>
              <a:rPr lang="en-US" dirty="0"/>
              <a:t>Task Force on Community Preventive Services. (2002). Recommendations to increase physical activity in communities. American Journal of Preventive Medicine, 22 (4S). Retrieved from http:/www.thecommunityguide.org/pa/pa-ajpm-recs.pdf </a:t>
            </a:r>
          </a:p>
          <a:p>
            <a:r>
              <a:rPr lang="en-US" dirty="0"/>
              <a:t>U.S. Department of Health and Human Services. (2008 October). 2008 Physical Activity Guidelines. (ODPHP Publication No. U0036). Retrieved from http://www.health.gov/ </a:t>
            </a:r>
            <a:r>
              <a:rPr lang="en-US" dirty="0" err="1" smtClean="0"/>
              <a:t>paguidelines</a:t>
            </a:r>
            <a:r>
              <a:rPr lang="en-US" dirty="0" smtClean="0"/>
              <a:t>/pdf/paguide.pdf</a:t>
            </a:r>
            <a:endParaRPr lang="en-US" dirty="0"/>
          </a:p>
        </p:txBody>
      </p:sp>
    </p:spTree>
    <p:extLst>
      <p:ext uri="{BB962C8B-B14F-4D97-AF65-F5344CB8AC3E}">
        <p14:creationId xmlns:p14="http://schemas.microsoft.com/office/powerpoint/2010/main" val="361696150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1947</TotalTime>
  <Words>1318</Words>
  <Application>Microsoft Office PowerPoint</Application>
  <PresentationFormat>Widescreen</PresentationFormat>
  <Paragraphs>123</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Gill Sans MT</vt:lpstr>
      <vt:lpstr>Times New Roman</vt:lpstr>
      <vt:lpstr>Gallery</vt:lpstr>
      <vt:lpstr>Getting the Jitters Out! </vt:lpstr>
      <vt:lpstr>Objectives</vt:lpstr>
      <vt:lpstr>Enhanced Physical Education Timeline</vt:lpstr>
      <vt:lpstr>Strategic Plan-Background</vt:lpstr>
      <vt:lpstr>Goals of Enhanced Physical Education……..</vt:lpstr>
      <vt:lpstr>Continued…….</vt:lpstr>
      <vt:lpstr>Discussion 5-7 Minutes</vt:lpstr>
      <vt:lpstr>Questions to Think About</vt:lpstr>
      <vt:lpstr>Research Based</vt:lpstr>
      <vt:lpstr>Results</vt:lpstr>
      <vt:lpstr>The science Behind it All</vt:lpstr>
      <vt:lpstr>Scientific Back-up</vt:lpstr>
      <vt:lpstr>Scientific Background Continued……</vt:lpstr>
      <vt:lpstr>TED TALk Technology, Entertainment, Design</vt:lpstr>
      <vt:lpstr>Connection to the Classroom</vt:lpstr>
      <vt:lpstr>Classroom Activities</vt:lpstr>
      <vt:lpstr>Classroom Activities</vt:lpstr>
      <vt:lpstr>Discussion and Sharing</vt:lpstr>
      <vt:lpstr>References</vt:lpstr>
      <vt:lpstr>References Continued…….</vt:lpstr>
    </vt:vector>
  </TitlesOfParts>
  <Company>CCSD146</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the Jitters Out!</dc:title>
  <dc:creator>Scipione, Zachary</dc:creator>
  <cp:lastModifiedBy>Scipione, Zachary</cp:lastModifiedBy>
  <cp:revision>39</cp:revision>
  <dcterms:created xsi:type="dcterms:W3CDTF">2018-01-31T17:28:49Z</dcterms:created>
  <dcterms:modified xsi:type="dcterms:W3CDTF">2018-02-15T17:39:04Z</dcterms:modified>
</cp:coreProperties>
</file>