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Indie Flower"/>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font" Target="fonts/IndieFlower-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32cbe7d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32cbe7d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9274554eb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9274554eb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532cbe7d3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32cbe7d3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532cbe7d32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32cbe7d32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532cbe7d3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532cbe7d3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532cbe7d32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532cbe7d32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532cbe7d3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532cbe7d3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532cbe7d3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532cbe7d3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532cbe7d32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532cbe7d32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92203555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92203555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hyperlink" Target="http://www.youtube.com/watch?v=t0RzmJhnxdo" TargetMode="External"/><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www.youtube.com/watch?v=CJ58g1FY67E" TargetMode="Externa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59925" y="68100"/>
            <a:ext cx="6451601" cy="4838701"/>
          </a:xfrm>
          <a:prstGeom prst="rect">
            <a:avLst/>
          </a:prstGeom>
          <a:noFill/>
          <a:ln>
            <a:noFill/>
          </a:ln>
        </p:spPr>
      </p:pic>
      <p:pic>
        <p:nvPicPr>
          <p:cNvPr id="55" name="Google Shape;55;p13" title="FITT Principles">
            <a:hlinkClick r:id="rId4"/>
          </p:cNvPr>
          <p:cNvPicPr preferRelativeResize="0"/>
          <p:nvPr/>
        </p:nvPicPr>
        <p:blipFill>
          <a:blip r:embed="rId5">
            <a:alphaModFix/>
          </a:blip>
          <a:stretch>
            <a:fillRect/>
          </a:stretch>
        </p:blipFill>
        <p:spPr>
          <a:xfrm>
            <a:off x="6506675" y="3288475"/>
            <a:ext cx="2473375" cy="1855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449725" y="182675"/>
            <a:ext cx="7349700" cy="4665600"/>
          </a:xfrm>
          <a:prstGeom prst="rect">
            <a:avLst/>
          </a:prstGeom>
          <a:noFill/>
          <a:ln cap="flat" cmpd="sng" w="3810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Indie Flower"/>
                <a:ea typeface="Indie Flower"/>
                <a:cs typeface="Indie Flower"/>
                <a:sym typeface="Indie Flower"/>
              </a:rPr>
              <a:t>How do you decide the frequency - that’s easy….how many days a week do you do activity?</a:t>
            </a:r>
            <a:endParaRPr b="1" sz="2000">
              <a:latin typeface="Indie Flower"/>
              <a:ea typeface="Indie Flower"/>
              <a:cs typeface="Indie Flower"/>
              <a:sym typeface="Indie Flower"/>
            </a:endParaRPr>
          </a:p>
          <a:p>
            <a:pPr indent="0" lvl="0" marL="0" rtl="0" algn="l">
              <a:spcBef>
                <a:spcPts val="0"/>
              </a:spcBef>
              <a:spcAft>
                <a:spcPts val="0"/>
              </a:spcAft>
              <a:buNone/>
            </a:pPr>
            <a:r>
              <a:t/>
            </a:r>
            <a:endParaRPr b="1" sz="2000">
              <a:latin typeface="Indie Flower"/>
              <a:ea typeface="Indie Flower"/>
              <a:cs typeface="Indie Flower"/>
              <a:sym typeface="Indie Flower"/>
            </a:endParaRPr>
          </a:p>
          <a:p>
            <a:pPr indent="0" lvl="0" marL="0" rtl="0" algn="l">
              <a:spcBef>
                <a:spcPts val="0"/>
              </a:spcBef>
              <a:spcAft>
                <a:spcPts val="0"/>
              </a:spcAft>
              <a:buNone/>
            </a:pPr>
            <a:r>
              <a:rPr b="1" lang="en" sz="2000">
                <a:latin typeface="Indie Flower"/>
                <a:ea typeface="Indie Flower"/>
                <a:cs typeface="Indie Flower"/>
                <a:sym typeface="Indie Flower"/>
              </a:rPr>
              <a:t>How do you decide the intensity - there are several ways (how hard you are breathing, how you feel, how much you are sweating, and how fast your heart is beating.  Your heart rate is the only objective way to determine it (meaning it is not your opinion, but more of a fact)</a:t>
            </a:r>
            <a:endParaRPr b="1" sz="2000">
              <a:latin typeface="Indie Flower"/>
              <a:ea typeface="Indie Flower"/>
              <a:cs typeface="Indie Flower"/>
              <a:sym typeface="Indie Flower"/>
            </a:endParaRPr>
          </a:p>
          <a:p>
            <a:pPr indent="0" lvl="0" marL="0" rtl="0" algn="l">
              <a:spcBef>
                <a:spcPts val="0"/>
              </a:spcBef>
              <a:spcAft>
                <a:spcPts val="0"/>
              </a:spcAft>
              <a:buNone/>
            </a:pPr>
            <a:r>
              <a:t/>
            </a:r>
            <a:endParaRPr b="1" sz="2000">
              <a:latin typeface="Indie Flower"/>
              <a:ea typeface="Indie Flower"/>
              <a:cs typeface="Indie Flower"/>
              <a:sym typeface="Indie Flower"/>
            </a:endParaRPr>
          </a:p>
          <a:p>
            <a:pPr indent="0" lvl="0" marL="0" rtl="0" algn="l">
              <a:spcBef>
                <a:spcPts val="0"/>
              </a:spcBef>
              <a:spcAft>
                <a:spcPts val="0"/>
              </a:spcAft>
              <a:buNone/>
            </a:pPr>
            <a:r>
              <a:rPr b="1" lang="en" sz="2000">
                <a:latin typeface="Indie Flower"/>
                <a:ea typeface="Indie Flower"/>
                <a:cs typeface="Indie Flower"/>
                <a:sym typeface="Indie Flower"/>
              </a:rPr>
              <a:t>How do you determine the time - this is easy, too.  It is simply how many minutes you exercised in that day</a:t>
            </a:r>
            <a:endParaRPr b="1" sz="2000">
              <a:latin typeface="Indie Flower"/>
              <a:ea typeface="Indie Flower"/>
              <a:cs typeface="Indie Flower"/>
              <a:sym typeface="Indie Flower"/>
            </a:endParaRPr>
          </a:p>
          <a:p>
            <a:pPr indent="0" lvl="0" marL="0" rtl="0" algn="l">
              <a:spcBef>
                <a:spcPts val="0"/>
              </a:spcBef>
              <a:spcAft>
                <a:spcPts val="0"/>
              </a:spcAft>
              <a:buNone/>
            </a:pPr>
            <a:r>
              <a:t/>
            </a:r>
            <a:endParaRPr b="1" sz="2000">
              <a:latin typeface="Indie Flower"/>
              <a:ea typeface="Indie Flower"/>
              <a:cs typeface="Indie Flower"/>
              <a:sym typeface="Indie Flower"/>
            </a:endParaRPr>
          </a:p>
          <a:p>
            <a:pPr indent="0" lvl="0" marL="0" rtl="0" algn="l">
              <a:spcBef>
                <a:spcPts val="0"/>
              </a:spcBef>
              <a:spcAft>
                <a:spcPts val="0"/>
              </a:spcAft>
              <a:buNone/>
            </a:pPr>
            <a:r>
              <a:rPr b="1" lang="en" sz="2000">
                <a:latin typeface="Indie Flower"/>
                <a:ea typeface="Indie Flower"/>
                <a:cs typeface="Indie Flower"/>
                <a:sym typeface="Indie Flower"/>
              </a:rPr>
              <a:t>How do you determine the type - this one can be more difficult.  Sometimes an activity could fit two different categories.</a:t>
            </a:r>
            <a:endParaRPr b="1" sz="2000">
              <a:latin typeface="Indie Flower"/>
              <a:ea typeface="Indie Flower"/>
              <a:cs typeface="Indie Flower"/>
              <a:sym typeface="Indie Flow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nvSpPr>
        <p:spPr>
          <a:xfrm>
            <a:off x="223100" y="223100"/>
            <a:ext cx="8675700" cy="830400"/>
          </a:xfrm>
          <a:prstGeom prst="rect">
            <a:avLst/>
          </a:prstGeom>
          <a:noFill/>
          <a:ln cap="flat" cmpd="sng" w="3810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3800">
                <a:latin typeface="Indie Flower"/>
                <a:ea typeface="Indie Flower"/>
                <a:cs typeface="Indie Flower"/>
                <a:sym typeface="Indie Flower"/>
              </a:rPr>
              <a:t>Heart Rate</a:t>
            </a:r>
            <a:endParaRPr b="1" sz="3800">
              <a:latin typeface="Indie Flower"/>
              <a:ea typeface="Indie Flower"/>
              <a:cs typeface="Indie Flower"/>
              <a:sym typeface="Indie Flower"/>
            </a:endParaRPr>
          </a:p>
        </p:txBody>
      </p:sp>
      <p:sp>
        <p:nvSpPr>
          <p:cNvPr id="66" name="Google Shape;66;p15"/>
          <p:cNvSpPr txBox="1"/>
          <p:nvPr/>
        </p:nvSpPr>
        <p:spPr>
          <a:xfrm>
            <a:off x="223100" y="1301375"/>
            <a:ext cx="8688300" cy="37800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900" u="sng">
              <a:latin typeface="Indie Flower"/>
              <a:ea typeface="Indie Flower"/>
              <a:cs typeface="Indie Flower"/>
              <a:sym typeface="Indie Flower"/>
            </a:endParaRPr>
          </a:p>
          <a:p>
            <a:pPr indent="-349250" lvl="0" marL="457200" rtl="0" algn="l">
              <a:lnSpc>
                <a:spcPct val="115000"/>
              </a:lnSpc>
              <a:spcBef>
                <a:spcPts val="0"/>
              </a:spcBef>
              <a:spcAft>
                <a:spcPts val="0"/>
              </a:spcAft>
              <a:buSzPts val="1900"/>
              <a:buFont typeface="Indie Flower"/>
              <a:buChar char="●"/>
            </a:pPr>
            <a:r>
              <a:rPr b="1" lang="en" sz="1900">
                <a:latin typeface="Indie Flower"/>
                <a:ea typeface="Indie Flower"/>
                <a:cs typeface="Indie Flower"/>
                <a:sym typeface="Indie Flower"/>
              </a:rPr>
              <a:t>The number of times your heart beats in 1 minute</a:t>
            </a:r>
            <a:endParaRPr b="1" sz="1900">
              <a:latin typeface="Indie Flower"/>
              <a:ea typeface="Indie Flower"/>
              <a:cs typeface="Indie Flower"/>
              <a:sym typeface="Indie Flower"/>
            </a:endParaRPr>
          </a:p>
          <a:p>
            <a:pPr indent="-349250" lvl="0" marL="457200" rtl="0" algn="l">
              <a:lnSpc>
                <a:spcPct val="115000"/>
              </a:lnSpc>
              <a:spcBef>
                <a:spcPts val="0"/>
              </a:spcBef>
              <a:spcAft>
                <a:spcPts val="0"/>
              </a:spcAft>
              <a:buSzPts val="1900"/>
              <a:buFont typeface="Indie Flower"/>
              <a:buChar char="●"/>
            </a:pPr>
            <a:r>
              <a:rPr b="1" lang="en" sz="1900">
                <a:latin typeface="Indie Flower"/>
                <a:ea typeface="Indie Flower"/>
                <a:cs typeface="Indie Flower"/>
                <a:sym typeface="Indie Flower"/>
              </a:rPr>
              <a:t>Also called your “pulse”</a:t>
            </a:r>
            <a:endParaRPr b="1" sz="1900">
              <a:latin typeface="Indie Flower"/>
              <a:ea typeface="Indie Flower"/>
              <a:cs typeface="Indie Flower"/>
              <a:sym typeface="Indie Flower"/>
            </a:endParaRPr>
          </a:p>
          <a:p>
            <a:pPr indent="-349250" lvl="0" marL="457200" rtl="0" algn="l">
              <a:lnSpc>
                <a:spcPct val="115000"/>
              </a:lnSpc>
              <a:spcBef>
                <a:spcPts val="0"/>
              </a:spcBef>
              <a:spcAft>
                <a:spcPts val="0"/>
              </a:spcAft>
              <a:buSzPts val="1900"/>
              <a:buFont typeface="Indie Flower"/>
              <a:buChar char="●"/>
            </a:pPr>
            <a:r>
              <a:rPr b="1" lang="en" sz="1900">
                <a:latin typeface="Indie Flower"/>
                <a:ea typeface="Indie Flower"/>
                <a:cs typeface="Indie Flower"/>
                <a:sym typeface="Indie Flower"/>
              </a:rPr>
              <a:t>It is lower at rest and higher when you are moving</a:t>
            </a:r>
            <a:endParaRPr b="1" sz="1900">
              <a:latin typeface="Indie Flower"/>
              <a:ea typeface="Indie Flower"/>
              <a:cs typeface="Indie Flower"/>
              <a:sym typeface="Indie Flower"/>
            </a:endParaRPr>
          </a:p>
          <a:p>
            <a:pPr indent="-349250" lvl="0" marL="457200" rtl="0" algn="l">
              <a:lnSpc>
                <a:spcPct val="115000"/>
              </a:lnSpc>
              <a:spcBef>
                <a:spcPts val="0"/>
              </a:spcBef>
              <a:spcAft>
                <a:spcPts val="0"/>
              </a:spcAft>
              <a:buSzPts val="1900"/>
              <a:buFont typeface="Indie Flower"/>
              <a:buChar char="●"/>
            </a:pPr>
            <a:r>
              <a:rPr b="1" lang="en" sz="1900">
                <a:latin typeface="Indie Flower"/>
                <a:ea typeface="Indie Flower"/>
                <a:cs typeface="Indie Flower"/>
                <a:sym typeface="Indie Flower"/>
              </a:rPr>
              <a:t>It is DIFFERENT than your blood pressure!  Your heart rate is simply the number of times your heart beats in 1 minute.  Your blood pressure is the pressure against the walls of your blood vessels when it beats.  A high heart rate can be ok, but a high blood pressure is not.</a:t>
            </a:r>
            <a:endParaRPr b="1" sz="1900">
              <a:latin typeface="Indie Flower"/>
              <a:ea typeface="Indie Flower"/>
              <a:cs typeface="Indie Flower"/>
              <a:sym typeface="Indie Flower"/>
            </a:endParaRPr>
          </a:p>
          <a:p>
            <a:pPr indent="-349250" lvl="0" marL="457200" rtl="0" algn="l">
              <a:lnSpc>
                <a:spcPct val="115000"/>
              </a:lnSpc>
              <a:spcBef>
                <a:spcPts val="0"/>
              </a:spcBef>
              <a:spcAft>
                <a:spcPts val="0"/>
              </a:spcAft>
              <a:buSzPts val="1900"/>
              <a:buFont typeface="Indie Flower"/>
              <a:buChar char="●"/>
            </a:pPr>
            <a:r>
              <a:rPr b="1" lang="en" sz="1900">
                <a:latin typeface="Indie Flower"/>
                <a:ea typeface="Indie Flower"/>
                <a:cs typeface="Indie Flower"/>
                <a:sym typeface="Indie Flower"/>
              </a:rPr>
              <a:t>It can tell you about your health</a:t>
            </a:r>
            <a:endParaRPr b="1" sz="1900">
              <a:latin typeface="Indie Flower"/>
              <a:ea typeface="Indie Flower"/>
              <a:cs typeface="Indie Flower"/>
              <a:sym typeface="Indie Flower"/>
            </a:endParaRPr>
          </a:p>
          <a:p>
            <a:pPr indent="0" lvl="0" marL="457200" rtl="0" algn="l">
              <a:spcBef>
                <a:spcPts val="0"/>
              </a:spcBef>
              <a:spcAft>
                <a:spcPts val="0"/>
              </a:spcAft>
              <a:buNone/>
            </a:pPr>
            <a:r>
              <a:t/>
            </a:r>
            <a:endParaRPr b="1" sz="1900">
              <a:latin typeface="Indie Flower"/>
              <a:ea typeface="Indie Flower"/>
              <a:cs typeface="Indie Flower"/>
              <a:sym typeface="Indie Flower"/>
            </a:endParaRPr>
          </a:p>
          <a:p>
            <a:pPr indent="0" lvl="0" marL="0" rtl="0" algn="l">
              <a:spcBef>
                <a:spcPts val="0"/>
              </a:spcBef>
              <a:spcAft>
                <a:spcPts val="0"/>
              </a:spcAft>
              <a:buNone/>
            </a:pPr>
            <a:r>
              <a:t/>
            </a:r>
            <a:endParaRPr b="1" sz="1900">
              <a:latin typeface="Indie Flower"/>
              <a:ea typeface="Indie Flower"/>
              <a:cs typeface="Indie Flower"/>
              <a:sym typeface="Indie Flow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681675" y="1908675"/>
            <a:ext cx="8031300" cy="25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Indie Flower"/>
                <a:ea typeface="Indie Flower"/>
                <a:cs typeface="Indie Flower"/>
                <a:sym typeface="Indie Flower"/>
              </a:rPr>
              <a:t>R</a:t>
            </a:r>
            <a:r>
              <a:rPr b="1" lang="en" sz="1900" u="sng">
                <a:solidFill>
                  <a:schemeClr val="dk1"/>
                </a:solidFill>
                <a:latin typeface="Indie Flower"/>
                <a:ea typeface="Indie Flower"/>
                <a:cs typeface="Indie Flower"/>
                <a:sym typeface="Indie Flower"/>
              </a:rPr>
              <a:t>ESTING HEART RATE</a:t>
            </a:r>
            <a:r>
              <a:rPr b="1" lang="en" sz="1900">
                <a:solidFill>
                  <a:schemeClr val="dk1"/>
                </a:solidFill>
                <a:latin typeface="Indie Flower"/>
                <a:ea typeface="Indie Flower"/>
                <a:cs typeface="Indie Flower"/>
                <a:sym typeface="Indie Flower"/>
              </a:rPr>
              <a:t> </a:t>
            </a:r>
            <a:endParaRPr b="1" sz="1900">
              <a:solidFill>
                <a:schemeClr val="dk1"/>
              </a:solidFill>
              <a:latin typeface="Indie Flower"/>
              <a:ea typeface="Indie Flower"/>
              <a:cs typeface="Indie Flower"/>
              <a:sym typeface="Indie Flower"/>
            </a:endParaRPr>
          </a:p>
          <a:p>
            <a:pPr indent="0" lvl="0" marL="0" rtl="0" algn="l">
              <a:spcBef>
                <a:spcPts val="0"/>
              </a:spcBef>
              <a:spcAft>
                <a:spcPts val="0"/>
              </a:spcAft>
              <a:buNone/>
            </a:pPr>
            <a:r>
              <a:t/>
            </a:r>
            <a:endParaRPr b="1" sz="1900">
              <a:solidFill>
                <a:schemeClr val="dk1"/>
              </a:solidFill>
              <a:latin typeface="Indie Flower"/>
              <a:ea typeface="Indie Flower"/>
              <a:cs typeface="Indie Flower"/>
              <a:sym typeface="Indie Flower"/>
            </a:endParaRPr>
          </a:p>
          <a:p>
            <a:pPr indent="0" lvl="0" marL="0" rtl="0" algn="l">
              <a:lnSpc>
                <a:spcPct val="115000"/>
              </a:lnSpc>
              <a:spcBef>
                <a:spcPts val="0"/>
              </a:spcBef>
              <a:spcAft>
                <a:spcPts val="0"/>
              </a:spcAft>
              <a:buNone/>
            </a:pPr>
            <a:r>
              <a:rPr b="1" lang="en" sz="1900">
                <a:solidFill>
                  <a:schemeClr val="dk1"/>
                </a:solidFill>
                <a:latin typeface="Indie Flower"/>
                <a:ea typeface="Indie Flower"/>
                <a:cs typeface="Indie Flower"/>
                <a:sym typeface="Indie Flower"/>
              </a:rPr>
              <a:t>Your heart rate when you are at rest and not doing any moving.  A true resting heart rate should be taken when you first get up or after you have been laying down, not moving for several minutes.  It is different for all people, but is generally around 100 or lower</a:t>
            </a:r>
            <a:endParaRPr b="1" sz="1900">
              <a:solidFill>
                <a:schemeClr val="dk1"/>
              </a:solidFill>
              <a:latin typeface="Indie Flower"/>
              <a:ea typeface="Indie Flower"/>
              <a:cs typeface="Indie Flower"/>
              <a:sym typeface="Indie Flower"/>
            </a:endParaRPr>
          </a:p>
          <a:p>
            <a:pPr indent="0" lvl="0" marL="0" rtl="0" algn="l">
              <a:lnSpc>
                <a:spcPct val="115000"/>
              </a:lnSpc>
              <a:spcBef>
                <a:spcPts val="0"/>
              </a:spcBef>
              <a:spcAft>
                <a:spcPts val="0"/>
              </a:spcAft>
              <a:buClr>
                <a:schemeClr val="dk1"/>
              </a:buClr>
              <a:buSzPts val="1100"/>
              <a:buFont typeface="Arial"/>
              <a:buNone/>
            </a:pPr>
            <a:r>
              <a:t/>
            </a:r>
            <a:endParaRPr b="1" sz="1900">
              <a:solidFill>
                <a:schemeClr val="dk1"/>
              </a:solidFill>
              <a:latin typeface="Indie Flower"/>
              <a:ea typeface="Indie Flower"/>
              <a:cs typeface="Indie Flower"/>
              <a:sym typeface="Indie Flower"/>
            </a:endParaRPr>
          </a:p>
          <a:p>
            <a:pPr indent="0" lvl="0" marL="0" rtl="0" algn="l">
              <a:spcBef>
                <a:spcPts val="0"/>
              </a:spcBef>
              <a:spcAft>
                <a:spcPts val="0"/>
              </a:spcAft>
              <a:buNone/>
            </a:pPr>
            <a:r>
              <a:t/>
            </a:r>
            <a:endParaRPr/>
          </a:p>
        </p:txBody>
      </p:sp>
      <p:sp>
        <p:nvSpPr>
          <p:cNvPr id="72" name="Google Shape;72;p16"/>
          <p:cNvSpPr txBox="1"/>
          <p:nvPr/>
        </p:nvSpPr>
        <p:spPr>
          <a:xfrm>
            <a:off x="223100" y="223100"/>
            <a:ext cx="8675700" cy="830400"/>
          </a:xfrm>
          <a:prstGeom prst="rect">
            <a:avLst/>
          </a:prstGeom>
          <a:noFill/>
          <a:ln cap="flat" cmpd="sng" w="3810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800">
                <a:latin typeface="Indie Flower"/>
                <a:ea typeface="Indie Flower"/>
                <a:cs typeface="Indie Flower"/>
                <a:sym typeface="Indie Flower"/>
              </a:rPr>
              <a:t>Heart Rate         </a:t>
            </a:r>
            <a:r>
              <a:rPr b="1" lang="en" sz="1800">
                <a:latin typeface="Indie Flower"/>
                <a:ea typeface="Indie Flower"/>
                <a:cs typeface="Indie Flower"/>
                <a:sym typeface="Indie Flower"/>
              </a:rPr>
              <a:t>(continued…..)</a:t>
            </a:r>
            <a:endParaRPr b="1" sz="1800">
              <a:latin typeface="Indie Flower"/>
              <a:ea typeface="Indie Flower"/>
              <a:cs typeface="Indie Flower"/>
              <a:sym typeface="Indie Flow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nvSpPr>
        <p:spPr>
          <a:xfrm>
            <a:off x="185900" y="198275"/>
            <a:ext cx="7932300" cy="7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7"/>
          <p:cNvSpPr txBox="1"/>
          <p:nvPr/>
        </p:nvSpPr>
        <p:spPr>
          <a:xfrm>
            <a:off x="161125" y="260275"/>
            <a:ext cx="8675700" cy="830400"/>
          </a:xfrm>
          <a:prstGeom prst="rect">
            <a:avLst/>
          </a:prstGeom>
          <a:noFill/>
          <a:ln cap="flat" cmpd="sng" w="3810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800">
                <a:latin typeface="Indie Flower"/>
                <a:ea typeface="Indie Flower"/>
                <a:cs typeface="Indie Flower"/>
                <a:sym typeface="Indie Flower"/>
              </a:rPr>
              <a:t>Heart Rate          </a:t>
            </a:r>
            <a:r>
              <a:rPr b="1" lang="en" sz="1800">
                <a:latin typeface="Indie Flower"/>
                <a:ea typeface="Indie Flower"/>
                <a:cs typeface="Indie Flower"/>
                <a:sym typeface="Indie Flower"/>
              </a:rPr>
              <a:t>(continued….)</a:t>
            </a:r>
            <a:endParaRPr b="1" sz="1800">
              <a:latin typeface="Indie Flower"/>
              <a:ea typeface="Indie Flower"/>
              <a:cs typeface="Indie Flower"/>
              <a:sym typeface="Indie Flower"/>
            </a:endParaRPr>
          </a:p>
        </p:txBody>
      </p:sp>
      <p:sp>
        <p:nvSpPr>
          <p:cNvPr id="79" name="Google Shape;79;p17"/>
          <p:cNvSpPr txBox="1"/>
          <p:nvPr/>
        </p:nvSpPr>
        <p:spPr>
          <a:xfrm>
            <a:off x="694075" y="1772350"/>
            <a:ext cx="7225800" cy="214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chemeClr val="dk1"/>
                </a:solidFill>
                <a:latin typeface="Indie Flower"/>
                <a:ea typeface="Indie Flower"/>
                <a:cs typeface="Indie Flower"/>
                <a:sym typeface="Indie Flower"/>
              </a:rPr>
              <a:t>MAXIMUM HEART RATE</a:t>
            </a:r>
            <a:endParaRPr b="1" sz="1900" u="sng">
              <a:solidFill>
                <a:schemeClr val="dk1"/>
              </a:solidFill>
              <a:latin typeface="Indie Flower"/>
              <a:ea typeface="Indie Flower"/>
              <a:cs typeface="Indie Flower"/>
              <a:sym typeface="Indie Flower"/>
            </a:endParaRPr>
          </a:p>
          <a:p>
            <a:pPr indent="0" lvl="0" marL="0" rtl="0" algn="l">
              <a:spcBef>
                <a:spcPts val="0"/>
              </a:spcBef>
              <a:spcAft>
                <a:spcPts val="0"/>
              </a:spcAft>
              <a:buNone/>
            </a:pPr>
            <a:r>
              <a:t/>
            </a:r>
            <a:endParaRPr b="1" sz="1900" u="sng">
              <a:solidFill>
                <a:schemeClr val="dk1"/>
              </a:solidFill>
              <a:latin typeface="Indie Flower"/>
              <a:ea typeface="Indie Flower"/>
              <a:cs typeface="Indie Flower"/>
              <a:sym typeface="Indie Flower"/>
            </a:endParaRPr>
          </a:p>
          <a:p>
            <a:pPr indent="0" lvl="0" marL="0" rtl="0" algn="l">
              <a:lnSpc>
                <a:spcPct val="115000"/>
              </a:lnSpc>
              <a:spcBef>
                <a:spcPts val="0"/>
              </a:spcBef>
              <a:spcAft>
                <a:spcPts val="0"/>
              </a:spcAft>
              <a:buNone/>
            </a:pPr>
            <a:r>
              <a:rPr b="1" lang="en" sz="1900">
                <a:solidFill>
                  <a:schemeClr val="dk1"/>
                </a:solidFill>
                <a:latin typeface="Indie Flower"/>
                <a:ea typeface="Indie Flower"/>
                <a:cs typeface="Indie Flower"/>
                <a:sym typeface="Indie Flower"/>
              </a:rPr>
              <a:t>The maximum number of times your heart can beat in one minute.  Everyone is different, but for most people it really should not be higher than 225.</a:t>
            </a:r>
            <a:endParaRPr b="1" sz="1900">
              <a:solidFill>
                <a:schemeClr val="dk1"/>
              </a:solidFill>
              <a:latin typeface="Indie Flower"/>
              <a:ea typeface="Indie Flower"/>
              <a:cs typeface="Indie Flower"/>
              <a:sym typeface="Indie Flower"/>
            </a:endParaRPr>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nvSpPr>
        <p:spPr>
          <a:xfrm>
            <a:off x="979150" y="1772325"/>
            <a:ext cx="7485900" cy="22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chemeClr val="dk1"/>
                </a:solidFill>
                <a:latin typeface="Indie Flower"/>
                <a:ea typeface="Indie Flower"/>
                <a:cs typeface="Indie Flower"/>
                <a:sym typeface="Indie Flower"/>
              </a:rPr>
              <a:t>RECOVERY HEART RATE</a:t>
            </a:r>
            <a:endParaRPr b="1" sz="1900" u="sng">
              <a:solidFill>
                <a:schemeClr val="dk1"/>
              </a:solidFill>
              <a:latin typeface="Indie Flower"/>
              <a:ea typeface="Indie Flower"/>
              <a:cs typeface="Indie Flower"/>
              <a:sym typeface="Indie Flower"/>
            </a:endParaRPr>
          </a:p>
          <a:p>
            <a:pPr indent="0" lvl="0" marL="0" rtl="0" algn="l">
              <a:spcBef>
                <a:spcPts val="0"/>
              </a:spcBef>
              <a:spcAft>
                <a:spcPts val="0"/>
              </a:spcAft>
              <a:buNone/>
            </a:pPr>
            <a:r>
              <a:t/>
            </a:r>
            <a:endParaRPr b="1" sz="1900" u="sng">
              <a:solidFill>
                <a:schemeClr val="dk1"/>
              </a:solidFill>
              <a:latin typeface="Indie Flower"/>
              <a:ea typeface="Indie Flower"/>
              <a:cs typeface="Indie Flower"/>
              <a:sym typeface="Indie Flower"/>
            </a:endParaRPr>
          </a:p>
          <a:p>
            <a:pPr indent="0" lvl="0" marL="0" rtl="0" algn="l">
              <a:lnSpc>
                <a:spcPct val="115000"/>
              </a:lnSpc>
              <a:spcBef>
                <a:spcPts val="0"/>
              </a:spcBef>
              <a:spcAft>
                <a:spcPts val="0"/>
              </a:spcAft>
              <a:buNone/>
            </a:pPr>
            <a:r>
              <a:rPr b="1" lang="en" sz="1900">
                <a:solidFill>
                  <a:schemeClr val="dk1"/>
                </a:solidFill>
                <a:latin typeface="Indie Flower"/>
                <a:ea typeface="Indie Flower"/>
                <a:cs typeface="Indie Flower"/>
                <a:sym typeface="Indie Flower"/>
              </a:rPr>
              <a:t>when you are done exercising immediately take your heart rate.  Wait 1 minute and take your heart rate again.  It should have decreased by about 20-30 beats per minute….more is GREAT.  Less CAN mean you have health issues, especially if it is less than 7!</a:t>
            </a:r>
            <a:endParaRPr b="1" sz="1900">
              <a:solidFill>
                <a:schemeClr val="dk1"/>
              </a:solidFill>
              <a:latin typeface="Indie Flower"/>
              <a:ea typeface="Indie Flower"/>
              <a:cs typeface="Indie Flower"/>
              <a:sym typeface="Indie Flower"/>
            </a:endParaRPr>
          </a:p>
          <a:p>
            <a:pPr indent="0" lvl="0" marL="0" rtl="0" algn="l">
              <a:spcBef>
                <a:spcPts val="0"/>
              </a:spcBef>
              <a:spcAft>
                <a:spcPts val="0"/>
              </a:spcAft>
              <a:buNone/>
            </a:pPr>
            <a:r>
              <a:t/>
            </a:r>
            <a:endParaRPr/>
          </a:p>
        </p:txBody>
      </p:sp>
      <p:sp>
        <p:nvSpPr>
          <p:cNvPr id="85" name="Google Shape;85;p18"/>
          <p:cNvSpPr txBox="1"/>
          <p:nvPr/>
        </p:nvSpPr>
        <p:spPr>
          <a:xfrm>
            <a:off x="223100" y="223100"/>
            <a:ext cx="8675700" cy="830400"/>
          </a:xfrm>
          <a:prstGeom prst="rect">
            <a:avLst/>
          </a:prstGeom>
          <a:noFill/>
          <a:ln cap="flat" cmpd="sng" w="3810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800">
                <a:latin typeface="Indie Flower"/>
                <a:ea typeface="Indie Flower"/>
                <a:cs typeface="Indie Flower"/>
                <a:sym typeface="Indie Flower"/>
              </a:rPr>
              <a:t>Heart Rate      </a:t>
            </a:r>
            <a:r>
              <a:rPr b="1" lang="en" sz="1800">
                <a:latin typeface="Indie Flower"/>
                <a:ea typeface="Indie Flower"/>
                <a:cs typeface="Indie Flower"/>
                <a:sym typeface="Indie Flower"/>
              </a:rPr>
              <a:t>(continued….)</a:t>
            </a:r>
            <a:endParaRPr b="1" sz="1800">
              <a:latin typeface="Indie Flower"/>
              <a:ea typeface="Indie Flower"/>
              <a:cs typeface="Indie Flower"/>
              <a:sym typeface="Indie Flow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9"/>
          <p:cNvSpPr txBox="1"/>
          <p:nvPr/>
        </p:nvSpPr>
        <p:spPr>
          <a:xfrm>
            <a:off x="-25" y="0"/>
            <a:ext cx="9144000" cy="17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u="sng">
                <a:latin typeface="Indie Flower"/>
                <a:ea typeface="Indie Flower"/>
                <a:cs typeface="Indie Flower"/>
                <a:sym typeface="Indie Flower"/>
              </a:rPr>
              <a:t>DIRECTIONS</a:t>
            </a:r>
            <a:r>
              <a:rPr b="1" lang="en" sz="3800" u="sng">
                <a:latin typeface="Indie Flower"/>
                <a:ea typeface="Indie Flower"/>
                <a:cs typeface="Indie Flower"/>
                <a:sym typeface="Indie Flower"/>
              </a:rPr>
              <a:t>:</a:t>
            </a:r>
            <a:r>
              <a:rPr b="1" lang="en" sz="2200">
                <a:latin typeface="Indie Flower"/>
                <a:ea typeface="Indie Flower"/>
                <a:cs typeface="Indie Flower"/>
                <a:sym typeface="Indie Flower"/>
              </a:rPr>
              <a:t>   </a:t>
            </a:r>
            <a:endParaRPr b="1" sz="2200">
              <a:latin typeface="Indie Flower"/>
              <a:ea typeface="Indie Flower"/>
              <a:cs typeface="Indie Flower"/>
              <a:sym typeface="Indie Flower"/>
            </a:endParaRPr>
          </a:p>
          <a:p>
            <a:pPr indent="0" lvl="0" marL="0" rtl="0" algn="l">
              <a:spcBef>
                <a:spcPts val="0"/>
              </a:spcBef>
              <a:spcAft>
                <a:spcPts val="0"/>
              </a:spcAft>
              <a:buNone/>
            </a:pPr>
            <a:r>
              <a:rPr b="1" lang="en" sz="2100">
                <a:latin typeface="Indie Flower"/>
                <a:ea typeface="Indie Flower"/>
                <a:cs typeface="Indie Flower"/>
                <a:sym typeface="Indie Flower"/>
              </a:rPr>
              <a:t>Label each exercise below as </a:t>
            </a:r>
            <a:r>
              <a:rPr b="1" lang="en" sz="2100" u="sng">
                <a:latin typeface="Indie Flower"/>
                <a:ea typeface="Indie Flower"/>
                <a:cs typeface="Indie Flower"/>
                <a:sym typeface="Indie Flower"/>
              </a:rPr>
              <a:t>Low</a:t>
            </a:r>
            <a:r>
              <a:rPr b="1" lang="en" sz="2100">
                <a:latin typeface="Indie Flower"/>
                <a:ea typeface="Indie Flower"/>
                <a:cs typeface="Indie Flower"/>
                <a:sym typeface="Indie Flower"/>
              </a:rPr>
              <a:t> or </a:t>
            </a:r>
            <a:r>
              <a:rPr b="1" lang="en" sz="2100" u="sng">
                <a:latin typeface="Indie Flower"/>
                <a:ea typeface="Indie Flower"/>
                <a:cs typeface="Indie Flower"/>
                <a:sym typeface="Indie Flower"/>
              </a:rPr>
              <a:t>high</a:t>
            </a:r>
            <a:r>
              <a:rPr b="1" lang="en" sz="2100">
                <a:latin typeface="Indie Flower"/>
                <a:ea typeface="Indie Flower"/>
                <a:cs typeface="Indie Flower"/>
                <a:sym typeface="Indie Flower"/>
              </a:rPr>
              <a:t> INTENSITY.  Be careful not to delete the text box.  IF you do, just go to the top and click “insert”, choose text box, click on the screen where you want it, use arrows to resize it</a:t>
            </a:r>
            <a:endParaRPr b="1" sz="1900">
              <a:latin typeface="Indie Flower"/>
              <a:ea typeface="Indie Flower"/>
              <a:cs typeface="Indie Flower"/>
              <a:sym typeface="Indie Flower"/>
            </a:endParaRPr>
          </a:p>
        </p:txBody>
      </p:sp>
      <p:sp>
        <p:nvSpPr>
          <p:cNvPr id="91" name="Google Shape;91;p19"/>
          <p:cNvSpPr txBox="1"/>
          <p:nvPr/>
        </p:nvSpPr>
        <p:spPr>
          <a:xfrm>
            <a:off x="-2754425" y="126475"/>
            <a:ext cx="2375100" cy="45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latin typeface="Indie Flower"/>
              <a:ea typeface="Indie Flower"/>
              <a:cs typeface="Indie Flower"/>
              <a:sym typeface="Indie Flower"/>
            </a:endParaRPr>
          </a:p>
        </p:txBody>
      </p:sp>
      <p:sp>
        <p:nvSpPr>
          <p:cNvPr id="92" name="Google Shape;92;p19"/>
          <p:cNvSpPr txBox="1"/>
          <p:nvPr/>
        </p:nvSpPr>
        <p:spPr>
          <a:xfrm>
            <a:off x="3597650" y="1911250"/>
            <a:ext cx="1981500" cy="449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highlight>
                <a:srgbClr val="FFFF00"/>
              </a:highlight>
            </a:endParaRPr>
          </a:p>
        </p:txBody>
      </p:sp>
      <p:sp>
        <p:nvSpPr>
          <p:cNvPr id="93" name="Google Shape;93;p19"/>
          <p:cNvSpPr txBox="1"/>
          <p:nvPr/>
        </p:nvSpPr>
        <p:spPr>
          <a:xfrm>
            <a:off x="3597650" y="3228975"/>
            <a:ext cx="1981500" cy="449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9"/>
          <p:cNvSpPr txBox="1"/>
          <p:nvPr/>
        </p:nvSpPr>
        <p:spPr>
          <a:xfrm>
            <a:off x="3597650" y="3874350"/>
            <a:ext cx="1981500" cy="449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9"/>
          <p:cNvSpPr txBox="1"/>
          <p:nvPr/>
        </p:nvSpPr>
        <p:spPr>
          <a:xfrm>
            <a:off x="3597650" y="4546700"/>
            <a:ext cx="1981500" cy="449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txBox="1"/>
          <p:nvPr/>
        </p:nvSpPr>
        <p:spPr>
          <a:xfrm>
            <a:off x="3597650" y="2570113"/>
            <a:ext cx="1981500" cy="449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20"/>
          <p:cNvSpPr txBox="1"/>
          <p:nvPr/>
        </p:nvSpPr>
        <p:spPr>
          <a:xfrm>
            <a:off x="0" y="281075"/>
            <a:ext cx="9144000" cy="7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Indie Flower"/>
                <a:ea typeface="Indie Flower"/>
                <a:cs typeface="Indie Flower"/>
                <a:sym typeface="Indie Flower"/>
              </a:rPr>
              <a:t>Read each exercise scenario below and then comment on each in terms of the FITT principles.  Make sure you talk about frequency, intensity, time, and type</a:t>
            </a:r>
            <a:r>
              <a:rPr b="1" lang="en" sz="1800">
                <a:latin typeface="Indie Flower"/>
                <a:ea typeface="Indie Flower"/>
                <a:cs typeface="Indie Flower"/>
                <a:sym typeface="Indie Flower"/>
              </a:rPr>
              <a:t> </a:t>
            </a:r>
            <a:endParaRPr b="1" sz="1800">
              <a:latin typeface="Indie Flower"/>
              <a:ea typeface="Indie Flower"/>
              <a:cs typeface="Indie Flower"/>
              <a:sym typeface="Indie Flower"/>
            </a:endParaRPr>
          </a:p>
        </p:txBody>
      </p:sp>
      <p:sp>
        <p:nvSpPr>
          <p:cNvPr id="102" name="Google Shape;102;p20"/>
          <p:cNvSpPr txBox="1"/>
          <p:nvPr/>
        </p:nvSpPr>
        <p:spPr>
          <a:xfrm>
            <a:off x="3808325" y="1236700"/>
            <a:ext cx="5719800" cy="18690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0"/>
          <p:cNvSpPr txBox="1"/>
          <p:nvPr/>
        </p:nvSpPr>
        <p:spPr>
          <a:xfrm>
            <a:off x="3794375" y="3204150"/>
            <a:ext cx="5804100" cy="18690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21" title="Taking your heart rate">
            <a:hlinkClick r:id="rId3"/>
          </p:cNvPr>
          <p:cNvPicPr preferRelativeResize="0"/>
          <p:nvPr/>
        </p:nvPicPr>
        <p:blipFill>
          <a:blip r:embed="rId4">
            <a:alphaModFix/>
          </a:blip>
          <a:stretch>
            <a:fillRect/>
          </a:stretch>
        </p:blipFill>
        <p:spPr>
          <a:xfrm>
            <a:off x="1230675" y="697725"/>
            <a:ext cx="5610800" cy="4208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22"/>
          <p:cNvSpPr txBox="1"/>
          <p:nvPr/>
        </p:nvSpPr>
        <p:spPr>
          <a:xfrm>
            <a:off x="323225" y="224875"/>
            <a:ext cx="7341300" cy="856500"/>
          </a:xfrm>
          <a:prstGeom prst="rect">
            <a:avLst/>
          </a:prstGeom>
          <a:noFill/>
          <a:ln cap="flat" cmpd="sng" w="3810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800" u="sng">
                <a:latin typeface="Indie Flower"/>
                <a:ea typeface="Indie Flower"/>
                <a:cs typeface="Indie Flower"/>
                <a:sym typeface="Indie Flower"/>
              </a:rPr>
              <a:t>Directions:</a:t>
            </a:r>
            <a:r>
              <a:rPr b="1" lang="en" sz="2000">
                <a:latin typeface="Indie Flower"/>
                <a:ea typeface="Indie Flower"/>
                <a:cs typeface="Indie Flower"/>
                <a:sym typeface="Indie Flower"/>
              </a:rPr>
              <a:t>  Follow the directions and input the data!</a:t>
            </a:r>
            <a:endParaRPr b="1" sz="2000">
              <a:latin typeface="Indie Flower"/>
              <a:ea typeface="Indie Flower"/>
              <a:cs typeface="Indie Flower"/>
              <a:sym typeface="Indie Flower"/>
            </a:endParaRPr>
          </a:p>
        </p:txBody>
      </p:sp>
      <p:sp>
        <p:nvSpPr>
          <p:cNvPr id="114" name="Google Shape;114;p22"/>
          <p:cNvSpPr txBox="1"/>
          <p:nvPr/>
        </p:nvSpPr>
        <p:spPr>
          <a:xfrm>
            <a:off x="5818075" y="1256950"/>
            <a:ext cx="1215300" cy="772800"/>
          </a:xfrm>
          <a:prstGeom prst="rect">
            <a:avLst/>
          </a:prstGeom>
          <a:solidFill>
            <a:srgbClr val="FF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2"/>
          <p:cNvSpPr txBox="1"/>
          <p:nvPr/>
        </p:nvSpPr>
        <p:spPr>
          <a:xfrm>
            <a:off x="6148775" y="3089550"/>
            <a:ext cx="1215300" cy="772800"/>
          </a:xfrm>
          <a:prstGeom prst="rect">
            <a:avLst/>
          </a:prstGeom>
          <a:solidFill>
            <a:srgbClr val="FF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2"/>
          <p:cNvSpPr txBox="1"/>
          <p:nvPr/>
        </p:nvSpPr>
        <p:spPr>
          <a:xfrm>
            <a:off x="7033375" y="4281875"/>
            <a:ext cx="1131600" cy="772800"/>
          </a:xfrm>
          <a:prstGeom prst="rect">
            <a:avLst/>
          </a:prstGeom>
          <a:solidFill>
            <a:srgbClr val="FF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