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16" roundtripDataSignature="AMtx7mjG0/S0DVhTs802M6H3jwkyUIK+R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 name="Shape 45"/>
        <p:cNvGrpSpPr/>
        <p:nvPr/>
      </p:nvGrpSpPr>
      <p:grpSpPr>
        <a:xfrm>
          <a:off x="0" y="0"/>
          <a:ext cx="0" cy="0"/>
          <a:chOff x="0" y="0"/>
          <a:chExt cx="0" cy="0"/>
        </a:xfrm>
      </p:grpSpPr>
      <p:sp>
        <p:nvSpPr>
          <p:cNvPr id="46" name="Google Shape;4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 name="Google Shape;47;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 name="Google Shape;5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 name="Google Shape;6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 name="Google Shape;7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 name="Google Shape;8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 name="Google Shape;9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6" name="Google Shape;10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 name="Google Shape;11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7" name="Google Shape;12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 name="Google Shape;13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1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1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1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5" name="Google Shape;15;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1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 name="Google Shape;18;p1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9" name="Google Shape;19;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0" name="Shape 20"/>
        <p:cNvGrpSpPr/>
        <p:nvPr/>
      </p:nvGrpSpPr>
      <p:grpSpPr>
        <a:xfrm>
          <a:off x="0" y="0"/>
          <a:ext cx="0" cy="0"/>
          <a:chOff x="0" y="0"/>
          <a:chExt cx="0" cy="0"/>
        </a:xfrm>
      </p:grpSpPr>
      <p:sp>
        <p:nvSpPr>
          <p:cNvPr id="21" name="Google Shape;21;p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3" name="Shape 23"/>
        <p:cNvGrpSpPr/>
        <p:nvPr/>
      </p:nvGrpSpPr>
      <p:grpSpPr>
        <a:xfrm>
          <a:off x="0" y="0"/>
          <a:ext cx="0" cy="0"/>
          <a:chOff x="0" y="0"/>
          <a:chExt cx="0" cy="0"/>
        </a:xfrm>
      </p:grpSpPr>
      <p:sp>
        <p:nvSpPr>
          <p:cNvPr id="24" name="Google Shape;24;p16"/>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25" name="Google Shape;25;p16"/>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6" name="Google Shape;26;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7" name="Shape 27"/>
        <p:cNvGrpSpPr/>
        <p:nvPr/>
      </p:nvGrpSpPr>
      <p:grpSpPr>
        <a:xfrm>
          <a:off x="0" y="0"/>
          <a:ext cx="0" cy="0"/>
          <a:chOff x="0" y="0"/>
          <a:chExt cx="0" cy="0"/>
        </a:xfrm>
      </p:grpSpPr>
      <p:sp>
        <p:nvSpPr>
          <p:cNvPr id="28" name="Google Shape;28;p17"/>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29" name="Google Shape;29;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0" name="Shape 30"/>
        <p:cNvGrpSpPr/>
        <p:nvPr/>
      </p:nvGrpSpPr>
      <p:grpSpPr>
        <a:xfrm>
          <a:off x="0" y="0"/>
          <a:ext cx="0" cy="0"/>
          <a:chOff x="0" y="0"/>
          <a:chExt cx="0" cy="0"/>
        </a:xfrm>
      </p:grpSpPr>
      <p:sp>
        <p:nvSpPr>
          <p:cNvPr id="31" name="Google Shape;31;p18"/>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18"/>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3" name="Google Shape;33;p18"/>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4" name="Google Shape;34;p18"/>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5" name="Google Shape;35;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6" name="Shape 36"/>
        <p:cNvGrpSpPr/>
        <p:nvPr/>
      </p:nvGrpSpPr>
      <p:grpSpPr>
        <a:xfrm>
          <a:off x="0" y="0"/>
          <a:ext cx="0" cy="0"/>
          <a:chOff x="0" y="0"/>
          <a:chExt cx="0" cy="0"/>
        </a:xfrm>
      </p:grpSpPr>
      <p:sp>
        <p:nvSpPr>
          <p:cNvPr id="37" name="Google Shape;37;p19"/>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38" name="Google Shape;38;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9" name="Shape 39"/>
        <p:cNvGrpSpPr/>
        <p:nvPr/>
      </p:nvGrpSpPr>
      <p:grpSpPr>
        <a:xfrm>
          <a:off x="0" y="0"/>
          <a:ext cx="0" cy="0"/>
          <a:chOff x="0" y="0"/>
          <a:chExt cx="0" cy="0"/>
        </a:xfrm>
      </p:grpSpPr>
      <p:sp>
        <p:nvSpPr>
          <p:cNvPr id="40" name="Google Shape;40;p20"/>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1" name="Google Shape;41;p20"/>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2" name="Google Shape;42;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3" name="Shape 43"/>
        <p:cNvGrpSpPr/>
        <p:nvPr/>
      </p:nvGrpSpPr>
      <p:grpSpPr>
        <a:xfrm>
          <a:off x="0" y="0"/>
          <a:ext cx="0" cy="0"/>
          <a:chOff x="0" y="0"/>
          <a:chExt cx="0" cy="0"/>
        </a:xfrm>
      </p:grpSpPr>
      <p:sp>
        <p:nvSpPr>
          <p:cNvPr id="44" name="Google Shape;44;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8" name="Shape 48"/>
        <p:cNvGrpSpPr/>
        <p:nvPr/>
      </p:nvGrpSpPr>
      <p:grpSpPr>
        <a:xfrm>
          <a:off x="0" y="0"/>
          <a:ext cx="0" cy="0"/>
          <a:chOff x="0" y="0"/>
          <a:chExt cx="0" cy="0"/>
        </a:xfrm>
      </p:grpSpPr>
      <p:sp>
        <p:nvSpPr>
          <p:cNvPr id="49" name="Google Shape;49;p1"/>
          <p:cNvSpPr txBox="1"/>
          <p:nvPr>
            <p:ph idx="1" type="subTitle"/>
          </p:nvPr>
        </p:nvSpPr>
        <p:spPr>
          <a:xfrm>
            <a:off x="2025900" y="61950"/>
            <a:ext cx="5092200" cy="11094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b="1" i="1" lang="en" sz="6000">
                <a:solidFill>
                  <a:schemeClr val="dk1"/>
                </a:solidFill>
                <a:highlight>
                  <a:schemeClr val="lt2"/>
                </a:highlight>
                <a:latin typeface="Comic Sans MS"/>
                <a:ea typeface="Comic Sans MS"/>
                <a:cs typeface="Comic Sans MS"/>
                <a:sym typeface="Comic Sans MS"/>
              </a:rPr>
              <a:t>Krazy Karts</a:t>
            </a:r>
            <a:endParaRPr b="1" i="1" sz="6000">
              <a:solidFill>
                <a:schemeClr val="dk1"/>
              </a:solidFill>
              <a:highlight>
                <a:schemeClr val="lt2"/>
              </a:highlight>
              <a:latin typeface="Comic Sans MS"/>
              <a:ea typeface="Comic Sans MS"/>
              <a:cs typeface="Comic Sans MS"/>
              <a:sym typeface="Comic Sans MS"/>
            </a:endParaRPr>
          </a:p>
        </p:txBody>
      </p:sp>
      <p:sp>
        <p:nvSpPr>
          <p:cNvPr id="50" name="Google Shape;50;p1"/>
          <p:cNvSpPr txBox="1"/>
          <p:nvPr>
            <p:ph type="ctrTitle"/>
          </p:nvPr>
        </p:nvSpPr>
        <p:spPr>
          <a:xfrm>
            <a:off x="277325" y="136325"/>
            <a:ext cx="1474800" cy="6270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891"/>
              <a:buNone/>
            </a:pPr>
            <a:r>
              <a:rPr b="1" i="1" lang="en" sz="2372" u="sng"/>
              <a:t>Station 1</a:t>
            </a:r>
            <a:endParaRPr b="1" i="1" sz="2372" u="sng"/>
          </a:p>
        </p:txBody>
      </p:sp>
      <p:sp>
        <p:nvSpPr>
          <p:cNvPr id="51" name="Google Shape;51;p1"/>
          <p:cNvSpPr txBox="1"/>
          <p:nvPr>
            <p:ph type="ctrTitle"/>
          </p:nvPr>
        </p:nvSpPr>
        <p:spPr>
          <a:xfrm>
            <a:off x="2008475" y="4609300"/>
            <a:ext cx="5092200" cy="5130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37563"/>
              <a:buNone/>
            </a:pPr>
            <a:r>
              <a:rPr b="1" i="1" lang="en" sz="2372">
                <a:highlight>
                  <a:schemeClr val="lt2"/>
                </a:highlight>
              </a:rPr>
              <a:t>Stations 1-5 Kinder and Pre-K ONLY</a:t>
            </a:r>
            <a:endParaRPr b="1" i="1" sz="2372">
              <a:highlight>
                <a:schemeClr val="lt2"/>
              </a:highlight>
            </a:endParaRPr>
          </a:p>
        </p:txBody>
      </p:sp>
      <p:sp>
        <p:nvSpPr>
          <p:cNvPr id="52" name="Google Shape;52;p1"/>
          <p:cNvSpPr txBox="1"/>
          <p:nvPr>
            <p:ph type="ctrTitle"/>
          </p:nvPr>
        </p:nvSpPr>
        <p:spPr>
          <a:xfrm>
            <a:off x="277325" y="1843150"/>
            <a:ext cx="8554500" cy="2764800"/>
          </a:xfrm>
          <a:prstGeom prst="rect">
            <a:avLst/>
          </a:prstGeom>
          <a:noFill/>
          <a:ln>
            <a:noFill/>
          </a:ln>
        </p:spPr>
        <p:txBody>
          <a:bodyPr anchorCtr="0" anchor="b" bIns="91425" lIns="91425" spcFirstLastPara="1" rIns="91425" wrap="square" tIns="91425">
            <a:normAutofit fontScale="90000"/>
          </a:bodyPr>
          <a:lstStyle/>
          <a:p>
            <a:pPr indent="-364209" lvl="0" marL="457200" rtl="0" algn="l">
              <a:lnSpc>
                <a:spcPct val="100000"/>
              </a:lnSpc>
              <a:spcBef>
                <a:spcPts val="0"/>
              </a:spcBef>
              <a:spcAft>
                <a:spcPts val="0"/>
              </a:spcAft>
              <a:buSzPct val="100000"/>
              <a:buChar char="●"/>
            </a:pPr>
            <a:r>
              <a:rPr b="1" lang="en" sz="2372"/>
              <a:t>When the game starts, the first person in line pushes the shopping cart and puts each grocery item in the cart- 5 items total. </a:t>
            </a:r>
            <a:endParaRPr b="1" sz="2372"/>
          </a:p>
          <a:p>
            <a:pPr indent="-364209" lvl="0" marL="457200" rtl="0" algn="l">
              <a:lnSpc>
                <a:spcPct val="100000"/>
              </a:lnSpc>
              <a:spcBef>
                <a:spcPts val="0"/>
              </a:spcBef>
              <a:spcAft>
                <a:spcPts val="0"/>
              </a:spcAft>
              <a:buSzPct val="100000"/>
              <a:buChar char="●"/>
            </a:pPr>
            <a:r>
              <a:rPr b="1" lang="en" sz="2372"/>
              <a:t>They push the cart around their team’s cone. As they come back to their team, they put back each grocery item back on a polyspot. </a:t>
            </a:r>
            <a:endParaRPr b="1" sz="2372"/>
          </a:p>
          <a:p>
            <a:pPr indent="-364209" lvl="0" marL="457200" rtl="0" algn="l">
              <a:lnSpc>
                <a:spcPct val="100000"/>
              </a:lnSpc>
              <a:spcBef>
                <a:spcPts val="0"/>
              </a:spcBef>
              <a:spcAft>
                <a:spcPts val="0"/>
              </a:spcAft>
              <a:buSzPct val="100000"/>
              <a:buChar char="●"/>
            </a:pPr>
            <a:r>
              <a:rPr b="1" lang="en" sz="2372"/>
              <a:t>Play then continues to the next person.</a:t>
            </a:r>
            <a:endParaRPr b="1" sz="2372"/>
          </a:p>
          <a:p>
            <a:pPr indent="-364209" lvl="0" marL="457200" rtl="0" algn="l">
              <a:lnSpc>
                <a:spcPct val="100000"/>
              </a:lnSpc>
              <a:spcBef>
                <a:spcPts val="0"/>
              </a:spcBef>
              <a:spcAft>
                <a:spcPts val="0"/>
              </a:spcAft>
              <a:buSzPct val="100000"/>
              <a:buChar char="●"/>
            </a:pPr>
            <a:r>
              <a:rPr b="1" lang="en" sz="2372"/>
              <a:t>The team that goes down and back first is the winner.</a:t>
            </a:r>
            <a:endParaRPr b="1" sz="2372"/>
          </a:p>
        </p:txBody>
      </p:sp>
      <p:sp>
        <p:nvSpPr>
          <p:cNvPr id="53" name="Google Shape;53;p1"/>
          <p:cNvSpPr txBox="1"/>
          <p:nvPr>
            <p:ph type="ctrTitle"/>
          </p:nvPr>
        </p:nvSpPr>
        <p:spPr>
          <a:xfrm>
            <a:off x="377675" y="1079507"/>
            <a:ext cx="8353800" cy="7623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37563"/>
              <a:buNone/>
            </a:pPr>
            <a:r>
              <a:rPr b="1" lang="en" sz="2372"/>
              <a:t>2 teams line up behind a cone with a shopping cart. *If teams are uneven, have the uneven team take an extra turn.</a:t>
            </a:r>
            <a:endParaRPr b="1" sz="2372"/>
          </a:p>
        </p:txBody>
      </p:sp>
      <p:sp>
        <p:nvSpPr>
          <p:cNvPr id="54" name="Google Shape;54;p1"/>
          <p:cNvSpPr txBox="1"/>
          <p:nvPr/>
        </p:nvSpPr>
        <p:spPr>
          <a:xfrm>
            <a:off x="7485950" y="4722100"/>
            <a:ext cx="7138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8" name="Shape 58"/>
        <p:cNvGrpSpPr/>
        <p:nvPr/>
      </p:nvGrpSpPr>
      <p:grpSpPr>
        <a:xfrm>
          <a:off x="0" y="0"/>
          <a:ext cx="0" cy="0"/>
          <a:chOff x="0" y="0"/>
          <a:chExt cx="0" cy="0"/>
        </a:xfrm>
      </p:grpSpPr>
      <p:sp>
        <p:nvSpPr>
          <p:cNvPr id="59" name="Google Shape;59;p2"/>
          <p:cNvSpPr txBox="1"/>
          <p:nvPr>
            <p:ph idx="1" type="subTitle"/>
          </p:nvPr>
        </p:nvSpPr>
        <p:spPr>
          <a:xfrm>
            <a:off x="2025900" y="61950"/>
            <a:ext cx="5814462" cy="1109400"/>
          </a:xfrm>
          <a:prstGeom prst="rect">
            <a:avLst/>
          </a:prstGeom>
          <a:noFill/>
          <a:ln>
            <a:noFill/>
          </a:ln>
        </p:spPr>
        <p:txBody>
          <a:bodyPr anchorCtr="0" anchor="t" bIns="91425" lIns="91425" spcFirstLastPara="1" rIns="91425" wrap="square" tIns="91425">
            <a:normAutofit fontScale="92500"/>
          </a:bodyPr>
          <a:lstStyle/>
          <a:p>
            <a:pPr indent="0" lvl="0" marL="0" rtl="0" algn="ctr">
              <a:lnSpc>
                <a:spcPct val="100000"/>
              </a:lnSpc>
              <a:spcBef>
                <a:spcPts val="0"/>
              </a:spcBef>
              <a:spcAft>
                <a:spcPts val="0"/>
              </a:spcAft>
              <a:buSzPct val="50450"/>
              <a:buNone/>
            </a:pPr>
            <a:r>
              <a:rPr b="1" i="1" lang="en" sz="6000">
                <a:solidFill>
                  <a:schemeClr val="dk1"/>
                </a:solidFill>
                <a:highlight>
                  <a:schemeClr val="lt2"/>
                </a:highlight>
                <a:latin typeface="Comic Sans MS"/>
                <a:ea typeface="Comic Sans MS"/>
                <a:cs typeface="Comic Sans MS"/>
                <a:sym typeface="Comic Sans MS"/>
              </a:rPr>
              <a:t>Scavenger Hunt</a:t>
            </a:r>
            <a:endParaRPr b="1" i="1" sz="6000">
              <a:solidFill>
                <a:schemeClr val="dk1"/>
              </a:solidFill>
              <a:highlight>
                <a:schemeClr val="lt2"/>
              </a:highlight>
              <a:latin typeface="Comic Sans MS"/>
              <a:ea typeface="Comic Sans MS"/>
              <a:cs typeface="Comic Sans MS"/>
              <a:sym typeface="Comic Sans MS"/>
            </a:endParaRPr>
          </a:p>
        </p:txBody>
      </p:sp>
      <p:sp>
        <p:nvSpPr>
          <p:cNvPr id="60" name="Google Shape;60;p2"/>
          <p:cNvSpPr txBox="1"/>
          <p:nvPr>
            <p:ph type="ctrTitle"/>
          </p:nvPr>
        </p:nvSpPr>
        <p:spPr>
          <a:xfrm>
            <a:off x="277325" y="136325"/>
            <a:ext cx="1474800" cy="6270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891"/>
              <a:buNone/>
            </a:pPr>
            <a:r>
              <a:rPr b="1" i="1" lang="en" sz="2372" u="sng"/>
              <a:t>Station 2</a:t>
            </a:r>
            <a:endParaRPr b="1" i="1" sz="2372" u="sng"/>
          </a:p>
        </p:txBody>
      </p:sp>
      <p:sp>
        <p:nvSpPr>
          <p:cNvPr id="61" name="Google Shape;61;p2"/>
          <p:cNvSpPr txBox="1"/>
          <p:nvPr>
            <p:ph type="ctrTitle"/>
          </p:nvPr>
        </p:nvSpPr>
        <p:spPr>
          <a:xfrm>
            <a:off x="2008475" y="4609300"/>
            <a:ext cx="5092200" cy="5130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37563"/>
              <a:buNone/>
            </a:pPr>
            <a:r>
              <a:rPr b="1" i="1" lang="en" sz="2372">
                <a:highlight>
                  <a:schemeClr val="lt2"/>
                </a:highlight>
              </a:rPr>
              <a:t>Stations 1-5 Kinder and Pre-K ONLY</a:t>
            </a:r>
            <a:endParaRPr b="1" i="1" sz="2372">
              <a:highlight>
                <a:schemeClr val="lt2"/>
              </a:highlight>
            </a:endParaRPr>
          </a:p>
        </p:txBody>
      </p:sp>
      <p:sp>
        <p:nvSpPr>
          <p:cNvPr id="62" name="Google Shape;62;p2"/>
          <p:cNvSpPr txBox="1"/>
          <p:nvPr>
            <p:ph type="ctrTitle"/>
          </p:nvPr>
        </p:nvSpPr>
        <p:spPr>
          <a:xfrm>
            <a:off x="277325" y="2014025"/>
            <a:ext cx="8554500" cy="2036100"/>
          </a:xfrm>
          <a:prstGeom prst="rect">
            <a:avLst/>
          </a:prstGeom>
          <a:noFill/>
          <a:ln>
            <a:noFill/>
          </a:ln>
        </p:spPr>
        <p:txBody>
          <a:bodyPr anchorCtr="0" anchor="b" bIns="91425" lIns="91425" spcFirstLastPara="1" rIns="91425" wrap="square" tIns="91425">
            <a:normAutofit/>
          </a:bodyPr>
          <a:lstStyle/>
          <a:p>
            <a:pPr indent="-379222" lvl="0" marL="457200" rtl="0" algn="l">
              <a:lnSpc>
                <a:spcPct val="100000"/>
              </a:lnSpc>
              <a:spcBef>
                <a:spcPts val="0"/>
              </a:spcBef>
              <a:spcAft>
                <a:spcPts val="0"/>
              </a:spcAft>
              <a:buSzPts val="2372"/>
              <a:buChar char="●"/>
            </a:pPr>
            <a:r>
              <a:rPr b="1" lang="en" sz="2372"/>
              <a:t>When the game starts, the first person goes to a cone and lifts it up.  If there is something under it, they take it.  If there is nothing, they just return to their team.</a:t>
            </a:r>
            <a:endParaRPr b="1" sz="2372"/>
          </a:p>
          <a:p>
            <a:pPr indent="-379222" lvl="0" marL="457200" rtl="0" algn="l">
              <a:lnSpc>
                <a:spcPct val="100000"/>
              </a:lnSpc>
              <a:spcBef>
                <a:spcPts val="0"/>
              </a:spcBef>
              <a:spcAft>
                <a:spcPts val="0"/>
              </a:spcAft>
              <a:buSzPts val="2372"/>
              <a:buChar char="●"/>
            </a:pPr>
            <a:r>
              <a:rPr b="1" lang="en" sz="2372"/>
              <a:t>Play then continues to the next person.</a:t>
            </a:r>
            <a:endParaRPr b="1" sz="2372"/>
          </a:p>
          <a:p>
            <a:pPr indent="-379222" lvl="0" marL="457200" rtl="0" algn="l">
              <a:lnSpc>
                <a:spcPct val="100000"/>
              </a:lnSpc>
              <a:spcBef>
                <a:spcPts val="0"/>
              </a:spcBef>
              <a:spcAft>
                <a:spcPts val="0"/>
              </a:spcAft>
              <a:buSzPts val="2372"/>
              <a:buChar char="●"/>
            </a:pPr>
            <a:r>
              <a:rPr b="1" lang="en" sz="2372"/>
              <a:t>The team with the most items is the winner.</a:t>
            </a:r>
            <a:endParaRPr b="1" sz="2372"/>
          </a:p>
        </p:txBody>
      </p:sp>
      <p:sp>
        <p:nvSpPr>
          <p:cNvPr id="63" name="Google Shape;63;p2"/>
          <p:cNvSpPr txBox="1"/>
          <p:nvPr>
            <p:ph type="ctrTitle"/>
          </p:nvPr>
        </p:nvSpPr>
        <p:spPr>
          <a:xfrm>
            <a:off x="346783" y="1258680"/>
            <a:ext cx="8353800" cy="7623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37563"/>
              <a:buNone/>
            </a:pPr>
            <a:r>
              <a:rPr b="1" lang="en" sz="2372"/>
              <a:t>2 teams each line up behind their team’s cone</a:t>
            </a:r>
            <a:endParaRPr b="1" sz="2372"/>
          </a:p>
          <a:p>
            <a:pPr indent="0" lvl="0" marL="0" rtl="0" algn="l">
              <a:lnSpc>
                <a:spcPct val="100000"/>
              </a:lnSpc>
              <a:spcBef>
                <a:spcPts val="0"/>
              </a:spcBef>
              <a:spcAft>
                <a:spcPts val="0"/>
              </a:spcAft>
              <a:buSzPct val="37563"/>
              <a:buNone/>
            </a:pPr>
            <a:r>
              <a:rPr b="1" lang="en" sz="2372"/>
              <a:t>3 min for each round (Time can be adjusted as needed)</a:t>
            </a:r>
            <a:endParaRPr b="1" sz="2372"/>
          </a:p>
        </p:txBody>
      </p:sp>
      <p:sp>
        <p:nvSpPr>
          <p:cNvPr id="64" name="Google Shape;64;p2"/>
          <p:cNvSpPr txBox="1"/>
          <p:nvPr/>
        </p:nvSpPr>
        <p:spPr>
          <a:xfrm>
            <a:off x="7485950" y="4722100"/>
            <a:ext cx="7138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8" name="Shape 68"/>
        <p:cNvGrpSpPr/>
        <p:nvPr/>
      </p:nvGrpSpPr>
      <p:grpSpPr>
        <a:xfrm>
          <a:off x="0" y="0"/>
          <a:ext cx="0" cy="0"/>
          <a:chOff x="0" y="0"/>
          <a:chExt cx="0" cy="0"/>
        </a:xfrm>
      </p:grpSpPr>
      <p:sp>
        <p:nvSpPr>
          <p:cNvPr id="69" name="Google Shape;69;p3"/>
          <p:cNvSpPr txBox="1"/>
          <p:nvPr>
            <p:ph idx="1" type="subTitle"/>
          </p:nvPr>
        </p:nvSpPr>
        <p:spPr>
          <a:xfrm>
            <a:off x="2025900" y="61950"/>
            <a:ext cx="5092200" cy="11094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b="1" i="1" lang="en" sz="6000">
                <a:solidFill>
                  <a:schemeClr val="dk1"/>
                </a:solidFill>
                <a:highlight>
                  <a:schemeClr val="lt2"/>
                </a:highlight>
                <a:latin typeface="Comic Sans MS"/>
                <a:ea typeface="Comic Sans MS"/>
                <a:cs typeface="Comic Sans MS"/>
                <a:sym typeface="Comic Sans MS"/>
              </a:rPr>
              <a:t>Pyramid</a:t>
            </a:r>
            <a:endParaRPr b="1" i="1" sz="6000">
              <a:solidFill>
                <a:schemeClr val="dk1"/>
              </a:solidFill>
              <a:highlight>
                <a:schemeClr val="lt2"/>
              </a:highlight>
              <a:latin typeface="Comic Sans MS"/>
              <a:ea typeface="Comic Sans MS"/>
              <a:cs typeface="Comic Sans MS"/>
              <a:sym typeface="Comic Sans MS"/>
            </a:endParaRPr>
          </a:p>
        </p:txBody>
      </p:sp>
      <p:sp>
        <p:nvSpPr>
          <p:cNvPr id="70" name="Google Shape;70;p3"/>
          <p:cNvSpPr txBox="1"/>
          <p:nvPr>
            <p:ph type="ctrTitle"/>
          </p:nvPr>
        </p:nvSpPr>
        <p:spPr>
          <a:xfrm>
            <a:off x="277325" y="136325"/>
            <a:ext cx="1474800" cy="6270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891"/>
              <a:buNone/>
            </a:pPr>
            <a:r>
              <a:rPr b="1" i="1" lang="en" sz="2372" u="sng"/>
              <a:t>Station 3</a:t>
            </a:r>
            <a:endParaRPr b="1" i="1" sz="2372" u="sng"/>
          </a:p>
        </p:txBody>
      </p:sp>
      <p:sp>
        <p:nvSpPr>
          <p:cNvPr id="71" name="Google Shape;71;p3"/>
          <p:cNvSpPr txBox="1"/>
          <p:nvPr>
            <p:ph type="ctrTitle"/>
          </p:nvPr>
        </p:nvSpPr>
        <p:spPr>
          <a:xfrm>
            <a:off x="2008475" y="4409200"/>
            <a:ext cx="5092200" cy="5130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37563"/>
              <a:buNone/>
            </a:pPr>
            <a:r>
              <a:rPr b="1" i="1" lang="en" sz="2372">
                <a:highlight>
                  <a:schemeClr val="lt2"/>
                </a:highlight>
              </a:rPr>
              <a:t>Stations 1-5 Kinder and Pre-K ONLY</a:t>
            </a:r>
            <a:endParaRPr b="1" i="1" sz="2372">
              <a:highlight>
                <a:schemeClr val="lt2"/>
              </a:highlight>
            </a:endParaRPr>
          </a:p>
        </p:txBody>
      </p:sp>
      <p:sp>
        <p:nvSpPr>
          <p:cNvPr id="72" name="Google Shape;72;p3"/>
          <p:cNvSpPr txBox="1"/>
          <p:nvPr>
            <p:ph type="ctrTitle"/>
          </p:nvPr>
        </p:nvSpPr>
        <p:spPr>
          <a:xfrm>
            <a:off x="277325" y="1462502"/>
            <a:ext cx="8554500" cy="3080100"/>
          </a:xfrm>
          <a:prstGeom prst="rect">
            <a:avLst/>
          </a:prstGeom>
          <a:noFill/>
          <a:ln>
            <a:noFill/>
          </a:ln>
        </p:spPr>
        <p:txBody>
          <a:bodyPr anchorCtr="0" anchor="b" bIns="91425" lIns="91425" spcFirstLastPara="1" rIns="91425" wrap="square" tIns="91425">
            <a:normAutofit fontScale="90000"/>
          </a:bodyPr>
          <a:lstStyle/>
          <a:p>
            <a:pPr indent="-364209" lvl="0" marL="457200" rtl="0" algn="l">
              <a:lnSpc>
                <a:spcPct val="100000"/>
              </a:lnSpc>
              <a:spcBef>
                <a:spcPts val="0"/>
              </a:spcBef>
              <a:spcAft>
                <a:spcPts val="0"/>
              </a:spcAft>
              <a:buSzPct val="100000"/>
              <a:buChar char="●"/>
            </a:pPr>
            <a:r>
              <a:rPr b="1" lang="en" sz="2372"/>
              <a:t>When the game starts, the first person picks up 1 cup from the hula hoop and carries it to the table. They then place their cup on an x to make the bottom row of their pyramid.  </a:t>
            </a:r>
            <a:endParaRPr b="1" sz="2372"/>
          </a:p>
          <a:p>
            <a:pPr indent="-364209" lvl="0" marL="457200" rtl="0" algn="l">
              <a:lnSpc>
                <a:spcPct val="100000"/>
              </a:lnSpc>
              <a:spcBef>
                <a:spcPts val="0"/>
              </a:spcBef>
              <a:spcAft>
                <a:spcPts val="0"/>
              </a:spcAft>
              <a:buSzPct val="100000"/>
              <a:buChar char="●"/>
            </a:pPr>
            <a:r>
              <a:rPr b="1" lang="en" sz="2372"/>
              <a:t>Once the first player returns, play then continues to the next person until the pyramid is built.  </a:t>
            </a:r>
            <a:endParaRPr b="1" sz="2372"/>
          </a:p>
          <a:p>
            <a:pPr indent="-364209" lvl="0" marL="457200" rtl="0" algn="l">
              <a:lnSpc>
                <a:spcPct val="100000"/>
              </a:lnSpc>
              <a:spcBef>
                <a:spcPts val="0"/>
              </a:spcBef>
              <a:spcAft>
                <a:spcPts val="0"/>
              </a:spcAft>
              <a:buSzPct val="100000"/>
              <a:buChar char="●"/>
            </a:pPr>
            <a:r>
              <a:rPr b="1" lang="en" sz="2372"/>
              <a:t>Once the pyramid is built, each person takes turns bringing back 1 cup.</a:t>
            </a:r>
            <a:endParaRPr b="1" sz="2372"/>
          </a:p>
          <a:p>
            <a:pPr indent="-364209" lvl="0" marL="457200" rtl="0" algn="l">
              <a:lnSpc>
                <a:spcPct val="100000"/>
              </a:lnSpc>
              <a:spcBef>
                <a:spcPts val="0"/>
              </a:spcBef>
              <a:spcAft>
                <a:spcPts val="0"/>
              </a:spcAft>
              <a:buSzPct val="100000"/>
              <a:buChar char="●"/>
            </a:pPr>
            <a:r>
              <a:rPr b="1" lang="en" sz="2372"/>
              <a:t>The first team to </a:t>
            </a:r>
            <a:r>
              <a:rPr b="1" lang="en" sz="2372" u="sng"/>
              <a:t>build the pyramid AND bring back the cups</a:t>
            </a:r>
            <a:r>
              <a:rPr b="1" lang="en" sz="2372"/>
              <a:t> wins. </a:t>
            </a:r>
            <a:endParaRPr b="1" sz="2372"/>
          </a:p>
        </p:txBody>
      </p:sp>
      <p:sp>
        <p:nvSpPr>
          <p:cNvPr id="73" name="Google Shape;73;p3"/>
          <p:cNvSpPr txBox="1"/>
          <p:nvPr>
            <p:ph type="ctrTitle"/>
          </p:nvPr>
        </p:nvSpPr>
        <p:spPr>
          <a:xfrm>
            <a:off x="377675" y="1079507"/>
            <a:ext cx="8353800" cy="7623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dk1"/>
              </a:buClr>
              <a:buSzPts val="891"/>
              <a:buFont typeface="Arial"/>
              <a:buNone/>
            </a:pPr>
            <a:r>
              <a:rPr b="1" lang="en" sz="2372"/>
              <a:t>2 teams each line up behind their team’s cone.</a:t>
            </a:r>
            <a:endParaRPr b="1" sz="2372"/>
          </a:p>
          <a:p>
            <a:pPr indent="0" lvl="0" marL="0" rtl="0" algn="l">
              <a:lnSpc>
                <a:spcPct val="100000"/>
              </a:lnSpc>
              <a:spcBef>
                <a:spcPts val="0"/>
              </a:spcBef>
              <a:spcAft>
                <a:spcPts val="0"/>
              </a:spcAft>
              <a:buSzPts val="891"/>
              <a:buNone/>
            </a:pPr>
            <a:r>
              <a:t/>
            </a:r>
            <a:endParaRPr b="1" sz="2372"/>
          </a:p>
        </p:txBody>
      </p:sp>
      <p:sp>
        <p:nvSpPr>
          <p:cNvPr id="74" name="Google Shape;74;p3"/>
          <p:cNvSpPr txBox="1"/>
          <p:nvPr/>
        </p:nvSpPr>
        <p:spPr>
          <a:xfrm>
            <a:off x="7485950" y="4722100"/>
            <a:ext cx="7138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8" name="Shape 78"/>
        <p:cNvGrpSpPr/>
        <p:nvPr/>
      </p:nvGrpSpPr>
      <p:grpSpPr>
        <a:xfrm>
          <a:off x="0" y="0"/>
          <a:ext cx="0" cy="0"/>
          <a:chOff x="0" y="0"/>
          <a:chExt cx="0" cy="0"/>
        </a:xfrm>
      </p:grpSpPr>
      <p:sp>
        <p:nvSpPr>
          <p:cNvPr id="79" name="Google Shape;79;p4"/>
          <p:cNvSpPr txBox="1"/>
          <p:nvPr>
            <p:ph idx="1" type="subTitle"/>
          </p:nvPr>
        </p:nvSpPr>
        <p:spPr>
          <a:xfrm>
            <a:off x="2025900" y="0"/>
            <a:ext cx="5092200" cy="11094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b="1" i="1" lang="en" sz="6000">
                <a:solidFill>
                  <a:schemeClr val="dk1"/>
                </a:solidFill>
                <a:highlight>
                  <a:schemeClr val="lt2"/>
                </a:highlight>
                <a:latin typeface="Comic Sans MS"/>
                <a:ea typeface="Comic Sans MS"/>
                <a:cs typeface="Comic Sans MS"/>
                <a:sym typeface="Comic Sans MS"/>
              </a:rPr>
              <a:t>Egg Relay</a:t>
            </a:r>
            <a:endParaRPr b="1" i="1" sz="6000">
              <a:solidFill>
                <a:schemeClr val="dk1"/>
              </a:solidFill>
              <a:highlight>
                <a:schemeClr val="lt2"/>
              </a:highlight>
              <a:latin typeface="Comic Sans MS"/>
              <a:ea typeface="Comic Sans MS"/>
              <a:cs typeface="Comic Sans MS"/>
              <a:sym typeface="Comic Sans MS"/>
            </a:endParaRPr>
          </a:p>
        </p:txBody>
      </p:sp>
      <p:sp>
        <p:nvSpPr>
          <p:cNvPr id="80" name="Google Shape;80;p4"/>
          <p:cNvSpPr txBox="1"/>
          <p:nvPr>
            <p:ph type="ctrTitle"/>
          </p:nvPr>
        </p:nvSpPr>
        <p:spPr>
          <a:xfrm>
            <a:off x="277325" y="136325"/>
            <a:ext cx="1474800" cy="6270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891"/>
              <a:buNone/>
            </a:pPr>
            <a:r>
              <a:rPr b="1" i="1" lang="en" sz="2372" u="sng"/>
              <a:t>Station 4</a:t>
            </a:r>
            <a:endParaRPr b="1" i="1" sz="2372" u="sng"/>
          </a:p>
        </p:txBody>
      </p:sp>
      <p:sp>
        <p:nvSpPr>
          <p:cNvPr id="81" name="Google Shape;81;p4"/>
          <p:cNvSpPr txBox="1"/>
          <p:nvPr>
            <p:ph type="ctrTitle"/>
          </p:nvPr>
        </p:nvSpPr>
        <p:spPr>
          <a:xfrm>
            <a:off x="2008475" y="4609300"/>
            <a:ext cx="5092200" cy="5130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37563"/>
              <a:buNone/>
            </a:pPr>
            <a:r>
              <a:rPr b="1" i="1" lang="en" sz="2372">
                <a:highlight>
                  <a:schemeClr val="lt2"/>
                </a:highlight>
              </a:rPr>
              <a:t>Stations 1-5 Kinder and Pre-K ONLY</a:t>
            </a:r>
            <a:endParaRPr b="1" i="1" sz="2372">
              <a:highlight>
                <a:schemeClr val="lt2"/>
              </a:highlight>
            </a:endParaRPr>
          </a:p>
        </p:txBody>
      </p:sp>
      <p:sp>
        <p:nvSpPr>
          <p:cNvPr id="82" name="Google Shape;82;p4"/>
          <p:cNvSpPr txBox="1"/>
          <p:nvPr>
            <p:ph type="ctrTitle"/>
          </p:nvPr>
        </p:nvSpPr>
        <p:spPr>
          <a:xfrm>
            <a:off x="277325" y="1543050"/>
            <a:ext cx="8554500" cy="2988900"/>
          </a:xfrm>
          <a:prstGeom prst="rect">
            <a:avLst/>
          </a:prstGeom>
          <a:noFill/>
          <a:ln>
            <a:noFill/>
          </a:ln>
        </p:spPr>
        <p:txBody>
          <a:bodyPr anchorCtr="0" anchor="b" bIns="91425" lIns="91425" spcFirstLastPara="1" rIns="91425" wrap="square" tIns="91425">
            <a:noAutofit/>
          </a:bodyPr>
          <a:lstStyle/>
          <a:p>
            <a:pPr indent="-345108" lvl="0" marL="457200" rtl="0" algn="l">
              <a:lnSpc>
                <a:spcPct val="100000"/>
              </a:lnSpc>
              <a:spcBef>
                <a:spcPts val="0"/>
              </a:spcBef>
              <a:spcAft>
                <a:spcPts val="0"/>
              </a:spcAft>
              <a:buSzPts val="1835"/>
              <a:buChar char="●"/>
            </a:pPr>
            <a:r>
              <a:rPr b="1" lang="en" sz="1834"/>
              <a:t>When the game starts, the first person carries the egg on the spoon around their team’s cone on the opposite end and returns back to their team.</a:t>
            </a:r>
            <a:endParaRPr b="1" sz="1834"/>
          </a:p>
          <a:p>
            <a:pPr indent="-345108" lvl="0" marL="457200" rtl="0" algn="l">
              <a:lnSpc>
                <a:spcPct val="100000"/>
              </a:lnSpc>
              <a:spcBef>
                <a:spcPts val="0"/>
              </a:spcBef>
              <a:spcAft>
                <a:spcPts val="0"/>
              </a:spcAft>
              <a:buSzPts val="1835"/>
              <a:buChar char="●"/>
            </a:pPr>
            <a:r>
              <a:rPr b="1" lang="en" sz="1834"/>
              <a:t>They then pass the spoon with the egg to the next person in line without touching the egg. Play then continues.</a:t>
            </a:r>
            <a:endParaRPr b="1" sz="1834"/>
          </a:p>
          <a:p>
            <a:pPr indent="-345108" lvl="0" marL="457200" rtl="0" algn="l">
              <a:lnSpc>
                <a:spcPct val="100000"/>
              </a:lnSpc>
              <a:spcBef>
                <a:spcPts val="0"/>
              </a:spcBef>
              <a:spcAft>
                <a:spcPts val="0"/>
              </a:spcAft>
              <a:buSzPts val="1835"/>
              <a:buChar char="●"/>
            </a:pPr>
            <a:r>
              <a:rPr b="1" lang="en" sz="2072"/>
              <a:t>The team that goes down and back first is the winner.</a:t>
            </a:r>
            <a:r>
              <a:rPr b="1" lang="en" sz="1534"/>
              <a:t> </a:t>
            </a:r>
            <a:endParaRPr b="1" sz="1534"/>
          </a:p>
          <a:p>
            <a:pPr indent="0" lvl="0" marL="457200" rtl="0" algn="l">
              <a:lnSpc>
                <a:spcPct val="100000"/>
              </a:lnSpc>
              <a:spcBef>
                <a:spcPts val="0"/>
              </a:spcBef>
              <a:spcAft>
                <a:spcPts val="0"/>
              </a:spcAft>
              <a:buSzPts val="5200"/>
              <a:buNone/>
            </a:pPr>
            <a:r>
              <a:rPr b="1" lang="en" sz="1834"/>
              <a:t>*Players </a:t>
            </a:r>
            <a:r>
              <a:rPr b="1" lang="en" sz="1834" u="sng"/>
              <a:t>should not hold the egg </a:t>
            </a:r>
            <a:r>
              <a:rPr b="1" lang="en" sz="1834"/>
              <a:t>on the spoon. </a:t>
            </a:r>
            <a:endParaRPr b="1" sz="1834"/>
          </a:p>
          <a:p>
            <a:pPr indent="0" lvl="0" marL="457200" rtl="0" algn="l">
              <a:lnSpc>
                <a:spcPct val="100000"/>
              </a:lnSpc>
              <a:spcBef>
                <a:spcPts val="0"/>
              </a:spcBef>
              <a:spcAft>
                <a:spcPts val="0"/>
              </a:spcAft>
              <a:buSzPts val="5200"/>
              <a:buNone/>
            </a:pPr>
            <a:r>
              <a:rPr b="1" lang="en" sz="1834"/>
              <a:t>*The only time someone should touch an egg is to pick it up after it falls to the ground to put it back on the spoon and continue playing.</a:t>
            </a:r>
            <a:endParaRPr b="1" sz="1834"/>
          </a:p>
        </p:txBody>
      </p:sp>
      <p:sp>
        <p:nvSpPr>
          <p:cNvPr id="83" name="Google Shape;83;p4"/>
          <p:cNvSpPr txBox="1"/>
          <p:nvPr>
            <p:ph type="ctrTitle"/>
          </p:nvPr>
        </p:nvSpPr>
        <p:spPr>
          <a:xfrm>
            <a:off x="201775" y="1684350"/>
            <a:ext cx="8353800" cy="5130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37563"/>
              <a:buNone/>
            </a:pPr>
            <a:r>
              <a:rPr b="1" lang="en" sz="2372"/>
              <a:t>2 teams each line up behind their team’s cone. *If teams are uneven, have the uneven team takes an extra turn.</a:t>
            </a:r>
            <a:endParaRPr b="1" sz="2372"/>
          </a:p>
          <a:p>
            <a:pPr indent="0" lvl="0" marL="0" rtl="0" algn="l">
              <a:lnSpc>
                <a:spcPct val="100000"/>
              </a:lnSpc>
              <a:spcBef>
                <a:spcPts val="0"/>
              </a:spcBef>
              <a:spcAft>
                <a:spcPts val="0"/>
              </a:spcAft>
              <a:buSzPct val="37563"/>
              <a:buNone/>
            </a:pPr>
            <a:r>
              <a:t/>
            </a:r>
            <a:endParaRPr b="1" sz="2372"/>
          </a:p>
        </p:txBody>
      </p:sp>
      <p:sp>
        <p:nvSpPr>
          <p:cNvPr id="84" name="Google Shape;84;p4"/>
          <p:cNvSpPr txBox="1"/>
          <p:nvPr/>
        </p:nvSpPr>
        <p:spPr>
          <a:xfrm>
            <a:off x="7485950" y="4722100"/>
            <a:ext cx="7138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8" name="Shape 88"/>
        <p:cNvGrpSpPr/>
        <p:nvPr/>
      </p:nvGrpSpPr>
      <p:grpSpPr>
        <a:xfrm>
          <a:off x="0" y="0"/>
          <a:ext cx="0" cy="0"/>
          <a:chOff x="0" y="0"/>
          <a:chExt cx="0" cy="0"/>
        </a:xfrm>
      </p:grpSpPr>
      <p:sp>
        <p:nvSpPr>
          <p:cNvPr id="89" name="Google Shape;89;p5"/>
          <p:cNvSpPr txBox="1"/>
          <p:nvPr>
            <p:ph idx="1" type="subTitle"/>
          </p:nvPr>
        </p:nvSpPr>
        <p:spPr>
          <a:xfrm>
            <a:off x="2025900" y="61950"/>
            <a:ext cx="5092200" cy="11094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b="1" i="1" lang="en" sz="6000">
                <a:solidFill>
                  <a:schemeClr val="dk1"/>
                </a:solidFill>
                <a:highlight>
                  <a:schemeClr val="lt2"/>
                </a:highlight>
                <a:latin typeface="Comic Sans MS"/>
                <a:ea typeface="Comic Sans MS"/>
                <a:cs typeface="Comic Sans MS"/>
                <a:sym typeface="Comic Sans MS"/>
              </a:rPr>
              <a:t>Operation</a:t>
            </a:r>
            <a:endParaRPr b="1" i="1" sz="6000">
              <a:solidFill>
                <a:schemeClr val="dk1"/>
              </a:solidFill>
              <a:highlight>
                <a:schemeClr val="lt2"/>
              </a:highlight>
              <a:latin typeface="Comic Sans MS"/>
              <a:ea typeface="Comic Sans MS"/>
              <a:cs typeface="Comic Sans MS"/>
              <a:sym typeface="Comic Sans MS"/>
            </a:endParaRPr>
          </a:p>
        </p:txBody>
      </p:sp>
      <p:sp>
        <p:nvSpPr>
          <p:cNvPr id="90" name="Google Shape;90;p5"/>
          <p:cNvSpPr txBox="1"/>
          <p:nvPr>
            <p:ph type="ctrTitle"/>
          </p:nvPr>
        </p:nvSpPr>
        <p:spPr>
          <a:xfrm>
            <a:off x="277325" y="136325"/>
            <a:ext cx="1474800" cy="6270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891"/>
              <a:buNone/>
            </a:pPr>
            <a:r>
              <a:rPr b="1" i="1" lang="en" sz="2372" u="sng"/>
              <a:t>Station 5</a:t>
            </a:r>
            <a:endParaRPr b="1" i="1" sz="2372" u="sng"/>
          </a:p>
        </p:txBody>
      </p:sp>
      <p:sp>
        <p:nvSpPr>
          <p:cNvPr id="91" name="Google Shape;91;p5"/>
          <p:cNvSpPr txBox="1"/>
          <p:nvPr>
            <p:ph type="ctrTitle"/>
          </p:nvPr>
        </p:nvSpPr>
        <p:spPr>
          <a:xfrm>
            <a:off x="2008475" y="4609300"/>
            <a:ext cx="5092200" cy="5130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37563"/>
              <a:buNone/>
            </a:pPr>
            <a:r>
              <a:rPr b="1" i="1" lang="en" sz="2372">
                <a:highlight>
                  <a:schemeClr val="lt2"/>
                </a:highlight>
              </a:rPr>
              <a:t>Stations 1-5 Kinder and Pre-K ONLY</a:t>
            </a:r>
            <a:endParaRPr b="1" i="1" sz="2372">
              <a:highlight>
                <a:schemeClr val="lt2"/>
              </a:highlight>
            </a:endParaRPr>
          </a:p>
        </p:txBody>
      </p:sp>
      <p:sp>
        <p:nvSpPr>
          <p:cNvPr id="92" name="Google Shape;92;p5"/>
          <p:cNvSpPr txBox="1"/>
          <p:nvPr>
            <p:ph type="ctrTitle"/>
          </p:nvPr>
        </p:nvSpPr>
        <p:spPr>
          <a:xfrm>
            <a:off x="277325" y="1338400"/>
            <a:ext cx="8554500" cy="3270900"/>
          </a:xfrm>
          <a:prstGeom prst="rect">
            <a:avLst/>
          </a:prstGeom>
          <a:noFill/>
          <a:ln>
            <a:noFill/>
          </a:ln>
        </p:spPr>
        <p:txBody>
          <a:bodyPr anchorCtr="0" anchor="b" bIns="91425" lIns="91425" spcFirstLastPara="1" rIns="91425" wrap="square" tIns="91425">
            <a:noAutofit/>
          </a:bodyPr>
          <a:lstStyle/>
          <a:p>
            <a:pPr indent="-351458" lvl="0" marL="457200" rtl="0" algn="l">
              <a:lnSpc>
                <a:spcPct val="100000"/>
              </a:lnSpc>
              <a:spcBef>
                <a:spcPts val="0"/>
              </a:spcBef>
              <a:spcAft>
                <a:spcPts val="0"/>
              </a:spcAft>
              <a:buSzPts val="1935"/>
              <a:buChar char="●"/>
            </a:pPr>
            <a:r>
              <a:rPr b="1" lang="en" sz="1934" u="sng">
                <a:highlight>
                  <a:schemeClr val="lt2"/>
                </a:highlight>
              </a:rPr>
              <a:t>Round 1-</a:t>
            </a:r>
            <a:r>
              <a:rPr b="1" lang="en" sz="1934"/>
              <a:t> When the game starts, the first person uses the foam paddles to pick up one item and carry it out to the wooden board. They can use their hands to place the item in its correct position on the figure.</a:t>
            </a:r>
            <a:endParaRPr b="1" sz="1934"/>
          </a:p>
          <a:p>
            <a:pPr indent="-351458" lvl="0" marL="457200" rtl="0" algn="l">
              <a:lnSpc>
                <a:spcPct val="100000"/>
              </a:lnSpc>
              <a:spcBef>
                <a:spcPts val="0"/>
              </a:spcBef>
              <a:spcAft>
                <a:spcPts val="0"/>
              </a:spcAft>
              <a:buSzPts val="1935"/>
              <a:buChar char="●"/>
            </a:pPr>
            <a:r>
              <a:rPr b="1" lang="en" sz="1934"/>
              <a:t>Play then continues to the next person.</a:t>
            </a:r>
            <a:endParaRPr b="1" sz="1934"/>
          </a:p>
          <a:p>
            <a:pPr indent="-351458" lvl="0" marL="457200" rtl="0" algn="l">
              <a:lnSpc>
                <a:spcPct val="100000"/>
              </a:lnSpc>
              <a:spcBef>
                <a:spcPts val="0"/>
              </a:spcBef>
              <a:spcAft>
                <a:spcPts val="0"/>
              </a:spcAft>
              <a:buSzPts val="1935"/>
              <a:buChar char="●"/>
            </a:pPr>
            <a:r>
              <a:rPr b="1" lang="en" sz="1934"/>
              <a:t>The first team to correctly place all of their items correctly wins.  </a:t>
            </a:r>
            <a:endParaRPr b="1" sz="1934"/>
          </a:p>
          <a:p>
            <a:pPr indent="-351458" lvl="0" marL="457200" rtl="0" algn="l">
              <a:lnSpc>
                <a:spcPct val="100000"/>
              </a:lnSpc>
              <a:spcBef>
                <a:spcPts val="0"/>
              </a:spcBef>
              <a:spcAft>
                <a:spcPts val="0"/>
              </a:spcAft>
              <a:buSzPts val="1935"/>
              <a:buChar char="●"/>
            </a:pPr>
            <a:r>
              <a:rPr b="1" lang="en" sz="1934"/>
              <a:t>**After you have a winner, let the other team finish their board before starting round 2.  </a:t>
            </a:r>
            <a:endParaRPr b="1" sz="1934"/>
          </a:p>
          <a:p>
            <a:pPr indent="-351458" lvl="0" marL="457200" rtl="0" algn="l">
              <a:lnSpc>
                <a:spcPct val="100000"/>
              </a:lnSpc>
              <a:spcBef>
                <a:spcPts val="0"/>
              </a:spcBef>
              <a:spcAft>
                <a:spcPts val="0"/>
              </a:spcAft>
              <a:buSzPts val="1935"/>
              <a:buChar char="●"/>
            </a:pPr>
            <a:r>
              <a:rPr b="1" lang="en" sz="1934" u="sng">
                <a:highlight>
                  <a:schemeClr val="lt2"/>
                </a:highlight>
              </a:rPr>
              <a:t>Round 2-</a:t>
            </a:r>
            <a:r>
              <a:rPr b="1" lang="en" sz="1934"/>
              <a:t> Each person brings an item back using the paddles.  </a:t>
            </a:r>
            <a:endParaRPr b="1" sz="1934"/>
          </a:p>
          <a:p>
            <a:pPr indent="-351458" lvl="0" marL="457200" rtl="0" algn="l">
              <a:lnSpc>
                <a:spcPct val="100000"/>
              </a:lnSpc>
              <a:spcBef>
                <a:spcPts val="0"/>
              </a:spcBef>
              <a:spcAft>
                <a:spcPts val="0"/>
              </a:spcAft>
              <a:buSzPts val="1935"/>
              <a:buChar char="●"/>
            </a:pPr>
            <a:r>
              <a:rPr b="1" lang="en" sz="1934"/>
              <a:t>The first to return all items wins Round 2.</a:t>
            </a:r>
            <a:endParaRPr b="1" sz="1934"/>
          </a:p>
        </p:txBody>
      </p:sp>
      <p:sp>
        <p:nvSpPr>
          <p:cNvPr id="93" name="Google Shape;93;p5"/>
          <p:cNvSpPr txBox="1"/>
          <p:nvPr>
            <p:ph type="ctrTitle"/>
          </p:nvPr>
        </p:nvSpPr>
        <p:spPr>
          <a:xfrm>
            <a:off x="294750" y="1171350"/>
            <a:ext cx="6658200" cy="3459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37563"/>
              <a:buNone/>
            </a:pPr>
            <a:r>
              <a:rPr b="1" lang="en" sz="2372"/>
              <a:t>2 teams each line up behind their team’s cone. </a:t>
            </a:r>
            <a:endParaRPr b="1" sz="2372"/>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7" name="Shape 97"/>
        <p:cNvGrpSpPr/>
        <p:nvPr/>
      </p:nvGrpSpPr>
      <p:grpSpPr>
        <a:xfrm>
          <a:off x="0" y="0"/>
          <a:ext cx="0" cy="0"/>
          <a:chOff x="0" y="0"/>
          <a:chExt cx="0" cy="0"/>
        </a:xfrm>
      </p:grpSpPr>
      <p:sp>
        <p:nvSpPr>
          <p:cNvPr id="98" name="Google Shape;98;p6"/>
          <p:cNvSpPr txBox="1"/>
          <p:nvPr>
            <p:ph idx="1" type="subTitle"/>
          </p:nvPr>
        </p:nvSpPr>
        <p:spPr>
          <a:xfrm>
            <a:off x="2025900" y="61950"/>
            <a:ext cx="5610576" cy="1109400"/>
          </a:xfrm>
          <a:prstGeom prst="rect">
            <a:avLst/>
          </a:prstGeom>
          <a:noFill/>
          <a:ln>
            <a:noFill/>
          </a:ln>
        </p:spPr>
        <p:txBody>
          <a:bodyPr anchorCtr="0" anchor="t" bIns="91425" lIns="91425" spcFirstLastPara="1" rIns="91425" wrap="square" tIns="91425">
            <a:normAutofit fontScale="92500"/>
          </a:bodyPr>
          <a:lstStyle/>
          <a:p>
            <a:pPr indent="0" lvl="0" marL="0" rtl="0" algn="ctr">
              <a:lnSpc>
                <a:spcPct val="100000"/>
              </a:lnSpc>
              <a:spcBef>
                <a:spcPts val="0"/>
              </a:spcBef>
              <a:spcAft>
                <a:spcPts val="0"/>
              </a:spcAft>
              <a:buSzPct val="50450"/>
              <a:buNone/>
            </a:pPr>
            <a:r>
              <a:rPr b="1" i="1" lang="en" sz="6000">
                <a:solidFill>
                  <a:schemeClr val="dk1"/>
                </a:solidFill>
                <a:highlight>
                  <a:schemeClr val="lt2"/>
                </a:highlight>
                <a:latin typeface="Comic Sans MS"/>
                <a:ea typeface="Comic Sans MS"/>
                <a:cs typeface="Comic Sans MS"/>
                <a:sym typeface="Comic Sans MS"/>
              </a:rPr>
              <a:t>Scavenger Hunt</a:t>
            </a:r>
            <a:endParaRPr b="1" i="1" sz="6000">
              <a:solidFill>
                <a:schemeClr val="dk1"/>
              </a:solidFill>
              <a:highlight>
                <a:schemeClr val="lt2"/>
              </a:highlight>
              <a:latin typeface="Comic Sans MS"/>
              <a:ea typeface="Comic Sans MS"/>
              <a:cs typeface="Comic Sans MS"/>
              <a:sym typeface="Comic Sans MS"/>
            </a:endParaRPr>
          </a:p>
        </p:txBody>
      </p:sp>
      <p:sp>
        <p:nvSpPr>
          <p:cNvPr id="99" name="Google Shape;99;p6"/>
          <p:cNvSpPr txBox="1"/>
          <p:nvPr>
            <p:ph type="ctrTitle"/>
          </p:nvPr>
        </p:nvSpPr>
        <p:spPr>
          <a:xfrm>
            <a:off x="277325" y="136325"/>
            <a:ext cx="1474800" cy="6270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891"/>
              <a:buNone/>
            </a:pPr>
            <a:r>
              <a:rPr b="1" i="1" lang="en" sz="2372" u="sng"/>
              <a:t>Station 6</a:t>
            </a:r>
            <a:endParaRPr b="1" i="1" sz="2372" u="sng"/>
          </a:p>
        </p:txBody>
      </p:sp>
      <p:sp>
        <p:nvSpPr>
          <p:cNvPr id="100" name="Google Shape;100;p6"/>
          <p:cNvSpPr txBox="1"/>
          <p:nvPr>
            <p:ph type="ctrTitle"/>
          </p:nvPr>
        </p:nvSpPr>
        <p:spPr>
          <a:xfrm>
            <a:off x="1487375" y="4449150"/>
            <a:ext cx="6134400" cy="6270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37563"/>
              <a:buFont typeface="Arial"/>
              <a:buNone/>
            </a:pPr>
            <a:r>
              <a:rPr b="1" i="1" lang="en" sz="2372">
                <a:highlight>
                  <a:schemeClr val="lt2"/>
                </a:highlight>
              </a:rPr>
              <a:t>Stations 6-10 First and Second Grades ONLY</a:t>
            </a:r>
            <a:endParaRPr b="1" i="1" sz="2372">
              <a:highlight>
                <a:schemeClr val="lt2"/>
              </a:highlight>
            </a:endParaRPr>
          </a:p>
          <a:p>
            <a:pPr indent="0" lvl="0" marL="0" rtl="0" algn="l">
              <a:lnSpc>
                <a:spcPct val="100000"/>
              </a:lnSpc>
              <a:spcBef>
                <a:spcPts val="0"/>
              </a:spcBef>
              <a:spcAft>
                <a:spcPts val="0"/>
              </a:spcAft>
              <a:buSzPct val="37563"/>
              <a:buNone/>
            </a:pPr>
            <a:r>
              <a:t/>
            </a:r>
            <a:endParaRPr b="1" i="1" sz="2372">
              <a:highlight>
                <a:schemeClr val="lt2"/>
              </a:highlight>
            </a:endParaRPr>
          </a:p>
        </p:txBody>
      </p:sp>
      <p:sp>
        <p:nvSpPr>
          <p:cNvPr id="101" name="Google Shape;101;p6"/>
          <p:cNvSpPr txBox="1"/>
          <p:nvPr>
            <p:ph type="ctrTitle"/>
          </p:nvPr>
        </p:nvSpPr>
        <p:spPr>
          <a:xfrm>
            <a:off x="277325" y="2014025"/>
            <a:ext cx="8554500" cy="2036100"/>
          </a:xfrm>
          <a:prstGeom prst="rect">
            <a:avLst/>
          </a:prstGeom>
          <a:noFill/>
          <a:ln>
            <a:noFill/>
          </a:ln>
        </p:spPr>
        <p:txBody>
          <a:bodyPr anchorCtr="0" anchor="b" bIns="91425" lIns="91425" spcFirstLastPara="1" rIns="91425" wrap="square" tIns="91425">
            <a:normAutofit/>
          </a:bodyPr>
          <a:lstStyle/>
          <a:p>
            <a:pPr indent="-379222" lvl="0" marL="457200" rtl="0" algn="l">
              <a:lnSpc>
                <a:spcPct val="100000"/>
              </a:lnSpc>
              <a:spcBef>
                <a:spcPts val="0"/>
              </a:spcBef>
              <a:spcAft>
                <a:spcPts val="0"/>
              </a:spcAft>
              <a:buSzPts val="2372"/>
              <a:buChar char="●"/>
            </a:pPr>
            <a:r>
              <a:rPr b="1" lang="en" sz="2372"/>
              <a:t>When the game starts, the first person goes to a cone and lifts it up.  If there is something under it, they take it.  If there is nothing, they just return to their team.</a:t>
            </a:r>
            <a:endParaRPr b="1" sz="2372"/>
          </a:p>
          <a:p>
            <a:pPr indent="-379222" lvl="0" marL="457200" rtl="0" algn="l">
              <a:lnSpc>
                <a:spcPct val="100000"/>
              </a:lnSpc>
              <a:spcBef>
                <a:spcPts val="0"/>
              </a:spcBef>
              <a:spcAft>
                <a:spcPts val="0"/>
              </a:spcAft>
              <a:buSzPts val="2372"/>
              <a:buChar char="●"/>
            </a:pPr>
            <a:r>
              <a:rPr b="1" lang="en" sz="2372"/>
              <a:t>Play then continues to the next person.</a:t>
            </a:r>
            <a:endParaRPr b="1" sz="2372"/>
          </a:p>
          <a:p>
            <a:pPr indent="-379222" lvl="0" marL="457200" rtl="0" algn="l">
              <a:lnSpc>
                <a:spcPct val="100000"/>
              </a:lnSpc>
              <a:spcBef>
                <a:spcPts val="0"/>
              </a:spcBef>
              <a:spcAft>
                <a:spcPts val="0"/>
              </a:spcAft>
              <a:buSzPts val="2372"/>
              <a:buChar char="●"/>
            </a:pPr>
            <a:r>
              <a:rPr b="1" lang="en" sz="2372"/>
              <a:t>The team with the most items is the winner.</a:t>
            </a:r>
            <a:endParaRPr b="1" sz="2372"/>
          </a:p>
        </p:txBody>
      </p:sp>
      <p:sp>
        <p:nvSpPr>
          <p:cNvPr id="102" name="Google Shape;102;p6"/>
          <p:cNvSpPr txBox="1"/>
          <p:nvPr>
            <p:ph type="ctrTitle"/>
          </p:nvPr>
        </p:nvSpPr>
        <p:spPr>
          <a:xfrm>
            <a:off x="377675" y="1079507"/>
            <a:ext cx="8353800" cy="7623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37563"/>
              <a:buNone/>
            </a:pPr>
            <a:r>
              <a:rPr b="1" lang="en" sz="2372"/>
              <a:t>2 teams each line up behind their team’s cone</a:t>
            </a:r>
            <a:endParaRPr b="1" sz="2372"/>
          </a:p>
          <a:p>
            <a:pPr indent="0" lvl="0" marL="0" rtl="0" algn="l">
              <a:lnSpc>
                <a:spcPct val="100000"/>
              </a:lnSpc>
              <a:spcBef>
                <a:spcPts val="0"/>
              </a:spcBef>
              <a:spcAft>
                <a:spcPts val="0"/>
              </a:spcAft>
              <a:buSzPct val="37563"/>
              <a:buNone/>
            </a:pPr>
            <a:r>
              <a:rPr b="1" lang="en" sz="2372"/>
              <a:t>3 min for each round (Time can be adjusted as needed)</a:t>
            </a:r>
            <a:endParaRPr b="1" sz="2372"/>
          </a:p>
        </p:txBody>
      </p:sp>
      <p:sp>
        <p:nvSpPr>
          <p:cNvPr id="103" name="Google Shape;103;p6"/>
          <p:cNvSpPr txBox="1"/>
          <p:nvPr/>
        </p:nvSpPr>
        <p:spPr>
          <a:xfrm>
            <a:off x="7485950" y="4722100"/>
            <a:ext cx="7138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7" name="Shape 107"/>
        <p:cNvGrpSpPr/>
        <p:nvPr/>
      </p:nvGrpSpPr>
      <p:grpSpPr>
        <a:xfrm>
          <a:off x="0" y="0"/>
          <a:ext cx="0" cy="0"/>
          <a:chOff x="0" y="0"/>
          <a:chExt cx="0" cy="0"/>
        </a:xfrm>
      </p:grpSpPr>
      <p:sp>
        <p:nvSpPr>
          <p:cNvPr id="108" name="Google Shape;108;p7"/>
          <p:cNvSpPr txBox="1"/>
          <p:nvPr>
            <p:ph idx="1" type="subTitle"/>
          </p:nvPr>
        </p:nvSpPr>
        <p:spPr>
          <a:xfrm>
            <a:off x="2025900" y="61950"/>
            <a:ext cx="5092200" cy="11094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b="1" i="1" lang="en" sz="6000">
                <a:solidFill>
                  <a:schemeClr val="dk1"/>
                </a:solidFill>
                <a:highlight>
                  <a:schemeClr val="lt2"/>
                </a:highlight>
                <a:latin typeface="Comic Sans MS"/>
                <a:ea typeface="Comic Sans MS"/>
                <a:cs typeface="Comic Sans MS"/>
                <a:sym typeface="Comic Sans MS"/>
              </a:rPr>
              <a:t>Krazy Karts</a:t>
            </a:r>
            <a:endParaRPr b="1" i="1" sz="6000">
              <a:solidFill>
                <a:schemeClr val="dk1"/>
              </a:solidFill>
              <a:highlight>
                <a:schemeClr val="lt2"/>
              </a:highlight>
              <a:latin typeface="Comic Sans MS"/>
              <a:ea typeface="Comic Sans MS"/>
              <a:cs typeface="Comic Sans MS"/>
              <a:sym typeface="Comic Sans MS"/>
            </a:endParaRPr>
          </a:p>
        </p:txBody>
      </p:sp>
      <p:sp>
        <p:nvSpPr>
          <p:cNvPr id="109" name="Google Shape;109;p7"/>
          <p:cNvSpPr txBox="1"/>
          <p:nvPr>
            <p:ph type="ctrTitle"/>
          </p:nvPr>
        </p:nvSpPr>
        <p:spPr>
          <a:xfrm>
            <a:off x="277325" y="136325"/>
            <a:ext cx="1474800" cy="6270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891"/>
              <a:buNone/>
            </a:pPr>
            <a:r>
              <a:rPr b="1" i="1" lang="en" sz="2372" u="sng"/>
              <a:t>Station 7</a:t>
            </a:r>
            <a:endParaRPr b="1" i="1" sz="2372" u="sng"/>
          </a:p>
        </p:txBody>
      </p:sp>
      <p:sp>
        <p:nvSpPr>
          <p:cNvPr id="110" name="Google Shape;110;p7"/>
          <p:cNvSpPr txBox="1"/>
          <p:nvPr>
            <p:ph type="ctrTitle"/>
          </p:nvPr>
        </p:nvSpPr>
        <p:spPr>
          <a:xfrm>
            <a:off x="2008475" y="4609300"/>
            <a:ext cx="6233400" cy="5130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37563"/>
              <a:buNone/>
            </a:pPr>
            <a:r>
              <a:rPr b="1" i="1" lang="en" sz="2372">
                <a:highlight>
                  <a:schemeClr val="lt2"/>
                </a:highlight>
              </a:rPr>
              <a:t>Stations 6-10 First and Second Grades ONLY</a:t>
            </a:r>
            <a:endParaRPr b="1" i="1" sz="2372">
              <a:highlight>
                <a:schemeClr val="lt2"/>
              </a:highlight>
            </a:endParaRPr>
          </a:p>
        </p:txBody>
      </p:sp>
      <p:sp>
        <p:nvSpPr>
          <p:cNvPr id="111" name="Google Shape;111;p7"/>
          <p:cNvSpPr txBox="1"/>
          <p:nvPr>
            <p:ph type="ctrTitle"/>
          </p:nvPr>
        </p:nvSpPr>
        <p:spPr>
          <a:xfrm>
            <a:off x="277325" y="1843150"/>
            <a:ext cx="8554500" cy="2764800"/>
          </a:xfrm>
          <a:prstGeom prst="rect">
            <a:avLst/>
          </a:prstGeom>
          <a:noFill/>
          <a:ln>
            <a:noFill/>
          </a:ln>
        </p:spPr>
        <p:txBody>
          <a:bodyPr anchorCtr="0" anchor="b" bIns="91425" lIns="91425" spcFirstLastPara="1" rIns="91425" wrap="square" tIns="91425">
            <a:normAutofit fontScale="90000"/>
          </a:bodyPr>
          <a:lstStyle/>
          <a:p>
            <a:pPr indent="-364209" lvl="0" marL="457200" rtl="0" algn="l">
              <a:lnSpc>
                <a:spcPct val="100000"/>
              </a:lnSpc>
              <a:spcBef>
                <a:spcPts val="0"/>
              </a:spcBef>
              <a:spcAft>
                <a:spcPts val="0"/>
              </a:spcAft>
              <a:buSzPct val="100000"/>
              <a:buChar char="●"/>
            </a:pPr>
            <a:r>
              <a:rPr b="1" lang="en" sz="2372"/>
              <a:t>When the game starts, the first person in line pushes the shopping cart and puts each grocery item in the cart- 5 items total. </a:t>
            </a:r>
            <a:endParaRPr b="1" sz="2372"/>
          </a:p>
          <a:p>
            <a:pPr indent="-364209" lvl="0" marL="457200" rtl="0" algn="l">
              <a:lnSpc>
                <a:spcPct val="100000"/>
              </a:lnSpc>
              <a:spcBef>
                <a:spcPts val="0"/>
              </a:spcBef>
              <a:spcAft>
                <a:spcPts val="0"/>
              </a:spcAft>
              <a:buSzPct val="100000"/>
              <a:buChar char="●"/>
            </a:pPr>
            <a:r>
              <a:rPr b="1" lang="en" sz="2372"/>
              <a:t>They push the cart around their team’s cone. As they come back to their team, they put back each grocery item back on a poly spot. </a:t>
            </a:r>
            <a:endParaRPr b="1" sz="2372"/>
          </a:p>
          <a:p>
            <a:pPr indent="-364209" lvl="0" marL="457200" rtl="0" algn="l">
              <a:lnSpc>
                <a:spcPct val="100000"/>
              </a:lnSpc>
              <a:spcBef>
                <a:spcPts val="0"/>
              </a:spcBef>
              <a:spcAft>
                <a:spcPts val="0"/>
              </a:spcAft>
              <a:buSzPct val="100000"/>
              <a:buChar char="●"/>
            </a:pPr>
            <a:r>
              <a:rPr b="1" lang="en" sz="2372"/>
              <a:t>Play then continues to the next person.</a:t>
            </a:r>
            <a:endParaRPr b="1" sz="2372"/>
          </a:p>
          <a:p>
            <a:pPr indent="-364209" lvl="0" marL="457200" rtl="0" algn="l">
              <a:lnSpc>
                <a:spcPct val="100000"/>
              </a:lnSpc>
              <a:spcBef>
                <a:spcPts val="0"/>
              </a:spcBef>
              <a:spcAft>
                <a:spcPts val="0"/>
              </a:spcAft>
              <a:buSzPct val="100000"/>
              <a:buChar char="●"/>
            </a:pPr>
            <a:r>
              <a:rPr b="1" lang="en" sz="2372"/>
              <a:t>The team that goes down and back first is the winner.</a:t>
            </a:r>
            <a:endParaRPr b="1" sz="2372"/>
          </a:p>
        </p:txBody>
      </p:sp>
      <p:sp>
        <p:nvSpPr>
          <p:cNvPr id="112" name="Google Shape;112;p7"/>
          <p:cNvSpPr txBox="1"/>
          <p:nvPr>
            <p:ph type="ctrTitle"/>
          </p:nvPr>
        </p:nvSpPr>
        <p:spPr>
          <a:xfrm>
            <a:off x="377675" y="1079507"/>
            <a:ext cx="8353800" cy="7623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37563"/>
              <a:buNone/>
            </a:pPr>
            <a:r>
              <a:rPr b="1" lang="en" sz="2372"/>
              <a:t>2 teams line up behind a cone with a shopping cart. *If teams are uneven, have the uneven team take an extra turn.</a:t>
            </a:r>
            <a:endParaRPr b="1" sz="2372"/>
          </a:p>
        </p:txBody>
      </p:sp>
      <p:sp>
        <p:nvSpPr>
          <p:cNvPr id="113" name="Google Shape;113;p7"/>
          <p:cNvSpPr txBox="1"/>
          <p:nvPr/>
        </p:nvSpPr>
        <p:spPr>
          <a:xfrm>
            <a:off x="7485950" y="4722100"/>
            <a:ext cx="7138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7" name="Shape 117"/>
        <p:cNvGrpSpPr/>
        <p:nvPr/>
      </p:nvGrpSpPr>
      <p:grpSpPr>
        <a:xfrm>
          <a:off x="0" y="0"/>
          <a:ext cx="0" cy="0"/>
          <a:chOff x="0" y="0"/>
          <a:chExt cx="0" cy="0"/>
        </a:xfrm>
      </p:grpSpPr>
      <p:sp>
        <p:nvSpPr>
          <p:cNvPr id="118" name="Google Shape;118;p8"/>
          <p:cNvSpPr txBox="1"/>
          <p:nvPr>
            <p:ph idx="1" type="subTitle"/>
          </p:nvPr>
        </p:nvSpPr>
        <p:spPr>
          <a:xfrm>
            <a:off x="2025900" y="0"/>
            <a:ext cx="5092200" cy="11094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b="1" i="1" lang="en" sz="6000">
                <a:solidFill>
                  <a:schemeClr val="dk1"/>
                </a:solidFill>
                <a:highlight>
                  <a:schemeClr val="lt2"/>
                </a:highlight>
                <a:latin typeface="Comic Sans MS"/>
                <a:ea typeface="Comic Sans MS"/>
                <a:cs typeface="Comic Sans MS"/>
                <a:sym typeface="Comic Sans MS"/>
              </a:rPr>
              <a:t>Tug of War</a:t>
            </a:r>
            <a:endParaRPr b="1" i="1" sz="6000">
              <a:solidFill>
                <a:schemeClr val="dk1"/>
              </a:solidFill>
              <a:highlight>
                <a:schemeClr val="lt2"/>
              </a:highlight>
              <a:latin typeface="Comic Sans MS"/>
              <a:ea typeface="Comic Sans MS"/>
              <a:cs typeface="Comic Sans MS"/>
              <a:sym typeface="Comic Sans MS"/>
            </a:endParaRPr>
          </a:p>
        </p:txBody>
      </p:sp>
      <p:sp>
        <p:nvSpPr>
          <p:cNvPr id="119" name="Google Shape;119;p8"/>
          <p:cNvSpPr txBox="1"/>
          <p:nvPr>
            <p:ph type="ctrTitle"/>
          </p:nvPr>
        </p:nvSpPr>
        <p:spPr>
          <a:xfrm>
            <a:off x="277325" y="136325"/>
            <a:ext cx="1748700" cy="6270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891"/>
              <a:buNone/>
            </a:pPr>
            <a:r>
              <a:rPr b="1" i="1" lang="en" sz="2372" u="sng"/>
              <a:t>Station 8</a:t>
            </a:r>
            <a:endParaRPr b="1" i="1" sz="2372" u="sng"/>
          </a:p>
        </p:txBody>
      </p:sp>
      <p:sp>
        <p:nvSpPr>
          <p:cNvPr id="120" name="Google Shape;120;p8"/>
          <p:cNvSpPr txBox="1"/>
          <p:nvPr>
            <p:ph type="ctrTitle"/>
          </p:nvPr>
        </p:nvSpPr>
        <p:spPr>
          <a:xfrm>
            <a:off x="1090475" y="4660075"/>
            <a:ext cx="6928200" cy="8217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dk1"/>
              </a:buClr>
              <a:buSzPts val="891"/>
              <a:buFont typeface="Arial"/>
              <a:buNone/>
            </a:pPr>
            <a:r>
              <a:rPr b="1" i="1" lang="en" sz="2372">
                <a:highlight>
                  <a:schemeClr val="lt2"/>
                </a:highlight>
              </a:rPr>
              <a:t>Stations 6-10 First and Second Grades ONLY</a:t>
            </a:r>
            <a:endParaRPr b="1" i="1" sz="2372">
              <a:highlight>
                <a:schemeClr val="lt2"/>
              </a:highlight>
            </a:endParaRPr>
          </a:p>
          <a:p>
            <a:pPr indent="0" lvl="0" marL="0" rtl="0" algn="l">
              <a:lnSpc>
                <a:spcPct val="100000"/>
              </a:lnSpc>
              <a:spcBef>
                <a:spcPts val="0"/>
              </a:spcBef>
              <a:spcAft>
                <a:spcPts val="0"/>
              </a:spcAft>
              <a:buSzPts val="891"/>
              <a:buNone/>
            </a:pPr>
            <a:r>
              <a:t/>
            </a:r>
            <a:endParaRPr b="1" i="1" sz="2372">
              <a:highlight>
                <a:schemeClr val="lt2"/>
              </a:highlight>
            </a:endParaRPr>
          </a:p>
        </p:txBody>
      </p:sp>
      <p:sp>
        <p:nvSpPr>
          <p:cNvPr id="121" name="Google Shape;121;p8"/>
          <p:cNvSpPr txBox="1"/>
          <p:nvPr/>
        </p:nvSpPr>
        <p:spPr>
          <a:xfrm>
            <a:off x="7485950" y="4722100"/>
            <a:ext cx="7138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8"/>
          <p:cNvSpPr txBox="1"/>
          <p:nvPr/>
        </p:nvSpPr>
        <p:spPr>
          <a:xfrm>
            <a:off x="30900" y="967600"/>
            <a:ext cx="9082200" cy="2166717"/>
          </a:xfrm>
          <a:prstGeom prst="rect">
            <a:avLst/>
          </a:prstGeom>
          <a:noFill/>
          <a:ln>
            <a:noFill/>
          </a:ln>
        </p:spPr>
        <p:txBody>
          <a:bodyPr anchorCtr="0" anchor="t" bIns="91425" lIns="91425" spcFirstLastPara="1" rIns="91425" wrap="square" tIns="91425">
            <a:spAutoFit/>
          </a:bodyPr>
          <a:lstStyle/>
          <a:p>
            <a:pPr indent="-330200" lvl="0" marL="457200" marR="0" rtl="0" algn="l">
              <a:lnSpc>
                <a:spcPct val="115000"/>
              </a:lnSpc>
              <a:spcBef>
                <a:spcPts val="0"/>
              </a:spcBef>
              <a:spcAft>
                <a:spcPts val="0"/>
              </a:spcAft>
              <a:buClr>
                <a:schemeClr val="dk1"/>
              </a:buClr>
              <a:buSzPts val="1600"/>
              <a:buFont typeface="Arial"/>
              <a:buAutoNum type="arabicPeriod"/>
            </a:pPr>
            <a:r>
              <a:rPr b="1" i="0" lang="en" sz="1600" u="none" cap="none" strike="noStrike">
                <a:solidFill>
                  <a:schemeClr val="dk1"/>
                </a:solidFill>
                <a:latin typeface="Arial"/>
                <a:ea typeface="Arial"/>
                <a:cs typeface="Arial"/>
                <a:sym typeface="Arial"/>
              </a:rPr>
              <a:t>Teams line up ZIG ZAG behind the orange flag on their team’s side of the rope.</a:t>
            </a:r>
            <a:endParaRPr b="1" i="0" sz="1600" u="none" cap="none" strike="noStrike">
              <a:solidFill>
                <a:schemeClr val="dk1"/>
              </a:solidFill>
              <a:latin typeface="Arial"/>
              <a:ea typeface="Arial"/>
              <a:cs typeface="Arial"/>
              <a:sym typeface="Arial"/>
            </a:endParaRPr>
          </a:p>
          <a:p>
            <a:pPr indent="-330200" lvl="0" marL="457200" marR="0" rtl="0" algn="l">
              <a:lnSpc>
                <a:spcPct val="115000"/>
              </a:lnSpc>
              <a:spcBef>
                <a:spcPts val="0"/>
              </a:spcBef>
              <a:spcAft>
                <a:spcPts val="0"/>
              </a:spcAft>
              <a:buClr>
                <a:schemeClr val="dk1"/>
              </a:buClr>
              <a:buSzPts val="1600"/>
              <a:buFont typeface="Arial"/>
              <a:buAutoNum type="arabicPeriod"/>
            </a:pPr>
            <a:r>
              <a:rPr b="1" i="0" lang="en" sz="1600" u="sng" cap="none" strike="noStrike">
                <a:solidFill>
                  <a:schemeClr val="dk1"/>
                </a:solidFill>
                <a:highlight>
                  <a:schemeClr val="lt2"/>
                </a:highlight>
                <a:latin typeface="Arial"/>
                <a:ea typeface="Arial"/>
                <a:cs typeface="Arial"/>
                <a:sym typeface="Arial"/>
              </a:rPr>
              <a:t>One whistle-</a:t>
            </a:r>
            <a:r>
              <a:rPr b="1" i="0" lang="en" sz="1600" u="sng" cap="none" strike="noStrike">
                <a:solidFill>
                  <a:schemeClr val="dk1"/>
                </a:solidFill>
                <a:latin typeface="Arial"/>
                <a:ea typeface="Arial"/>
                <a:cs typeface="Arial"/>
                <a:sym typeface="Arial"/>
              </a:rPr>
              <a:t> </a:t>
            </a:r>
            <a:r>
              <a:rPr b="1" i="0" lang="en" sz="1600" u="none" cap="none" strike="noStrike">
                <a:solidFill>
                  <a:schemeClr val="dk1"/>
                </a:solidFill>
                <a:latin typeface="Arial"/>
                <a:ea typeface="Arial"/>
                <a:cs typeface="Arial"/>
                <a:sym typeface="Arial"/>
              </a:rPr>
              <a:t>players pick up rope with first hand under and second hand over rope.</a:t>
            </a:r>
            <a:endParaRPr b="1" i="0" sz="1600" u="none" cap="none" strike="noStrike">
              <a:solidFill>
                <a:schemeClr val="dk1"/>
              </a:solidFill>
              <a:latin typeface="Arial"/>
              <a:ea typeface="Arial"/>
              <a:cs typeface="Arial"/>
              <a:sym typeface="Arial"/>
            </a:endParaRPr>
          </a:p>
          <a:p>
            <a:pPr indent="-330200" lvl="0" marL="457200" marR="0" rtl="0" algn="l">
              <a:lnSpc>
                <a:spcPct val="115000"/>
              </a:lnSpc>
              <a:spcBef>
                <a:spcPts val="0"/>
              </a:spcBef>
              <a:spcAft>
                <a:spcPts val="0"/>
              </a:spcAft>
              <a:buClr>
                <a:schemeClr val="dk1"/>
              </a:buClr>
              <a:buSzPts val="1600"/>
              <a:buFont typeface="Arial"/>
              <a:buAutoNum type="arabicPeriod"/>
            </a:pPr>
            <a:r>
              <a:rPr b="1" i="0" lang="en" sz="1600" u="sng" cap="none" strike="noStrike">
                <a:solidFill>
                  <a:schemeClr val="dk1"/>
                </a:solidFill>
                <a:highlight>
                  <a:schemeClr val="lt2"/>
                </a:highlight>
                <a:latin typeface="Arial"/>
                <a:ea typeface="Arial"/>
                <a:cs typeface="Arial"/>
                <a:sym typeface="Arial"/>
              </a:rPr>
              <a:t>Say- Ready, Set, Go to start</a:t>
            </a:r>
            <a:endParaRPr b="1" i="0" sz="1600" u="sng" cap="none" strike="noStrike">
              <a:solidFill>
                <a:schemeClr val="dk1"/>
              </a:solidFill>
              <a:highlight>
                <a:schemeClr val="lt2"/>
              </a:highlight>
              <a:latin typeface="Arial"/>
              <a:ea typeface="Arial"/>
              <a:cs typeface="Arial"/>
              <a:sym typeface="Arial"/>
            </a:endParaRPr>
          </a:p>
          <a:p>
            <a:pPr indent="-330200" lvl="0" marL="457200" marR="0" rtl="0" algn="l">
              <a:lnSpc>
                <a:spcPct val="115000"/>
              </a:lnSpc>
              <a:spcBef>
                <a:spcPts val="0"/>
              </a:spcBef>
              <a:spcAft>
                <a:spcPts val="0"/>
              </a:spcAft>
              <a:buClr>
                <a:schemeClr val="dk1"/>
              </a:buClr>
              <a:buSzPts val="1600"/>
              <a:buFont typeface="Arial"/>
              <a:buAutoNum type="arabicPeriod"/>
            </a:pPr>
            <a:r>
              <a:rPr b="1" i="0" lang="en" sz="1600" u="sng" cap="none" strike="noStrike">
                <a:solidFill>
                  <a:schemeClr val="dk1"/>
                </a:solidFill>
                <a:highlight>
                  <a:schemeClr val="lt2"/>
                </a:highlight>
                <a:latin typeface="Arial"/>
                <a:ea typeface="Arial"/>
                <a:cs typeface="Arial"/>
                <a:sym typeface="Arial"/>
              </a:rPr>
              <a:t>One whistle- ends the game </a:t>
            </a:r>
            <a:r>
              <a:rPr b="1" i="0" lang="en" sz="1600" u="none" cap="none" strike="noStrike">
                <a:solidFill>
                  <a:schemeClr val="dk1"/>
                </a:solidFill>
                <a:latin typeface="Arial"/>
                <a:ea typeface="Arial"/>
                <a:cs typeface="Arial"/>
                <a:sym typeface="Arial"/>
              </a:rPr>
              <a:t>and teams STOP PULLING THE ROPE </a:t>
            </a:r>
            <a:r>
              <a:rPr b="1" i="0" lang="en" sz="1600" u="sng" cap="none" strike="noStrike">
                <a:solidFill>
                  <a:schemeClr val="dk1"/>
                </a:solidFill>
                <a:latin typeface="Arial"/>
                <a:ea typeface="Arial"/>
                <a:cs typeface="Arial"/>
                <a:sym typeface="Arial"/>
              </a:rPr>
              <a:t>Blow whistle when the red flag passes one team’s cone</a:t>
            </a:r>
            <a:r>
              <a:rPr b="1" i="0" lang="en" sz="1600" u="none" cap="none" strike="noStrike">
                <a:solidFill>
                  <a:schemeClr val="dk1"/>
                </a:solidFill>
                <a:latin typeface="Arial"/>
                <a:ea typeface="Arial"/>
                <a:cs typeface="Arial"/>
                <a:sym typeface="Arial"/>
              </a:rPr>
              <a:t>.  </a:t>
            </a:r>
            <a:endParaRPr b="1" i="0" sz="1600" u="none" cap="none" strike="noStrike">
              <a:solidFill>
                <a:schemeClr val="dk1"/>
              </a:solidFill>
              <a:latin typeface="Arial"/>
              <a:ea typeface="Arial"/>
              <a:cs typeface="Arial"/>
              <a:sym typeface="Arial"/>
            </a:endParaRPr>
          </a:p>
          <a:p>
            <a:pPr indent="-330200" lvl="0" marL="457200" marR="0" rtl="0" algn="l">
              <a:lnSpc>
                <a:spcPct val="115000"/>
              </a:lnSpc>
              <a:spcBef>
                <a:spcPts val="0"/>
              </a:spcBef>
              <a:spcAft>
                <a:spcPts val="0"/>
              </a:spcAft>
              <a:buClr>
                <a:schemeClr val="dk1"/>
              </a:buClr>
              <a:buSzPts val="1600"/>
              <a:buFont typeface="Arial"/>
              <a:buAutoNum type="arabicPeriod"/>
            </a:pPr>
            <a:r>
              <a:rPr b="1" i="0" lang="en" sz="1600" u="sng" cap="none" strike="noStrike">
                <a:solidFill>
                  <a:schemeClr val="dk1"/>
                </a:solidFill>
                <a:highlight>
                  <a:schemeClr val="lt2"/>
                </a:highlight>
                <a:latin typeface="Arial"/>
                <a:ea typeface="Arial"/>
                <a:cs typeface="Arial"/>
                <a:sym typeface="Arial"/>
              </a:rPr>
              <a:t>2 whistles- Drop the rope. </a:t>
            </a:r>
            <a:r>
              <a:rPr b="1" i="0" lang="en" sz="1600" u="sng" cap="none" strike="noStrike">
                <a:solidFill>
                  <a:schemeClr val="dk1"/>
                </a:solidFill>
                <a:latin typeface="Arial"/>
                <a:ea typeface="Arial"/>
                <a:cs typeface="Arial"/>
                <a:sym typeface="Arial"/>
              </a:rPr>
              <a:t> </a:t>
            </a:r>
            <a:endParaRPr b="1" i="0" sz="2572" u="sng" cap="none" strike="noStrike">
              <a:solidFill>
                <a:schemeClr val="dk1"/>
              </a:solidFill>
              <a:latin typeface="Arial"/>
              <a:ea typeface="Arial"/>
              <a:cs typeface="Arial"/>
              <a:sym typeface="Arial"/>
            </a:endParaRPr>
          </a:p>
          <a:p>
            <a:pPr indent="-330200" lvl="0" marL="457200" marR="0" rtl="0" algn="l">
              <a:lnSpc>
                <a:spcPct val="115000"/>
              </a:lnSpc>
              <a:spcBef>
                <a:spcPts val="0"/>
              </a:spcBef>
              <a:spcAft>
                <a:spcPts val="0"/>
              </a:spcAft>
              <a:buClr>
                <a:schemeClr val="dk1"/>
              </a:buClr>
              <a:buSzPts val="1600"/>
              <a:buFont typeface="Arial"/>
              <a:buAutoNum type="arabicPeriod"/>
            </a:pPr>
            <a:r>
              <a:rPr b="1" i="0" lang="en" sz="1600" u="none" cap="none" strike="noStrike">
                <a:solidFill>
                  <a:schemeClr val="dk1"/>
                </a:solidFill>
                <a:latin typeface="Arial"/>
                <a:ea typeface="Arial"/>
                <a:cs typeface="Arial"/>
                <a:sym typeface="Arial"/>
              </a:rPr>
              <a:t>The first team to get the red flag past the  cone on their side wins.</a:t>
            </a:r>
            <a:endParaRPr b="1" i="0" sz="1600" u="none" cap="none" strike="noStrike">
              <a:solidFill>
                <a:schemeClr val="dk1"/>
              </a:solidFill>
              <a:latin typeface="Arial"/>
              <a:ea typeface="Arial"/>
              <a:cs typeface="Arial"/>
              <a:sym typeface="Arial"/>
            </a:endParaRPr>
          </a:p>
        </p:txBody>
      </p:sp>
      <p:sp>
        <p:nvSpPr>
          <p:cNvPr id="123" name="Google Shape;123;p8"/>
          <p:cNvSpPr txBox="1"/>
          <p:nvPr/>
        </p:nvSpPr>
        <p:spPr>
          <a:xfrm>
            <a:off x="30900" y="3321922"/>
            <a:ext cx="8700300" cy="14316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115000"/>
              </a:lnSpc>
              <a:spcBef>
                <a:spcPts val="0"/>
              </a:spcBef>
              <a:spcAft>
                <a:spcPts val="0"/>
              </a:spcAft>
              <a:buClr>
                <a:schemeClr val="dk1"/>
              </a:buClr>
              <a:buSzPts val="1200"/>
              <a:buFont typeface="Arial"/>
              <a:buChar char="●"/>
            </a:pPr>
            <a:r>
              <a:rPr b="1" i="1" lang="en" sz="1200" u="none" cap="none" strike="noStrike">
                <a:solidFill>
                  <a:schemeClr val="dk1"/>
                </a:solidFill>
                <a:latin typeface="Arial"/>
                <a:ea typeface="Arial"/>
                <a:cs typeface="Arial"/>
                <a:sym typeface="Arial"/>
              </a:rPr>
              <a:t>Teams stand behind the orange flag on their side and zig zag behind the line.    </a:t>
            </a:r>
            <a:endParaRPr b="1" i="1" sz="12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200"/>
              <a:buFont typeface="Arial"/>
              <a:buNone/>
            </a:pPr>
            <a:r>
              <a:rPr b="1" i="1" lang="en" sz="1200" u="none" cap="none" strike="noStrike">
                <a:solidFill>
                  <a:schemeClr val="dk1"/>
                </a:solidFill>
                <a:latin typeface="Arial"/>
                <a:ea typeface="Arial"/>
                <a:cs typeface="Arial"/>
                <a:sym typeface="Arial"/>
              </a:rPr>
              <a:t>Teams are not all on one side or right next to each other on the same side.  </a:t>
            </a:r>
            <a:endParaRPr b="1" i="1" sz="1200" u="none" cap="none" strike="noStrike">
              <a:solidFill>
                <a:schemeClr val="dk1"/>
              </a:solidFill>
              <a:latin typeface="Arial"/>
              <a:ea typeface="Arial"/>
              <a:cs typeface="Arial"/>
              <a:sym typeface="Arial"/>
            </a:endParaRPr>
          </a:p>
          <a:p>
            <a:pPr indent="-304800" lvl="0" marL="457200" marR="0" rtl="0" algn="l">
              <a:lnSpc>
                <a:spcPct val="115000"/>
              </a:lnSpc>
              <a:spcBef>
                <a:spcPts val="0"/>
              </a:spcBef>
              <a:spcAft>
                <a:spcPts val="0"/>
              </a:spcAft>
              <a:buClr>
                <a:schemeClr val="dk1"/>
              </a:buClr>
              <a:buSzPts val="1200"/>
              <a:buFont typeface="Arial"/>
              <a:buChar char="●"/>
            </a:pPr>
            <a:r>
              <a:rPr b="1" i="1" lang="en" sz="1200" u="none" cap="none" strike="noStrike">
                <a:solidFill>
                  <a:schemeClr val="dk1"/>
                </a:solidFill>
                <a:latin typeface="Arial"/>
                <a:ea typeface="Arial"/>
                <a:cs typeface="Arial"/>
                <a:sym typeface="Arial"/>
              </a:rPr>
              <a:t>Hold the rope- first hand under (hand closer to orange flag) and second hand over the rope. Not wrapped around hand nor body.  Don’t turn around and pull rope. Stay facing the middle of the rope.</a:t>
            </a:r>
            <a:endParaRPr b="1" i="1" sz="1200" u="none" cap="none" strike="noStrike">
              <a:solidFill>
                <a:schemeClr val="dk1"/>
              </a:solidFill>
              <a:latin typeface="Arial"/>
              <a:ea typeface="Arial"/>
              <a:cs typeface="Arial"/>
              <a:sym typeface="Arial"/>
            </a:endParaRPr>
          </a:p>
          <a:p>
            <a:pPr indent="-304800" lvl="0" marL="457200" marR="0" rtl="0" algn="l">
              <a:lnSpc>
                <a:spcPct val="115000"/>
              </a:lnSpc>
              <a:spcBef>
                <a:spcPts val="0"/>
              </a:spcBef>
              <a:spcAft>
                <a:spcPts val="0"/>
              </a:spcAft>
              <a:buClr>
                <a:schemeClr val="dk1"/>
              </a:buClr>
              <a:buSzPts val="1200"/>
              <a:buFont typeface="Arial"/>
              <a:buChar char="●"/>
            </a:pPr>
            <a:r>
              <a:rPr b="1" i="1" lang="en" sz="1200" u="none" cap="none" strike="noStrike">
                <a:solidFill>
                  <a:schemeClr val="dk1"/>
                </a:solidFill>
                <a:latin typeface="Arial"/>
                <a:ea typeface="Arial"/>
                <a:cs typeface="Arial"/>
                <a:sym typeface="Arial"/>
              </a:rPr>
              <a:t>Stay on your feet. If you fall down, get back up quickly.  Your team needs you. </a:t>
            </a:r>
            <a:endParaRPr b="1" i="1" sz="1200" u="none" cap="none" strike="noStrike">
              <a:solidFill>
                <a:schemeClr val="dk1"/>
              </a:solidFill>
              <a:latin typeface="Arial"/>
              <a:ea typeface="Arial"/>
              <a:cs typeface="Arial"/>
              <a:sym typeface="Arial"/>
            </a:endParaRPr>
          </a:p>
          <a:p>
            <a:pPr indent="-304800" lvl="0" marL="457200" marR="0" rtl="0" algn="l">
              <a:lnSpc>
                <a:spcPct val="115000"/>
              </a:lnSpc>
              <a:spcBef>
                <a:spcPts val="0"/>
              </a:spcBef>
              <a:spcAft>
                <a:spcPts val="0"/>
              </a:spcAft>
              <a:buClr>
                <a:schemeClr val="dk1"/>
              </a:buClr>
              <a:buSzPts val="1200"/>
              <a:buFont typeface="Arial"/>
              <a:buChar char="●"/>
            </a:pPr>
            <a:r>
              <a:rPr b="1" i="1" lang="en" sz="1200" u="none" cap="none" strike="noStrike">
                <a:solidFill>
                  <a:schemeClr val="dk1"/>
                </a:solidFill>
                <a:latin typeface="Arial"/>
                <a:ea typeface="Arial"/>
                <a:cs typeface="Arial"/>
                <a:sym typeface="Arial"/>
              </a:rPr>
              <a:t>No students stand on the rope. No students move the rope to set it up. Only adults set rope up for next game.</a:t>
            </a:r>
            <a:endParaRPr b="1" i="1" sz="1200" u="none" cap="none" strike="noStrike">
              <a:solidFill>
                <a:schemeClr val="dk1"/>
              </a:solidFill>
              <a:latin typeface="Arial"/>
              <a:ea typeface="Arial"/>
              <a:cs typeface="Arial"/>
              <a:sym typeface="Arial"/>
            </a:endParaRPr>
          </a:p>
        </p:txBody>
      </p:sp>
      <p:sp>
        <p:nvSpPr>
          <p:cNvPr id="124" name="Google Shape;124;p8"/>
          <p:cNvSpPr txBox="1"/>
          <p:nvPr/>
        </p:nvSpPr>
        <p:spPr>
          <a:xfrm>
            <a:off x="30900" y="2899136"/>
            <a:ext cx="8856000" cy="615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300"/>
              <a:buFont typeface="Arial"/>
              <a:buNone/>
            </a:pPr>
            <a:r>
              <a:rPr b="1" i="1" lang="en" sz="1300" u="none" cap="none" strike="noStrike">
                <a:solidFill>
                  <a:schemeClr val="dk1"/>
                </a:solidFill>
                <a:latin typeface="Arial"/>
                <a:ea typeface="Arial"/>
                <a:cs typeface="Arial"/>
                <a:sym typeface="Arial"/>
              </a:rPr>
              <a:t>* Mix teams for each round.  Have students step back on sidewalk. Reset Rope. Make new teams for next round. Examples: Team 1/Team 2; Girls/Girls; Boys/Boys; Even/Odd Class #s; 1-10/11-20</a:t>
            </a:r>
            <a:endParaRPr b="0" i="1" sz="11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8" name="Shape 128"/>
        <p:cNvGrpSpPr/>
        <p:nvPr/>
      </p:nvGrpSpPr>
      <p:grpSpPr>
        <a:xfrm>
          <a:off x="0" y="0"/>
          <a:ext cx="0" cy="0"/>
          <a:chOff x="0" y="0"/>
          <a:chExt cx="0" cy="0"/>
        </a:xfrm>
      </p:grpSpPr>
      <p:sp>
        <p:nvSpPr>
          <p:cNvPr id="129" name="Google Shape;129;p9"/>
          <p:cNvSpPr txBox="1"/>
          <p:nvPr>
            <p:ph idx="1" type="subTitle"/>
          </p:nvPr>
        </p:nvSpPr>
        <p:spPr>
          <a:xfrm>
            <a:off x="2025900" y="0"/>
            <a:ext cx="5092200" cy="11094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b="1" i="1" lang="en" sz="6000">
                <a:solidFill>
                  <a:schemeClr val="dk1"/>
                </a:solidFill>
                <a:highlight>
                  <a:schemeClr val="lt2"/>
                </a:highlight>
                <a:latin typeface="Comic Sans MS"/>
                <a:ea typeface="Comic Sans MS"/>
                <a:cs typeface="Comic Sans MS"/>
                <a:sym typeface="Comic Sans MS"/>
              </a:rPr>
              <a:t>Egg Relay</a:t>
            </a:r>
            <a:endParaRPr b="1" i="1" sz="6000">
              <a:solidFill>
                <a:schemeClr val="dk1"/>
              </a:solidFill>
              <a:highlight>
                <a:schemeClr val="lt2"/>
              </a:highlight>
              <a:latin typeface="Comic Sans MS"/>
              <a:ea typeface="Comic Sans MS"/>
              <a:cs typeface="Comic Sans MS"/>
              <a:sym typeface="Comic Sans MS"/>
            </a:endParaRPr>
          </a:p>
        </p:txBody>
      </p:sp>
      <p:sp>
        <p:nvSpPr>
          <p:cNvPr id="130" name="Google Shape;130;p9"/>
          <p:cNvSpPr txBox="1"/>
          <p:nvPr>
            <p:ph type="ctrTitle"/>
          </p:nvPr>
        </p:nvSpPr>
        <p:spPr>
          <a:xfrm>
            <a:off x="277325" y="136325"/>
            <a:ext cx="1474800" cy="6270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891"/>
              <a:buNone/>
            </a:pPr>
            <a:r>
              <a:rPr b="1" i="1" lang="en" sz="2372" u="sng"/>
              <a:t>Station 9</a:t>
            </a:r>
            <a:endParaRPr b="1" i="1" sz="2372" u="sng"/>
          </a:p>
        </p:txBody>
      </p:sp>
      <p:sp>
        <p:nvSpPr>
          <p:cNvPr id="131" name="Google Shape;131;p9"/>
          <p:cNvSpPr txBox="1"/>
          <p:nvPr>
            <p:ph type="ctrTitle"/>
          </p:nvPr>
        </p:nvSpPr>
        <p:spPr>
          <a:xfrm>
            <a:off x="2008475" y="4797200"/>
            <a:ext cx="6122100" cy="3252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37563"/>
              <a:buNone/>
            </a:pPr>
            <a:r>
              <a:rPr b="1" i="1" lang="en" sz="2372">
                <a:highlight>
                  <a:schemeClr val="lt2"/>
                </a:highlight>
              </a:rPr>
              <a:t>Stations 6-10 First and Second Grades ONLY</a:t>
            </a:r>
            <a:endParaRPr b="1" i="1" sz="2372">
              <a:highlight>
                <a:schemeClr val="lt2"/>
              </a:highlight>
            </a:endParaRPr>
          </a:p>
        </p:txBody>
      </p:sp>
      <p:sp>
        <p:nvSpPr>
          <p:cNvPr id="132" name="Google Shape;132;p9"/>
          <p:cNvSpPr txBox="1"/>
          <p:nvPr>
            <p:ph type="ctrTitle"/>
          </p:nvPr>
        </p:nvSpPr>
        <p:spPr>
          <a:xfrm>
            <a:off x="294750" y="1808300"/>
            <a:ext cx="8554500" cy="2988900"/>
          </a:xfrm>
          <a:prstGeom prst="rect">
            <a:avLst/>
          </a:prstGeom>
          <a:noFill/>
          <a:ln>
            <a:noFill/>
          </a:ln>
        </p:spPr>
        <p:txBody>
          <a:bodyPr anchorCtr="0" anchor="b" bIns="91425" lIns="91425" spcFirstLastPara="1" rIns="91425" wrap="square" tIns="91425">
            <a:noAutofit/>
          </a:bodyPr>
          <a:lstStyle/>
          <a:p>
            <a:pPr indent="-345108" lvl="0" marL="457200" rtl="0" algn="l">
              <a:lnSpc>
                <a:spcPct val="100000"/>
              </a:lnSpc>
              <a:spcBef>
                <a:spcPts val="0"/>
              </a:spcBef>
              <a:spcAft>
                <a:spcPts val="0"/>
              </a:spcAft>
              <a:buSzPts val="1835"/>
              <a:buChar char="●"/>
            </a:pPr>
            <a:r>
              <a:rPr b="1" lang="en" sz="1834"/>
              <a:t>When the game starts, the first person carries the egg on the spoon around their team’s cone on the opposite end and returns back to their team.</a:t>
            </a:r>
            <a:endParaRPr b="1" sz="1834"/>
          </a:p>
          <a:p>
            <a:pPr indent="-345108" lvl="0" marL="457200" rtl="0" algn="l">
              <a:lnSpc>
                <a:spcPct val="100000"/>
              </a:lnSpc>
              <a:spcBef>
                <a:spcPts val="0"/>
              </a:spcBef>
              <a:spcAft>
                <a:spcPts val="0"/>
              </a:spcAft>
              <a:buSzPts val="1835"/>
              <a:buChar char="●"/>
            </a:pPr>
            <a:r>
              <a:rPr b="1" lang="en" sz="1834"/>
              <a:t>They then pass the spoon with the egg to the next person in line without touching the egg. Play then continues.</a:t>
            </a:r>
            <a:endParaRPr b="1" sz="1834"/>
          </a:p>
          <a:p>
            <a:pPr indent="-345108" lvl="0" marL="457200" rtl="0" algn="l">
              <a:lnSpc>
                <a:spcPct val="100000"/>
              </a:lnSpc>
              <a:spcBef>
                <a:spcPts val="0"/>
              </a:spcBef>
              <a:spcAft>
                <a:spcPts val="0"/>
              </a:spcAft>
              <a:buSzPts val="1835"/>
              <a:buChar char="●"/>
            </a:pPr>
            <a:r>
              <a:rPr b="1" lang="en" sz="2072"/>
              <a:t>The team that goes down and back first is the winner.</a:t>
            </a:r>
            <a:r>
              <a:rPr b="1" lang="en" sz="1534"/>
              <a:t> </a:t>
            </a:r>
            <a:endParaRPr b="1" sz="1534"/>
          </a:p>
          <a:p>
            <a:pPr indent="0" lvl="0" marL="457200" rtl="0" algn="l">
              <a:lnSpc>
                <a:spcPct val="100000"/>
              </a:lnSpc>
              <a:spcBef>
                <a:spcPts val="0"/>
              </a:spcBef>
              <a:spcAft>
                <a:spcPts val="0"/>
              </a:spcAft>
              <a:buSzPts val="5200"/>
              <a:buNone/>
            </a:pPr>
            <a:r>
              <a:rPr b="1" lang="en" sz="1834"/>
              <a:t>*Players </a:t>
            </a:r>
            <a:r>
              <a:rPr b="1" lang="en" sz="1834" u="sng"/>
              <a:t>should not hold the egg </a:t>
            </a:r>
            <a:r>
              <a:rPr b="1" lang="en" sz="1834"/>
              <a:t>on the spoon. </a:t>
            </a:r>
            <a:endParaRPr b="1" sz="1834"/>
          </a:p>
          <a:p>
            <a:pPr indent="0" lvl="0" marL="457200" rtl="0" algn="l">
              <a:lnSpc>
                <a:spcPct val="100000"/>
              </a:lnSpc>
              <a:spcBef>
                <a:spcPts val="0"/>
              </a:spcBef>
              <a:spcAft>
                <a:spcPts val="0"/>
              </a:spcAft>
              <a:buSzPts val="5200"/>
              <a:buNone/>
            </a:pPr>
            <a:r>
              <a:rPr b="1" lang="en" sz="1834"/>
              <a:t>*The only time someone should touch an egg is to pick it up after it falls to the ground to put it back on the spoon and continue playing.</a:t>
            </a:r>
            <a:endParaRPr b="1" sz="1834"/>
          </a:p>
          <a:p>
            <a:pPr indent="0" lvl="0" marL="0" rtl="0" algn="l">
              <a:lnSpc>
                <a:spcPct val="100000"/>
              </a:lnSpc>
              <a:spcBef>
                <a:spcPts val="0"/>
              </a:spcBef>
              <a:spcAft>
                <a:spcPts val="0"/>
              </a:spcAft>
              <a:buSzPts val="5200"/>
              <a:buNone/>
            </a:pPr>
            <a:r>
              <a:t/>
            </a:r>
            <a:endParaRPr b="1" sz="1534"/>
          </a:p>
        </p:txBody>
      </p:sp>
      <p:sp>
        <p:nvSpPr>
          <p:cNvPr id="133" name="Google Shape;133;p9"/>
          <p:cNvSpPr txBox="1"/>
          <p:nvPr>
            <p:ph type="ctrTitle"/>
          </p:nvPr>
        </p:nvSpPr>
        <p:spPr>
          <a:xfrm>
            <a:off x="201775" y="1684350"/>
            <a:ext cx="8353800" cy="5130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37563"/>
              <a:buNone/>
            </a:pPr>
            <a:r>
              <a:rPr b="1" lang="en" sz="2372"/>
              <a:t>2 teams each line up behind their team’s cone. *If teams are uneven, have the uneven team takes an extra turn.</a:t>
            </a:r>
            <a:endParaRPr b="1" sz="2372"/>
          </a:p>
          <a:p>
            <a:pPr indent="0" lvl="0" marL="0" rtl="0" algn="l">
              <a:lnSpc>
                <a:spcPct val="100000"/>
              </a:lnSpc>
              <a:spcBef>
                <a:spcPts val="0"/>
              </a:spcBef>
              <a:spcAft>
                <a:spcPts val="0"/>
              </a:spcAft>
              <a:buSzPct val="37563"/>
              <a:buNone/>
            </a:pPr>
            <a:r>
              <a:t/>
            </a:r>
            <a:endParaRPr b="1" sz="2372"/>
          </a:p>
        </p:txBody>
      </p:sp>
      <p:sp>
        <p:nvSpPr>
          <p:cNvPr id="134" name="Google Shape;134;p9"/>
          <p:cNvSpPr txBox="1"/>
          <p:nvPr/>
        </p:nvSpPr>
        <p:spPr>
          <a:xfrm>
            <a:off x="7485950" y="4722100"/>
            <a:ext cx="7138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8" name="Shape 138"/>
        <p:cNvGrpSpPr/>
        <p:nvPr/>
      </p:nvGrpSpPr>
      <p:grpSpPr>
        <a:xfrm>
          <a:off x="0" y="0"/>
          <a:ext cx="0" cy="0"/>
          <a:chOff x="0" y="0"/>
          <a:chExt cx="0" cy="0"/>
        </a:xfrm>
      </p:grpSpPr>
      <p:sp>
        <p:nvSpPr>
          <p:cNvPr id="139" name="Google Shape;139;p10"/>
          <p:cNvSpPr txBox="1"/>
          <p:nvPr>
            <p:ph idx="1" type="subTitle"/>
          </p:nvPr>
        </p:nvSpPr>
        <p:spPr>
          <a:xfrm>
            <a:off x="2008475" y="0"/>
            <a:ext cx="5092200" cy="11094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b="1" i="1" lang="en" sz="6000">
                <a:solidFill>
                  <a:schemeClr val="dk1"/>
                </a:solidFill>
                <a:highlight>
                  <a:schemeClr val="lt2"/>
                </a:highlight>
                <a:latin typeface="Comic Sans MS"/>
                <a:ea typeface="Comic Sans MS"/>
                <a:cs typeface="Comic Sans MS"/>
                <a:sym typeface="Comic Sans MS"/>
              </a:rPr>
              <a:t>Hula Hut</a:t>
            </a:r>
            <a:endParaRPr b="1" i="1" sz="6000">
              <a:solidFill>
                <a:schemeClr val="dk1"/>
              </a:solidFill>
              <a:highlight>
                <a:schemeClr val="lt2"/>
              </a:highlight>
              <a:latin typeface="Comic Sans MS"/>
              <a:ea typeface="Comic Sans MS"/>
              <a:cs typeface="Comic Sans MS"/>
              <a:sym typeface="Comic Sans MS"/>
            </a:endParaRPr>
          </a:p>
        </p:txBody>
      </p:sp>
      <p:sp>
        <p:nvSpPr>
          <p:cNvPr id="140" name="Google Shape;140;p10"/>
          <p:cNvSpPr txBox="1"/>
          <p:nvPr>
            <p:ph type="ctrTitle"/>
          </p:nvPr>
        </p:nvSpPr>
        <p:spPr>
          <a:xfrm>
            <a:off x="277325" y="136325"/>
            <a:ext cx="1748700" cy="6270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891"/>
              <a:buNone/>
            </a:pPr>
            <a:r>
              <a:rPr b="1" i="1" lang="en" sz="2372" u="sng"/>
              <a:t>Station 10</a:t>
            </a:r>
            <a:endParaRPr b="1" i="1" sz="2372" u="sng"/>
          </a:p>
        </p:txBody>
      </p:sp>
      <p:sp>
        <p:nvSpPr>
          <p:cNvPr id="141" name="Google Shape;141;p10"/>
          <p:cNvSpPr txBox="1"/>
          <p:nvPr>
            <p:ph type="ctrTitle"/>
          </p:nvPr>
        </p:nvSpPr>
        <p:spPr>
          <a:xfrm>
            <a:off x="1458425" y="4722100"/>
            <a:ext cx="6192300" cy="5130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37563"/>
              <a:buNone/>
            </a:pPr>
            <a:r>
              <a:rPr b="1" i="1" lang="en" sz="2372">
                <a:highlight>
                  <a:schemeClr val="lt2"/>
                </a:highlight>
              </a:rPr>
              <a:t>Stations 6-10 First and Second Grades ONLY</a:t>
            </a:r>
            <a:endParaRPr b="1" i="1" sz="2372">
              <a:highlight>
                <a:schemeClr val="lt2"/>
              </a:highlight>
            </a:endParaRPr>
          </a:p>
        </p:txBody>
      </p:sp>
      <p:sp>
        <p:nvSpPr>
          <p:cNvPr id="142" name="Google Shape;142;p10"/>
          <p:cNvSpPr txBox="1"/>
          <p:nvPr>
            <p:ph type="ctrTitle"/>
          </p:nvPr>
        </p:nvSpPr>
        <p:spPr>
          <a:xfrm>
            <a:off x="-17425" y="1236700"/>
            <a:ext cx="9144000" cy="1722900"/>
          </a:xfrm>
          <a:prstGeom prst="rect">
            <a:avLst/>
          </a:prstGeom>
          <a:noFill/>
          <a:ln>
            <a:noFill/>
          </a:ln>
        </p:spPr>
        <p:txBody>
          <a:bodyPr anchorCtr="0" anchor="b" bIns="91425" lIns="91425" spcFirstLastPara="1" rIns="91425" wrap="square" tIns="91425">
            <a:noAutofit/>
          </a:bodyPr>
          <a:lstStyle/>
          <a:p>
            <a:pPr indent="-335998" lvl="0" marL="457200" rtl="0" algn="l">
              <a:lnSpc>
                <a:spcPct val="100000"/>
              </a:lnSpc>
              <a:spcBef>
                <a:spcPts val="0"/>
              </a:spcBef>
              <a:spcAft>
                <a:spcPts val="0"/>
              </a:spcAft>
              <a:buSzPts val="1691"/>
              <a:buChar char="●"/>
            </a:pPr>
            <a:r>
              <a:rPr b="1" lang="en" sz="1691"/>
              <a:t>When the game starts, the first person picks up 1 hula hoop from cone and takes to far cone.   </a:t>
            </a:r>
            <a:endParaRPr b="1" sz="1691"/>
          </a:p>
          <a:p>
            <a:pPr indent="-335998" lvl="0" marL="457200" rtl="0" algn="l">
              <a:lnSpc>
                <a:spcPct val="100000"/>
              </a:lnSpc>
              <a:spcBef>
                <a:spcPts val="0"/>
              </a:spcBef>
              <a:spcAft>
                <a:spcPts val="0"/>
              </a:spcAft>
              <a:buSzPts val="1691"/>
              <a:buChar char="●"/>
            </a:pPr>
            <a:r>
              <a:rPr b="1" lang="en" sz="1691"/>
              <a:t>The first player returns and play then continues to the next person.  </a:t>
            </a:r>
            <a:endParaRPr b="1" sz="1691"/>
          </a:p>
          <a:p>
            <a:pPr indent="-335998" lvl="0" marL="457200" rtl="0" algn="l">
              <a:lnSpc>
                <a:spcPct val="100000"/>
              </a:lnSpc>
              <a:spcBef>
                <a:spcPts val="0"/>
              </a:spcBef>
              <a:spcAft>
                <a:spcPts val="0"/>
              </a:spcAft>
              <a:buSzPts val="1691"/>
              <a:buChar char="●"/>
            </a:pPr>
            <a:r>
              <a:rPr b="1" lang="en" sz="1691"/>
              <a:t>The 7th person builds the hula and returns to team. Once the hula hut is built, each person takes turns bringing back 1 hoop and places it back on the starting cone.</a:t>
            </a:r>
            <a:endParaRPr b="1" sz="1691"/>
          </a:p>
          <a:p>
            <a:pPr indent="-335998" lvl="0" marL="457200" rtl="0" algn="l">
              <a:lnSpc>
                <a:spcPct val="100000"/>
              </a:lnSpc>
              <a:spcBef>
                <a:spcPts val="0"/>
              </a:spcBef>
              <a:spcAft>
                <a:spcPts val="0"/>
              </a:spcAft>
              <a:buSzPts val="1691"/>
              <a:buChar char="●"/>
            </a:pPr>
            <a:r>
              <a:rPr b="1" lang="en" sz="1691"/>
              <a:t>The first team to </a:t>
            </a:r>
            <a:r>
              <a:rPr b="1" lang="en" sz="1691" u="sng"/>
              <a:t>build the hula hut AND bring back the hoops</a:t>
            </a:r>
            <a:r>
              <a:rPr b="1" lang="en" sz="1691"/>
              <a:t> wins. </a:t>
            </a:r>
            <a:endParaRPr b="1" sz="1691"/>
          </a:p>
        </p:txBody>
      </p:sp>
      <p:sp>
        <p:nvSpPr>
          <p:cNvPr id="143" name="Google Shape;143;p10"/>
          <p:cNvSpPr txBox="1"/>
          <p:nvPr>
            <p:ph type="ctrTitle"/>
          </p:nvPr>
        </p:nvSpPr>
        <p:spPr>
          <a:xfrm>
            <a:off x="395100" y="1109400"/>
            <a:ext cx="8353800" cy="3162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37563"/>
              <a:buNone/>
            </a:pPr>
            <a:r>
              <a:rPr b="1" lang="en" sz="2372"/>
              <a:t>2 teams each line up behind their team’s cone.</a:t>
            </a:r>
            <a:endParaRPr b="1" sz="2372"/>
          </a:p>
        </p:txBody>
      </p:sp>
      <p:sp>
        <p:nvSpPr>
          <p:cNvPr id="144" name="Google Shape;144;p10"/>
          <p:cNvSpPr txBox="1"/>
          <p:nvPr/>
        </p:nvSpPr>
        <p:spPr>
          <a:xfrm>
            <a:off x="7485950" y="4722100"/>
            <a:ext cx="7138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10"/>
          <p:cNvSpPr txBox="1"/>
          <p:nvPr>
            <p:ph type="ctrTitle"/>
          </p:nvPr>
        </p:nvSpPr>
        <p:spPr>
          <a:xfrm>
            <a:off x="377675" y="2959600"/>
            <a:ext cx="8353800" cy="1762500"/>
          </a:xfrm>
          <a:prstGeom prst="rect">
            <a:avLst/>
          </a:prstGeom>
          <a:noFill/>
          <a:ln cap="flat" cmpd="sng" w="9525">
            <a:solidFill>
              <a:srgbClr val="000000"/>
            </a:solidFill>
            <a:prstDash val="solid"/>
            <a:round/>
            <a:headEnd len="sm" w="sm" type="none"/>
            <a:tailEnd len="sm" w="sm" type="none"/>
          </a:ln>
        </p:spPr>
        <p:txBody>
          <a:bodyPr anchorCtr="0" anchor="b" bIns="91425" lIns="91425" spcFirstLastPara="1" rIns="91425" wrap="square" tIns="91425">
            <a:normAutofit fontScale="90000"/>
          </a:bodyPr>
          <a:lstStyle/>
          <a:p>
            <a:pPr indent="0" lvl="0" marL="457200" rtl="0" algn="l">
              <a:lnSpc>
                <a:spcPct val="100000"/>
              </a:lnSpc>
              <a:spcBef>
                <a:spcPts val="0"/>
              </a:spcBef>
              <a:spcAft>
                <a:spcPts val="0"/>
              </a:spcAft>
              <a:buSzPct val="243582"/>
              <a:buNone/>
            </a:pPr>
            <a:r>
              <a:rPr lang="en" sz="2372" u="sng"/>
              <a:t>How to build a Hula Hut </a:t>
            </a:r>
            <a:r>
              <a:rPr lang="en" sz="2372"/>
              <a:t>(Adults may help students as needed.)</a:t>
            </a:r>
            <a:endParaRPr sz="2372"/>
          </a:p>
          <a:p>
            <a:pPr indent="0" lvl="0" marL="457200" rtl="0" algn="l">
              <a:lnSpc>
                <a:spcPct val="100000"/>
              </a:lnSpc>
              <a:spcBef>
                <a:spcPts val="0"/>
              </a:spcBef>
              <a:spcAft>
                <a:spcPts val="0"/>
              </a:spcAft>
              <a:buSzPct val="385185"/>
              <a:buNone/>
            </a:pPr>
            <a:r>
              <a:rPr lang="en" sz="1500">
                <a:solidFill>
                  <a:srgbClr val="333333"/>
                </a:solidFill>
                <a:highlight>
                  <a:srgbClr val="FFFFFF"/>
                </a:highlight>
              </a:rPr>
              <a:t>1. Place one hula hoop flat on the ground – this will be the hut’s foundation.  </a:t>
            </a:r>
            <a:endParaRPr sz="1500">
              <a:solidFill>
                <a:srgbClr val="333333"/>
              </a:solidFill>
              <a:highlight>
                <a:srgbClr val="FFFFFF"/>
              </a:highlight>
            </a:endParaRPr>
          </a:p>
          <a:p>
            <a:pPr indent="0" lvl="0" marL="457200" rtl="0" algn="l">
              <a:lnSpc>
                <a:spcPct val="100000"/>
              </a:lnSpc>
              <a:spcBef>
                <a:spcPts val="0"/>
              </a:spcBef>
              <a:spcAft>
                <a:spcPts val="0"/>
              </a:spcAft>
              <a:buSzPct val="385185"/>
              <a:buNone/>
            </a:pPr>
            <a:r>
              <a:rPr lang="en" sz="1500">
                <a:solidFill>
                  <a:srgbClr val="333333"/>
                </a:solidFill>
                <a:highlight>
                  <a:srgbClr val="FFFFFF"/>
                </a:highlight>
              </a:rPr>
              <a:t>2. Next, stand two hula hoops up on the inside of the foundation </a:t>
            </a:r>
            <a:r>
              <a:rPr lang="en" sz="1500" u="sng">
                <a:solidFill>
                  <a:srgbClr val="333333"/>
                </a:solidFill>
                <a:highlight>
                  <a:srgbClr val="FFFFFF"/>
                </a:highlight>
              </a:rPr>
              <a:t>left and right</a:t>
            </a:r>
            <a:r>
              <a:rPr lang="en" sz="1500">
                <a:solidFill>
                  <a:srgbClr val="333333"/>
                </a:solidFill>
                <a:highlight>
                  <a:srgbClr val="FFFFFF"/>
                </a:highlight>
              </a:rPr>
              <a:t>. Lean the tops of the hoops at 45 degree angles until they touch.  </a:t>
            </a:r>
            <a:endParaRPr sz="1500">
              <a:solidFill>
                <a:srgbClr val="333333"/>
              </a:solidFill>
              <a:highlight>
                <a:srgbClr val="FFFFFF"/>
              </a:highlight>
            </a:endParaRPr>
          </a:p>
          <a:p>
            <a:pPr indent="0" lvl="0" marL="457200" rtl="0" algn="l">
              <a:lnSpc>
                <a:spcPct val="100000"/>
              </a:lnSpc>
              <a:spcBef>
                <a:spcPts val="0"/>
              </a:spcBef>
              <a:spcAft>
                <a:spcPts val="0"/>
              </a:spcAft>
              <a:buSzPct val="385185"/>
              <a:buNone/>
            </a:pPr>
            <a:r>
              <a:rPr lang="en" sz="1500">
                <a:solidFill>
                  <a:srgbClr val="333333"/>
                </a:solidFill>
                <a:highlight>
                  <a:srgbClr val="FFFFFF"/>
                </a:highlight>
              </a:rPr>
              <a:t>3. Next, do the same with two more hula hoops </a:t>
            </a:r>
            <a:r>
              <a:rPr lang="en" sz="1500" u="sng">
                <a:solidFill>
                  <a:srgbClr val="333333"/>
                </a:solidFill>
                <a:highlight>
                  <a:srgbClr val="FFFFFF"/>
                </a:highlight>
              </a:rPr>
              <a:t>front and back</a:t>
            </a:r>
            <a:r>
              <a:rPr lang="en" sz="1500">
                <a:solidFill>
                  <a:srgbClr val="333333"/>
                </a:solidFill>
                <a:highlight>
                  <a:srgbClr val="FFFFFF"/>
                </a:highlight>
              </a:rPr>
              <a:t>.  Lean the tops of these two hoops together at a 45 degree angle over the tops of the first two.  </a:t>
            </a:r>
            <a:endParaRPr sz="1500">
              <a:solidFill>
                <a:srgbClr val="333333"/>
              </a:solidFill>
              <a:highlight>
                <a:srgbClr val="FFFFFF"/>
              </a:highlight>
            </a:endParaRPr>
          </a:p>
          <a:p>
            <a:pPr indent="0" lvl="0" marL="457200" rtl="0" algn="l">
              <a:lnSpc>
                <a:spcPct val="100000"/>
              </a:lnSpc>
              <a:spcBef>
                <a:spcPts val="0"/>
              </a:spcBef>
              <a:spcAft>
                <a:spcPts val="0"/>
              </a:spcAft>
              <a:buSzPct val="385185"/>
              <a:buNone/>
            </a:pPr>
            <a:r>
              <a:rPr lang="en" sz="1500">
                <a:solidFill>
                  <a:srgbClr val="333333"/>
                </a:solidFill>
                <a:highlight>
                  <a:srgbClr val="FFFFFF"/>
                </a:highlight>
              </a:rPr>
              <a:t>4. Next you will place the last hula hoop (the roof) over the others (the walls) to hold them in place.</a:t>
            </a:r>
            <a:endParaRPr b="1" sz="2372"/>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Ryan Lazaroe</dc:creator>
</cp:coreProperties>
</file>