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ad9d3e566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ad9d3e566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7.png"/><Relationship Id="rId22" Type="http://schemas.openxmlformats.org/officeDocument/2006/relationships/image" Target="../media/image18.png"/><Relationship Id="rId21" Type="http://schemas.openxmlformats.org/officeDocument/2006/relationships/hyperlink" Target="https://www.youtube.com/embed/tRvM-Ohu8R0" TargetMode="External"/><Relationship Id="rId24" Type="http://schemas.openxmlformats.org/officeDocument/2006/relationships/image" Target="../media/image16.png"/><Relationship Id="rId23" Type="http://schemas.openxmlformats.org/officeDocument/2006/relationships/hyperlink" Target="https://www.youtube.com/embed/4esGp24Q2f0"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11.png"/><Relationship Id="rId9" Type="http://schemas.openxmlformats.org/officeDocument/2006/relationships/hyperlink" Target="http://www.youtube.com/watch?v=oXwoy-Ce1ZE" TargetMode="External"/><Relationship Id="rId26" Type="http://schemas.openxmlformats.org/officeDocument/2006/relationships/image" Target="../media/image2.png"/><Relationship Id="rId25" Type="http://schemas.openxmlformats.org/officeDocument/2006/relationships/hyperlink" Target="https://www.youtube.com/embed/vvg-OUH6WNE" TargetMode="External"/><Relationship Id="rId28" Type="http://schemas.openxmlformats.org/officeDocument/2006/relationships/image" Target="../media/image8.png"/><Relationship Id="rId27" Type="http://schemas.openxmlformats.org/officeDocument/2006/relationships/hyperlink" Target="https://www.youtube.com/embed/jyaXjZFKFHw" TargetMode="External"/><Relationship Id="rId5" Type="http://schemas.openxmlformats.org/officeDocument/2006/relationships/image" Target="../media/image20.png"/><Relationship Id="rId6" Type="http://schemas.openxmlformats.org/officeDocument/2006/relationships/image" Target="../media/image10.png"/><Relationship Id="rId29" Type="http://schemas.openxmlformats.org/officeDocument/2006/relationships/hyperlink" Target="https://www.youtube.com/embed/LUmMIgSygcQ" TargetMode="External"/><Relationship Id="rId7" Type="http://schemas.openxmlformats.org/officeDocument/2006/relationships/hyperlink" Target="http://www.youtube.com/watch?v=6qem_n7Z014" TargetMode="External"/><Relationship Id="rId8" Type="http://schemas.openxmlformats.org/officeDocument/2006/relationships/image" Target="../media/image6.jpg"/><Relationship Id="rId31" Type="http://schemas.openxmlformats.org/officeDocument/2006/relationships/hyperlink" Target="https://www.youtube.com/embed/ppyiuCyNGqY" TargetMode="External"/><Relationship Id="rId30" Type="http://schemas.openxmlformats.org/officeDocument/2006/relationships/image" Target="../media/image4.png"/><Relationship Id="rId11" Type="http://schemas.openxmlformats.org/officeDocument/2006/relationships/hyperlink" Target="https://www.youtube.com/embed/xpjc3BvhKTM" TargetMode="External"/><Relationship Id="rId33" Type="http://schemas.openxmlformats.org/officeDocument/2006/relationships/hyperlink" Target="https://www.youtube.com/embed/duIBKHQyUOE" TargetMode="External"/><Relationship Id="rId10" Type="http://schemas.openxmlformats.org/officeDocument/2006/relationships/image" Target="../media/image5.jpg"/><Relationship Id="rId32" Type="http://schemas.openxmlformats.org/officeDocument/2006/relationships/image" Target="../media/image17.png"/><Relationship Id="rId13" Type="http://schemas.openxmlformats.org/officeDocument/2006/relationships/hyperlink" Target="https://www.youtube.com/embed/CrKbxlYrA-0" TargetMode="External"/><Relationship Id="rId35" Type="http://schemas.openxmlformats.org/officeDocument/2006/relationships/hyperlink" Target="https://www.youtube.com/embed/iDQiEjug-G8" TargetMode="External"/><Relationship Id="rId12" Type="http://schemas.openxmlformats.org/officeDocument/2006/relationships/image" Target="../media/image21.png"/><Relationship Id="rId34" Type="http://schemas.openxmlformats.org/officeDocument/2006/relationships/image" Target="../media/image14.png"/><Relationship Id="rId15" Type="http://schemas.openxmlformats.org/officeDocument/2006/relationships/hyperlink" Target="https://www.youtube.com/embed/bH_dOScj9FU" TargetMode="External"/><Relationship Id="rId37" Type="http://schemas.openxmlformats.org/officeDocument/2006/relationships/hyperlink" Target="http://www.youtube.com/watch?v=6lgCU6vyGR0" TargetMode="External"/><Relationship Id="rId14" Type="http://schemas.openxmlformats.org/officeDocument/2006/relationships/image" Target="../media/image1.png"/><Relationship Id="rId36" Type="http://schemas.openxmlformats.org/officeDocument/2006/relationships/image" Target="../media/image9.png"/><Relationship Id="rId17" Type="http://schemas.openxmlformats.org/officeDocument/2006/relationships/hyperlink" Target="https://www.youtube.com/embed/JCiHX0sn4BQ" TargetMode="External"/><Relationship Id="rId16" Type="http://schemas.openxmlformats.org/officeDocument/2006/relationships/image" Target="../media/image12.png"/><Relationship Id="rId38" Type="http://schemas.openxmlformats.org/officeDocument/2006/relationships/image" Target="../media/image15.jpg"/><Relationship Id="rId19" Type="http://schemas.openxmlformats.org/officeDocument/2006/relationships/hyperlink" Target="https://www.youtube.com/embed/XdiUvOAgci4" TargetMode="External"/><Relationship Id="rId1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hyperlink" Target="https://linktr.ee/RebeccaAllgeier" TargetMode="External"/><Relationship Id="rId5" Type="http://schemas.openxmlformats.org/officeDocument/2006/relationships/hyperlink" Target="https://www.facebook.com/MsAllgeie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4">
            <a:alphaModFix/>
          </a:blip>
          <a:srcRect b="0" l="0" r="0" t="17026"/>
          <a:stretch/>
        </p:blipFill>
        <p:spPr>
          <a:xfrm>
            <a:off x="2554450" y="4227275"/>
            <a:ext cx="4165099" cy="1212175"/>
          </a:xfrm>
          <a:prstGeom prst="rect">
            <a:avLst/>
          </a:prstGeom>
          <a:noFill/>
          <a:ln>
            <a:noFill/>
          </a:ln>
        </p:spPr>
      </p:pic>
      <p:pic>
        <p:nvPicPr>
          <p:cNvPr id="55" name="Google Shape;55;p13"/>
          <p:cNvPicPr preferRelativeResize="0"/>
          <p:nvPr/>
        </p:nvPicPr>
        <p:blipFill rotWithShape="1">
          <a:blip r:embed="rId5">
            <a:alphaModFix/>
          </a:blip>
          <a:srcRect b="0" l="12819" r="9299" t="37095"/>
          <a:stretch/>
        </p:blipFill>
        <p:spPr>
          <a:xfrm>
            <a:off x="6561100" y="131908"/>
            <a:ext cx="2464024" cy="4626617"/>
          </a:xfrm>
          <a:prstGeom prst="rect">
            <a:avLst/>
          </a:prstGeom>
          <a:noFill/>
          <a:ln>
            <a:noFill/>
          </a:ln>
        </p:spPr>
      </p:pic>
      <p:pic>
        <p:nvPicPr>
          <p:cNvPr id="56" name="Google Shape;56;p13"/>
          <p:cNvPicPr preferRelativeResize="0"/>
          <p:nvPr/>
        </p:nvPicPr>
        <p:blipFill rotWithShape="1">
          <a:blip r:embed="rId5">
            <a:alphaModFix/>
          </a:blip>
          <a:srcRect b="0" l="12819" r="9299" t="37095"/>
          <a:stretch/>
        </p:blipFill>
        <p:spPr>
          <a:xfrm>
            <a:off x="90425" y="131908"/>
            <a:ext cx="2464025" cy="4626617"/>
          </a:xfrm>
          <a:prstGeom prst="rect">
            <a:avLst/>
          </a:prstGeom>
          <a:noFill/>
          <a:ln>
            <a:noFill/>
          </a:ln>
        </p:spPr>
      </p:pic>
      <p:pic>
        <p:nvPicPr>
          <p:cNvPr id="57" name="Google Shape;57;p13"/>
          <p:cNvPicPr preferRelativeResize="0"/>
          <p:nvPr/>
        </p:nvPicPr>
        <p:blipFill>
          <a:blip r:embed="rId6">
            <a:alphaModFix/>
          </a:blip>
          <a:stretch>
            <a:fillRect/>
          </a:stretch>
        </p:blipFill>
        <p:spPr>
          <a:xfrm>
            <a:off x="2418813" y="0"/>
            <a:ext cx="4306374" cy="4227274"/>
          </a:xfrm>
          <a:prstGeom prst="rect">
            <a:avLst/>
          </a:prstGeom>
          <a:noFill/>
          <a:ln>
            <a:noFill/>
          </a:ln>
        </p:spPr>
      </p:pic>
      <p:sp>
        <p:nvSpPr>
          <p:cNvPr id="58" name="Google Shape;58;p13"/>
          <p:cNvSpPr txBox="1"/>
          <p:nvPr/>
        </p:nvSpPr>
        <p:spPr>
          <a:xfrm>
            <a:off x="0" y="0"/>
            <a:ext cx="9144000" cy="5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Watch this video and MUCH more in the Super Simple App for iOS! ► http://apple.co/2nW5hPd&#10;Caitie visits the Canadian Museum of Nature and makes amazing dinosaur discoveries with paleontologist Jordan Mallon! The Canadian Museum of Nature has an impressive collection of over 30 complete skeletons from the dinosaur era - RAWR! Let's go! &#10;&#10;PARENTS AND TEACHERS: Thank you so much for watching Super Simple with your families and/or students. If your young ones are watching without supervision, we recommend some of the following viewing options:&#10;► SUPER SIMPLE APP -- http://bit.ly/SuperSimpleApp&#10;Be the first to watch new Super Simple videos in the Super Simple App! Ad-free and designed for young learners.&#10;► DOWNLOAD -- http://bit.ly/SuperSimpleShop&#10;Videos from all Super Simple channels are available for purchase at the Super Simple online shop. You can also find some DVDs there.&#10;► YOUTUBE KIDS -- http://bit.ly/You-Tube-Kids&#10;Designed to make it safer and simpler for young ones to watch online video, YouTube Kids includes a suite of parental controls so you can tailor the experience to suit your family’s needs.&#10;► AMAZON VIDEO&#10;Are you an Amazon Prime member? Watch Super Simple videos ad-free on Amazon Prime Video. Just search for “Super Simple.”&#10;► KHAN ACADEMY KIDS -- http://bit.ly/KhanKids-App&#10;Super Simple has partnered with Khan Academy on their latest app designed for preschoolers. You’ll find Super Simple Songs worked into the curriculum throughout the app.&#10;► PLAYKIDS -- http://bit.ly/Play-Kids&#10;Do you have the PlayKids app? You can find many of our Super Simple Songs and programs in the app!&#10;&#10;FREE SUPER SIMPLE TEACHING RESOURCES: http://bit.ly/SSFree-Resources&#10;&#10;SOCIAL MEDIA:&#10;Super Simple Newsletter Sign Up: http://bit.ly/SuperSimpleSignUp&#10;Facebook: http://bit.ly/SuperSimpleFacebook&#10;Instagram: http://bit.ly/SuperSimpleInsta&#10;Twitter: http://bit.ly/SuperSimpleTwitter&#10;Pinterest: http://bit.ly/SuperSimplePinterest" id="59" name="Google Shape;59;p13" title="Dinosaur Discoveries | Caitie's Classroom | Museum Field Trip">
            <a:hlinkClick r:id="rId7"/>
          </p:cNvPr>
          <p:cNvPicPr preferRelativeResize="0"/>
          <p:nvPr/>
        </p:nvPicPr>
        <p:blipFill>
          <a:blip r:embed="rId8">
            <a:alphaModFix/>
          </a:blip>
          <a:stretch>
            <a:fillRect/>
          </a:stretch>
        </p:blipFill>
        <p:spPr>
          <a:xfrm>
            <a:off x="406900" y="379050"/>
            <a:ext cx="1842376" cy="1002375"/>
          </a:xfrm>
          <a:prstGeom prst="rect">
            <a:avLst/>
          </a:prstGeom>
          <a:noFill/>
          <a:ln>
            <a:noFill/>
          </a:ln>
        </p:spPr>
      </p:pic>
      <p:pic>
        <p:nvPicPr>
          <p:cNvPr descr="Jessi and Squeaks love science mysteries, and today they've teamed up with their friend, Dino, to try and solve one of the biggest mysteries of all: what happened to the dinosaurs? &#10;&#10;Photo Credit: Plaza Grande, Mérida, Mexico by Niek van Son&#10;&#10;----------&#10;Love SciShow Kids and want to help support it? Become a patron on Patreon: &#10;https://www.patreon.com/scishowkids&#10;----------&#10;Looking for SciShow elsewhere on the internet?&#10;Facebook: http://www.facebook.com/scishow&#10;Twitter: http://www.twitter.com/scishow&#10;Tumblr: http://scishow.tumblr.com&#10;Instagram: http://instagram.com/thescishow&#10;&#10;SOURCES:&#10;http://www.pbs.org/wgbh/evolution/extinction/dinosaurs&#10;https://www.nytimes.com/2017/11/09/science/dinosaurs-asteroid-chicxulub-extinction.html&#10;https://news.nationalgeographic.com/2017/11/dinosaurs-extinction-asteroid-chicxulub-soot-earth-science/&#10;https://news.nationalgeographic.com/2016/06/what-happened-day-dinosaurs-died-chicxulub-drilling-asteroid-science/&#10;https://www.sciencenewsforstudents.org/article/dinosaurs-extinction-asteroid-eruptions-doom&#10;https://www.scholastic.com/teachers/articles/teaching-content/why-did-all-dinosaurs-become-extinct/&#10;https://www.nationalgeographic.com/science/prehistoric-world/dinosaur-extinction/&#10;https://www.amnh.org/exhibitions/dinosaurs-ancient-fossils-new-discoveries/extinction&#10;http://www.ucmp.berkeley.edu/diapsids/avians.html&#10;https://www.scientificamerican.com/article/how-dinosaurs-shrank-and-became-birds/" id="60" name="Google Shape;60;p13" title="What Happened to the Dinosaurs?">
            <a:hlinkClick r:id="rId9"/>
          </p:cNvPr>
          <p:cNvPicPr preferRelativeResize="0"/>
          <p:nvPr/>
        </p:nvPicPr>
        <p:blipFill>
          <a:blip r:embed="rId10">
            <a:alphaModFix/>
          </a:blip>
          <a:stretch>
            <a:fillRect/>
          </a:stretch>
        </p:blipFill>
        <p:spPr>
          <a:xfrm>
            <a:off x="406900" y="1670350"/>
            <a:ext cx="1842374" cy="1098825"/>
          </a:xfrm>
          <a:prstGeom prst="rect">
            <a:avLst/>
          </a:prstGeom>
          <a:noFill/>
          <a:ln>
            <a:noFill/>
          </a:ln>
        </p:spPr>
      </p:pic>
      <p:pic>
        <p:nvPicPr>
          <p:cNvPr id="61" name="Google Shape;61;p13">
            <a:hlinkClick r:id="rId11"/>
          </p:cNvPr>
          <p:cNvPicPr preferRelativeResize="0"/>
          <p:nvPr/>
        </p:nvPicPr>
        <p:blipFill rotWithShape="1">
          <a:blip r:embed="rId12">
            <a:alphaModFix/>
          </a:blip>
          <a:srcRect b="12645" l="0" r="0" t="10342"/>
          <a:stretch/>
        </p:blipFill>
        <p:spPr>
          <a:xfrm>
            <a:off x="2463375" y="1298265"/>
            <a:ext cx="4217249" cy="3247660"/>
          </a:xfrm>
          <a:prstGeom prst="rect">
            <a:avLst/>
          </a:prstGeom>
          <a:noFill/>
          <a:ln>
            <a:noFill/>
          </a:ln>
        </p:spPr>
      </p:pic>
      <p:pic>
        <p:nvPicPr>
          <p:cNvPr id="62" name="Google Shape;62;p13">
            <a:hlinkClick r:id="rId13"/>
          </p:cNvPr>
          <p:cNvPicPr preferRelativeResize="0"/>
          <p:nvPr/>
        </p:nvPicPr>
        <p:blipFill rotWithShape="1">
          <a:blip r:embed="rId14">
            <a:alphaModFix/>
          </a:blip>
          <a:srcRect b="15492" l="0" r="0" t="16619"/>
          <a:stretch/>
        </p:blipFill>
        <p:spPr>
          <a:xfrm flipH="1">
            <a:off x="537563" y="4227275"/>
            <a:ext cx="1569749" cy="745975"/>
          </a:xfrm>
          <a:prstGeom prst="rect">
            <a:avLst/>
          </a:prstGeom>
          <a:noFill/>
          <a:ln>
            <a:noFill/>
          </a:ln>
        </p:spPr>
      </p:pic>
      <p:pic>
        <p:nvPicPr>
          <p:cNvPr id="63" name="Google Shape;63;p13">
            <a:hlinkClick r:id="rId15"/>
          </p:cNvPr>
          <p:cNvPicPr preferRelativeResize="0"/>
          <p:nvPr/>
        </p:nvPicPr>
        <p:blipFill rotWithShape="1">
          <a:blip r:embed="rId16">
            <a:alphaModFix/>
          </a:blip>
          <a:srcRect b="0" l="10427" r="18103" t="4580"/>
          <a:stretch/>
        </p:blipFill>
        <p:spPr>
          <a:xfrm flipH="1">
            <a:off x="3948975" y="2323099"/>
            <a:ext cx="2733226" cy="2554450"/>
          </a:xfrm>
          <a:prstGeom prst="rect">
            <a:avLst/>
          </a:prstGeom>
          <a:noFill/>
          <a:ln>
            <a:noFill/>
          </a:ln>
        </p:spPr>
      </p:pic>
      <p:pic>
        <p:nvPicPr>
          <p:cNvPr id="64" name="Google Shape;64;p13">
            <a:hlinkClick r:id="rId17"/>
          </p:cNvPr>
          <p:cNvPicPr preferRelativeResize="0"/>
          <p:nvPr/>
        </p:nvPicPr>
        <p:blipFill>
          <a:blip r:embed="rId18">
            <a:alphaModFix/>
          </a:blip>
          <a:stretch>
            <a:fillRect/>
          </a:stretch>
        </p:blipFill>
        <p:spPr>
          <a:xfrm>
            <a:off x="4165982" y="75375"/>
            <a:ext cx="2056050" cy="1814450"/>
          </a:xfrm>
          <a:prstGeom prst="rect">
            <a:avLst/>
          </a:prstGeom>
          <a:noFill/>
          <a:ln>
            <a:noFill/>
          </a:ln>
        </p:spPr>
      </p:pic>
      <p:pic>
        <p:nvPicPr>
          <p:cNvPr id="65" name="Google Shape;65;p13">
            <a:hlinkClick r:id="rId19"/>
          </p:cNvPr>
          <p:cNvPicPr preferRelativeResize="0"/>
          <p:nvPr/>
        </p:nvPicPr>
        <p:blipFill rotWithShape="1">
          <a:blip r:embed="rId20">
            <a:alphaModFix/>
          </a:blip>
          <a:srcRect b="775" l="0" r="0" t="5827"/>
          <a:stretch/>
        </p:blipFill>
        <p:spPr>
          <a:xfrm>
            <a:off x="2339700" y="3187400"/>
            <a:ext cx="2543050" cy="1628250"/>
          </a:xfrm>
          <a:prstGeom prst="rect">
            <a:avLst/>
          </a:prstGeom>
          <a:noFill/>
          <a:ln>
            <a:noFill/>
          </a:ln>
        </p:spPr>
      </p:pic>
      <p:pic>
        <p:nvPicPr>
          <p:cNvPr id="66" name="Google Shape;66;p13">
            <a:hlinkClick r:id="rId21"/>
          </p:cNvPr>
          <p:cNvPicPr preferRelativeResize="0"/>
          <p:nvPr/>
        </p:nvPicPr>
        <p:blipFill>
          <a:blip r:embed="rId22">
            <a:alphaModFix/>
          </a:blip>
          <a:stretch>
            <a:fillRect/>
          </a:stretch>
        </p:blipFill>
        <p:spPr>
          <a:xfrm flipH="1">
            <a:off x="4383950" y="3498600"/>
            <a:ext cx="2298250" cy="1378950"/>
          </a:xfrm>
          <a:prstGeom prst="rect">
            <a:avLst/>
          </a:prstGeom>
          <a:noFill/>
          <a:ln>
            <a:noFill/>
          </a:ln>
        </p:spPr>
      </p:pic>
      <p:pic>
        <p:nvPicPr>
          <p:cNvPr id="67" name="Google Shape;67;p13">
            <a:hlinkClick r:id="rId23"/>
          </p:cNvPr>
          <p:cNvPicPr preferRelativeResize="0"/>
          <p:nvPr/>
        </p:nvPicPr>
        <p:blipFill>
          <a:blip r:embed="rId24">
            <a:alphaModFix/>
          </a:blip>
          <a:stretch>
            <a:fillRect/>
          </a:stretch>
        </p:blipFill>
        <p:spPr>
          <a:xfrm>
            <a:off x="6765087" y="4180245"/>
            <a:ext cx="2056050" cy="963255"/>
          </a:xfrm>
          <a:prstGeom prst="rect">
            <a:avLst/>
          </a:prstGeom>
          <a:noFill/>
          <a:ln>
            <a:noFill/>
          </a:ln>
        </p:spPr>
      </p:pic>
      <p:pic>
        <p:nvPicPr>
          <p:cNvPr id="68" name="Google Shape;68;p13">
            <a:hlinkClick r:id="rId25"/>
          </p:cNvPr>
          <p:cNvPicPr preferRelativeResize="0"/>
          <p:nvPr/>
        </p:nvPicPr>
        <p:blipFill rotWithShape="1">
          <a:blip r:embed="rId26">
            <a:alphaModFix/>
          </a:blip>
          <a:srcRect b="0" l="17147" r="15317" t="0"/>
          <a:stretch/>
        </p:blipFill>
        <p:spPr>
          <a:xfrm>
            <a:off x="6894725" y="574463"/>
            <a:ext cx="870325" cy="816275"/>
          </a:xfrm>
          <a:prstGeom prst="rect">
            <a:avLst/>
          </a:prstGeom>
          <a:noFill/>
          <a:ln>
            <a:noFill/>
          </a:ln>
        </p:spPr>
      </p:pic>
      <p:pic>
        <p:nvPicPr>
          <p:cNvPr id="69" name="Google Shape;69;p13">
            <a:hlinkClick r:id="rId27"/>
          </p:cNvPr>
          <p:cNvPicPr preferRelativeResize="0"/>
          <p:nvPr/>
        </p:nvPicPr>
        <p:blipFill rotWithShape="1">
          <a:blip r:embed="rId28">
            <a:alphaModFix/>
          </a:blip>
          <a:srcRect b="0" l="26934" r="27660" t="0"/>
          <a:stretch/>
        </p:blipFill>
        <p:spPr>
          <a:xfrm>
            <a:off x="6907100" y="1889825"/>
            <a:ext cx="699975" cy="865050"/>
          </a:xfrm>
          <a:prstGeom prst="rect">
            <a:avLst/>
          </a:prstGeom>
          <a:noFill/>
          <a:ln>
            <a:noFill/>
          </a:ln>
        </p:spPr>
      </p:pic>
      <p:pic>
        <p:nvPicPr>
          <p:cNvPr id="70" name="Google Shape;70;p13">
            <a:hlinkClick r:id="rId29"/>
          </p:cNvPr>
          <p:cNvPicPr preferRelativeResize="0"/>
          <p:nvPr/>
        </p:nvPicPr>
        <p:blipFill>
          <a:blip r:embed="rId30">
            <a:alphaModFix/>
          </a:blip>
          <a:stretch>
            <a:fillRect/>
          </a:stretch>
        </p:blipFill>
        <p:spPr>
          <a:xfrm>
            <a:off x="7789000" y="1880863"/>
            <a:ext cx="914800" cy="882975"/>
          </a:xfrm>
          <a:prstGeom prst="rect">
            <a:avLst/>
          </a:prstGeom>
          <a:noFill/>
          <a:ln>
            <a:noFill/>
          </a:ln>
        </p:spPr>
      </p:pic>
      <p:pic>
        <p:nvPicPr>
          <p:cNvPr id="71" name="Google Shape;71;p13">
            <a:hlinkClick r:id="rId31"/>
          </p:cNvPr>
          <p:cNvPicPr preferRelativeResize="0"/>
          <p:nvPr/>
        </p:nvPicPr>
        <p:blipFill rotWithShape="1">
          <a:blip r:embed="rId32">
            <a:alphaModFix/>
          </a:blip>
          <a:srcRect b="4886" l="25211" r="24685" t="6114"/>
          <a:stretch/>
        </p:blipFill>
        <p:spPr>
          <a:xfrm>
            <a:off x="7934600" y="550075"/>
            <a:ext cx="748426" cy="865050"/>
          </a:xfrm>
          <a:prstGeom prst="rect">
            <a:avLst/>
          </a:prstGeom>
          <a:noFill/>
          <a:ln>
            <a:noFill/>
          </a:ln>
        </p:spPr>
      </p:pic>
      <p:pic>
        <p:nvPicPr>
          <p:cNvPr id="72" name="Google Shape;72;p13">
            <a:hlinkClick r:id="rId33"/>
          </p:cNvPr>
          <p:cNvPicPr preferRelativeResize="0"/>
          <p:nvPr/>
        </p:nvPicPr>
        <p:blipFill rotWithShape="1">
          <a:blip r:embed="rId34">
            <a:alphaModFix/>
          </a:blip>
          <a:srcRect b="0" l="0" r="39220" t="0"/>
          <a:stretch/>
        </p:blipFill>
        <p:spPr>
          <a:xfrm>
            <a:off x="6907100" y="3204401"/>
            <a:ext cx="699975" cy="865050"/>
          </a:xfrm>
          <a:prstGeom prst="rect">
            <a:avLst/>
          </a:prstGeom>
          <a:noFill/>
          <a:ln>
            <a:noFill/>
          </a:ln>
        </p:spPr>
      </p:pic>
      <p:pic>
        <p:nvPicPr>
          <p:cNvPr id="73" name="Google Shape;73;p13">
            <a:hlinkClick r:id="rId35"/>
          </p:cNvPr>
          <p:cNvPicPr preferRelativeResize="0"/>
          <p:nvPr/>
        </p:nvPicPr>
        <p:blipFill rotWithShape="1">
          <a:blip r:embed="rId36">
            <a:alphaModFix/>
          </a:blip>
          <a:srcRect b="0" l="27948" r="28141" t="0"/>
          <a:stretch/>
        </p:blipFill>
        <p:spPr>
          <a:xfrm>
            <a:off x="7896413" y="3153081"/>
            <a:ext cx="699975" cy="894482"/>
          </a:xfrm>
          <a:prstGeom prst="rect">
            <a:avLst/>
          </a:prstGeom>
          <a:noFill/>
          <a:ln>
            <a:noFill/>
          </a:ln>
        </p:spPr>
      </p:pic>
      <p:pic>
        <p:nvPicPr>
          <p:cNvPr descr="Dinosaurs were the true kings of the Jurassic and Cretaceous periods. For millions of years, velociraptor, T-Rex, and your other favorites reigned supreme. But they weren't always on top. At first, dinos were only the size of a dog, after all. Here’s how dinosaurs conquered the world.&#10;&#10;Science Insider tells you all you need to know about science: space, medicine, biotech, physiology, and more. &#10;&#10;Subscribe to our channel and visit us at: http://www.businessinsider.com/science&#10;Science Insider on Facebook: https://www.facebook.com/BusinessInsiderScience/&#10;Science Insider on Instagram: https://www.instagram.com/science_insider/&#10;Business Insider on Twitter: https://twitter.com/businessinsider&#10;Tech Insider on Twitter: https://twitter.com/techinsider&#10;&#10;--------------------------------------------------------------------&#10;&#10;Following is a transcript of the video: &#10;&#10;Right now, paleontologists discover a new species of dinosaur every week. And it’s no wonder! Dinosaurs dominated the planet for 135 million years. But they didn’t start out on top.&#10;&#10;The first dinosaurs emerged around 230 million years ago during the Triassic Period. Back then, Earth looked very different. Instead of 7 continents, there was just one: Pangea. Even early dinosaurs were nothing like those Hollywood giants.&#10;&#10;Eoraptor, possibly the first true dinosaur, was puny. Especially compared to top predators of the day like some of the giant rauisuchians. Over the next 30 million years, new species of dinosaurs and amphibians developed along with the first mammals. Life was flourishing.&#10;&#10;Then, 201 million years ago, everything changed. Pangea began to tear apart. The shifting tectonic plates sparked volcanic eruptions, which — over tens of thousands years — TRIPLED the amount of greenhouse gases in the atmosphere and warmed the planet by 3 to 4 degrees Celsius. It vanquished at least 30% of all life in the process.&#10;&#10;But for some reason, maybe luck, or some helpful adaptation the dinosaurs sailed on through to the dawn of the Jurassic Period. And over the next 135 million years, they continued to spread, diversify, and evolve into some familiar faces. For example, the first tyrannosaurs sprouted up sometime around 170 million years ago. But don’t get your hopes up these guys were no T. rex.&#10;&#10;Turns out, the REAL sovereign of the era was the Allosaurus. Longer than a double decker bus, it dined on sauropods with its meat cleaver teeth. Meanwhile, Pangea continued to pull apart. By 145 million years ago it began to resemble what we see today. Forming isolated pockets, where dinosaurs grew increasingly different from each other. It was the heyday of dinosaur diversity. And a new period: The Cretaceous.&#10;&#10;Meanwhile, in Argentina, giants like Patagotitan — the biggest dinosaur on record — turned up around 100 million years ago. But the most frightening of all appeared in the Western US around 68 million years ago. T. rex. The largest carnivore in history. On its own, it was a formidable predator but it turns out the T. rex likely hunted in packs.&#10;&#10;And where T. Rex did not roam, other pack hunters filled the niche. For example, in Asia, the small, yet cunning, velociraptor roamed. It was a bad time to be a mammal. And then, 66 million years ago, the Chicxulub asteroid wiped out all the dinosaurs well, almost all of them. One group remained. In fact, their descendants might be sitting outside your window right now.&#10;&#10;Birds. That’s right, modern birds ARE dinosaurs! Turns out the legacy of these titans today is … well ... dinner.&#10;&#10;This video was made in large part thanks to Steve Brusatte and the information in his new book “The Rise and Fall of the Dinosaurs.” What interesting dinosaur facts do you want to know about? Let us know in the comments." id="74" name="Google Shape;74;p13" title="How Dinosaurs Took Over The World">
            <a:hlinkClick r:id="rId37"/>
          </p:cNvPr>
          <p:cNvPicPr preferRelativeResize="0"/>
          <p:nvPr/>
        </p:nvPicPr>
        <p:blipFill>
          <a:blip r:embed="rId38">
            <a:alphaModFix/>
          </a:blip>
          <a:stretch>
            <a:fillRect/>
          </a:stretch>
        </p:blipFill>
        <p:spPr>
          <a:xfrm>
            <a:off x="406900" y="2970625"/>
            <a:ext cx="1842376" cy="1098825"/>
          </a:xfrm>
          <a:prstGeom prst="rect">
            <a:avLst/>
          </a:prstGeom>
          <a:noFill/>
          <a:ln>
            <a:noFill/>
          </a:ln>
        </p:spPr>
      </p:pic>
      <p:sp>
        <p:nvSpPr>
          <p:cNvPr id="75" name="Google Shape;75;p13"/>
          <p:cNvSpPr txBox="1"/>
          <p:nvPr/>
        </p:nvSpPr>
        <p:spPr>
          <a:xfrm>
            <a:off x="90425" y="4695425"/>
            <a:ext cx="1312500" cy="3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@MsAllgeier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gtEl>
                                        <p:attrNameLst>
                                          <p:attrName>style.visibility</p:attrName>
                                        </p:attrNameLst>
                                      </p:cBhvr>
                                      <p:to>
                                        <p:strVal val="visible"/>
                                      </p:to>
                                    </p:set>
                                    <p:animEffect filter="fade" transition="in">
                                      <p:cBhvr>
                                        <p:cTn dur="1000"/>
                                        <p:tgtEl>
                                          <p:spTgt spid="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gtEl>
                                        <p:attrNameLst>
                                          <p:attrName>style.visibility</p:attrName>
                                        </p:attrNameLst>
                                      </p:cBhvr>
                                      <p:to>
                                        <p:strVal val="visible"/>
                                      </p:to>
                                    </p:set>
                                    <p:animEffect filter="fade" transition="in">
                                      <p:cBhvr>
                                        <p:cTn dur="1000"/>
                                        <p:tgtEl>
                                          <p:spTgt spid="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9" name="Shape 79"/>
        <p:cNvGrpSpPr/>
        <p:nvPr/>
      </p:nvGrpSpPr>
      <p:grpSpPr>
        <a:xfrm>
          <a:off x="0" y="0"/>
          <a:ext cx="0" cy="0"/>
          <a:chOff x="0" y="0"/>
          <a:chExt cx="0" cy="0"/>
        </a:xfrm>
      </p:grpSpPr>
      <p:pic>
        <p:nvPicPr>
          <p:cNvPr descr="Bitmoji Image" id="80" name="Google Shape;80;p14"/>
          <p:cNvPicPr preferRelativeResize="0"/>
          <p:nvPr/>
        </p:nvPicPr>
        <p:blipFill>
          <a:blip r:embed="rId3">
            <a:alphaModFix/>
          </a:blip>
          <a:stretch>
            <a:fillRect/>
          </a:stretch>
        </p:blipFill>
        <p:spPr>
          <a:xfrm>
            <a:off x="1781100" y="795600"/>
            <a:ext cx="3104050" cy="3104050"/>
          </a:xfrm>
          <a:prstGeom prst="rect">
            <a:avLst/>
          </a:prstGeom>
          <a:noFill/>
          <a:ln>
            <a:noFill/>
          </a:ln>
        </p:spPr>
      </p:pic>
      <p:sp>
        <p:nvSpPr>
          <p:cNvPr id="81" name="Google Shape;81;p14"/>
          <p:cNvSpPr/>
          <p:nvPr/>
        </p:nvSpPr>
        <p:spPr>
          <a:xfrm>
            <a:off x="1170650" y="988600"/>
            <a:ext cx="1378200" cy="717300"/>
          </a:xfrm>
          <a:prstGeom prst="wedgeEllipseCallout">
            <a:avLst>
              <a:gd fmla="val 76117" name="adj1"/>
              <a:gd fmla="val 941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000"/>
              <a:t>Want to see more free stuff?</a:t>
            </a:r>
            <a:endParaRPr sz="1000"/>
          </a:p>
        </p:txBody>
      </p:sp>
      <p:sp>
        <p:nvSpPr>
          <p:cNvPr id="82" name="Google Shape;82;p14"/>
          <p:cNvSpPr txBox="1"/>
          <p:nvPr/>
        </p:nvSpPr>
        <p:spPr>
          <a:xfrm>
            <a:off x="4007675" y="1134850"/>
            <a:ext cx="4506300" cy="8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sz="2400" u="sng">
                <a:solidFill>
                  <a:schemeClr val="hlink"/>
                </a:solidFill>
                <a:highlight>
                  <a:srgbClr val="F5F6F8"/>
                </a:highlight>
                <a:hlinkClick r:id="rId4"/>
              </a:rPr>
              <a:t>https://linktr.ee/RebeccaAllgeier</a:t>
            </a:r>
            <a:endParaRPr sz="2400">
              <a:solidFill>
                <a:srgbClr val="0A0B0D"/>
              </a:solidFill>
              <a:highlight>
                <a:srgbClr val="F5F6F8"/>
              </a:highlight>
            </a:endParaRPr>
          </a:p>
          <a:p>
            <a:pPr indent="0" lvl="0" marL="0" rtl="0" algn="l">
              <a:spcBef>
                <a:spcPts val="0"/>
              </a:spcBef>
              <a:spcAft>
                <a:spcPts val="0"/>
              </a:spcAft>
              <a:buNone/>
            </a:pPr>
            <a:r>
              <a:t/>
            </a:r>
            <a:endParaRPr sz="2400">
              <a:solidFill>
                <a:srgbClr val="0A0B0D"/>
              </a:solidFill>
              <a:highlight>
                <a:srgbClr val="F5F6F8"/>
              </a:highlight>
            </a:endParaRPr>
          </a:p>
          <a:p>
            <a:pPr indent="0" lvl="0" marL="0" rtl="0" algn="l">
              <a:spcBef>
                <a:spcPts val="0"/>
              </a:spcBef>
              <a:spcAft>
                <a:spcPts val="0"/>
              </a:spcAft>
              <a:buNone/>
            </a:pPr>
            <a:r>
              <a:rPr lang="en" sz="2000" u="sng">
                <a:solidFill>
                  <a:schemeClr val="hlink"/>
                </a:solidFill>
                <a:highlight>
                  <a:srgbClr val="F5F6F8"/>
                </a:highlight>
                <a:hlinkClick r:id="rId5"/>
              </a:rPr>
              <a:t>https://www.facebook.com/MsAllgeier</a:t>
            </a:r>
            <a:endParaRPr sz="2000">
              <a:solidFill>
                <a:srgbClr val="0A0B0D"/>
              </a:solidFill>
              <a:highlight>
                <a:srgbClr val="F5F6F8"/>
              </a:highlight>
            </a:endParaRPr>
          </a:p>
          <a:p>
            <a:pPr indent="0" lvl="0" marL="0" rtl="0" algn="l">
              <a:spcBef>
                <a:spcPts val="0"/>
              </a:spcBef>
              <a:spcAft>
                <a:spcPts val="0"/>
              </a:spcAft>
              <a:buNone/>
            </a:pPr>
            <a:r>
              <a:t/>
            </a:r>
            <a:endParaRPr sz="2400">
              <a:solidFill>
                <a:srgbClr val="0A0B0D"/>
              </a:solidFill>
              <a:highlight>
                <a:srgbClr val="F5F6F8"/>
              </a:highligh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