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  <p:sldMasterId id="2147483721" r:id="rId2"/>
  </p:sldMasterIdLst>
  <p:notesMasterIdLst>
    <p:notesMasterId r:id="rId50"/>
  </p:notesMasterIdLst>
  <p:sldIdLst>
    <p:sldId id="318" r:id="rId3"/>
    <p:sldId id="258" r:id="rId4"/>
    <p:sldId id="315" r:id="rId5"/>
    <p:sldId id="319" r:id="rId6"/>
    <p:sldId id="259" r:id="rId7"/>
    <p:sldId id="260" r:id="rId8"/>
    <p:sldId id="261" r:id="rId9"/>
    <p:sldId id="262" r:id="rId10"/>
    <p:sldId id="263" r:id="rId11"/>
    <p:sldId id="287" r:id="rId12"/>
    <p:sldId id="288" r:id="rId13"/>
    <p:sldId id="289" r:id="rId14"/>
    <p:sldId id="290" r:id="rId15"/>
    <p:sldId id="320" r:id="rId16"/>
    <p:sldId id="292" r:id="rId17"/>
    <p:sldId id="293" r:id="rId18"/>
    <p:sldId id="294" r:id="rId19"/>
    <p:sldId id="295" r:id="rId20"/>
    <p:sldId id="296" r:id="rId21"/>
    <p:sldId id="297" r:id="rId22"/>
    <p:sldId id="298" r:id="rId23"/>
    <p:sldId id="299" r:id="rId24"/>
    <p:sldId id="300" r:id="rId25"/>
    <p:sldId id="322" r:id="rId26"/>
    <p:sldId id="321" r:id="rId27"/>
    <p:sldId id="264" r:id="rId28"/>
    <p:sldId id="265" r:id="rId29"/>
    <p:sldId id="323" r:id="rId30"/>
    <p:sldId id="267" r:id="rId31"/>
    <p:sldId id="268" r:id="rId32"/>
    <p:sldId id="270" r:id="rId33"/>
    <p:sldId id="271" r:id="rId34"/>
    <p:sldId id="324" r:id="rId35"/>
    <p:sldId id="325" r:id="rId36"/>
    <p:sldId id="274" r:id="rId37"/>
    <p:sldId id="275" r:id="rId38"/>
    <p:sldId id="276" r:id="rId39"/>
    <p:sldId id="277" r:id="rId40"/>
    <p:sldId id="278" r:id="rId41"/>
    <p:sldId id="279" r:id="rId42"/>
    <p:sldId id="326" r:id="rId43"/>
    <p:sldId id="281" r:id="rId44"/>
    <p:sldId id="282" r:id="rId45"/>
    <p:sldId id="283" r:id="rId46"/>
    <p:sldId id="284" r:id="rId47"/>
    <p:sldId id="285" r:id="rId48"/>
    <p:sldId id="286" r:id="rId49"/>
  </p:sldIdLst>
  <p:sldSz cx="9144000" cy="6858000" type="screen4x3"/>
  <p:notesSz cx="6858000" cy="9144000"/>
  <p:custDataLst>
    <p:tags r:id="rId5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48C"/>
    <a:srgbClr val="005D98"/>
    <a:srgbClr val="3D7FA9"/>
    <a:srgbClr val="D54F48"/>
    <a:srgbClr val="78B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64343" autoAdjust="0"/>
  </p:normalViewPr>
  <p:slideViewPr>
    <p:cSldViewPr>
      <p:cViewPr>
        <p:scale>
          <a:sx n="49" d="100"/>
          <a:sy n="49" d="100"/>
        </p:scale>
        <p:origin x="-1902" y="-5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2" d="100"/>
        <a:sy n="142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786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tags" Target="tags/tag1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0B102DA-3B84-4721-8C6A-172B76F8C2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6774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4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27" indent="-28574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2965" indent="-228593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150" indent="-228593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336" indent="-228593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522" indent="-22859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708" indent="-22859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8894" indent="-22859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079" indent="-22859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mtClean="0"/>
              <a:t>Slide </a:t>
            </a:r>
            <a:fld id="{695D67A7-D7B0-44EC-8F4C-FE26E80012E3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0" name="Slide Image Placeholder 9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1" name="Notes Placeholder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ts val="603"/>
              </a:spcBef>
            </a:pPr>
            <a:endParaRPr lang="en-US" altLang="en-US" i="1" smtClean="0">
              <a:ea typeface="ＭＳ Ｐゴシック" pitchFamily="34" charset="-128"/>
            </a:endParaRPr>
          </a:p>
        </p:txBody>
      </p:sp>
      <p:sp>
        <p:nvSpPr>
          <p:cNvPr id="68612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mtClean="0">
                <a:latin typeface="Calibri" pitchFamily="34" charset="0"/>
              </a:rPr>
              <a:t>Slide </a:t>
            </a:r>
            <a:fld id="{8070B7B3-CD63-4A93-9071-8F5FB49C4C55}" type="slidenum">
              <a:rPr lang="en-US" altLang="en-US" smtClean="0">
                <a:latin typeface="Calibri" pitchFamily="34" charset="0"/>
              </a:rPr>
              <a:pPr eaLnBrk="1" hangingPunct="1"/>
              <a:t>2</a:t>
            </a:fld>
            <a:endParaRPr lang="en-US" altLang="en-US" smtClean="0">
              <a:latin typeface="Calibri" pitchFamily="34" charset="0"/>
            </a:endParaRPr>
          </a:p>
        </p:txBody>
      </p:sp>
      <p:sp>
        <p:nvSpPr>
          <p:cNvPr id="68613" name="Slide Image Placeholder 8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</p:spTree>
    <p:extLst>
      <p:ext uri="{BB962C8B-B14F-4D97-AF65-F5344CB8AC3E}">
        <p14:creationId xmlns:p14="http://schemas.microsoft.com/office/powerpoint/2010/main" val="2395882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B102DA-3B84-4721-8C6A-172B76F8C20C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1963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7" name="Slide Number Placeholder 1"/>
          <p:cNvSpPr>
            <a:spLocks noGrp="1"/>
          </p:cNvSpPr>
          <p:nvPr>
            <p:ph type="sldNum" sz="quarter" idx="5"/>
          </p:nvPr>
        </p:nvSpPr>
        <p:spPr>
          <a:xfrm>
            <a:off x="684079" y="229225"/>
            <a:ext cx="2974252" cy="4568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2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defTabSz="9542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defTabSz="9542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defTabSz="9542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defTabSz="9542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defTabSz="954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defTabSz="954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defTabSz="954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defTabSz="954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mtClean="0">
                <a:solidFill>
                  <a:srgbClr val="000000"/>
                </a:solidFill>
                <a:cs typeface="Arial" pitchFamily="34" charset="0"/>
              </a:rPr>
              <a:t>Slide  </a:t>
            </a:r>
            <a:fld id="{E116C8B0-FED3-470D-ABF9-104527551B41}" type="slidenum">
              <a:rPr lang="en-US" altLang="en-US" smtClean="0">
                <a:solidFill>
                  <a:srgbClr val="000000"/>
                </a:solidFill>
                <a:cs typeface="Arial" pitchFamily="34" charset="0"/>
              </a:rPr>
              <a:pPr eaLnBrk="1" hangingPunct="1"/>
              <a:t>5</a:t>
            </a:fld>
            <a:endParaRPr lang="en-US" altLang="en-US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2635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mtClean="0"/>
              <a:t>Slide </a:t>
            </a:r>
            <a:fld id="{C68E917C-7B60-4DE0-A56C-52CC386ADD03}" type="slidenum">
              <a:rPr lang="en-US" altLang="en-US" smtClean="0"/>
              <a:pPr/>
              <a:t>6</a:t>
            </a:fld>
            <a:endParaRPr lang="en-US" altLang="en-US" smtClean="0"/>
          </a:p>
        </p:txBody>
      </p:sp>
      <p:sp>
        <p:nvSpPr>
          <p:cNvPr id="70661" name="Slide Image Placeholder 5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470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7168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mtClean="0">
                <a:latin typeface="Calibri" pitchFamily="34" charset="0"/>
              </a:rPr>
              <a:t>Slide </a:t>
            </a:r>
            <a:fld id="{CD068684-7179-4670-BF28-4F3FBCCB8F47}" type="slidenum">
              <a:rPr lang="en-US" altLang="en-US" smtClean="0">
                <a:latin typeface="Calibri" pitchFamily="34" charset="0"/>
              </a:rPr>
              <a:pPr eaLnBrk="1" hangingPunct="1"/>
              <a:t>7</a:t>
            </a:fld>
            <a:endParaRPr lang="en-US" altLang="en-US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620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mtClean="0"/>
              <a:t>Slide </a:t>
            </a:r>
            <a:fld id="{841603F3-9E45-4933-A20C-9DA50E748AFE}" type="slidenum">
              <a:rPr lang="en-US" altLang="en-US" smtClean="0"/>
              <a:pPr/>
              <a:t>8</a:t>
            </a:fld>
            <a:endParaRPr lang="en-US" altLang="en-US" smtClean="0"/>
          </a:p>
        </p:txBody>
      </p:sp>
      <p:sp>
        <p:nvSpPr>
          <p:cNvPr id="72709" name="Slide Image Placeholder 6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811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7373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mtClean="0">
                <a:latin typeface="Calibri" pitchFamily="34" charset="0"/>
              </a:rPr>
              <a:t>Slide </a:t>
            </a:r>
            <a:fld id="{CDA25103-3881-4E51-9F04-E3DE05249ECB}" type="slidenum">
              <a:rPr lang="en-US" altLang="en-US" smtClean="0">
                <a:latin typeface="Calibri" pitchFamily="34" charset="0"/>
              </a:rPr>
              <a:pPr eaLnBrk="1" hangingPunct="1"/>
              <a:t>9</a:t>
            </a:fld>
            <a:endParaRPr lang="en-US" altLang="en-US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7867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8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mtClean="0">
                <a:latin typeface="Calibri" pitchFamily="34" charset="0"/>
              </a:rPr>
              <a:t>Slide </a:t>
            </a:r>
            <a:fld id="{070F871C-B278-40B7-B8B5-71274A4AAB97}" type="slidenum">
              <a:rPr lang="en-US" altLang="en-US" smtClean="0">
                <a:latin typeface="Calibri" pitchFamily="34" charset="0"/>
              </a:rPr>
              <a:pPr eaLnBrk="1" hangingPunct="1"/>
              <a:t>10</a:t>
            </a:fld>
            <a:endParaRPr lang="en-US" altLang="en-US" smtClean="0">
              <a:latin typeface="Calibri" pitchFamily="34" charset="0"/>
            </a:endParaRPr>
          </a:p>
        </p:txBody>
      </p:sp>
      <p:sp>
        <p:nvSpPr>
          <p:cNvPr id="98309" name="Slide Image Placeholder 8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1377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mtClean="0"/>
              <a:t>Slide </a:t>
            </a:r>
            <a:fld id="{B8CCF324-DDBD-49DD-A7D5-D874986C75BF}" type="slidenum">
              <a:rPr lang="en-US" altLang="en-US" smtClean="0"/>
              <a:pPr/>
              <a:t>11</a:t>
            </a:fld>
            <a:endParaRPr lang="en-US" altLang="en-US" smtClean="0"/>
          </a:p>
        </p:txBody>
      </p:sp>
      <p:sp>
        <p:nvSpPr>
          <p:cNvPr id="99333" name="Slide Image Placeholder 6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57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10035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mtClean="0">
                <a:latin typeface="Calibri" pitchFamily="34" charset="0"/>
              </a:rPr>
              <a:t>Slide </a:t>
            </a:r>
            <a:fld id="{C80B01F1-5EC8-4F0A-B151-73391519D613}" type="slidenum">
              <a:rPr lang="en-US" altLang="en-US" smtClean="0">
                <a:latin typeface="Calibri" pitchFamily="34" charset="0"/>
              </a:rPr>
              <a:pPr eaLnBrk="1" hangingPunct="1"/>
              <a:t>12</a:t>
            </a:fld>
            <a:endParaRPr lang="en-US" altLang="en-US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6945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0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mtClean="0">
                <a:latin typeface="Calibri" pitchFamily="34" charset="0"/>
              </a:rPr>
              <a:t>Slide </a:t>
            </a:r>
            <a:fld id="{78AACE82-799D-47DF-B3E5-3356831FEA58}" type="slidenum">
              <a:rPr lang="en-US" altLang="en-US" smtClean="0">
                <a:latin typeface="Calibri" pitchFamily="34" charset="0"/>
              </a:rPr>
              <a:pPr eaLnBrk="1" hangingPunct="1"/>
              <a:t>13</a:t>
            </a:fld>
            <a:endParaRPr lang="en-US" altLang="en-US" smtClean="0">
              <a:latin typeface="Calibri" pitchFamily="34" charset="0"/>
            </a:endParaRPr>
          </a:p>
        </p:txBody>
      </p:sp>
      <p:sp>
        <p:nvSpPr>
          <p:cNvPr id="101381" name="Slide Image Placeholder 8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2971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Slide Image Placeholder 3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9" name="Slide Number Placeholder 4"/>
          <p:cNvSpPr>
            <a:spLocks noGrp="1"/>
          </p:cNvSpPr>
          <p:nvPr>
            <p:ph type="sldNum" sz="quarter" idx="5"/>
          </p:nvPr>
        </p:nvSpPr>
        <p:spPr>
          <a:xfrm>
            <a:off x="3495529" y="240139"/>
            <a:ext cx="862533" cy="48027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mtClean="0">
                <a:latin typeface="Calibri" pitchFamily="34" charset="0"/>
              </a:rPr>
              <a:t>Slide </a:t>
            </a:r>
            <a:fld id="{F462A16C-A14B-4673-BBA0-C6C34F2D356A}" type="slidenum">
              <a:rPr lang="en-US" altLang="en-US" smtClean="0">
                <a:latin typeface="Calibri" pitchFamily="34" charset="0"/>
              </a:rPr>
              <a:pPr eaLnBrk="1" hangingPunct="1"/>
              <a:t>15</a:t>
            </a:fld>
            <a:endParaRPr lang="en-US" altLang="en-US" smtClean="0">
              <a:latin typeface="Calibri" pitchFamily="34" charset="0"/>
            </a:endParaRPr>
          </a:p>
        </p:txBody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269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mtClean="0">
                <a:latin typeface="Calibri" pitchFamily="34" charset="0"/>
              </a:rPr>
              <a:t>Slide </a:t>
            </a:r>
            <a:fld id="{DFDDFBE1-97CD-4537-8943-5D9984F10C72}" type="slidenum">
              <a:rPr lang="en-US" altLang="en-US" smtClean="0">
                <a:latin typeface="Calibri" pitchFamily="34" charset="0"/>
              </a:rPr>
              <a:pPr eaLnBrk="1" hangingPunct="1"/>
              <a:t>16</a:t>
            </a:fld>
            <a:endParaRPr lang="en-US" altLang="en-US" smtClean="0">
              <a:latin typeface="Calibri" pitchFamily="34" charset="0"/>
            </a:endParaRPr>
          </a:p>
        </p:txBody>
      </p:sp>
      <p:sp>
        <p:nvSpPr>
          <p:cNvPr id="104453" name="Slide Image Placeholder 8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2812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6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mtClean="0">
                <a:latin typeface="Calibri" pitchFamily="34" charset="0"/>
              </a:rPr>
              <a:t>Slide </a:t>
            </a:r>
            <a:fld id="{8745ECB4-4A92-4230-8BC0-904BE7D97420}" type="slidenum">
              <a:rPr lang="en-US" altLang="en-US" smtClean="0">
                <a:latin typeface="Calibri" pitchFamily="34" charset="0"/>
              </a:rPr>
              <a:pPr eaLnBrk="1" hangingPunct="1"/>
              <a:t>17</a:t>
            </a:fld>
            <a:endParaRPr lang="en-US" altLang="en-US" smtClean="0">
              <a:latin typeface="Calibri" pitchFamily="34" charset="0"/>
            </a:endParaRPr>
          </a:p>
        </p:txBody>
      </p:sp>
      <p:sp>
        <p:nvSpPr>
          <p:cNvPr id="105477" name="Slide Image Placeholder 8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6760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mtClean="0">
                <a:latin typeface="Calibri" pitchFamily="34" charset="0"/>
              </a:rPr>
              <a:t>Slide </a:t>
            </a:r>
            <a:fld id="{54CE9D7A-F8DB-4E5B-B566-3CE274F38750}" type="slidenum">
              <a:rPr lang="en-US" altLang="en-US" smtClean="0">
                <a:latin typeface="Calibri" pitchFamily="34" charset="0"/>
              </a:rPr>
              <a:pPr eaLnBrk="1" hangingPunct="1"/>
              <a:t>18</a:t>
            </a:fld>
            <a:endParaRPr lang="en-US" altLang="en-US" smtClean="0">
              <a:latin typeface="Calibri" pitchFamily="34" charset="0"/>
            </a:endParaRPr>
          </a:p>
        </p:txBody>
      </p:sp>
      <p:sp>
        <p:nvSpPr>
          <p:cNvPr id="106501" name="Slide Image Placeholder 8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486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0752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mtClean="0">
                <a:latin typeface="Calibri" pitchFamily="34" charset="0"/>
              </a:rPr>
              <a:t>Slide </a:t>
            </a:r>
            <a:fld id="{A0C8C3DD-954F-438A-8AA9-B4AD1C54BC79}" type="slidenum">
              <a:rPr lang="en-US" altLang="en-US" smtClean="0">
                <a:latin typeface="Calibri" pitchFamily="34" charset="0"/>
              </a:rPr>
              <a:pPr eaLnBrk="1" hangingPunct="1"/>
              <a:t>19</a:t>
            </a:fld>
            <a:endParaRPr lang="en-US" altLang="en-US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874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mtClean="0">
                <a:latin typeface="Calibri" pitchFamily="34" charset="0"/>
              </a:rPr>
              <a:t>Slide </a:t>
            </a:r>
            <a:fld id="{1CFC481B-E8D1-48AC-A10B-6ADAC01FE7D5}" type="slidenum">
              <a:rPr lang="en-US" altLang="en-US" smtClean="0">
                <a:latin typeface="Calibri" pitchFamily="34" charset="0"/>
              </a:rPr>
              <a:pPr eaLnBrk="1" hangingPunct="1"/>
              <a:t>20</a:t>
            </a:fld>
            <a:endParaRPr lang="en-US" altLang="en-US" smtClean="0">
              <a:latin typeface="Calibri" pitchFamily="34" charset="0"/>
            </a:endParaRPr>
          </a:p>
        </p:txBody>
      </p:sp>
      <p:sp>
        <p:nvSpPr>
          <p:cNvPr id="108549" name="Slide Image Placeholder 8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1591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2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mtClean="0">
                <a:latin typeface="Calibri" pitchFamily="34" charset="0"/>
              </a:rPr>
              <a:t>Slide </a:t>
            </a:r>
            <a:fld id="{ACD3E313-E2C1-49C2-8AEC-ADBE9C699C03}" type="slidenum">
              <a:rPr lang="en-US" altLang="en-US" smtClean="0">
                <a:latin typeface="Calibri" pitchFamily="34" charset="0"/>
              </a:rPr>
              <a:pPr eaLnBrk="1" hangingPunct="1"/>
              <a:t>21</a:t>
            </a:fld>
            <a:endParaRPr lang="en-US" altLang="en-US" smtClean="0">
              <a:latin typeface="Calibri" pitchFamily="34" charset="0"/>
            </a:endParaRPr>
          </a:p>
        </p:txBody>
      </p:sp>
      <p:sp>
        <p:nvSpPr>
          <p:cNvPr id="109573" name="Slide Image Placeholder 8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6218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6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mtClean="0">
                <a:latin typeface="Calibri" pitchFamily="34" charset="0"/>
              </a:rPr>
              <a:t>Slide </a:t>
            </a:r>
            <a:fld id="{3C1F86F5-949C-4B9D-9037-8DB8C0587506}" type="slidenum">
              <a:rPr lang="en-US" altLang="en-US" smtClean="0">
                <a:latin typeface="Calibri" pitchFamily="34" charset="0"/>
              </a:rPr>
              <a:pPr eaLnBrk="1" hangingPunct="1"/>
              <a:t>22</a:t>
            </a:fld>
            <a:endParaRPr lang="en-US" altLang="en-US" smtClean="0">
              <a:latin typeface="Calibri" pitchFamily="34" charset="0"/>
            </a:endParaRPr>
          </a:p>
        </p:txBody>
      </p:sp>
      <p:sp>
        <p:nvSpPr>
          <p:cNvPr id="110597" name="Slide Image Placeholder 8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8040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2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mtClean="0">
                <a:latin typeface="Calibri" pitchFamily="34" charset="0"/>
              </a:rPr>
              <a:t>Slide </a:t>
            </a:r>
            <a:fld id="{5143BEA5-660F-4D84-B8F3-2670B342C58D}" type="slidenum">
              <a:rPr lang="en-US" altLang="en-US" smtClean="0">
                <a:latin typeface="Calibri" pitchFamily="34" charset="0"/>
              </a:rPr>
              <a:pPr eaLnBrk="1" hangingPunct="1"/>
              <a:t>23</a:t>
            </a:fld>
            <a:endParaRPr lang="en-US" altLang="en-US" smtClean="0">
              <a:latin typeface="Calibri" pitchFamily="34" charset="0"/>
            </a:endParaRPr>
          </a:p>
        </p:txBody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7899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mtClean="0"/>
              <a:t>Slide </a:t>
            </a:r>
            <a:fld id="{B809C59D-0114-4508-916E-BFFA16244013}" type="slidenum">
              <a:rPr lang="en-US" altLang="en-US" smtClean="0"/>
              <a:pPr/>
              <a:t>26</a:t>
            </a:fld>
            <a:endParaRPr lang="en-US" altLang="en-US" smtClean="0"/>
          </a:p>
        </p:txBody>
      </p:sp>
      <p:sp>
        <p:nvSpPr>
          <p:cNvPr id="74757" name="Slide Image Placeholder 6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846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mtClean="0">
                <a:latin typeface="Calibri" pitchFamily="34" charset="0"/>
              </a:rPr>
              <a:t>Slide </a:t>
            </a:r>
            <a:fld id="{87337B8B-5F2E-4015-8128-C9BE78E9D3A2}" type="slidenum">
              <a:rPr lang="en-US" altLang="en-US" smtClean="0">
                <a:latin typeface="Calibri" pitchFamily="34" charset="0"/>
              </a:rPr>
              <a:pPr eaLnBrk="1" hangingPunct="1"/>
              <a:t>27</a:t>
            </a:fld>
            <a:endParaRPr lang="en-US" altLang="en-US" smtClean="0">
              <a:latin typeface="Calibri" pitchFamily="34" charset="0"/>
            </a:endParaRPr>
          </a:p>
        </p:txBody>
      </p:sp>
      <p:sp>
        <p:nvSpPr>
          <p:cNvPr id="75781" name="Slide Image Placeholder 8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1474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mtClean="0">
                <a:latin typeface="Calibri" pitchFamily="34" charset="0"/>
              </a:rPr>
              <a:t>Slide </a:t>
            </a:r>
            <a:fld id="{6FAC46A1-8218-4D0A-ABCF-4265DE94C1A8}" type="slidenum">
              <a:rPr lang="en-US" altLang="en-US" smtClean="0">
                <a:latin typeface="Calibri" pitchFamily="34" charset="0"/>
              </a:rPr>
              <a:pPr eaLnBrk="1" hangingPunct="1"/>
              <a:t>29</a:t>
            </a:fld>
            <a:endParaRPr lang="en-US" altLang="en-US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9758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7AF74922-C26B-44A4-B5FA-97951D92ADFA}" type="slidenum">
              <a:rPr lang="en-US" altLang="en-US" smtClean="0">
                <a:latin typeface="Calibri" pitchFamily="34" charset="0"/>
              </a:rPr>
              <a:pPr eaLnBrk="1" hangingPunct="1"/>
              <a:t>30</a:t>
            </a:fld>
            <a:endParaRPr lang="en-US" altLang="en-US" smtClean="0">
              <a:latin typeface="Calibri" pitchFamily="34" charset="0"/>
            </a:endParaRPr>
          </a:p>
        </p:txBody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1112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mtClean="0"/>
              <a:t>Slide </a:t>
            </a:r>
            <a:fld id="{26EE5A3F-5B5A-4C58-A54E-C742C8AF8647}" type="slidenum">
              <a:rPr lang="en-US" altLang="en-US" smtClean="0"/>
              <a:pPr/>
              <a:t>31</a:t>
            </a:fld>
            <a:endParaRPr lang="en-US" altLang="en-US" smtClean="0"/>
          </a:p>
        </p:txBody>
      </p:sp>
      <p:sp>
        <p:nvSpPr>
          <p:cNvPr id="80901" name="Slide Image Placeholder 6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6609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mtClean="0"/>
              <a:t>Slide </a:t>
            </a:r>
            <a:fld id="{5BA2D3BE-08D8-4EF7-9CDA-B1BB5E9B5C6A}" type="slidenum">
              <a:rPr lang="en-US" altLang="en-US" smtClean="0"/>
              <a:pPr/>
              <a:t>32</a:t>
            </a:fld>
            <a:endParaRPr lang="en-US" altLang="en-US" smtClean="0"/>
          </a:p>
        </p:txBody>
      </p:sp>
      <p:sp>
        <p:nvSpPr>
          <p:cNvPr id="81925" name="Slide Image Placeholder 6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510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mtClean="0"/>
              <a:t>Slide </a:t>
            </a:r>
            <a:fld id="{9302B87F-7F66-4ADC-A924-65A873DBC833}" type="slidenum">
              <a:rPr lang="en-US" altLang="en-US" smtClean="0"/>
              <a:pPr/>
              <a:t>35</a:t>
            </a:fld>
            <a:endParaRPr lang="en-US" altLang="en-US" smtClean="0"/>
          </a:p>
        </p:txBody>
      </p:sp>
      <p:sp>
        <p:nvSpPr>
          <p:cNvPr id="84997" name="Slide Image Placeholder 5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9490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mtClean="0">
                <a:latin typeface="Calibri" pitchFamily="34" charset="0"/>
              </a:rPr>
              <a:t>Slide </a:t>
            </a:r>
            <a:fld id="{FB3F8323-19FE-4619-A521-B35974A2A18C}" type="slidenum">
              <a:rPr lang="en-US" altLang="en-US" smtClean="0">
                <a:latin typeface="Calibri" pitchFamily="34" charset="0"/>
              </a:rPr>
              <a:pPr eaLnBrk="1" hangingPunct="1"/>
              <a:t>36</a:t>
            </a:fld>
            <a:endParaRPr lang="en-US" altLang="en-US" smtClean="0">
              <a:latin typeface="Calibri" pitchFamily="34" charset="0"/>
            </a:endParaRPr>
          </a:p>
        </p:txBody>
      </p:sp>
      <p:sp>
        <p:nvSpPr>
          <p:cNvPr id="86021" name="Slide Image Placeholder 8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4743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8704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mtClean="0">
                <a:latin typeface="Calibri" pitchFamily="34" charset="0"/>
              </a:rPr>
              <a:t>Slide </a:t>
            </a:r>
            <a:fld id="{714D1116-AD22-460B-A1BE-ABFAF12A4EA5}" type="slidenum">
              <a:rPr lang="en-US" altLang="en-US" smtClean="0">
                <a:latin typeface="Calibri" pitchFamily="34" charset="0"/>
              </a:rPr>
              <a:pPr eaLnBrk="1" hangingPunct="1"/>
              <a:t>37</a:t>
            </a:fld>
            <a:endParaRPr lang="en-US" altLang="en-US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6043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mtClean="0"/>
              <a:t>Slide </a:t>
            </a:r>
            <a:fld id="{F1DE2B88-23CC-4F49-BA6A-DA3EB5B59136}" type="slidenum">
              <a:rPr lang="en-US" altLang="en-US" smtClean="0"/>
              <a:pPr/>
              <a:t>38</a:t>
            </a:fld>
            <a:endParaRPr lang="en-US" altLang="en-US" smtClean="0"/>
          </a:p>
        </p:txBody>
      </p:sp>
      <p:sp>
        <p:nvSpPr>
          <p:cNvPr id="88069" name="Slide Image Placeholder 6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948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8909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mtClean="0">
                <a:latin typeface="Calibri" pitchFamily="34" charset="0"/>
              </a:rPr>
              <a:t>Slide </a:t>
            </a:r>
            <a:fld id="{C7316D45-D83B-4D71-B74A-8FE5CFB39FAD}" type="slidenum">
              <a:rPr lang="en-US" altLang="en-US" smtClean="0">
                <a:latin typeface="Calibri" pitchFamily="34" charset="0"/>
              </a:rPr>
              <a:pPr eaLnBrk="1" hangingPunct="1"/>
              <a:t>39</a:t>
            </a:fld>
            <a:endParaRPr lang="en-US" altLang="en-US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2775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mtClean="0">
                <a:latin typeface="Calibri" pitchFamily="34" charset="0"/>
              </a:rPr>
              <a:t>Slide </a:t>
            </a:r>
            <a:fld id="{1B3CCC39-690F-49C5-9DF1-077FC19B93F2}" type="slidenum">
              <a:rPr lang="en-US" altLang="en-US" smtClean="0">
                <a:latin typeface="Calibri" pitchFamily="34" charset="0"/>
              </a:rPr>
              <a:pPr eaLnBrk="1" hangingPunct="1"/>
              <a:t>40</a:t>
            </a:fld>
            <a:endParaRPr lang="en-US" altLang="en-US" smtClean="0">
              <a:latin typeface="Calibri" pitchFamily="34" charset="0"/>
            </a:endParaRPr>
          </a:p>
        </p:txBody>
      </p:sp>
      <p:sp>
        <p:nvSpPr>
          <p:cNvPr id="90117" name="Slide Image Placeholder 8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6250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mtClean="0"/>
              <a:t>Slide </a:t>
            </a:r>
            <a:fld id="{561E377B-A53E-4D97-8A57-54BFE09A2053}" type="slidenum">
              <a:rPr lang="en-US" altLang="en-US" smtClean="0"/>
              <a:pPr/>
              <a:t>42</a:t>
            </a:fld>
            <a:endParaRPr lang="en-US" altLang="en-US" smtClean="0"/>
          </a:p>
        </p:txBody>
      </p:sp>
      <p:sp>
        <p:nvSpPr>
          <p:cNvPr id="92165" name="Slide Image Placeholder 7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7468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mtClean="0"/>
              <a:t>Slide </a:t>
            </a:r>
            <a:fld id="{3C477C39-2FB3-4C78-95CB-D7B351581394}" type="slidenum">
              <a:rPr lang="en-US" altLang="en-US" smtClean="0"/>
              <a:pPr/>
              <a:t>43</a:t>
            </a:fld>
            <a:endParaRPr lang="en-US" altLang="en-US" smtClean="0"/>
          </a:p>
        </p:txBody>
      </p:sp>
      <p:sp>
        <p:nvSpPr>
          <p:cNvPr id="93189" name="Slide Image Placeholder 5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47004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2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mtClean="0"/>
              <a:t>Slide </a:t>
            </a:r>
            <a:fld id="{8A550E6F-7414-473A-99A7-174E3D297A11}" type="slidenum">
              <a:rPr lang="en-US" altLang="en-US" smtClean="0"/>
              <a:pPr/>
              <a:t>44</a:t>
            </a:fld>
            <a:endParaRPr lang="en-US" altLang="en-US" smtClean="0"/>
          </a:p>
        </p:txBody>
      </p:sp>
      <p:sp>
        <p:nvSpPr>
          <p:cNvPr id="94213" name="Slide Image Placeholder 5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14770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mtClean="0"/>
              <a:t>Slide </a:t>
            </a:r>
            <a:fld id="{49E52E3E-B519-409C-A31C-C047A5BC8FEA}" type="slidenum">
              <a:rPr lang="en-US" altLang="en-US" smtClean="0"/>
              <a:pPr/>
              <a:t>45</a:t>
            </a:fld>
            <a:endParaRPr lang="en-US" altLang="en-US" smtClean="0"/>
          </a:p>
        </p:txBody>
      </p:sp>
      <p:sp>
        <p:nvSpPr>
          <p:cNvPr id="95237" name="Slide Image Placeholder 5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4274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9626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mtClean="0">
                <a:latin typeface="Calibri" pitchFamily="34" charset="0"/>
              </a:rPr>
              <a:t>Slide </a:t>
            </a:r>
            <a:fld id="{FA299627-C941-47D5-86DC-33826221AE89}" type="slidenum">
              <a:rPr lang="en-US" altLang="en-US" smtClean="0">
                <a:latin typeface="Calibri" pitchFamily="34" charset="0"/>
              </a:rPr>
              <a:pPr eaLnBrk="1" hangingPunct="1"/>
              <a:t>46</a:t>
            </a:fld>
            <a:endParaRPr lang="en-US" altLang="en-US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89261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0914" indent="-28112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4483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4277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4070" indent="-224897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mtClean="0"/>
              <a:t>Slide </a:t>
            </a:r>
            <a:fld id="{8BCBFB1B-70D2-4414-BEF4-F840B09A20E2}" type="slidenum">
              <a:rPr lang="en-US" altLang="en-US" smtClean="0"/>
              <a:pPr/>
              <a:t>47</a:t>
            </a:fld>
            <a:endParaRPr lang="en-US" altLang="en-US" smtClean="0"/>
          </a:p>
        </p:txBody>
      </p:sp>
      <p:sp>
        <p:nvSpPr>
          <p:cNvPr id="97285" name="Slide Image Placeholder 6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652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5.pn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reativecommons.org/licenses/by-nc-sa/3.0/" TargetMode="Externa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reativecommons.org/licenses/by-nc-sa/3.0/" TargetMode="Externa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reativecommons.org/licenses/by-nc-sa/3.0/" TargetMode="Externa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reativecommons.org/licenses/by-nc-sa/3.0/" TargetMode="Externa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reativecommons.org/licenses/by-nc-sa/3.0/" TargetMode="Externa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reativecommons.org/licenses/by-nc-sa/3.0/" TargetMode="Externa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reativecommons.org/licenses/by-nc-sa/3.0/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24525"/>
            <a:ext cx="914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590800"/>
            <a:ext cx="7772400" cy="1470025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US" altLang="en-US" noProof="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267200"/>
            <a:ext cx="6400800" cy="12192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rgbClr val="78BCFF"/>
                </a:solidFill>
                <a:latin typeface="+mn-lt"/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US" altLang="en-US" noProof="0" dirty="0" smtClean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650" y="457200"/>
            <a:ext cx="1011699" cy="76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740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  <a:lvl2pPr>
              <a:defRPr>
                <a:solidFill>
                  <a:schemeClr val="bg2">
                    <a:lumMod val="75000"/>
                  </a:schemeClr>
                </a:solidFill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153400" y="6477000"/>
            <a:ext cx="990600" cy="3048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044A0-1873-43CA-BEFE-6A8A4D3889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6402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>
                <a:solidFill>
                  <a:schemeClr val="bg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75000"/>
                  </a:schemeClr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>
                <a:solidFill>
                  <a:schemeClr val="bg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75000"/>
                  </a:schemeClr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543800" y="6477000"/>
            <a:ext cx="1600200" cy="3048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CB493-C3DD-4704-A7D7-8190A24DDA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8826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73312"/>
            <a:ext cx="4040188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75000"/>
                  </a:schemeClr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041775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75000"/>
                  </a:schemeClr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0200"/>
            <a:ext cx="4041775" cy="762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78BC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762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78BC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543800" y="6477000"/>
            <a:ext cx="1600200" cy="3048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1A0631-19FF-4D01-A2A9-6053B12C24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3298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620000" y="6477000"/>
            <a:ext cx="1524000" cy="3048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2CA2B5-AC20-4C47-AECF-098EBBFE85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4079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543800" y="6477000"/>
            <a:ext cx="1600200" cy="3048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0F97E-1154-4462-BA42-F38C3B877D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6976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005D98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553200"/>
            <a:ext cx="9144000" cy="3048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www.coreknowledge.org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ABDC5-7142-4242-89BB-AB08B8F2E6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471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8205"/>
            <a:ext cx="1752600" cy="243259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569" y="3810000"/>
            <a:ext cx="1854975" cy="2616300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470025"/>
          </a:xfrm>
          <a:ln>
            <a:noFill/>
          </a:ln>
        </p:spPr>
        <p:txBody>
          <a:bodyPr/>
          <a:lstStyle>
            <a:lvl1pPr>
              <a:defRPr sz="4800">
                <a:ln>
                  <a:noFill/>
                </a:ln>
                <a:solidFill>
                  <a:srgbClr val="00148C"/>
                </a:solidFill>
                <a:latin typeface="Garamond" panose="02020404030301010803" pitchFamily="18" charset="0"/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US" altLang="en-US" noProof="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667000"/>
            <a:ext cx="6400800" cy="12192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US" altLang="en-US" noProof="0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3962400"/>
            <a:ext cx="9144000" cy="0"/>
          </a:xfrm>
          <a:prstGeom prst="line">
            <a:avLst/>
          </a:prstGeom>
          <a:ln w="57150">
            <a:solidFill>
              <a:srgbClr val="33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4867524"/>
            <a:ext cx="1803600" cy="12024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900" y="4110120"/>
            <a:ext cx="1252800" cy="82977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700" y="4977759"/>
            <a:ext cx="2040600" cy="13617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350" y="4087950"/>
            <a:ext cx="1545300" cy="1030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473" y="4046050"/>
            <a:ext cx="1622127" cy="14153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0" y="4977759"/>
            <a:ext cx="990600" cy="141424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650" y="457200"/>
            <a:ext cx="1011699" cy="76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465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95BA57-3F9A-4EEE-A64D-6BBD78F8D45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Core Knowledge Foundation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599" y="3695700"/>
            <a:ext cx="4050077" cy="26543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57199" y="2235200"/>
            <a:ext cx="8243387" cy="722577"/>
          </a:xfrm>
        </p:spPr>
        <p:txBody>
          <a:bodyPr>
            <a:noAutofit/>
          </a:bodyPr>
          <a:lstStyle>
            <a:lvl1pPr>
              <a:defRPr sz="4400" b="1">
                <a:solidFill>
                  <a:srgbClr val="002878"/>
                </a:solidFill>
                <a:latin typeface="Garamond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457199" y="2968184"/>
            <a:ext cx="8243388" cy="72720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77579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>
            <a:lvl1pPr algn="ctr">
              <a:defRPr>
                <a:solidFill>
                  <a:srgbClr val="0014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  <a:lvl2pPr>
              <a:defRPr>
                <a:solidFill>
                  <a:schemeClr val="bg2">
                    <a:lumMod val="75000"/>
                  </a:schemeClr>
                </a:solidFill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934200" y="6505575"/>
            <a:ext cx="2133600" cy="3048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044A0-1873-43CA-BEFE-6A8A4D3889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95300" y="914400"/>
            <a:ext cx="8191500" cy="0"/>
          </a:xfrm>
          <a:prstGeom prst="line">
            <a:avLst/>
          </a:prstGeom>
          <a:ln w="38100">
            <a:solidFill>
              <a:srgbClr val="33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 userDrawn="1"/>
        </p:nvSpPr>
        <p:spPr>
          <a:xfrm>
            <a:off x="762000" y="6477000"/>
            <a:ext cx="6019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</a:rPr>
              <a:t>© 2014 Core Knowledge Foundation. This work is licensed under a Creative Commons  Attribution-</a:t>
            </a:r>
            <a:r>
              <a:rPr lang="en-US" sz="900" dirty="0" err="1" smtClean="0">
                <a:solidFill>
                  <a:schemeClr val="bg1"/>
                </a:solidFill>
              </a:rPr>
              <a:t>NonCommercial</a:t>
            </a:r>
            <a:r>
              <a:rPr lang="en-US" sz="900" dirty="0" smtClean="0">
                <a:solidFill>
                  <a:schemeClr val="bg1"/>
                </a:solidFill>
              </a:rPr>
              <a:t>-</a:t>
            </a:r>
            <a:r>
              <a:rPr lang="en-US" sz="900" dirty="0" err="1" smtClean="0">
                <a:solidFill>
                  <a:schemeClr val="bg1"/>
                </a:solidFill>
              </a:rPr>
              <a:t>ShareAlike</a:t>
            </a:r>
            <a:r>
              <a:rPr lang="en-US" sz="900" dirty="0" smtClean="0">
                <a:solidFill>
                  <a:schemeClr val="bg1"/>
                </a:solidFill>
              </a:rPr>
              <a:t> 3.0 </a:t>
            </a:r>
            <a:r>
              <a:rPr lang="en-US" sz="900" dirty="0" err="1" smtClean="0">
                <a:solidFill>
                  <a:schemeClr val="bg1"/>
                </a:solidFill>
              </a:rPr>
              <a:t>Unported</a:t>
            </a:r>
            <a:r>
              <a:rPr lang="en-US" sz="900" dirty="0" smtClean="0">
                <a:solidFill>
                  <a:schemeClr val="bg1"/>
                </a:solidFill>
              </a:rPr>
              <a:t> License.  </a:t>
            </a:r>
            <a:r>
              <a:rPr lang="en-US" sz="900" dirty="0" smtClean="0">
                <a:solidFill>
                  <a:schemeClr val="bg1"/>
                </a:solidFill>
                <a:hlinkClick r:id="rId2"/>
              </a:rPr>
              <a:t>www.creativecommons.org/licenses/by-nc-sa/3.0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808926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0014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029200"/>
          </a:xfrm>
        </p:spPr>
        <p:txBody>
          <a:bodyPr/>
          <a:lstStyle>
            <a:lvl1pPr>
              <a:defRPr sz="2400">
                <a:solidFill>
                  <a:schemeClr val="bg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75000"/>
                  </a:schemeClr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029200"/>
          </a:xfrm>
        </p:spPr>
        <p:txBody>
          <a:bodyPr/>
          <a:lstStyle>
            <a:lvl1pPr>
              <a:defRPr sz="2400">
                <a:solidFill>
                  <a:schemeClr val="bg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75000"/>
                  </a:schemeClr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934200" y="6505575"/>
            <a:ext cx="2133600" cy="3048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CB493-C3DD-4704-A7D7-8190A24DDAD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495300" y="914400"/>
            <a:ext cx="8191500" cy="0"/>
          </a:xfrm>
          <a:prstGeom prst="line">
            <a:avLst/>
          </a:prstGeom>
          <a:ln w="38100">
            <a:solidFill>
              <a:srgbClr val="33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 userDrawn="1"/>
        </p:nvSpPr>
        <p:spPr>
          <a:xfrm>
            <a:off x="762000" y="6477000"/>
            <a:ext cx="6019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</a:rPr>
              <a:t>© 2014 Core Knowledge Foundation. This work is licensed under a Creative Commons  Attribution-</a:t>
            </a:r>
            <a:r>
              <a:rPr lang="en-US" sz="900" dirty="0" err="1" smtClean="0">
                <a:solidFill>
                  <a:schemeClr val="bg1"/>
                </a:solidFill>
              </a:rPr>
              <a:t>NonCommercial</a:t>
            </a:r>
            <a:r>
              <a:rPr lang="en-US" sz="900" dirty="0" smtClean="0">
                <a:solidFill>
                  <a:schemeClr val="bg1"/>
                </a:solidFill>
              </a:rPr>
              <a:t>-</a:t>
            </a:r>
            <a:r>
              <a:rPr lang="en-US" sz="900" dirty="0" err="1" smtClean="0">
                <a:solidFill>
                  <a:schemeClr val="bg1"/>
                </a:solidFill>
              </a:rPr>
              <a:t>ShareAlike</a:t>
            </a:r>
            <a:r>
              <a:rPr lang="en-US" sz="900" dirty="0" smtClean="0">
                <a:solidFill>
                  <a:schemeClr val="bg1"/>
                </a:solidFill>
              </a:rPr>
              <a:t> 3.0 </a:t>
            </a:r>
            <a:r>
              <a:rPr lang="en-US" sz="900" dirty="0" err="1" smtClean="0">
                <a:solidFill>
                  <a:schemeClr val="bg1"/>
                </a:solidFill>
              </a:rPr>
              <a:t>Unported</a:t>
            </a:r>
            <a:r>
              <a:rPr lang="en-US" sz="900" dirty="0" smtClean="0">
                <a:solidFill>
                  <a:schemeClr val="bg1"/>
                </a:solidFill>
              </a:rPr>
              <a:t> License.  </a:t>
            </a:r>
            <a:r>
              <a:rPr lang="en-US" sz="900" dirty="0" smtClean="0">
                <a:solidFill>
                  <a:schemeClr val="bg1"/>
                </a:solidFill>
                <a:hlinkClick r:id="rId2"/>
              </a:rPr>
              <a:t>www.creativecommons.org/licenses/by-nc-sa/3.0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247840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>
            <a:lvl1pPr>
              <a:defRPr>
                <a:ln>
                  <a:noFill/>
                </a:ln>
                <a:solidFill>
                  <a:srgbClr val="0014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934200" y="6505575"/>
            <a:ext cx="2133600" cy="3048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2CA2B5-AC20-4C47-AECF-098EBBFE85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495300" y="914400"/>
            <a:ext cx="8191500" cy="0"/>
          </a:xfrm>
          <a:prstGeom prst="line">
            <a:avLst/>
          </a:prstGeom>
          <a:ln w="38100">
            <a:solidFill>
              <a:srgbClr val="33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 userDrawn="1"/>
        </p:nvSpPr>
        <p:spPr>
          <a:xfrm>
            <a:off x="762000" y="6477000"/>
            <a:ext cx="6019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</a:rPr>
              <a:t>© 2014 Core Knowledge Foundation. This work is licensed under a Creative Commons  Attribution-</a:t>
            </a:r>
            <a:r>
              <a:rPr lang="en-US" sz="900" dirty="0" err="1" smtClean="0">
                <a:solidFill>
                  <a:schemeClr val="bg1"/>
                </a:solidFill>
              </a:rPr>
              <a:t>NonCommercial</a:t>
            </a:r>
            <a:r>
              <a:rPr lang="en-US" sz="900" dirty="0" smtClean="0">
                <a:solidFill>
                  <a:schemeClr val="bg1"/>
                </a:solidFill>
              </a:rPr>
              <a:t>-</a:t>
            </a:r>
            <a:r>
              <a:rPr lang="en-US" sz="900" dirty="0" err="1" smtClean="0">
                <a:solidFill>
                  <a:schemeClr val="bg1"/>
                </a:solidFill>
              </a:rPr>
              <a:t>ShareAlike</a:t>
            </a:r>
            <a:r>
              <a:rPr lang="en-US" sz="900" dirty="0" smtClean="0">
                <a:solidFill>
                  <a:schemeClr val="bg1"/>
                </a:solidFill>
              </a:rPr>
              <a:t> 3.0 </a:t>
            </a:r>
            <a:r>
              <a:rPr lang="en-US" sz="900" dirty="0" err="1" smtClean="0">
                <a:solidFill>
                  <a:schemeClr val="bg1"/>
                </a:solidFill>
              </a:rPr>
              <a:t>Unported</a:t>
            </a:r>
            <a:r>
              <a:rPr lang="en-US" sz="900" dirty="0" smtClean="0">
                <a:solidFill>
                  <a:schemeClr val="bg1"/>
                </a:solidFill>
              </a:rPr>
              <a:t> License.  </a:t>
            </a:r>
            <a:r>
              <a:rPr lang="en-US" sz="900" dirty="0" smtClean="0">
                <a:solidFill>
                  <a:schemeClr val="bg1"/>
                </a:solidFill>
                <a:hlinkClick r:id="rId2"/>
              </a:rPr>
              <a:t>www.creativecommons.org/licenses/by-nc-sa/3.0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287176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762000" y="6477000"/>
            <a:ext cx="6019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smtClean="0">
                <a:solidFill>
                  <a:srgbClr val="00148C"/>
                </a:solidFill>
              </a:rPr>
              <a:t>© 2014 Core Knowledge Foundation. This work is licensed under a Creative Commons  Attribution-</a:t>
            </a:r>
            <a:r>
              <a:rPr lang="en-US" sz="900" dirty="0" err="1" smtClean="0">
                <a:solidFill>
                  <a:srgbClr val="00148C"/>
                </a:solidFill>
              </a:rPr>
              <a:t>NonCommercial</a:t>
            </a:r>
            <a:r>
              <a:rPr lang="en-US" sz="900" dirty="0" smtClean="0">
                <a:solidFill>
                  <a:srgbClr val="00148C"/>
                </a:solidFill>
              </a:rPr>
              <a:t>-</a:t>
            </a:r>
            <a:r>
              <a:rPr lang="en-US" sz="900" dirty="0" err="1" smtClean="0">
                <a:solidFill>
                  <a:srgbClr val="00148C"/>
                </a:solidFill>
              </a:rPr>
              <a:t>ShareAlike</a:t>
            </a:r>
            <a:r>
              <a:rPr lang="en-US" sz="900" dirty="0" smtClean="0">
                <a:solidFill>
                  <a:srgbClr val="00148C"/>
                </a:solidFill>
              </a:rPr>
              <a:t> 3.0 </a:t>
            </a:r>
            <a:r>
              <a:rPr lang="en-US" sz="900" dirty="0" err="1" smtClean="0">
                <a:solidFill>
                  <a:srgbClr val="00148C"/>
                </a:solidFill>
              </a:rPr>
              <a:t>Unported</a:t>
            </a:r>
            <a:r>
              <a:rPr lang="en-US" sz="900" dirty="0" smtClean="0">
                <a:solidFill>
                  <a:srgbClr val="00148C"/>
                </a:solidFill>
              </a:rPr>
              <a:t> License.  </a:t>
            </a:r>
            <a:r>
              <a:rPr lang="en-US" sz="900" dirty="0" smtClean="0">
                <a:solidFill>
                  <a:srgbClr val="00148C"/>
                </a:solidFill>
                <a:hlinkClick r:id="rId2"/>
              </a:rPr>
              <a:t>www.creativecommons.org/licenses/by-nc-sa/3.0</a:t>
            </a:r>
            <a:endParaRPr lang="en-US" sz="900" dirty="0">
              <a:solidFill>
                <a:srgbClr val="0014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50109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73312"/>
            <a:ext cx="4040188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75000"/>
                  </a:schemeClr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041775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75000"/>
                  </a:schemeClr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0200"/>
            <a:ext cx="4041775" cy="762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78BC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762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78BC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543800" y="6477000"/>
            <a:ext cx="1600200" cy="3048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1A0631-19FF-4D01-A2A9-6053B12C24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762000" y="6477000"/>
            <a:ext cx="6019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</a:rPr>
              <a:t>© 2014 Core Knowledge Foundation. This work is licensed under a Creative Commons  Attribution-</a:t>
            </a:r>
            <a:r>
              <a:rPr lang="en-US" sz="900" dirty="0" err="1" smtClean="0">
                <a:solidFill>
                  <a:schemeClr val="bg1"/>
                </a:solidFill>
              </a:rPr>
              <a:t>NonCommercial</a:t>
            </a:r>
            <a:r>
              <a:rPr lang="en-US" sz="900" dirty="0" smtClean="0">
                <a:solidFill>
                  <a:schemeClr val="bg1"/>
                </a:solidFill>
              </a:rPr>
              <a:t>-</a:t>
            </a:r>
            <a:r>
              <a:rPr lang="en-US" sz="900" dirty="0" err="1" smtClean="0">
                <a:solidFill>
                  <a:schemeClr val="bg1"/>
                </a:solidFill>
              </a:rPr>
              <a:t>ShareAlike</a:t>
            </a:r>
            <a:r>
              <a:rPr lang="en-US" sz="900" dirty="0" smtClean="0">
                <a:solidFill>
                  <a:schemeClr val="bg1"/>
                </a:solidFill>
              </a:rPr>
              <a:t> 3.0 </a:t>
            </a:r>
            <a:r>
              <a:rPr lang="en-US" sz="900" dirty="0" err="1" smtClean="0">
                <a:solidFill>
                  <a:schemeClr val="bg1"/>
                </a:solidFill>
              </a:rPr>
              <a:t>Unported</a:t>
            </a:r>
            <a:r>
              <a:rPr lang="en-US" sz="900" dirty="0" smtClean="0">
                <a:solidFill>
                  <a:schemeClr val="bg1"/>
                </a:solidFill>
              </a:rPr>
              <a:t> License.  </a:t>
            </a:r>
            <a:r>
              <a:rPr lang="en-US" sz="900" dirty="0" smtClean="0">
                <a:solidFill>
                  <a:schemeClr val="bg1"/>
                </a:solidFill>
                <a:hlinkClick r:id="rId2"/>
              </a:rPr>
              <a:t>www.creativecommons.org/licenses/by-nc-sa/3.0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87191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005D98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ABDC5-7142-4242-89BB-AB08B8F2E6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762000" y="6477000"/>
            <a:ext cx="6019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</a:rPr>
              <a:t>© 2014 Core Knowledge Foundation. This work is licensed under a Creative Commons  Attribution-</a:t>
            </a:r>
            <a:r>
              <a:rPr lang="en-US" sz="900" dirty="0" err="1" smtClean="0">
                <a:solidFill>
                  <a:schemeClr val="bg1"/>
                </a:solidFill>
              </a:rPr>
              <a:t>NonCommercial</a:t>
            </a:r>
            <a:r>
              <a:rPr lang="en-US" sz="900" dirty="0" smtClean="0">
                <a:solidFill>
                  <a:schemeClr val="bg1"/>
                </a:solidFill>
              </a:rPr>
              <a:t>-</a:t>
            </a:r>
            <a:r>
              <a:rPr lang="en-US" sz="900" dirty="0" err="1" smtClean="0">
                <a:solidFill>
                  <a:schemeClr val="bg1"/>
                </a:solidFill>
              </a:rPr>
              <a:t>ShareAlike</a:t>
            </a:r>
            <a:r>
              <a:rPr lang="en-US" sz="900" dirty="0" smtClean="0">
                <a:solidFill>
                  <a:schemeClr val="bg1"/>
                </a:solidFill>
              </a:rPr>
              <a:t> 3.0 </a:t>
            </a:r>
            <a:r>
              <a:rPr lang="en-US" sz="900" dirty="0" err="1" smtClean="0">
                <a:solidFill>
                  <a:schemeClr val="bg1"/>
                </a:solidFill>
              </a:rPr>
              <a:t>Unported</a:t>
            </a:r>
            <a:r>
              <a:rPr lang="en-US" sz="900" dirty="0" smtClean="0">
                <a:solidFill>
                  <a:schemeClr val="bg1"/>
                </a:solidFill>
              </a:rPr>
              <a:t> License.  </a:t>
            </a:r>
            <a:r>
              <a:rPr lang="en-US" sz="900" dirty="0" smtClean="0">
                <a:solidFill>
                  <a:schemeClr val="bg1"/>
                </a:solidFill>
                <a:hlinkClick r:id="rId2"/>
              </a:rPr>
              <a:t>www.creativecommons.org/licenses/by-nc-sa/3.0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148102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543800" y="6477000"/>
            <a:ext cx="1600200" cy="3048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0F97E-1154-4462-BA42-F38C3B877D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762000" y="6477000"/>
            <a:ext cx="6019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</a:rPr>
              <a:t>© 2014 Core Knowledge Foundation. This work is licensed under a Creative Commons  Attribution-</a:t>
            </a:r>
            <a:r>
              <a:rPr lang="en-US" sz="900" dirty="0" err="1" smtClean="0">
                <a:solidFill>
                  <a:schemeClr val="bg1"/>
                </a:solidFill>
              </a:rPr>
              <a:t>NonCommercial</a:t>
            </a:r>
            <a:r>
              <a:rPr lang="en-US" sz="900" dirty="0" smtClean="0">
                <a:solidFill>
                  <a:schemeClr val="bg1"/>
                </a:solidFill>
              </a:rPr>
              <a:t>-</a:t>
            </a:r>
            <a:r>
              <a:rPr lang="en-US" sz="900" dirty="0" err="1" smtClean="0">
                <a:solidFill>
                  <a:schemeClr val="bg1"/>
                </a:solidFill>
              </a:rPr>
              <a:t>ShareAlike</a:t>
            </a:r>
            <a:r>
              <a:rPr lang="en-US" sz="900" dirty="0" smtClean="0">
                <a:solidFill>
                  <a:schemeClr val="bg1"/>
                </a:solidFill>
              </a:rPr>
              <a:t> 3.0 </a:t>
            </a:r>
            <a:r>
              <a:rPr lang="en-US" sz="900" dirty="0" err="1" smtClean="0">
                <a:solidFill>
                  <a:schemeClr val="bg1"/>
                </a:solidFill>
              </a:rPr>
              <a:t>Unported</a:t>
            </a:r>
            <a:r>
              <a:rPr lang="en-US" sz="900" dirty="0" smtClean="0">
                <a:solidFill>
                  <a:schemeClr val="bg1"/>
                </a:solidFill>
              </a:rPr>
              <a:t> License.  </a:t>
            </a:r>
            <a:r>
              <a:rPr lang="en-US" sz="900" dirty="0" smtClean="0">
                <a:solidFill>
                  <a:schemeClr val="bg1"/>
                </a:solidFill>
                <a:hlinkClick r:id="rId2"/>
              </a:rPr>
              <a:t>www.creativecommons.org/licenses/by-nc-sa/3.0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872983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hyperlink" Target="http://www.creativecommons.org/licenses/by-nc-sa/3.0/" TargetMode="Externa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2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77000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1295BA57-3F9A-4EEE-A64D-6BBD78F8D4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30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5050"/>
            <a:ext cx="91440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895600" y="6412468"/>
            <a:ext cx="533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2813"/>
            <a:r>
              <a:rPr lang="en-US" sz="900" dirty="0" smtClean="0">
                <a:solidFill>
                  <a:schemeClr val="bg1"/>
                </a:solidFill>
              </a:rPr>
              <a:t>© 2014 </a:t>
            </a:r>
            <a:r>
              <a:rPr lang="en-US" sz="900" dirty="0">
                <a:solidFill>
                  <a:schemeClr val="bg1"/>
                </a:solidFill>
              </a:rPr>
              <a:t>Core Knowledge Foundation. This work is licensed under a Creative Commons  Attribution-</a:t>
            </a:r>
            <a:r>
              <a:rPr lang="en-US" sz="900" dirty="0" err="1">
                <a:solidFill>
                  <a:schemeClr val="bg1"/>
                </a:solidFill>
              </a:rPr>
              <a:t>NonCommercial</a:t>
            </a:r>
            <a:r>
              <a:rPr lang="en-US" sz="900" dirty="0">
                <a:solidFill>
                  <a:schemeClr val="bg1"/>
                </a:solidFill>
              </a:rPr>
              <a:t>-</a:t>
            </a:r>
            <a:r>
              <a:rPr lang="en-US" sz="900" dirty="0" err="1">
                <a:solidFill>
                  <a:schemeClr val="bg1"/>
                </a:solidFill>
              </a:rPr>
              <a:t>ShareAlike</a:t>
            </a:r>
            <a:r>
              <a:rPr lang="en-US" sz="900" dirty="0">
                <a:solidFill>
                  <a:schemeClr val="bg1"/>
                </a:solidFill>
              </a:rPr>
              <a:t> 3.0 </a:t>
            </a:r>
            <a:r>
              <a:rPr lang="en-US" sz="900" dirty="0" err="1">
                <a:solidFill>
                  <a:schemeClr val="bg1"/>
                </a:solidFill>
              </a:rPr>
              <a:t>Unported</a:t>
            </a:r>
            <a:r>
              <a:rPr lang="en-US" sz="900" dirty="0">
                <a:solidFill>
                  <a:schemeClr val="bg1"/>
                </a:solidFill>
              </a:rPr>
              <a:t> License.  </a:t>
            </a:r>
            <a:r>
              <a:rPr lang="en-US" sz="900" dirty="0">
                <a:solidFill>
                  <a:schemeClr val="bg1"/>
                </a:solidFill>
                <a:hlinkClick r:id="rId10"/>
              </a:rPr>
              <a:t>www.creativecommons.org/licenses/by-nc-sa/3.0/</a:t>
            </a:r>
            <a:endParaRPr lang="en-US" sz="9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6412992"/>
            <a:ext cx="484688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616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bg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bg1"/>
          </a:solidFill>
          <a:latin typeface="Arial" charset="0"/>
          <a:ea typeface="Verdana" pitchFamily="34" charset="0"/>
          <a:cs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bg1"/>
          </a:solidFill>
          <a:latin typeface="Arial" charset="0"/>
          <a:ea typeface="Verdana" pitchFamily="34" charset="0"/>
          <a:cs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bg1"/>
          </a:solidFill>
          <a:latin typeface="Arial" charset="0"/>
          <a:ea typeface="Verdana" pitchFamily="34" charset="0"/>
          <a:cs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bg1"/>
          </a:solidFill>
          <a:latin typeface="Arial" charset="0"/>
          <a:ea typeface="Verdana" pitchFamily="34" charset="0"/>
          <a:cs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D54F48"/>
          </a:solidFill>
          <a:latin typeface="CartoGothic Std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D54F48"/>
          </a:solidFill>
          <a:latin typeface="CartoGothic Std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D54F48"/>
          </a:solidFill>
          <a:latin typeface="CartoGothic Std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D54F48"/>
          </a:solidFill>
          <a:latin typeface="CartoGothic Std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700" b="1">
          <a:solidFill>
            <a:srgbClr val="606060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1pPr>
      <a:lvl2pPr marL="857250" indent="-400050" algn="l" rtl="0" eaLnBrk="1" fontAlgn="base" hangingPunct="1">
        <a:spcBef>
          <a:spcPct val="20000"/>
        </a:spcBef>
        <a:spcAft>
          <a:spcPct val="0"/>
        </a:spcAft>
        <a:buSzPct val="50000"/>
        <a:buFont typeface="Wingdings" pitchFamily="2" charset="2"/>
        <a:buChar char="¦"/>
        <a:defRPr sz="2400" b="1">
          <a:solidFill>
            <a:srgbClr val="606060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2pPr>
      <a:lvl3pPr marL="120015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00148C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34938"/>
            <a:ext cx="8229600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20800"/>
            <a:ext cx="82296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05575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chemeClr val="bg1"/>
                </a:solidFill>
                <a:latin typeface="CartoGothic Std"/>
              </a:defRPr>
            </a:lvl1pPr>
          </a:lstStyle>
          <a:p>
            <a:pPr>
              <a:defRPr/>
            </a:pPr>
            <a:fld id="{1295BA57-3F9A-4EEE-A64D-6BBD78F8D45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" y="6500815"/>
            <a:ext cx="424102" cy="32004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100" smtClean="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 smtClean="0"/>
              <a:t>© 2015 Core Knowledge Foundation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4400" b="1">
          <a:solidFill>
            <a:srgbClr val="00148C"/>
          </a:solidFill>
          <a:latin typeface="Garamond" panose="02020404030301010803" pitchFamily="18" charset="0"/>
          <a:ea typeface="Verdana" panose="020B0604030504040204" pitchFamily="34" charset="0"/>
          <a:cs typeface="Verdana" panose="020B0604030504040204" pitchFamily="34" charset="0"/>
        </a:defRPr>
      </a:lvl1pPr>
      <a:lvl2pPr algn="ctr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Verdana" pitchFamily="34" charset="0"/>
          <a:cs typeface="Verdana" pitchFamily="34" charset="0"/>
        </a:defRPr>
      </a:lvl2pPr>
      <a:lvl3pPr algn="ctr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Verdana" pitchFamily="34" charset="0"/>
          <a:cs typeface="Verdana" pitchFamily="34" charset="0"/>
        </a:defRPr>
      </a:lvl3pPr>
      <a:lvl4pPr algn="ctr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Verdana" pitchFamily="34" charset="0"/>
          <a:cs typeface="Verdana" pitchFamily="34" charset="0"/>
        </a:defRPr>
      </a:lvl4pPr>
      <a:lvl5pPr algn="ctr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Verdana" pitchFamily="34" charset="0"/>
          <a:cs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D54F48"/>
          </a:solidFill>
          <a:latin typeface="CartoGothic Std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D54F48"/>
          </a:solidFill>
          <a:latin typeface="CartoGothic Std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D54F48"/>
          </a:solidFill>
          <a:latin typeface="CartoGothic Std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D54F48"/>
          </a:solidFill>
          <a:latin typeface="CartoGothic Std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 b="1">
          <a:solidFill>
            <a:srgbClr val="606060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1pPr>
      <a:lvl2pPr marL="857250" indent="-400050" algn="l" rtl="0" eaLnBrk="1" fontAlgn="base" hangingPunct="1">
        <a:spcBef>
          <a:spcPct val="20000"/>
        </a:spcBef>
        <a:spcAft>
          <a:spcPct val="0"/>
        </a:spcAft>
        <a:buSzPct val="50000"/>
        <a:buFont typeface="Wingdings" pitchFamily="2" charset="2"/>
        <a:buChar char="¦"/>
        <a:defRPr sz="2000" b="1">
          <a:solidFill>
            <a:srgbClr val="606060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2pPr>
      <a:lvl3pPr marL="120015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nc-sa/3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reativecommons.org/licenses/by-nc-sa/3.0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11" Type="http://schemas.openxmlformats.org/officeDocument/2006/relationships/image" Target="../media/image25.jpeg"/><Relationship Id="rId5" Type="http://schemas.openxmlformats.org/officeDocument/2006/relationships/image" Target="../media/image19.png"/><Relationship Id="rId10" Type="http://schemas.openxmlformats.org/officeDocument/2006/relationships/image" Target="../media/image24.jpeg"/><Relationship Id="rId4" Type="http://schemas.openxmlformats.org/officeDocument/2006/relationships/image" Target="../media/image18.png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4.jpeg"/><Relationship Id="rId4" Type="http://schemas.openxmlformats.org/officeDocument/2006/relationships/image" Target="../media/image53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17" Type="http://schemas.openxmlformats.org/officeDocument/2006/relationships/image" Target="../media/image71.jpeg"/><Relationship Id="rId2" Type="http://schemas.openxmlformats.org/officeDocument/2006/relationships/image" Target="../media/image56.PNG"/><Relationship Id="rId16" Type="http://schemas.openxmlformats.org/officeDocument/2006/relationships/image" Target="../media/image70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0.png"/><Relationship Id="rId11" Type="http://schemas.openxmlformats.org/officeDocument/2006/relationships/image" Target="../media/image65.jpeg"/><Relationship Id="rId5" Type="http://schemas.openxmlformats.org/officeDocument/2006/relationships/image" Target="../media/image59.png"/><Relationship Id="rId15" Type="http://schemas.openxmlformats.org/officeDocument/2006/relationships/image" Target="../media/image69.jpe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jpeg"/><Relationship Id="rId14" Type="http://schemas.openxmlformats.org/officeDocument/2006/relationships/image" Target="../media/image6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reativecommons.org/licenses/by-nc-sa/3.0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79.jpeg"/><Relationship Id="rId7" Type="http://schemas.openxmlformats.org/officeDocument/2006/relationships/image" Target="../media/image83.jpeg"/><Relationship Id="rId12" Type="http://schemas.openxmlformats.org/officeDocument/2006/relationships/image" Target="../media/image8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2.jpeg"/><Relationship Id="rId11" Type="http://schemas.openxmlformats.org/officeDocument/2006/relationships/image" Target="../media/image87.jpeg"/><Relationship Id="rId5" Type="http://schemas.openxmlformats.org/officeDocument/2006/relationships/image" Target="../media/image81.jpeg"/><Relationship Id="rId10" Type="http://schemas.openxmlformats.org/officeDocument/2006/relationships/image" Target="../media/image86.jpeg"/><Relationship Id="rId4" Type="http://schemas.openxmlformats.org/officeDocument/2006/relationships/image" Target="../media/image80.jpeg"/><Relationship Id="rId9" Type="http://schemas.openxmlformats.org/officeDocument/2006/relationships/image" Target="../media/image8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reativecommons.org/licenses/by-nc-sa/3.0/" TargetMode="External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popplet.com/app/index.php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popplet.com/app/index.php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6.jpeg"/><Relationship Id="rId4" Type="http://schemas.openxmlformats.org/officeDocument/2006/relationships/image" Target="../media/image9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Creative Commons Licensing</a:t>
            </a:r>
          </a:p>
        </p:txBody>
      </p:sp>
      <p:sp>
        <p:nvSpPr>
          <p:cNvPr id="48131" name="Content Placeholder 3"/>
          <p:cNvSpPr>
            <a:spLocks noGrp="1"/>
          </p:cNvSpPr>
          <p:nvPr>
            <p:ph idx="1"/>
          </p:nvPr>
        </p:nvSpPr>
        <p:spPr>
          <a:xfrm>
            <a:off x="457200" y="1231900"/>
            <a:ext cx="8229600" cy="452596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1600" dirty="0" smtClean="0"/>
              <a:t>You are free:</a:t>
            </a:r>
          </a:p>
          <a:p>
            <a:pPr marL="0" indent="0"/>
            <a:r>
              <a:rPr lang="en-US" sz="1600" dirty="0" smtClean="0"/>
              <a:t>to Share — to copy, distribute and transmit the work </a:t>
            </a:r>
          </a:p>
          <a:p>
            <a:pPr marL="0" indent="0"/>
            <a:r>
              <a:rPr lang="en-US" sz="1600" dirty="0" smtClean="0"/>
              <a:t>to Remix — to adapt the work </a:t>
            </a:r>
          </a:p>
          <a:p>
            <a:pPr marL="0" indent="0">
              <a:buFontTx/>
              <a:buNone/>
            </a:pPr>
            <a:r>
              <a:rPr lang="en-US" sz="1600" dirty="0" smtClean="0"/>
              <a:t>Under the following conditions:</a:t>
            </a:r>
          </a:p>
          <a:p>
            <a:pPr marL="0" indent="0"/>
            <a:r>
              <a:rPr lang="en-US" sz="1600" dirty="0" smtClean="0"/>
              <a:t>Attribution — You must attribute the work in the following manner:</a:t>
            </a:r>
          </a:p>
          <a:p>
            <a:pPr lvl="1"/>
            <a:r>
              <a:rPr lang="en-US" sz="1200" dirty="0" smtClean="0"/>
              <a:t>This work is based on an original work of the Core Knowledge® Foundation made available through licensing under a Creative Commons  Attribution-</a:t>
            </a:r>
            <a:r>
              <a:rPr lang="en-US" sz="1200" dirty="0" err="1" smtClean="0"/>
              <a:t>NonCommercial</a:t>
            </a:r>
            <a:r>
              <a:rPr lang="en-US" sz="1200" smtClean="0"/>
              <a:t>-ShareAlike 3.0 Unported License.  This does not in any way imply that the Core Knowledge Foundation endorses this work.</a:t>
            </a:r>
          </a:p>
          <a:p>
            <a:pPr marL="0" indent="0"/>
            <a:r>
              <a:rPr lang="en-US" sz="1600" smtClean="0"/>
              <a:t>Noncommercial — You may not use this work for commercial purposes.</a:t>
            </a:r>
          </a:p>
          <a:p>
            <a:pPr marL="0" indent="0"/>
            <a:r>
              <a:rPr lang="en-US" sz="1600" smtClean="0"/>
              <a:t>Share Alike — If you alter, transform, or build upon this work, you may distribute the resulting work only under the same or similar license to this one. </a:t>
            </a:r>
          </a:p>
          <a:p>
            <a:pPr marL="0" indent="0">
              <a:buFontTx/>
              <a:buNone/>
            </a:pPr>
            <a:r>
              <a:rPr lang="en-US" sz="1600" smtClean="0"/>
              <a:t>With the understanding that: </a:t>
            </a:r>
          </a:p>
          <a:p>
            <a:pPr marL="0" indent="0"/>
            <a:r>
              <a:rPr lang="en-US" sz="1600" smtClean="0"/>
              <a:t>For any reuse or distribution, you must make clear to others the license terms of this work. The best way to do this is with a link to this web page: </a:t>
            </a:r>
            <a:r>
              <a:rPr lang="en-US" sz="1600" smtClean="0">
                <a:hlinkClick r:id="rId3"/>
              </a:rPr>
              <a:t>http://creativecommons.org/licenses/by-nc-sa/3.0/</a:t>
            </a:r>
            <a:r>
              <a:rPr lang="en-US" sz="1600" smtClean="0"/>
              <a:t>  </a:t>
            </a:r>
          </a:p>
          <a:p>
            <a:pPr marL="0" indent="0"/>
            <a:endParaRPr lang="en-US" sz="2000" smtClean="0"/>
          </a:p>
        </p:txBody>
      </p:sp>
      <p:sp>
        <p:nvSpPr>
          <p:cNvPr id="48133" name="Rectangle 8"/>
          <p:cNvSpPr>
            <a:spLocks noGrp="1" noChangeArrowheads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CEE48750-DE90-43DC-BCBD-D5C3986B2EA9}" type="slidenum">
              <a:rPr lang="en-US" smtClean="0">
                <a:solidFill>
                  <a:srgbClr val="FFFFFF"/>
                </a:solidFill>
                <a:latin typeface="CartoGothic Std" pitchFamily="34" charset="0"/>
              </a:rPr>
              <a:pPr eaLnBrk="1" hangingPunct="1"/>
              <a:t>1</a:t>
            </a:fld>
            <a:endParaRPr lang="en-US" smtClean="0">
              <a:solidFill>
                <a:srgbClr val="FFFFFF"/>
              </a:solidFill>
              <a:latin typeface="CartoGothic Std" pitchFamily="34" charset="0"/>
            </a:endParaRPr>
          </a:p>
        </p:txBody>
      </p:sp>
      <p:pic>
        <p:nvPicPr>
          <p:cNvPr id="48132" name="Picture 4" descr="by-nc-sa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9000" y="1704975"/>
            <a:ext cx="1227138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06637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Overview &amp;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/>
              <a:t>Design </a:t>
            </a:r>
            <a:r>
              <a:rPr lang="en-US" dirty="0" smtClean="0"/>
              <a:t>Principles</a:t>
            </a:r>
            <a:endParaRPr lang="en-US" altLang="en-US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12192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Core Knowledge Language Arts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6477000"/>
            <a:ext cx="6019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</a:rPr>
              <a:t>© 2014 Core Knowledge Foundation. This work is licensed under a Creative Commons  Attribution-</a:t>
            </a:r>
            <a:r>
              <a:rPr lang="en-US" sz="900" dirty="0" err="1" smtClean="0">
                <a:solidFill>
                  <a:schemeClr val="bg1"/>
                </a:solidFill>
              </a:rPr>
              <a:t>NonCommercial</a:t>
            </a:r>
            <a:r>
              <a:rPr lang="en-US" sz="900" dirty="0" smtClean="0">
                <a:solidFill>
                  <a:schemeClr val="bg1"/>
                </a:solidFill>
              </a:rPr>
              <a:t>-</a:t>
            </a:r>
            <a:r>
              <a:rPr lang="en-US" sz="900" dirty="0" err="1" smtClean="0">
                <a:solidFill>
                  <a:schemeClr val="bg1"/>
                </a:solidFill>
              </a:rPr>
              <a:t>ShareAlike</a:t>
            </a:r>
            <a:r>
              <a:rPr lang="en-US" sz="900" dirty="0" smtClean="0">
                <a:solidFill>
                  <a:schemeClr val="bg1"/>
                </a:solidFill>
              </a:rPr>
              <a:t> 3.0 </a:t>
            </a:r>
            <a:r>
              <a:rPr lang="en-US" sz="900" dirty="0" err="1" smtClean="0">
                <a:solidFill>
                  <a:schemeClr val="bg1"/>
                </a:solidFill>
              </a:rPr>
              <a:t>Unported</a:t>
            </a:r>
            <a:r>
              <a:rPr lang="en-US" sz="900" dirty="0" smtClean="0">
                <a:solidFill>
                  <a:schemeClr val="bg1"/>
                </a:solidFill>
              </a:rPr>
              <a:t> License.  </a:t>
            </a:r>
            <a:r>
              <a:rPr lang="en-US" sz="900" dirty="0" smtClean="0">
                <a:solidFill>
                  <a:schemeClr val="bg1"/>
                </a:solidFill>
                <a:hlinkClick r:id="rId3"/>
              </a:rPr>
              <a:t>www.creativecommons.org/licenses/by-nc-sa/3.0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9965774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0" i="1" dirty="0" smtClean="0"/>
              <a:t>We </a:t>
            </a:r>
            <a:r>
              <a:rPr lang="en-US" sz="2400" b="0" i="1" dirty="0"/>
              <a:t>will be able </a:t>
            </a:r>
            <a:r>
              <a:rPr lang="en-US" sz="2400" b="0" i="1" dirty="0" smtClean="0"/>
              <a:t>to: </a:t>
            </a:r>
          </a:p>
          <a:p>
            <a:r>
              <a:rPr lang="en-US" sz="2400" b="0" dirty="0" smtClean="0"/>
              <a:t>explain the significance of starting instruction with the most </a:t>
            </a:r>
            <a:r>
              <a:rPr lang="en-US" sz="2400" b="0" dirty="0"/>
              <a:t>frequent or least ambiguous </a:t>
            </a:r>
            <a:r>
              <a:rPr lang="en-US" sz="2400" b="0" dirty="0" smtClean="0"/>
              <a:t>sounds;</a:t>
            </a:r>
            <a:endParaRPr lang="en-US" sz="2400" b="0" dirty="0"/>
          </a:p>
          <a:p>
            <a:r>
              <a:rPr lang="en-US" sz="2400" b="0" dirty="0"/>
              <a:t>describe how </a:t>
            </a:r>
            <a:r>
              <a:rPr lang="en-US" sz="2400" b="0" dirty="0" smtClean="0"/>
              <a:t>the Skills strand </a:t>
            </a:r>
            <a:r>
              <a:rPr lang="en-US" sz="2400" b="0" dirty="0"/>
              <a:t>provides students with intensive practice that enables them to build reliability and </a:t>
            </a:r>
            <a:r>
              <a:rPr lang="en-US" sz="2400" b="0" dirty="0" smtClean="0"/>
              <a:t>automaticity;</a:t>
            </a:r>
            <a:endParaRPr lang="en-US" sz="2400" b="0" dirty="0"/>
          </a:p>
          <a:p>
            <a:r>
              <a:rPr lang="en-US" sz="2400" b="0" dirty="0" smtClean="0"/>
              <a:t>describe </a:t>
            </a:r>
            <a:r>
              <a:rPr lang="en-US" sz="2400" b="0" dirty="0"/>
              <a:t>how the domain structure of the Listening and Learning strand supports children’s comprehension and background </a:t>
            </a:r>
            <a:r>
              <a:rPr lang="en-US" sz="2400" b="0" dirty="0" smtClean="0"/>
              <a:t>knowledge;</a:t>
            </a:r>
            <a:endParaRPr lang="en-US" sz="2400" b="0" dirty="0"/>
          </a:p>
          <a:p>
            <a:r>
              <a:rPr lang="en-US" sz="2400" b="0" dirty="0" smtClean="0"/>
              <a:t>identify </a:t>
            </a:r>
            <a:r>
              <a:rPr lang="en-US" sz="2400" b="0" dirty="0"/>
              <a:t>at least two </a:t>
            </a:r>
            <a:r>
              <a:rPr lang="en-US" sz="2400" b="0" dirty="0" smtClean="0"/>
              <a:t>ways </a:t>
            </a:r>
            <a:r>
              <a:rPr lang="en-US" sz="2400" b="0" dirty="0"/>
              <a:t>the Listening and Learning materials support vocabulary learning.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044A0-1873-43CA-BEFE-6A8A4D3889CC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466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Three Pillar Model of </a:t>
            </a:r>
            <a:br>
              <a:rPr lang="en-US" dirty="0"/>
            </a:br>
            <a:r>
              <a:rPr lang="en-US" dirty="0"/>
              <a:t>Language Arts Instruction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044A0-1873-43CA-BEFE-6A8A4D3889CC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71" y="1295400"/>
            <a:ext cx="8468006" cy="4648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578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Content Placeholder 7"/>
          <p:cNvSpPr>
            <a:spLocks noGrp="1"/>
          </p:cNvSpPr>
          <p:nvPr>
            <p:ph sz="half" idx="2"/>
          </p:nvPr>
        </p:nvSpPr>
        <p:spPr>
          <a:xfrm>
            <a:off x="457200" y="1597294"/>
            <a:ext cx="4040188" cy="3951288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2200" dirty="0" smtClean="0"/>
              <a:t>Skills Strand</a:t>
            </a:r>
          </a:p>
          <a:p>
            <a:pPr marL="400050" lvl="1" eaLnBrk="1" hangingPunct="1">
              <a:buFontTx/>
              <a:buNone/>
              <a:defRPr/>
            </a:pPr>
            <a:r>
              <a:rPr lang="en-US" altLang="en-US" sz="2200" dirty="0" smtClean="0"/>
              <a:t>Decoding and Encoding:	</a:t>
            </a:r>
          </a:p>
          <a:p>
            <a:pPr marL="400050" lvl="1" eaLnBrk="1" hangingPunct="1">
              <a:spcBef>
                <a:spcPts val="1200"/>
              </a:spcBef>
              <a:defRPr/>
            </a:pPr>
            <a:r>
              <a:rPr lang="en-US" altLang="en-US" sz="2200" dirty="0" smtClean="0"/>
              <a:t>Systematic Synthetic Phonics</a:t>
            </a:r>
          </a:p>
          <a:p>
            <a:pPr marL="400050" lvl="1" eaLnBrk="1" hangingPunct="1">
              <a:spcBef>
                <a:spcPts val="1200"/>
              </a:spcBef>
              <a:defRPr/>
            </a:pPr>
            <a:r>
              <a:rPr lang="en-US" altLang="en-US" sz="2200" dirty="0" smtClean="0"/>
              <a:t>Handwriting</a:t>
            </a:r>
          </a:p>
          <a:p>
            <a:pPr marL="400050" lvl="1" eaLnBrk="1" hangingPunct="1">
              <a:spcBef>
                <a:spcPts val="1200"/>
              </a:spcBef>
              <a:defRPr/>
            </a:pPr>
            <a:r>
              <a:rPr lang="en-US" altLang="en-US" sz="2200" dirty="0" smtClean="0"/>
              <a:t>Grammar</a:t>
            </a:r>
          </a:p>
          <a:p>
            <a:pPr marL="400050" lvl="1" eaLnBrk="1" hangingPunct="1">
              <a:spcBef>
                <a:spcPts val="1200"/>
              </a:spcBef>
              <a:defRPr/>
            </a:pPr>
            <a:r>
              <a:rPr lang="en-US" altLang="en-US" sz="2200" dirty="0" smtClean="0"/>
              <a:t>Spelling</a:t>
            </a:r>
          </a:p>
          <a:p>
            <a:pPr marL="400050" lvl="1" eaLnBrk="1" hangingPunct="1">
              <a:spcBef>
                <a:spcPts val="1200"/>
              </a:spcBef>
              <a:defRPr/>
            </a:pPr>
            <a:r>
              <a:rPr lang="en-US" altLang="en-US" sz="2200" dirty="0" smtClean="0"/>
              <a:t>Expressive Writing /The Writing Process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45025" y="1597294"/>
            <a:ext cx="4041775" cy="3951288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sz="2200" dirty="0" smtClean="0"/>
              <a:t>Listening &amp; Learning</a:t>
            </a:r>
          </a:p>
          <a:p>
            <a:pPr marL="400050" lvl="1" eaLnBrk="1" hangingPunct="1">
              <a:buFontTx/>
              <a:buNone/>
              <a:defRPr/>
            </a:pPr>
            <a:r>
              <a:rPr lang="en-US" sz="2200" dirty="0" smtClean="0"/>
              <a:t>Language Comprehension:</a:t>
            </a:r>
          </a:p>
          <a:p>
            <a:pPr marL="400050" lvl="1" eaLnBrk="1" hangingPunct="1">
              <a:spcBef>
                <a:spcPts val="1200"/>
              </a:spcBef>
              <a:defRPr/>
            </a:pPr>
            <a:r>
              <a:rPr lang="en-US" sz="2200" dirty="0" smtClean="0"/>
              <a:t>Oral Read-aloud</a:t>
            </a:r>
          </a:p>
          <a:p>
            <a:pPr marL="400050" lvl="1" eaLnBrk="1" hangingPunct="1">
              <a:spcBef>
                <a:spcPts val="1200"/>
              </a:spcBef>
              <a:defRPr/>
            </a:pPr>
            <a:r>
              <a:rPr lang="en-US" sz="2200" dirty="0" smtClean="0"/>
              <a:t>Text-based Discussion</a:t>
            </a:r>
          </a:p>
          <a:p>
            <a:pPr marL="400050" lvl="1" eaLnBrk="1" hangingPunct="1">
              <a:spcBef>
                <a:spcPts val="1200"/>
              </a:spcBef>
              <a:defRPr/>
            </a:pPr>
            <a:r>
              <a:rPr lang="en-US" sz="2200" dirty="0" smtClean="0"/>
              <a:t>Word Work</a:t>
            </a:r>
          </a:p>
          <a:p>
            <a:pPr marL="400050" lvl="1" eaLnBrk="1" hangingPunct="1">
              <a:spcBef>
                <a:spcPts val="1200"/>
              </a:spcBef>
              <a:defRPr/>
            </a:pPr>
            <a:r>
              <a:rPr lang="en-US" sz="2200" dirty="0" smtClean="0"/>
              <a:t>Extension Activities that Provide Students with the Opportunity to use New Language and Concepts</a:t>
            </a:r>
          </a:p>
          <a:p>
            <a:pPr marL="514350" lvl="1" indent="0" eaLnBrk="1" hangingPunct="1">
              <a:buFont typeface="Wingdings" pitchFamily="2" charset="2"/>
              <a:buNone/>
              <a:defRPr/>
            </a:pP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529250" y="685800"/>
            <a:ext cx="51904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6000" b="1" dirty="0" smtClean="0">
                <a:solidFill>
                  <a:srgbClr val="D54F48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  =</a:t>
            </a:r>
            <a:r>
              <a:rPr lang="en-US" altLang="en-US" sz="5400" b="1" dirty="0" smtClean="0">
                <a:solidFill>
                  <a:srgbClr val="D54F48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</a:t>
            </a:r>
            <a:r>
              <a:rPr lang="en-US" altLang="en-US" sz="6000" b="1" dirty="0" smtClean="0">
                <a:solidFill>
                  <a:srgbClr val="D54F48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 </a:t>
            </a:r>
            <a:r>
              <a:rPr lang="en-US" altLang="en-US" sz="5400" b="1" dirty="0" smtClean="0">
                <a:solidFill>
                  <a:srgbClr val="D54F48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6000" b="1" dirty="0" smtClean="0">
                <a:solidFill>
                  <a:srgbClr val="D54F48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x </a:t>
            </a:r>
            <a:r>
              <a:rPr lang="en-US" altLang="en-US" sz="4400" b="1" dirty="0" smtClean="0">
                <a:solidFill>
                  <a:srgbClr val="D54F48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en-US" altLang="en-US" sz="6000" b="1" dirty="0" smtClean="0">
                <a:solidFill>
                  <a:srgbClr val="D54F48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</a:p>
        </p:txBody>
      </p:sp>
      <p:sp>
        <p:nvSpPr>
          <p:cNvPr id="10246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A8FFCA8C-E928-448A-84EF-9B52100C2A70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5</a:t>
            </a:fld>
            <a:endParaRPr lang="en-US" altLang="en-US" smtClean="0">
              <a:solidFill>
                <a:srgbClr val="FFFFFF"/>
              </a:solidFill>
              <a:latin typeface="CartoGothic St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623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build="p"/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135937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Overview of Skills Materials</a:t>
            </a:r>
          </a:p>
        </p:txBody>
      </p:sp>
      <p:sp>
        <p:nvSpPr>
          <p:cNvPr id="11267" name="Slide Number Placeholder 10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254F1297-EAA6-45EE-9B32-F1C3893483C2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6</a:t>
            </a:fld>
            <a:endParaRPr lang="en-US" altLang="en-US" smtClean="0">
              <a:solidFill>
                <a:srgbClr val="FFFFFF"/>
              </a:solidFill>
              <a:latin typeface="CartoGothic Std" charset="0"/>
            </a:endParaRPr>
          </a:p>
        </p:txBody>
      </p:sp>
      <p:grpSp>
        <p:nvGrpSpPr>
          <p:cNvPr id="11269" name="Group 11"/>
          <p:cNvGrpSpPr>
            <a:grpSpLocks/>
          </p:cNvGrpSpPr>
          <p:nvPr/>
        </p:nvGrpSpPr>
        <p:grpSpPr bwMode="auto">
          <a:xfrm>
            <a:off x="1016000" y="1838325"/>
            <a:ext cx="1863725" cy="1971675"/>
            <a:chOff x="574675" y="1165225"/>
            <a:chExt cx="3389262" cy="3328894"/>
          </a:xfrm>
        </p:grpSpPr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900000">
              <a:off x="1894005" y="1226872"/>
              <a:ext cx="2069932" cy="2543574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  <a:extLst/>
          </p:spPr>
        </p:pic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12206" y="1165225"/>
              <a:ext cx="1974664" cy="2546255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  <a:extLst/>
          </p:spPr>
        </p:pic>
        <p:sp>
          <p:nvSpPr>
            <p:cNvPr id="17431" name="TextBox 10"/>
            <p:cNvSpPr txBox="1">
              <a:spLocks noChangeArrowheads="1"/>
            </p:cNvSpPr>
            <p:nvPr/>
          </p:nvSpPr>
          <p:spPr bwMode="auto">
            <a:xfrm>
              <a:off x="574675" y="3923223"/>
              <a:ext cx="3106342" cy="57089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n-US" sz="1600" b="1" dirty="0">
                  <a:solidFill>
                    <a:srgbClr val="3D7FA9"/>
                  </a:solidFill>
                  <a:latin typeface="+mn-lt"/>
                </a:rPr>
                <a:t>Teacher Guides</a:t>
              </a:r>
            </a:p>
          </p:txBody>
        </p:sp>
      </p:grpSp>
      <p:grpSp>
        <p:nvGrpSpPr>
          <p:cNvPr id="11270" name="Group 14"/>
          <p:cNvGrpSpPr>
            <a:grpSpLocks/>
          </p:cNvGrpSpPr>
          <p:nvPr/>
        </p:nvGrpSpPr>
        <p:grpSpPr bwMode="auto">
          <a:xfrm>
            <a:off x="3668713" y="1724025"/>
            <a:ext cx="2117725" cy="2001838"/>
            <a:chOff x="4922838" y="2654632"/>
            <a:chExt cx="3958119" cy="3394692"/>
          </a:xfrm>
        </p:grpSpPr>
        <p:pic>
          <p:nvPicPr>
            <p:cNvPr id="1037" name="Picture 13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900000">
              <a:off x="6180891" y="2654632"/>
              <a:ext cx="2017632" cy="2587073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  <a:extLst/>
          </p:spPr>
        </p:pic>
        <p:pic>
          <p:nvPicPr>
            <p:cNvPr id="1036" name="Picture 1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922838" y="2899611"/>
              <a:ext cx="1925651" cy="2560151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  <a:extLst/>
          </p:spPr>
        </p:pic>
        <p:sp>
          <p:nvSpPr>
            <p:cNvPr id="17428" name="TextBox 25"/>
            <p:cNvSpPr txBox="1">
              <a:spLocks noChangeArrowheads="1"/>
            </p:cNvSpPr>
            <p:nvPr/>
          </p:nvSpPr>
          <p:spPr bwMode="auto">
            <a:xfrm>
              <a:off x="4922838" y="5510911"/>
              <a:ext cx="3958119" cy="53841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n-US" sz="1600" b="1" dirty="0">
                  <a:solidFill>
                    <a:srgbClr val="3D7FA9"/>
                  </a:solidFill>
                  <a:latin typeface="+mn-lt"/>
                </a:rPr>
                <a:t>Student Workbooks</a:t>
              </a:r>
            </a:p>
          </p:txBody>
        </p:sp>
      </p:grpSp>
      <p:grpSp>
        <p:nvGrpSpPr>
          <p:cNvPr id="11271" name="Group 10"/>
          <p:cNvGrpSpPr>
            <a:grpSpLocks/>
          </p:cNvGrpSpPr>
          <p:nvPr/>
        </p:nvGrpSpPr>
        <p:grpSpPr bwMode="auto">
          <a:xfrm>
            <a:off x="841375" y="4030663"/>
            <a:ext cx="2144713" cy="2141537"/>
            <a:chOff x="752475" y="3460750"/>
            <a:chExt cx="2233613" cy="2398713"/>
          </a:xfrm>
        </p:grpSpPr>
        <p:pic>
          <p:nvPicPr>
            <p:cNvPr id="11283" name="Picture 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869" y="3460750"/>
              <a:ext cx="2223219" cy="1409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84" name="Picture 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00000">
              <a:off x="1124981" y="3837085"/>
              <a:ext cx="1108802" cy="1421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6"/>
            <p:cNvSpPr txBox="1">
              <a:spLocks noChangeArrowheads="1"/>
            </p:cNvSpPr>
            <p:nvPr/>
          </p:nvSpPr>
          <p:spPr bwMode="auto">
            <a:xfrm>
              <a:off x="752475" y="5274455"/>
              <a:ext cx="2041830" cy="58500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n-US" sz="1600" b="1" dirty="0">
                  <a:solidFill>
                    <a:srgbClr val="3D7FA9"/>
                  </a:solidFill>
                  <a:latin typeface="+mn-lt"/>
                </a:rPr>
                <a:t>Student Decodable</a:t>
              </a:r>
            </a:p>
            <a:p>
              <a:pPr eaLnBrk="1" hangingPunct="1">
                <a:defRPr/>
              </a:pPr>
              <a:r>
                <a:rPr lang="en-US" sz="1600" b="1" dirty="0">
                  <a:solidFill>
                    <a:srgbClr val="3D7FA9"/>
                  </a:solidFill>
                  <a:latin typeface="+mn-lt"/>
                </a:rPr>
                <a:t>Readers</a:t>
              </a:r>
            </a:p>
          </p:txBody>
        </p:sp>
      </p:grpSp>
      <p:grpSp>
        <p:nvGrpSpPr>
          <p:cNvPr id="11272" name="Group 4"/>
          <p:cNvGrpSpPr>
            <a:grpSpLocks/>
          </p:cNvGrpSpPr>
          <p:nvPr/>
        </p:nvGrpSpPr>
        <p:grpSpPr bwMode="auto">
          <a:xfrm>
            <a:off x="6670675" y="1811338"/>
            <a:ext cx="1998663" cy="1914525"/>
            <a:chOff x="5077713" y="3063726"/>
            <a:chExt cx="3051655" cy="2796760"/>
          </a:xfrm>
        </p:grpSpPr>
        <p:pic>
          <p:nvPicPr>
            <p:cNvPr id="11281" name="Picture 9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6513" y="3063726"/>
              <a:ext cx="2636837" cy="2332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7"/>
            <p:cNvSpPr txBox="1">
              <a:spLocks noChangeArrowheads="1"/>
            </p:cNvSpPr>
            <p:nvPr/>
          </p:nvSpPr>
          <p:spPr bwMode="auto">
            <a:xfrm>
              <a:off x="5077713" y="5366530"/>
              <a:ext cx="3051655" cy="49395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n-US" sz="1600" b="1" dirty="0" smtClean="0">
                  <a:solidFill>
                    <a:srgbClr val="3D7FA9"/>
                  </a:solidFill>
                  <a:latin typeface="+mn-lt"/>
                </a:rPr>
                <a:t>Ancillary Materials</a:t>
              </a:r>
              <a:endParaRPr lang="en-US" sz="1600" b="1" dirty="0">
                <a:solidFill>
                  <a:srgbClr val="3D7FA9"/>
                </a:solidFill>
                <a:latin typeface="+mn-lt"/>
              </a:endParaRPr>
            </a:p>
          </p:txBody>
        </p:sp>
      </p:grpSp>
      <p:grpSp>
        <p:nvGrpSpPr>
          <p:cNvPr id="11273" name="Group 8"/>
          <p:cNvGrpSpPr>
            <a:grpSpLocks/>
          </p:cNvGrpSpPr>
          <p:nvPr/>
        </p:nvGrpSpPr>
        <p:grpSpPr bwMode="auto">
          <a:xfrm>
            <a:off x="6553200" y="4167188"/>
            <a:ext cx="2235200" cy="1920875"/>
            <a:chOff x="6696731" y="2889888"/>
            <a:chExt cx="2235294" cy="220737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900000">
              <a:off x="7438125" y="2889888"/>
              <a:ext cx="1173211" cy="1519620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784048" y="2942791"/>
              <a:ext cx="1174799" cy="1519621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11280" name="Rectangle 7"/>
            <p:cNvSpPr>
              <a:spLocks noChangeArrowheads="1"/>
            </p:cNvSpPr>
            <p:nvPr/>
          </p:nvSpPr>
          <p:spPr bwMode="auto">
            <a:xfrm>
              <a:off x="6696731" y="4512425"/>
              <a:ext cx="2235294" cy="5848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1600" b="1">
                  <a:solidFill>
                    <a:srgbClr val="3D7FA9"/>
                  </a:solidFill>
                </a:rPr>
                <a:t>Assessment &amp; Remediation Guides</a:t>
              </a:r>
            </a:p>
          </p:txBody>
        </p:sp>
      </p:grpSp>
      <p:grpSp>
        <p:nvGrpSpPr>
          <p:cNvPr id="11275" name="Group 12"/>
          <p:cNvGrpSpPr>
            <a:grpSpLocks/>
          </p:cNvGrpSpPr>
          <p:nvPr/>
        </p:nvGrpSpPr>
        <p:grpSpPr bwMode="auto">
          <a:xfrm>
            <a:off x="3775075" y="4017963"/>
            <a:ext cx="2117725" cy="2154237"/>
            <a:chOff x="3713942" y="3343743"/>
            <a:chExt cx="2178858" cy="2562174"/>
          </a:xfrm>
        </p:grpSpPr>
        <p:pic>
          <p:nvPicPr>
            <p:cNvPr id="11276" name="Picture 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900000">
              <a:off x="3713942" y="3343743"/>
              <a:ext cx="1745709" cy="2237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TextBox 6"/>
            <p:cNvSpPr txBox="1">
              <a:spLocks noChangeArrowheads="1"/>
            </p:cNvSpPr>
            <p:nvPr/>
          </p:nvSpPr>
          <p:spPr bwMode="auto">
            <a:xfrm>
              <a:off x="4693938" y="5567945"/>
              <a:ext cx="1198862" cy="33797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n-US" sz="1600" b="1" dirty="0" smtClean="0">
                  <a:solidFill>
                    <a:srgbClr val="3D7FA9"/>
                  </a:solidFill>
                  <a:latin typeface="+mn-lt"/>
                </a:rPr>
                <a:t>Big Books</a:t>
              </a:r>
              <a:endParaRPr lang="en-US" sz="1600" b="1" dirty="0">
                <a:solidFill>
                  <a:srgbClr val="3D7FA9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105325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Skills Strand Instruction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95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000" dirty="0" smtClean="0"/>
              <a:t>10 – 12 Lesson Types Per Grade</a:t>
            </a:r>
          </a:p>
          <a:p>
            <a:pPr lvl="1" eaLnBrk="1" hangingPunct="1">
              <a:defRPr/>
            </a:pPr>
            <a:r>
              <a:rPr lang="en-US" altLang="en-US" sz="2000" dirty="0" smtClean="0">
                <a:solidFill>
                  <a:srgbClr val="7F7F7F"/>
                </a:solidFill>
              </a:rPr>
              <a:t>Phonics &amp; Reading</a:t>
            </a:r>
          </a:p>
          <a:p>
            <a:pPr lvl="1" eaLnBrk="1" hangingPunct="1">
              <a:defRPr/>
            </a:pPr>
            <a:r>
              <a:rPr lang="en-US" altLang="en-US" sz="2000" dirty="0" smtClean="0">
                <a:solidFill>
                  <a:srgbClr val="7F7F7F"/>
                </a:solidFill>
              </a:rPr>
              <a:t>Grammar</a:t>
            </a:r>
          </a:p>
          <a:p>
            <a:pPr lvl="1" eaLnBrk="1" hangingPunct="1">
              <a:defRPr/>
            </a:pPr>
            <a:r>
              <a:rPr lang="en-US" altLang="en-US" sz="2000" dirty="0" smtClean="0">
                <a:solidFill>
                  <a:srgbClr val="7F7F7F"/>
                </a:solidFill>
              </a:rPr>
              <a:t>Spelling</a:t>
            </a:r>
          </a:p>
          <a:p>
            <a:pPr lvl="1" eaLnBrk="1" hangingPunct="1">
              <a:defRPr/>
            </a:pPr>
            <a:r>
              <a:rPr lang="en-US" altLang="en-US" sz="2000" dirty="0" smtClean="0">
                <a:solidFill>
                  <a:srgbClr val="7F7F7F"/>
                </a:solidFill>
              </a:rPr>
              <a:t>Writing</a:t>
            </a:r>
          </a:p>
          <a:p>
            <a:pPr eaLnBrk="1" hangingPunct="1">
              <a:defRPr/>
            </a:pPr>
            <a:r>
              <a:rPr lang="en-US" altLang="en-US" sz="2000" dirty="0" smtClean="0"/>
              <a:t>Gradual Release Modeled Through Lessons</a:t>
            </a:r>
          </a:p>
          <a:p>
            <a:pPr lvl="1" eaLnBrk="1" hangingPunct="1">
              <a:defRPr/>
            </a:pPr>
            <a:r>
              <a:rPr lang="en-US" altLang="en-US" sz="2000" dirty="0" smtClean="0">
                <a:solidFill>
                  <a:srgbClr val="7F7F7F"/>
                </a:solidFill>
              </a:rPr>
              <a:t>Warm-up</a:t>
            </a:r>
          </a:p>
          <a:p>
            <a:pPr lvl="1" eaLnBrk="1" hangingPunct="1">
              <a:defRPr/>
            </a:pPr>
            <a:r>
              <a:rPr lang="en-US" altLang="en-US" sz="2000" dirty="0" smtClean="0">
                <a:solidFill>
                  <a:srgbClr val="7F7F7F"/>
                </a:solidFill>
              </a:rPr>
              <a:t>Explicit Instruction </a:t>
            </a:r>
          </a:p>
          <a:p>
            <a:pPr lvl="1" eaLnBrk="1" hangingPunct="1">
              <a:defRPr/>
            </a:pPr>
            <a:r>
              <a:rPr lang="en-US" altLang="en-US" sz="2000" dirty="0" smtClean="0">
                <a:solidFill>
                  <a:srgbClr val="7F7F7F"/>
                </a:solidFill>
              </a:rPr>
              <a:t>Model</a:t>
            </a:r>
          </a:p>
          <a:p>
            <a:pPr lvl="1" eaLnBrk="1" hangingPunct="1">
              <a:defRPr/>
            </a:pPr>
            <a:r>
              <a:rPr lang="en-US" altLang="en-US" sz="2000" dirty="0" smtClean="0">
                <a:solidFill>
                  <a:srgbClr val="7F7F7F"/>
                </a:solidFill>
              </a:rPr>
              <a:t>Group Practice</a:t>
            </a:r>
          </a:p>
          <a:p>
            <a:pPr lvl="1" eaLnBrk="1" hangingPunct="1">
              <a:defRPr/>
            </a:pPr>
            <a:r>
              <a:rPr lang="en-US" altLang="en-US" sz="2000" dirty="0" smtClean="0">
                <a:solidFill>
                  <a:srgbClr val="7F7F7F"/>
                </a:solidFill>
              </a:rPr>
              <a:t>Independent Practice</a:t>
            </a:r>
          </a:p>
          <a:p>
            <a:pPr lvl="1" eaLnBrk="1" hangingPunct="1">
              <a:defRPr/>
            </a:pPr>
            <a:r>
              <a:rPr lang="en-US" altLang="en-US" sz="2000" dirty="0" smtClean="0">
                <a:solidFill>
                  <a:srgbClr val="7F7F7F"/>
                </a:solidFill>
              </a:rPr>
              <a:t>Independent Application</a:t>
            </a:r>
          </a:p>
        </p:txBody>
      </p:sp>
      <p:sp>
        <p:nvSpPr>
          <p:cNvPr id="12292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9556A95E-58D4-4E15-B2B7-1392F23F39CC}" type="slidenum">
              <a:rPr lang="en-US" altLang="en-US" b="1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7</a:t>
            </a:fld>
            <a:endParaRPr lang="en-US" altLang="en-US" b="1" smtClean="0">
              <a:solidFill>
                <a:srgbClr val="FFFFFF"/>
              </a:solidFill>
              <a:latin typeface="CartoGothic St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3781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3"/>
          <p:cNvGrpSpPr>
            <a:grpSpLocks/>
          </p:cNvGrpSpPr>
          <p:nvPr/>
        </p:nvGrpSpPr>
        <p:grpSpPr bwMode="auto">
          <a:xfrm>
            <a:off x="7043738" y="3475038"/>
            <a:ext cx="1860550" cy="2717800"/>
            <a:chOff x="6934200" y="2514600"/>
            <a:chExt cx="1860550" cy="2718520"/>
          </a:xfrm>
        </p:grpSpPr>
        <p:pic>
          <p:nvPicPr>
            <p:cNvPr id="13335" name="Picture 12" descr="N:\NYSED P-2 ELA\_NYSED Resources\_NYSED Design Resources\x Design Scratch\Component Images\Supplemental_Guide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4200" y="2514600"/>
              <a:ext cx="1860550" cy="2232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59" name="TextBox 25"/>
            <p:cNvSpPr txBox="1">
              <a:spLocks noChangeArrowheads="1"/>
            </p:cNvSpPr>
            <p:nvPr/>
          </p:nvSpPr>
          <p:spPr bwMode="auto">
            <a:xfrm>
              <a:off x="6967537" y="4648765"/>
              <a:ext cx="1528763" cy="5843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n-US" sz="1600" b="1" dirty="0">
                  <a:solidFill>
                    <a:srgbClr val="005D98"/>
                  </a:solidFill>
                  <a:latin typeface="+mn-lt"/>
                </a:rPr>
                <a:t>Supplemental</a:t>
              </a:r>
            </a:p>
            <a:p>
              <a:pPr eaLnBrk="1" hangingPunct="1">
                <a:defRPr/>
              </a:pPr>
              <a:r>
                <a:rPr lang="en-US" sz="1600" b="1" dirty="0">
                  <a:solidFill>
                    <a:srgbClr val="005D98"/>
                  </a:solidFill>
                  <a:latin typeface="+mn-lt"/>
                </a:rPr>
                <a:t>Guide</a:t>
              </a:r>
            </a:p>
          </p:txBody>
        </p:sp>
      </p:grpSp>
      <p:sp>
        <p:nvSpPr>
          <p:cNvPr id="133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CKLA Materials</a:t>
            </a:r>
          </a:p>
        </p:txBody>
      </p:sp>
      <p:sp>
        <p:nvSpPr>
          <p:cNvPr id="13316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01EE66F1-6B52-458F-AE80-4F7B7C502CC5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8</a:t>
            </a:fld>
            <a:endParaRPr lang="en-US" altLang="en-US" smtClean="0">
              <a:solidFill>
                <a:srgbClr val="FFFFFF"/>
              </a:solidFill>
              <a:latin typeface="CartoGothic Std" charset="0"/>
            </a:endParaRPr>
          </a:p>
        </p:txBody>
      </p:sp>
      <p:grpSp>
        <p:nvGrpSpPr>
          <p:cNvPr id="13318" name="Group 25"/>
          <p:cNvGrpSpPr>
            <a:grpSpLocks/>
          </p:cNvGrpSpPr>
          <p:nvPr/>
        </p:nvGrpSpPr>
        <p:grpSpPr bwMode="auto">
          <a:xfrm>
            <a:off x="452438" y="1744663"/>
            <a:ext cx="2895600" cy="2000250"/>
            <a:chOff x="381000" y="1157288"/>
            <a:chExt cx="2895600" cy="2000618"/>
          </a:xfrm>
        </p:grpSpPr>
        <p:grpSp>
          <p:nvGrpSpPr>
            <p:cNvPr id="13330" name="Group 13"/>
            <p:cNvGrpSpPr>
              <a:grpSpLocks/>
            </p:cNvGrpSpPr>
            <p:nvPr/>
          </p:nvGrpSpPr>
          <p:grpSpPr bwMode="auto">
            <a:xfrm>
              <a:off x="381000" y="1157288"/>
              <a:ext cx="1992313" cy="1582737"/>
              <a:chOff x="0" y="0"/>
              <a:chExt cx="1992630" cy="1581785"/>
            </a:xfrm>
          </p:grpSpPr>
          <p:pic>
            <p:nvPicPr>
              <p:cNvPr id="13332" name="Picture 14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960120" cy="12249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33" name="Picture 15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2510" y="101600"/>
                <a:ext cx="960120" cy="12249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34" name="Picture 1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285" y="356870"/>
                <a:ext cx="960120" cy="12249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9954" name="TextBox 25"/>
            <p:cNvSpPr txBox="1">
              <a:spLocks noChangeArrowheads="1"/>
            </p:cNvSpPr>
            <p:nvPr/>
          </p:nvSpPr>
          <p:spPr bwMode="auto">
            <a:xfrm>
              <a:off x="381000" y="2819706"/>
              <a:ext cx="2895600" cy="33820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n-US" sz="1600" b="1" dirty="0">
                  <a:solidFill>
                    <a:srgbClr val="005D98"/>
                  </a:solidFill>
                  <a:latin typeface="+mn-lt"/>
                </a:rPr>
                <a:t>Teacher Anthology</a:t>
              </a:r>
            </a:p>
          </p:txBody>
        </p:sp>
      </p:grpSp>
      <p:grpSp>
        <p:nvGrpSpPr>
          <p:cNvPr id="13319" name="Group 26"/>
          <p:cNvGrpSpPr>
            <a:grpSpLocks/>
          </p:cNvGrpSpPr>
          <p:nvPr/>
        </p:nvGrpSpPr>
        <p:grpSpPr bwMode="auto">
          <a:xfrm>
            <a:off x="4948238" y="1822450"/>
            <a:ext cx="1676400" cy="2243138"/>
            <a:chOff x="1676400" y="3276600"/>
            <a:chExt cx="1676400" cy="2243511"/>
          </a:xfrm>
        </p:grpSpPr>
        <p:grpSp>
          <p:nvGrpSpPr>
            <p:cNvPr id="13324" name="Group 7"/>
            <p:cNvGrpSpPr>
              <a:grpSpLocks/>
            </p:cNvGrpSpPr>
            <p:nvPr/>
          </p:nvGrpSpPr>
          <p:grpSpPr bwMode="auto">
            <a:xfrm>
              <a:off x="1701800" y="3276600"/>
              <a:ext cx="1651000" cy="1898650"/>
              <a:chOff x="0" y="1"/>
              <a:chExt cx="2867037" cy="3371859"/>
            </a:xfrm>
          </p:grpSpPr>
          <p:pic>
            <p:nvPicPr>
              <p:cNvPr id="9" name="Picture 8"/>
              <p:cNvPicPr preferRelativeResize="0"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4002" y="1"/>
                <a:ext cx="1753303" cy="1373219"/>
              </a:xfrm>
              <a:prstGeom prst="rect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10" name="Picture 9"/>
              <p:cNvPicPr preferRelativeResize="0"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13734" y="829007"/>
                <a:ext cx="1753303" cy="1370398"/>
              </a:xfrm>
              <a:prstGeom prst="rect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11" name="Picture 10"/>
              <p:cNvPicPr preferRelativeResize="0"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48109" y="1373220"/>
                <a:ext cx="1753303" cy="1370398"/>
              </a:xfrm>
              <a:prstGeom prst="rect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12" name="Picture 11"/>
              <p:cNvPicPr preferRelativeResize="0"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0" y="1999204"/>
                <a:ext cx="1753303" cy="1373217"/>
              </a:xfrm>
              <a:prstGeom prst="rect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</p:pic>
        </p:grpSp>
        <p:sp>
          <p:nvSpPr>
            <p:cNvPr id="39948" name="TextBox 25"/>
            <p:cNvSpPr txBox="1">
              <a:spLocks noChangeArrowheads="1"/>
            </p:cNvSpPr>
            <p:nvPr/>
          </p:nvSpPr>
          <p:spPr bwMode="auto">
            <a:xfrm>
              <a:off x="1676400" y="5181917"/>
              <a:ext cx="1416050" cy="33819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n-US" sz="1600" b="1" dirty="0">
                  <a:solidFill>
                    <a:srgbClr val="005D98"/>
                  </a:solidFill>
                  <a:latin typeface="+mn-lt"/>
                </a:rPr>
                <a:t>Image Cards</a:t>
              </a:r>
            </a:p>
          </p:txBody>
        </p:sp>
      </p:grpSp>
      <p:grpSp>
        <p:nvGrpSpPr>
          <p:cNvPr id="13320" name="Group 24"/>
          <p:cNvGrpSpPr>
            <a:grpSpLocks/>
          </p:cNvGrpSpPr>
          <p:nvPr/>
        </p:nvGrpSpPr>
        <p:grpSpPr bwMode="auto">
          <a:xfrm>
            <a:off x="1536700" y="3962400"/>
            <a:ext cx="2794000" cy="2235200"/>
            <a:chOff x="3784600" y="1531938"/>
            <a:chExt cx="2794000" cy="2235573"/>
          </a:xfrm>
        </p:grpSpPr>
        <p:pic>
          <p:nvPicPr>
            <p:cNvPr id="13322" name="Picture 6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0" y="1531938"/>
              <a:ext cx="2768600" cy="190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46" name="TextBox 25"/>
            <p:cNvSpPr txBox="1">
              <a:spLocks noChangeArrowheads="1"/>
            </p:cNvSpPr>
            <p:nvPr/>
          </p:nvSpPr>
          <p:spPr bwMode="auto">
            <a:xfrm>
              <a:off x="3784600" y="3429318"/>
              <a:ext cx="1119188" cy="33819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n-US" sz="1600" b="1" dirty="0">
                  <a:solidFill>
                    <a:srgbClr val="005D98"/>
                  </a:solidFill>
                  <a:latin typeface="+mn-lt"/>
                </a:rPr>
                <a:t>Flip Book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89099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Listening &amp; Learning Instruction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 smtClean="0"/>
              <a:t>Stays on topic for 2 – 3 weeks</a:t>
            </a:r>
          </a:p>
          <a:p>
            <a:pPr eaLnBrk="1" hangingPunct="1">
              <a:defRPr/>
            </a:pPr>
            <a:r>
              <a:rPr lang="en-US" altLang="en-US" dirty="0" smtClean="0"/>
              <a:t>Single Lesson Type Across Grades</a:t>
            </a:r>
          </a:p>
          <a:p>
            <a:pPr eaLnBrk="1" hangingPunct="1">
              <a:defRPr/>
            </a:pPr>
            <a:r>
              <a:rPr lang="en-US" altLang="en-US" dirty="0" smtClean="0"/>
              <a:t>Each Lesson Includes:</a:t>
            </a:r>
          </a:p>
          <a:p>
            <a:pPr lvl="1" eaLnBrk="1" hangingPunct="1">
              <a:defRPr/>
            </a:pPr>
            <a:r>
              <a:rPr lang="en-US" altLang="en-US" dirty="0" smtClean="0">
                <a:solidFill>
                  <a:srgbClr val="7F7F7F"/>
                </a:solidFill>
              </a:rPr>
              <a:t>Read-aloud</a:t>
            </a:r>
          </a:p>
          <a:p>
            <a:pPr lvl="2" eaLnBrk="1" hangingPunct="1">
              <a:defRPr/>
            </a:pPr>
            <a:r>
              <a:rPr lang="en-US" altLang="en-US" dirty="0" smtClean="0">
                <a:solidFill>
                  <a:srgbClr val="7F7F7F"/>
                </a:solidFill>
              </a:rPr>
              <a:t>Introduction to the Read Aloud</a:t>
            </a:r>
          </a:p>
          <a:p>
            <a:pPr lvl="2" eaLnBrk="1" hangingPunct="1">
              <a:defRPr/>
            </a:pPr>
            <a:r>
              <a:rPr lang="en-US" altLang="en-US" dirty="0" smtClean="0">
                <a:solidFill>
                  <a:srgbClr val="7F7F7F"/>
                </a:solidFill>
              </a:rPr>
              <a:t>Presenting the Read Aloud</a:t>
            </a:r>
          </a:p>
          <a:p>
            <a:pPr lvl="1" eaLnBrk="1" hangingPunct="1">
              <a:defRPr/>
            </a:pPr>
            <a:r>
              <a:rPr lang="en-US" altLang="en-US" dirty="0" smtClean="0">
                <a:solidFill>
                  <a:srgbClr val="7F7F7F"/>
                </a:solidFill>
              </a:rPr>
              <a:t>Discussion</a:t>
            </a:r>
          </a:p>
          <a:p>
            <a:pPr lvl="2" eaLnBrk="1" hangingPunct="1">
              <a:defRPr/>
            </a:pPr>
            <a:r>
              <a:rPr lang="en-US" altLang="en-US" dirty="0" smtClean="0">
                <a:solidFill>
                  <a:srgbClr val="7F7F7F"/>
                </a:solidFill>
              </a:rPr>
              <a:t>Comprehension Questions</a:t>
            </a:r>
          </a:p>
          <a:p>
            <a:pPr lvl="2" eaLnBrk="1" hangingPunct="1">
              <a:defRPr/>
            </a:pPr>
            <a:r>
              <a:rPr lang="en-US" altLang="en-US" dirty="0" smtClean="0">
                <a:solidFill>
                  <a:srgbClr val="7F7F7F"/>
                </a:solidFill>
              </a:rPr>
              <a:t>Word Work</a:t>
            </a:r>
          </a:p>
          <a:p>
            <a:pPr lvl="1" eaLnBrk="1" hangingPunct="1">
              <a:defRPr/>
            </a:pPr>
            <a:r>
              <a:rPr lang="en-US" altLang="en-US" dirty="0" smtClean="0">
                <a:solidFill>
                  <a:srgbClr val="7F7F7F"/>
                </a:solidFill>
              </a:rPr>
              <a:t>Extension Activity</a:t>
            </a:r>
          </a:p>
        </p:txBody>
      </p:sp>
      <p:sp>
        <p:nvSpPr>
          <p:cNvPr id="14340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BD4A4189-0B32-4A29-9954-AAF3F4BC7F14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9</a:t>
            </a:fld>
            <a:endParaRPr lang="en-US" altLang="en-US" dirty="0" smtClean="0">
              <a:solidFill>
                <a:srgbClr val="FFFFFF"/>
              </a:solidFill>
              <a:latin typeface="CartoGothic St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7305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 smtClean="0"/>
              <a:t>Key Design Principles of the </a:t>
            </a:r>
            <a:br>
              <a:rPr lang="en-US" altLang="en-US" dirty="0" smtClean="0"/>
            </a:br>
            <a:r>
              <a:rPr lang="en-US" altLang="en-US" dirty="0" smtClean="0"/>
              <a:t>Skills Strand</a:t>
            </a:r>
          </a:p>
        </p:txBody>
      </p:sp>
      <p:sp>
        <p:nvSpPr>
          <p:cNvPr id="3891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Systematic Approach</a:t>
            </a:r>
          </a:p>
        </p:txBody>
      </p:sp>
    </p:spTree>
    <p:extLst>
      <p:ext uri="{BB962C8B-B14F-4D97-AF65-F5344CB8AC3E}">
        <p14:creationId xmlns:p14="http://schemas.microsoft.com/office/powerpoint/2010/main" val="27832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the Significance of 270?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/>
              <a:t>26 Letters</a:t>
            </a:r>
          </a:p>
          <a:p>
            <a:pPr lvl="1"/>
            <a:r>
              <a:rPr lang="en-US" sz="2200" dirty="0" smtClean="0"/>
              <a:t>A B C D E F G H I J K L M N O P Q R S T U V W X Y Z</a:t>
            </a:r>
          </a:p>
          <a:p>
            <a:r>
              <a:rPr lang="en-US" sz="2200" dirty="0" smtClean="0"/>
              <a:t>52 Total with Upper- and Lowercase</a:t>
            </a:r>
          </a:p>
          <a:p>
            <a:pPr lvl="1"/>
            <a:r>
              <a:rPr lang="en-US" sz="2200" dirty="0" smtClean="0"/>
              <a:t>a b c d e f g h </a:t>
            </a:r>
            <a:r>
              <a:rPr lang="en-US" sz="2200" dirty="0" err="1" smtClean="0"/>
              <a:t>i</a:t>
            </a:r>
            <a:r>
              <a:rPr lang="en-US" sz="2200" dirty="0" smtClean="0"/>
              <a:t> j k l m n o p q r s t u v w x y z</a:t>
            </a:r>
          </a:p>
          <a:p>
            <a:r>
              <a:rPr lang="en-US" sz="2200" dirty="0" smtClean="0"/>
              <a:t>16 Distinctly Different Uppercase</a:t>
            </a:r>
          </a:p>
          <a:p>
            <a:pPr lvl="1"/>
            <a:r>
              <a:rPr lang="en-US" sz="2200" dirty="0" smtClean="0"/>
              <a:t>A B D E F G H I J K L M N Q R T </a:t>
            </a:r>
          </a:p>
          <a:p>
            <a:r>
              <a:rPr lang="en-US" sz="2200" dirty="0" smtClean="0"/>
              <a:t>44 sounds</a:t>
            </a:r>
          </a:p>
          <a:p>
            <a:pPr lvl="1"/>
            <a:r>
              <a:rPr lang="en-US" sz="2200" dirty="0" smtClean="0"/>
              <a:t>26  consonant, 18 vowel</a:t>
            </a:r>
          </a:p>
          <a:p>
            <a:r>
              <a:rPr lang="en-US" sz="2200" dirty="0" smtClean="0"/>
              <a:t>150 spellings</a:t>
            </a:r>
          </a:p>
          <a:p>
            <a:pPr lvl="1"/>
            <a:r>
              <a:rPr lang="en-US" sz="2200" dirty="0" smtClean="0"/>
              <a:t>/</a:t>
            </a:r>
            <a:r>
              <a:rPr lang="en-US" sz="2200" dirty="0" err="1" smtClean="0"/>
              <a:t>ie</a:t>
            </a:r>
            <a:r>
              <a:rPr lang="en-US" sz="2200" dirty="0" smtClean="0"/>
              <a:t>/ = </a:t>
            </a:r>
            <a:r>
              <a:rPr lang="en-US" sz="2200" dirty="0" err="1" smtClean="0"/>
              <a:t>ie</a:t>
            </a:r>
            <a:r>
              <a:rPr lang="en-US" sz="2200" dirty="0" smtClean="0"/>
              <a:t>  |  </a:t>
            </a:r>
            <a:r>
              <a:rPr lang="en-US" sz="2200" dirty="0" err="1" smtClean="0"/>
              <a:t>i_e</a:t>
            </a:r>
            <a:r>
              <a:rPr lang="en-US" sz="2200" dirty="0" smtClean="0"/>
              <a:t>  |  </a:t>
            </a:r>
            <a:r>
              <a:rPr lang="en-US" sz="2200" dirty="0" err="1" smtClean="0"/>
              <a:t>igh</a:t>
            </a:r>
            <a:r>
              <a:rPr lang="en-US" sz="2200" dirty="0" smtClean="0"/>
              <a:t>  |  y  | ye  |  </a:t>
            </a:r>
            <a:r>
              <a:rPr lang="en-US" sz="2200" dirty="0" err="1" smtClean="0"/>
              <a:t>y_e</a:t>
            </a:r>
            <a:endParaRPr lang="en-US" sz="2200" dirty="0" smtClean="0"/>
          </a:p>
          <a:p>
            <a:r>
              <a:rPr lang="en-US" sz="2200" dirty="0" smtClean="0"/>
              <a:t>Directionality   </a:t>
            </a:r>
            <a:r>
              <a:rPr lang="en-US" sz="2200" dirty="0" smtClean="0">
                <a:sym typeface="Wingdings" charset="0"/>
              </a:rPr>
              <a:t> 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0044A0-1873-43CA-BEFE-6A8A4D3889CC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1598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2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4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4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4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5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What We Know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 smtClean="0"/>
              <a:t>Early </a:t>
            </a:r>
            <a:r>
              <a:rPr lang="en-US" altLang="en-US" dirty="0" smtClean="0">
                <a:solidFill>
                  <a:srgbClr val="C00000"/>
                </a:solidFill>
              </a:rPr>
              <a:t>Systematic </a:t>
            </a:r>
            <a:r>
              <a:rPr lang="en-US" altLang="en-US" dirty="0" smtClean="0"/>
              <a:t>Instruction in phonics</a:t>
            </a:r>
            <a:r>
              <a:rPr lang="en-US" altLang="en-US" dirty="0" smtClean="0">
                <a:solidFill>
                  <a:srgbClr val="E31937"/>
                </a:solidFill>
              </a:rPr>
              <a:t> </a:t>
            </a:r>
            <a:r>
              <a:rPr lang="en-US" altLang="en-US" dirty="0" smtClean="0"/>
              <a:t>seems to lead to better achievement in reading than later, less systematic instruction.</a:t>
            </a:r>
          </a:p>
          <a:p>
            <a:pPr eaLnBrk="1" hangingPunct="1">
              <a:defRPr/>
            </a:pPr>
            <a:r>
              <a:rPr lang="en-US" altLang="en-US" dirty="0" smtClean="0"/>
              <a:t>Unless decoding is </a:t>
            </a:r>
            <a:r>
              <a:rPr lang="en-US" altLang="en-US" dirty="0" smtClean="0">
                <a:solidFill>
                  <a:srgbClr val="C00000"/>
                </a:solidFill>
              </a:rPr>
              <a:t>automatic</a:t>
            </a:r>
            <a:r>
              <a:rPr lang="en-US" altLang="en-US" dirty="0" smtClean="0"/>
              <a:t>, there is little cognitive capacity to think about meaning.</a:t>
            </a:r>
          </a:p>
          <a:p>
            <a:pPr eaLnBrk="1" hangingPunct="1">
              <a:buClr>
                <a:srgbClr val="142878"/>
              </a:buClr>
              <a:defRPr/>
            </a:pPr>
            <a:r>
              <a:rPr lang="en-US" altLang="en-US" dirty="0" smtClean="0">
                <a:solidFill>
                  <a:srgbClr val="C00000"/>
                </a:solidFill>
              </a:rPr>
              <a:t>Reliable </a:t>
            </a:r>
            <a:r>
              <a:rPr lang="en-US" altLang="en-US" dirty="0" smtClean="0"/>
              <a:t>decoding</a:t>
            </a:r>
            <a:r>
              <a:rPr lang="en-US" altLang="en-US" dirty="0" smtClean="0">
                <a:solidFill>
                  <a:srgbClr val="C00000"/>
                </a:solidFill>
              </a:rPr>
              <a:t> </a:t>
            </a:r>
            <a:r>
              <a:rPr lang="en-US" altLang="en-US" dirty="0" smtClean="0"/>
              <a:t>is more efficient than context cues.</a:t>
            </a:r>
          </a:p>
          <a:p>
            <a:pPr eaLnBrk="1" hangingPunct="1">
              <a:buClr>
                <a:srgbClr val="142878"/>
              </a:buClr>
              <a:defRPr/>
            </a:pPr>
            <a:r>
              <a:rPr lang="en-US" altLang="en-US" dirty="0" smtClean="0">
                <a:solidFill>
                  <a:srgbClr val="C00000"/>
                </a:solidFill>
              </a:rPr>
              <a:t>Specific objectives</a:t>
            </a:r>
            <a:r>
              <a:rPr lang="en-US" altLang="en-US" dirty="0" smtClean="0"/>
              <a:t>, rather than broad goals, should inform both practice and assessment.</a:t>
            </a:r>
          </a:p>
          <a:p>
            <a:pPr eaLnBrk="1" hangingPunct="1">
              <a:buClr>
                <a:srgbClr val="142878"/>
              </a:buClr>
              <a:defRPr/>
            </a:pPr>
            <a:r>
              <a:rPr lang="en-US" altLang="en-US" dirty="0" smtClean="0">
                <a:solidFill>
                  <a:srgbClr val="C00000"/>
                </a:solidFill>
              </a:rPr>
              <a:t>Practice </a:t>
            </a:r>
            <a:r>
              <a:rPr lang="en-US" altLang="en-US" dirty="0" smtClean="0"/>
              <a:t>leads to automaticity.</a:t>
            </a:r>
          </a:p>
        </p:txBody>
      </p:sp>
      <p:sp>
        <p:nvSpPr>
          <p:cNvPr id="40964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03BC5162-7417-4B99-81C0-2856F405C019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12</a:t>
            </a:fld>
            <a:endParaRPr lang="en-US" altLang="en-US" dirty="0" smtClean="0">
              <a:solidFill>
                <a:srgbClr val="FFFFFF"/>
              </a:solidFill>
              <a:latin typeface="CartoGothic St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90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/>
          <p:cNvSpPr>
            <a:spLocks noGrp="1"/>
          </p:cNvSpPr>
          <p:nvPr>
            <p:ph type="title"/>
          </p:nvPr>
        </p:nvSpPr>
        <p:spPr>
          <a:xfrm>
            <a:off x="722313" y="4240650"/>
            <a:ext cx="7772400" cy="1362075"/>
          </a:xfrm>
        </p:spPr>
        <p:txBody>
          <a:bodyPr/>
          <a:lstStyle/>
          <a:p>
            <a:pPr>
              <a:defRPr/>
            </a:pPr>
            <a:r>
              <a:rPr lang="en-US" altLang="en-US" sz="3200" cap="none" dirty="0" smtClean="0">
                <a:solidFill>
                  <a:srgbClr val="3D7FA9"/>
                </a:solidFill>
              </a:rPr>
              <a:t>CKLA Teaches Children the Distinction Between </a:t>
            </a:r>
            <a:r>
              <a:rPr lang="en-US" altLang="en-US" sz="3200" cap="none" dirty="0" smtClean="0">
                <a:solidFill>
                  <a:srgbClr val="E31937"/>
                </a:solidFill>
              </a:rPr>
              <a:t>Sounds</a:t>
            </a:r>
            <a:r>
              <a:rPr lang="en-US" altLang="en-US" sz="3200" cap="none" dirty="0" smtClean="0"/>
              <a:t> </a:t>
            </a:r>
            <a:r>
              <a:rPr lang="en-US" altLang="en-US" sz="3200" cap="none" dirty="0" smtClean="0">
                <a:solidFill>
                  <a:srgbClr val="3D7FA9"/>
                </a:solidFill>
              </a:rPr>
              <a:t>and</a:t>
            </a:r>
            <a:r>
              <a:rPr lang="en-US" altLang="en-US" sz="3200" cap="none" dirty="0" smtClean="0"/>
              <a:t> </a:t>
            </a:r>
            <a:r>
              <a:rPr lang="en-US" altLang="en-US" sz="3200" cap="none" dirty="0" smtClean="0">
                <a:solidFill>
                  <a:srgbClr val="E31937"/>
                </a:solidFill>
              </a:rPr>
              <a:t>Spellings</a:t>
            </a:r>
            <a:r>
              <a:rPr lang="en-US" altLang="en-US" sz="3200" cap="none" dirty="0" smtClean="0"/>
              <a:t> </a:t>
            </a:r>
            <a:r>
              <a:rPr lang="en-US" altLang="en-US" sz="3200" cap="none" dirty="0" smtClean="0">
                <a:solidFill>
                  <a:srgbClr val="3D7FA9"/>
                </a:solidFill>
              </a:rPr>
              <a:t>Using the </a:t>
            </a:r>
            <a:r>
              <a:rPr lang="en-US" altLang="en-US" sz="3200" cap="none" dirty="0" smtClean="0">
                <a:solidFill>
                  <a:srgbClr val="E31937"/>
                </a:solidFill>
              </a:rPr>
              <a:t>Most Frequent</a:t>
            </a:r>
            <a:r>
              <a:rPr lang="en-US" altLang="en-US" sz="3200" cap="none" dirty="0" smtClean="0"/>
              <a:t> </a:t>
            </a:r>
            <a:r>
              <a:rPr lang="en-US" altLang="en-US" sz="3200" cap="none" dirty="0" smtClean="0">
                <a:solidFill>
                  <a:srgbClr val="3D7FA9"/>
                </a:solidFill>
              </a:rPr>
              <a:t>or</a:t>
            </a:r>
            <a:r>
              <a:rPr lang="en-US" altLang="en-US" sz="3200" cap="none" dirty="0" smtClean="0"/>
              <a:t> </a:t>
            </a:r>
            <a:r>
              <a:rPr lang="en-US" altLang="en-US" sz="3200" cap="none" dirty="0" smtClean="0">
                <a:solidFill>
                  <a:srgbClr val="E31937"/>
                </a:solidFill>
              </a:rPr>
              <a:t>Least Ambiguous</a:t>
            </a:r>
            <a:r>
              <a:rPr lang="en-US" altLang="en-US" sz="3200" cap="none" dirty="0" smtClean="0"/>
              <a:t> </a:t>
            </a:r>
            <a:r>
              <a:rPr lang="en-US" altLang="en-US" sz="3200" cap="none" dirty="0" smtClean="0">
                <a:solidFill>
                  <a:srgbClr val="3D7FA9"/>
                </a:solidFill>
              </a:rPr>
              <a:t>Sounds First.</a:t>
            </a:r>
            <a:r>
              <a:rPr lang="en-US" altLang="en-US" sz="3200" cap="none" dirty="0" smtClean="0"/>
              <a:t/>
            </a:r>
            <a:br>
              <a:rPr lang="en-US" altLang="en-US" sz="3200" cap="none" dirty="0" smtClean="0"/>
            </a:br>
            <a:endParaRPr lang="en-US" sz="3200" cap="none" dirty="0" smtClean="0"/>
          </a:p>
        </p:txBody>
      </p:sp>
      <p:sp>
        <p:nvSpPr>
          <p:cNvPr id="41987" name="Conten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spcBef>
                <a:spcPts val="1800"/>
              </a:spcBef>
            </a:pPr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DESIGN PRINCIPLE</a:t>
            </a:r>
          </a:p>
          <a:p>
            <a:pPr algn="ctr">
              <a:spcBef>
                <a:spcPts val="1800"/>
              </a:spcBef>
            </a:pP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1989" name="Slide Number Placeholder 1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BDC75808-481F-4300-BB30-30B0410D8025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13</a:t>
            </a:fld>
            <a:endParaRPr lang="en-US" altLang="en-US" smtClean="0">
              <a:solidFill>
                <a:srgbClr val="FFFFFF"/>
              </a:solidFill>
              <a:latin typeface="CartoGothic St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31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8663"/>
            <a:ext cx="9149785" cy="4930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4937"/>
            <a:ext cx="8229600" cy="1112837"/>
          </a:xfrm>
          <a:solidFill>
            <a:schemeClr val="bg1"/>
          </a:solidFill>
        </p:spPr>
        <p:txBody>
          <a:bodyPr/>
          <a:lstStyle/>
          <a:p>
            <a:pPr algn="l"/>
            <a:r>
              <a:rPr lang="en-US" altLang="en-US" dirty="0">
                <a:solidFill>
                  <a:srgbClr val="005D98"/>
                </a:solidFill>
                <a:latin typeface="+mj-lt"/>
              </a:rPr>
              <a:t>Sound: </a:t>
            </a:r>
            <a:endParaRPr lang="en-US" dirty="0">
              <a:solidFill>
                <a:srgbClr val="005D98"/>
              </a:solidFill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044A0-1873-43CA-BEFE-6A8A4D3889CC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2286000" y="58738"/>
            <a:ext cx="3048000" cy="1189037"/>
            <a:chOff x="2023535" y="59269"/>
            <a:chExt cx="3048000" cy="1189037"/>
          </a:xfrm>
        </p:grpSpPr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2023535" y="59269"/>
              <a:ext cx="3048000" cy="11890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7200" dirty="0">
                  <a:solidFill>
                    <a:srgbClr val="005D98"/>
                  </a:solidFill>
                </a:rPr>
                <a:t>/</a:t>
              </a:r>
              <a:r>
                <a:rPr lang="en-US" altLang="en-US" sz="7200" dirty="0" err="1">
                  <a:solidFill>
                    <a:srgbClr val="005D98"/>
                  </a:solidFill>
                </a:rPr>
                <a:t>ae</a:t>
              </a:r>
              <a:r>
                <a:rPr lang="en-US" altLang="en-US" sz="7200" dirty="0">
                  <a:solidFill>
                    <a:srgbClr val="005D98"/>
                  </a:solidFill>
                </a:rPr>
                <a:t>/</a:t>
              </a: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>
              <a:off x="2514600" y="152400"/>
              <a:ext cx="2019300" cy="1066800"/>
            </a:xfrm>
            <a:prstGeom prst="wedgeRoundRectCallout">
              <a:avLst>
                <a:gd name="adj1" fmla="val -64333"/>
                <a:gd name="adj2" fmla="val -5111"/>
                <a:gd name="adj3" fmla="val 16667"/>
              </a:avLst>
            </a:prstGeom>
            <a:noFill/>
            <a:ln w="28575">
              <a:solidFill>
                <a:srgbClr val="E31937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en-US" altLang="en-US">
                <a:solidFill>
                  <a:srgbClr val="005D98"/>
                </a:solidFill>
              </a:endParaRPr>
            </a:p>
          </p:txBody>
        </p:sp>
      </p:grp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6248400" y="3276600"/>
            <a:ext cx="1981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en-US" altLang="en-US" sz="3200" b="1">
              <a:solidFill>
                <a:srgbClr val="FF0000"/>
              </a:solidFill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4343400" y="3689350"/>
            <a:ext cx="1981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en-US" altLang="en-US" sz="3200"/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 bwMode="auto">
          <a:xfrm>
            <a:off x="6934200" y="6505575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 eaLnBrk="1" hangingPunct="1"/>
            <a:fld id="{6867AA05-1DDC-49E2-9D7C-69F5DFC1878E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14</a:t>
            </a:fld>
            <a:endParaRPr lang="en-US" altLang="en-US" dirty="0" smtClean="0">
              <a:solidFill>
                <a:srgbClr val="FFFFFF"/>
              </a:solidFill>
              <a:latin typeface="CartoGothic Std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7200" y="1563687"/>
            <a:ext cx="2519363" cy="646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b="1" dirty="0">
                <a:solidFill>
                  <a:srgbClr val="005D98"/>
                </a:solidFill>
                <a:latin typeface="+mj-lt"/>
                <a:ea typeface="ＭＳ Ｐゴシック" charset="0"/>
                <a:cs typeface="ＭＳ Ｐゴシック" charset="0"/>
              </a:rPr>
              <a:t>Spellings: 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863600" y="4149606"/>
            <a:ext cx="1981200" cy="609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altLang="en-US" sz="3200" dirty="0"/>
              <a:t>pl</a:t>
            </a:r>
            <a:r>
              <a:rPr lang="en-US" altLang="en-US" sz="3200" b="1" dirty="0">
                <a:solidFill>
                  <a:srgbClr val="FF0000"/>
                </a:solidFill>
              </a:rPr>
              <a:t>a</a:t>
            </a:r>
            <a:r>
              <a:rPr lang="en-US" altLang="en-US" sz="3200" dirty="0"/>
              <a:t>n</a:t>
            </a:r>
            <a:r>
              <a:rPr lang="en-US" altLang="en-US" sz="3200" b="1" dirty="0">
                <a:solidFill>
                  <a:srgbClr val="FF0000"/>
                </a:solidFill>
              </a:rPr>
              <a:t>e</a:t>
            </a:r>
            <a:endParaRPr lang="en-US" altLang="en-US" sz="3200" dirty="0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3792538" y="2540001"/>
            <a:ext cx="1371600" cy="53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en-US" sz="3200" dirty="0"/>
              <a:t>b</a:t>
            </a:r>
            <a:r>
              <a:rPr lang="en-US" altLang="en-US" sz="3200" b="1" dirty="0">
                <a:solidFill>
                  <a:srgbClr val="FF0000"/>
                </a:solidFill>
              </a:rPr>
              <a:t>a</a:t>
            </a:r>
            <a:r>
              <a:rPr lang="en-US" altLang="en-US" sz="3200" dirty="0"/>
              <a:t>by</a:t>
            </a: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3784600" y="4148343"/>
            <a:ext cx="1981200" cy="609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altLang="en-US" sz="3200" dirty="0"/>
              <a:t>p</a:t>
            </a:r>
            <a:r>
              <a:rPr lang="en-US" altLang="en-US" sz="3200" b="1" dirty="0">
                <a:solidFill>
                  <a:srgbClr val="FF0000"/>
                </a:solidFill>
              </a:rPr>
              <a:t>ai</a:t>
            </a:r>
            <a:r>
              <a:rPr lang="en-US" altLang="en-US" sz="3200" dirty="0"/>
              <a:t>nt</a:t>
            </a: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3784600" y="5765803"/>
            <a:ext cx="1981200" cy="60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altLang="en-US" sz="3200" dirty="0"/>
              <a:t>h</a:t>
            </a:r>
            <a:r>
              <a:rPr lang="en-US" altLang="en-US" sz="3200" b="1" dirty="0">
                <a:solidFill>
                  <a:srgbClr val="FF0000"/>
                </a:solidFill>
              </a:rPr>
              <a:t>ay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6781800" y="4140197"/>
            <a:ext cx="1981200" cy="60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altLang="en-US" sz="3200" dirty="0"/>
              <a:t>fr</a:t>
            </a:r>
            <a:r>
              <a:rPr lang="en-US" altLang="en-US" sz="3200" b="1" dirty="0">
                <a:solidFill>
                  <a:srgbClr val="FF0000"/>
                </a:solidFill>
              </a:rPr>
              <a:t>eigh</a:t>
            </a:r>
            <a:r>
              <a:rPr lang="en-US" altLang="en-US" sz="3200" dirty="0"/>
              <a:t>t</a:t>
            </a: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6789738" y="2540208"/>
            <a:ext cx="198120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altLang="en-US" sz="3200" dirty="0"/>
              <a:t>st</a:t>
            </a:r>
            <a:r>
              <a:rPr lang="en-US" altLang="en-US" sz="3200" b="1" dirty="0">
                <a:solidFill>
                  <a:srgbClr val="FF0000"/>
                </a:solidFill>
              </a:rPr>
              <a:t>ea</a:t>
            </a:r>
            <a:r>
              <a:rPr lang="en-US" altLang="en-US" sz="3200" dirty="0"/>
              <a:t>k</a:t>
            </a:r>
            <a:endParaRPr lang="en-US" altLang="en-US" sz="3200" b="1" dirty="0">
              <a:solidFill>
                <a:srgbClr val="FF0000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6705600" y="5765563"/>
            <a:ext cx="2590800" cy="60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altLang="en-US" sz="3200" dirty="0"/>
              <a:t>gr</a:t>
            </a:r>
            <a:r>
              <a:rPr lang="en-US" altLang="en-US" sz="3200" b="1" dirty="0">
                <a:solidFill>
                  <a:srgbClr val="FF0000"/>
                </a:solidFill>
              </a:rPr>
              <a:t>ey</a:t>
            </a:r>
            <a:r>
              <a:rPr lang="en-US" altLang="en-US" sz="3200" dirty="0"/>
              <a:t>hound</a:t>
            </a:r>
          </a:p>
        </p:txBody>
      </p:sp>
    </p:spTree>
    <p:extLst>
      <p:ext uri="{BB962C8B-B14F-4D97-AF65-F5344CB8AC3E}">
        <p14:creationId xmlns:p14="http://schemas.microsoft.com/office/powerpoint/2010/main" val="1692417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59"/>
          <a:stretch>
            <a:fillRect/>
          </a:stretch>
        </p:blipFill>
        <p:spPr bwMode="auto">
          <a:xfrm>
            <a:off x="4765674" y="1547813"/>
            <a:ext cx="4105275" cy="271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Basic Code: Vowels</a:t>
            </a:r>
          </a:p>
        </p:txBody>
      </p:sp>
      <p:pic>
        <p:nvPicPr>
          <p:cNvPr id="44036" name="Content Placeholder 2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990" b="23393"/>
          <a:stretch>
            <a:fillRect/>
          </a:stretch>
        </p:blipFill>
        <p:spPr>
          <a:xfrm>
            <a:off x="432306" y="1548299"/>
            <a:ext cx="2303751" cy="2163998"/>
          </a:xfrm>
        </p:spPr>
      </p:pic>
      <p:sp>
        <p:nvSpPr>
          <p:cNvPr id="44037" name="Rectangle 8"/>
          <p:cNvSpPr>
            <a:spLocks noGrp="1" noChangeArrowheads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E79992DC-4592-4C13-850B-2E6767D65078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15</a:t>
            </a:fld>
            <a:endParaRPr lang="en-US" altLang="en-US" dirty="0" smtClean="0">
              <a:solidFill>
                <a:srgbClr val="FFFFFF"/>
              </a:solidFill>
              <a:latin typeface="CartoGothic Std" charset="0"/>
            </a:endParaRPr>
          </a:p>
        </p:txBody>
      </p:sp>
      <p:pic>
        <p:nvPicPr>
          <p:cNvPr id="44039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62"/>
          <a:stretch>
            <a:fillRect/>
          </a:stretch>
        </p:blipFill>
        <p:spPr bwMode="auto">
          <a:xfrm>
            <a:off x="428625" y="3657572"/>
            <a:ext cx="3805238" cy="2559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928403" y="1524000"/>
            <a:ext cx="420687" cy="4649787"/>
          </a:xfrm>
          <a:prstGeom prst="rect">
            <a:avLst/>
          </a:prstGeom>
          <a:solidFill>
            <a:srgbClr val="FFFF00">
              <a:alpha val="10000"/>
            </a:srgbClr>
          </a:solidFill>
          <a:ln>
            <a:solidFill>
              <a:srgbClr val="E31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baseline="-2500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0" y="1750002"/>
            <a:ext cx="419100" cy="2462212"/>
          </a:xfrm>
          <a:prstGeom prst="rect">
            <a:avLst/>
          </a:prstGeom>
          <a:solidFill>
            <a:srgbClr val="FFFF00">
              <a:alpha val="10000"/>
            </a:srgbClr>
          </a:solidFill>
          <a:ln>
            <a:solidFill>
              <a:srgbClr val="E31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baseline="-25000">
              <a:solidFill>
                <a:srgbClr val="FFFFFF"/>
              </a:solidFill>
            </a:endParaRPr>
          </a:p>
        </p:txBody>
      </p:sp>
      <p:pic>
        <p:nvPicPr>
          <p:cNvPr id="44042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98" b="36032"/>
          <a:stretch>
            <a:fillRect/>
          </a:stretch>
        </p:blipFill>
        <p:spPr bwMode="auto">
          <a:xfrm>
            <a:off x="4744244" y="4290566"/>
            <a:ext cx="3392487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5285508" y="4434608"/>
            <a:ext cx="420688" cy="1809750"/>
          </a:xfrm>
          <a:prstGeom prst="rect">
            <a:avLst/>
          </a:prstGeom>
          <a:solidFill>
            <a:srgbClr val="FFFF00">
              <a:alpha val="10000"/>
            </a:srgbClr>
          </a:solidFill>
          <a:ln>
            <a:solidFill>
              <a:srgbClr val="E31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baseline="-25000">
              <a:solidFill>
                <a:srgbClr val="FFFFFF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1752600" y="4267200"/>
            <a:ext cx="381000" cy="533400"/>
          </a:xfrm>
          <a:prstGeom prst="ellipse">
            <a:avLst/>
          </a:prstGeom>
          <a:noFill/>
          <a:ln w="28575">
            <a:solidFill>
              <a:srgbClr val="E31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179780" y="4267200"/>
            <a:ext cx="381000" cy="533400"/>
          </a:xfrm>
          <a:prstGeom prst="ellipse">
            <a:avLst/>
          </a:prstGeom>
          <a:noFill/>
          <a:ln w="28575">
            <a:solidFill>
              <a:srgbClr val="E31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398980" y="4267200"/>
            <a:ext cx="381000" cy="533400"/>
          </a:xfrm>
          <a:prstGeom prst="ellipse">
            <a:avLst/>
          </a:prstGeom>
          <a:noFill/>
          <a:ln w="28575">
            <a:solidFill>
              <a:srgbClr val="E31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38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79375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Most Frequent, Least Ambiguous</a:t>
            </a:r>
            <a:br>
              <a:rPr lang="en-US" dirty="0" smtClean="0"/>
            </a:br>
            <a:r>
              <a:rPr lang="en-US" dirty="0" smtClean="0"/>
              <a:t>Consonant Spellings</a:t>
            </a:r>
            <a:endParaRPr lang="en-US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10"/>
          <a:stretch/>
        </p:blipFill>
        <p:spPr>
          <a:xfrm>
            <a:off x="3012200" y="1625711"/>
            <a:ext cx="2470529" cy="1366871"/>
          </a:xfrm>
          <a:noFill/>
          <a:ln>
            <a:solidFill>
              <a:schemeClr val="tx1"/>
            </a:solidFill>
          </a:ln>
        </p:spPr>
      </p:pic>
      <p:sp>
        <p:nvSpPr>
          <p:cNvPr id="45060" name="Rectangle 8"/>
          <p:cNvSpPr>
            <a:spLocks noGrp="1" noChangeArrowheads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85637CB0-DDDB-4E98-8D7E-10B31A538DA0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16</a:t>
            </a:fld>
            <a:endParaRPr lang="en-US" altLang="en-US" dirty="0" smtClean="0">
              <a:solidFill>
                <a:srgbClr val="FFFFFF"/>
              </a:solidFill>
              <a:latin typeface="CartoGothic Std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224" y="3252184"/>
            <a:ext cx="2542886" cy="11909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150" y="4650653"/>
            <a:ext cx="2247035" cy="15788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52600" y="1757363"/>
            <a:ext cx="762000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5400" dirty="0">
                <a:solidFill>
                  <a:srgbClr val="E319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11338" y="3452178"/>
            <a:ext cx="646112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5400" dirty="0">
                <a:solidFill>
                  <a:srgbClr val="E9B9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811338" y="4994275"/>
            <a:ext cx="646112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5400" dirty="0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967979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Value of Most Frequent, Least Ambiguous Sound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57225" y="1471612"/>
            <a:ext cx="3638550" cy="4524375"/>
          </a:xfr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800600" y="1676400"/>
            <a:ext cx="3641725" cy="4522788"/>
          </a:xfr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46085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FED1C0EB-6550-4603-847E-1642B202FE49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17</a:t>
            </a:fld>
            <a:endParaRPr lang="en-US" altLang="en-US" smtClean="0">
              <a:solidFill>
                <a:srgbClr val="FFFFFF"/>
              </a:solidFill>
              <a:latin typeface="CartoGothic St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5332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cap="none" dirty="0" smtClean="0">
                <a:solidFill>
                  <a:srgbClr val="3D7FA9"/>
                </a:solidFill>
              </a:rPr>
              <a:t>CKLA Gives </a:t>
            </a:r>
            <a:r>
              <a:rPr lang="en-US" altLang="en-US" sz="3200" cap="none" dirty="0" smtClean="0">
                <a:solidFill>
                  <a:srgbClr val="E31937"/>
                </a:solidFill>
              </a:rPr>
              <a:t>Intensive Practice</a:t>
            </a:r>
            <a:r>
              <a:rPr lang="en-US" altLang="en-US" sz="3200" cap="none" dirty="0" smtClean="0"/>
              <a:t> </a:t>
            </a:r>
            <a:r>
              <a:rPr lang="en-US" altLang="en-US" sz="3200" cap="none" dirty="0" smtClean="0">
                <a:solidFill>
                  <a:srgbClr val="3D7FA9"/>
                </a:solidFill>
              </a:rPr>
              <a:t>to Build Reliability and Automaticity.</a:t>
            </a:r>
            <a:r>
              <a:rPr lang="en-US" altLang="en-US" sz="3200" i="1" cap="none" dirty="0" smtClean="0"/>
              <a:t/>
            </a:r>
            <a:br>
              <a:rPr lang="en-US" altLang="en-US" sz="3200" i="1" cap="none" dirty="0" smtClean="0"/>
            </a:br>
            <a:endParaRPr lang="en-US" sz="3200" cap="none" dirty="0" smtClean="0"/>
          </a:p>
        </p:txBody>
      </p:sp>
      <p:sp>
        <p:nvSpPr>
          <p:cNvPr id="47107" name="Conten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spcBef>
                <a:spcPts val="1800"/>
              </a:spcBef>
            </a:pPr>
            <a:r>
              <a:rPr lang="en-US" sz="4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DESIGN PRINCIPLE</a:t>
            </a:r>
          </a:p>
          <a:p>
            <a:pPr algn="ctr">
              <a:spcBef>
                <a:spcPts val="1800"/>
              </a:spcBef>
            </a:pP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7109" name="Slide Number Placeholder 1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73184CA9-7574-4604-952A-4E53F70E750F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18</a:t>
            </a:fld>
            <a:endParaRPr lang="en-US" altLang="en-US" smtClean="0">
              <a:solidFill>
                <a:srgbClr val="FFFFFF"/>
              </a:solidFill>
              <a:latin typeface="CartoGothic St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08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152400" y="2895600"/>
            <a:ext cx="2663825" cy="3419475"/>
            <a:chOff x="152400" y="2895600"/>
            <a:chExt cx="2663187" cy="3419856"/>
          </a:xfrm>
        </p:grpSpPr>
        <p:pic>
          <p:nvPicPr>
            <p:cNvPr id="2" name="Picture 1" descr="Screen Shot 2014-03-17 at 4.00.16 PM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2400" y="2895600"/>
              <a:ext cx="2663187" cy="3419856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30" name="Oval 29"/>
            <p:cNvSpPr>
              <a:spLocks noChangeArrowheads="1"/>
            </p:cNvSpPr>
            <p:nvPr/>
          </p:nvSpPr>
          <p:spPr bwMode="auto">
            <a:xfrm flipV="1">
              <a:off x="304763" y="3429059"/>
              <a:ext cx="2056907" cy="304834"/>
            </a:xfrm>
            <a:prstGeom prst="ellipse">
              <a:avLst/>
            </a:prstGeom>
            <a:noFill/>
            <a:ln w="38100">
              <a:solidFill>
                <a:srgbClr val="E9B91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48131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Intensive Practice through the Day’s Lesson</a:t>
            </a:r>
          </a:p>
        </p:txBody>
      </p:sp>
      <p:sp>
        <p:nvSpPr>
          <p:cNvPr id="4813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D5FA0DF5-9AE0-4A2D-9FF5-4F0ECB7FDCE7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19</a:t>
            </a:fld>
            <a:endParaRPr lang="en-US" altLang="en-US" dirty="0" smtClean="0">
              <a:solidFill>
                <a:srgbClr val="FFFFFF"/>
              </a:solidFill>
              <a:latin typeface="CartoGothic Std" charset="0"/>
            </a:endParaRPr>
          </a:p>
        </p:txBody>
      </p:sp>
      <p:pic>
        <p:nvPicPr>
          <p:cNvPr id="48134" name="Picture 6" descr="Screen Shot 2014-03-17 at 4.08.4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38200"/>
            <a:ext cx="2501900" cy="182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838200" y="1447800"/>
            <a:ext cx="2057400" cy="1295400"/>
          </a:xfrm>
          <a:prstGeom prst="ellipse">
            <a:avLst/>
          </a:prstGeom>
          <a:noFill/>
          <a:ln w="38100">
            <a:solidFill>
              <a:srgbClr val="E9B91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grpSp>
        <p:nvGrpSpPr>
          <p:cNvPr id="7" name="Group 9"/>
          <p:cNvGrpSpPr>
            <a:grpSpLocks/>
          </p:cNvGrpSpPr>
          <p:nvPr/>
        </p:nvGrpSpPr>
        <p:grpSpPr bwMode="auto">
          <a:xfrm>
            <a:off x="1143000" y="3429000"/>
            <a:ext cx="3419475" cy="2665413"/>
            <a:chOff x="1143000" y="3429000"/>
            <a:chExt cx="3419856" cy="2665779"/>
          </a:xfrm>
        </p:grpSpPr>
        <p:pic>
          <p:nvPicPr>
            <p:cNvPr id="8" name="Picture 7" descr="Screen Shot 2014-03-17 at 3.56.15 PM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1520039" y="3051962"/>
              <a:ext cx="2665779" cy="3419856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3353046" y="4419736"/>
              <a:ext cx="990710" cy="533473"/>
            </a:xfrm>
            <a:prstGeom prst="ellipse">
              <a:avLst/>
            </a:prstGeom>
            <a:noFill/>
            <a:ln w="38100">
              <a:solidFill>
                <a:srgbClr val="E9B91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0" name="Group 10"/>
          <p:cNvGrpSpPr>
            <a:grpSpLocks/>
          </p:cNvGrpSpPr>
          <p:nvPr/>
        </p:nvGrpSpPr>
        <p:grpSpPr bwMode="auto">
          <a:xfrm>
            <a:off x="4038600" y="2057400"/>
            <a:ext cx="2749550" cy="3419475"/>
            <a:chOff x="4038600" y="2057400"/>
            <a:chExt cx="2748845" cy="3419856"/>
          </a:xfrm>
        </p:grpSpPr>
        <p:pic>
          <p:nvPicPr>
            <p:cNvPr id="6" name="Picture 5" descr="Screen Shot 2014-03-17 at 3.54.34 PM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38600" y="2057400"/>
              <a:ext cx="2748845" cy="3419856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5749486" y="3352944"/>
              <a:ext cx="304722" cy="228625"/>
            </a:xfrm>
            <a:prstGeom prst="ellipse">
              <a:avLst/>
            </a:prstGeom>
            <a:noFill/>
            <a:ln w="38100">
              <a:solidFill>
                <a:srgbClr val="E9B91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6036751" y="2802021"/>
              <a:ext cx="423753" cy="228625"/>
            </a:xfrm>
            <a:prstGeom prst="ellipse">
              <a:avLst/>
            </a:prstGeom>
            <a:noFill/>
            <a:ln w="38100">
              <a:solidFill>
                <a:srgbClr val="E9B91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4681373" y="4038821"/>
              <a:ext cx="304722" cy="228625"/>
            </a:xfrm>
            <a:prstGeom prst="ellipse">
              <a:avLst/>
            </a:prstGeom>
            <a:noFill/>
            <a:ln w="38100">
              <a:solidFill>
                <a:srgbClr val="E9B91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4343322" y="3810195"/>
              <a:ext cx="304722" cy="228625"/>
            </a:xfrm>
            <a:prstGeom prst="ellipse">
              <a:avLst/>
            </a:prstGeom>
            <a:noFill/>
            <a:ln w="38100">
              <a:solidFill>
                <a:srgbClr val="E9B91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4800405" y="4496072"/>
              <a:ext cx="304722" cy="228625"/>
            </a:xfrm>
            <a:prstGeom prst="ellipse">
              <a:avLst/>
            </a:prstGeom>
            <a:noFill/>
            <a:ln w="38100">
              <a:solidFill>
                <a:srgbClr val="E9B91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1" name="Group 19"/>
          <p:cNvGrpSpPr>
            <a:grpSpLocks/>
          </p:cNvGrpSpPr>
          <p:nvPr/>
        </p:nvGrpSpPr>
        <p:grpSpPr bwMode="auto">
          <a:xfrm>
            <a:off x="6248400" y="1219200"/>
            <a:ext cx="2671763" cy="3419475"/>
            <a:chOff x="6248400" y="1219200"/>
            <a:chExt cx="2672144" cy="3419856"/>
          </a:xfrm>
        </p:grpSpPr>
        <p:pic>
          <p:nvPicPr>
            <p:cNvPr id="3" name="Picture 2" descr="Screen Shot 2014-03-17 at 3.57.03 PM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48400" y="1219200"/>
              <a:ext cx="2672144" cy="3419856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cxnSp>
          <p:nvCxnSpPr>
            <p:cNvPr id="14" name="Straight Connector 13"/>
            <p:cNvCxnSpPr>
              <a:cxnSpLocks noChangeShapeType="1"/>
            </p:cNvCxnSpPr>
            <p:nvPr/>
          </p:nvCxnSpPr>
          <p:spPr bwMode="auto">
            <a:xfrm>
              <a:off x="7543985" y="2743370"/>
              <a:ext cx="304843" cy="0"/>
            </a:xfrm>
            <a:prstGeom prst="line">
              <a:avLst/>
            </a:prstGeom>
            <a:noFill/>
            <a:ln w="25400">
              <a:solidFill>
                <a:srgbClr val="E9B91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/>
          </p:spPr>
        </p:cxnSp>
        <p:cxnSp>
          <p:nvCxnSpPr>
            <p:cNvPr id="24" name="Straight Connector 23"/>
            <p:cNvCxnSpPr>
              <a:cxnSpLocks noChangeShapeType="1"/>
            </p:cNvCxnSpPr>
            <p:nvPr/>
          </p:nvCxnSpPr>
          <p:spPr bwMode="auto">
            <a:xfrm>
              <a:off x="6850149" y="3691213"/>
              <a:ext cx="304843" cy="0"/>
            </a:xfrm>
            <a:prstGeom prst="line">
              <a:avLst/>
            </a:prstGeom>
            <a:noFill/>
            <a:ln w="25400">
              <a:solidFill>
                <a:srgbClr val="E9B91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/>
          </p:spPr>
        </p:cxnSp>
        <p:cxnSp>
          <p:nvCxnSpPr>
            <p:cNvPr id="25" name="Straight Connector 24"/>
            <p:cNvCxnSpPr>
              <a:cxnSpLocks noChangeShapeType="1"/>
            </p:cNvCxnSpPr>
            <p:nvPr/>
          </p:nvCxnSpPr>
          <p:spPr bwMode="auto">
            <a:xfrm>
              <a:off x="6858087" y="4148464"/>
              <a:ext cx="304843" cy="0"/>
            </a:xfrm>
            <a:prstGeom prst="line">
              <a:avLst/>
            </a:prstGeom>
            <a:noFill/>
            <a:ln w="25400">
              <a:solidFill>
                <a:srgbClr val="E9B91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/>
          </p:spPr>
        </p:cxnSp>
        <p:cxnSp>
          <p:nvCxnSpPr>
            <p:cNvPr id="26" name="Straight Connector 25"/>
            <p:cNvCxnSpPr>
              <a:cxnSpLocks noChangeShapeType="1"/>
            </p:cNvCxnSpPr>
            <p:nvPr/>
          </p:nvCxnSpPr>
          <p:spPr bwMode="auto">
            <a:xfrm>
              <a:off x="7543985" y="3691213"/>
              <a:ext cx="304843" cy="0"/>
            </a:xfrm>
            <a:prstGeom prst="line">
              <a:avLst/>
            </a:prstGeom>
            <a:noFill/>
            <a:ln w="25400">
              <a:solidFill>
                <a:srgbClr val="E9B91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/>
          </p:spPr>
        </p:cxnSp>
        <p:cxnSp>
          <p:nvCxnSpPr>
            <p:cNvPr id="27" name="Straight Connector 26"/>
            <p:cNvCxnSpPr>
              <a:cxnSpLocks noChangeShapeType="1"/>
            </p:cNvCxnSpPr>
            <p:nvPr/>
          </p:nvCxnSpPr>
          <p:spPr bwMode="auto">
            <a:xfrm>
              <a:off x="7543985" y="3218086"/>
              <a:ext cx="304843" cy="0"/>
            </a:xfrm>
            <a:prstGeom prst="line">
              <a:avLst/>
            </a:prstGeom>
            <a:noFill/>
            <a:ln w="25400">
              <a:solidFill>
                <a:srgbClr val="E9B91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/>
          </p:spPr>
        </p:cxnSp>
        <p:cxnSp>
          <p:nvCxnSpPr>
            <p:cNvPr id="28" name="Straight Connector 27"/>
            <p:cNvCxnSpPr>
              <a:cxnSpLocks noChangeShapeType="1"/>
            </p:cNvCxnSpPr>
            <p:nvPr/>
          </p:nvCxnSpPr>
          <p:spPr bwMode="auto">
            <a:xfrm>
              <a:off x="8255286" y="2743370"/>
              <a:ext cx="304843" cy="0"/>
            </a:xfrm>
            <a:prstGeom prst="line">
              <a:avLst/>
            </a:prstGeom>
            <a:noFill/>
            <a:ln w="25400">
              <a:solidFill>
                <a:srgbClr val="E9B91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/>
          </p:spPr>
        </p:cxnSp>
      </p:grpSp>
    </p:spTree>
    <p:extLst>
      <p:ext uri="{BB962C8B-B14F-4D97-AF65-F5344CB8AC3E}">
        <p14:creationId xmlns:p14="http://schemas.microsoft.com/office/powerpoint/2010/main" val="775596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Areas of Confusion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sz="2000" dirty="0" smtClean="0"/>
              <a:t>Every sound can differ by: </a:t>
            </a:r>
          </a:p>
          <a:p>
            <a:pPr marL="971550" indent="-514350" eaLnBrk="1" hangingPunct="1">
              <a:buFont typeface="+mj-lt"/>
              <a:buAutoNum type="arabicPeriod"/>
              <a:defRPr/>
            </a:pPr>
            <a:r>
              <a:rPr lang="en-US" sz="2000" dirty="0" smtClean="0">
                <a:solidFill>
                  <a:srgbClr val="E31937"/>
                </a:solidFill>
              </a:rPr>
              <a:t>Place</a:t>
            </a:r>
            <a:r>
              <a:rPr lang="en-US" sz="2000" dirty="0" smtClean="0"/>
              <a:t>: Where your lips, tongue and teeth are </a:t>
            </a:r>
          </a:p>
          <a:p>
            <a:pPr marL="971550" indent="-514350" eaLnBrk="1" hangingPunct="1">
              <a:buFont typeface="+mj-lt"/>
              <a:buAutoNum type="arabicPeriod"/>
              <a:defRPr/>
            </a:pPr>
            <a:r>
              <a:rPr lang="en-US" sz="2000" dirty="0" smtClean="0">
                <a:solidFill>
                  <a:srgbClr val="E31937"/>
                </a:solidFill>
              </a:rPr>
              <a:t>Manner</a:t>
            </a:r>
            <a:r>
              <a:rPr lang="en-US" sz="2000" dirty="0" smtClean="0"/>
              <a:t>: How the air flows (burst or flow)</a:t>
            </a:r>
          </a:p>
          <a:p>
            <a:pPr marL="971550" indent="-514350" eaLnBrk="1" hangingPunct="1">
              <a:buFont typeface="+mj-lt"/>
              <a:buAutoNum type="arabicPeriod"/>
              <a:defRPr/>
            </a:pPr>
            <a:r>
              <a:rPr lang="en-US" sz="2000" dirty="0" smtClean="0">
                <a:solidFill>
                  <a:srgbClr val="E31937"/>
                </a:solidFill>
              </a:rPr>
              <a:t>Voicing</a:t>
            </a:r>
            <a:r>
              <a:rPr lang="en-US" sz="2000" dirty="0" smtClean="0"/>
              <a:t>: Whether your voice box is on (voiced) or off (voiceless).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000" dirty="0" smtClean="0"/>
              <a:t>Minimal pairs differ in only one dimension:</a:t>
            </a:r>
          </a:p>
          <a:p>
            <a:pPr lvl="1" eaLnBrk="1" hangingPunct="1">
              <a:defRPr/>
            </a:pPr>
            <a:r>
              <a:rPr lang="en-US" sz="2000" dirty="0" smtClean="0"/>
              <a:t>/c/, /g/		</a:t>
            </a:r>
            <a:r>
              <a:rPr lang="en-US" sz="2000" i="1" dirty="0" smtClean="0"/>
              <a:t>place</a:t>
            </a:r>
            <a:endParaRPr lang="en-US" sz="2000" dirty="0" smtClean="0"/>
          </a:p>
          <a:p>
            <a:pPr lvl="1" eaLnBrk="1" hangingPunct="1">
              <a:defRPr/>
            </a:pPr>
            <a:r>
              <a:rPr lang="en-US" sz="2000" dirty="0" smtClean="0"/>
              <a:t>/p/, /b/		</a:t>
            </a:r>
            <a:r>
              <a:rPr lang="en-US" sz="2000" i="1" dirty="0" smtClean="0"/>
              <a:t>manner</a:t>
            </a:r>
          </a:p>
          <a:p>
            <a:pPr lvl="1" eaLnBrk="1" hangingPunct="1">
              <a:defRPr/>
            </a:pPr>
            <a:r>
              <a:rPr lang="en-US" sz="2000" dirty="0" smtClean="0"/>
              <a:t>/s/, /z/		</a:t>
            </a:r>
            <a:r>
              <a:rPr lang="en-US" sz="2000" i="1" dirty="0" smtClean="0"/>
              <a:t>voicing</a:t>
            </a:r>
            <a:endParaRPr lang="en-US" sz="2000" dirty="0" smtClean="0"/>
          </a:p>
          <a:p>
            <a:pPr lvl="1" eaLnBrk="1" hangingPunct="1">
              <a:defRPr/>
            </a:pPr>
            <a:r>
              <a:rPr lang="en-US" sz="2000" dirty="0" smtClean="0"/>
              <a:t>/m/, /n/		</a:t>
            </a:r>
            <a:r>
              <a:rPr lang="en-US" sz="2000" i="1" dirty="0" smtClean="0"/>
              <a:t>place</a:t>
            </a:r>
          </a:p>
          <a:p>
            <a:pPr lvl="1" eaLnBrk="1" hangingPunct="1">
              <a:defRPr/>
            </a:pPr>
            <a:r>
              <a:rPr lang="en-US" sz="2000" dirty="0" smtClean="0"/>
              <a:t>/</a:t>
            </a:r>
            <a:r>
              <a:rPr lang="en-US" sz="2000" dirty="0" err="1" smtClean="0"/>
              <a:t>sh</a:t>
            </a:r>
            <a:r>
              <a:rPr lang="en-US" sz="2000" dirty="0" smtClean="0"/>
              <a:t>/, /</a:t>
            </a:r>
            <a:r>
              <a:rPr lang="en-US" sz="2000" dirty="0" err="1" smtClean="0"/>
              <a:t>ch</a:t>
            </a:r>
            <a:r>
              <a:rPr lang="en-US" sz="2000" dirty="0" smtClean="0"/>
              <a:t>/	</a:t>
            </a:r>
            <a:r>
              <a:rPr lang="en-US" sz="2000" i="1" dirty="0" smtClean="0"/>
              <a:t>manner</a:t>
            </a:r>
          </a:p>
          <a:p>
            <a:pPr lvl="1" eaLnBrk="1" hangingPunct="1">
              <a:defRPr/>
            </a:pPr>
            <a:r>
              <a:rPr lang="en-US" sz="2000" dirty="0" smtClean="0"/>
              <a:t>/t/, /d/		</a:t>
            </a:r>
            <a:r>
              <a:rPr lang="en-US" sz="2000" i="1" dirty="0" smtClean="0"/>
              <a:t>voicing</a:t>
            </a:r>
          </a:p>
          <a:p>
            <a:pPr lvl="1" eaLnBrk="1" hangingPunct="1">
              <a:defRPr/>
            </a:pPr>
            <a:endParaRPr lang="en-US" i="1" dirty="0" smtClean="0"/>
          </a:p>
          <a:p>
            <a:pPr eaLnBrk="1" hangingPunct="1">
              <a:defRPr/>
            </a:pPr>
            <a:endParaRPr lang="en-US" dirty="0" smtClean="0"/>
          </a:p>
          <a:p>
            <a:pPr marL="0" indent="0" eaLnBrk="1" hangingPunct="1">
              <a:buFontTx/>
              <a:buNone/>
              <a:defRPr/>
            </a:pPr>
            <a:endParaRPr lang="en-US" dirty="0" smtClean="0"/>
          </a:p>
        </p:txBody>
      </p:sp>
      <p:sp>
        <p:nvSpPr>
          <p:cNvPr id="49156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B83BDDAF-6792-4E32-A775-282F8E9687BA}" type="slidenum">
              <a:rPr lang="en-US" altLang="en-US" b="1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20</a:t>
            </a:fld>
            <a:endParaRPr lang="en-US" altLang="en-US" b="1" smtClean="0">
              <a:solidFill>
                <a:srgbClr val="FFFFFF"/>
              </a:solidFill>
              <a:latin typeface="CartoGothic St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5818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Practice in Making Distinctions</a:t>
            </a:r>
          </a:p>
        </p:txBody>
      </p:sp>
      <p:sp>
        <p:nvSpPr>
          <p:cNvPr id="50179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A7820813-C611-44EC-A2DA-07A313835081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21</a:t>
            </a:fld>
            <a:endParaRPr lang="en-US" altLang="en-US" smtClean="0">
              <a:solidFill>
                <a:srgbClr val="FFFFFF"/>
              </a:solidFill>
              <a:latin typeface="CartoGothic Std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999" y="1891856"/>
            <a:ext cx="3465513" cy="4078287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grpSp>
        <p:nvGrpSpPr>
          <p:cNvPr id="50183" name="Group 13"/>
          <p:cNvGrpSpPr>
            <a:grpSpLocks/>
          </p:cNvGrpSpPr>
          <p:nvPr/>
        </p:nvGrpSpPr>
        <p:grpSpPr bwMode="auto">
          <a:xfrm>
            <a:off x="457200" y="1893443"/>
            <a:ext cx="3276600" cy="4076700"/>
            <a:chOff x="457200" y="1418779"/>
            <a:chExt cx="3276200" cy="4076635"/>
          </a:xfrm>
        </p:grpSpPr>
        <p:pic>
          <p:nvPicPr>
            <p:cNvPr id="50192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1418779"/>
              <a:ext cx="3276200" cy="407663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2674667" y="1463228"/>
              <a:ext cx="990479" cy="457193"/>
            </a:xfrm>
            <a:prstGeom prst="rect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5794248" y="3197670"/>
            <a:ext cx="2006600" cy="2133600"/>
            <a:chOff x="5791200" y="2667000"/>
            <a:chExt cx="2006601" cy="2133600"/>
          </a:xfrm>
        </p:grpSpPr>
        <p:sp>
          <p:nvSpPr>
            <p:cNvPr id="2" name="Oval 1"/>
            <p:cNvSpPr>
              <a:spLocks noChangeArrowheads="1"/>
            </p:cNvSpPr>
            <p:nvPr/>
          </p:nvSpPr>
          <p:spPr bwMode="auto">
            <a:xfrm>
              <a:off x="6858001" y="2667000"/>
              <a:ext cx="304800" cy="228600"/>
            </a:xfrm>
            <a:prstGeom prst="ellipse">
              <a:avLst/>
            </a:prstGeom>
            <a:noFill/>
            <a:ln w="19050">
              <a:solidFill>
                <a:srgbClr val="E31937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6477000" y="3429000"/>
              <a:ext cx="304800" cy="228600"/>
            </a:xfrm>
            <a:prstGeom prst="ellipse">
              <a:avLst/>
            </a:prstGeom>
            <a:noFill/>
            <a:ln w="19050">
              <a:solidFill>
                <a:srgbClr val="E31937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7493001" y="3429000"/>
              <a:ext cx="304800" cy="228600"/>
            </a:xfrm>
            <a:prstGeom prst="ellipse">
              <a:avLst/>
            </a:prstGeom>
            <a:noFill/>
            <a:ln w="19050">
              <a:solidFill>
                <a:srgbClr val="E31937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6477000" y="3843338"/>
              <a:ext cx="304800" cy="228600"/>
            </a:xfrm>
            <a:prstGeom prst="ellipse">
              <a:avLst/>
            </a:prstGeom>
            <a:noFill/>
            <a:ln w="19050">
              <a:solidFill>
                <a:srgbClr val="E31937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7264401" y="3835400"/>
              <a:ext cx="304800" cy="228600"/>
            </a:xfrm>
            <a:prstGeom prst="ellipse">
              <a:avLst/>
            </a:prstGeom>
            <a:noFill/>
            <a:ln w="19050">
              <a:solidFill>
                <a:srgbClr val="E31937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5791200" y="4122738"/>
              <a:ext cx="304800" cy="228600"/>
            </a:xfrm>
            <a:prstGeom prst="ellipse">
              <a:avLst/>
            </a:prstGeom>
            <a:noFill/>
            <a:ln w="19050">
              <a:solidFill>
                <a:srgbClr val="E31937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7467601" y="4572000"/>
              <a:ext cx="304800" cy="228600"/>
            </a:xfrm>
            <a:prstGeom prst="ellipse">
              <a:avLst/>
            </a:prstGeom>
            <a:noFill/>
            <a:ln w="19050">
              <a:solidFill>
                <a:srgbClr val="E31937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110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/>
          <p:cNvSpPr>
            <a:spLocks noGrp="1"/>
          </p:cNvSpPr>
          <p:nvPr>
            <p:ph type="title"/>
          </p:nvPr>
        </p:nvSpPr>
        <p:spPr>
          <a:xfrm>
            <a:off x="722313" y="4107650"/>
            <a:ext cx="7772400" cy="1362075"/>
          </a:xfrm>
        </p:spPr>
        <p:txBody>
          <a:bodyPr/>
          <a:lstStyle/>
          <a:p>
            <a:pPr>
              <a:defRPr/>
            </a:pPr>
            <a:r>
              <a:rPr lang="en-US" altLang="en-US" sz="3200" cap="none" dirty="0" smtClean="0">
                <a:solidFill>
                  <a:srgbClr val="3D7FA9"/>
                </a:solidFill>
              </a:rPr>
              <a:t>CKLA Directly Instructs in those Oral Language Skills (</a:t>
            </a:r>
            <a:r>
              <a:rPr lang="en-US" altLang="en-US" sz="3200" cap="none" dirty="0" smtClean="0">
                <a:solidFill>
                  <a:srgbClr val="C00000"/>
                </a:solidFill>
              </a:rPr>
              <a:t>Blending</a:t>
            </a:r>
            <a:r>
              <a:rPr lang="en-US" altLang="en-US" sz="3200" cap="none" dirty="0" smtClean="0"/>
              <a:t> </a:t>
            </a:r>
            <a:r>
              <a:rPr lang="en-US" altLang="en-US" sz="3200" cap="none" dirty="0" smtClean="0">
                <a:solidFill>
                  <a:srgbClr val="3D7FA9"/>
                </a:solidFill>
              </a:rPr>
              <a:t>&amp;</a:t>
            </a:r>
            <a:r>
              <a:rPr lang="en-US" altLang="en-US" sz="3200" cap="none" dirty="0" smtClean="0"/>
              <a:t> </a:t>
            </a:r>
            <a:r>
              <a:rPr lang="en-US" altLang="en-US" sz="3200" cap="none" dirty="0" smtClean="0">
                <a:solidFill>
                  <a:srgbClr val="C00000"/>
                </a:solidFill>
              </a:rPr>
              <a:t>Segmenting</a:t>
            </a:r>
            <a:r>
              <a:rPr lang="en-US" altLang="en-US" sz="3200" cap="none" dirty="0" smtClean="0">
                <a:solidFill>
                  <a:srgbClr val="3D7FA9"/>
                </a:solidFill>
              </a:rPr>
              <a:t>) that Underlie And Parallel Reading And Writing Skills. </a:t>
            </a:r>
            <a:br>
              <a:rPr lang="en-US" altLang="en-US" sz="3200" cap="none" dirty="0" smtClean="0">
                <a:solidFill>
                  <a:srgbClr val="3D7FA9"/>
                </a:solidFill>
              </a:rPr>
            </a:br>
            <a:endParaRPr lang="en-US" sz="3200" cap="none" dirty="0" smtClean="0">
              <a:solidFill>
                <a:srgbClr val="3D7FA9"/>
              </a:solidFill>
            </a:endParaRPr>
          </a:p>
        </p:txBody>
      </p:sp>
      <p:sp>
        <p:nvSpPr>
          <p:cNvPr id="51203" name="Conten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spcBef>
                <a:spcPts val="1800"/>
              </a:spcBef>
            </a:pPr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DESIGN PRINCIPLE</a:t>
            </a:r>
          </a:p>
          <a:p>
            <a:pPr algn="ctr">
              <a:spcBef>
                <a:spcPts val="1800"/>
              </a:spcBef>
            </a:pPr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en-US" altLang="en-US" sz="4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205" name="Slide Number Placeholder 1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73968FFE-0E88-418A-A147-B5107A66E2A8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22</a:t>
            </a:fld>
            <a:endParaRPr lang="en-US" altLang="en-US" smtClean="0">
              <a:solidFill>
                <a:srgbClr val="FFFFFF"/>
              </a:solidFill>
              <a:latin typeface="CartoGothic St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26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Blending and Segmenting	</a:t>
            </a:r>
          </a:p>
        </p:txBody>
      </p:sp>
      <p:pic>
        <p:nvPicPr>
          <p:cNvPr id="52227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066800"/>
            <a:ext cx="2971800" cy="2971800"/>
          </a:xfrm>
          <a:ln w="38100">
            <a:solidFill>
              <a:srgbClr val="E31937"/>
            </a:solidFill>
            <a:miter lim="800000"/>
            <a:headEnd/>
            <a:tailEnd/>
          </a:ln>
        </p:spPr>
      </p:pic>
      <p:sp>
        <p:nvSpPr>
          <p:cNvPr id="5222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6E92487E-E459-47AC-B7B7-6F774981C6B0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23</a:t>
            </a:fld>
            <a:endParaRPr lang="en-US" altLang="en-US" dirty="0" smtClean="0">
              <a:solidFill>
                <a:srgbClr val="FFFFFF"/>
              </a:solidFill>
              <a:latin typeface="CartoGothic Std" charset="0"/>
            </a:endParaRPr>
          </a:p>
        </p:txBody>
      </p:sp>
      <p:pic>
        <p:nvPicPr>
          <p:cNvPr id="52230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0" t="4919" r="12801" b="6335"/>
          <a:stretch>
            <a:fillRect/>
          </a:stretch>
        </p:blipFill>
        <p:spPr bwMode="auto">
          <a:xfrm>
            <a:off x="5700713" y="1066800"/>
            <a:ext cx="2986087" cy="2290763"/>
          </a:xfrm>
          <a:prstGeom prst="rect">
            <a:avLst/>
          </a:prstGeom>
          <a:noFill/>
          <a:ln w="38100">
            <a:solidFill>
              <a:srgbClr val="E319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1" name="Picture 4" descr="IMG_407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048000"/>
            <a:ext cx="4114800" cy="2743200"/>
          </a:xfrm>
          <a:prstGeom prst="rect">
            <a:avLst/>
          </a:prstGeom>
          <a:noFill/>
          <a:ln w="38100">
            <a:solidFill>
              <a:srgbClr val="E319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77" name="TextBox 3"/>
          <p:cNvSpPr txBox="1">
            <a:spLocks noChangeArrowheads="1"/>
          </p:cNvSpPr>
          <p:nvPr/>
        </p:nvSpPr>
        <p:spPr bwMode="auto">
          <a:xfrm>
            <a:off x="1066800" y="5867400"/>
            <a:ext cx="701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5D98"/>
                </a:solidFill>
              </a:rPr>
              <a:t>mat &gt; m</a:t>
            </a:r>
            <a:r>
              <a:rPr lang="en-US" altLang="en-US" sz="2400">
                <a:solidFill>
                  <a:srgbClr val="E31937"/>
                </a:solidFill>
              </a:rPr>
              <a:t>e</a:t>
            </a:r>
            <a:r>
              <a:rPr lang="en-US" altLang="en-US" sz="2400">
                <a:solidFill>
                  <a:srgbClr val="005D98"/>
                </a:solidFill>
              </a:rPr>
              <a:t>t &gt;</a:t>
            </a:r>
            <a:r>
              <a:rPr lang="en-US" altLang="en-US" sz="2400">
                <a:solidFill>
                  <a:srgbClr val="142878"/>
                </a:solidFill>
              </a:rPr>
              <a:t> </a:t>
            </a:r>
            <a:r>
              <a:rPr lang="en-US" altLang="en-US" sz="2400">
                <a:solidFill>
                  <a:srgbClr val="E31937"/>
                </a:solidFill>
              </a:rPr>
              <a:t>p</a:t>
            </a:r>
            <a:r>
              <a:rPr lang="en-US" altLang="en-US" sz="2400">
                <a:solidFill>
                  <a:srgbClr val="005D98"/>
                </a:solidFill>
              </a:rPr>
              <a:t>et &gt; p</a:t>
            </a:r>
            <a:r>
              <a:rPr lang="en-US" altLang="en-US" sz="2400">
                <a:solidFill>
                  <a:srgbClr val="E31937"/>
                </a:solidFill>
              </a:rPr>
              <a:t>i</a:t>
            </a:r>
            <a:r>
              <a:rPr lang="en-US" altLang="en-US" sz="2400">
                <a:solidFill>
                  <a:srgbClr val="005D98"/>
                </a:solidFill>
              </a:rPr>
              <a:t>t &gt; it &gt; </a:t>
            </a:r>
            <a:r>
              <a:rPr lang="en-US" altLang="en-US" sz="2400">
                <a:solidFill>
                  <a:srgbClr val="E31937"/>
                </a:solidFill>
              </a:rPr>
              <a:t>h</a:t>
            </a:r>
            <a:r>
              <a:rPr lang="en-US" altLang="en-US" sz="2400">
                <a:solidFill>
                  <a:srgbClr val="005D98"/>
                </a:solidFill>
              </a:rPr>
              <a:t>it &gt; hi</a:t>
            </a:r>
            <a:r>
              <a:rPr lang="en-US" altLang="en-US" sz="2400">
                <a:solidFill>
                  <a:srgbClr val="E31937"/>
                </a:solidFill>
              </a:rPr>
              <a:t>m</a:t>
            </a:r>
            <a:r>
              <a:rPr lang="en-US" altLang="en-US" sz="2400">
                <a:solidFill>
                  <a:srgbClr val="005D98"/>
                </a:solidFill>
              </a:rPr>
              <a:t> &gt; h</a:t>
            </a:r>
            <a:r>
              <a:rPr lang="en-US" altLang="en-US" sz="2400">
                <a:solidFill>
                  <a:srgbClr val="E31937"/>
                </a:solidFill>
              </a:rPr>
              <a:t>e</a:t>
            </a:r>
            <a:r>
              <a:rPr lang="en-US" altLang="en-US" sz="2400">
                <a:solidFill>
                  <a:srgbClr val="005D98"/>
                </a:solidFill>
              </a:rPr>
              <a:t>m &gt;</a:t>
            </a:r>
            <a:r>
              <a:rPr lang="en-US" altLang="en-US" sz="2400">
                <a:solidFill>
                  <a:srgbClr val="142878"/>
                </a:solidFill>
              </a:rPr>
              <a:t> </a:t>
            </a:r>
            <a:r>
              <a:rPr lang="en-US" altLang="en-US" sz="2400">
                <a:solidFill>
                  <a:srgbClr val="E31937"/>
                </a:solidFill>
              </a:rPr>
              <a:t>th</a:t>
            </a:r>
            <a:r>
              <a:rPr lang="en-US" altLang="en-US" sz="2400">
                <a:solidFill>
                  <a:srgbClr val="005D98"/>
                </a:solidFill>
              </a:rPr>
              <a:t>em</a:t>
            </a:r>
          </a:p>
        </p:txBody>
      </p:sp>
    </p:spTree>
    <p:extLst>
      <p:ext uri="{BB962C8B-B14F-4D97-AF65-F5344CB8AC3E}">
        <p14:creationId xmlns:p14="http://schemas.microsoft.com/office/powerpoint/2010/main" val="394532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 Strong Foundation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044A0-1873-43CA-BEFE-6A8A4D3889CC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6934200" y="6505575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fld id="{94E01C43-765A-4AED-8A6F-5465E48CF396}" type="slidenum">
              <a:rPr lang="en-US" altLang="en-US" smtClean="0">
                <a:solidFill>
                  <a:schemeClr val="bg1"/>
                </a:solidFill>
              </a:rPr>
              <a:pPr/>
              <a:t>24</a:t>
            </a:fld>
            <a:endParaRPr lang="en-US" altLang="en-US" smtClean="0">
              <a:solidFill>
                <a:schemeClr val="bg1"/>
              </a:solidFill>
            </a:endParaRP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6106870" y="4997444"/>
            <a:ext cx="3119039" cy="915428"/>
            <a:chOff x="5135955" y="5452155"/>
            <a:chExt cx="3119095" cy="915428"/>
          </a:xfrm>
        </p:grpSpPr>
        <p:sp>
          <p:nvSpPr>
            <p:cNvPr id="7" name="Right Arrow 6"/>
            <p:cNvSpPr>
              <a:spLocks noChangeArrowheads="1"/>
            </p:cNvSpPr>
            <p:nvPr/>
          </p:nvSpPr>
          <p:spPr bwMode="auto">
            <a:xfrm rot="12843569">
              <a:off x="5135955" y="5452155"/>
              <a:ext cx="1092639" cy="488950"/>
            </a:xfrm>
            <a:prstGeom prst="rightArrow">
              <a:avLst>
                <a:gd name="adj1" fmla="val 50000"/>
                <a:gd name="adj2" fmla="val 49999"/>
              </a:avLst>
            </a:prstGeom>
            <a:solidFill>
              <a:srgbClr val="E31937"/>
            </a:solidFill>
            <a:ln w="9525">
              <a:solidFill>
                <a:srgbClr val="C00000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8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 sz="200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8" name="TextBox 30"/>
            <p:cNvSpPr txBox="1">
              <a:spLocks noChangeArrowheads="1"/>
            </p:cNvSpPr>
            <p:nvPr/>
          </p:nvSpPr>
          <p:spPr bwMode="auto">
            <a:xfrm>
              <a:off x="6172200" y="5967473"/>
              <a:ext cx="20828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2000" dirty="0">
                  <a:solidFill>
                    <a:srgbClr val="005D98"/>
                  </a:solidFill>
                </a:rPr>
                <a:t>Care and Use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6169019" y="2244906"/>
            <a:ext cx="2593980" cy="789467"/>
            <a:chOff x="4704607" y="2300628"/>
            <a:chExt cx="2593648" cy="789403"/>
          </a:xfrm>
        </p:grpSpPr>
        <p:sp>
          <p:nvSpPr>
            <p:cNvPr id="10" name="Right Arrow 9"/>
            <p:cNvSpPr>
              <a:spLocks noChangeArrowheads="1"/>
            </p:cNvSpPr>
            <p:nvPr/>
          </p:nvSpPr>
          <p:spPr bwMode="auto">
            <a:xfrm rot="9232116">
              <a:off x="4704607" y="2601120"/>
              <a:ext cx="801585" cy="488911"/>
            </a:xfrm>
            <a:prstGeom prst="rightArrow">
              <a:avLst>
                <a:gd name="adj1" fmla="val 50000"/>
                <a:gd name="adj2" fmla="val 50001"/>
              </a:avLst>
            </a:prstGeom>
            <a:solidFill>
              <a:srgbClr val="E31937"/>
            </a:solidFill>
            <a:ln w="9525">
              <a:solidFill>
                <a:srgbClr val="C00000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8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 sz="200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1" name="TextBox 29"/>
            <p:cNvSpPr txBox="1">
              <a:spLocks noChangeArrowheads="1"/>
            </p:cNvSpPr>
            <p:nvPr/>
          </p:nvSpPr>
          <p:spPr bwMode="auto">
            <a:xfrm>
              <a:off x="5716067" y="2300628"/>
              <a:ext cx="1582188" cy="400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2000" dirty="0">
                  <a:solidFill>
                    <a:srgbClr val="005D98"/>
                  </a:solidFill>
                </a:rPr>
                <a:t>Directions</a:t>
              </a:r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181684" y="2015872"/>
            <a:ext cx="2610353" cy="894310"/>
            <a:chOff x="290072" y="2076342"/>
            <a:chExt cx="2878539" cy="1066751"/>
          </a:xfrm>
        </p:grpSpPr>
        <p:sp>
          <p:nvSpPr>
            <p:cNvPr id="13" name="Right Arrow 12"/>
            <p:cNvSpPr>
              <a:spLocks noChangeArrowheads="1"/>
            </p:cNvSpPr>
            <p:nvPr/>
          </p:nvSpPr>
          <p:spPr bwMode="auto">
            <a:xfrm rot="1252244">
              <a:off x="2101613" y="2631650"/>
              <a:ext cx="1066998" cy="51144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E31937"/>
            </a:solidFill>
            <a:ln w="9525">
              <a:solidFill>
                <a:srgbClr val="C00000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8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 sz="200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TextBox 28"/>
            <p:cNvSpPr txBox="1">
              <a:spLocks noChangeArrowheads="1"/>
            </p:cNvSpPr>
            <p:nvPr/>
          </p:nvSpPr>
          <p:spPr bwMode="auto">
            <a:xfrm>
              <a:off x="290072" y="2076342"/>
              <a:ext cx="2061047" cy="844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2000" dirty="0">
                  <a:solidFill>
                    <a:srgbClr val="005D98"/>
                  </a:solidFill>
                </a:rPr>
                <a:t>Road Signs &amp; Rules</a:t>
              </a:r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181684" y="4598870"/>
            <a:ext cx="2423235" cy="707886"/>
            <a:chOff x="586301" y="3544669"/>
            <a:chExt cx="2461699" cy="743922"/>
          </a:xfrm>
        </p:grpSpPr>
        <p:sp>
          <p:nvSpPr>
            <p:cNvPr id="16" name="Right Arrow 15"/>
            <p:cNvSpPr>
              <a:spLocks noChangeArrowheads="1"/>
            </p:cNvSpPr>
            <p:nvPr/>
          </p:nvSpPr>
          <p:spPr bwMode="auto">
            <a:xfrm>
              <a:off x="1717695" y="3700256"/>
              <a:ext cx="1330305" cy="490574"/>
            </a:xfrm>
            <a:prstGeom prst="rightArrow">
              <a:avLst>
                <a:gd name="adj1" fmla="val 50000"/>
                <a:gd name="adj2" fmla="val 49997"/>
              </a:avLst>
            </a:prstGeom>
            <a:solidFill>
              <a:srgbClr val="E31937"/>
            </a:solidFill>
            <a:ln w="9525">
              <a:solidFill>
                <a:srgbClr val="C00000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8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 sz="200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TextBox 4"/>
            <p:cNvSpPr txBox="1">
              <a:spLocks noChangeArrowheads="1"/>
            </p:cNvSpPr>
            <p:nvPr/>
          </p:nvSpPr>
          <p:spPr bwMode="auto">
            <a:xfrm>
              <a:off x="586301" y="3544669"/>
              <a:ext cx="1623499" cy="743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2000" dirty="0">
                  <a:solidFill>
                    <a:srgbClr val="005D98"/>
                  </a:solidFill>
                </a:rPr>
                <a:t>Guided Practice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200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044A0-1873-43CA-BEFE-6A8A4D3889CC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1573213" y="922338"/>
            <a:ext cx="1681162" cy="1447800"/>
            <a:chOff x="6698336" y="1287463"/>
            <a:chExt cx="2237702" cy="1926910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900000">
              <a:off x="6698336" y="1287463"/>
              <a:ext cx="1316022" cy="1836513"/>
            </a:xfrm>
            <a:prstGeom prst="rect">
              <a:avLst/>
            </a:prstGeom>
            <a:noFill/>
            <a:ln w="15875">
              <a:solidFill>
                <a:srgbClr val="D54F48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2808" y="1287463"/>
              <a:ext cx="1316021" cy="1836513"/>
            </a:xfrm>
            <a:prstGeom prst="rect">
              <a:avLst/>
            </a:prstGeom>
            <a:noFill/>
            <a:ln w="15875">
              <a:solidFill>
                <a:srgbClr val="EEB21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00000">
              <a:off x="7620016" y="1343232"/>
              <a:ext cx="1316022" cy="1871141"/>
            </a:xfrm>
            <a:prstGeom prst="rect">
              <a:avLst/>
            </a:prstGeom>
            <a:noFill/>
            <a:ln w="15875">
              <a:solidFill>
                <a:srgbClr val="4AA94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Title 1"/>
          <p:cNvSpPr txBox="1">
            <a:spLocks/>
          </p:cNvSpPr>
          <p:nvPr/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48C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 rtl="0" eaLnBrk="1" fontAlgn="base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Verdana" pitchFamily="34" charset="0"/>
                <a:cs typeface="Verdana" pitchFamily="34" charset="0"/>
              </a:defRPr>
            </a:lvl2pPr>
            <a:lvl3pPr algn="ctr" rtl="0" eaLnBrk="1" fontAlgn="base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Verdana" pitchFamily="34" charset="0"/>
                <a:cs typeface="Verdana" pitchFamily="34" charset="0"/>
              </a:defRPr>
            </a:lvl3pPr>
            <a:lvl4pPr algn="ctr" rtl="0" eaLnBrk="1" fontAlgn="base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Verdana" pitchFamily="34" charset="0"/>
                <a:cs typeface="Verdana" pitchFamily="34" charset="0"/>
              </a:defRPr>
            </a:lvl4pPr>
            <a:lvl5pPr algn="ctr" rtl="0" eaLnBrk="1" fontAlgn="base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Verdana" pitchFamily="34" charset="0"/>
                <a:cs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D54F48"/>
                </a:solidFill>
                <a:latin typeface="CartoGothic Std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D54F48"/>
                </a:solidFill>
                <a:latin typeface="CartoGothic Std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D54F48"/>
                </a:solidFill>
                <a:latin typeface="CartoGothic Std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D54F48"/>
                </a:solidFill>
                <a:latin typeface="CartoGothic Std" pitchFamily="34" charset="0"/>
              </a:defRPr>
            </a:lvl9pPr>
          </a:lstStyle>
          <a:p>
            <a:r>
              <a:rPr lang="en-US" altLang="en-US" kern="0" dirty="0" smtClean="0"/>
              <a:t>A Strong Foundation</a:t>
            </a:r>
          </a:p>
        </p:txBody>
      </p:sp>
      <p:sp>
        <p:nvSpPr>
          <p:cNvPr id="10" name="Slide Number Placeholder 3"/>
          <p:cNvSpPr txBox="1">
            <a:spLocks/>
          </p:cNvSpPr>
          <p:nvPr/>
        </p:nvSpPr>
        <p:spPr bwMode="auto">
          <a:xfrm>
            <a:off x="6934200" y="6505575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 eaLnBrk="1" hangingPunct="1"/>
            <a:fld id="{31D0DE79-81B0-4FEA-9B6A-98F099AF0392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25</a:t>
            </a:fld>
            <a:endParaRPr lang="en-US" altLang="en-US" dirty="0" smtClean="0">
              <a:solidFill>
                <a:srgbClr val="FFFFFF"/>
              </a:solidFill>
              <a:latin typeface="CartoGothic Std" charset="0"/>
            </a:endParaRPr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820272" y="3488569"/>
            <a:ext cx="2732549" cy="2602040"/>
            <a:chOff x="5357943" y="4038600"/>
            <a:chExt cx="3419344" cy="2737339"/>
          </a:xfrm>
        </p:grpSpPr>
        <p:sp>
          <p:nvSpPr>
            <p:cNvPr id="12" name="Right Arrow 11"/>
            <p:cNvSpPr>
              <a:spLocks noChangeArrowheads="1"/>
            </p:cNvSpPr>
            <p:nvPr/>
          </p:nvSpPr>
          <p:spPr bwMode="auto">
            <a:xfrm rot="13642315">
              <a:off x="4952495" y="5292357"/>
              <a:ext cx="1299848" cy="488951"/>
            </a:xfrm>
            <a:prstGeom prst="rightArrow">
              <a:avLst>
                <a:gd name="adj1" fmla="val 50000"/>
                <a:gd name="adj2" fmla="val 49999"/>
              </a:avLst>
            </a:prstGeom>
            <a:solidFill>
              <a:srgbClr val="E31937"/>
            </a:solidFill>
            <a:ln w="9525">
              <a:solidFill>
                <a:srgbClr val="C00000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8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grpSp>
          <p:nvGrpSpPr>
            <p:cNvPr id="13" name="Group 14"/>
            <p:cNvGrpSpPr>
              <a:grpSpLocks/>
            </p:cNvGrpSpPr>
            <p:nvPr/>
          </p:nvGrpSpPr>
          <p:grpSpPr bwMode="auto">
            <a:xfrm>
              <a:off x="5573849" y="4038600"/>
              <a:ext cx="3203438" cy="2737339"/>
              <a:chOff x="5573864" y="4038600"/>
              <a:chExt cx="3203361" cy="2737338"/>
            </a:xfrm>
          </p:grpSpPr>
          <p:grpSp>
            <p:nvGrpSpPr>
              <p:cNvPr id="14" name="Group 8"/>
              <p:cNvGrpSpPr>
                <a:grpSpLocks/>
              </p:cNvGrpSpPr>
              <p:nvPr/>
            </p:nvGrpSpPr>
            <p:grpSpPr bwMode="auto">
              <a:xfrm>
                <a:off x="6400800" y="4038600"/>
                <a:ext cx="2376425" cy="2024159"/>
                <a:chOff x="6538975" y="4159250"/>
                <a:chExt cx="2376425" cy="2024159"/>
              </a:xfrm>
            </p:grpSpPr>
            <p:pic>
              <p:nvPicPr>
                <p:cNvPr id="16" name="Picture 8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900000">
                  <a:off x="6538975" y="4199851"/>
                  <a:ext cx="1329168" cy="1831546"/>
                </a:xfrm>
                <a:prstGeom prst="rect">
                  <a:avLst/>
                </a:prstGeom>
                <a:noFill/>
                <a:ln w="15875">
                  <a:solidFill>
                    <a:srgbClr val="D54F48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" name="Picture 2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6600" y="4159250"/>
                  <a:ext cx="1335985" cy="1860550"/>
                </a:xfrm>
                <a:prstGeom prst="rect">
                  <a:avLst/>
                </a:prstGeom>
                <a:noFill/>
                <a:ln w="15875">
                  <a:solidFill>
                    <a:srgbClr val="EEB21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" name="Picture 2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900000">
                  <a:off x="7579415" y="4322859"/>
                  <a:ext cx="1335985" cy="1860550"/>
                </a:xfrm>
                <a:prstGeom prst="rect">
                  <a:avLst/>
                </a:prstGeom>
                <a:noFill/>
                <a:ln w="15875">
                  <a:solidFill>
                    <a:srgbClr val="4AA94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5" name="TextBox 30"/>
              <p:cNvSpPr txBox="1">
                <a:spLocks noChangeArrowheads="1"/>
              </p:cNvSpPr>
              <p:nvPr/>
            </p:nvSpPr>
            <p:spPr bwMode="auto">
              <a:xfrm>
                <a:off x="5573864" y="6096000"/>
                <a:ext cx="2681136" cy="679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/>
                <a:r>
                  <a:rPr lang="en-US" altLang="en-US" b="1" dirty="0">
                    <a:solidFill>
                      <a:srgbClr val="005D98"/>
                    </a:solidFill>
                  </a:rPr>
                  <a:t>Genre Writing &amp; Response to Text</a:t>
                </a:r>
              </a:p>
            </p:txBody>
          </p:sp>
        </p:grpSp>
      </p:grpSp>
      <p:sp>
        <p:nvSpPr>
          <p:cNvPr id="19" name="Right Arrow 18"/>
          <p:cNvSpPr>
            <a:spLocks noChangeArrowheads="1"/>
          </p:cNvSpPr>
          <p:nvPr/>
        </p:nvSpPr>
        <p:spPr bwMode="auto">
          <a:xfrm rot="2718807">
            <a:off x="2726531" y="2396332"/>
            <a:ext cx="801687" cy="4889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31937"/>
          </a:solidFill>
          <a:ln w="9525">
            <a:solidFill>
              <a:srgbClr val="C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grpSp>
        <p:nvGrpSpPr>
          <p:cNvPr id="20" name="Group 10"/>
          <p:cNvGrpSpPr>
            <a:grpSpLocks/>
          </p:cNvGrpSpPr>
          <p:nvPr/>
        </p:nvGrpSpPr>
        <p:grpSpPr bwMode="auto">
          <a:xfrm>
            <a:off x="457200" y="1265238"/>
            <a:ext cx="3232150" cy="2365375"/>
            <a:chOff x="325438" y="1066800"/>
            <a:chExt cx="3516312" cy="2640696"/>
          </a:xfrm>
        </p:grpSpPr>
        <p:pic>
          <p:nvPicPr>
            <p:cNvPr id="21" name="Picture 32" descr="N:\NYSED P-2 ELA\_NYSED Resources\_NYSED Design Resources\x Design Scratch\Component Images\Small_Letter_cards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03" b="19386"/>
            <a:stretch>
              <a:fillRect/>
            </a:stretch>
          </p:blipFill>
          <p:spPr bwMode="auto">
            <a:xfrm>
              <a:off x="1433553" y="2835959"/>
              <a:ext cx="850900" cy="871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438" y="1066800"/>
              <a:ext cx="1427162" cy="2012950"/>
            </a:xfrm>
            <a:prstGeom prst="rect">
              <a:avLst/>
            </a:prstGeom>
            <a:noFill/>
            <a:ln w="15875">
              <a:solidFill>
                <a:srgbClr val="EEB21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8"/>
            <p:cNvSpPr txBox="1">
              <a:spLocks noChangeArrowheads="1"/>
            </p:cNvSpPr>
            <p:nvPr/>
          </p:nvSpPr>
          <p:spPr bwMode="auto">
            <a:xfrm>
              <a:off x="1695404" y="2441247"/>
              <a:ext cx="2012950" cy="646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005D98"/>
                  </a:solidFill>
                </a:rPr>
                <a:t>Spelling &amp; Grammar</a:t>
              </a:r>
            </a:p>
          </p:txBody>
        </p:sp>
        <p:pic>
          <p:nvPicPr>
            <p:cNvPr id="24" name="Content Placeholder 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47" t="73805" r="8183" b="11380"/>
            <a:stretch>
              <a:fillRect/>
            </a:stretch>
          </p:blipFill>
          <p:spPr bwMode="auto">
            <a:xfrm>
              <a:off x="609600" y="1524001"/>
              <a:ext cx="3232150" cy="723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Right Arrow 24"/>
          <p:cNvSpPr>
            <a:spLocks noChangeArrowheads="1"/>
          </p:cNvSpPr>
          <p:nvPr/>
        </p:nvSpPr>
        <p:spPr bwMode="auto">
          <a:xfrm rot="8127983">
            <a:off x="5711825" y="2573338"/>
            <a:ext cx="801688" cy="488950"/>
          </a:xfrm>
          <a:prstGeom prst="rightArrow">
            <a:avLst>
              <a:gd name="adj1" fmla="val 50000"/>
              <a:gd name="adj2" fmla="val 50001"/>
            </a:avLst>
          </a:prstGeom>
          <a:solidFill>
            <a:srgbClr val="E31937"/>
          </a:solidFill>
          <a:ln w="9525">
            <a:solidFill>
              <a:srgbClr val="C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6" name="Right Arrow 25"/>
          <p:cNvSpPr>
            <a:spLocks noChangeArrowheads="1"/>
          </p:cNvSpPr>
          <p:nvPr/>
        </p:nvSpPr>
        <p:spPr bwMode="auto">
          <a:xfrm>
            <a:off x="1573213" y="3700463"/>
            <a:ext cx="1474787" cy="490537"/>
          </a:xfrm>
          <a:prstGeom prst="rightArrow">
            <a:avLst>
              <a:gd name="adj1" fmla="val 50000"/>
              <a:gd name="adj2" fmla="val 49997"/>
            </a:avLst>
          </a:prstGeom>
          <a:solidFill>
            <a:srgbClr val="E31937"/>
          </a:solidFill>
          <a:ln w="9525">
            <a:solidFill>
              <a:srgbClr val="C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27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000">
            <a:off x="387921" y="4693140"/>
            <a:ext cx="1184690" cy="1620677"/>
          </a:xfrm>
          <a:prstGeom prst="rect">
            <a:avLst/>
          </a:prstGeom>
          <a:noFill/>
          <a:ln w="15875">
            <a:solidFill>
              <a:srgbClr val="EEB21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Screen Shot 2014-03-17 at 4.08.40 PM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27871">
            <a:off x="-33338" y="4189413"/>
            <a:ext cx="1511301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41" descr="Screen Shot 2014-03-17 at 3.54.34 PM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938" y="4357689"/>
            <a:ext cx="1460257" cy="1814512"/>
          </a:xfrm>
          <a:prstGeom prst="rect">
            <a:avLst/>
          </a:prstGeom>
          <a:noFill/>
          <a:ln w="9525">
            <a:solidFill>
              <a:srgbClr val="E9B91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4"/>
          <p:cNvSpPr txBox="1">
            <a:spLocks noChangeArrowheads="1"/>
          </p:cNvSpPr>
          <p:nvPr/>
        </p:nvSpPr>
        <p:spPr bwMode="auto">
          <a:xfrm>
            <a:off x="17463" y="3413125"/>
            <a:ext cx="1744662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5D98"/>
                </a:solidFill>
              </a:rPr>
              <a:t>Phonics, Handwriting, &amp; Reading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6477000" y="2590800"/>
            <a:ext cx="2082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5D98"/>
                </a:solidFill>
              </a:rPr>
              <a:t>Listening &amp; Speaking</a:t>
            </a:r>
          </a:p>
        </p:txBody>
      </p:sp>
      <p:pic>
        <p:nvPicPr>
          <p:cNvPr id="32" name="Picture 2" descr="\\ckf-fm01\home$\awiggins\TempUse\coherence3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984250"/>
            <a:ext cx="1622425" cy="111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4" descr="C:\Users\awiggins\Desktop\Pages from ckla_g1_d6_fb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613" y="1265238"/>
            <a:ext cx="1598612" cy="11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5" descr="C:\Users\awiggins\Desktop\Pages from ckla_g2_d4_fb.jp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5" y="1555750"/>
            <a:ext cx="1598613" cy="110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08289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 smtClean="0"/>
              <a:t>Key Design Principles of Listening and Learning</a:t>
            </a:r>
          </a:p>
        </p:txBody>
      </p:sp>
      <p:sp>
        <p:nvSpPr>
          <p:cNvPr id="15363" name="Text Placeholder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3D7FA9"/>
                </a:solidFill>
              </a:rPr>
              <a:t>Building Knowledge and Language Systematically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6477000"/>
            <a:ext cx="6019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</a:rPr>
              <a:t>© 2014 Core Knowledge Foundation. This work is licensed under a Creative Commons  Attribution-</a:t>
            </a:r>
            <a:r>
              <a:rPr lang="en-US" sz="900" dirty="0" err="1" smtClean="0">
                <a:solidFill>
                  <a:schemeClr val="bg1"/>
                </a:solidFill>
              </a:rPr>
              <a:t>NonCommercial</a:t>
            </a:r>
            <a:r>
              <a:rPr lang="en-US" sz="900" dirty="0" smtClean="0">
                <a:solidFill>
                  <a:schemeClr val="bg1"/>
                </a:solidFill>
              </a:rPr>
              <a:t>-</a:t>
            </a:r>
            <a:r>
              <a:rPr lang="en-US" sz="900" dirty="0" err="1" smtClean="0">
                <a:solidFill>
                  <a:schemeClr val="bg1"/>
                </a:solidFill>
              </a:rPr>
              <a:t>ShareAlike</a:t>
            </a:r>
            <a:r>
              <a:rPr lang="en-US" sz="900" dirty="0" smtClean="0">
                <a:solidFill>
                  <a:schemeClr val="bg1"/>
                </a:solidFill>
              </a:rPr>
              <a:t> 3.0 </a:t>
            </a:r>
            <a:r>
              <a:rPr lang="en-US" sz="900" dirty="0" err="1" smtClean="0">
                <a:solidFill>
                  <a:schemeClr val="bg1"/>
                </a:solidFill>
              </a:rPr>
              <a:t>Unported</a:t>
            </a:r>
            <a:r>
              <a:rPr lang="en-US" sz="900" dirty="0" smtClean="0">
                <a:solidFill>
                  <a:schemeClr val="bg1"/>
                </a:solidFill>
              </a:rPr>
              <a:t> License.  </a:t>
            </a:r>
            <a:r>
              <a:rPr lang="en-US" sz="900" dirty="0" smtClean="0">
                <a:solidFill>
                  <a:schemeClr val="bg1"/>
                </a:solidFill>
                <a:hlinkClick r:id="rId3"/>
              </a:rPr>
              <a:t>www.creativecommons.org/licenses/by-nc-sa/3.0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57424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/>
          <p:cNvSpPr>
            <a:spLocks noGrp="1"/>
          </p:cNvSpPr>
          <p:nvPr>
            <p:ph type="title"/>
          </p:nvPr>
        </p:nvSpPr>
        <p:spPr>
          <a:xfrm>
            <a:off x="838200" y="4038600"/>
            <a:ext cx="7772400" cy="1362075"/>
          </a:xfrm>
        </p:spPr>
        <p:txBody>
          <a:bodyPr/>
          <a:lstStyle/>
          <a:p>
            <a:pPr>
              <a:defRPr/>
            </a:pPr>
            <a:r>
              <a:rPr lang="en-US" altLang="en-US" sz="3200" cap="none" dirty="0" smtClean="0">
                <a:solidFill>
                  <a:srgbClr val="3D7FA9"/>
                </a:solidFill>
              </a:rPr>
              <a:t>CKLA uses </a:t>
            </a:r>
            <a:r>
              <a:rPr lang="en-US" altLang="en-US" sz="3200" cap="none" dirty="0" smtClean="0">
                <a:solidFill>
                  <a:srgbClr val="D54F48"/>
                </a:solidFill>
              </a:rPr>
              <a:t>Read-</a:t>
            </a:r>
            <a:r>
              <a:rPr lang="en-US" altLang="en-US" sz="3200" cap="none" dirty="0" err="1" smtClean="0">
                <a:solidFill>
                  <a:srgbClr val="D54F48"/>
                </a:solidFill>
              </a:rPr>
              <a:t>alouds</a:t>
            </a:r>
            <a:r>
              <a:rPr lang="en-US" altLang="en-US" sz="3200" cap="none" dirty="0" smtClean="0">
                <a:solidFill>
                  <a:srgbClr val="E31937"/>
                </a:solidFill>
              </a:rPr>
              <a:t> </a:t>
            </a:r>
            <a:r>
              <a:rPr lang="en-US" altLang="en-US" sz="3200" cap="none" dirty="0">
                <a:solidFill>
                  <a:srgbClr val="3D7FA9"/>
                </a:solidFill>
              </a:rPr>
              <a:t>t</a:t>
            </a:r>
            <a:r>
              <a:rPr lang="en-US" altLang="en-US" sz="3200" cap="none" dirty="0" smtClean="0">
                <a:solidFill>
                  <a:srgbClr val="3D7FA9"/>
                </a:solidFill>
              </a:rPr>
              <a:t>o Support </a:t>
            </a:r>
            <a:r>
              <a:rPr lang="en-US" altLang="en-US" sz="3200" cap="none" dirty="0" smtClean="0">
                <a:solidFill>
                  <a:srgbClr val="D54F48"/>
                </a:solidFill>
              </a:rPr>
              <a:t>Oral Language </a:t>
            </a:r>
            <a:r>
              <a:rPr lang="en-US" altLang="en-US" sz="3200" cap="none" dirty="0" smtClean="0">
                <a:solidFill>
                  <a:srgbClr val="3D7FA9"/>
                </a:solidFill>
              </a:rPr>
              <a:t>Skills that </a:t>
            </a:r>
            <a:r>
              <a:rPr lang="en-US" altLang="en-US" sz="3200" i="1" cap="none" dirty="0" smtClean="0">
                <a:solidFill>
                  <a:srgbClr val="3D7FA9"/>
                </a:solidFill>
              </a:rPr>
              <a:t>Underlie and Parallel</a:t>
            </a:r>
            <a:r>
              <a:rPr lang="en-US" altLang="en-US" sz="3200" cap="none" dirty="0" smtClean="0">
                <a:solidFill>
                  <a:srgbClr val="3D7FA9"/>
                </a:solidFill>
              </a:rPr>
              <a:t> Reading and Writing Skills. </a:t>
            </a:r>
            <a:r>
              <a:rPr lang="en-US" altLang="en-US" sz="3200" dirty="0">
                <a:solidFill>
                  <a:srgbClr val="3D7FA9"/>
                </a:solidFill>
              </a:rPr>
              <a:t/>
            </a:r>
            <a:br>
              <a:rPr lang="en-US" altLang="en-US" sz="3200" dirty="0">
                <a:solidFill>
                  <a:srgbClr val="3D7FA9"/>
                </a:solidFill>
              </a:rPr>
            </a:br>
            <a:endParaRPr lang="en-US" sz="3200" dirty="0" smtClean="0">
              <a:solidFill>
                <a:srgbClr val="3D7FA9"/>
              </a:solidFill>
            </a:endParaRPr>
          </a:p>
        </p:txBody>
      </p:sp>
      <p:sp>
        <p:nvSpPr>
          <p:cNvPr id="16387" name="Conten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spcBef>
                <a:spcPts val="1800"/>
              </a:spcBef>
            </a:pPr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DESIGN PRINCIPLE</a:t>
            </a:r>
          </a:p>
          <a:p>
            <a:pPr>
              <a:spcBef>
                <a:spcPts val="1800"/>
              </a:spcBef>
            </a:pPr>
            <a:endParaRPr lang="en-US" altLang="en-US" sz="32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389" name="Slide Number Placeholder 1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B2660D05-C521-4AA7-B5CD-2D27105FAAD7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27</a:t>
            </a:fld>
            <a:endParaRPr lang="en-US" altLang="en-US" smtClean="0">
              <a:solidFill>
                <a:srgbClr val="FFFFFF"/>
              </a:solidFill>
              <a:latin typeface="CartoGothic St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52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Language Development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044A0-1873-43CA-BEFE-6A8A4D3889CC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  <p:sp>
        <p:nvSpPr>
          <p:cNvPr id="6" name="Slide Number Placeholder 6"/>
          <p:cNvSpPr txBox="1">
            <a:spLocks/>
          </p:cNvSpPr>
          <p:nvPr/>
        </p:nvSpPr>
        <p:spPr bwMode="auto">
          <a:xfrm>
            <a:off x="6934200" y="6505575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 eaLnBrk="1" hangingPunct="1"/>
            <a:fld id="{8DA18FAE-DA62-44FC-BC14-B7313654799D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28</a:t>
            </a:fld>
            <a:endParaRPr lang="en-US" altLang="en-US" dirty="0" smtClean="0">
              <a:solidFill>
                <a:srgbClr val="FFFFFF"/>
              </a:solidFill>
              <a:latin typeface="CartoGothic Std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88823" y="4568296"/>
            <a:ext cx="1004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3200" b="1" dirty="0">
                <a:cs typeface="Arial" pitchFamily="34" charset="0"/>
              </a:rPr>
              <a:t>Oral</a:t>
            </a:r>
            <a:endParaRPr lang="en-US" altLang="en-US" sz="2400" b="1" dirty="0">
              <a:cs typeface="Arial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225079" y="4568296"/>
            <a:ext cx="15890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3200" b="1" dirty="0">
                <a:cs typeface="Arial" pitchFamily="34" charset="0"/>
              </a:rPr>
              <a:t>Written</a:t>
            </a:r>
            <a:endParaRPr lang="en-US" altLang="en-US" sz="24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986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Scroll 1"/>
          <p:cNvSpPr/>
          <p:nvPr/>
        </p:nvSpPr>
        <p:spPr>
          <a:xfrm>
            <a:off x="5791200" y="2139950"/>
            <a:ext cx="2438400" cy="3117850"/>
          </a:xfrm>
          <a:prstGeom prst="verticalScroll">
            <a:avLst/>
          </a:prstGeom>
          <a:solidFill>
            <a:srgbClr val="FFC000">
              <a:alpha val="3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79374" y="130175"/>
            <a:ext cx="8836025" cy="11430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Written Language Uses Richer Vocabulary</a:t>
            </a: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C50B0FF8-5731-4182-AA02-03AC2C60A16E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29</a:t>
            </a:fld>
            <a:endParaRPr lang="en-US" altLang="en-US" dirty="0" smtClean="0">
              <a:solidFill>
                <a:srgbClr val="FFFFFF"/>
              </a:solidFill>
              <a:latin typeface="CartoGothic Std" charset="0"/>
            </a:endParaRPr>
          </a:p>
        </p:txBody>
      </p:sp>
      <p:sp>
        <p:nvSpPr>
          <p:cNvPr id="18439" name="TextBox 23"/>
          <p:cNvSpPr txBox="1">
            <a:spLocks noChangeArrowheads="1"/>
          </p:cNvSpPr>
          <p:nvPr/>
        </p:nvSpPr>
        <p:spPr bwMode="auto">
          <a:xfrm>
            <a:off x="6172201" y="2472977"/>
            <a:ext cx="1676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altLang="en-US" sz="2400" dirty="0">
                <a:latin typeface="Footlight MT Light" panose="0204060206030A020304" pitchFamily="18" charset="0"/>
                <a:cs typeface="Arial" pitchFamily="34" charset="0"/>
              </a:rPr>
              <a:t>You are </a:t>
            </a:r>
          </a:p>
          <a:p>
            <a:pPr algn="ctr" eaLnBrk="1" hangingPunct="1"/>
            <a:r>
              <a:rPr lang="en-US" altLang="en-US" sz="2400" dirty="0">
                <a:latin typeface="Footlight MT Light" panose="0204060206030A020304" pitchFamily="18" charset="0"/>
                <a:cs typeface="Arial" pitchFamily="34" charset="0"/>
              </a:rPr>
              <a:t>cordially </a:t>
            </a:r>
          </a:p>
          <a:p>
            <a:pPr algn="ctr" eaLnBrk="1" hangingPunct="1"/>
            <a:r>
              <a:rPr lang="en-US" altLang="en-US" sz="2400" dirty="0">
                <a:latin typeface="Footlight MT Light" panose="0204060206030A020304" pitchFamily="18" charset="0"/>
                <a:cs typeface="Arial" pitchFamily="34" charset="0"/>
              </a:rPr>
              <a:t>invited…</a:t>
            </a:r>
          </a:p>
        </p:txBody>
      </p:sp>
      <p:sp>
        <p:nvSpPr>
          <p:cNvPr id="25" name="Oval Callout 24"/>
          <p:cNvSpPr/>
          <p:nvPr/>
        </p:nvSpPr>
        <p:spPr bwMode="auto">
          <a:xfrm>
            <a:off x="762000" y="2139950"/>
            <a:ext cx="3738563" cy="2051050"/>
          </a:xfrm>
          <a:prstGeom prst="wedgeEllipse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/>
                </a:solidFill>
              </a:rPr>
              <a:t>Hey, stop by my house later!</a:t>
            </a:r>
          </a:p>
        </p:txBody>
      </p:sp>
    </p:spTree>
    <p:extLst>
      <p:ext uri="{BB962C8B-B14F-4D97-AF65-F5344CB8AC3E}">
        <p14:creationId xmlns:p14="http://schemas.microsoft.com/office/powerpoint/2010/main" val="22277792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1143000"/>
          </a:xfrm>
          <a:solidFill>
            <a:schemeClr val="bg1"/>
          </a:solidFill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/>
              <a:t>Listening Comprehension (LC) versus Reading Comprehension (RC)</a:t>
            </a:r>
            <a:endParaRPr lang="en-US" sz="4000" dirty="0"/>
          </a:p>
        </p:txBody>
      </p:sp>
      <p:sp>
        <p:nvSpPr>
          <p:cNvPr id="19459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B3AC42C4-D302-4D46-BB65-3922C40E6062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30</a:t>
            </a:fld>
            <a:endParaRPr lang="en-US" altLang="en-US" dirty="0" smtClean="0">
              <a:solidFill>
                <a:srgbClr val="FFFFFF"/>
              </a:solidFill>
              <a:latin typeface="CartoGothic Std" charset="0"/>
            </a:endParaRPr>
          </a:p>
        </p:txBody>
      </p:sp>
      <p:pic>
        <p:nvPicPr>
          <p:cNvPr id="1946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802" y="1600200"/>
            <a:ext cx="7115175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Rectangle 3"/>
          <p:cNvSpPr>
            <a:spLocks noChangeArrowheads="1"/>
          </p:cNvSpPr>
          <p:nvPr/>
        </p:nvSpPr>
        <p:spPr bwMode="auto">
          <a:xfrm>
            <a:off x="1082802" y="5885688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chemeClr val="tx2"/>
                </a:solidFill>
                <a:latin typeface="CartoGothic Std" charset="0"/>
                <a:cs typeface="Arial" pitchFamily="34" charset="0"/>
              </a:rPr>
              <a:t>T. G. </a:t>
            </a:r>
            <a:r>
              <a:rPr lang="en-US" altLang="en-US" dirty="0" err="1">
                <a:solidFill>
                  <a:schemeClr val="tx2"/>
                </a:solidFill>
                <a:latin typeface="CartoGothic Std" charset="0"/>
                <a:cs typeface="Arial" pitchFamily="34" charset="0"/>
              </a:rPr>
              <a:t>Sticht</a:t>
            </a:r>
            <a:r>
              <a:rPr lang="en-US" altLang="en-US" dirty="0">
                <a:solidFill>
                  <a:schemeClr val="tx2"/>
                </a:solidFill>
                <a:latin typeface="CartoGothic Std" charset="0"/>
                <a:cs typeface="Arial" pitchFamily="34" charset="0"/>
              </a:rPr>
              <a:t>, 1974, 1984</a:t>
            </a:r>
            <a:r>
              <a:rPr lang="en-US" altLang="en-US" dirty="0">
                <a:solidFill>
                  <a:srgbClr val="000000"/>
                </a:solidFill>
                <a:latin typeface="CartoGothic Std" charset="0"/>
                <a:cs typeface="Arial" pitchFamily="34" charset="0"/>
              </a:rPr>
              <a:t/>
            </a:r>
            <a:br>
              <a:rPr lang="en-US" altLang="en-US" dirty="0">
                <a:solidFill>
                  <a:srgbClr val="000000"/>
                </a:solidFill>
                <a:latin typeface="CartoGothic Std" charset="0"/>
                <a:cs typeface="Arial" pitchFamily="34" charset="0"/>
              </a:rPr>
            </a:br>
            <a:endParaRPr lang="en-US" alt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64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2863" y="1047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+mj-cs"/>
              </a:rPr>
              <a:t>Knowledge Helps Fill in Gaps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181600" y="1676400"/>
            <a:ext cx="3505200" cy="4584700"/>
          </a:xfrm>
          <a:solidFill>
            <a:schemeClr val="bg1"/>
          </a:solidFill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en-US" sz="2800" dirty="0" smtClean="0">
                <a:solidFill>
                  <a:srgbClr val="808080"/>
                </a:solidFill>
              </a:rPr>
              <a:t>Simple texts, like those on reading tests, are filled with gaps –</a:t>
            </a:r>
            <a:r>
              <a:rPr lang="en-US" altLang="en-US" sz="2800" i="1" dirty="0" smtClean="0">
                <a:solidFill>
                  <a:srgbClr val="D54F48"/>
                </a:solidFill>
              </a:rPr>
              <a:t>presumed domain knowledge</a:t>
            </a:r>
            <a:r>
              <a:rPr lang="en-US" altLang="en-US" sz="2800" dirty="0" smtClean="0">
                <a:solidFill>
                  <a:srgbClr val="808080"/>
                </a:solidFill>
              </a:rPr>
              <a:t>– that the writer assumes the reader knows.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044A0-1873-43CA-BEFE-6A8A4D3889CC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61808"/>
            <a:ext cx="4267200" cy="375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380598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xit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0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+mj-cs"/>
              </a:rPr>
              <a:t>Knowledge Helps </a:t>
            </a:r>
            <a:br>
              <a:rPr lang="en-US" dirty="0" smtClean="0">
                <a:cs typeface="+mj-cs"/>
              </a:rPr>
            </a:br>
            <a:r>
              <a:rPr lang="en-US" dirty="0" smtClean="0">
                <a:cs typeface="+mj-cs"/>
              </a:rPr>
              <a:t>Resolve Ambiguity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044A0-1873-43CA-BEFE-6A8A4D3889CC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6629400" y="5715000"/>
            <a:ext cx="23828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6032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3D7FA9"/>
                </a:solidFill>
                <a:cs typeface="Arial" pitchFamily="34" charset="0"/>
              </a:rPr>
              <a:t>http://www.visualthesaurus.com/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5105400" cy="463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291013" y="3903663"/>
            <a:ext cx="5175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run</a:t>
            </a:r>
          </a:p>
        </p:txBody>
      </p:sp>
    </p:spTree>
    <p:extLst>
      <p:ext uri="{BB962C8B-B14F-4D97-AF65-F5344CB8AC3E}">
        <p14:creationId xmlns:p14="http://schemas.microsoft.com/office/powerpoint/2010/main" val="262919502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Helps </a:t>
            </a:r>
            <a:br>
              <a:rPr lang="en-US" dirty="0"/>
            </a:br>
            <a:r>
              <a:rPr lang="en-US" dirty="0"/>
              <a:t>Resolve Ambiguity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044A0-1873-43CA-BEFE-6A8A4D3889CC}" type="slidenum">
              <a:rPr lang="en-US" altLang="en-US" smtClean="0"/>
              <a:pPr>
                <a:defRPr/>
              </a:pPr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68057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The CKLA Listening &amp; Learning Strand Uses Knowledge-Building Complex Texts</a:t>
            </a:r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E0F97E-1154-4462-BA42-F38C3B877D16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41289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025" y="1636713"/>
            <a:ext cx="4503738" cy="3475037"/>
          </a:xfrm>
          <a:prstGeom prst="rect">
            <a:avLst/>
          </a:prstGeom>
          <a:noFill/>
          <a:ln w="12700">
            <a:solidFill>
              <a:srgbClr val="A6A6A6"/>
            </a:solidFill>
            <a:miter lim="800000"/>
            <a:headEnd/>
            <a:tailEnd/>
          </a:ln>
          <a:effectLst>
            <a:outerShdw dist="126999" dir="2519995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3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0075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altLang="en-US" sz="4000" dirty="0" smtClean="0"/>
              <a:t>What Does It Mean to Build Knowledge Systematically?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044A0-1873-43CA-BEFE-6A8A4D3889CC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  <p:sp>
        <p:nvSpPr>
          <p:cNvPr id="21508" name="Rectangle 1"/>
          <p:cNvSpPr txBox="1">
            <a:spLocks noChangeArrowheads="1"/>
          </p:cNvSpPr>
          <p:nvPr/>
        </p:nvSpPr>
        <p:spPr bwMode="auto">
          <a:xfrm>
            <a:off x="457200" y="3554413"/>
            <a:ext cx="7632700" cy="2465387"/>
          </a:xfrm>
          <a:prstGeom prst="rect">
            <a:avLst/>
          </a:prstGeom>
          <a:solidFill>
            <a:schemeClr val="bg1"/>
          </a:solidFill>
          <a:ln w="9525">
            <a:solidFill>
              <a:srgbClr val="A69372"/>
            </a:solidFill>
            <a:miter lim="800000"/>
            <a:headEnd/>
            <a:tailEnd/>
          </a:ln>
          <a:effectLst>
            <a:outerShdw dist="38100" dir="5400000" algn="t" rotWithShape="0">
              <a:srgbClr val="808080">
                <a:alpha val="39998"/>
              </a:srgbClr>
            </a:outerShdw>
          </a:effectLst>
        </p:spPr>
        <p:txBody>
          <a:bodyPr/>
          <a:lstStyle>
            <a:lvl1pPr defTabSz="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ja-JP" altLang="en-US" sz="2200" dirty="0">
                <a:solidFill>
                  <a:srgbClr val="3D7FA9"/>
                </a:solidFill>
                <a:latin typeface="+mn-lt"/>
                <a:sym typeface="Palatino" pitchFamily="18" charset="0"/>
              </a:rPr>
              <a:t>“</a:t>
            </a:r>
            <a:r>
              <a:rPr lang="en-US" altLang="ja-JP" sz="2200" dirty="0">
                <a:solidFill>
                  <a:srgbClr val="3D7FA9"/>
                </a:solidFill>
                <a:latin typeface="+mn-lt"/>
                <a:sym typeface="Palatino" pitchFamily="18" charset="0"/>
              </a:rPr>
              <a:t>Building knowledge systematically in English language arts is like giving children various pieces of a puzzle in each grade that, over time, will form one big picture. At a curricular or instructional level, texts</a:t>
            </a:r>
            <a:r>
              <a:rPr lang="en-US" altLang="ja-JP" sz="2200" b="1" dirty="0">
                <a:solidFill>
                  <a:srgbClr val="E31937"/>
                </a:solidFill>
                <a:latin typeface="+mn-lt"/>
                <a:sym typeface="Palatino" pitchFamily="18" charset="0"/>
              </a:rPr>
              <a:t>—within and across grade levels—</a:t>
            </a:r>
            <a:r>
              <a:rPr lang="en-US" altLang="ja-JP" sz="2200" dirty="0">
                <a:solidFill>
                  <a:srgbClr val="3D7FA9"/>
                </a:solidFill>
                <a:latin typeface="+mn-lt"/>
                <a:sym typeface="Palatino" pitchFamily="18" charset="0"/>
              </a:rPr>
              <a:t>need to be selected around topics or themes that </a:t>
            </a:r>
            <a:r>
              <a:rPr lang="en-US" altLang="ja-JP" sz="2200" b="1" dirty="0">
                <a:solidFill>
                  <a:srgbClr val="E31937"/>
                </a:solidFill>
                <a:latin typeface="+mn-lt"/>
                <a:sym typeface="Palatino" pitchFamily="18" charset="0"/>
              </a:rPr>
              <a:t>systematically develop</a:t>
            </a:r>
            <a:r>
              <a:rPr lang="en-US" altLang="ja-JP" sz="2200" b="1" dirty="0">
                <a:solidFill>
                  <a:srgbClr val="D54F48"/>
                </a:solidFill>
                <a:latin typeface="+mn-lt"/>
                <a:sym typeface="Palatino" pitchFamily="18" charset="0"/>
              </a:rPr>
              <a:t> </a:t>
            </a:r>
            <a:r>
              <a:rPr lang="en-US" altLang="ja-JP" sz="2200" dirty="0">
                <a:solidFill>
                  <a:srgbClr val="3D7FA9"/>
                </a:solidFill>
                <a:latin typeface="+mn-lt"/>
                <a:sym typeface="Palatino" pitchFamily="18" charset="0"/>
              </a:rPr>
              <a:t>the knowledge base of students.</a:t>
            </a:r>
            <a:r>
              <a:rPr lang="ja-JP" altLang="en-US" sz="2200" dirty="0">
                <a:solidFill>
                  <a:srgbClr val="3D7FA9"/>
                </a:solidFill>
                <a:latin typeface="+mn-lt"/>
                <a:sym typeface="Palatino" pitchFamily="18" charset="0"/>
              </a:rPr>
              <a:t>”</a:t>
            </a:r>
            <a:endParaRPr lang="en-US" sz="2200" dirty="0">
              <a:solidFill>
                <a:srgbClr val="3D7FA9"/>
              </a:solidFill>
              <a:latin typeface="+mn-lt"/>
              <a:ea typeface="ヒラギノ明朝 ProN W3" charset="-128"/>
              <a:sym typeface="Palatino" pitchFamily="18" charset="0"/>
            </a:endParaRPr>
          </a:p>
        </p:txBody>
      </p:sp>
      <p:sp>
        <p:nvSpPr>
          <p:cNvPr id="8" name="Arc 7"/>
          <p:cNvSpPr>
            <a:spLocks/>
          </p:cNvSpPr>
          <p:nvPr/>
        </p:nvSpPr>
        <p:spPr bwMode="auto">
          <a:xfrm flipH="1">
            <a:off x="1752600" y="1973263"/>
            <a:ext cx="4495800" cy="2800350"/>
          </a:xfrm>
          <a:custGeom>
            <a:avLst/>
            <a:gdLst>
              <a:gd name="T0" fmla="*/ 2658775 w 4133850"/>
              <a:gd name="T1" fmla="*/ 0 h 2800350"/>
              <a:gd name="T2" fmla="*/ 4186815 w 4133850"/>
              <a:gd name="T3" fmla="*/ 254338 h 2800350"/>
              <a:gd name="T4" fmla="*/ 5313789 w 4133850"/>
              <a:gd name="T5" fmla="*/ 1474595 h 2800350"/>
              <a:gd name="T6" fmla="*/ 0 60000 65536"/>
              <a:gd name="T7" fmla="*/ 0 60000 65536"/>
              <a:gd name="T8" fmla="*/ 0 60000 65536"/>
              <a:gd name="T9" fmla="*/ 0 w 4133850"/>
              <a:gd name="T10" fmla="*/ 0 h 2800350"/>
              <a:gd name="T11" fmla="*/ 4133850 w 4133850"/>
              <a:gd name="T12" fmla="*/ 2800350 h 28003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133850" h="2800350" stroke="0">
                <a:moveTo>
                  <a:pt x="2066925" y="0"/>
                </a:moveTo>
                <a:cubicBezTo>
                  <a:pt x="2492081" y="0"/>
                  <a:pt x="2906894" y="88815"/>
                  <a:pt x="3254821" y="254338"/>
                </a:cubicBezTo>
                <a:cubicBezTo>
                  <a:pt x="3837734" y="531654"/>
                  <a:pt x="4168788" y="992751"/>
                  <a:pt x="4130929" y="1474595"/>
                </a:cubicBezTo>
                <a:lnTo>
                  <a:pt x="2066925" y="1400175"/>
                </a:lnTo>
                <a:lnTo>
                  <a:pt x="2066925" y="0"/>
                </a:lnTo>
                <a:close/>
              </a:path>
              <a:path w="4133850" h="2800350" fill="none">
                <a:moveTo>
                  <a:pt x="2066925" y="0"/>
                </a:moveTo>
                <a:cubicBezTo>
                  <a:pt x="2492081" y="0"/>
                  <a:pt x="2906894" y="88815"/>
                  <a:pt x="3254821" y="254338"/>
                </a:cubicBezTo>
                <a:cubicBezTo>
                  <a:pt x="3837734" y="531654"/>
                  <a:pt x="4168788" y="992751"/>
                  <a:pt x="4130929" y="1474595"/>
                </a:cubicBezTo>
              </a:path>
            </a:pathLst>
          </a:custGeom>
          <a:noFill/>
          <a:ln w="38100" cap="flat" cmpd="sng">
            <a:solidFill>
              <a:srgbClr val="D54F48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7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en-US" altLang="en-US" sz="3600" cap="none" dirty="0" smtClean="0">
                <a:solidFill>
                  <a:srgbClr val="3D7FA9"/>
                </a:solidFill>
              </a:rPr>
              <a:t>CKLA</a:t>
            </a:r>
            <a:r>
              <a:rPr lang="en-US" altLang="en-US" sz="3600" cap="none" dirty="0" smtClean="0"/>
              <a:t> </a:t>
            </a:r>
            <a:r>
              <a:rPr lang="en-US" altLang="en-US" sz="3600" cap="none" dirty="0" smtClean="0">
                <a:solidFill>
                  <a:srgbClr val="D54F48"/>
                </a:solidFill>
              </a:rPr>
              <a:t>Systematically Builds</a:t>
            </a:r>
            <a:r>
              <a:rPr lang="en-US" altLang="en-US" sz="3600" cap="none" dirty="0" smtClean="0">
                <a:solidFill>
                  <a:srgbClr val="3D7FA9"/>
                </a:solidFill>
              </a:rPr>
              <a:t> Knowledge</a:t>
            </a:r>
            <a:r>
              <a:rPr lang="en-US" altLang="en-US" sz="3200" dirty="0">
                <a:solidFill>
                  <a:srgbClr val="3D7FA9"/>
                </a:solidFill>
              </a:rPr>
              <a:t/>
            </a:r>
            <a:br>
              <a:rPr lang="en-US" altLang="en-US" sz="3200" dirty="0">
                <a:solidFill>
                  <a:srgbClr val="3D7FA9"/>
                </a:solidFill>
              </a:rPr>
            </a:br>
            <a:endParaRPr lang="en-US" sz="3600" dirty="0"/>
          </a:p>
        </p:txBody>
      </p:sp>
      <p:sp>
        <p:nvSpPr>
          <p:cNvPr id="26627" name="Content Placeholder 4"/>
          <p:cNvSpPr>
            <a:spLocks noGrp="1"/>
          </p:cNvSpPr>
          <p:nvPr>
            <p:ph type="body" idx="1"/>
          </p:nvPr>
        </p:nvSpPr>
        <p:spPr>
          <a:xfrm>
            <a:off x="0" y="3124200"/>
            <a:ext cx="9144000" cy="1500188"/>
          </a:xfrm>
        </p:spPr>
        <p:txBody>
          <a:bodyPr/>
          <a:lstStyle/>
          <a:p>
            <a:pPr algn="ctr">
              <a:spcBef>
                <a:spcPts val="1800"/>
              </a:spcBef>
            </a:pPr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DESIGN PRINCIPLE</a:t>
            </a:r>
          </a:p>
          <a:p>
            <a:pPr algn="ctr">
              <a:spcBef>
                <a:spcPts val="1800"/>
              </a:spcBef>
            </a:pP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629" name="Slide Number Placeholder 1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F403E95F-07A2-4272-A3B7-2EFD2BDE9CF4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36</a:t>
            </a:fld>
            <a:endParaRPr lang="en-US" altLang="en-US" smtClean="0">
              <a:solidFill>
                <a:srgbClr val="FFFFFF"/>
              </a:solidFill>
              <a:latin typeface="CartoGothic Std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1195650" y="1708150"/>
            <a:ext cx="57385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 cap="all">
                <a:solidFill>
                  <a:schemeClr val="bg1">
                    <a:lumMod val="50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bg1"/>
                </a:solidFill>
                <a:latin typeface="Arial" charset="0"/>
                <a:ea typeface="Verdana" pitchFamily="34" charset="0"/>
                <a:cs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bg1"/>
                </a:solidFill>
                <a:latin typeface="Arial" charset="0"/>
                <a:ea typeface="Verdana" pitchFamily="34" charset="0"/>
                <a:cs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bg1"/>
                </a:solidFill>
                <a:latin typeface="Arial" charset="0"/>
                <a:ea typeface="Verdana" pitchFamily="34" charset="0"/>
                <a:cs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bg1"/>
                </a:solidFill>
                <a:latin typeface="Arial" charset="0"/>
                <a:ea typeface="Verdana" pitchFamily="34" charset="0"/>
                <a:cs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D54F48"/>
                </a:solidFill>
                <a:latin typeface="CartoGothic Std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D54F48"/>
                </a:solidFill>
                <a:latin typeface="CartoGothic Std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D54F48"/>
                </a:solidFill>
                <a:latin typeface="CartoGothic Std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D54F48"/>
                </a:solidFill>
                <a:latin typeface="CartoGothic Std" pitchFamily="34" charset="0"/>
              </a:defRPr>
            </a:lvl9pPr>
          </a:lstStyle>
          <a:p>
            <a:pPr>
              <a:defRPr/>
            </a:pPr>
            <a:endParaRPr lang="en-US" kern="0" dirty="0" smtClean="0"/>
          </a:p>
        </p:txBody>
      </p:sp>
    </p:spTree>
    <p:extLst>
      <p:ext uri="{BB962C8B-B14F-4D97-AF65-F5344CB8AC3E}">
        <p14:creationId xmlns:p14="http://schemas.microsoft.com/office/powerpoint/2010/main" val="52499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What We Know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400" dirty="0" smtClean="0">
                <a:solidFill>
                  <a:srgbClr val="808080"/>
                </a:solidFill>
              </a:rPr>
              <a:t>Knowledge</a:t>
            </a:r>
            <a:r>
              <a:rPr lang="en-US" altLang="en-US" sz="2400" dirty="0" smtClean="0">
                <a:solidFill>
                  <a:srgbClr val="D54F48"/>
                </a:solidFill>
              </a:rPr>
              <a:t> builds </a:t>
            </a:r>
            <a:r>
              <a:rPr lang="en-US" altLang="en-US" sz="2400" dirty="0" smtClean="0">
                <a:solidFill>
                  <a:srgbClr val="808080"/>
                </a:solidFill>
              </a:rPr>
              <a:t>on knowledge</a:t>
            </a:r>
          </a:p>
          <a:p>
            <a:pPr eaLnBrk="1" hangingPunct="1">
              <a:defRPr/>
            </a:pPr>
            <a:r>
              <a:rPr lang="en-US" altLang="en-US" sz="2400" dirty="0" smtClean="0">
                <a:solidFill>
                  <a:srgbClr val="808080"/>
                </a:solidFill>
              </a:rPr>
              <a:t>All of our </a:t>
            </a:r>
            <a:r>
              <a:rPr lang="en-US" altLang="en-US" sz="2400" dirty="0" smtClean="0">
                <a:solidFill>
                  <a:srgbClr val="D54F48"/>
                </a:solidFill>
              </a:rPr>
              <a:t>most desirable goals </a:t>
            </a:r>
            <a:r>
              <a:rPr lang="en-US" altLang="en-US" sz="2400" dirty="0" smtClean="0">
                <a:solidFill>
                  <a:srgbClr val="808080"/>
                </a:solidFill>
              </a:rPr>
              <a:t>for education are all knowledge dependent:</a:t>
            </a:r>
          </a:p>
          <a:p>
            <a:pPr lvl="1" eaLnBrk="1" hangingPunct="1">
              <a:defRPr/>
            </a:pPr>
            <a:r>
              <a:rPr lang="en-US" altLang="en-US" sz="2000" dirty="0" smtClean="0">
                <a:solidFill>
                  <a:srgbClr val="808080"/>
                </a:solidFill>
              </a:rPr>
              <a:t>Creativity</a:t>
            </a:r>
          </a:p>
          <a:p>
            <a:pPr lvl="1" eaLnBrk="1" hangingPunct="1">
              <a:defRPr/>
            </a:pPr>
            <a:r>
              <a:rPr lang="en-US" altLang="en-US" sz="2000" dirty="0">
                <a:solidFill>
                  <a:srgbClr val="808080"/>
                </a:solidFill>
              </a:rPr>
              <a:t>P</a:t>
            </a:r>
            <a:r>
              <a:rPr lang="en-US" altLang="en-US" sz="2000" dirty="0" smtClean="0">
                <a:solidFill>
                  <a:srgbClr val="808080"/>
                </a:solidFill>
              </a:rPr>
              <a:t>roblem solving</a:t>
            </a:r>
          </a:p>
          <a:p>
            <a:pPr lvl="1" eaLnBrk="1" hangingPunct="1">
              <a:defRPr/>
            </a:pPr>
            <a:r>
              <a:rPr lang="en-US" altLang="en-US" sz="2000" dirty="0" smtClean="0">
                <a:solidFill>
                  <a:srgbClr val="808080"/>
                </a:solidFill>
              </a:rPr>
              <a:t>Reading comprehension</a:t>
            </a:r>
          </a:p>
          <a:p>
            <a:pPr lvl="1" eaLnBrk="1" hangingPunct="1">
              <a:defRPr/>
            </a:pPr>
            <a:r>
              <a:rPr lang="en-US" altLang="en-US" sz="2000" dirty="0" smtClean="0">
                <a:solidFill>
                  <a:srgbClr val="808080"/>
                </a:solidFill>
              </a:rPr>
              <a:t>General achievement</a:t>
            </a:r>
          </a:p>
          <a:p>
            <a:pPr eaLnBrk="1" hangingPunct="1">
              <a:defRPr/>
            </a:pPr>
            <a:r>
              <a:rPr lang="en-US" altLang="en-US" sz="2400" dirty="0" smtClean="0">
                <a:solidFill>
                  <a:srgbClr val="808080"/>
                </a:solidFill>
              </a:rPr>
              <a:t>Knowing things allows us to expend the smallest amount of cognitive capacity on processing lower-order aspects of a problem so that</a:t>
            </a:r>
            <a:r>
              <a:rPr lang="en-US" altLang="en-US" sz="2400" dirty="0" smtClean="0"/>
              <a:t> </a:t>
            </a:r>
            <a:r>
              <a:rPr lang="en-US" altLang="en-US" sz="2400" dirty="0" smtClean="0">
                <a:solidFill>
                  <a:srgbClr val="D54F48"/>
                </a:solidFill>
              </a:rPr>
              <a:t>more cognitive capacity</a:t>
            </a:r>
            <a:r>
              <a:rPr lang="en-US" altLang="en-US" sz="2400" dirty="0" smtClean="0">
                <a:solidFill>
                  <a:srgbClr val="C00000"/>
                </a:solidFill>
              </a:rPr>
              <a:t> </a:t>
            </a:r>
            <a:r>
              <a:rPr lang="en-US" altLang="en-US" sz="2400" dirty="0" smtClean="0">
                <a:solidFill>
                  <a:srgbClr val="808080"/>
                </a:solidFill>
              </a:rPr>
              <a:t>is available for higher levels</a:t>
            </a:r>
          </a:p>
        </p:txBody>
      </p:sp>
      <p:sp>
        <p:nvSpPr>
          <p:cNvPr id="27652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3C45F4AB-FD17-4D2D-AFE7-D52760E65F87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37</a:t>
            </a:fld>
            <a:endParaRPr lang="en-US" altLang="en-US" dirty="0" smtClean="0">
              <a:solidFill>
                <a:srgbClr val="FFFFFF"/>
              </a:solidFill>
              <a:latin typeface="CartoGothic St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3762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65532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Coherence</a:t>
            </a:r>
          </a:p>
        </p:txBody>
      </p:sp>
      <p:sp>
        <p:nvSpPr>
          <p:cNvPr id="28675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BDA6DA65-392E-403A-86C2-C6653605FA1E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38</a:t>
            </a:fld>
            <a:endParaRPr lang="en-US" altLang="en-US" dirty="0" smtClean="0">
              <a:solidFill>
                <a:srgbClr val="FFFFFF"/>
              </a:solidFill>
              <a:latin typeface="CartoGothic Std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3213" y="990600"/>
            <a:ext cx="4649787" cy="32004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3713" y="1774825"/>
            <a:ext cx="4649787" cy="32004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0" y="1011238"/>
            <a:ext cx="3154363" cy="3727450"/>
            <a:chOff x="1604438" y="920930"/>
            <a:chExt cx="5850196" cy="5556070"/>
          </a:xfrm>
        </p:grpSpPr>
        <p:pic>
          <p:nvPicPr>
            <p:cNvPr id="28683" name="Picture 3" descr="C:\Users\awiggins\Desktop\Pages from ckla_pk_d3_fb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4438" y="920930"/>
              <a:ext cx="2656936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4" name="Picture 2" descr="\\ckf-fm01\home$\awiggins\TempUse\coherence3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0834" y="1371600"/>
              <a:ext cx="2697192" cy="1856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5" name="Picture 4" descr="C:\Users\awiggins\Desktop\Pages from ckla_g1_d6_fb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2370" y="2971800"/>
              <a:ext cx="2656936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6" name="Picture 5" descr="C:\Users\awiggins\Desktop\Pages from ckla_g2_d4_fb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7698" y="3429000"/>
              <a:ext cx="2656936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7" name="Picture 6" descr="C:\Users\awiggins\Desktop\Grade3_D3_HumanBody_FB_Page_01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0838" y="4648200"/>
              <a:ext cx="2656936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05000" y="2559050"/>
            <a:ext cx="4649788" cy="32004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0263" y="3138488"/>
            <a:ext cx="4649787" cy="32004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46813" y="4291013"/>
            <a:ext cx="2897187" cy="199548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8147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4900"/>
            <a:ext cx="9144000" cy="527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itle 4"/>
          <p:cNvSpPr>
            <a:spLocks noGrp="1"/>
          </p:cNvSpPr>
          <p:nvPr>
            <p:ph type="title"/>
          </p:nvPr>
        </p:nvSpPr>
        <p:spPr>
          <a:xfrm>
            <a:off x="457200" y="-30163"/>
            <a:ext cx="8229600" cy="1143001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Systematic Knowledge Building</a:t>
            </a:r>
          </a:p>
        </p:txBody>
      </p:sp>
      <p:sp>
        <p:nvSpPr>
          <p:cNvPr id="29700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DD971121-7571-421F-B663-07D60D5858B6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39</a:t>
            </a:fld>
            <a:endParaRPr lang="en-US" altLang="en-US" dirty="0" smtClean="0">
              <a:solidFill>
                <a:srgbClr val="FFFFFF"/>
              </a:solidFill>
              <a:latin typeface="CartoGothic Std" charset="0"/>
            </a:endParaRPr>
          </a:p>
        </p:txBody>
      </p: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>
            <a:off x="1219200" y="2074863"/>
            <a:ext cx="685800" cy="4572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10" name="Straight Arrow Connector 9"/>
          <p:cNvCxnSpPr>
            <a:cxnSpLocks noChangeShapeType="1"/>
          </p:cNvCxnSpPr>
          <p:nvPr/>
        </p:nvCxnSpPr>
        <p:spPr bwMode="auto">
          <a:xfrm>
            <a:off x="2514600" y="3979863"/>
            <a:ext cx="0" cy="1020762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11" name="Straight Arrow Connector 10"/>
          <p:cNvCxnSpPr>
            <a:cxnSpLocks noChangeShapeType="1"/>
          </p:cNvCxnSpPr>
          <p:nvPr/>
        </p:nvCxnSpPr>
        <p:spPr bwMode="auto">
          <a:xfrm flipV="1">
            <a:off x="6934200" y="3522663"/>
            <a:ext cx="457200" cy="3810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12" name="Straight Arrow Connector 11"/>
          <p:cNvCxnSpPr>
            <a:cxnSpLocks noChangeShapeType="1"/>
          </p:cNvCxnSpPr>
          <p:nvPr/>
        </p:nvCxnSpPr>
        <p:spPr bwMode="auto">
          <a:xfrm>
            <a:off x="896938" y="2913063"/>
            <a:ext cx="0" cy="5334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13" name="Straight Arrow Connector 12"/>
          <p:cNvCxnSpPr>
            <a:cxnSpLocks noChangeShapeType="1"/>
          </p:cNvCxnSpPr>
          <p:nvPr/>
        </p:nvCxnSpPr>
        <p:spPr bwMode="auto">
          <a:xfrm>
            <a:off x="2590800" y="3217863"/>
            <a:ext cx="0" cy="3048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14" name="Straight Arrow Connector 13"/>
          <p:cNvCxnSpPr>
            <a:cxnSpLocks noChangeShapeType="1"/>
          </p:cNvCxnSpPr>
          <p:nvPr/>
        </p:nvCxnSpPr>
        <p:spPr bwMode="auto">
          <a:xfrm>
            <a:off x="2209800" y="3598863"/>
            <a:ext cx="0" cy="9144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15" name="Straight Arrow Connector 14"/>
          <p:cNvCxnSpPr>
            <a:cxnSpLocks noChangeShapeType="1"/>
          </p:cNvCxnSpPr>
          <p:nvPr/>
        </p:nvCxnSpPr>
        <p:spPr bwMode="auto">
          <a:xfrm>
            <a:off x="838200" y="3217863"/>
            <a:ext cx="990600" cy="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16" name="Straight Arrow Connector 15"/>
          <p:cNvCxnSpPr>
            <a:cxnSpLocks noChangeShapeType="1"/>
          </p:cNvCxnSpPr>
          <p:nvPr/>
        </p:nvCxnSpPr>
        <p:spPr bwMode="auto">
          <a:xfrm>
            <a:off x="3276600" y="2522538"/>
            <a:ext cx="457200" cy="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17" name="Straight Arrow Connector 16"/>
          <p:cNvCxnSpPr>
            <a:cxnSpLocks noChangeShapeType="1"/>
          </p:cNvCxnSpPr>
          <p:nvPr/>
        </p:nvCxnSpPr>
        <p:spPr bwMode="auto">
          <a:xfrm>
            <a:off x="4681538" y="3903663"/>
            <a:ext cx="914400" cy="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18" name="Straight Arrow Connector 17"/>
          <p:cNvCxnSpPr>
            <a:cxnSpLocks noChangeShapeType="1"/>
          </p:cNvCxnSpPr>
          <p:nvPr/>
        </p:nvCxnSpPr>
        <p:spPr bwMode="auto">
          <a:xfrm flipV="1">
            <a:off x="5334000" y="2532063"/>
            <a:ext cx="2057400" cy="21336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19" name="Straight Arrow Connector 18"/>
          <p:cNvCxnSpPr>
            <a:cxnSpLocks noChangeShapeType="1"/>
          </p:cNvCxnSpPr>
          <p:nvPr/>
        </p:nvCxnSpPr>
        <p:spPr bwMode="auto">
          <a:xfrm>
            <a:off x="1447800" y="4741863"/>
            <a:ext cx="533400" cy="6096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20" name="Straight Arrow Connector 19"/>
          <p:cNvCxnSpPr>
            <a:cxnSpLocks noChangeShapeType="1"/>
          </p:cNvCxnSpPr>
          <p:nvPr/>
        </p:nvCxnSpPr>
        <p:spPr bwMode="auto">
          <a:xfrm flipV="1">
            <a:off x="3352800" y="5732463"/>
            <a:ext cx="4038600" cy="254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21" name="Straight Arrow Connector 20"/>
          <p:cNvCxnSpPr>
            <a:cxnSpLocks noChangeShapeType="1"/>
          </p:cNvCxnSpPr>
          <p:nvPr/>
        </p:nvCxnSpPr>
        <p:spPr bwMode="auto">
          <a:xfrm flipV="1">
            <a:off x="3276600" y="3598863"/>
            <a:ext cx="457200" cy="3810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22" name="Straight Arrow Connector 21"/>
          <p:cNvCxnSpPr>
            <a:cxnSpLocks noChangeShapeType="1"/>
          </p:cNvCxnSpPr>
          <p:nvPr/>
        </p:nvCxnSpPr>
        <p:spPr bwMode="auto">
          <a:xfrm flipV="1">
            <a:off x="7239000" y="2913063"/>
            <a:ext cx="228600" cy="2408237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23" name="Straight Arrow Connector 22"/>
          <p:cNvCxnSpPr>
            <a:cxnSpLocks noChangeShapeType="1"/>
          </p:cNvCxnSpPr>
          <p:nvPr/>
        </p:nvCxnSpPr>
        <p:spPr bwMode="auto">
          <a:xfrm>
            <a:off x="5105400" y="2532063"/>
            <a:ext cx="533400" cy="28194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24" name="Straight Arrow Connector 23"/>
          <p:cNvCxnSpPr>
            <a:cxnSpLocks noChangeShapeType="1"/>
          </p:cNvCxnSpPr>
          <p:nvPr/>
        </p:nvCxnSpPr>
        <p:spPr bwMode="auto">
          <a:xfrm flipV="1">
            <a:off x="1219200" y="2227263"/>
            <a:ext cx="914400" cy="20574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25" name="Straight Arrow Connector 24"/>
          <p:cNvCxnSpPr>
            <a:cxnSpLocks noChangeShapeType="1"/>
          </p:cNvCxnSpPr>
          <p:nvPr/>
        </p:nvCxnSpPr>
        <p:spPr bwMode="auto">
          <a:xfrm>
            <a:off x="2633663" y="3538538"/>
            <a:ext cx="1100137" cy="1050925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26" name="Straight Arrow Connector 25"/>
          <p:cNvCxnSpPr>
            <a:cxnSpLocks noChangeShapeType="1"/>
          </p:cNvCxnSpPr>
          <p:nvPr/>
        </p:nvCxnSpPr>
        <p:spPr bwMode="auto">
          <a:xfrm>
            <a:off x="914400" y="3598863"/>
            <a:ext cx="1066800" cy="9906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27" name="Straight Arrow Connector 26"/>
          <p:cNvCxnSpPr>
            <a:cxnSpLocks noChangeShapeType="1"/>
          </p:cNvCxnSpPr>
          <p:nvPr/>
        </p:nvCxnSpPr>
        <p:spPr bwMode="auto">
          <a:xfrm>
            <a:off x="3403600" y="5359400"/>
            <a:ext cx="381000" cy="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30" name="Straight Arrow Connector 29"/>
          <p:cNvCxnSpPr>
            <a:cxnSpLocks noChangeShapeType="1"/>
          </p:cNvCxnSpPr>
          <p:nvPr/>
        </p:nvCxnSpPr>
        <p:spPr bwMode="auto">
          <a:xfrm>
            <a:off x="1066800" y="2913063"/>
            <a:ext cx="0" cy="3810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49" name="Straight Arrow Connector 48"/>
          <p:cNvCxnSpPr>
            <a:cxnSpLocks noChangeShapeType="1"/>
          </p:cNvCxnSpPr>
          <p:nvPr/>
        </p:nvCxnSpPr>
        <p:spPr bwMode="auto">
          <a:xfrm>
            <a:off x="4267200" y="3962400"/>
            <a:ext cx="0" cy="3048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52" name="Straight Arrow Connector 51"/>
          <p:cNvCxnSpPr>
            <a:cxnSpLocks noChangeShapeType="1"/>
          </p:cNvCxnSpPr>
          <p:nvPr/>
        </p:nvCxnSpPr>
        <p:spPr bwMode="auto">
          <a:xfrm>
            <a:off x="4495800" y="2209800"/>
            <a:ext cx="0" cy="6096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54" name="Straight Arrow Connector 53"/>
          <p:cNvCxnSpPr>
            <a:cxnSpLocks noChangeShapeType="1"/>
          </p:cNvCxnSpPr>
          <p:nvPr/>
        </p:nvCxnSpPr>
        <p:spPr bwMode="auto">
          <a:xfrm>
            <a:off x="6553200" y="2928938"/>
            <a:ext cx="0" cy="3048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56" name="Straight Arrow Connector 55"/>
          <p:cNvCxnSpPr>
            <a:cxnSpLocks noChangeShapeType="1"/>
          </p:cNvCxnSpPr>
          <p:nvPr/>
        </p:nvCxnSpPr>
        <p:spPr bwMode="auto">
          <a:xfrm>
            <a:off x="6781800" y="4343400"/>
            <a:ext cx="0" cy="6096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60" name="Straight Arrow Connector 59"/>
          <p:cNvCxnSpPr>
            <a:cxnSpLocks noChangeShapeType="1"/>
          </p:cNvCxnSpPr>
          <p:nvPr/>
        </p:nvCxnSpPr>
        <p:spPr bwMode="auto">
          <a:xfrm>
            <a:off x="8153400" y="3657600"/>
            <a:ext cx="0" cy="5334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62" name="Straight Arrow Connector 61"/>
          <p:cNvCxnSpPr>
            <a:cxnSpLocks noChangeShapeType="1"/>
          </p:cNvCxnSpPr>
          <p:nvPr/>
        </p:nvCxnSpPr>
        <p:spPr bwMode="auto">
          <a:xfrm>
            <a:off x="8763000" y="5105400"/>
            <a:ext cx="0" cy="3048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</p:spTree>
    <p:extLst>
      <p:ext uri="{BB962C8B-B14F-4D97-AF65-F5344CB8AC3E}">
        <p14:creationId xmlns:p14="http://schemas.microsoft.com/office/powerpoint/2010/main" val="331651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en-US" altLang="en-US" sz="3200" cap="none" dirty="0" smtClean="0">
                <a:solidFill>
                  <a:srgbClr val="3D7FA9"/>
                </a:solidFill>
              </a:rPr>
              <a:t>CKLA </a:t>
            </a:r>
            <a:r>
              <a:rPr lang="en-US" altLang="en-US" sz="3200" cap="none" dirty="0" smtClean="0">
                <a:solidFill>
                  <a:srgbClr val="D54F48"/>
                </a:solidFill>
              </a:rPr>
              <a:t>Stays On Topic </a:t>
            </a:r>
            <a:r>
              <a:rPr lang="en-US" altLang="en-US" sz="3200" cap="none" dirty="0" smtClean="0">
                <a:solidFill>
                  <a:srgbClr val="3D7FA9"/>
                </a:solidFill>
              </a:rPr>
              <a:t>To Foster The Most Efficient </a:t>
            </a:r>
            <a:r>
              <a:rPr lang="en-US" altLang="en-US" sz="3200" cap="none" dirty="0" smtClean="0">
                <a:solidFill>
                  <a:srgbClr val="D54F48"/>
                </a:solidFill>
              </a:rPr>
              <a:t>Word Learning </a:t>
            </a:r>
            <a:endParaRPr lang="en-US" altLang="en-US" sz="3200" cap="none" dirty="0">
              <a:solidFill>
                <a:srgbClr val="D54F48"/>
              </a:solidFill>
            </a:endParaRPr>
          </a:p>
        </p:txBody>
      </p:sp>
      <p:sp>
        <p:nvSpPr>
          <p:cNvPr id="30723" name="Conten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spcBef>
                <a:spcPts val="1800"/>
              </a:spcBef>
            </a:pPr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DESIGN PRINCIPLE</a:t>
            </a:r>
          </a:p>
          <a:p>
            <a:pPr algn="ctr" eaLnBrk="1" hangingPunct="1">
              <a:spcBef>
                <a:spcPts val="1800"/>
              </a:spcBef>
            </a:pPr>
            <a:endParaRPr lang="en-US" altLang="en-US" sz="3200" dirty="0" smtClean="0">
              <a:solidFill>
                <a:srgbClr val="D54F48"/>
              </a:solidFill>
            </a:endParaRPr>
          </a:p>
        </p:txBody>
      </p:sp>
      <p:sp>
        <p:nvSpPr>
          <p:cNvPr id="30725" name="Slide Number Placeholder 1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BAC0A58B-1BFA-4E3C-9521-4FCBCBCC0BCC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40</a:t>
            </a:fld>
            <a:endParaRPr lang="en-US" altLang="en-US" smtClean="0">
              <a:solidFill>
                <a:srgbClr val="FFFFFF"/>
              </a:solidFill>
              <a:latin typeface="CartoGothic St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29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E0F97E-1154-4462-BA42-F38C3B877D16}" type="slidenum">
              <a:rPr lang="en-US" altLang="en-US" smtClean="0"/>
              <a:pPr>
                <a:defRPr/>
              </a:pPr>
              <a:t>41</a:t>
            </a:fld>
            <a:endParaRPr lang="en-US" altLang="en-US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07988" y="304800"/>
            <a:ext cx="8493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6032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3600">
                <a:solidFill>
                  <a:srgbClr val="D54F48"/>
                </a:solidFill>
                <a:latin typeface="Arial Black" pitchFamily="34" charset="0"/>
                <a:cs typeface="Arial" pitchFamily="34" charset="0"/>
              </a:rPr>
              <a:t>ex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398713" y="455613"/>
            <a:ext cx="412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2000">
                <a:solidFill>
                  <a:srgbClr val="A69372"/>
                </a:solidFill>
                <a:latin typeface="Arial Black" pitchFamily="34" charset="0"/>
                <a:cs typeface="Arial" pitchFamily="34" charset="0"/>
                <a:sym typeface="Wingdings 2" pitchFamily="18" charset="2"/>
              </a:rPr>
              <a:t></a:t>
            </a:r>
            <a:endParaRPr lang="en-US" altLang="en-US" sz="3600">
              <a:solidFill>
                <a:srgbClr val="A6937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649538" y="304800"/>
            <a:ext cx="17240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3600">
                <a:solidFill>
                  <a:srgbClr val="D54F48"/>
                </a:solidFill>
                <a:latin typeface="Arial Black" pitchFamily="34" charset="0"/>
                <a:cs typeface="Arial" pitchFamily="34" charset="0"/>
              </a:rPr>
              <a:t>cence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295400" y="304800"/>
            <a:ext cx="1295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3600" dirty="0" err="1">
                <a:solidFill>
                  <a:srgbClr val="D54F48"/>
                </a:solidFill>
                <a:latin typeface="Arial Black" pitchFamily="34" charset="0"/>
                <a:cs typeface="Arial" pitchFamily="34" charset="0"/>
              </a:rPr>
              <a:t>cres</a:t>
            </a:r>
            <a:endParaRPr lang="en-US" altLang="en-US" sz="3600" dirty="0">
              <a:solidFill>
                <a:srgbClr val="D54F48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55688" y="457200"/>
            <a:ext cx="4143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2000">
                <a:solidFill>
                  <a:srgbClr val="A69372"/>
                </a:solidFill>
                <a:latin typeface="Arial Black" pitchFamily="34" charset="0"/>
                <a:cs typeface="Arial" pitchFamily="34" charset="0"/>
                <a:sym typeface="Wingdings 2" pitchFamily="18" charset="2"/>
              </a:rPr>
              <a:t></a:t>
            </a:r>
            <a:endParaRPr lang="en-US" altLang="en-US" sz="3600">
              <a:solidFill>
                <a:srgbClr val="A6937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62000" y="6477000"/>
            <a:ext cx="6019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</a:rPr>
              <a:t>© 2014 Core Knowledge Foundation. This work is licensed under a Creative Commons  Attribution-</a:t>
            </a:r>
            <a:r>
              <a:rPr lang="en-US" sz="900" dirty="0" err="1" smtClean="0">
                <a:solidFill>
                  <a:schemeClr val="bg1"/>
                </a:solidFill>
              </a:rPr>
              <a:t>NonCommercial</a:t>
            </a:r>
            <a:r>
              <a:rPr lang="en-US" sz="900" dirty="0" smtClean="0">
                <a:solidFill>
                  <a:schemeClr val="bg1"/>
                </a:solidFill>
              </a:rPr>
              <a:t>-</a:t>
            </a:r>
            <a:r>
              <a:rPr lang="en-US" sz="900" dirty="0" err="1" smtClean="0">
                <a:solidFill>
                  <a:schemeClr val="bg1"/>
                </a:solidFill>
              </a:rPr>
              <a:t>ShareAlike</a:t>
            </a:r>
            <a:r>
              <a:rPr lang="en-US" sz="900" dirty="0" smtClean="0">
                <a:solidFill>
                  <a:schemeClr val="bg1"/>
                </a:solidFill>
              </a:rPr>
              <a:t> 3.0 </a:t>
            </a:r>
            <a:r>
              <a:rPr lang="en-US" sz="900" dirty="0" err="1" smtClean="0">
                <a:solidFill>
                  <a:schemeClr val="bg1"/>
                </a:solidFill>
              </a:rPr>
              <a:t>Unported</a:t>
            </a:r>
            <a:r>
              <a:rPr lang="en-US" sz="900" dirty="0" smtClean="0">
                <a:solidFill>
                  <a:schemeClr val="bg1"/>
                </a:solidFill>
              </a:rPr>
              <a:t> License.  </a:t>
            </a:r>
            <a:r>
              <a:rPr lang="en-US" sz="900" dirty="0" smtClean="0">
                <a:solidFill>
                  <a:schemeClr val="bg1"/>
                </a:solidFill>
                <a:hlinkClick r:id="rId3"/>
              </a:rPr>
              <a:t>www.creativecommons.org/licenses/by-nc-sa/3.0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08980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What We Know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1175" indent="-457200" eaLnBrk="1" hangingPunct="1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808080"/>
                </a:solidFill>
              </a:rPr>
              <a:t>Most </a:t>
            </a:r>
            <a:r>
              <a:rPr lang="en-US" dirty="0">
                <a:solidFill>
                  <a:srgbClr val="808080"/>
                </a:solidFill>
              </a:rPr>
              <a:t>vocabulary is</a:t>
            </a:r>
            <a:r>
              <a:rPr lang="en-US" dirty="0"/>
              <a:t> </a:t>
            </a:r>
            <a:r>
              <a:rPr lang="en-US" dirty="0">
                <a:solidFill>
                  <a:srgbClr val="D54F48"/>
                </a:solidFill>
              </a:rPr>
              <a:t>learned </a:t>
            </a:r>
            <a:r>
              <a:rPr lang="en-US" dirty="0" smtClean="0">
                <a:solidFill>
                  <a:srgbClr val="D54F48"/>
                </a:solidFill>
              </a:rPr>
              <a:t>implicitly</a:t>
            </a:r>
            <a:r>
              <a:rPr lang="en-US" dirty="0" smtClean="0"/>
              <a:t>.</a:t>
            </a:r>
            <a:endParaRPr lang="en-US" dirty="0"/>
          </a:p>
          <a:p>
            <a:pPr marL="511175" indent="-457200" eaLnBrk="1" hangingPunct="1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808080"/>
                </a:solidFill>
              </a:rPr>
              <a:t>Word </a:t>
            </a:r>
            <a:r>
              <a:rPr lang="en-US" dirty="0">
                <a:solidFill>
                  <a:srgbClr val="808080"/>
                </a:solidFill>
              </a:rPr>
              <a:t>learning is most efficient when the reader (listener) already </a:t>
            </a:r>
            <a:r>
              <a:rPr lang="en-US" dirty="0">
                <a:solidFill>
                  <a:srgbClr val="D54F48"/>
                </a:solidFill>
              </a:rPr>
              <a:t>understands the context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808080"/>
                </a:solidFill>
              </a:rPr>
              <a:t>well. </a:t>
            </a:r>
            <a:endParaRPr lang="en-US" dirty="0" smtClean="0">
              <a:solidFill>
                <a:srgbClr val="808080"/>
              </a:solidFill>
            </a:endParaRPr>
          </a:p>
          <a:p>
            <a:pPr marL="511175" indent="-45720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rgbClr val="808080"/>
                </a:solidFill>
              </a:rPr>
              <a:t>Making tiny </a:t>
            </a:r>
            <a:r>
              <a:rPr lang="en-US" dirty="0">
                <a:solidFill>
                  <a:srgbClr val="D54F48"/>
                </a:solidFill>
              </a:rPr>
              <a:t>gains on a dozen words is more efficient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808080"/>
                </a:solidFill>
              </a:rPr>
              <a:t>than large gains on just one word at a time. </a:t>
            </a:r>
          </a:p>
          <a:p>
            <a:pPr marL="511175" indent="-457200" eaLnBrk="1" hangingPunct="1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808080"/>
                </a:solidFill>
              </a:rPr>
              <a:t>What </a:t>
            </a:r>
            <a:r>
              <a:rPr lang="en-US" dirty="0">
                <a:solidFill>
                  <a:srgbClr val="808080"/>
                </a:solidFill>
              </a:rPr>
              <a:t>makes vocabulary valuable and important is not the words themselves so much as the</a:t>
            </a:r>
            <a:r>
              <a:rPr lang="en-US" dirty="0"/>
              <a:t> </a:t>
            </a:r>
            <a:r>
              <a:rPr lang="en-US" dirty="0">
                <a:solidFill>
                  <a:srgbClr val="D54F48"/>
                </a:solidFill>
              </a:rPr>
              <a:t>understandings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808080"/>
                </a:solidFill>
              </a:rPr>
              <a:t>they afford.</a:t>
            </a:r>
          </a:p>
          <a:p>
            <a:pPr marL="0" indent="0" eaLnBrk="1" hangingPunct="1">
              <a:spcBef>
                <a:spcPts val="1200"/>
              </a:spcBef>
              <a:buFontTx/>
              <a:buNone/>
              <a:defRPr/>
            </a:pPr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32772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7B2410CC-8E08-44A2-B3E9-0D3D6DF7C507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42</a:t>
            </a:fld>
            <a:endParaRPr lang="en-US" altLang="en-US" dirty="0" smtClean="0">
              <a:solidFill>
                <a:srgbClr val="FFFFFF"/>
              </a:solidFill>
              <a:latin typeface="CartoGothic St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5846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i="1" dirty="0" smtClean="0">
                <a:cs typeface="+mj-cs"/>
              </a:rPr>
              <a:t>What are Kings and Queens?</a:t>
            </a:r>
            <a:endParaRPr lang="en-US" i="1" dirty="0">
              <a:cs typeface="+mj-cs"/>
            </a:endParaRPr>
          </a:p>
        </p:txBody>
      </p:sp>
      <p:sp>
        <p:nvSpPr>
          <p:cNvPr id="33795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C7FDC379-DCC9-422F-8E5D-628A3BDD0A73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43</a:t>
            </a:fld>
            <a:endParaRPr lang="en-US" altLang="en-US" dirty="0" smtClean="0">
              <a:solidFill>
                <a:srgbClr val="FFFFFF"/>
              </a:solidFill>
              <a:latin typeface="CartoGothic Std" charset="0"/>
            </a:endParaRPr>
          </a:p>
        </p:txBody>
      </p:sp>
      <p:pic>
        <p:nvPicPr>
          <p:cNvPr id="28675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13" y="1427163"/>
            <a:ext cx="7305675" cy="45735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9" name="Picture 7" descr="C:\Users\awiggins\Desktop\Pages from ckla_gk_d7_f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75" y="1149350"/>
            <a:ext cx="7450138" cy="512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8" descr="C:\Users\awiggins\Desktop\Pages from ckla_gk_d7_f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75" y="1165225"/>
            <a:ext cx="7450138" cy="512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32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solidFill>
            <a:schemeClr val="bg1"/>
          </a:solidFill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+mj-cs"/>
              </a:rPr>
              <a:t>Building Webs of Words in Domains</a:t>
            </a:r>
            <a:endParaRPr lang="en-US" dirty="0">
              <a:cs typeface="+mj-cs"/>
            </a:endParaRPr>
          </a:p>
        </p:txBody>
      </p:sp>
      <p:pic>
        <p:nvPicPr>
          <p:cNvPr id="34819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88" y="1506221"/>
            <a:ext cx="8221223" cy="4525007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044A0-1873-43CA-BEFE-6A8A4D3889CC}" type="slidenum">
              <a:rPr lang="en-US" altLang="en-US" smtClean="0"/>
              <a:pPr>
                <a:defRPr/>
              </a:pPr>
              <a:t>44</a:t>
            </a:fld>
            <a:endParaRPr lang="en-US" alt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1094232" y="3770376"/>
            <a:ext cx="685800" cy="0"/>
          </a:xfrm>
          <a:prstGeom prst="line">
            <a:avLst/>
          </a:prstGeom>
          <a:ln w="76200">
            <a:solidFill>
              <a:srgbClr val="D54F4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477000" y="4495800"/>
            <a:ext cx="685800" cy="0"/>
          </a:xfrm>
          <a:prstGeom prst="line">
            <a:avLst/>
          </a:prstGeom>
          <a:ln w="76200">
            <a:solidFill>
              <a:srgbClr val="D54F4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981200" y="5257800"/>
            <a:ext cx="1143000" cy="0"/>
          </a:xfrm>
          <a:prstGeom prst="line">
            <a:avLst/>
          </a:prstGeom>
          <a:ln w="76200">
            <a:solidFill>
              <a:srgbClr val="D54F4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133600" y="4550664"/>
            <a:ext cx="457200" cy="0"/>
          </a:xfrm>
          <a:prstGeom prst="line">
            <a:avLst/>
          </a:prstGeom>
          <a:ln w="76200">
            <a:solidFill>
              <a:srgbClr val="D54F4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185494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+mj-cs"/>
              </a:rPr>
              <a:t>Sections 3 &amp; 4</a:t>
            </a:r>
            <a:endParaRPr lang="en-US" dirty="0">
              <a:cs typeface="+mj-cs"/>
            </a:endParaRPr>
          </a:p>
        </p:txBody>
      </p:sp>
      <p:sp>
        <p:nvSpPr>
          <p:cNvPr id="35843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36A4C688-D780-4A77-B6ED-51E6DD1BD864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45</a:t>
            </a:fld>
            <a:endParaRPr lang="en-US" altLang="en-US" dirty="0" smtClean="0">
              <a:solidFill>
                <a:srgbClr val="FFFFFF"/>
              </a:solidFill>
              <a:latin typeface="CartoGothic Std" charset="0"/>
            </a:endParaRPr>
          </a:p>
        </p:txBody>
      </p:sp>
      <p:pic>
        <p:nvPicPr>
          <p:cNvPr id="35845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0"/>
            <a:ext cx="9144000" cy="6096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2" name="Picture 6" descr="C:\Users\awiggins\Desktop\Pages from ckla_gk_d12_anth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71800" y="2263775"/>
            <a:ext cx="2994025" cy="383222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/>
        </p:spPr>
      </p:pic>
    </p:spTree>
    <p:extLst>
      <p:ext uri="{BB962C8B-B14F-4D97-AF65-F5344CB8AC3E}">
        <p14:creationId xmlns:p14="http://schemas.microsoft.com/office/powerpoint/2010/main" val="162040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4900"/>
            <a:ext cx="9144000" cy="527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Systematic Knowledge Building</a:t>
            </a:r>
          </a:p>
        </p:txBody>
      </p:sp>
      <p:sp>
        <p:nvSpPr>
          <p:cNvPr id="36868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C87805EA-052A-488C-8142-D75C4CBCEB02}" type="slidenum">
              <a:rPr lang="en-US" altLang="en-US" smtClean="0">
                <a:solidFill>
                  <a:srgbClr val="FFFFFF"/>
                </a:solidFill>
                <a:latin typeface="CartoGothic Std" charset="0"/>
              </a:rPr>
              <a:pPr eaLnBrk="1" hangingPunct="1"/>
              <a:t>46</a:t>
            </a:fld>
            <a:endParaRPr lang="en-US" altLang="en-US" dirty="0" smtClean="0">
              <a:solidFill>
                <a:srgbClr val="FFFFFF"/>
              </a:solidFill>
              <a:latin typeface="CartoGothic Std" charset="0"/>
            </a:endParaRPr>
          </a:p>
        </p:txBody>
      </p: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>
            <a:off x="1219200" y="2074863"/>
            <a:ext cx="685800" cy="4572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10" name="Straight Arrow Connector 9"/>
          <p:cNvCxnSpPr>
            <a:cxnSpLocks noChangeShapeType="1"/>
          </p:cNvCxnSpPr>
          <p:nvPr/>
        </p:nvCxnSpPr>
        <p:spPr bwMode="auto">
          <a:xfrm>
            <a:off x="2514600" y="3979863"/>
            <a:ext cx="0" cy="1020762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11" name="Straight Arrow Connector 10"/>
          <p:cNvCxnSpPr>
            <a:cxnSpLocks noChangeShapeType="1"/>
          </p:cNvCxnSpPr>
          <p:nvPr/>
        </p:nvCxnSpPr>
        <p:spPr bwMode="auto">
          <a:xfrm flipV="1">
            <a:off x="6934200" y="3522663"/>
            <a:ext cx="457200" cy="3810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12" name="Straight Arrow Connector 11"/>
          <p:cNvCxnSpPr>
            <a:cxnSpLocks noChangeShapeType="1"/>
          </p:cNvCxnSpPr>
          <p:nvPr/>
        </p:nvCxnSpPr>
        <p:spPr bwMode="auto">
          <a:xfrm>
            <a:off x="896938" y="2913063"/>
            <a:ext cx="0" cy="5334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13" name="Straight Arrow Connector 12"/>
          <p:cNvCxnSpPr>
            <a:cxnSpLocks noChangeShapeType="1"/>
          </p:cNvCxnSpPr>
          <p:nvPr/>
        </p:nvCxnSpPr>
        <p:spPr bwMode="auto">
          <a:xfrm>
            <a:off x="2590800" y="3217863"/>
            <a:ext cx="0" cy="3048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14" name="Straight Arrow Connector 13"/>
          <p:cNvCxnSpPr>
            <a:cxnSpLocks noChangeShapeType="1"/>
          </p:cNvCxnSpPr>
          <p:nvPr/>
        </p:nvCxnSpPr>
        <p:spPr bwMode="auto">
          <a:xfrm>
            <a:off x="2209800" y="3598863"/>
            <a:ext cx="0" cy="9144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15" name="Straight Arrow Connector 14"/>
          <p:cNvCxnSpPr>
            <a:cxnSpLocks noChangeShapeType="1"/>
          </p:cNvCxnSpPr>
          <p:nvPr/>
        </p:nvCxnSpPr>
        <p:spPr bwMode="auto">
          <a:xfrm>
            <a:off x="838200" y="3217863"/>
            <a:ext cx="990600" cy="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16" name="Straight Arrow Connector 15"/>
          <p:cNvCxnSpPr>
            <a:cxnSpLocks noChangeShapeType="1"/>
          </p:cNvCxnSpPr>
          <p:nvPr/>
        </p:nvCxnSpPr>
        <p:spPr bwMode="auto">
          <a:xfrm>
            <a:off x="3276600" y="2522538"/>
            <a:ext cx="457200" cy="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17" name="Straight Arrow Connector 16"/>
          <p:cNvCxnSpPr>
            <a:cxnSpLocks noChangeShapeType="1"/>
          </p:cNvCxnSpPr>
          <p:nvPr/>
        </p:nvCxnSpPr>
        <p:spPr bwMode="auto">
          <a:xfrm>
            <a:off x="4681538" y="3903663"/>
            <a:ext cx="914400" cy="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18" name="Straight Arrow Connector 17"/>
          <p:cNvCxnSpPr>
            <a:cxnSpLocks noChangeShapeType="1"/>
          </p:cNvCxnSpPr>
          <p:nvPr/>
        </p:nvCxnSpPr>
        <p:spPr bwMode="auto">
          <a:xfrm flipV="1">
            <a:off x="5334000" y="2532063"/>
            <a:ext cx="2057400" cy="21336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19" name="Straight Arrow Connector 18"/>
          <p:cNvCxnSpPr>
            <a:cxnSpLocks noChangeShapeType="1"/>
          </p:cNvCxnSpPr>
          <p:nvPr/>
        </p:nvCxnSpPr>
        <p:spPr bwMode="auto">
          <a:xfrm>
            <a:off x="1447800" y="4741863"/>
            <a:ext cx="533400" cy="6096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20" name="Straight Arrow Connector 19"/>
          <p:cNvCxnSpPr>
            <a:cxnSpLocks noChangeShapeType="1"/>
          </p:cNvCxnSpPr>
          <p:nvPr/>
        </p:nvCxnSpPr>
        <p:spPr bwMode="auto">
          <a:xfrm flipV="1">
            <a:off x="3352800" y="5732463"/>
            <a:ext cx="4038600" cy="254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21" name="Straight Arrow Connector 20"/>
          <p:cNvCxnSpPr>
            <a:cxnSpLocks noChangeShapeType="1"/>
          </p:cNvCxnSpPr>
          <p:nvPr/>
        </p:nvCxnSpPr>
        <p:spPr bwMode="auto">
          <a:xfrm flipV="1">
            <a:off x="3276600" y="3598863"/>
            <a:ext cx="457200" cy="3810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22" name="Straight Arrow Connector 21"/>
          <p:cNvCxnSpPr>
            <a:cxnSpLocks noChangeShapeType="1"/>
          </p:cNvCxnSpPr>
          <p:nvPr/>
        </p:nvCxnSpPr>
        <p:spPr bwMode="auto">
          <a:xfrm flipV="1">
            <a:off x="7239000" y="2913063"/>
            <a:ext cx="228600" cy="2408237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23" name="Straight Arrow Connector 22"/>
          <p:cNvCxnSpPr>
            <a:cxnSpLocks noChangeShapeType="1"/>
          </p:cNvCxnSpPr>
          <p:nvPr/>
        </p:nvCxnSpPr>
        <p:spPr bwMode="auto">
          <a:xfrm>
            <a:off x="5105400" y="2532063"/>
            <a:ext cx="533400" cy="28194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24" name="Straight Arrow Connector 23"/>
          <p:cNvCxnSpPr>
            <a:cxnSpLocks noChangeShapeType="1"/>
          </p:cNvCxnSpPr>
          <p:nvPr/>
        </p:nvCxnSpPr>
        <p:spPr bwMode="auto">
          <a:xfrm flipV="1">
            <a:off x="1219200" y="2227263"/>
            <a:ext cx="914400" cy="20574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25" name="Straight Arrow Connector 24"/>
          <p:cNvCxnSpPr>
            <a:cxnSpLocks noChangeShapeType="1"/>
          </p:cNvCxnSpPr>
          <p:nvPr/>
        </p:nvCxnSpPr>
        <p:spPr bwMode="auto">
          <a:xfrm>
            <a:off x="2633663" y="3538538"/>
            <a:ext cx="1100137" cy="1050925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26" name="Straight Arrow Connector 25"/>
          <p:cNvCxnSpPr>
            <a:cxnSpLocks noChangeShapeType="1"/>
          </p:cNvCxnSpPr>
          <p:nvPr/>
        </p:nvCxnSpPr>
        <p:spPr bwMode="auto">
          <a:xfrm>
            <a:off x="914400" y="3598863"/>
            <a:ext cx="1066800" cy="9906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27" name="Straight Arrow Connector 26"/>
          <p:cNvCxnSpPr>
            <a:cxnSpLocks noChangeShapeType="1"/>
          </p:cNvCxnSpPr>
          <p:nvPr/>
        </p:nvCxnSpPr>
        <p:spPr bwMode="auto">
          <a:xfrm>
            <a:off x="3403600" y="5359400"/>
            <a:ext cx="381000" cy="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30" name="Straight Arrow Connector 29"/>
          <p:cNvCxnSpPr>
            <a:cxnSpLocks noChangeShapeType="1"/>
          </p:cNvCxnSpPr>
          <p:nvPr/>
        </p:nvCxnSpPr>
        <p:spPr bwMode="auto">
          <a:xfrm>
            <a:off x="1066800" y="2913063"/>
            <a:ext cx="0" cy="3810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49" name="Straight Arrow Connector 48"/>
          <p:cNvCxnSpPr>
            <a:cxnSpLocks noChangeShapeType="1"/>
          </p:cNvCxnSpPr>
          <p:nvPr/>
        </p:nvCxnSpPr>
        <p:spPr bwMode="auto">
          <a:xfrm>
            <a:off x="4267200" y="3962400"/>
            <a:ext cx="0" cy="3048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52" name="Straight Arrow Connector 51"/>
          <p:cNvCxnSpPr>
            <a:cxnSpLocks noChangeShapeType="1"/>
          </p:cNvCxnSpPr>
          <p:nvPr/>
        </p:nvCxnSpPr>
        <p:spPr bwMode="auto">
          <a:xfrm>
            <a:off x="4495800" y="2209800"/>
            <a:ext cx="0" cy="6096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54" name="Straight Arrow Connector 53"/>
          <p:cNvCxnSpPr>
            <a:cxnSpLocks noChangeShapeType="1"/>
          </p:cNvCxnSpPr>
          <p:nvPr/>
        </p:nvCxnSpPr>
        <p:spPr bwMode="auto">
          <a:xfrm>
            <a:off x="6553200" y="2928938"/>
            <a:ext cx="0" cy="3048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56" name="Straight Arrow Connector 55"/>
          <p:cNvCxnSpPr>
            <a:cxnSpLocks noChangeShapeType="1"/>
          </p:cNvCxnSpPr>
          <p:nvPr/>
        </p:nvCxnSpPr>
        <p:spPr bwMode="auto">
          <a:xfrm>
            <a:off x="6781800" y="4343400"/>
            <a:ext cx="0" cy="6096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60" name="Straight Arrow Connector 59"/>
          <p:cNvCxnSpPr>
            <a:cxnSpLocks noChangeShapeType="1"/>
          </p:cNvCxnSpPr>
          <p:nvPr/>
        </p:nvCxnSpPr>
        <p:spPr bwMode="auto">
          <a:xfrm>
            <a:off x="8153400" y="3657600"/>
            <a:ext cx="0" cy="5334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  <p:cxnSp>
        <p:nvCxnSpPr>
          <p:cNvPr id="62" name="Straight Arrow Connector 61"/>
          <p:cNvCxnSpPr>
            <a:cxnSpLocks noChangeShapeType="1"/>
          </p:cNvCxnSpPr>
          <p:nvPr/>
        </p:nvCxnSpPr>
        <p:spPr bwMode="auto">
          <a:xfrm>
            <a:off x="8763000" y="5105400"/>
            <a:ext cx="0" cy="304800"/>
          </a:xfrm>
          <a:prstGeom prst="straightConnector1">
            <a:avLst/>
          </a:prstGeom>
          <a:noFill/>
          <a:ln w="25400">
            <a:solidFill>
              <a:srgbClr val="E31937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/>
        </p:spPr>
      </p:cxnSp>
    </p:spTree>
    <p:extLst>
      <p:ext uri="{BB962C8B-B14F-4D97-AF65-F5344CB8AC3E}">
        <p14:creationId xmlns:p14="http://schemas.microsoft.com/office/powerpoint/2010/main" val="353111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Leveling the Playing Field</a:t>
            </a:r>
          </a:p>
        </p:txBody>
      </p:sp>
      <p:sp>
        <p:nvSpPr>
          <p:cNvPr id="43011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i="1" dirty="0" smtClean="0"/>
              <a:t>Jumping from topic to topic and landing briefly on each privileges children who know something about those topics from elsewhere.</a:t>
            </a:r>
          </a:p>
          <a:p>
            <a:pPr lvl="3" algn="r" eaLnBrk="1" hangingPunct="1">
              <a:defRPr/>
            </a:pPr>
            <a:r>
              <a:rPr lang="en-US" dirty="0" err="1" smtClean="0"/>
              <a:t>Liben</a:t>
            </a:r>
            <a:r>
              <a:rPr lang="en-US" dirty="0" smtClean="0"/>
              <a:t> &amp; </a:t>
            </a:r>
            <a:r>
              <a:rPr lang="en-US" dirty="0" err="1" smtClean="0"/>
              <a:t>Liben</a:t>
            </a:r>
            <a:r>
              <a:rPr lang="en-US" dirty="0" smtClean="0"/>
              <a:t>, 2012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044A0-1873-43CA-BEFE-6A8A4D3889CC}" type="slidenum">
              <a:rPr lang="en-US" altLang="en-US" smtClean="0"/>
              <a:pPr>
                <a:defRPr/>
              </a:pPr>
              <a:t>47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615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6&quot;&gt;&lt;property id=&quot;20148&quot; value=&quot;5&quot;/&gt;&lt;property id=&quot;20300&quot; value=&quot;Slide 1 - &amp;quot;Creative Commons Licensing&amp;quot;&quot;/&gt;&lt;property id=&quot;20307&quot; value=&quot;318&quot;/&gt;&lt;/object&gt;&lt;object type=&quot;3&quot; unique_id=&quot;10007&quot;&gt;&lt;property id=&quot;20148&quot; value=&quot;5&quot;/&gt;&lt;property id=&quot;20300&quot; value=&quot;Slide 2 - &amp;quot;Session 2&amp;quot;&quot;/&gt;&lt;property id=&quot;20307&quot; value=&quot;258&quot;/&gt;&lt;/object&gt;&lt;object type=&quot;3&quot; unique_id=&quot;10008&quot;&gt;&lt;property id=&quot;20148&quot; value=&quot;5&quot;/&gt;&lt;property id=&quot;20300&quot; value=&quot;Slide 3 - &amp;quot;Objectives&amp;quot;&quot;/&gt;&lt;property id=&quot;20307&quot; value=&quot;315&quot;/&gt;&lt;/object&gt;&lt;object type=&quot;3&quot; unique_id=&quot;10009&quot;&gt;&lt;property id=&quot;20148&quot; value=&quot;5&quot;/&gt;&lt;property id=&quot;20300&quot; value=&quot;Slide 4 - &amp;quot;The Three Pillar Model of &amp;#x0D;&amp;#x0A;Language Arts Instruction&amp;quot;&quot;/&gt;&lt;property id=&quot;20307&quot; value=&quot;317&quot;/&gt;&lt;/object&gt;&lt;object type=&quot;3&quot; unique_id=&quot;10010&quot;&gt;&lt;property id=&quot;20148&quot; value=&quot;5&quot;/&gt;&lt;property id=&quot;20300&quot; value=&quot;Slide 5 - &amp;quot;Two Keys to Reading&amp;quot;&quot;/&gt;&lt;property id=&quot;20307&quot; value=&quot;259&quot;/&gt;&lt;/object&gt;&lt;object type=&quot;3&quot; unique_id=&quot;10011&quot;&gt;&lt;property id=&quot;20148&quot; value=&quot;5&quot;/&gt;&lt;property id=&quot;20300&quot; value=&quot;Slide 6 - &amp;quot;Overview of Skills Materials&amp;quot;&quot;/&gt;&lt;property id=&quot;20307&quot; value=&quot;260&quot;/&gt;&lt;/object&gt;&lt;object type=&quot;3&quot; unique_id=&quot;10012&quot;&gt;&lt;property id=&quot;20148&quot; value=&quot;5&quot;/&gt;&lt;property id=&quot;20300&quot; value=&quot;Slide 7 - &amp;quot;Skills Strand Instruction&amp;quot;&quot;/&gt;&lt;property id=&quot;20307&quot; value=&quot;261&quot;/&gt;&lt;/object&gt;&lt;object type=&quot;3&quot; unique_id=&quot;10013&quot;&gt;&lt;property id=&quot;20148&quot; value=&quot;5&quot;/&gt;&lt;property id=&quot;20300&quot; value=&quot;Slide 8 - &amp;quot;CKLA Materials&amp;quot;&quot;/&gt;&lt;property id=&quot;20307&quot; value=&quot;262&quot;/&gt;&lt;/object&gt;&lt;object type=&quot;3&quot; unique_id=&quot;10014&quot;&gt;&lt;property id=&quot;20148&quot; value=&quot;5&quot;/&gt;&lt;property id=&quot;20300&quot; value=&quot;Slide 9 - &amp;quot;Listening &amp;amp; Learning Instruction&amp;quot;&quot;/&gt;&lt;property id=&quot;20307&quot; value=&quot;263&quot;/&gt;&lt;/object&gt;&lt;object type=&quot;3&quot; unique_id=&quot;10015&quot;&gt;&lt;property id=&quot;20148&quot; value=&quot;5&quot;/&gt;&lt;property id=&quot;20300&quot; value=&quot;Slide 10 - &amp;quot;Key Design Principles of the &amp;#x0D;&amp;#x0A;Skills Strand&amp;quot;&quot;/&gt;&lt;property id=&quot;20307&quot; value=&quot;287&quot;/&gt;&lt;/object&gt;&lt;object type=&quot;3&quot; unique_id=&quot;10016&quot;&gt;&lt;property id=&quot;20148&quot; value=&quot;5&quot;/&gt;&lt;property id=&quot;20300&quot; value=&quot;Slide 11 - &amp;quot;What is the Significance of 270?&amp;quot;&quot;/&gt;&lt;property id=&quot;20307&quot; value=&quot;288&quot;/&gt;&lt;/object&gt;&lt;object type=&quot;3&quot; unique_id=&quot;10017&quot;&gt;&lt;property id=&quot;20148&quot; value=&quot;5&quot;/&gt;&lt;property id=&quot;20300&quot; value=&quot;Slide 12 - &amp;quot;What We Know&amp;quot;&quot;/&gt;&lt;property id=&quot;20307&quot; value=&quot;289&quot;/&gt;&lt;/object&gt;&lt;object type=&quot;3&quot; unique_id=&quot;10018&quot;&gt;&lt;property id=&quot;20148&quot; value=&quot;5&quot;/&gt;&lt;property id=&quot;20300&quot; value=&quot;Slide 13 - &amp;quot;CKLA Teaches Children the Distinction Between Sounds and Spellings Using the Most Frequent or Least Ambiguous Soun&quot;/&gt;&lt;property id=&quot;20307&quot; value=&quot;290&quot;/&gt;&lt;/object&gt;&lt;object type=&quot;3&quot; unique_id=&quot;10019&quot;&gt;&lt;property id=&quot;20148&quot; value=&quot;5&quot;/&gt;&lt;property id=&quot;20300&quot; value=&quot;Slide 14 - &amp;quot;Sound: &amp;quot;&quot;/&gt;&lt;property id=&quot;20307&quot; value=&quot;291&quot;/&gt;&lt;/object&gt;&lt;object type=&quot;3&quot; unique_id=&quot;10020&quot;&gt;&lt;property id=&quot;20148&quot; value=&quot;5&quot;/&gt;&lt;property id=&quot;20300&quot; value=&quot;Slide 15 - &amp;quot;Basic Code: Vowels&amp;quot;&quot;/&gt;&lt;property id=&quot;20307&quot; value=&quot;292&quot;/&gt;&lt;/object&gt;&lt;object type=&quot;3&quot; unique_id=&quot;10021&quot;&gt;&lt;property id=&quot;20148&quot; value=&quot;5&quot;/&gt;&lt;property id=&quot;20300&quot; value=&quot;Slide 16 - &amp;quot;Most Frequent, Least Ambiguous&amp;#x0D;&amp;#x0A;Consonant Spellings&amp;quot;&quot;/&gt;&lt;property id=&quot;20307&quot; value=&quot;293&quot;/&gt;&lt;/object&gt;&lt;object type=&quot;3&quot; unique_id=&quot;10022&quot;&gt;&lt;property id=&quot;20148&quot; value=&quot;5&quot;/&gt;&lt;property id=&quot;20300&quot; value=&quot;Slide 17 - &amp;quot;The Value of Most Frequent, Least Ambiguous Sound&amp;quot;&quot;/&gt;&lt;property id=&quot;20307&quot; value=&quot;294&quot;/&gt;&lt;/object&gt;&lt;object type=&quot;3&quot; unique_id=&quot;10023&quot;&gt;&lt;property id=&quot;20148&quot; value=&quot;5&quot;/&gt;&lt;property id=&quot;20300&quot; value=&quot;Slide 18 - &amp;quot;CKLA Gives Intensive Practice to Build Reliability and Automaticity.&amp;#x0D;&amp;#x0A;&amp;quot;&quot;/&gt;&lt;property id=&quot;20307&quot; value=&quot;295&quot;/&gt;&lt;/object&gt;&lt;object type=&quot;3&quot; unique_id=&quot;10024&quot;&gt;&lt;property id=&quot;20148&quot; value=&quot;5&quot;/&gt;&lt;property id=&quot;20300&quot; value=&quot;Slide 19 - &amp;quot;Intensive Practice through the Day’s Lesson&amp;quot;&quot;/&gt;&lt;property id=&quot;20307&quot; value=&quot;296&quot;/&gt;&lt;/object&gt;&lt;object type=&quot;3&quot; unique_id=&quot;10025&quot;&gt;&lt;property id=&quot;20148&quot; value=&quot;5&quot;/&gt;&lt;property id=&quot;20300&quot; value=&quot;Slide 20 - &amp;quot;Areas of Confusion&amp;quot;&quot;/&gt;&lt;property id=&quot;20307&quot; value=&quot;297&quot;/&gt;&lt;/object&gt;&lt;object type=&quot;3&quot; unique_id=&quot;10026&quot;&gt;&lt;property id=&quot;20148&quot; value=&quot;5&quot;/&gt;&lt;property id=&quot;20300&quot; value=&quot;Slide 21 - &amp;quot;Practice in Making Distinctions&amp;quot;&quot;/&gt;&lt;property id=&quot;20307&quot; value=&quot;298&quot;/&gt;&lt;/object&gt;&lt;object type=&quot;3&quot; unique_id=&quot;10027&quot;&gt;&lt;property id=&quot;20148&quot; value=&quot;5&quot;/&gt;&lt;property id=&quot;20300&quot; value=&quot;Slide 22 - &amp;quot;CKLA Directly Instructs in those Oral Language Skills (Blending &amp;amp; Segmenting) that Underlie And Parallel Reading A&quot;/&gt;&lt;property id=&quot;20307&quot; value=&quot;299&quot;/&gt;&lt;/object&gt;&lt;object type=&quot;3&quot; unique_id=&quot;10028&quot;&gt;&lt;property id=&quot;20148&quot; value=&quot;5&quot;/&gt;&lt;property id=&quot;20300&quot; value=&quot;Slide 23 - &amp;quot;Blending and Segmenting&amp;amp;#x09;&amp;quot;&quot;/&gt;&lt;property id=&quot;20307&quot; value=&quot;300&quot;/&gt;&lt;/object&gt;&lt;object type=&quot;3&quot; unique_id=&quot;10029&quot;&gt;&lt;property id=&quot;20148&quot; value=&quot;5&quot;/&gt;&lt;property id=&quot;20300&quot; value=&quot;Slide 24 - &amp;quot;A Strong Foundation&amp;quot;&quot;/&gt;&lt;property id=&quot;20307&quot; value=&quot;303&quot;/&gt;&lt;/object&gt;&lt;object type=&quot;3&quot; unique_id=&quot;10030&quot;&gt;&lt;property id=&quot;20148&quot; value=&quot;5&quot;/&gt;&lt;property id=&quot;20300&quot; value=&quot;Slide 25 - &amp;quot;A Strong Foundation&amp;quot;&quot;/&gt;&lt;property id=&quot;20307&quot; value=&quot;304&quot;/&gt;&lt;/object&gt;&lt;object type=&quot;3&quot; unique_id=&quot;10031&quot;&gt;&lt;property id=&quot;20148&quot; value=&quot;5&quot;/&gt;&lt;property id=&quot;20300&quot; value=&quot;Slide 26 - &amp;quot;Key Design Principles of Listening and Learning&amp;quot;&quot;/&gt;&lt;property id=&quot;20307&quot; value=&quot;264&quot;/&gt;&lt;/object&gt;&lt;object type=&quot;3&quot; unique_id=&quot;10032&quot;&gt;&lt;property id=&quot;20148&quot; value=&quot;5&quot;/&gt;&lt;property id=&quot;20300&quot; value=&quot;Slide 27 - &amp;quot;CKLA uses Read-alouds to Support Oral Language Skills that Underlie and Parallel Reading and Writing Skills. &amp;#x0D;&amp;#x0A;&amp;quot;&quot;/&gt;&lt;property id=&quot;20307&quot; value=&quot;265&quot;/&gt;&lt;/object&gt;&lt;object type=&quot;3&quot; unique_id=&quot;10033&quot;&gt;&lt;property id=&quot;20148&quot; value=&quot;5&quot;/&gt;&lt;property id=&quot;20300&quot; value=&quot;Slide 28 - &amp;quot;Language Development&amp;quot;&quot;/&gt;&lt;property id=&quot;20307&quot; value=&quot;266&quot;/&gt;&lt;/object&gt;&lt;object type=&quot;3&quot; unique_id=&quot;10034&quot;&gt;&lt;property id=&quot;20148&quot; value=&quot;5&quot;/&gt;&lt;property id=&quot;20300&quot; value=&quot;Slide 29 - &amp;quot;Written Language Uses Richer Vocabulary&amp;quot;&quot;/&gt;&lt;property id=&quot;20307&quot; value=&quot;267&quot;/&gt;&lt;/object&gt;&lt;object type=&quot;3&quot; unique_id=&quot;10035&quot;&gt;&lt;property id=&quot;20148&quot; value=&quot;5&quot;/&gt;&lt;property id=&quot;20300&quot; value=&quot;Slide 30 - &amp;quot;Listening versus Reading Comprehension&amp;quot;&quot;/&gt;&lt;property id=&quot;20307&quot; value=&quot;268&quot;/&gt;&lt;/object&gt;&lt;object type=&quot;3&quot; unique_id=&quot;10036&quot;&gt;&lt;property id=&quot;20148&quot; value=&quot;5&quot;/&gt;&lt;property id=&quot;20300&quot; value=&quot;Slide 31 - &amp;quot;What is Text Complexity?&amp;quot;&quot;/&gt;&lt;property id=&quot;20307&quot; value=&quot;269&quot;/&gt;&lt;/object&gt;&lt;object type=&quot;3&quot; unique_id=&quot;10037&quot;&gt;&lt;property id=&quot;20148&quot; value=&quot;5&quot;/&gt;&lt;property id=&quot;20300&quot; value=&quot;Slide 32 - &amp;quot;Knowledge Helps Fill in Gaps&amp;quot;&quot;/&gt;&lt;property id=&quot;20307&quot; value=&quot;270&quot;/&gt;&lt;/object&gt;&lt;object type=&quot;3&quot; unique_id=&quot;10038&quot;&gt;&lt;property id=&quot;20148&quot; value=&quot;5&quot;/&gt;&lt;property id=&quot;20300&quot; value=&quot;Slide 33 - &amp;quot;Knowledge Helps &amp;#x0D;&amp;#x0A;Resolve Ambiguity&amp;quot;&quot;/&gt;&lt;property id=&quot;20307&quot; value=&quot;271&quot;/&gt;&lt;/object&gt;&lt;object type=&quot;3&quot; unique_id=&quot;10039&quot;&gt;&lt;property id=&quot;20148&quot; value=&quot;5&quot;/&gt;&lt;property id=&quot;20300&quot; value=&quot;Slide 34 - &amp;quot;Knowledge Helps &amp;#x0D;&amp;#x0A;Resolve Ambiguity&amp;quot;&quot;/&gt;&lt;property id=&quot;20307&quot; value=&quot;272&quot;/&gt;&lt;/object&gt;&lt;object type=&quot;3&quot; unique_id=&quot;10040&quot;&gt;&lt;property id=&quot;20148&quot; value=&quot;5&quot;/&gt;&lt;property id=&quot;20300&quot; value=&quot;Slide 35 - &amp;quot;The CKLA Listening &amp;amp; Learning Strand Uses Knowledge-Building Complex Texts&amp;quot;&quot;/&gt;&lt;property id=&quot;20307&quot; value=&quot;273&quot;/&gt;&lt;/object&gt;&lt;object type=&quot;3&quot; unique_id=&quot;10041&quot;&gt;&lt;property id=&quot;20148&quot; value=&quot;5&quot;/&gt;&lt;property id=&quot;20300&quot; value=&quot;Slide 36 - &amp;quot;What Does It Mean to Build Knowledge Systematically?&amp;quot;&quot;/&gt;&lt;property id=&quot;20307&quot; value=&quot;274&quot;/&gt;&lt;/object&gt;&lt;object type=&quot;3&quot; unique_id=&quot;10042&quot;&gt;&lt;property id=&quot;20148&quot; value=&quot;5&quot;/&gt;&lt;property id=&quot;20300&quot; value=&quot;Slide 37 - &amp;quot;CKLA Systematically Builds Knowledge&amp;#x0D;&amp;#x0A;&amp;quot;&quot;/&gt;&lt;property id=&quot;20307&quot; value=&quot;275&quot;/&gt;&lt;/object&gt;&lt;object type=&quot;3&quot; unique_id=&quot;10043&quot;&gt;&lt;property id=&quot;20148&quot; value=&quot;5&quot;/&gt;&lt;property id=&quot;20300&quot; value=&quot;Slide 38 - &amp;quot;What We Know&amp;quot;&quot;/&gt;&lt;property id=&quot;20307&quot; value=&quot;276&quot;/&gt;&lt;/object&gt;&lt;object type=&quot;3&quot; unique_id=&quot;10044&quot;&gt;&lt;property id=&quot;20148&quot; value=&quot;5&quot;/&gt;&lt;property id=&quot;20300&quot; value=&quot;Slide 39 - &amp;quot;Coherence&amp;quot;&quot;/&gt;&lt;property id=&quot;20307&quot; value=&quot;277&quot;/&gt;&lt;/object&gt;&lt;object type=&quot;3&quot; unique_id=&quot;10045&quot;&gt;&lt;property id=&quot;20148&quot; value=&quot;5&quot;/&gt;&lt;property id=&quot;20300&quot; value=&quot;Slide 40 - &amp;quot;Systematic Knowledge Building&amp;quot;&quot;/&gt;&lt;property id=&quot;20307&quot; value=&quot;278&quot;/&gt;&lt;/object&gt;&lt;object type=&quot;3&quot; unique_id=&quot;10046&quot;&gt;&lt;property id=&quot;20148&quot; value=&quot;5&quot;/&gt;&lt;property id=&quot;20300&quot; value=&quot;Slide 41 - &amp;quot;CKLA Stays On Topic To Foster The Most Efficient Word Learning &amp;quot;&quot;/&gt;&lt;property id=&quot;20307&quot; value=&quot;279&quot;/&gt;&lt;/object&gt;&lt;object type=&quot;3&quot; unique_id=&quot;10047&quot;&gt;&lt;property id=&quot;20148&quot; value=&quot;5&quot;/&gt;&lt;property id=&quot;20300&quot; value=&quot;Slide 42&quot;/&gt;&lt;property id=&quot;20307&quot; value=&quot;280&quot;/&gt;&lt;/object&gt;&lt;object type=&quot;3&quot; unique_id=&quot;10048&quot;&gt;&lt;property id=&quot;20148&quot; value=&quot;5&quot;/&gt;&lt;property id=&quot;20300&quot; value=&quot;Slide 43 - &amp;quot;What We Know&amp;quot;&quot;/&gt;&lt;property id=&quot;20307&quot; value=&quot;281&quot;/&gt;&lt;/object&gt;&lt;object type=&quot;3&quot; unique_id=&quot;10049&quot;&gt;&lt;property id=&quot;20148&quot; value=&quot;5&quot;/&gt;&lt;property id=&quot;20300&quot; value=&quot;Slide 44 - &amp;quot;What are Kings and Queens?&amp;quot;&quot;/&gt;&lt;property id=&quot;20307&quot; value=&quot;282&quot;/&gt;&lt;/object&gt;&lt;object type=&quot;3&quot; unique_id=&quot;10050&quot;&gt;&lt;property id=&quot;20148&quot; value=&quot;5&quot;/&gt;&lt;property id=&quot;20300&quot; value=&quot;Slide 45 - &amp;quot;Building Webs of Words in Domains&amp;quot;&quot;/&gt;&lt;property id=&quot;20307&quot; value=&quot;283&quot;/&gt;&lt;/object&gt;&lt;object type=&quot;3&quot; unique_id=&quot;10051&quot;&gt;&lt;property id=&quot;20148&quot; value=&quot;5&quot;/&gt;&lt;property id=&quot;20300&quot; value=&quot;Slide 46 - &amp;quot;Sections 3 &amp;amp; 4&amp;quot;&quot;/&gt;&lt;property id=&quot;20307&quot; value=&quot;284&quot;/&gt;&lt;/object&gt;&lt;object type=&quot;3&quot; unique_id=&quot;10052&quot;&gt;&lt;property id=&quot;20148&quot; value=&quot;5&quot;/&gt;&lt;property id=&quot;20300&quot; value=&quot;Slide 47 - &amp;quot;Systematic Knowledge Building&amp;quot;&quot;/&gt;&lt;property id=&quot;20307&quot; value=&quot;285&quot;/&gt;&lt;/object&gt;&lt;object type=&quot;3&quot; unique_id=&quot;10053&quot;&gt;&lt;property id=&quot;20148&quot; value=&quot;5&quot;/&gt;&lt;property id=&quot;20300&quot; value=&quot;Slide 48 - &amp;quot;Leveling the Playing Field&amp;quot;&quot;/&gt;&lt;property id=&quot;20307&quot; value=&quot;286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1_engage template 2 0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artoGothic St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WS_PPT_Template201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artoGothic St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engage template 2 0</Template>
  <TotalTime>652</TotalTime>
  <Words>1372</Words>
  <Application>Microsoft Office PowerPoint</Application>
  <PresentationFormat>On-screen Show (4:3)</PresentationFormat>
  <Paragraphs>286</Paragraphs>
  <Slides>47</Slides>
  <Notes>39</Notes>
  <HiddenSlides>1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1_engage template 2 0</vt:lpstr>
      <vt:lpstr>WS_PPT_Template2015</vt:lpstr>
      <vt:lpstr>Creative Commons Licensing</vt:lpstr>
      <vt:lpstr>Overview &amp;  Design Principles</vt:lpstr>
      <vt:lpstr>Objectives</vt:lpstr>
      <vt:lpstr>The Three Pillar Model of  Language Arts Instruction</vt:lpstr>
      <vt:lpstr>PowerPoint Presentation</vt:lpstr>
      <vt:lpstr>Overview of Skills Materials</vt:lpstr>
      <vt:lpstr>Skills Strand Instruction</vt:lpstr>
      <vt:lpstr>CKLA Materials</vt:lpstr>
      <vt:lpstr>Listening &amp; Learning Instruction</vt:lpstr>
      <vt:lpstr>Key Design Principles of the  Skills Strand</vt:lpstr>
      <vt:lpstr>What is the Significance of 270?</vt:lpstr>
      <vt:lpstr>What We Know</vt:lpstr>
      <vt:lpstr>CKLA Teaches Children the Distinction Between Sounds and Spellings Using the Most Frequent or Least Ambiguous Sounds First. </vt:lpstr>
      <vt:lpstr>Sound: </vt:lpstr>
      <vt:lpstr>Basic Code: Vowels</vt:lpstr>
      <vt:lpstr>Most Frequent, Least Ambiguous Consonant Spellings</vt:lpstr>
      <vt:lpstr>The Value of Most Frequent, Least Ambiguous Sound</vt:lpstr>
      <vt:lpstr>CKLA Gives Intensive Practice to Build Reliability and Automaticity. </vt:lpstr>
      <vt:lpstr>Intensive Practice through the Day’s Lesson</vt:lpstr>
      <vt:lpstr>Areas of Confusion</vt:lpstr>
      <vt:lpstr>Practice in Making Distinctions</vt:lpstr>
      <vt:lpstr>CKLA Directly Instructs in those Oral Language Skills (Blending &amp; Segmenting) that Underlie And Parallel Reading And Writing Skills.  </vt:lpstr>
      <vt:lpstr>Blending and Segmenting </vt:lpstr>
      <vt:lpstr>A Strong Foundation</vt:lpstr>
      <vt:lpstr>PowerPoint Presentation</vt:lpstr>
      <vt:lpstr>Key Design Principles of Listening and Learning</vt:lpstr>
      <vt:lpstr>CKLA uses Read-alouds to Support Oral Language Skills that Underlie and Parallel Reading and Writing Skills.  </vt:lpstr>
      <vt:lpstr>Language Development</vt:lpstr>
      <vt:lpstr>Written Language Uses Richer Vocabulary</vt:lpstr>
      <vt:lpstr>Listening Comprehension (LC) versus Reading Comprehension (RC)</vt:lpstr>
      <vt:lpstr>Knowledge Helps Fill in Gaps</vt:lpstr>
      <vt:lpstr>Knowledge Helps  Resolve Ambiguity</vt:lpstr>
      <vt:lpstr>Knowledge Helps  Resolve Ambiguity</vt:lpstr>
      <vt:lpstr>The CKLA Listening &amp; Learning Strand Uses Knowledge-Building Complex Texts</vt:lpstr>
      <vt:lpstr>What Does It Mean to Build Knowledge Systematically?</vt:lpstr>
      <vt:lpstr>CKLA Systematically Builds Knowledge </vt:lpstr>
      <vt:lpstr>What We Know</vt:lpstr>
      <vt:lpstr>Coherence</vt:lpstr>
      <vt:lpstr>Systematic Knowledge Building</vt:lpstr>
      <vt:lpstr>CKLA Stays On Topic To Foster The Most Efficient Word Learning </vt:lpstr>
      <vt:lpstr>PowerPoint Presentation</vt:lpstr>
      <vt:lpstr>What We Know</vt:lpstr>
      <vt:lpstr>What are Kings and Queens?</vt:lpstr>
      <vt:lpstr>Building Webs of Words in Domains</vt:lpstr>
      <vt:lpstr>Sections 3 &amp; 4</vt:lpstr>
      <vt:lpstr>Systematic Knowledge Building</vt:lpstr>
      <vt:lpstr>Leveling the Playing Field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Lena Earnst</dc:creator>
  <cp:lastModifiedBy>LPS</cp:lastModifiedBy>
  <cp:revision>121</cp:revision>
  <dcterms:created xsi:type="dcterms:W3CDTF">2014-06-06T15:44:25Z</dcterms:created>
  <dcterms:modified xsi:type="dcterms:W3CDTF">2017-06-01T16:47:32Z</dcterms:modified>
</cp:coreProperties>
</file>