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Quintessential"/>
      <p:regular r:id="rId10"/>
    </p:embeddedFont>
    <p:embeddedFont>
      <p:font typeface="Milonga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Milonga-regular.fntdata"/><Relationship Id="rId10" Type="http://schemas.openxmlformats.org/officeDocument/2006/relationships/font" Target="fonts/Quintessential-regular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b0b468bae0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b0b468bae0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8fa3e5aa4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8fa3e5aa4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0b468bae0_24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0b468bae0_24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321475"/>
            <a:ext cx="8520600" cy="464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protein speed dating: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AutoNum type="arabicPeriod"/>
            </a:pPr>
            <a:r>
              <a:rPr lang="en" sz="2600">
                <a:solidFill>
                  <a:srgbClr val="0000FF"/>
                </a:solidFill>
              </a:rPr>
              <a:t>copy and paste slides 3 and 4 into THIS document and fill in your information! </a:t>
            </a:r>
            <a:endParaRPr sz="2600">
              <a:solidFill>
                <a:srgbClr val="0000FF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AutoNum type="arabicPeriod"/>
            </a:pPr>
            <a:r>
              <a:rPr lang="en" sz="2600">
                <a:solidFill>
                  <a:srgbClr val="0000FF"/>
                </a:solidFill>
              </a:rPr>
              <a:t>Use another slide to cite your sources!</a:t>
            </a:r>
            <a:endParaRPr sz="2600">
              <a:solidFill>
                <a:srgbClr val="0000FF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AutoNum type="arabicPeriod"/>
            </a:pPr>
            <a:r>
              <a:rPr lang="en" sz="2600">
                <a:solidFill>
                  <a:srgbClr val="0000FF"/>
                </a:solidFill>
              </a:rPr>
              <a:t>If you need more room, add a slide!</a:t>
            </a:r>
            <a:endParaRPr sz="26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0" y="0"/>
            <a:ext cx="8520600" cy="49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ilonga"/>
              <a:ea typeface="Milonga"/>
              <a:cs typeface="Milonga"/>
              <a:sym typeface="Milong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ilonga"/>
              <a:ea typeface="Milonga"/>
              <a:cs typeface="Milonga"/>
              <a:sym typeface="Milong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ilonga"/>
              <a:ea typeface="Milonga"/>
              <a:cs typeface="Milonga"/>
              <a:sym typeface="Milong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ilonga"/>
              <a:ea typeface="Milonga"/>
              <a:cs typeface="Milonga"/>
              <a:sym typeface="Milong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ilonga"/>
              <a:ea typeface="Milonga"/>
              <a:cs typeface="Milonga"/>
              <a:sym typeface="Milong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ilonga"/>
              <a:ea typeface="Milonga"/>
              <a:cs typeface="Milonga"/>
              <a:sym typeface="Milong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ilonga"/>
              <a:ea typeface="Milonga"/>
              <a:cs typeface="Milonga"/>
              <a:sym typeface="Milong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Milonga"/>
                <a:ea typeface="Milonga"/>
                <a:cs typeface="Milonga"/>
                <a:sym typeface="Milonga"/>
              </a:rPr>
              <a:t>My Protein: __________________________________________</a:t>
            </a:r>
            <a:r>
              <a:rPr lang="en" sz="1600">
                <a:latin typeface="Lao UI"/>
                <a:ea typeface="Lao UI"/>
                <a:cs typeface="Lao UI"/>
                <a:sym typeface="Lao UI"/>
              </a:rPr>
              <a:t>                                                                                                                    </a:t>
            </a:r>
            <a:endParaRPr sz="1600">
              <a:latin typeface="Lao UI"/>
              <a:ea typeface="Lao UI"/>
              <a:cs typeface="Lao UI"/>
              <a:sym typeface="Lao U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latin typeface="Lao UI"/>
                <a:ea typeface="Lao UI"/>
                <a:cs typeface="Lao UI"/>
                <a:sym typeface="Lao UI"/>
              </a:rPr>
              <a:t>Specifics / Guides to Help You As You Date: </a:t>
            </a:r>
            <a:endParaRPr sz="1600">
              <a:latin typeface="Lao UI"/>
              <a:ea typeface="Lao UI"/>
              <a:cs typeface="Lao UI"/>
              <a:sym typeface="Lao UI"/>
            </a:endParaRPr>
          </a:p>
          <a:p>
            <a:pPr indent="-33020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Lao UI"/>
                <a:ea typeface="Lao UI"/>
                <a:cs typeface="Lao UI"/>
                <a:sym typeface="Lao UI"/>
              </a:rPr>
              <a:t>Introduce yourself (</a:t>
            </a:r>
            <a:r>
              <a:rPr b="1" lang="en" sz="1600">
                <a:latin typeface="Lao UI"/>
                <a:ea typeface="Lao UI"/>
                <a:cs typeface="Lao UI"/>
                <a:sym typeface="Lao UI"/>
              </a:rPr>
              <a:t>name of protein</a:t>
            </a:r>
            <a:r>
              <a:rPr lang="en" sz="1600">
                <a:latin typeface="Lao UI"/>
                <a:ea typeface="Lao UI"/>
                <a:cs typeface="Lao UI"/>
                <a:sym typeface="Lao UI"/>
              </a:rPr>
              <a:t>):  </a:t>
            </a:r>
            <a:endParaRPr sz="1600">
              <a:latin typeface="Lao UI"/>
              <a:ea typeface="Lao UI"/>
              <a:cs typeface="Lao UI"/>
              <a:sym typeface="Lao UI"/>
            </a:endParaRPr>
          </a:p>
          <a:p>
            <a:pPr indent="-3302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ao UI"/>
              <a:buChar char="●"/>
            </a:pPr>
            <a:r>
              <a:rPr b="1" lang="en" sz="1600">
                <a:latin typeface="Lao UI"/>
                <a:ea typeface="Lao UI"/>
                <a:cs typeface="Lao UI"/>
                <a:sym typeface="Lao UI"/>
              </a:rPr>
              <a:t>class of protein</a:t>
            </a:r>
            <a:r>
              <a:rPr lang="en" sz="1600">
                <a:latin typeface="Lao UI"/>
                <a:ea typeface="Lao UI"/>
                <a:cs typeface="Lao UI"/>
                <a:sym typeface="Lao UI"/>
              </a:rPr>
              <a:t>---</a:t>
            </a: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see page 2 of this handout for a list of the classes</a:t>
            </a:r>
            <a:endParaRPr sz="1600">
              <a:latin typeface="Lao UI"/>
              <a:ea typeface="Lao UI"/>
              <a:cs typeface="Lao UI"/>
              <a:sym typeface="Lao UI"/>
            </a:endParaRPr>
          </a:p>
          <a:p>
            <a:pPr indent="-3302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Lao UI"/>
                <a:ea typeface="Lao UI"/>
                <a:cs typeface="Lao UI"/>
                <a:sym typeface="Lao UI"/>
              </a:rPr>
              <a:t>What’s my background?  </a:t>
            </a:r>
            <a:r>
              <a:rPr b="1" lang="en" sz="1600">
                <a:latin typeface="Lao UI"/>
                <a:ea typeface="Lao UI"/>
                <a:cs typeface="Lao UI"/>
                <a:sym typeface="Lao UI"/>
              </a:rPr>
              <a:t>What is my day job/Hobbies?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o"/>
            </a:pPr>
            <a:r>
              <a:rPr lang="en" sz="1600">
                <a:latin typeface="Lao UI"/>
                <a:ea typeface="Lao UI"/>
                <a:cs typeface="Lao UI"/>
                <a:sym typeface="Lao UI"/>
              </a:rPr>
              <a:t>be sure to include:  What do I do with others - how are you affecting others? Include specific actions that you perform and how you interact with other proteins/cells/substances/etc.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>
                <a:latin typeface="Lao UI"/>
                <a:ea typeface="Lao UI"/>
                <a:cs typeface="Lao UI"/>
                <a:sym typeface="Lao UI"/>
              </a:rPr>
              <a:t>Turn on/offs</a:t>
            </a:r>
            <a:r>
              <a:rPr lang="en" sz="1600">
                <a:latin typeface="Lao UI"/>
                <a:ea typeface="Lao UI"/>
                <a:cs typeface="Lao UI"/>
                <a:sym typeface="Lao UI"/>
              </a:rPr>
              <a:t> – </a:t>
            </a: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describe the effect on the cell or the virus when this protein is missing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>
                <a:latin typeface="Lao UI"/>
                <a:ea typeface="Lao UI"/>
                <a:cs typeface="Lao UI"/>
                <a:sym typeface="Lao UI"/>
              </a:rPr>
              <a:t>Interesting fact </a:t>
            </a:r>
            <a:r>
              <a:rPr lang="en" sz="1600">
                <a:latin typeface="Lao UI"/>
                <a:ea typeface="Lao UI"/>
                <a:cs typeface="Lao UI"/>
                <a:sym typeface="Lao UI"/>
              </a:rPr>
              <a:t>about me (interesting fact about the protein)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latin typeface="Lao UI"/>
              <a:ea typeface="Lao UI"/>
              <a:cs typeface="Lao UI"/>
              <a:sym typeface="Lao U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latin typeface="Quintessential"/>
                <a:ea typeface="Quintessential"/>
                <a:cs typeface="Quintessential"/>
                <a:sym typeface="Quintessential"/>
              </a:rPr>
              <a:t>You must bring a minimum of one ‘selfie’.  Print or draw the protein selfie and attach it to your completed chart. </a:t>
            </a:r>
            <a:endParaRPr sz="1600">
              <a:latin typeface="Quintessential"/>
              <a:ea typeface="Quintessential"/>
              <a:cs typeface="Quintessential"/>
              <a:sym typeface="Quintessential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0" y="1180425"/>
            <a:ext cx="4021200" cy="1027800"/>
          </a:xfrm>
          <a:prstGeom prst="rect">
            <a:avLst/>
          </a:prstGeom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Class of protein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00075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0475" y="4401375"/>
            <a:ext cx="600075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1677225" y="307500"/>
            <a:ext cx="5800500" cy="7128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/>
        </p:nvSpPr>
        <p:spPr>
          <a:xfrm>
            <a:off x="1817000" y="433275"/>
            <a:ext cx="1830900" cy="5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Student name &amp; protein name</a:t>
            </a:r>
            <a:endParaRPr b="1"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4021200" y="1180425"/>
            <a:ext cx="4923900" cy="2076300"/>
          </a:xfrm>
          <a:prstGeom prst="rect">
            <a:avLst/>
          </a:prstGeom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Hobbies/Day Job: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152400" y="2571750"/>
            <a:ext cx="4923900" cy="18870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279550" y="2278225"/>
            <a:ext cx="32427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Turn ons/turn offs</a:t>
            </a:r>
            <a:r>
              <a:rPr lang="en">
                <a:solidFill>
                  <a:schemeClr val="dk1"/>
                </a:solidFill>
              </a:rPr>
              <a:t>  </a:t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5339175" y="3410375"/>
            <a:ext cx="3071300" cy="1649275"/>
          </a:xfrm>
          <a:prstGeom prst="flowChartInternalStorag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5702400" y="3256725"/>
            <a:ext cx="32427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Interesting Facts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3588875" y="479625"/>
            <a:ext cx="3373800" cy="5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152400" y="1627425"/>
            <a:ext cx="3783900" cy="5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4274075" y="1525725"/>
            <a:ext cx="4557600" cy="18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279550" y="2607750"/>
            <a:ext cx="4557600" cy="18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5339125" y="3744600"/>
            <a:ext cx="3071400" cy="11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/>
          <p:nvPr/>
        </p:nvSpPr>
        <p:spPr>
          <a:xfrm>
            <a:off x="311700" y="601050"/>
            <a:ext cx="8190600" cy="3941400"/>
          </a:xfrm>
          <a:prstGeom prst="frame">
            <a:avLst>
              <a:gd fmla="val 1250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highlight>
                  <a:srgbClr val="FFFF00"/>
                </a:highlight>
              </a:rPr>
              <a:t>Selfie time!  Protein name _____________________</a:t>
            </a:r>
            <a:endParaRPr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4680425" y="512700"/>
            <a:ext cx="40023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