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Indie Flower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0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1a159154a195082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1a159154a195082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3b17df76fb7113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63b17df76fb7113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63b17df76fb7113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63b17df76fb7113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jpg"/><Relationship Id="rId22" Type="http://schemas.openxmlformats.org/officeDocument/2006/relationships/image" Target="../media/image10.jpg"/><Relationship Id="rId21" Type="http://schemas.openxmlformats.org/officeDocument/2006/relationships/hyperlink" Target="http://www.youtube.com/watch?v=1M0pFLXegG0" TargetMode="External"/><Relationship Id="rId24" Type="http://schemas.openxmlformats.org/officeDocument/2006/relationships/image" Target="../media/image1.jpg"/><Relationship Id="rId23" Type="http://schemas.openxmlformats.org/officeDocument/2006/relationships/hyperlink" Target="http://www.youtube.com/watch?v=NxiiOXycvlI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5.jpg"/><Relationship Id="rId9" Type="http://schemas.openxmlformats.org/officeDocument/2006/relationships/image" Target="../media/image7.png"/><Relationship Id="rId26" Type="http://schemas.openxmlformats.org/officeDocument/2006/relationships/image" Target="../media/image6.png"/><Relationship Id="rId25" Type="http://schemas.openxmlformats.org/officeDocument/2006/relationships/hyperlink" Target="https://www.youtube.com/watch?v=QYWodTneq-Q" TargetMode="External"/><Relationship Id="rId28" Type="http://schemas.openxmlformats.org/officeDocument/2006/relationships/image" Target="../media/image12.png"/><Relationship Id="rId27" Type="http://schemas.openxmlformats.org/officeDocument/2006/relationships/hyperlink" Target="https://www.youtube.com/watch?v=IXQefRzVkIM" TargetMode="External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29" Type="http://schemas.openxmlformats.org/officeDocument/2006/relationships/image" Target="../media/image18.png"/><Relationship Id="rId7" Type="http://schemas.openxmlformats.org/officeDocument/2006/relationships/image" Target="../media/image5.jpg"/><Relationship Id="rId8" Type="http://schemas.openxmlformats.org/officeDocument/2006/relationships/image" Target="../media/image11.png"/><Relationship Id="rId11" Type="http://schemas.openxmlformats.org/officeDocument/2006/relationships/image" Target="../media/image9.jpg"/><Relationship Id="rId10" Type="http://schemas.openxmlformats.org/officeDocument/2006/relationships/image" Target="../media/image20.png"/><Relationship Id="rId13" Type="http://schemas.openxmlformats.org/officeDocument/2006/relationships/image" Target="../media/image4.jpg"/><Relationship Id="rId12" Type="http://schemas.openxmlformats.org/officeDocument/2006/relationships/hyperlink" Target="https://jr.brainpop.com/readingandwriting/storyelements/setting/" TargetMode="External"/><Relationship Id="rId15" Type="http://schemas.openxmlformats.org/officeDocument/2006/relationships/image" Target="../media/image24.png"/><Relationship Id="rId14" Type="http://schemas.openxmlformats.org/officeDocument/2006/relationships/hyperlink" Target="https://pbskids.org/games/story/" TargetMode="External"/><Relationship Id="rId17" Type="http://schemas.openxmlformats.org/officeDocument/2006/relationships/hyperlink" Target="https://youtu.be/xGFjzp8wl1E" TargetMode="External"/><Relationship Id="rId16" Type="http://schemas.openxmlformats.org/officeDocument/2006/relationships/image" Target="../media/image16.png"/><Relationship Id="rId19" Type="http://schemas.openxmlformats.org/officeDocument/2006/relationships/hyperlink" Target="http://www.youtube.com/watch?v=-_nePjWXecQ" TargetMode="External"/><Relationship Id="rId18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png"/><Relationship Id="rId4" Type="http://schemas.openxmlformats.org/officeDocument/2006/relationships/image" Target="../media/image23.png"/><Relationship Id="rId5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273775" y="13"/>
            <a:ext cx="9417775" cy="5172614"/>
            <a:chOff x="-273775" y="13"/>
            <a:chExt cx="9417775" cy="5172614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-273775" y="13"/>
              <a:ext cx="9417775" cy="5143500"/>
              <a:chOff x="-273775" y="0"/>
              <a:chExt cx="9417775" cy="5143500"/>
            </a:xfrm>
          </p:grpSpPr>
          <p:grpSp>
            <p:nvGrpSpPr>
              <p:cNvPr id="56" name="Google Shape;56;p13"/>
              <p:cNvGrpSpPr/>
              <p:nvPr/>
            </p:nvGrpSpPr>
            <p:grpSpPr>
              <a:xfrm>
                <a:off x="-273775" y="0"/>
                <a:ext cx="9417775" cy="5143500"/>
                <a:chOff x="-273775" y="0"/>
                <a:chExt cx="9417775" cy="5143500"/>
              </a:xfrm>
            </p:grpSpPr>
            <p:grpSp>
              <p:nvGrpSpPr>
                <p:cNvPr id="57" name="Google Shape;57;p13"/>
                <p:cNvGrpSpPr/>
                <p:nvPr/>
              </p:nvGrpSpPr>
              <p:grpSpPr>
                <a:xfrm>
                  <a:off x="0" y="0"/>
                  <a:ext cx="9144000" cy="5143500"/>
                  <a:chOff x="0" y="0"/>
                  <a:chExt cx="9144000" cy="5143500"/>
                </a:xfrm>
              </p:grpSpPr>
              <p:grpSp>
                <p:nvGrpSpPr>
                  <p:cNvPr id="58" name="Google Shape;58;p13"/>
                  <p:cNvGrpSpPr/>
                  <p:nvPr/>
                </p:nvGrpSpPr>
                <p:grpSpPr>
                  <a:xfrm>
                    <a:off x="0" y="0"/>
                    <a:ext cx="9144000" cy="5143500"/>
                    <a:chOff x="0" y="0"/>
                    <a:chExt cx="9144000" cy="5143500"/>
                  </a:xfrm>
                </p:grpSpPr>
                <p:sp>
                  <p:nvSpPr>
                    <p:cNvPr id="59" name="Google Shape;59;p13"/>
                    <p:cNvSpPr/>
                    <p:nvPr/>
                  </p:nvSpPr>
                  <p:spPr>
                    <a:xfrm>
                      <a:off x="0" y="0"/>
                      <a:ext cx="9144000" cy="3878400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rgbClr val="DB0000"/>
                        </a:gs>
                        <a:gs pos="100000">
                          <a:srgbClr val="540303"/>
                        </a:gs>
                      </a:gsLst>
                      <a:lin ang="5400012" scaled="0"/>
                    </a:gra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pic>
                  <p:nvPicPr>
                    <p:cNvPr id="60" name="Google Shape;60;p13"/>
                    <p:cNvPicPr preferRelativeResize="0"/>
                    <p:nvPr/>
                  </p:nvPicPr>
                  <p:blipFill>
                    <a:blip r:embed="rId3">
                      <a:alphaModFix/>
                    </a:blip>
                    <a:stretch>
                      <a:fillRect/>
                    </a:stretch>
                  </p:blipFill>
                  <p:spPr>
                    <a:xfrm>
                      <a:off x="0" y="3878400"/>
                      <a:ext cx="9144000" cy="12651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sp>
                  <p:nvSpPr>
                    <p:cNvPr id="61" name="Google Shape;61;p13"/>
                    <p:cNvSpPr txBox="1"/>
                    <p:nvPr/>
                  </p:nvSpPr>
                  <p:spPr>
                    <a:xfrm>
                      <a:off x="0" y="0"/>
                      <a:ext cx="3196200" cy="4149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0000"/>
                          </a:solidFill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❄️WinterStorm❄️</a:t>
                      </a:r>
                      <a:endParaRPr/>
                    </a:p>
                  </p:txBody>
                </p:sp>
              </p:grpSp>
              <p:pic>
                <p:nvPicPr>
                  <p:cNvPr id="62" name="Google Shape;62;p13"/>
                  <p:cNvPicPr preferRelativeResize="0"/>
                  <p:nvPr/>
                </p:nvPicPr>
                <p:blipFill rotWithShape="1">
                  <a:blip r:embed="rId4">
                    <a:alphaModFix/>
                  </a:blip>
                  <a:srcRect b="8172" l="0" r="0" t="0"/>
                  <a:stretch/>
                </p:blipFill>
                <p:spPr>
                  <a:xfrm>
                    <a:off x="301325" y="483325"/>
                    <a:ext cx="2463424" cy="25165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63" name="Google Shape;63;p13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-273775" y="385574"/>
                  <a:ext cx="3469982" cy="2668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4" name="Google Shape;64;p13"/>
              <p:cNvPicPr preferRelativeResize="0"/>
              <p:nvPr/>
            </p:nvPicPr>
            <p:blipFill rotWithShape="1">
              <a:blip r:embed="rId6">
                <a:alphaModFix/>
              </a:blip>
              <a:srcRect b="25148" l="6919" r="9712" t="13738"/>
              <a:stretch/>
            </p:blipFill>
            <p:spPr>
              <a:xfrm>
                <a:off x="2875125" y="70525"/>
                <a:ext cx="4100325" cy="300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" name="Google Shape;65;p13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35404"/>
              <a:stretch/>
            </p:blipFill>
            <p:spPr>
              <a:xfrm>
                <a:off x="7053775" y="2028850"/>
                <a:ext cx="2006700" cy="211532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6" name="Google Shape;66;p13"/>
              <p:cNvGrpSpPr/>
              <p:nvPr/>
            </p:nvGrpSpPr>
            <p:grpSpPr>
              <a:xfrm>
                <a:off x="2911921" y="3410025"/>
                <a:ext cx="1709927" cy="1733465"/>
                <a:chOff x="2405785" y="3236750"/>
                <a:chExt cx="1709927" cy="1733465"/>
              </a:xfrm>
            </p:grpSpPr>
            <p:pic>
              <p:nvPicPr>
                <p:cNvPr id="67" name="Google Shape;67;p13"/>
                <p:cNvPicPr preferRelativeResize="0"/>
                <p:nvPr/>
              </p:nvPicPr>
              <p:blipFill>
                <a:blip r:embed="rId8">
                  <a:alphaModFix/>
                </a:blip>
                <a:stretch>
                  <a:fillRect/>
                </a:stretch>
              </p:blipFill>
              <p:spPr>
                <a:xfrm>
                  <a:off x="2405785" y="3532992"/>
                  <a:ext cx="1709927" cy="14372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8" name="Google Shape;68;p13"/>
                <p:cNvPicPr preferRelativeResize="0"/>
                <p:nvPr/>
              </p:nvPicPr>
              <p:blipFill>
                <a:blip r:embed="rId9">
                  <a:alphaModFix/>
                </a:blip>
                <a:stretch>
                  <a:fillRect/>
                </a:stretch>
              </p:blipFill>
              <p:spPr>
                <a:xfrm>
                  <a:off x="2840699" y="3236750"/>
                  <a:ext cx="840100" cy="10794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9" name="Google Shape;69;p13"/>
              <p:cNvGrpSpPr/>
              <p:nvPr/>
            </p:nvGrpSpPr>
            <p:grpSpPr>
              <a:xfrm>
                <a:off x="5028769" y="3410025"/>
                <a:ext cx="1709927" cy="1733465"/>
                <a:chOff x="2812719" y="3236750"/>
                <a:chExt cx="1709927" cy="1733465"/>
              </a:xfrm>
            </p:grpSpPr>
            <p:pic>
              <p:nvPicPr>
                <p:cNvPr id="70" name="Google Shape;70;p13"/>
                <p:cNvPicPr preferRelativeResize="0"/>
                <p:nvPr/>
              </p:nvPicPr>
              <p:blipFill>
                <a:blip r:embed="rId8">
                  <a:alphaModFix/>
                </a:blip>
                <a:stretch>
                  <a:fillRect/>
                </a:stretch>
              </p:blipFill>
              <p:spPr>
                <a:xfrm>
                  <a:off x="2812719" y="3532992"/>
                  <a:ext cx="1709927" cy="14372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1" name="Google Shape;71;p13"/>
                <p:cNvPicPr preferRelativeResize="0"/>
                <p:nvPr/>
              </p:nvPicPr>
              <p:blipFill>
                <a:blip r:embed="rId9">
                  <a:alphaModFix/>
                </a:blip>
                <a:stretch>
                  <a:fillRect/>
                </a:stretch>
              </p:blipFill>
              <p:spPr>
                <a:xfrm>
                  <a:off x="3247633" y="3236750"/>
                  <a:ext cx="840100" cy="10794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72" name="Google Shape;72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5589876" y="4489452"/>
              <a:ext cx="826525" cy="683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3353613" y="4489438"/>
              <a:ext cx="826525" cy="6831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4" name="Google Shape;7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02425" y="181425"/>
            <a:ext cx="1386500" cy="1643575"/>
          </a:xfrm>
          <a:prstGeom prst="rect">
            <a:avLst/>
          </a:prstGeom>
          <a:noFill/>
          <a:ln cap="flat" cmpd="sng" w="57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76225" y="3622975"/>
            <a:ext cx="587800" cy="48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602275" y="3664425"/>
            <a:ext cx="548250" cy="40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985874" y="3036175"/>
            <a:ext cx="1040750" cy="104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220150" y="3159675"/>
            <a:ext cx="809900" cy="841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ments of a story, story retelling.  Parts of a story song.  Learn about the important parts of a story.  Story retelling is a critical skill for reading comprehension. Sing along with Jack Hartmann.&#10;Learn that a story has a beginning, a middle and an end.  Every story has characters,settings and a main idea.  Sing along with Jack and increase your reading comprehension and story retelling skills.  Learn about the parts of a story or elements of a story. Parts of a story for Kindergarten. Language Arts for kids.&#10;&#10;Lyrics&#10;Let's sing about the parts of story&#10;Keep them on your mind as you read and write&#10;Beginning, middle, end, characters and setting&#10;And what is the story mostly about&#10;&#10;The beginning is when the story starts&#10;The beginning is when the story starts&#10;The middle is what happens next&#10;The middle is what happens next&#10;The end is the finish of the story&#10;The end is the finish of the story&#10;The characters are who is in the story&#10;The characters are who is in the story&#10;The setting is when and where it takes place&#10;The setting is when and where it takes place&#10;The main idea is what the story's mostly about&#10;The main idea is what the story's mostly about&#10;Go tortoise go!  You're a winner!  Never give up!&#10;&#10;Let's sing about the parts of story&#10;Keep them on your mind as you read and write&#10;Beginning, middle, end, characters and setting&#10;And what is the story mostly about?&#10;&#10;When you read, write or retell any kind of story&#10;You've got to, got to know the important parts&#10;They're called the elements or parts of a story&#10;Remember this song and you'll know them by heart&#10;&#10;Let's sing about the parts of story&#10;Keep them on your mind as you read and write&#10;Beginning, middle, end, characters and setting&#10;And what is the story mostly about?&#10;&#10;What's that story about?&#10;Who's in it?&#10;When and where did it happen?&#10;How did it begin?&#10;What about the middle?&#10;End of story&#10;&#10;&#10;Jack Hartmann's website: www.jackhartmann.com&#10;&#10;Remember to connect with Jack Hartmann on his Social Networks:&#10;&#10;Facebook: facebook.com/hop2itmusic&#10;Pinterest: pinterest.com/jackhartmann&#10;YouTube: youtube.com/user/JackHartmann&#10;Twitter: twitter.com/Jack_Hartmann&#10;Google+: goo.gl/GW7SPs&#10;&#10;You can find Jack Hartmann's Music on:&#10;&#10;Jack Hartmann Website: jackhartmann.com&#10;iTunes: goo.gl/GeDJeJ&#10;Amazon: goo.gl/Ei8C6B&#10;Google Play: goo.gl/doZpfS&#10;CD Baby: cdbaby.com/Artist/JackHartmann" id="79" name="Google Shape;79;p13" title="Parts of a Story | Language Arts Song for Kids | English for Kids | Jack Hartmann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256625" y="427650"/>
            <a:ext cx="1520825" cy="1151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ory Elements Part 1: Characters, Setting, and Event&#10;&#10;What are the character, setting, and events of a story and how to identify them. &#10;&#10;&#10;For the&quot; Pronouns Series&quot; click the link below :)&#10;&#10;https://www.youtube.com/playlist?list=PLGIhw0VkiENtR9wyUg3UoYgfUdU0yzn_U&#10;&#10;For the &quot;Adjectives Series&quot; click the link below :)&#10;&#10;https://www.youtube.com/playlist?list=PLGIhw0VkiENvmnKo_3u5rucTFEMOk5pMa&#10;&#10;For the &quot;Verbs Series&quot; click the link below :)&#10;&#10;https://www.youtube.com/playlist?list=PLGIhw0VkiENsDhCj1ZBll06x08Mf9wheA &#10;&#10;For the &quot;Noun Series&quot; click the link below :)&#10;&#10;https://www.youtube.com/playlist?list=PLGIhw0VkiENstmZafbmlTCXI-7EIjZpuz" id="80" name="Google Shape;80;p13" title="Story Elements Part 1: Characters, Setting, and Events | English For Kids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913525" y="427650"/>
            <a:ext cx="1779875" cy="1151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ory Elements PowToon" id="81" name="Google Shape;81;p13" title="Story Elements PowToon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000500" y="1645925"/>
            <a:ext cx="1918500" cy="121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056621" y="2165787"/>
            <a:ext cx="899253" cy="841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220150" y="2276850"/>
            <a:ext cx="765725" cy="73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 rotWithShape="1">
          <a:blip r:embed="rId29">
            <a:alphaModFix/>
          </a:blip>
          <a:srcRect b="0" l="25449" r="19213" t="0"/>
          <a:stretch/>
        </p:blipFill>
        <p:spPr>
          <a:xfrm>
            <a:off x="419175" y="331300"/>
            <a:ext cx="2097900" cy="448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4"/>
          <p:cNvGrpSpPr/>
          <p:nvPr/>
        </p:nvGrpSpPr>
        <p:grpSpPr>
          <a:xfrm>
            <a:off x="0" y="-1"/>
            <a:ext cx="9144000" cy="5143500"/>
            <a:chOff x="0" y="0"/>
            <a:chExt cx="9144000" cy="5143500"/>
          </a:xfrm>
        </p:grpSpPr>
        <p:grpSp>
          <p:nvGrpSpPr>
            <p:cNvPr id="90" name="Google Shape;90;p14"/>
            <p:cNvGrpSpPr/>
            <p:nvPr/>
          </p:nvGrpSpPr>
          <p:grpSpPr>
            <a:xfrm>
              <a:off x="0" y="0"/>
              <a:ext cx="9144000" cy="5143500"/>
              <a:chOff x="0" y="0"/>
              <a:chExt cx="9144000" cy="5143500"/>
            </a:xfrm>
          </p:grpSpPr>
          <p:sp>
            <p:nvSpPr>
              <p:cNvPr id="91" name="Google Shape;91;p14"/>
              <p:cNvSpPr/>
              <p:nvPr/>
            </p:nvSpPr>
            <p:spPr>
              <a:xfrm>
                <a:off x="0" y="0"/>
                <a:ext cx="9144000" cy="5143500"/>
              </a:xfrm>
              <a:prstGeom prst="rect">
                <a:avLst/>
              </a:prstGeom>
              <a:solidFill>
                <a:schemeClr val="lt2"/>
              </a:solidFill>
              <a:ln cap="flat" cmpd="sng" w="952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14"/>
              <p:cNvSpPr txBox="1"/>
              <p:nvPr/>
            </p:nvSpPr>
            <p:spPr>
              <a:xfrm>
                <a:off x="0" y="0"/>
                <a:ext cx="3000000" cy="42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>
                    <a:solidFill>
                      <a:schemeClr val="dk1"/>
                    </a:solidFill>
                    <a:latin typeface="Indie Flower"/>
                    <a:ea typeface="Indie Flower"/>
                    <a:cs typeface="Indie Flower"/>
                    <a:sym typeface="Indie Flower"/>
                  </a:rPr>
                  <a:t>❄️WinterStorm❄️</a:t>
                </a:r>
                <a:endParaRPr/>
              </a:p>
            </p:txBody>
          </p:sp>
        </p:grpSp>
        <p:sp>
          <p:nvSpPr>
            <p:cNvPr id="93" name="Google Shape;93;p14"/>
            <p:cNvSpPr/>
            <p:nvPr/>
          </p:nvSpPr>
          <p:spPr>
            <a:xfrm>
              <a:off x="319775" y="421801"/>
              <a:ext cx="2675400" cy="2562300"/>
            </a:xfrm>
            <a:prstGeom prst="rect">
              <a:avLst/>
            </a:prstGeom>
            <a:solidFill>
              <a:srgbClr val="FFFFFF"/>
            </a:solidFill>
            <a:ln cap="flat" cmpd="sng" w="142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3212350" y="421801"/>
              <a:ext cx="2675400" cy="2562300"/>
            </a:xfrm>
            <a:prstGeom prst="rect">
              <a:avLst/>
            </a:prstGeom>
            <a:solidFill>
              <a:srgbClr val="FFFFFF"/>
            </a:solidFill>
            <a:ln cap="flat" cmpd="sng" w="142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6100100" y="421801"/>
              <a:ext cx="2675400" cy="2562300"/>
            </a:xfrm>
            <a:prstGeom prst="rect">
              <a:avLst/>
            </a:prstGeom>
            <a:solidFill>
              <a:srgbClr val="FFFFFF"/>
            </a:solidFill>
            <a:ln cap="flat" cmpd="sng" w="142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4"/>
            <p:cNvSpPr/>
            <p:nvPr/>
          </p:nvSpPr>
          <p:spPr>
            <a:xfrm>
              <a:off x="407825" y="470161"/>
              <a:ext cx="2499300" cy="597300"/>
            </a:xfrm>
            <a:prstGeom prst="rect">
              <a:avLst/>
            </a:prstGeom>
            <a:solidFill>
              <a:srgbClr val="3C78D8"/>
            </a:solidFill>
            <a:ln cap="flat" cmpd="sng" w="57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>
                  <a:latin typeface="Impact"/>
                  <a:ea typeface="Impact"/>
                  <a:cs typeface="Impact"/>
                  <a:sym typeface="Impact"/>
                </a:rPr>
                <a:t>Character</a:t>
              </a:r>
              <a:r>
                <a:rPr lang="en"/>
                <a:t> </a:t>
              </a:r>
              <a:endParaRPr/>
            </a:p>
          </p:txBody>
        </p:sp>
        <p:sp>
          <p:nvSpPr>
            <p:cNvPr id="97" name="Google Shape;97;p14"/>
            <p:cNvSpPr/>
            <p:nvPr/>
          </p:nvSpPr>
          <p:spPr>
            <a:xfrm>
              <a:off x="3297988" y="470161"/>
              <a:ext cx="2499300" cy="597300"/>
            </a:xfrm>
            <a:prstGeom prst="rect">
              <a:avLst/>
            </a:prstGeom>
            <a:solidFill>
              <a:srgbClr val="674EA7"/>
            </a:solidFill>
            <a:ln cap="flat" cmpd="sng" w="57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>
                  <a:solidFill>
                    <a:schemeClr val="dk1"/>
                  </a:solidFill>
                  <a:latin typeface="Impact"/>
                  <a:ea typeface="Impact"/>
                  <a:cs typeface="Impact"/>
                  <a:sym typeface="Impact"/>
                </a:rPr>
                <a:t>Setting </a:t>
              </a:r>
              <a:endParaRPr/>
            </a:p>
          </p:txBody>
        </p:sp>
        <p:sp>
          <p:nvSpPr>
            <p:cNvPr id="98" name="Google Shape;98;p14"/>
            <p:cNvSpPr/>
            <p:nvPr/>
          </p:nvSpPr>
          <p:spPr>
            <a:xfrm>
              <a:off x="6192975" y="470152"/>
              <a:ext cx="2499300" cy="597300"/>
            </a:xfrm>
            <a:prstGeom prst="rect">
              <a:avLst/>
            </a:prstGeom>
            <a:solidFill>
              <a:srgbClr val="6AA84F"/>
            </a:solidFill>
            <a:ln cap="flat" cmpd="sng" w="57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>
                  <a:solidFill>
                    <a:schemeClr val="dk1"/>
                  </a:solidFill>
                  <a:latin typeface="Impact"/>
                  <a:ea typeface="Impact"/>
                  <a:cs typeface="Impact"/>
                  <a:sym typeface="Impact"/>
                </a:rPr>
                <a:t>Event</a:t>
              </a:r>
              <a:endParaRPr/>
            </a:p>
          </p:txBody>
        </p:sp>
      </p:grpSp>
      <p:sp>
        <p:nvSpPr>
          <p:cNvPr id="99" name="Google Shape;99;p14"/>
          <p:cNvSpPr txBox="1"/>
          <p:nvPr/>
        </p:nvSpPr>
        <p:spPr>
          <a:xfrm>
            <a:off x="385025" y="1076525"/>
            <a:ext cx="25407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a girl 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3301650" y="1076525"/>
            <a:ext cx="25407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at home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6140571" y="1076525"/>
            <a:ext cx="25407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played with toys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2" name="Google Shape;10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8403" y="3098156"/>
            <a:ext cx="1827750" cy="19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1520" y="3292582"/>
            <a:ext cx="1827750" cy="1520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8248" y="3292575"/>
            <a:ext cx="1909600" cy="152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5"/>
          <p:cNvGrpSpPr/>
          <p:nvPr/>
        </p:nvGrpSpPr>
        <p:grpSpPr>
          <a:xfrm>
            <a:off x="4" y="-1"/>
            <a:ext cx="9144000" cy="5143500"/>
            <a:chOff x="0" y="0"/>
            <a:chExt cx="9144000" cy="5143500"/>
          </a:xfrm>
        </p:grpSpPr>
        <p:grpSp>
          <p:nvGrpSpPr>
            <p:cNvPr id="110" name="Google Shape;110;p15"/>
            <p:cNvGrpSpPr/>
            <p:nvPr/>
          </p:nvGrpSpPr>
          <p:grpSpPr>
            <a:xfrm>
              <a:off x="0" y="0"/>
              <a:ext cx="9144000" cy="5143500"/>
              <a:chOff x="0" y="0"/>
              <a:chExt cx="9144000" cy="5143500"/>
            </a:xfrm>
          </p:grpSpPr>
          <p:sp>
            <p:nvSpPr>
              <p:cNvPr id="111" name="Google Shape;111;p15"/>
              <p:cNvSpPr/>
              <p:nvPr/>
            </p:nvSpPr>
            <p:spPr>
              <a:xfrm>
                <a:off x="0" y="0"/>
                <a:ext cx="9144000" cy="5143500"/>
              </a:xfrm>
              <a:prstGeom prst="rect">
                <a:avLst/>
              </a:prstGeom>
              <a:solidFill>
                <a:schemeClr val="lt2"/>
              </a:solidFill>
              <a:ln cap="flat" cmpd="sng" w="952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5"/>
              <p:cNvSpPr txBox="1"/>
              <p:nvPr/>
            </p:nvSpPr>
            <p:spPr>
              <a:xfrm>
                <a:off x="0" y="0"/>
                <a:ext cx="3000000" cy="42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>
                    <a:solidFill>
                      <a:schemeClr val="dk1"/>
                    </a:solidFill>
                    <a:latin typeface="Indie Flower"/>
                    <a:ea typeface="Indie Flower"/>
                    <a:cs typeface="Indie Flower"/>
                    <a:sym typeface="Indie Flower"/>
                  </a:rPr>
                  <a:t>❄️WinterStorm❄️</a:t>
                </a:r>
                <a:endParaRPr/>
              </a:p>
            </p:txBody>
          </p:sp>
        </p:grpSp>
        <p:sp>
          <p:nvSpPr>
            <p:cNvPr id="113" name="Google Shape;113;p15"/>
            <p:cNvSpPr/>
            <p:nvPr/>
          </p:nvSpPr>
          <p:spPr>
            <a:xfrm>
              <a:off x="319775" y="421801"/>
              <a:ext cx="2675400" cy="2562300"/>
            </a:xfrm>
            <a:prstGeom prst="rect">
              <a:avLst/>
            </a:prstGeom>
            <a:solidFill>
              <a:srgbClr val="FFFFFF"/>
            </a:solidFill>
            <a:ln cap="flat" cmpd="sng" w="142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3212350" y="421801"/>
              <a:ext cx="2675400" cy="2562300"/>
            </a:xfrm>
            <a:prstGeom prst="rect">
              <a:avLst/>
            </a:prstGeom>
            <a:solidFill>
              <a:srgbClr val="FFFFFF"/>
            </a:solidFill>
            <a:ln cap="flat" cmpd="sng" w="142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6100100" y="421801"/>
              <a:ext cx="2675400" cy="2562300"/>
            </a:xfrm>
            <a:prstGeom prst="rect">
              <a:avLst/>
            </a:prstGeom>
            <a:solidFill>
              <a:srgbClr val="FFFFFF"/>
            </a:solidFill>
            <a:ln cap="flat" cmpd="sng" w="142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407825" y="470161"/>
              <a:ext cx="2499300" cy="597300"/>
            </a:xfrm>
            <a:prstGeom prst="rect">
              <a:avLst/>
            </a:prstGeom>
            <a:solidFill>
              <a:srgbClr val="3C78D8"/>
            </a:solidFill>
            <a:ln cap="flat" cmpd="sng" w="57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>
                  <a:latin typeface="Impact"/>
                  <a:ea typeface="Impact"/>
                  <a:cs typeface="Impact"/>
                  <a:sym typeface="Impact"/>
                </a:rPr>
                <a:t>Character</a:t>
              </a:r>
              <a:r>
                <a:rPr lang="en"/>
                <a:t> </a:t>
              </a: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3297988" y="470161"/>
              <a:ext cx="2499300" cy="597300"/>
            </a:xfrm>
            <a:prstGeom prst="rect">
              <a:avLst/>
            </a:prstGeom>
            <a:solidFill>
              <a:srgbClr val="674EA7"/>
            </a:solidFill>
            <a:ln cap="flat" cmpd="sng" w="57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>
                  <a:solidFill>
                    <a:schemeClr val="dk1"/>
                  </a:solidFill>
                  <a:latin typeface="Impact"/>
                  <a:ea typeface="Impact"/>
                  <a:cs typeface="Impact"/>
                  <a:sym typeface="Impact"/>
                </a:rPr>
                <a:t>Setting </a:t>
              </a: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6192975" y="470152"/>
              <a:ext cx="2499300" cy="597300"/>
            </a:xfrm>
            <a:prstGeom prst="rect">
              <a:avLst/>
            </a:prstGeom>
            <a:solidFill>
              <a:srgbClr val="6AA84F"/>
            </a:solidFill>
            <a:ln cap="flat" cmpd="sng" w="57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>
                  <a:solidFill>
                    <a:schemeClr val="dk1"/>
                  </a:solidFill>
                  <a:latin typeface="Impact"/>
                  <a:ea typeface="Impact"/>
                  <a:cs typeface="Impact"/>
                  <a:sym typeface="Impact"/>
                </a:rPr>
                <a:t>Event</a:t>
              </a:r>
              <a:endParaRPr/>
            </a:p>
          </p:txBody>
        </p:sp>
      </p:grpSp>
      <p:sp>
        <p:nvSpPr>
          <p:cNvPr id="119" name="Google Shape;119;p15"/>
          <p:cNvSpPr txBox="1"/>
          <p:nvPr/>
        </p:nvSpPr>
        <p:spPr>
          <a:xfrm>
            <a:off x="385025" y="1076525"/>
            <a:ext cx="25407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a monkey 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3301650" y="1076525"/>
            <a:ext cx="25407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at the zoo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6140571" y="1076525"/>
            <a:ext cx="25407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climbed the tree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2" name="Google Shape;12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0638" y="3060277"/>
            <a:ext cx="2062724" cy="187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025" y="2965738"/>
            <a:ext cx="2062700" cy="206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5">
            <a:alphaModFix/>
          </a:blip>
          <a:srcRect b="10088" l="0" r="0" t="0"/>
          <a:stretch/>
        </p:blipFill>
        <p:spPr>
          <a:xfrm>
            <a:off x="6457275" y="3173100"/>
            <a:ext cx="2168850" cy="176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6"/>
          <p:cNvGrpSpPr/>
          <p:nvPr/>
        </p:nvGrpSpPr>
        <p:grpSpPr>
          <a:xfrm>
            <a:off x="0" y="-1"/>
            <a:ext cx="9144000" cy="5143500"/>
            <a:chOff x="0" y="0"/>
            <a:chExt cx="9144000" cy="5143500"/>
          </a:xfrm>
        </p:grpSpPr>
        <p:grpSp>
          <p:nvGrpSpPr>
            <p:cNvPr id="130" name="Google Shape;130;p16"/>
            <p:cNvGrpSpPr/>
            <p:nvPr/>
          </p:nvGrpSpPr>
          <p:grpSpPr>
            <a:xfrm>
              <a:off x="0" y="0"/>
              <a:ext cx="9144000" cy="5143500"/>
              <a:chOff x="0" y="0"/>
              <a:chExt cx="9144000" cy="5143500"/>
            </a:xfrm>
          </p:grpSpPr>
          <p:sp>
            <p:nvSpPr>
              <p:cNvPr id="131" name="Google Shape;131;p16"/>
              <p:cNvSpPr/>
              <p:nvPr/>
            </p:nvSpPr>
            <p:spPr>
              <a:xfrm>
                <a:off x="0" y="0"/>
                <a:ext cx="9144000" cy="5143500"/>
              </a:xfrm>
              <a:prstGeom prst="rect">
                <a:avLst/>
              </a:prstGeom>
              <a:solidFill>
                <a:schemeClr val="lt2"/>
              </a:solidFill>
              <a:ln cap="flat" cmpd="sng" w="952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16"/>
              <p:cNvSpPr txBox="1"/>
              <p:nvPr/>
            </p:nvSpPr>
            <p:spPr>
              <a:xfrm>
                <a:off x="0" y="0"/>
                <a:ext cx="3000000" cy="42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>
                    <a:solidFill>
                      <a:schemeClr val="dk1"/>
                    </a:solidFill>
                    <a:latin typeface="Indie Flower"/>
                    <a:ea typeface="Indie Flower"/>
                    <a:cs typeface="Indie Flower"/>
                    <a:sym typeface="Indie Flower"/>
                  </a:rPr>
                  <a:t>❄️WinterStorm❄️</a:t>
                </a:r>
                <a:endParaRPr/>
              </a:p>
            </p:txBody>
          </p:sp>
        </p:grpSp>
        <p:sp>
          <p:nvSpPr>
            <p:cNvPr id="133" name="Google Shape;133;p16"/>
            <p:cNvSpPr/>
            <p:nvPr/>
          </p:nvSpPr>
          <p:spPr>
            <a:xfrm>
              <a:off x="319775" y="421801"/>
              <a:ext cx="2675400" cy="2562300"/>
            </a:xfrm>
            <a:prstGeom prst="rect">
              <a:avLst/>
            </a:prstGeom>
            <a:solidFill>
              <a:srgbClr val="FFFFFF"/>
            </a:solidFill>
            <a:ln cap="flat" cmpd="sng" w="142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3212350" y="421801"/>
              <a:ext cx="2675400" cy="2562300"/>
            </a:xfrm>
            <a:prstGeom prst="rect">
              <a:avLst/>
            </a:prstGeom>
            <a:solidFill>
              <a:srgbClr val="FFFFFF"/>
            </a:solidFill>
            <a:ln cap="flat" cmpd="sng" w="142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6100100" y="421801"/>
              <a:ext cx="2675400" cy="2562300"/>
            </a:xfrm>
            <a:prstGeom prst="rect">
              <a:avLst/>
            </a:prstGeom>
            <a:solidFill>
              <a:srgbClr val="FFFFFF"/>
            </a:solidFill>
            <a:ln cap="flat" cmpd="sng" w="142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407825" y="470161"/>
              <a:ext cx="2499300" cy="597300"/>
            </a:xfrm>
            <a:prstGeom prst="rect">
              <a:avLst/>
            </a:prstGeom>
            <a:solidFill>
              <a:srgbClr val="3C78D8"/>
            </a:solidFill>
            <a:ln cap="flat" cmpd="sng" w="57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>
                  <a:latin typeface="Impact"/>
                  <a:ea typeface="Impact"/>
                  <a:cs typeface="Impact"/>
                  <a:sym typeface="Impact"/>
                </a:rPr>
                <a:t>Character</a:t>
              </a:r>
              <a:r>
                <a:rPr lang="en"/>
                <a:t> </a:t>
              </a:r>
              <a:endParaRPr/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3297988" y="470161"/>
              <a:ext cx="2499300" cy="597300"/>
            </a:xfrm>
            <a:prstGeom prst="rect">
              <a:avLst/>
            </a:prstGeom>
            <a:solidFill>
              <a:srgbClr val="674EA7"/>
            </a:solidFill>
            <a:ln cap="flat" cmpd="sng" w="57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>
                  <a:solidFill>
                    <a:schemeClr val="dk1"/>
                  </a:solidFill>
                  <a:latin typeface="Impact"/>
                  <a:ea typeface="Impact"/>
                  <a:cs typeface="Impact"/>
                  <a:sym typeface="Impact"/>
                </a:rPr>
                <a:t>Setting </a:t>
              </a:r>
              <a:endParaRPr/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6192975" y="470152"/>
              <a:ext cx="2499300" cy="597300"/>
            </a:xfrm>
            <a:prstGeom prst="rect">
              <a:avLst/>
            </a:prstGeom>
            <a:solidFill>
              <a:srgbClr val="6AA84F"/>
            </a:solidFill>
            <a:ln cap="flat" cmpd="sng" w="57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>
                  <a:solidFill>
                    <a:schemeClr val="dk1"/>
                  </a:solidFill>
                  <a:latin typeface="Impact"/>
                  <a:ea typeface="Impact"/>
                  <a:cs typeface="Impact"/>
                  <a:sym typeface="Impact"/>
                </a:rPr>
                <a:t>Event</a:t>
              </a:r>
              <a:endParaRPr/>
            </a:p>
          </p:txBody>
        </p:sp>
      </p:grpSp>
      <p:sp>
        <p:nvSpPr>
          <p:cNvPr id="139" name="Google Shape;139;p16"/>
          <p:cNvSpPr txBox="1"/>
          <p:nvPr/>
        </p:nvSpPr>
        <p:spPr>
          <a:xfrm>
            <a:off x="385025" y="1076525"/>
            <a:ext cx="25407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a dog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3301650" y="1076525"/>
            <a:ext cx="25407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at the </a:t>
            </a: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pet store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1" name="Google Shape;141;p16"/>
          <p:cNvSpPr txBox="1"/>
          <p:nvPr/>
        </p:nvSpPr>
        <p:spPr>
          <a:xfrm>
            <a:off x="6140571" y="1076525"/>
            <a:ext cx="25407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omic Sans MS"/>
                <a:ea typeface="Comic Sans MS"/>
                <a:cs typeface="Comic Sans MS"/>
                <a:sym typeface="Comic Sans MS"/>
              </a:rPr>
              <a:t>played with a ball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2" name="Google Shape;14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0576" y="3092999"/>
            <a:ext cx="2188906" cy="205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5115" y="3478292"/>
            <a:ext cx="1279900" cy="127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 rotWithShape="1">
          <a:blip r:embed="rId5">
            <a:alphaModFix/>
          </a:blip>
          <a:srcRect b="12401" l="0" r="0" t="13381"/>
          <a:stretch/>
        </p:blipFill>
        <p:spPr>
          <a:xfrm>
            <a:off x="385025" y="3478300"/>
            <a:ext cx="1724550" cy="127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