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10058400" cx="7772400"/>
  <p:notesSz cx="7010400" cy="9296400"/>
  <p:embeddedFontLst>
    <p:embeddedFont>
      <p:font typeface="Oswal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000000"/>
          </p15:clr>
        </p15:guide>
        <p15:guide id="2" pos="2448">
          <p15:clr>
            <a:srgbClr val="000000"/>
          </p15:clr>
        </p15:guide>
      </p15:sldGuideLst>
    </p:ext>
    <p:ext uri="GoogleSlidesCustomDataVersion2">
      <go:slidesCustomData xmlns:go="http://customooxmlschemas.google.com/" r:id="rId26" roundtripDataSignature="AMtx7mg9rsb9/YorYaM8UsXE6y2tnw39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71087B4-57D2-41D0-A043-276A0A092A9C}">
  <a:tblStyle styleId="{A71087B4-57D2-41D0-A043-276A0A092A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 b="off" i="off"/>
      <a:tcStyle>
        <a:fill>
          <a:solidFill>
            <a:srgbClr val="CACAC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ACAC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dk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dk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dk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dk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Oswald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Oswal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e8b9601a9f_0_0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2e8b9601a9f_0_0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e8bc98ba27_0_0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g2e8bc98ba27_0_0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e8bc98ba27_0_8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2e8bc98ba27_0_8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e8bc98ba27_0_16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g2e8bc98ba27_0_16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e8bc98ba27_0_24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g2e8bc98ba27_0_24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e8bc98ba27_0_32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g2e8bc98ba27_0_32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e8bc98ba27_0_40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g2e8bc98ba27_0_40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ae03f8664_0_0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22ae03f8664_0_0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e8bc98ba27_0_72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g2e8bc98ba27_0_72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4e10dd395_0_0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254e10dd395_0_0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54e10dd395_0_16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g254e10dd395_0_16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54e10dd395_0_24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g254e10dd395_0_24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4e10dd395_0_32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g254e10dd395_0_32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54e10dd395_0_40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g254e10dd395_0_40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4e10dd395_0_48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g254e10dd395_0_48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54e10dd395_0_56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g254e10dd395_0_56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3baef79d0c_0_0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23baef79d0c_0_0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/>
            </a:lvl1pPr>
            <a:lvl2pPr lvl="1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/>
            </a:lvl3pPr>
            <a:lvl4pPr lvl="3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4pPr>
            <a:lvl5pPr lvl="4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5pPr>
            <a:lvl6pPr lvl="5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6pPr>
            <a:lvl7pPr lvl="6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7pPr>
            <a:lvl8pPr lvl="7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8pPr>
            <a:lvl9pPr lvl="8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132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  <a:defRPr sz="2720"/>
            </a:lvl1pPr>
            <a:lvl2pPr indent="-37973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  <a:defRPr sz="2380"/>
            </a:lvl2pPr>
            <a:lvl3pPr indent="-358139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3pPr>
            <a:lvl4pPr indent="-33655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indent="-33655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indent="-33655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0"/>
              <a:buFont typeface="Calibri"/>
              <a:buNone/>
              <a:defRPr b="0" i="0" sz="37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973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  <a:defRPr b="0" i="0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5755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5754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0E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e8b9601a9f_0_0"/>
          <p:cNvSpPr txBox="1"/>
          <p:nvPr/>
        </p:nvSpPr>
        <p:spPr>
          <a:xfrm>
            <a:off x="642725" y="607124"/>
            <a:ext cx="6493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40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Users Choice</a:t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85" name="Google Shape;85;g2e8b9601a9f_0_0"/>
          <p:cNvGraphicFramePr/>
          <p:nvPr/>
        </p:nvGraphicFramePr>
        <p:xfrm>
          <a:off x="831572" y="137574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121975"/>
              </a:tblGrid>
              <a:tr h="808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 </a:t>
                      </a: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</a:t>
                      </a:r>
                      <a:endParaRPr b="0"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57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Ask your teammates, See 3 before me.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5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Learning about and practicing a specific skill /TEK to help us become stronger and  AMAZING MATHEMATICIANS!!</a:t>
                      </a:r>
                      <a:endParaRPr sz="25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1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7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At our group table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5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937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Oswald"/>
                        <a:buAutoNum type="arabicPeriod"/>
                      </a:pPr>
                      <a:r>
                        <a:rPr lang="en-US" sz="24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Working together to improve our math skills one TEK at a time.</a:t>
                      </a:r>
                      <a:endParaRPr sz="24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3810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Oswald"/>
                        <a:buAutoNum type="arabicPeriod"/>
                      </a:pPr>
                      <a:r>
                        <a:rPr lang="en-US" sz="24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Asking questions when we don’t understand. (USE THE TALK CARDS)</a:t>
                      </a:r>
                      <a:endParaRPr sz="24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3810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Oswald"/>
                        <a:buAutoNum type="arabicPeriod"/>
                      </a:pPr>
                      <a:r>
                        <a:rPr lang="en-US" sz="24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Sharing ideas with the group.</a:t>
                      </a:r>
                      <a:endParaRPr sz="24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3810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Oswald"/>
                        <a:buAutoNum type="arabicPeriod"/>
                      </a:pPr>
                      <a:r>
                        <a:rPr lang="en-US" sz="24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Trying our BEST even when it gets hard!</a:t>
                      </a:r>
                      <a:endParaRPr sz="24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3810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Oswald"/>
                        <a:buAutoNum type="arabicPeriod"/>
                      </a:pPr>
                      <a:r>
                        <a:rPr lang="en-US" sz="24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Celebrate others successes!!</a:t>
                      </a:r>
                      <a:endParaRPr sz="24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5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We will show SUCCESS when we have made asked all our questions, tried our best, and made progress! 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e8bc98ba27_0_0"/>
          <p:cNvSpPr txBox="1"/>
          <p:nvPr/>
        </p:nvSpPr>
        <p:spPr>
          <a:xfrm>
            <a:off x="642700" y="817199"/>
            <a:ext cx="6493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31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Technology Quest</a:t>
            </a:r>
            <a:endParaRPr b="0" i="0" sz="17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91" name="Google Shape;91;g2e8bc98ba27_0_0"/>
          <p:cNvGraphicFramePr/>
          <p:nvPr/>
        </p:nvGraphicFramePr>
        <p:xfrm>
          <a:off x="718897" y="15396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17325"/>
              </a:tblGrid>
              <a:tr h="8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0</a:t>
                      </a:r>
                      <a:endParaRPr b="0"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8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Math Talk ONLY</a:t>
                      </a:r>
                      <a:endParaRPr b="0" sz="28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See three before me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Dreambox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Edpuzzle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Nearpod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SavvesBridge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Complete one lesson in the above listed places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17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33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in station spot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17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Practicing your specific TEK skills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can correctly solve problems involving the TEK.</a:t>
                      </a:r>
                      <a:endParaRPr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e8bc98ba27_0_8"/>
          <p:cNvSpPr txBox="1"/>
          <p:nvPr/>
        </p:nvSpPr>
        <p:spPr>
          <a:xfrm>
            <a:off x="642700" y="817199"/>
            <a:ext cx="6493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31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Poster Maker</a:t>
            </a:r>
            <a:endParaRPr b="0" i="0" sz="17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97" name="Google Shape;97;g2e8bc98ba27_0_8"/>
          <p:cNvGraphicFramePr/>
          <p:nvPr/>
        </p:nvGraphicFramePr>
        <p:xfrm>
          <a:off x="718897" y="15396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17325"/>
              </a:tblGrid>
              <a:tr h="8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</a:t>
                      </a:r>
                      <a:endParaRPr b="0"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8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Math Talk ONLY</a:t>
                      </a:r>
                      <a:endParaRPr b="0" sz="28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See three before me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Using the anchor chart paper, markers, and colored pencils create a poster for the TEK using the vocabulary list. Include how to solve a sample problem. </a:t>
                      </a:r>
                      <a:endParaRPr sz="3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17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33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in station spot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17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Practicing your specific TEK skills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can correctly solve problems involving the TEK.</a:t>
                      </a:r>
                      <a:endParaRPr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e8bc98ba27_0_16"/>
          <p:cNvSpPr/>
          <p:nvPr/>
        </p:nvSpPr>
        <p:spPr>
          <a:xfrm>
            <a:off x="231913" y="205409"/>
            <a:ext cx="7328400" cy="9667500"/>
          </a:xfrm>
          <a:prstGeom prst="rect">
            <a:avLst/>
          </a:prstGeom>
          <a:noFill/>
          <a:ln cap="flat" cmpd="sng" w="76200">
            <a:solidFill>
              <a:srgbClr val="2E75B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2e8bc98ba27_0_16"/>
          <p:cNvSpPr/>
          <p:nvPr/>
        </p:nvSpPr>
        <p:spPr>
          <a:xfrm>
            <a:off x="371061" y="351183"/>
            <a:ext cx="7036800" cy="9362700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2e8bc98ba27_0_16"/>
          <p:cNvSpPr/>
          <p:nvPr/>
        </p:nvSpPr>
        <p:spPr>
          <a:xfrm>
            <a:off x="536713" y="556591"/>
            <a:ext cx="6705600" cy="9011400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2e8bc98ba27_0_16"/>
          <p:cNvSpPr txBox="1"/>
          <p:nvPr/>
        </p:nvSpPr>
        <p:spPr>
          <a:xfrm>
            <a:off x="642700" y="817199"/>
            <a:ext cx="6493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31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Story Teller</a:t>
            </a:r>
            <a:endParaRPr b="0" i="0" sz="17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06" name="Google Shape;106;g2e8bc98ba27_0_16"/>
          <p:cNvGraphicFramePr/>
          <p:nvPr/>
        </p:nvGraphicFramePr>
        <p:xfrm>
          <a:off x="718897" y="15396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17325"/>
              </a:tblGrid>
              <a:tr h="8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0</a:t>
                      </a:r>
                      <a:endParaRPr b="0"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8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Math Talk ONLY</a:t>
                      </a:r>
                      <a:endParaRPr b="0" sz="28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See three before me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Using notebook paper write a short story that uses all the vocabulary words on the list </a:t>
                      </a:r>
                      <a:r>
                        <a:rPr b="1" lang="en-US" sz="30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correctly</a:t>
                      </a:r>
                      <a:r>
                        <a:rPr lang="en-US" sz="3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 that solves a math problem, provide an illustration for your story. 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17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33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in station spot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17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Practicing your specific TEK skills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can correctly solve problems involving the TEK.</a:t>
                      </a:r>
                      <a:endParaRPr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e8bc98ba27_0_24"/>
          <p:cNvSpPr txBox="1"/>
          <p:nvPr/>
        </p:nvSpPr>
        <p:spPr>
          <a:xfrm>
            <a:off x="642700" y="817199"/>
            <a:ext cx="6493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31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Game Play</a:t>
            </a:r>
            <a:endParaRPr b="0" i="0" sz="17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12" name="Google Shape;112;g2e8bc98ba27_0_24"/>
          <p:cNvGraphicFramePr/>
          <p:nvPr/>
        </p:nvGraphicFramePr>
        <p:xfrm>
          <a:off x="718897" y="15396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17325"/>
              </a:tblGrid>
              <a:tr h="8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</a:t>
                      </a:r>
                      <a:endParaRPr b="0"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8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Math Talk ONLY</a:t>
                      </a:r>
                      <a:endParaRPr b="0" sz="28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See three before me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Use the game board provided, the correct game pieces and the instructions to play a TEK based game. Remember to show your work to receive a stamp on your card! 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17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33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in station spot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17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Practicing your specific TEK skills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can correctly solve problems involving the TEK.</a:t>
                      </a:r>
                      <a:endParaRPr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e8bc98ba27_0_32"/>
          <p:cNvSpPr txBox="1"/>
          <p:nvPr/>
        </p:nvSpPr>
        <p:spPr>
          <a:xfrm>
            <a:off x="642700" y="817199"/>
            <a:ext cx="6493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31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Error Analysis</a:t>
            </a:r>
            <a:endParaRPr b="0" i="0" sz="17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18" name="Google Shape;118;g2e8bc98ba27_0_32"/>
          <p:cNvGraphicFramePr/>
          <p:nvPr/>
        </p:nvGraphicFramePr>
        <p:xfrm>
          <a:off x="718897" y="15396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17325"/>
              </a:tblGrid>
              <a:tr h="8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</a:t>
                      </a:r>
                      <a:endParaRPr b="0"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8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Math Talk ONLY</a:t>
                      </a:r>
                      <a:endParaRPr b="0" sz="28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See three before me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Use the provided problem that I created. I think I made a mistake- can you find it? Shhh don’t tell anyone it is a secret! When you find it correct it so you can earn a stamp!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17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33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in station spot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17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Practicing your specific TEK skills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can correctly solve problems involving the TEK.</a:t>
                      </a:r>
                      <a:endParaRPr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e8bc98ba27_0_40"/>
          <p:cNvSpPr txBox="1"/>
          <p:nvPr/>
        </p:nvSpPr>
        <p:spPr>
          <a:xfrm>
            <a:off x="642700" y="817199"/>
            <a:ext cx="6493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31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Film Maker</a:t>
            </a:r>
            <a:endParaRPr b="0" i="0" sz="17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24" name="Google Shape;124;g2e8bc98ba27_0_40"/>
          <p:cNvGraphicFramePr/>
          <p:nvPr/>
        </p:nvGraphicFramePr>
        <p:xfrm>
          <a:off x="718897" y="15396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17325"/>
              </a:tblGrid>
              <a:tr h="8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</a:t>
                      </a:r>
                      <a:endParaRPr b="0"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8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Math Talk ONLY</a:t>
                      </a:r>
                      <a:endParaRPr b="0" sz="28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See three before me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Using notebook paper write a script that uses all the vocabulary words on the list </a:t>
                      </a:r>
                      <a:r>
                        <a:rPr b="1" lang="en-US" sz="30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correctly</a:t>
                      </a:r>
                      <a:r>
                        <a:rPr lang="en-US" sz="3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 that solves a math problem, then record your video- make it fun like a TikTok! </a:t>
                      </a:r>
                      <a:endParaRPr sz="3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17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33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in station spot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17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Practicing your specific TEK skills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can correctly solve problems involving the TEK.</a:t>
                      </a:r>
                      <a:endParaRPr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2ae03f8664_0_0"/>
          <p:cNvSpPr txBox="1"/>
          <p:nvPr/>
        </p:nvSpPr>
        <p:spPr>
          <a:xfrm>
            <a:off x="642725" y="607124"/>
            <a:ext cx="6493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43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 Cards</a:t>
            </a:r>
            <a:r>
              <a:rPr b="1" i="0" lang="en-US" sz="3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30" name="Google Shape;130;g22ae03f8664_0_0"/>
          <p:cNvGraphicFramePr/>
          <p:nvPr/>
        </p:nvGraphicFramePr>
        <p:xfrm>
          <a:off x="831560" y="14414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121975"/>
              </a:tblGrid>
              <a:tr h="481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55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5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6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 0 or 1</a:t>
                      </a:r>
                      <a:endParaRPr b="0" sz="26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81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5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55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Team Captain or Table Group</a:t>
                      </a:r>
                      <a:endParaRPr sz="2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(Refer to station tool kit)</a:t>
                      </a:r>
                      <a:endParaRPr sz="26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62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5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5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6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Completing as many task cards as you can during the time using your station wor journal</a:t>
                      </a:r>
                      <a:endParaRPr sz="22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81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5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5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6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At your seat or around your table group.</a:t>
                      </a:r>
                      <a:endParaRPr sz="22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688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5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5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508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Oswald"/>
                        <a:buAutoNum type="arabicPeriod"/>
                      </a:pP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Working </a:t>
                      </a:r>
                      <a:r>
                        <a:rPr lang="en-US" sz="26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independently</a:t>
                      </a: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 or </a:t>
                      </a:r>
                      <a:r>
                        <a:rPr lang="en-US" sz="26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with a partner </a:t>
                      </a: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to complete your task cards</a:t>
                      </a:r>
                      <a:endParaRPr sz="26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508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Oswald"/>
                        <a:buAutoNum type="arabicPeriod"/>
                      </a:pP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You </a:t>
                      </a:r>
                      <a:r>
                        <a:rPr b="1"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MUST</a:t>
                      </a: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 use your scratch paper to </a:t>
                      </a:r>
                      <a:r>
                        <a:rPr b="1"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SHOW ALL WORK AND STRATEGIES!</a:t>
                      </a:r>
                      <a:endParaRPr b="1" sz="26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44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Oswald"/>
                        <a:buAutoNum type="arabicPeriod"/>
                      </a:pP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You may use your journal/ notes to help you solve your task cards.</a:t>
                      </a:r>
                      <a:r>
                        <a:rPr lang="en-US" sz="25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endParaRPr sz="25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81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5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5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i="0" lang="en-US" sz="34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Success! </a:t>
                      </a:r>
                      <a:endParaRPr b="1" sz="34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e8bc98ba27_0_72"/>
          <p:cNvSpPr txBox="1"/>
          <p:nvPr/>
        </p:nvSpPr>
        <p:spPr>
          <a:xfrm>
            <a:off x="642700" y="817199"/>
            <a:ext cx="6493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31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 Fluency</a:t>
            </a:r>
            <a:endParaRPr b="0" i="0" sz="17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36" name="Google Shape;136;g2e8bc98ba27_0_72"/>
          <p:cNvGraphicFramePr/>
          <p:nvPr/>
        </p:nvGraphicFramePr>
        <p:xfrm>
          <a:off x="718897" y="15396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17325"/>
              </a:tblGrid>
              <a:tr h="8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33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</a:t>
                      </a:r>
                      <a:endParaRPr b="0"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8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Math Talk ONLY</a:t>
                      </a:r>
                      <a:endParaRPr b="0" sz="28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See three before me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In your bag there is a list of Fact Fluency card games- pick one, follow the instructions and have fun. Remember to record who played, and who won to earn your stamps!</a:t>
                      </a:r>
                      <a:endParaRPr sz="3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17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33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in station spot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17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Practicing your specific TEK skills</a:t>
                      </a:r>
                      <a:endParaRPr sz="3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can correctly solve problems involving the TEK.</a:t>
                      </a:r>
                      <a:endParaRPr sz="33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54e10dd395_0_0"/>
          <p:cNvSpPr txBox="1"/>
          <p:nvPr/>
        </p:nvSpPr>
        <p:spPr>
          <a:xfrm>
            <a:off x="649375" y="556600"/>
            <a:ext cx="6493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 Fluency: Flip &amp; Find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42" name="Google Shape;142;g254e10dd395_0_0"/>
          <p:cNvGraphicFramePr/>
          <p:nvPr/>
        </p:nvGraphicFramePr>
        <p:xfrm>
          <a:off x="740472" y="11929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24025"/>
              </a:tblGrid>
              <a:tr h="715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0 (Silent)</a:t>
                      </a:r>
                      <a:endParaRPr b="0"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4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Try your best!</a:t>
                      </a:r>
                      <a:endParaRPr sz="2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(Refer to your station tool kit)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Flip &amp; Find fact fluency</a:t>
                      </a:r>
                      <a:endParaRPr sz="1650" u="none" cap="none" strike="noStrike"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7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Remain seated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33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-US" sz="25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This Activity is done Independently</a:t>
                      </a:r>
                      <a:endParaRPr b="1" sz="2500" u="sng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t/>
                      </a:r>
                      <a:endParaRPr b="1" sz="2500" u="sng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44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Oswald"/>
                        <a:buAutoNum type="arabicPeriod"/>
                      </a:pPr>
                      <a:r>
                        <a:rPr lang="en-US" sz="25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Flip a card</a:t>
                      </a:r>
                      <a:endParaRPr sz="25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44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Oswald"/>
                        <a:buAutoNum type="arabicPeriod"/>
                      </a:pPr>
                      <a:r>
                        <a:rPr lang="en-US" sz="25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Record the fact and the answer in your station journal</a:t>
                      </a:r>
                      <a:endParaRPr sz="25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44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Oswald"/>
                        <a:buAutoNum type="arabicPeriod"/>
                      </a:pPr>
                      <a:r>
                        <a:rPr lang="en-US" sz="25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Search for that equation on the flip &amp; find game board and circle it with an expo marker. Then repeat the steps.</a:t>
                      </a:r>
                      <a:endParaRPr sz="25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63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know your 1 to 12 multiplication facts</a:t>
                      </a:r>
                      <a:endParaRPr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54e10dd395_0_16"/>
          <p:cNvSpPr txBox="1"/>
          <p:nvPr/>
        </p:nvSpPr>
        <p:spPr>
          <a:xfrm>
            <a:off x="649375" y="637850"/>
            <a:ext cx="6493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 Fluency: Uno Flip Multiplication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3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48" name="Google Shape;148;g254e10dd395_0_16"/>
          <p:cNvGraphicFramePr/>
          <p:nvPr/>
        </p:nvGraphicFramePr>
        <p:xfrm>
          <a:off x="740472" y="11929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24025"/>
              </a:tblGrid>
              <a:tr h="715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0 (Silent)</a:t>
                      </a:r>
                      <a:endParaRPr b="0"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4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Try your best!</a:t>
                      </a:r>
                      <a:endParaRPr sz="2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(Refer to your station tool kit)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Uno Flip Multiplication</a:t>
                      </a:r>
                      <a:endParaRPr sz="1650" u="none" cap="none" strike="noStrike"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7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Remain seated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33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-US" sz="25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This Activity is done Independently</a:t>
                      </a:r>
                      <a:endParaRPr b="1" sz="2500" u="sng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44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Oswald"/>
                        <a:buAutoNum type="arabicPeriod"/>
                      </a:pPr>
                      <a:r>
                        <a:rPr lang="en-US" sz="25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Put the Uno stack in front of you faced down &amp; draw 2 cards and place them up</a:t>
                      </a:r>
                      <a:endParaRPr sz="25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44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Oswald"/>
                        <a:buAutoNum type="arabicPeriod"/>
                      </a:pPr>
                      <a:r>
                        <a:rPr lang="en-US" sz="25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Create a multiplication number sentence using those numbers and solve in your station journal</a:t>
                      </a:r>
                      <a:endParaRPr sz="25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44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Oswald"/>
                        <a:buAutoNum type="arabicPeriod"/>
                      </a:pPr>
                      <a:r>
                        <a:rPr lang="en-US" sz="25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Put the cards to the side and repeat the process</a:t>
                      </a:r>
                      <a:endParaRPr sz="25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63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know your 1 to 12 multiplication facts</a:t>
                      </a:r>
                      <a:endParaRPr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54e10dd395_0_24"/>
          <p:cNvSpPr txBox="1"/>
          <p:nvPr/>
        </p:nvSpPr>
        <p:spPr>
          <a:xfrm>
            <a:off x="649375" y="637850"/>
            <a:ext cx="6493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 Fluency: Let’s Go Fishin’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3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54" name="Google Shape;154;g254e10dd395_0_24"/>
          <p:cNvGraphicFramePr/>
          <p:nvPr/>
        </p:nvGraphicFramePr>
        <p:xfrm>
          <a:off x="740472" y="11929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24025"/>
              </a:tblGrid>
              <a:tr h="66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0 (Silent)</a:t>
                      </a:r>
                      <a:endParaRPr b="0"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Try your best!</a:t>
                      </a:r>
                      <a:endParaRPr sz="2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(Refer to your station tool kit)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Let’s Go Fishin’ multiplication facts</a:t>
                      </a:r>
                      <a:endParaRPr sz="1650" u="none" cap="none" strike="noStrike"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7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Remain seated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0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-US" sz="25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This Activity is done Independently</a:t>
                      </a:r>
                      <a:endParaRPr b="1" sz="2500" u="sng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127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Oswald"/>
                        <a:buAutoNum type="arabicPeriod"/>
                      </a:pPr>
                      <a:r>
                        <a:rPr lang="en-US" sz="2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Grab a fishing pole &amp; turn the game on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127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Oswald"/>
                        <a:buAutoNum type="arabicPeriod"/>
                      </a:pPr>
                      <a:r>
                        <a:rPr lang="en-US" sz="2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Once the game base starts rotating try to hook a fish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127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Oswald"/>
                        <a:buAutoNum type="arabicPeriod"/>
                      </a:pPr>
                      <a:r>
                        <a:rPr lang="en-US" sz="2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Once you caught a fish look at the bottom of the fish for your multiplication fact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127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Oswald"/>
                        <a:buAutoNum type="arabicPeriod"/>
                      </a:pPr>
                      <a:r>
                        <a:rPr lang="en-US" sz="2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Solve the fact in your station journal and then put the fish to the side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127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Oswald"/>
                        <a:buAutoNum type="arabicPeriod"/>
                      </a:pPr>
                      <a:r>
                        <a:rPr lang="en-US" sz="20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Continue doing this until you have caught all 21 fish</a:t>
                      </a:r>
                      <a:endParaRPr sz="20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19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know your 1 to 12 multiplication facts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54e10dd395_0_32"/>
          <p:cNvSpPr txBox="1"/>
          <p:nvPr/>
        </p:nvSpPr>
        <p:spPr>
          <a:xfrm>
            <a:off x="649375" y="637850"/>
            <a:ext cx="6493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 Fluency: Worksheet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3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60" name="Google Shape;160;g254e10dd395_0_32"/>
          <p:cNvGraphicFramePr/>
          <p:nvPr/>
        </p:nvGraphicFramePr>
        <p:xfrm>
          <a:off x="740472" y="11929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24025"/>
              </a:tblGrid>
              <a:tr h="66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0 (Silent)</a:t>
                      </a:r>
                      <a:endParaRPr b="0"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Try your best!</a:t>
                      </a:r>
                      <a:endParaRPr sz="2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(Refer to your station tool kit)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Worksheet with multiplication facts</a:t>
                      </a:r>
                      <a:endParaRPr sz="1650" u="none" cap="none" strike="noStrike"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7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Remain seated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0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-US" sz="25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This Activity is done Independently</a:t>
                      </a:r>
                      <a:endParaRPr b="1" sz="2500" u="sng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381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Oswald"/>
                        <a:buAutoNum type="arabicPeriod"/>
                      </a:pPr>
                      <a:r>
                        <a:rPr lang="en-US" sz="24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Pick which multiplication fact worksheet you want to complete 1st</a:t>
                      </a:r>
                      <a:endParaRPr sz="24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381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Oswald"/>
                        <a:buAutoNum type="arabicPeriod"/>
                      </a:pPr>
                      <a:r>
                        <a:rPr lang="en-US" sz="24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Grab an expo mark &amp; solve all the facts</a:t>
                      </a:r>
                      <a:endParaRPr sz="24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381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Oswald"/>
                        <a:buAutoNum type="arabicPeriod"/>
                      </a:pPr>
                      <a:r>
                        <a:rPr lang="en-US" sz="24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Next find the answer key to check your work &amp; in your station journal write down how many questions there were &amp; how many you got correct.</a:t>
                      </a:r>
                      <a:endParaRPr sz="24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know your 1 to 12 multiplication facts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54e10dd395_0_40"/>
          <p:cNvSpPr txBox="1"/>
          <p:nvPr/>
        </p:nvSpPr>
        <p:spPr>
          <a:xfrm>
            <a:off x="649375" y="556600"/>
            <a:ext cx="6493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 Fluency: Jenga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66" name="Google Shape;166;g254e10dd395_0_40"/>
          <p:cNvGraphicFramePr/>
          <p:nvPr/>
        </p:nvGraphicFramePr>
        <p:xfrm>
          <a:off x="740472" y="11929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24025"/>
              </a:tblGrid>
              <a:tr h="715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 (Whisper)</a:t>
                      </a:r>
                      <a:endParaRPr b="0"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4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Ask your table team</a:t>
                      </a:r>
                      <a:endParaRPr sz="2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(Refer to your station tool kit)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Multiplication Facts Jenga</a:t>
                      </a:r>
                      <a:endParaRPr sz="1650" u="none" cap="none" strike="noStrike"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7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at the table with Jenga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33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31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Oswald"/>
                        <a:buAutoNum type="arabicPeriod"/>
                      </a:pPr>
                      <a:r>
                        <a:rPr lang="en-US" sz="2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Once the tower is built, the person with the shortest hair plays 1st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31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Oswald"/>
                        <a:buAutoNum type="arabicPeriod"/>
                      </a:pPr>
                      <a:r>
                        <a:rPr lang="en-US" sz="2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Take 1 block during your turn from any level except the one below an incomplete top level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31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Oswald"/>
                        <a:buAutoNum type="arabicPeriod"/>
                      </a:pPr>
                      <a:r>
                        <a:rPr lang="en-US" sz="2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Then solve the multiplication fact in your station journal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31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Oswald"/>
                        <a:buAutoNum type="arabicPeriod"/>
                      </a:pPr>
                      <a:r>
                        <a:rPr lang="en-US" sz="2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Then place your piece on the top and the next person repeats step 2-4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63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know your 1 to 12 multiplication facts</a:t>
                      </a:r>
                      <a:endParaRPr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54e10dd395_0_48"/>
          <p:cNvSpPr txBox="1"/>
          <p:nvPr/>
        </p:nvSpPr>
        <p:spPr>
          <a:xfrm>
            <a:off x="649375" y="556600"/>
            <a:ext cx="6493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 Fluency: Quick Draw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72" name="Google Shape;172;g254e10dd395_0_48"/>
          <p:cNvGraphicFramePr/>
          <p:nvPr/>
        </p:nvGraphicFramePr>
        <p:xfrm>
          <a:off x="740472" y="11929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24025"/>
              </a:tblGrid>
              <a:tr h="715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 (Whisper)</a:t>
                      </a:r>
                      <a:endParaRPr b="0"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4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Ask your table team</a:t>
                      </a:r>
                      <a:endParaRPr sz="2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(Refer to your station tool kit)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Quick Draw whisper game</a:t>
                      </a:r>
                      <a:endParaRPr sz="1650" u="none" cap="none" strike="noStrike"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7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at the table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33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-US" sz="25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Two player game ONLY &amp; must whisper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31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Oswald"/>
                        <a:buAutoNum type="arabicPeriod"/>
                      </a:pPr>
                      <a:r>
                        <a:rPr lang="en-US" sz="2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Split the deck in half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31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Oswald"/>
                        <a:buAutoNum type="arabicPeriod"/>
                      </a:pPr>
                      <a:r>
                        <a:rPr lang="en-US" sz="2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One player counts down “1…2…3…Draw” and both players lay their card down at the same time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31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Oswald"/>
                        <a:buAutoNum type="arabicPeriod"/>
                      </a:pPr>
                      <a:r>
                        <a:rPr lang="en-US" sz="23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Whoever says the product first &amp; using a whisper voice wins the cards &amp; gets 1 point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i="1" lang="en-US" sz="22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If you don’t whisper the point doesn’t count</a:t>
                      </a:r>
                      <a:endParaRPr b="1" i="1" sz="22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63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know your 1 to 12 multiplication facts</a:t>
                      </a:r>
                      <a:endParaRPr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4e10dd395_0_56"/>
          <p:cNvSpPr txBox="1"/>
          <p:nvPr/>
        </p:nvSpPr>
        <p:spPr>
          <a:xfrm>
            <a:off x="649375" y="556600"/>
            <a:ext cx="6493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1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 Fluency: Multiplication War</a:t>
            </a:r>
            <a:endParaRPr b="0" i="0" sz="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78" name="Google Shape;178;g254e10dd395_0_56"/>
          <p:cNvGraphicFramePr/>
          <p:nvPr/>
        </p:nvGraphicFramePr>
        <p:xfrm>
          <a:off x="740472" y="11929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324025"/>
              </a:tblGrid>
              <a:tr h="715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27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 (Whisper)</a:t>
                      </a:r>
                      <a:endParaRPr b="0"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4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Ask your table team</a:t>
                      </a:r>
                      <a:endParaRPr sz="2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(Refer to your station tool kit)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Multiplication War</a:t>
                      </a:r>
                      <a:endParaRPr sz="1650" u="none" cap="none" strike="noStrike"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7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at the table</a:t>
                      </a:r>
                      <a:endParaRPr sz="23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33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-US" sz="2500" u="sng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Two player game</a:t>
                      </a:r>
                      <a:endParaRPr b="1" sz="2500" u="sng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(If your team has an odd number this game can have 3 players)</a:t>
                      </a:r>
                      <a:endParaRPr sz="1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254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Oswald"/>
                        <a:buAutoNum type="arabicPeriod"/>
                      </a:pPr>
                      <a:r>
                        <a:rPr lang="en-US" sz="22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Split the deck in half</a:t>
                      </a:r>
                      <a:endParaRPr sz="22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254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Oswald"/>
                        <a:buAutoNum type="arabicPeriod"/>
                      </a:pPr>
                      <a:r>
                        <a:rPr lang="en-US" sz="22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Each player flips two cards from their deck</a:t>
                      </a:r>
                      <a:endParaRPr sz="22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254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Oswald"/>
                        <a:buAutoNum type="arabicPeriod"/>
                      </a:pPr>
                      <a:r>
                        <a:rPr lang="en-US" sz="22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Find the product of your two cards</a:t>
                      </a:r>
                      <a:endParaRPr sz="22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254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Oswald"/>
                        <a:buAutoNum type="arabicPeriod"/>
                      </a:pPr>
                      <a:r>
                        <a:rPr lang="en-US" sz="22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Whoever has the highest product wins the cards &amp; gets a point</a:t>
                      </a:r>
                      <a:endParaRPr sz="22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-4254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Oswald"/>
                        <a:buAutoNum type="arabicPeriod"/>
                      </a:pPr>
                      <a:r>
                        <a:rPr lang="en-US" sz="22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If you have the same product it’s a war and you must paper rock scissors to get a winner</a:t>
                      </a:r>
                      <a:endParaRPr sz="22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63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6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know your 1 to 12 multiplication facts</a:t>
                      </a:r>
                      <a:endParaRPr sz="27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3baef79d0c_0_0"/>
          <p:cNvSpPr txBox="1"/>
          <p:nvPr/>
        </p:nvSpPr>
        <p:spPr>
          <a:xfrm>
            <a:off x="642700" y="817199"/>
            <a:ext cx="6493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1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 Fluency: Flash Fact</a:t>
            </a:r>
            <a:endParaRPr b="0" i="0" sz="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84" name="Google Shape;184;g23baef79d0c_0_0"/>
          <p:cNvGraphicFramePr/>
          <p:nvPr/>
        </p:nvGraphicFramePr>
        <p:xfrm>
          <a:off x="831572" y="163103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{A71087B4-57D2-41D0-A043-276A0A092A9C}</a:tableStyleId>
              </a:tblPr>
              <a:tblGrid>
                <a:gridCol w="987300"/>
                <a:gridCol w="5121975"/>
              </a:tblGrid>
              <a:tr h="8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en-US" sz="6000" u="none" cap="none" strike="noStrike">
                          <a:solidFill>
                            <a:schemeClr val="dk1"/>
                          </a:solidFill>
                        </a:rPr>
                        <a:t>C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39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Level</a:t>
                      </a:r>
                      <a:r>
                        <a:rPr lang="en-US" sz="39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b="0" lang="en-US" sz="39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2</a:t>
                      </a:r>
                      <a:endParaRPr b="0" sz="39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0" lang="en-US" sz="28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Math Talk ONLY</a:t>
                      </a:r>
                      <a:endParaRPr b="0" sz="28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Calibri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7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Ask someone at the station</a:t>
                      </a:r>
                      <a:endParaRPr sz="37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9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Fact Fluency</a:t>
                      </a:r>
                      <a:endParaRPr sz="39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17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3900" u="none" cap="none" strike="noStrike">
                          <a:solidFill>
                            <a:srgbClr val="00000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Stay in station spot</a:t>
                      </a:r>
                      <a:endParaRPr sz="39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17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00"/>
                        <a:buFont typeface="Arial"/>
                        <a:buNone/>
                      </a:pPr>
                      <a:r>
                        <a:rPr lang="en-US" sz="39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Practicing Facts</a:t>
                      </a:r>
                      <a:endParaRPr sz="3900" u="none" cap="none" strike="noStrike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7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6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34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Success when you can correctly multiply</a:t>
                      </a:r>
                      <a:r>
                        <a:rPr lang="en-US" sz="3900" u="none" cap="none" strike="noStrike"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endParaRPr sz="3900" u="none" cap="none" strike="noStrike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2019-09-08T21:15:22Z</dcterms:created>
  <dc:creator>Windows User</dc:creator>
</cp:coreProperties>
</file>