
<file path=[Content_Types].xml><?xml version="1.0" encoding="utf-8"?>
<Types xmlns="http://schemas.openxmlformats.org/package/2006/content-types">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Lst>
  <p:sldSz cy="5143500" cx="9144000"/>
  <p:notesSz cx="6858000" cy="9144000"/>
  <p:embeddedFontLst>
    <p:embeddedFont>
      <p:font typeface="Copse"/>
      <p:regular r:id="rId10"/>
    </p:embeddedFont>
    <p:embeddedFont>
      <p:font typeface="Proxima Nova"/>
      <p:regular r:id="rId11"/>
      <p:bold r:id="rId12"/>
      <p:italic r:id="rId13"/>
      <p:boldItalic r:id="rId14"/>
    </p:embeddedFont>
    <p:embeddedFont>
      <p:font typeface="Open Sans"/>
      <p:regular r:id="rId15"/>
      <p:bold r:id="rId16"/>
      <p:italic r:id="rId17"/>
      <p:boldItalic r:id="rId1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0E2788F5-AFE8-4520-BB5D-3A071F96C763}">
  <a:tblStyle styleId="{0E2788F5-AFE8-4520-BB5D-3A071F96C763}"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ProximaNova-regular.fntdata"/><Relationship Id="rId10" Type="http://schemas.openxmlformats.org/officeDocument/2006/relationships/font" Target="fonts/Copse-regular.fntdata"/><Relationship Id="rId13" Type="http://schemas.openxmlformats.org/officeDocument/2006/relationships/font" Target="fonts/ProximaNova-italic.fntdata"/><Relationship Id="rId12" Type="http://schemas.openxmlformats.org/officeDocument/2006/relationships/font" Target="fonts/ProximaNova-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15" Type="http://schemas.openxmlformats.org/officeDocument/2006/relationships/font" Target="fonts/OpenSans-regular.fntdata"/><Relationship Id="rId14" Type="http://schemas.openxmlformats.org/officeDocument/2006/relationships/font" Target="fonts/ProximaNova-boldItalic.fntdata"/><Relationship Id="rId17" Type="http://schemas.openxmlformats.org/officeDocument/2006/relationships/font" Target="fonts/OpenSans-italic.fntdata"/><Relationship Id="rId16" Type="http://schemas.openxmlformats.org/officeDocument/2006/relationships/font" Target="fonts/OpenSans-bold.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18" Type="http://schemas.openxmlformats.org/officeDocument/2006/relationships/font" Target="fonts/OpenSans-boldItalic.fntdata"/><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g12ed247867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g12ed247867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12f0ebdcc10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12f0ebdcc10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mailto:m.dillier@gmail.com"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hyperlink" Target="https://docs.google.com/presentation/d/1WEFRzkw1dKhCAwp0s5I-jntztJPu_eyNADt8wB1sd88/edit#slide=id.p1" TargetMode="External"/><Relationship Id="rId4" Type="http://schemas.openxmlformats.org/officeDocument/2006/relationships/hyperlink" Target="https://docs.google.com/presentation/d/1m81Ua3fdP9yM9MAbEQC_LtRTZIe8_LMIhxCyoh2TrdA/edit?usp=sharing" TargetMode="External"/><Relationship Id="rId5" Type="http://schemas.openxmlformats.org/officeDocument/2006/relationships/hyperlink" Target="https://docs.google.com/presentation/d/1XLEvcPhwe3byZdwLon__0saZ5VaIssdm016Yfsn6h0A/edit?usp=sharing" TargetMode="External"/><Relationship Id="rId6" Type="http://schemas.openxmlformats.org/officeDocument/2006/relationships/hyperlink" Target="https://docs.google.com/presentation/d/1qYO-C2npEntIzm-P3HAoE1kAqvdktpz0d7JYXbL9SCQ/edit?usp=sharing" TargetMode="External"/><Relationship Id="rId7" Type="http://schemas.openxmlformats.org/officeDocument/2006/relationships/hyperlink" Target="https://docs.google.com/presentation/d/1qYO-C2npEntIzm-P3HAoE1kAqvdktpz0d7JYXbL9SCQ/edit#slide=id.p4"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hyperlink" Target="https://docs.google.com/presentation/d/1uYj2JGjqGh9sh-e4jOm3hB_RLVygGVUNL6MK82Z0M-0/edit?usp=sharing" TargetMode="External"/><Relationship Id="rId4" Type="http://schemas.openxmlformats.org/officeDocument/2006/relationships/hyperlink" Target="https://docs.google.com/presentation/d/1uYj2JGjqGh9sh-e4jOm3hB_RLVygGVUNL6MK82Z0M-0/edit?usp=sharing" TargetMode="External"/><Relationship Id="rId5" Type="http://schemas.openxmlformats.org/officeDocument/2006/relationships/hyperlink" Target="https://docs.google.com/presentation/d/1Cq6InGiDinMwiFhqo_P4EFJqeNiyqvltGi2IwDixe0k/edit?usp=sharing"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0" y="744575"/>
            <a:ext cx="8520600" cy="1598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SzPts val="990"/>
              <a:buNone/>
            </a:pPr>
            <a:r>
              <a:rPr lang="en" sz="4780">
                <a:solidFill>
                  <a:srgbClr val="F37321"/>
                </a:solidFill>
                <a:latin typeface="Copse"/>
                <a:ea typeface="Copse"/>
                <a:cs typeface="Copse"/>
                <a:sym typeface="Copse"/>
              </a:rPr>
              <a:t>Science of Reading</a:t>
            </a:r>
            <a:r>
              <a:rPr lang="en" sz="4780">
                <a:latin typeface="Copse"/>
                <a:ea typeface="Copse"/>
                <a:cs typeface="Copse"/>
                <a:sym typeface="Copse"/>
              </a:rPr>
              <a:t> </a:t>
            </a:r>
            <a:endParaRPr sz="4780">
              <a:latin typeface="Copse"/>
              <a:ea typeface="Copse"/>
              <a:cs typeface="Copse"/>
              <a:sym typeface="Copse"/>
            </a:endParaRPr>
          </a:p>
          <a:p>
            <a:pPr indent="0" lvl="0" marL="0" rtl="0" algn="ctr">
              <a:spcBef>
                <a:spcPts val="0"/>
              </a:spcBef>
              <a:spcAft>
                <a:spcPts val="0"/>
              </a:spcAft>
              <a:buSzPts val="990"/>
              <a:buNone/>
            </a:pPr>
            <a:r>
              <a:rPr lang="en" sz="3680">
                <a:latin typeface="Copse"/>
                <a:ea typeface="Copse"/>
                <a:cs typeface="Copse"/>
                <a:sym typeface="Copse"/>
              </a:rPr>
              <a:t>Professional Development Sessions</a:t>
            </a:r>
            <a:endParaRPr sz="3680">
              <a:latin typeface="Copse"/>
              <a:ea typeface="Copse"/>
              <a:cs typeface="Copse"/>
              <a:sym typeface="Copse"/>
            </a:endParaRPr>
          </a:p>
        </p:txBody>
      </p:sp>
      <p:sp>
        <p:nvSpPr>
          <p:cNvPr id="55" name="Google Shape;55;p13"/>
          <p:cNvSpPr txBox="1"/>
          <p:nvPr>
            <p:ph idx="1" type="subTitle"/>
          </p:nvPr>
        </p:nvSpPr>
        <p:spPr>
          <a:xfrm>
            <a:off x="265025" y="2342975"/>
            <a:ext cx="8520600" cy="14094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sz="2400">
                <a:latin typeface="Open Sans"/>
                <a:ea typeface="Open Sans"/>
                <a:cs typeface="Open Sans"/>
                <a:sym typeface="Open Sans"/>
              </a:rPr>
              <a:t>All created by Maggie Dillier</a:t>
            </a:r>
            <a:endParaRPr sz="2400">
              <a:latin typeface="Open Sans"/>
              <a:ea typeface="Open Sans"/>
              <a:cs typeface="Open Sans"/>
              <a:sym typeface="Open Sans"/>
            </a:endParaRPr>
          </a:p>
          <a:p>
            <a:pPr indent="0" lvl="0" marL="0" rtl="0" algn="ctr">
              <a:spcBef>
                <a:spcPts val="0"/>
              </a:spcBef>
              <a:spcAft>
                <a:spcPts val="0"/>
              </a:spcAft>
              <a:buNone/>
            </a:pPr>
            <a:r>
              <a:rPr lang="en" sz="2000">
                <a:latin typeface="Open Sans"/>
                <a:ea typeface="Open Sans"/>
                <a:cs typeface="Open Sans"/>
                <a:sym typeface="Open Sans"/>
              </a:rPr>
              <a:t>K-12 Director of Curriculum</a:t>
            </a:r>
            <a:endParaRPr sz="2000">
              <a:latin typeface="Open Sans"/>
              <a:ea typeface="Open Sans"/>
              <a:cs typeface="Open Sans"/>
              <a:sym typeface="Open Sans"/>
            </a:endParaRPr>
          </a:p>
          <a:p>
            <a:pPr indent="0" lvl="0" marL="0" rtl="0" algn="ctr">
              <a:spcBef>
                <a:spcPts val="0"/>
              </a:spcBef>
              <a:spcAft>
                <a:spcPts val="0"/>
              </a:spcAft>
              <a:buNone/>
            </a:pPr>
            <a:r>
              <a:rPr lang="en" sz="2000" u="sng">
                <a:solidFill>
                  <a:schemeClr val="hlink"/>
                </a:solidFill>
                <a:latin typeface="Open Sans"/>
                <a:ea typeface="Open Sans"/>
                <a:cs typeface="Open Sans"/>
                <a:sym typeface="Open Sans"/>
                <a:hlinkClick r:id="rId3"/>
              </a:rPr>
              <a:t>m.dillier@gmail.com</a:t>
            </a:r>
            <a:r>
              <a:rPr lang="en" sz="2000">
                <a:latin typeface="Open Sans"/>
                <a:ea typeface="Open Sans"/>
                <a:cs typeface="Open Sans"/>
                <a:sym typeface="Open Sans"/>
              </a:rPr>
              <a:t> </a:t>
            </a:r>
            <a:endParaRPr sz="2000">
              <a:latin typeface="Open Sans"/>
              <a:ea typeface="Open Sans"/>
              <a:cs typeface="Open Sans"/>
              <a:sym typeface="Open Sans"/>
            </a:endParaRPr>
          </a:p>
        </p:txBody>
      </p:sp>
      <p:sp>
        <p:nvSpPr>
          <p:cNvPr id="56" name="Google Shape;56;p13"/>
          <p:cNvSpPr txBox="1"/>
          <p:nvPr>
            <p:ph idx="1" type="subTitle"/>
          </p:nvPr>
        </p:nvSpPr>
        <p:spPr>
          <a:xfrm>
            <a:off x="322550" y="4076700"/>
            <a:ext cx="8520600" cy="901500"/>
          </a:xfrm>
          <a:prstGeom prst="rect">
            <a:avLst/>
          </a:prstGeom>
        </p:spPr>
        <p:txBody>
          <a:bodyPr anchorCtr="0" anchor="ctr" bIns="91425" lIns="91425" spcFirstLastPara="1" rIns="91425" wrap="square" tIns="91425">
            <a:normAutofit/>
          </a:bodyPr>
          <a:lstStyle/>
          <a:p>
            <a:pPr indent="0" lvl="0" marL="0" rtl="0" algn="ctr">
              <a:lnSpc>
                <a:spcPct val="115000"/>
              </a:lnSpc>
              <a:spcBef>
                <a:spcPts val="0"/>
              </a:spcBef>
              <a:spcAft>
                <a:spcPts val="0"/>
              </a:spcAft>
              <a:buNone/>
            </a:pPr>
            <a:r>
              <a:rPr lang="en" sz="1200">
                <a:solidFill>
                  <a:schemeClr val="accent5"/>
                </a:solidFill>
                <a:latin typeface="Copse"/>
                <a:ea typeface="Copse"/>
                <a:cs typeface="Copse"/>
                <a:sym typeface="Copse"/>
              </a:rPr>
              <a:t>Notes:</a:t>
            </a:r>
            <a:endParaRPr sz="1200">
              <a:solidFill>
                <a:schemeClr val="accent5"/>
              </a:solidFill>
              <a:latin typeface="Copse"/>
              <a:ea typeface="Copse"/>
              <a:cs typeface="Copse"/>
              <a:sym typeface="Copse"/>
            </a:endParaRPr>
          </a:p>
          <a:p>
            <a:pPr indent="0" lvl="0" marL="0" rtl="0" algn="ctr">
              <a:lnSpc>
                <a:spcPct val="115000"/>
              </a:lnSpc>
              <a:spcBef>
                <a:spcPts val="0"/>
              </a:spcBef>
              <a:spcAft>
                <a:spcPts val="0"/>
              </a:spcAft>
              <a:buNone/>
            </a:pPr>
            <a:r>
              <a:rPr lang="en" sz="1200">
                <a:latin typeface="Copse"/>
                <a:ea typeface="Copse"/>
                <a:cs typeface="Copse"/>
                <a:sym typeface="Copse"/>
              </a:rPr>
              <a:t>These sessions were all delivered virtually during COVID but could easily be done with physical cards.</a:t>
            </a:r>
            <a:endParaRPr sz="1200">
              <a:latin typeface="Copse"/>
              <a:ea typeface="Copse"/>
              <a:cs typeface="Copse"/>
              <a:sym typeface="Copse"/>
            </a:endParaRPr>
          </a:p>
          <a:p>
            <a:pPr indent="0" lvl="0" marL="0" rtl="0" algn="ctr">
              <a:lnSpc>
                <a:spcPct val="115000"/>
              </a:lnSpc>
              <a:spcBef>
                <a:spcPts val="0"/>
              </a:spcBef>
              <a:spcAft>
                <a:spcPts val="0"/>
              </a:spcAft>
              <a:buNone/>
            </a:pPr>
            <a:r>
              <a:rPr lang="en" sz="1200">
                <a:latin typeface="Copse"/>
                <a:ea typeface="Copse"/>
                <a:cs typeface="Copse"/>
                <a:sym typeface="Copse"/>
              </a:rPr>
              <a:t>Please make a copy of your own in order to edit: File → Make a copy.</a:t>
            </a:r>
            <a:endParaRPr sz="1200">
              <a:latin typeface="Copse"/>
              <a:ea typeface="Copse"/>
              <a:cs typeface="Copse"/>
              <a:sym typeface="Copse"/>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graphicFrame>
        <p:nvGraphicFramePr>
          <p:cNvPr id="61" name="Google Shape;61;p14"/>
          <p:cNvGraphicFramePr/>
          <p:nvPr/>
        </p:nvGraphicFramePr>
        <p:xfrm>
          <a:off x="213425" y="395892"/>
          <a:ext cx="3000000" cy="3000000"/>
        </p:xfrm>
        <a:graphic>
          <a:graphicData uri="http://schemas.openxmlformats.org/drawingml/2006/table">
            <a:tbl>
              <a:tblPr>
                <a:noFill/>
                <a:tableStyleId>{0E2788F5-AFE8-4520-BB5D-3A071F96C763}</a:tableStyleId>
              </a:tblPr>
              <a:tblGrid>
                <a:gridCol w="4352400"/>
                <a:gridCol w="4399975"/>
              </a:tblGrid>
              <a:tr h="300050">
                <a:tc>
                  <a:txBody>
                    <a:bodyPr/>
                    <a:lstStyle/>
                    <a:p>
                      <a:pPr indent="0" lvl="0" marL="0" rtl="0" algn="ctr">
                        <a:spcBef>
                          <a:spcPts val="0"/>
                        </a:spcBef>
                        <a:spcAft>
                          <a:spcPts val="0"/>
                        </a:spcAft>
                        <a:buNone/>
                      </a:pPr>
                      <a:r>
                        <a:rPr lang="en" sz="1300">
                          <a:latin typeface="Copse"/>
                          <a:ea typeface="Copse"/>
                          <a:cs typeface="Copse"/>
                          <a:sym typeface="Copse"/>
                        </a:rPr>
                        <a:t>Activity</a:t>
                      </a:r>
                      <a:endParaRPr sz="1300">
                        <a:latin typeface="Copse"/>
                        <a:ea typeface="Copse"/>
                        <a:cs typeface="Copse"/>
                        <a:sym typeface="Copse"/>
                      </a:endParaRPr>
                    </a:p>
                  </a:txBody>
                  <a:tcPr marT="45700" marB="45700" marR="45700" marL="4570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c>
                  <a:txBody>
                    <a:bodyPr/>
                    <a:lstStyle/>
                    <a:p>
                      <a:pPr indent="0" lvl="0" marL="0" rtl="0" algn="ctr">
                        <a:spcBef>
                          <a:spcPts val="0"/>
                        </a:spcBef>
                        <a:spcAft>
                          <a:spcPts val="0"/>
                        </a:spcAft>
                        <a:buNone/>
                      </a:pPr>
                      <a:r>
                        <a:rPr lang="en" sz="1300">
                          <a:latin typeface="Copse"/>
                          <a:ea typeface="Copse"/>
                          <a:cs typeface="Copse"/>
                          <a:sym typeface="Copse"/>
                        </a:rPr>
                        <a:t>Description</a:t>
                      </a:r>
                      <a:endParaRPr sz="1300">
                        <a:latin typeface="Copse"/>
                        <a:ea typeface="Copse"/>
                        <a:cs typeface="Copse"/>
                        <a:sym typeface="Copse"/>
                      </a:endParaRPr>
                    </a:p>
                  </a:txBody>
                  <a:tcPr marT="45700" marB="45700" marR="45700" marL="4570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r>
              <a:tr h="1815200">
                <a:tc>
                  <a:txBody>
                    <a:bodyPr/>
                    <a:lstStyle/>
                    <a:p>
                      <a:pPr indent="0" lvl="0" marL="0" rtl="0" algn="ctr">
                        <a:spcBef>
                          <a:spcPts val="0"/>
                        </a:spcBef>
                        <a:spcAft>
                          <a:spcPts val="0"/>
                        </a:spcAft>
                        <a:buClr>
                          <a:schemeClr val="dk1"/>
                        </a:buClr>
                        <a:buSzPts val="1100"/>
                        <a:buFont typeface="Arial"/>
                        <a:buNone/>
                      </a:pPr>
                      <a:r>
                        <a:rPr b="1" lang="en" sz="1800" u="sng">
                          <a:solidFill>
                            <a:schemeClr val="accent5"/>
                          </a:solidFill>
                          <a:latin typeface="Copse"/>
                          <a:ea typeface="Copse"/>
                          <a:cs typeface="Copse"/>
                          <a:sym typeface="Copse"/>
                          <a:hlinkClick r:id="rId3">
                            <a:extLst>
                              <a:ext uri="{A12FA001-AC4F-418D-AE19-62706E023703}">
                                <ahyp:hlinkClr val="tx"/>
                              </a:ext>
                            </a:extLst>
                          </a:hlinkClick>
                        </a:rPr>
                        <a:t>Scarborough’s Reading Rope Sorting Task</a:t>
                      </a:r>
                      <a:endParaRPr b="1" sz="1800">
                        <a:latin typeface="Copse"/>
                        <a:ea typeface="Copse"/>
                        <a:cs typeface="Copse"/>
                        <a:sym typeface="Copse"/>
                      </a:endParaRPr>
                    </a:p>
                  </a:txBody>
                  <a:tcPr marT="45700" marB="45700" marR="45700" marL="45700">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c>
                  <a:txBody>
                    <a:bodyPr/>
                    <a:lstStyle/>
                    <a:p>
                      <a:pPr indent="0" lvl="0" marL="0" rtl="0" algn="just">
                        <a:spcBef>
                          <a:spcPts val="0"/>
                        </a:spcBef>
                        <a:spcAft>
                          <a:spcPts val="0"/>
                        </a:spcAft>
                        <a:buNone/>
                      </a:pPr>
                      <a:r>
                        <a:rPr lang="en" sz="1100">
                          <a:latin typeface="Open Sans"/>
                          <a:ea typeface="Open Sans"/>
                          <a:cs typeface="Open Sans"/>
                          <a:sym typeface="Open Sans"/>
                        </a:rPr>
                        <a:t>Introduction to Scarborough’s Rope </a:t>
                      </a:r>
                      <a:r>
                        <a:rPr lang="en" sz="1100">
                          <a:latin typeface="Open Sans"/>
                          <a:ea typeface="Open Sans"/>
                          <a:cs typeface="Open Sans"/>
                          <a:sym typeface="Open Sans"/>
                        </a:rPr>
                        <a:t>without</a:t>
                      </a:r>
                      <a:r>
                        <a:rPr lang="en" sz="1100">
                          <a:latin typeface="Open Sans"/>
                          <a:ea typeface="Open Sans"/>
                          <a:cs typeface="Open Sans"/>
                          <a:sym typeface="Open Sans"/>
                        </a:rPr>
                        <a:t> naming it as such or showing the image. Given cards with 8 aspects of skilled reading, participants sort them into two groups, which they title. </a:t>
                      </a:r>
                      <a:endParaRPr sz="1100">
                        <a:latin typeface="Open Sans"/>
                        <a:ea typeface="Open Sans"/>
                        <a:cs typeface="Open Sans"/>
                        <a:sym typeface="Open Sans"/>
                      </a:endParaRPr>
                    </a:p>
                    <a:p>
                      <a:pPr indent="0" lvl="0" marL="0" rtl="0" algn="just">
                        <a:spcBef>
                          <a:spcPts val="0"/>
                        </a:spcBef>
                        <a:spcAft>
                          <a:spcPts val="0"/>
                        </a:spcAft>
                        <a:buNone/>
                      </a:pPr>
                      <a:r>
                        <a:t/>
                      </a:r>
                      <a:endParaRPr sz="1100">
                        <a:latin typeface="Open Sans"/>
                        <a:ea typeface="Open Sans"/>
                        <a:cs typeface="Open Sans"/>
                        <a:sym typeface="Open Sans"/>
                      </a:endParaRPr>
                    </a:p>
                    <a:p>
                      <a:pPr indent="0" lvl="0" marL="0" rtl="0" algn="just">
                        <a:spcBef>
                          <a:spcPts val="0"/>
                        </a:spcBef>
                        <a:spcAft>
                          <a:spcPts val="0"/>
                        </a:spcAft>
                        <a:buClr>
                          <a:schemeClr val="dk1"/>
                        </a:buClr>
                        <a:buSzPts val="1100"/>
                        <a:buFont typeface="Arial"/>
                        <a:buNone/>
                      </a:pPr>
                      <a:r>
                        <a:rPr lang="en" sz="1100" u="sng">
                          <a:solidFill>
                            <a:schemeClr val="accent5"/>
                          </a:solidFill>
                          <a:latin typeface="Open Sans"/>
                          <a:ea typeface="Open Sans"/>
                          <a:cs typeface="Open Sans"/>
                          <a:sym typeface="Open Sans"/>
                          <a:hlinkClick r:id="rId4">
                            <a:extLst>
                              <a:ext uri="{A12FA001-AC4F-418D-AE19-62706E023703}">
                                <ahyp:hlinkClr val="tx"/>
                              </a:ext>
                            </a:extLst>
                          </a:hlinkClick>
                        </a:rPr>
                        <a:t>Participant Examples</a:t>
                      </a:r>
                      <a:endParaRPr sz="1100">
                        <a:latin typeface="Open Sans"/>
                        <a:ea typeface="Open Sans"/>
                        <a:cs typeface="Open Sans"/>
                        <a:sym typeface="Open Sans"/>
                      </a:endParaRPr>
                    </a:p>
                  </a:txBody>
                  <a:tcPr marT="45700" marB="45700" marR="45700" marL="4570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r>
              <a:tr h="429650">
                <a:tc gridSpan="2">
                  <a:txBody>
                    <a:bodyPr/>
                    <a:lstStyle/>
                    <a:p>
                      <a:pPr indent="0" lvl="0" marL="0" rtl="0" algn="ctr">
                        <a:spcBef>
                          <a:spcPts val="0"/>
                        </a:spcBef>
                        <a:spcAft>
                          <a:spcPts val="0"/>
                        </a:spcAft>
                        <a:buNone/>
                      </a:pPr>
                      <a:r>
                        <a:rPr lang="en" sz="900">
                          <a:latin typeface="Open Sans"/>
                          <a:ea typeface="Open Sans"/>
                          <a:cs typeface="Open Sans"/>
                          <a:sym typeface="Open Sans"/>
                        </a:rPr>
                        <a:t>Sequence-wise, in between these two activities, I would provide some direct instruction on the elements of the reading rope using Amplify’s presentation:</a:t>
                      </a:r>
                      <a:endParaRPr sz="900">
                        <a:latin typeface="Open Sans"/>
                        <a:ea typeface="Open Sans"/>
                        <a:cs typeface="Open Sans"/>
                        <a:sym typeface="Open Sans"/>
                      </a:endParaRPr>
                    </a:p>
                    <a:p>
                      <a:pPr indent="0" lvl="0" marL="0" rtl="0" algn="ctr">
                        <a:spcBef>
                          <a:spcPts val="0"/>
                        </a:spcBef>
                        <a:spcAft>
                          <a:spcPts val="0"/>
                        </a:spcAft>
                        <a:buNone/>
                      </a:pPr>
                      <a:r>
                        <a:rPr b="1" lang="en" sz="1100" u="sng">
                          <a:solidFill>
                            <a:schemeClr val="hlink"/>
                          </a:solidFill>
                          <a:latin typeface="Copse"/>
                          <a:ea typeface="Copse"/>
                          <a:cs typeface="Copse"/>
                          <a:sym typeface="Copse"/>
                          <a:hlinkClick r:id="rId5"/>
                        </a:rPr>
                        <a:t>The Science of Reading</a:t>
                      </a:r>
                      <a:r>
                        <a:rPr b="1" lang="en" sz="1100">
                          <a:latin typeface="Copse"/>
                          <a:ea typeface="Copse"/>
                          <a:cs typeface="Copse"/>
                          <a:sym typeface="Copse"/>
                        </a:rPr>
                        <a:t> </a:t>
                      </a:r>
                      <a:r>
                        <a:rPr lang="en" sz="900">
                          <a:latin typeface="Open Sans"/>
                          <a:ea typeface="Open Sans"/>
                          <a:cs typeface="Open Sans"/>
                          <a:sym typeface="Open Sans"/>
                        </a:rPr>
                        <a:t>[I added some links to slide 18 and added slide 19]</a:t>
                      </a:r>
                      <a:endParaRPr b="1" sz="1100">
                        <a:latin typeface="Copse"/>
                        <a:ea typeface="Copse"/>
                        <a:cs typeface="Copse"/>
                        <a:sym typeface="Copse"/>
                      </a:endParaRPr>
                    </a:p>
                  </a:txBody>
                  <a:tcPr marT="45700" marB="45700" marR="45700" marL="45700">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c hMerge="1"/>
              </a:tr>
              <a:tr h="2005750">
                <a:tc>
                  <a:txBody>
                    <a:bodyPr/>
                    <a:lstStyle/>
                    <a:p>
                      <a:pPr indent="0" lvl="0" marL="0" rtl="0" algn="ctr">
                        <a:spcBef>
                          <a:spcPts val="0"/>
                        </a:spcBef>
                        <a:spcAft>
                          <a:spcPts val="0"/>
                        </a:spcAft>
                        <a:buClr>
                          <a:schemeClr val="dk1"/>
                        </a:buClr>
                        <a:buSzPts val="1100"/>
                        <a:buFont typeface="Arial"/>
                        <a:buNone/>
                      </a:pPr>
                      <a:r>
                        <a:rPr b="1" lang="en" sz="1800" u="sng">
                          <a:solidFill>
                            <a:schemeClr val="accent5"/>
                          </a:solidFill>
                          <a:latin typeface="Copse"/>
                          <a:ea typeface="Copse"/>
                          <a:cs typeface="Copse"/>
                          <a:sym typeface="Copse"/>
                          <a:hlinkClick r:id="rId6">
                            <a:extLst>
                              <a:ext uri="{A12FA001-AC4F-418D-AE19-62706E023703}">
                                <ahyp:hlinkClr val="tx"/>
                              </a:ext>
                            </a:extLst>
                          </a:hlinkClick>
                        </a:rPr>
                        <a:t>The Reading Rope and Our Curriculum</a:t>
                      </a:r>
                      <a:endParaRPr b="1" sz="1800">
                        <a:latin typeface="Copse"/>
                        <a:ea typeface="Copse"/>
                        <a:cs typeface="Copse"/>
                        <a:sym typeface="Copse"/>
                      </a:endParaRPr>
                    </a:p>
                  </a:txBody>
                  <a:tcPr marT="45700" marB="45700" marR="45700" marL="45700">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c>
                  <a:txBody>
                    <a:bodyPr/>
                    <a:lstStyle/>
                    <a:p>
                      <a:pPr indent="0" lvl="0" marL="0" rtl="0" algn="just">
                        <a:spcBef>
                          <a:spcPts val="0"/>
                        </a:spcBef>
                        <a:spcAft>
                          <a:spcPts val="0"/>
                        </a:spcAft>
                        <a:buNone/>
                      </a:pPr>
                      <a:r>
                        <a:rPr lang="en" sz="1100">
                          <a:latin typeface="Open Sans"/>
                          <a:ea typeface="Open Sans"/>
                          <a:cs typeface="Open Sans"/>
                          <a:sym typeface="Open Sans"/>
                        </a:rPr>
                        <a:t>After an introduction to Scarborough’s Reading Rope, participants view eight activity descriptions taken directly from their relevant curriculum and grade band. They must match them with the corresponding element on the rope. Examples come from these programs and grade bands:</a:t>
                      </a:r>
                      <a:endParaRPr sz="1100">
                        <a:latin typeface="Open Sans"/>
                        <a:ea typeface="Open Sans"/>
                        <a:cs typeface="Open Sans"/>
                        <a:sym typeface="Open Sans"/>
                      </a:endParaRPr>
                    </a:p>
                    <a:p>
                      <a:pPr indent="-298450" lvl="0" marL="457200" rtl="0" algn="just">
                        <a:spcBef>
                          <a:spcPts val="0"/>
                        </a:spcBef>
                        <a:spcAft>
                          <a:spcPts val="0"/>
                        </a:spcAft>
                        <a:buSzPts val="1100"/>
                        <a:buFont typeface="Open Sans"/>
                        <a:buChar char="➢"/>
                      </a:pPr>
                      <a:r>
                        <a:rPr lang="en" sz="1100">
                          <a:latin typeface="Open Sans"/>
                          <a:ea typeface="Open Sans"/>
                          <a:cs typeface="Open Sans"/>
                          <a:sym typeface="Open Sans"/>
                        </a:rPr>
                        <a:t>CKLA K-2</a:t>
                      </a:r>
                      <a:endParaRPr sz="1100">
                        <a:latin typeface="Open Sans"/>
                        <a:ea typeface="Open Sans"/>
                        <a:cs typeface="Open Sans"/>
                        <a:sym typeface="Open Sans"/>
                      </a:endParaRPr>
                    </a:p>
                    <a:p>
                      <a:pPr indent="-298450" lvl="0" marL="457200" rtl="0" algn="just">
                        <a:spcBef>
                          <a:spcPts val="0"/>
                        </a:spcBef>
                        <a:spcAft>
                          <a:spcPts val="0"/>
                        </a:spcAft>
                        <a:buSzPts val="1100"/>
                        <a:buFont typeface="Open Sans"/>
                        <a:buChar char="➢"/>
                      </a:pPr>
                      <a:r>
                        <a:rPr lang="en" sz="1100">
                          <a:latin typeface="Open Sans"/>
                          <a:ea typeface="Open Sans"/>
                          <a:cs typeface="Open Sans"/>
                          <a:sym typeface="Open Sans"/>
                        </a:rPr>
                        <a:t>CKLA 3-5</a:t>
                      </a:r>
                      <a:endParaRPr sz="1100">
                        <a:latin typeface="Open Sans"/>
                        <a:ea typeface="Open Sans"/>
                        <a:cs typeface="Open Sans"/>
                        <a:sym typeface="Open Sans"/>
                      </a:endParaRPr>
                    </a:p>
                    <a:p>
                      <a:pPr indent="-298450" lvl="0" marL="457200" rtl="0" algn="just">
                        <a:spcBef>
                          <a:spcPts val="0"/>
                        </a:spcBef>
                        <a:spcAft>
                          <a:spcPts val="0"/>
                        </a:spcAft>
                        <a:buSzPts val="1100"/>
                        <a:buFont typeface="Open Sans"/>
                        <a:buChar char="➢"/>
                      </a:pPr>
                      <a:r>
                        <a:rPr lang="en" sz="1100">
                          <a:latin typeface="Open Sans"/>
                          <a:ea typeface="Open Sans"/>
                          <a:cs typeface="Open Sans"/>
                          <a:sym typeface="Open Sans"/>
                        </a:rPr>
                        <a:t>EL Education K-2</a:t>
                      </a:r>
                      <a:endParaRPr sz="1100">
                        <a:latin typeface="Open Sans"/>
                        <a:ea typeface="Open Sans"/>
                        <a:cs typeface="Open Sans"/>
                        <a:sym typeface="Open Sans"/>
                      </a:endParaRPr>
                    </a:p>
                    <a:p>
                      <a:pPr indent="-298450" lvl="0" marL="457200" rtl="0" algn="just">
                        <a:spcBef>
                          <a:spcPts val="0"/>
                        </a:spcBef>
                        <a:spcAft>
                          <a:spcPts val="0"/>
                        </a:spcAft>
                        <a:buSzPts val="1100"/>
                        <a:buFont typeface="Open Sans"/>
                        <a:buChar char="➢"/>
                      </a:pPr>
                      <a:r>
                        <a:rPr lang="en" sz="1100">
                          <a:latin typeface="Open Sans"/>
                          <a:ea typeface="Open Sans"/>
                          <a:cs typeface="Open Sans"/>
                          <a:sym typeface="Open Sans"/>
                        </a:rPr>
                        <a:t>EL Education 3-8</a:t>
                      </a:r>
                      <a:endParaRPr sz="1100">
                        <a:latin typeface="Open Sans"/>
                        <a:ea typeface="Open Sans"/>
                        <a:cs typeface="Open Sans"/>
                        <a:sym typeface="Open Sans"/>
                      </a:endParaRPr>
                    </a:p>
                    <a:p>
                      <a:pPr indent="0" lvl="0" marL="0" rtl="0" algn="just">
                        <a:spcBef>
                          <a:spcPts val="0"/>
                        </a:spcBef>
                        <a:spcAft>
                          <a:spcPts val="0"/>
                        </a:spcAft>
                        <a:buNone/>
                      </a:pPr>
                      <a:r>
                        <a:t/>
                      </a:r>
                      <a:endParaRPr sz="1100">
                        <a:latin typeface="Open Sans"/>
                        <a:ea typeface="Open Sans"/>
                        <a:cs typeface="Open Sans"/>
                        <a:sym typeface="Open Sans"/>
                      </a:endParaRPr>
                    </a:p>
                    <a:p>
                      <a:pPr indent="0" lvl="0" marL="0" rtl="0" algn="just">
                        <a:spcBef>
                          <a:spcPts val="0"/>
                        </a:spcBef>
                        <a:spcAft>
                          <a:spcPts val="0"/>
                        </a:spcAft>
                        <a:buNone/>
                      </a:pPr>
                      <a:r>
                        <a:rPr lang="en" sz="1100" u="sng">
                          <a:solidFill>
                            <a:schemeClr val="hlink"/>
                          </a:solidFill>
                          <a:latin typeface="Open Sans"/>
                          <a:ea typeface="Open Sans"/>
                          <a:cs typeface="Open Sans"/>
                          <a:sym typeface="Open Sans"/>
                          <a:hlinkClick r:id="rId7"/>
                        </a:rPr>
                        <a:t>Keys included</a:t>
                      </a:r>
                      <a:endParaRPr sz="1100">
                        <a:latin typeface="Open Sans"/>
                        <a:ea typeface="Open Sans"/>
                        <a:cs typeface="Open Sans"/>
                        <a:sym typeface="Open Sans"/>
                      </a:endParaRPr>
                    </a:p>
                  </a:txBody>
                  <a:tcPr marT="45700" marB="45700" marR="45700" marL="4570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r>
            </a:tbl>
          </a:graphicData>
        </a:graphic>
      </p:graphicFrame>
      <p:sp>
        <p:nvSpPr>
          <p:cNvPr id="62" name="Google Shape;62;p14"/>
          <p:cNvSpPr txBox="1"/>
          <p:nvPr>
            <p:ph type="ctrTitle"/>
          </p:nvPr>
        </p:nvSpPr>
        <p:spPr>
          <a:xfrm>
            <a:off x="311700" y="13400"/>
            <a:ext cx="8520600" cy="382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SzPts val="990"/>
              <a:buNone/>
            </a:pPr>
            <a:r>
              <a:rPr lang="en" sz="2000">
                <a:latin typeface="Copse"/>
                <a:ea typeface="Copse"/>
                <a:cs typeface="Copse"/>
                <a:sym typeface="Copse"/>
              </a:rPr>
              <a:t>Scarborough’s Reading Rope Sessions</a:t>
            </a:r>
            <a:endParaRPr sz="2000">
              <a:latin typeface="Copse"/>
              <a:ea typeface="Copse"/>
              <a:cs typeface="Copse"/>
              <a:sym typeface="Copse"/>
            </a:endParaRPr>
          </a:p>
        </p:txBody>
      </p:sp>
      <p:sp>
        <p:nvSpPr>
          <p:cNvPr id="63" name="Google Shape;63;p14"/>
          <p:cNvSpPr/>
          <p:nvPr/>
        </p:nvSpPr>
        <p:spPr>
          <a:xfrm>
            <a:off x="363100" y="1211725"/>
            <a:ext cx="1577700" cy="602700"/>
          </a:xfrm>
          <a:prstGeom prst="roundRect">
            <a:avLst>
              <a:gd fmla="val 16667" name="adj"/>
            </a:avLst>
          </a:prstGeom>
          <a:solidFill>
            <a:srgbClr val="FFFFFF"/>
          </a:solidFill>
          <a:ln cap="flat" cmpd="sng" w="25400">
            <a:solidFill>
              <a:srgbClr val="F3732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1" i="0" lang="en" sz="750" u="none" cap="none" strike="noStrike">
                <a:solidFill>
                  <a:srgbClr val="F37321"/>
                </a:solidFill>
                <a:latin typeface="Copse"/>
                <a:ea typeface="Copse"/>
                <a:cs typeface="Copse"/>
                <a:sym typeface="Copse"/>
              </a:rPr>
              <a:t>Literacy Knowledge</a:t>
            </a:r>
            <a:endParaRPr sz="1100"/>
          </a:p>
          <a:p>
            <a:pPr indent="0" lvl="0" marL="0" marR="0" rtl="0" algn="just">
              <a:lnSpc>
                <a:spcPct val="100000"/>
              </a:lnSpc>
              <a:spcBef>
                <a:spcPts val="0"/>
              </a:spcBef>
              <a:spcAft>
                <a:spcPts val="0"/>
              </a:spcAft>
              <a:buClr>
                <a:srgbClr val="000000"/>
              </a:buClr>
              <a:buSzPts val="900"/>
              <a:buFont typeface="Arial"/>
              <a:buNone/>
            </a:pPr>
            <a:r>
              <a:rPr b="0" i="0" lang="en" sz="600" u="none" cap="none" strike="noStrike">
                <a:solidFill>
                  <a:srgbClr val="77787B"/>
                </a:solidFill>
                <a:latin typeface="Open Sans"/>
                <a:ea typeface="Open Sans"/>
                <a:cs typeface="Open Sans"/>
                <a:sym typeface="Open Sans"/>
              </a:rPr>
              <a:t>Literacy knowledge is having the print concept skills, understanding of genres, etc. to apply to any new text.</a:t>
            </a:r>
            <a:endParaRPr sz="1100"/>
          </a:p>
        </p:txBody>
      </p:sp>
      <p:sp>
        <p:nvSpPr>
          <p:cNvPr id="64" name="Google Shape;64;p14"/>
          <p:cNvSpPr/>
          <p:nvPr/>
        </p:nvSpPr>
        <p:spPr>
          <a:xfrm>
            <a:off x="2684525" y="1409350"/>
            <a:ext cx="1805400" cy="836100"/>
          </a:xfrm>
          <a:prstGeom prst="roundRect">
            <a:avLst>
              <a:gd fmla="val 16667" name="adj"/>
            </a:avLst>
          </a:prstGeom>
          <a:solidFill>
            <a:srgbClr val="FFFFFF"/>
          </a:solidFill>
          <a:ln cap="flat" cmpd="sng" w="25400">
            <a:solidFill>
              <a:srgbClr val="F3732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1" i="0" lang="en" sz="750" u="none" cap="none" strike="noStrike">
                <a:solidFill>
                  <a:srgbClr val="F37321"/>
                </a:solidFill>
                <a:latin typeface="Copse"/>
                <a:ea typeface="Copse"/>
                <a:cs typeface="Copse"/>
                <a:sym typeface="Copse"/>
              </a:rPr>
              <a:t>Phonological Awareness</a:t>
            </a:r>
            <a:endParaRPr sz="1100"/>
          </a:p>
          <a:p>
            <a:pPr indent="0" lvl="0" marL="0" marR="0" rtl="0" algn="just">
              <a:lnSpc>
                <a:spcPct val="100000"/>
              </a:lnSpc>
              <a:spcBef>
                <a:spcPts val="0"/>
              </a:spcBef>
              <a:spcAft>
                <a:spcPts val="0"/>
              </a:spcAft>
              <a:buClr>
                <a:srgbClr val="000000"/>
              </a:buClr>
              <a:buSzPts val="900"/>
              <a:buFont typeface="Arial"/>
              <a:buNone/>
            </a:pPr>
            <a:r>
              <a:rPr b="0" i="0" lang="en" sz="600" u="none" cap="none" strike="noStrike">
                <a:solidFill>
                  <a:srgbClr val="77787B"/>
                </a:solidFill>
                <a:latin typeface="Open Sans"/>
                <a:ea typeface="Open Sans"/>
                <a:cs typeface="Open Sans"/>
                <a:sym typeface="Open Sans"/>
              </a:rPr>
              <a:t>Phonological awareness is a broad skill that includes identifying and manipulating units of oral language – parts such as words, syllables, and onsets and rimes. This can be done “with your eyes closed” because it is the sounds you hear.</a:t>
            </a:r>
            <a:endParaRPr sz="1100"/>
          </a:p>
        </p:txBody>
      </p:sp>
      <p:sp>
        <p:nvSpPr>
          <p:cNvPr id="65" name="Google Shape;65;p14"/>
          <p:cNvSpPr/>
          <p:nvPr/>
        </p:nvSpPr>
        <p:spPr>
          <a:xfrm>
            <a:off x="969425" y="1760025"/>
            <a:ext cx="1715100" cy="666300"/>
          </a:xfrm>
          <a:prstGeom prst="roundRect">
            <a:avLst>
              <a:gd fmla="val 16667" name="adj"/>
            </a:avLst>
          </a:prstGeom>
          <a:solidFill>
            <a:srgbClr val="FFFFFF"/>
          </a:solidFill>
          <a:ln cap="flat" cmpd="sng" w="25400">
            <a:solidFill>
              <a:srgbClr val="F3732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1" i="0" lang="en" sz="750" u="none" cap="none" strike="noStrike">
                <a:solidFill>
                  <a:srgbClr val="F37321"/>
                </a:solidFill>
                <a:latin typeface="Copse"/>
                <a:ea typeface="Copse"/>
                <a:cs typeface="Copse"/>
                <a:sym typeface="Copse"/>
              </a:rPr>
              <a:t>Verbal Reasoning</a:t>
            </a:r>
            <a:endParaRPr sz="1100"/>
          </a:p>
          <a:p>
            <a:pPr indent="0" lvl="0" marL="0" marR="0" rtl="0" algn="just">
              <a:lnSpc>
                <a:spcPct val="100000"/>
              </a:lnSpc>
              <a:spcBef>
                <a:spcPts val="0"/>
              </a:spcBef>
              <a:spcAft>
                <a:spcPts val="0"/>
              </a:spcAft>
              <a:buClr>
                <a:srgbClr val="000000"/>
              </a:buClr>
              <a:buSzPts val="900"/>
              <a:buFont typeface="Arial"/>
              <a:buNone/>
            </a:pPr>
            <a:r>
              <a:rPr b="0" i="0" lang="en" sz="600" u="none" cap="none" strike="noStrike">
                <a:solidFill>
                  <a:srgbClr val="77787B"/>
                </a:solidFill>
                <a:latin typeface="Open Sans"/>
                <a:ea typeface="Open Sans"/>
                <a:cs typeface="Open Sans"/>
                <a:sym typeface="Open Sans"/>
              </a:rPr>
              <a:t>Verbal reasoning is understanding and reasoning using concepts framed in words; for example, using inferences and metaphors in the text to make meaning.</a:t>
            </a:r>
            <a:endParaRPr sz="1100"/>
          </a:p>
        </p:txBody>
      </p:sp>
      <p:sp>
        <p:nvSpPr>
          <p:cNvPr id="66" name="Google Shape;66;p14"/>
          <p:cNvSpPr txBox="1"/>
          <p:nvPr/>
        </p:nvSpPr>
        <p:spPr>
          <a:xfrm>
            <a:off x="1940800" y="3909550"/>
            <a:ext cx="2393100" cy="836100"/>
          </a:xfrm>
          <a:prstGeom prst="rect">
            <a:avLst/>
          </a:prstGeom>
          <a:solidFill>
            <a:srgbClr val="FFFFFF"/>
          </a:solidFill>
          <a:ln cap="flat" cmpd="sng" w="19050">
            <a:solidFill>
              <a:srgbClr val="9B5BA5"/>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rPr b="1" lang="en" sz="750">
                <a:latin typeface="Open Sans"/>
                <a:ea typeface="Open Sans"/>
                <a:cs typeface="Open Sans"/>
                <a:sym typeface="Open Sans"/>
              </a:rPr>
              <a:t>Scrambled Sentences: </a:t>
            </a:r>
            <a:r>
              <a:rPr lang="en" sz="750">
                <a:latin typeface="Open Sans"/>
                <a:ea typeface="Open Sans"/>
                <a:cs typeface="Open Sans"/>
                <a:sym typeface="Open Sans"/>
              </a:rPr>
              <a:t>After reading sentences with target words, students cut each word out. They then arrange the words into sentences and copy them with correct punctuation.. The teacher points out that different arrangements are possible that still make sense.</a:t>
            </a:r>
            <a:endParaRPr sz="750">
              <a:latin typeface="Open Sans"/>
              <a:ea typeface="Open Sans"/>
              <a:cs typeface="Open Sans"/>
              <a:sym typeface="Open Sans"/>
            </a:endParaRPr>
          </a:p>
        </p:txBody>
      </p:sp>
      <p:sp>
        <p:nvSpPr>
          <p:cNvPr id="67" name="Google Shape;67;p14"/>
          <p:cNvSpPr txBox="1"/>
          <p:nvPr/>
        </p:nvSpPr>
        <p:spPr>
          <a:xfrm>
            <a:off x="168825" y="3350650"/>
            <a:ext cx="2850600" cy="558900"/>
          </a:xfrm>
          <a:prstGeom prst="rect">
            <a:avLst/>
          </a:prstGeom>
          <a:solidFill>
            <a:srgbClr val="FFFFFF"/>
          </a:solidFill>
          <a:ln cap="flat" cmpd="sng" w="19050">
            <a:solidFill>
              <a:srgbClr val="9B5BA5"/>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rPr b="1" lang="en" sz="750">
                <a:latin typeface="Open Sans"/>
                <a:ea typeface="Open Sans"/>
                <a:cs typeface="Open Sans"/>
                <a:sym typeface="Open Sans"/>
              </a:rPr>
              <a:t>Deciduous Trees: </a:t>
            </a:r>
            <a:r>
              <a:rPr lang="en" sz="750">
                <a:latin typeface="Open Sans"/>
                <a:ea typeface="Open Sans"/>
                <a:cs typeface="Open Sans"/>
                <a:sym typeface="Open Sans"/>
              </a:rPr>
              <a:t>Students are asked to think about how a deciduous apple tree looks in each season and to decorate trees with the parts of the tree and different colors. </a:t>
            </a:r>
            <a:endParaRPr sz="750">
              <a:latin typeface="Open Sans"/>
              <a:ea typeface="Open Sans"/>
              <a:cs typeface="Open Sans"/>
              <a:sym typeface="Open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graphicFrame>
        <p:nvGraphicFramePr>
          <p:cNvPr id="72" name="Google Shape;72;p15"/>
          <p:cNvGraphicFramePr/>
          <p:nvPr/>
        </p:nvGraphicFramePr>
        <p:xfrm>
          <a:off x="213425" y="395892"/>
          <a:ext cx="3000000" cy="3000000"/>
        </p:xfrm>
        <a:graphic>
          <a:graphicData uri="http://schemas.openxmlformats.org/drawingml/2006/table">
            <a:tbl>
              <a:tblPr>
                <a:noFill/>
                <a:tableStyleId>{0E2788F5-AFE8-4520-BB5D-3A071F96C763}</a:tableStyleId>
              </a:tblPr>
              <a:tblGrid>
                <a:gridCol w="4352400"/>
                <a:gridCol w="4399975"/>
              </a:tblGrid>
              <a:tr h="329100">
                <a:tc>
                  <a:txBody>
                    <a:bodyPr/>
                    <a:lstStyle/>
                    <a:p>
                      <a:pPr indent="0" lvl="0" marL="0" rtl="0" algn="ctr">
                        <a:spcBef>
                          <a:spcPts val="0"/>
                        </a:spcBef>
                        <a:spcAft>
                          <a:spcPts val="0"/>
                        </a:spcAft>
                        <a:buNone/>
                      </a:pPr>
                      <a:r>
                        <a:rPr lang="en" sz="1300">
                          <a:latin typeface="Copse"/>
                          <a:ea typeface="Copse"/>
                          <a:cs typeface="Copse"/>
                          <a:sym typeface="Copse"/>
                        </a:rPr>
                        <a:t>Activity</a:t>
                      </a:r>
                      <a:endParaRPr sz="1300">
                        <a:latin typeface="Copse"/>
                        <a:ea typeface="Copse"/>
                        <a:cs typeface="Copse"/>
                        <a:sym typeface="Copse"/>
                      </a:endParaRPr>
                    </a:p>
                  </a:txBody>
                  <a:tcPr marT="45700" marB="45700" marR="45700" marL="4570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c>
                  <a:txBody>
                    <a:bodyPr/>
                    <a:lstStyle/>
                    <a:p>
                      <a:pPr indent="0" lvl="0" marL="0" rtl="0" algn="ctr">
                        <a:spcBef>
                          <a:spcPts val="0"/>
                        </a:spcBef>
                        <a:spcAft>
                          <a:spcPts val="0"/>
                        </a:spcAft>
                        <a:buNone/>
                      </a:pPr>
                      <a:r>
                        <a:rPr lang="en" sz="1300">
                          <a:latin typeface="Copse"/>
                          <a:ea typeface="Copse"/>
                          <a:cs typeface="Copse"/>
                          <a:sym typeface="Copse"/>
                        </a:rPr>
                        <a:t>Description</a:t>
                      </a:r>
                      <a:endParaRPr sz="1300">
                        <a:latin typeface="Copse"/>
                        <a:ea typeface="Copse"/>
                        <a:cs typeface="Copse"/>
                        <a:sym typeface="Copse"/>
                      </a:endParaRPr>
                    </a:p>
                  </a:txBody>
                  <a:tcPr marT="45700" marB="45700" marR="45700" marL="4570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r>
              <a:tr h="1990925">
                <a:tc>
                  <a:txBody>
                    <a:bodyPr/>
                    <a:lstStyle/>
                    <a:p>
                      <a:pPr indent="0" lvl="0" marL="0" rtl="0" algn="ctr">
                        <a:spcBef>
                          <a:spcPts val="0"/>
                        </a:spcBef>
                        <a:spcAft>
                          <a:spcPts val="0"/>
                        </a:spcAft>
                        <a:buClr>
                          <a:schemeClr val="dk1"/>
                        </a:buClr>
                        <a:buSzPts val="1100"/>
                        <a:buFont typeface="Arial"/>
                        <a:buNone/>
                      </a:pPr>
                      <a:r>
                        <a:rPr b="1" lang="en" sz="1800" u="sng">
                          <a:solidFill>
                            <a:schemeClr val="hlink"/>
                          </a:solidFill>
                          <a:latin typeface="Copse"/>
                          <a:ea typeface="Copse"/>
                          <a:cs typeface="Copse"/>
                          <a:sym typeface="Copse"/>
                          <a:hlinkClick r:id="rId3"/>
                        </a:rPr>
                        <a:t>ELA Standards Shifts: </a:t>
                      </a:r>
                      <a:endParaRPr b="1" sz="1800">
                        <a:latin typeface="Copse"/>
                        <a:ea typeface="Copse"/>
                        <a:cs typeface="Copse"/>
                        <a:sym typeface="Copse"/>
                      </a:endParaRPr>
                    </a:p>
                    <a:p>
                      <a:pPr indent="0" lvl="0" marL="0" rtl="0" algn="ctr">
                        <a:spcBef>
                          <a:spcPts val="0"/>
                        </a:spcBef>
                        <a:spcAft>
                          <a:spcPts val="0"/>
                        </a:spcAft>
                        <a:buClr>
                          <a:schemeClr val="dk1"/>
                        </a:buClr>
                        <a:buSzPts val="1100"/>
                        <a:buFont typeface="Arial"/>
                        <a:buNone/>
                      </a:pPr>
                      <a:r>
                        <a:rPr b="1" lang="en" sz="1800" u="sng">
                          <a:solidFill>
                            <a:schemeClr val="hlink"/>
                          </a:solidFill>
                          <a:latin typeface="Copse"/>
                          <a:ea typeface="Copse"/>
                          <a:cs typeface="Copse"/>
                          <a:sym typeface="Copse"/>
                          <a:hlinkClick r:id="rId4"/>
                        </a:rPr>
                        <a:t>The Literacy Classroom Then &amp; Now</a:t>
                      </a:r>
                      <a:endParaRPr b="1" sz="1800">
                        <a:latin typeface="Copse"/>
                        <a:ea typeface="Copse"/>
                        <a:cs typeface="Copse"/>
                        <a:sym typeface="Copse"/>
                      </a:endParaRPr>
                    </a:p>
                  </a:txBody>
                  <a:tcPr marT="45700" marB="45700" marR="45700" marL="45700">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c>
                  <a:txBody>
                    <a:bodyPr/>
                    <a:lstStyle/>
                    <a:p>
                      <a:pPr indent="0" lvl="0" marL="0" rtl="0" algn="just">
                        <a:spcBef>
                          <a:spcPts val="0"/>
                        </a:spcBef>
                        <a:spcAft>
                          <a:spcPts val="0"/>
                        </a:spcAft>
                        <a:buNone/>
                      </a:pPr>
                      <a:r>
                        <a:rPr lang="en" sz="1100">
                          <a:latin typeface="Open Sans"/>
                          <a:ea typeface="Open Sans"/>
                          <a:cs typeface="Open Sans"/>
                          <a:sym typeface="Open Sans"/>
                        </a:rPr>
                        <a:t>Given 12 cards (6 pairs), participants must use their knowledge and judgement and place one card in the Literacy Classroom THEN column and its partner in the NOW column. Then they determine a name for the shift in literacy practices that has </a:t>
                      </a:r>
                      <a:r>
                        <a:rPr lang="en" sz="1100">
                          <a:latin typeface="Open Sans"/>
                          <a:ea typeface="Open Sans"/>
                          <a:cs typeface="Open Sans"/>
                          <a:sym typeface="Open Sans"/>
                        </a:rPr>
                        <a:t>occurred</a:t>
                      </a:r>
                      <a:r>
                        <a:rPr lang="en" sz="1100">
                          <a:latin typeface="Open Sans"/>
                          <a:ea typeface="Open Sans"/>
                          <a:cs typeface="Open Sans"/>
                          <a:sym typeface="Open Sans"/>
                        </a:rPr>
                        <a:t>. </a:t>
                      </a:r>
                      <a:endParaRPr sz="1100">
                        <a:latin typeface="Open Sans"/>
                        <a:ea typeface="Open Sans"/>
                        <a:cs typeface="Open Sans"/>
                        <a:sym typeface="Open Sans"/>
                      </a:endParaRPr>
                    </a:p>
                    <a:p>
                      <a:pPr indent="0" lvl="0" marL="0" rtl="0" algn="just">
                        <a:spcBef>
                          <a:spcPts val="0"/>
                        </a:spcBef>
                        <a:spcAft>
                          <a:spcPts val="0"/>
                        </a:spcAft>
                        <a:buNone/>
                      </a:pPr>
                      <a:r>
                        <a:t/>
                      </a:r>
                      <a:endParaRPr sz="1100">
                        <a:latin typeface="Open Sans"/>
                        <a:ea typeface="Open Sans"/>
                        <a:cs typeface="Open Sans"/>
                        <a:sym typeface="Open Sans"/>
                      </a:endParaRPr>
                    </a:p>
                    <a:p>
                      <a:pPr indent="0" lvl="0" marL="0" rtl="0" algn="just">
                        <a:spcBef>
                          <a:spcPts val="0"/>
                        </a:spcBef>
                        <a:spcAft>
                          <a:spcPts val="0"/>
                        </a:spcAft>
                        <a:buClr>
                          <a:schemeClr val="dk1"/>
                        </a:buClr>
                        <a:buSzPts val="1100"/>
                        <a:buFont typeface="Arial"/>
                        <a:buNone/>
                      </a:pPr>
                      <a:r>
                        <a:rPr lang="en" sz="1100" u="sng">
                          <a:solidFill>
                            <a:schemeClr val="hlink"/>
                          </a:solidFill>
                          <a:latin typeface="Open Sans"/>
                          <a:ea typeface="Open Sans"/>
                          <a:cs typeface="Open Sans"/>
                          <a:sym typeface="Open Sans"/>
                          <a:hlinkClick r:id="rId5"/>
                        </a:rPr>
                        <a:t>Participant Examples</a:t>
                      </a:r>
                      <a:r>
                        <a:rPr lang="en" sz="1100">
                          <a:latin typeface="Open Sans"/>
                          <a:ea typeface="Open Sans"/>
                          <a:cs typeface="Open Sans"/>
                          <a:sym typeface="Open Sans"/>
                        </a:rPr>
                        <a:t> [Note: these are not necessarily correct! They illustrate the participants’ thought processes]</a:t>
                      </a:r>
                      <a:endParaRPr sz="1100">
                        <a:latin typeface="Open Sans"/>
                        <a:ea typeface="Open Sans"/>
                        <a:cs typeface="Open Sans"/>
                        <a:sym typeface="Open Sans"/>
                      </a:endParaRPr>
                    </a:p>
                    <a:p>
                      <a:pPr indent="0" lvl="0" marL="0" rtl="0" algn="just">
                        <a:spcBef>
                          <a:spcPts val="0"/>
                        </a:spcBef>
                        <a:spcAft>
                          <a:spcPts val="0"/>
                        </a:spcAft>
                        <a:buClr>
                          <a:schemeClr val="dk1"/>
                        </a:buClr>
                        <a:buSzPts val="1100"/>
                        <a:buFont typeface="Arial"/>
                        <a:buNone/>
                      </a:pPr>
                      <a:r>
                        <a:t/>
                      </a:r>
                      <a:endParaRPr sz="1100">
                        <a:latin typeface="Open Sans"/>
                        <a:ea typeface="Open Sans"/>
                        <a:cs typeface="Open Sans"/>
                        <a:sym typeface="Open Sans"/>
                      </a:endParaRPr>
                    </a:p>
                    <a:p>
                      <a:pPr indent="0" lvl="0" marL="0" rtl="0" algn="just">
                        <a:spcBef>
                          <a:spcPts val="0"/>
                        </a:spcBef>
                        <a:spcAft>
                          <a:spcPts val="0"/>
                        </a:spcAft>
                        <a:buClr>
                          <a:schemeClr val="dk1"/>
                        </a:buClr>
                        <a:buSzPts val="1100"/>
                        <a:buFont typeface="Arial"/>
                        <a:buNone/>
                      </a:pPr>
                      <a:r>
                        <a:rPr lang="en" sz="1300">
                          <a:solidFill>
                            <a:srgbClr val="F37321"/>
                          </a:solidFill>
                          <a:latin typeface="Copse"/>
                          <a:ea typeface="Copse"/>
                          <a:cs typeface="Copse"/>
                          <a:sym typeface="Copse"/>
                        </a:rPr>
                        <a:t>Please email me if you come up with better examples!</a:t>
                      </a:r>
                      <a:endParaRPr sz="1300">
                        <a:solidFill>
                          <a:srgbClr val="F37321"/>
                        </a:solidFill>
                        <a:latin typeface="Copse"/>
                        <a:ea typeface="Copse"/>
                        <a:cs typeface="Copse"/>
                        <a:sym typeface="Copse"/>
                      </a:endParaRPr>
                    </a:p>
                  </a:txBody>
                  <a:tcPr marT="45700" marB="45700" marR="45700" marL="4570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r>
            </a:tbl>
          </a:graphicData>
        </a:graphic>
      </p:graphicFrame>
      <p:sp>
        <p:nvSpPr>
          <p:cNvPr id="73" name="Google Shape;73;p15"/>
          <p:cNvSpPr txBox="1"/>
          <p:nvPr>
            <p:ph type="ctrTitle"/>
          </p:nvPr>
        </p:nvSpPr>
        <p:spPr>
          <a:xfrm>
            <a:off x="311700" y="13400"/>
            <a:ext cx="8520600" cy="382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SzPts val="990"/>
              <a:buNone/>
            </a:pPr>
            <a:r>
              <a:rPr lang="en" sz="2000">
                <a:latin typeface="Copse"/>
                <a:ea typeface="Copse"/>
                <a:cs typeface="Copse"/>
                <a:sym typeface="Copse"/>
              </a:rPr>
              <a:t>Standards Shifts Sessions</a:t>
            </a:r>
            <a:endParaRPr sz="2000">
              <a:latin typeface="Copse"/>
              <a:ea typeface="Copse"/>
              <a:cs typeface="Copse"/>
              <a:sym typeface="Copse"/>
            </a:endParaRPr>
          </a:p>
        </p:txBody>
      </p:sp>
      <p:sp>
        <p:nvSpPr>
          <p:cNvPr id="74" name="Google Shape;74;p15"/>
          <p:cNvSpPr txBox="1"/>
          <p:nvPr/>
        </p:nvSpPr>
        <p:spPr>
          <a:xfrm>
            <a:off x="2558200" y="1448775"/>
            <a:ext cx="1235400" cy="741000"/>
          </a:xfrm>
          <a:prstGeom prst="rect">
            <a:avLst/>
          </a:prstGeom>
          <a:solidFill>
            <a:srgbClr val="FFFFFF"/>
          </a:solidFill>
          <a:ln cap="flat" cmpd="sng" w="28575">
            <a:solidFill>
              <a:srgbClr val="000000"/>
            </a:solidFill>
            <a:prstDash val="dot"/>
            <a:bevel/>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rPr b="1" lang="en" sz="700">
                <a:latin typeface="Proxima Nova"/>
                <a:ea typeface="Proxima Nova"/>
                <a:cs typeface="Proxima Nova"/>
                <a:sym typeface="Proxima Nova"/>
              </a:rPr>
              <a:t>Texts</a:t>
            </a:r>
            <a:endParaRPr sz="700">
              <a:latin typeface="Proxima Nova"/>
              <a:ea typeface="Proxima Nova"/>
              <a:cs typeface="Proxima Nova"/>
              <a:sym typeface="Proxima Nova"/>
            </a:endParaRPr>
          </a:p>
          <a:p>
            <a:pPr indent="0" lvl="0" marL="0" rtl="0" algn="l">
              <a:spcBef>
                <a:spcPts val="0"/>
              </a:spcBef>
              <a:spcAft>
                <a:spcPts val="0"/>
              </a:spcAft>
              <a:buNone/>
            </a:pPr>
            <a:r>
              <a:rPr lang="en" sz="700">
                <a:latin typeface="Proxima Nova"/>
                <a:ea typeface="Proxima Nova"/>
                <a:cs typeface="Proxima Nova"/>
                <a:sym typeface="Proxima Nova"/>
              </a:rPr>
              <a:t>Main texts in the unit are grade-level texts that students read closely with varying supports.</a:t>
            </a:r>
            <a:endParaRPr sz="550">
              <a:solidFill>
                <a:srgbClr val="666666"/>
              </a:solidFill>
              <a:latin typeface="Proxima Nova"/>
              <a:ea typeface="Proxima Nova"/>
              <a:cs typeface="Proxima Nova"/>
              <a:sym typeface="Proxima Nova"/>
            </a:endParaRPr>
          </a:p>
        </p:txBody>
      </p:sp>
      <p:sp>
        <p:nvSpPr>
          <p:cNvPr id="75" name="Google Shape;75;p15"/>
          <p:cNvSpPr txBox="1"/>
          <p:nvPr/>
        </p:nvSpPr>
        <p:spPr>
          <a:xfrm>
            <a:off x="2824900" y="2152650"/>
            <a:ext cx="1404300" cy="838200"/>
          </a:xfrm>
          <a:prstGeom prst="rect">
            <a:avLst/>
          </a:prstGeom>
          <a:solidFill>
            <a:srgbClr val="FFFFFF"/>
          </a:solidFill>
          <a:ln cap="flat" cmpd="sng" w="28575">
            <a:solidFill>
              <a:srgbClr val="000000"/>
            </a:solidFill>
            <a:prstDash val="dot"/>
            <a:bevel/>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rPr b="1" lang="en" sz="700">
                <a:latin typeface="Proxima Nova"/>
                <a:ea typeface="Proxima Nova"/>
                <a:cs typeface="Proxima Nova"/>
                <a:sym typeface="Proxima Nova"/>
              </a:rPr>
              <a:t>Texts</a:t>
            </a:r>
            <a:endParaRPr sz="700">
              <a:latin typeface="Proxima Nova"/>
              <a:ea typeface="Proxima Nova"/>
              <a:cs typeface="Proxima Nova"/>
              <a:sym typeface="Proxima Nova"/>
            </a:endParaRPr>
          </a:p>
          <a:p>
            <a:pPr indent="0" lvl="0" marL="0" rtl="0" algn="l">
              <a:spcBef>
                <a:spcPts val="0"/>
              </a:spcBef>
              <a:spcAft>
                <a:spcPts val="0"/>
              </a:spcAft>
              <a:buNone/>
            </a:pPr>
            <a:r>
              <a:rPr lang="en" sz="700">
                <a:latin typeface="Proxima Nova"/>
                <a:ea typeface="Proxima Nova"/>
                <a:cs typeface="Proxima Nova"/>
                <a:sym typeface="Proxima Nova"/>
              </a:rPr>
              <a:t>Main texts in the unit are “anchor texts,” read aloud by the teacher. Texts for independent reading are self-selected by students.</a:t>
            </a:r>
            <a:endParaRPr sz="550">
              <a:solidFill>
                <a:srgbClr val="666666"/>
              </a:solidFill>
              <a:latin typeface="Proxima Nova"/>
              <a:ea typeface="Proxima Nova"/>
              <a:cs typeface="Proxima Nova"/>
              <a:sym typeface="Proxima Nova"/>
            </a:endParaRPr>
          </a:p>
        </p:txBody>
      </p:sp>
      <p:sp>
        <p:nvSpPr>
          <p:cNvPr id="76" name="Google Shape;76;p15"/>
          <p:cNvSpPr txBox="1"/>
          <p:nvPr/>
        </p:nvSpPr>
        <p:spPr>
          <a:xfrm>
            <a:off x="463675" y="1448775"/>
            <a:ext cx="1328700" cy="838200"/>
          </a:xfrm>
          <a:prstGeom prst="rect">
            <a:avLst/>
          </a:prstGeom>
          <a:solidFill>
            <a:srgbClr val="FFFFFF"/>
          </a:solidFill>
          <a:ln cap="flat" cmpd="sng" w="28575">
            <a:solidFill>
              <a:srgbClr val="000000"/>
            </a:solidFill>
            <a:prstDash val="dot"/>
            <a:bevel/>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rPr b="1" lang="en" sz="700">
                <a:latin typeface="Proxima Nova"/>
                <a:ea typeface="Proxima Nova"/>
                <a:cs typeface="Proxima Nova"/>
                <a:sym typeface="Proxima Nova"/>
              </a:rPr>
              <a:t>Word-Level Strategies</a:t>
            </a:r>
            <a:endParaRPr sz="700">
              <a:latin typeface="Proxima Nova"/>
              <a:ea typeface="Proxima Nova"/>
              <a:cs typeface="Proxima Nova"/>
              <a:sym typeface="Proxima Nova"/>
            </a:endParaRPr>
          </a:p>
          <a:p>
            <a:pPr indent="0" lvl="0" marL="0" rtl="0" algn="l">
              <a:spcBef>
                <a:spcPts val="0"/>
              </a:spcBef>
              <a:spcAft>
                <a:spcPts val="0"/>
              </a:spcAft>
              <a:buNone/>
            </a:pPr>
            <a:r>
              <a:rPr lang="en" sz="700">
                <a:latin typeface="Proxima Nova"/>
                <a:ea typeface="Proxima Nova"/>
                <a:cs typeface="Proxima Nova"/>
                <a:sym typeface="Proxima Nova"/>
              </a:rPr>
              <a:t>Students learn to use “cues” such as “Does it make sense?” “Does it sound right?” “Does it look right?” to figure out words.</a:t>
            </a:r>
            <a:endParaRPr sz="550">
              <a:solidFill>
                <a:srgbClr val="666666"/>
              </a:solidFill>
              <a:latin typeface="Proxima Nova"/>
              <a:ea typeface="Proxima Nova"/>
              <a:cs typeface="Proxima Nova"/>
              <a:sym typeface="Proxima Nova"/>
            </a:endParaRPr>
          </a:p>
        </p:txBody>
      </p:sp>
      <p:sp>
        <p:nvSpPr>
          <p:cNvPr id="77" name="Google Shape;77;p15"/>
          <p:cNvSpPr txBox="1"/>
          <p:nvPr/>
        </p:nvSpPr>
        <p:spPr>
          <a:xfrm>
            <a:off x="1377100" y="2152650"/>
            <a:ext cx="1235400" cy="741000"/>
          </a:xfrm>
          <a:prstGeom prst="rect">
            <a:avLst/>
          </a:prstGeom>
          <a:solidFill>
            <a:srgbClr val="FFFFFF"/>
          </a:solidFill>
          <a:ln cap="flat" cmpd="sng" w="28575">
            <a:solidFill>
              <a:srgbClr val="000000"/>
            </a:solidFill>
            <a:prstDash val="dot"/>
            <a:bevel/>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rPr b="1" lang="en" sz="700">
                <a:latin typeface="Proxima Nova"/>
                <a:ea typeface="Proxima Nova"/>
                <a:cs typeface="Proxima Nova"/>
                <a:sym typeface="Proxima Nova"/>
              </a:rPr>
              <a:t>Word-Level Strategies</a:t>
            </a:r>
            <a:endParaRPr sz="700">
              <a:latin typeface="Proxima Nova"/>
              <a:ea typeface="Proxima Nova"/>
              <a:cs typeface="Proxima Nova"/>
              <a:sym typeface="Proxima Nova"/>
            </a:endParaRPr>
          </a:p>
          <a:p>
            <a:pPr indent="0" lvl="0" marL="0" rtl="0" algn="l">
              <a:spcBef>
                <a:spcPts val="0"/>
              </a:spcBef>
              <a:spcAft>
                <a:spcPts val="0"/>
              </a:spcAft>
              <a:buNone/>
            </a:pPr>
            <a:r>
              <a:rPr lang="en" sz="700">
                <a:latin typeface="Proxima Nova"/>
                <a:ea typeface="Proxima Nova"/>
                <a:cs typeface="Proxima Nova"/>
                <a:sym typeface="Proxima Nova"/>
              </a:rPr>
              <a:t>Students learn and practice letter patterns and “rules” to figure out words.</a:t>
            </a:r>
            <a:endParaRPr sz="550">
              <a:solidFill>
                <a:srgbClr val="666666"/>
              </a:solidFill>
              <a:latin typeface="Proxima Nova"/>
              <a:ea typeface="Proxima Nova"/>
              <a:cs typeface="Proxima Nova"/>
              <a:sym typeface="Proxima Nova"/>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