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10058400" cx="7772400"/>
  <p:notesSz cx="6858000" cy="9144000"/>
  <p:embeddedFontLst>
    <p:embeddedFont>
      <p:font typeface="Century Gothic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A7C0445-0798-4C8B-9991-B6B7498C6731}">
  <a:tblStyle styleId="{AA7C0445-0798-4C8B-9991-B6B7498C6731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2056DF16-13D0-450B-BAAF-543749BE727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enturyGothic-bold.fntdata"/><Relationship Id="rId10" Type="http://schemas.openxmlformats.org/officeDocument/2006/relationships/font" Target="fonts/CenturyGothic-regular.fntdata"/><Relationship Id="rId13" Type="http://schemas.openxmlformats.org/officeDocument/2006/relationships/font" Target="fonts/CenturyGothic-boldItalic.fntdata"/><Relationship Id="rId12" Type="http://schemas.openxmlformats.org/officeDocument/2006/relationships/font" Target="fonts/CenturyGothic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222282ff7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1222282ff78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222282ff7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g1222282ff78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222282ff78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g1222282ff78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222282ff78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g1222282ff78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582930" y="1646133"/>
            <a:ext cx="6606540" cy="35018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  <a:defRPr sz="51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971550" y="5282989"/>
            <a:ext cx="5829300" cy="2428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sz="2040"/>
            </a:lvl1pPr>
            <a:lvl2pPr lvl="1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2pPr>
            <a:lvl3pPr lvl="2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None/>
              <a:defRPr sz="1530"/>
            </a:lvl3pPr>
            <a:lvl4pPr lvl="3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4pPr>
            <a:lvl5pPr lvl="4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5pPr>
            <a:lvl6pPr lvl="5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6pPr>
            <a:lvl7pPr lvl="6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7pPr>
            <a:lvl8pPr lvl="7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8pPr>
            <a:lvl9pPr lvl="8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530305" y="2507618"/>
            <a:ext cx="6703695" cy="41840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  <a:defRPr sz="51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530305" y="6731215"/>
            <a:ext cx="6703695" cy="22002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sz="204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530"/>
              <a:buNone/>
              <a:defRPr sz="153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534353" y="2677584"/>
            <a:ext cx="3303270" cy="638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3934778" y="2677584"/>
            <a:ext cx="3303270" cy="638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535365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535366" y="2465706"/>
            <a:ext cx="3288089" cy="120840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b="1" sz="2040"/>
            </a:lvl1pPr>
            <a:lvl2pPr indent="-2286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None/>
              <a:defRPr b="1" sz="1530"/>
            </a:lvl3pPr>
            <a:lvl4pPr indent="-2286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4pPr>
            <a:lvl5pPr indent="-2286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5pPr>
            <a:lvl6pPr indent="-2286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6pPr>
            <a:lvl7pPr indent="-2286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7pPr>
            <a:lvl8pPr indent="-2286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8pPr>
            <a:lvl9pPr indent="-2286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535366" y="3674110"/>
            <a:ext cx="3288089" cy="5404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3934778" y="2465706"/>
            <a:ext cx="3304282" cy="120840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b="1" sz="2040"/>
            </a:lvl1pPr>
            <a:lvl2pPr indent="-2286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None/>
              <a:defRPr b="1" sz="1530"/>
            </a:lvl3pPr>
            <a:lvl4pPr indent="-2286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4pPr>
            <a:lvl5pPr indent="-2286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5pPr>
            <a:lvl6pPr indent="-2286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6pPr>
            <a:lvl7pPr indent="-2286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7pPr>
            <a:lvl8pPr indent="-2286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8pPr>
            <a:lvl9pPr indent="-2286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3934778" y="3674110"/>
            <a:ext cx="3304282" cy="5404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535365" y="670560"/>
            <a:ext cx="2506801" cy="23469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20"/>
              <a:buFont typeface="Calibri"/>
              <a:buNone/>
              <a:defRPr sz="272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304282" y="1448226"/>
            <a:ext cx="3934778" cy="7147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132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720"/>
              <a:buChar char="•"/>
              <a:defRPr sz="2720"/>
            </a:lvl1pPr>
            <a:lvl2pPr indent="-37973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380"/>
              <a:buChar char="•"/>
              <a:defRPr sz="2380"/>
            </a:lvl2pPr>
            <a:lvl3pPr indent="-358139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040"/>
              <a:buChar char="•"/>
              <a:defRPr sz="2040"/>
            </a:lvl3pPr>
            <a:lvl4pPr indent="-33655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4pPr>
            <a:lvl5pPr indent="-33655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5pPr>
            <a:lvl6pPr indent="-33655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indent="-33655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indent="-33655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indent="-33655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535365" y="3017520"/>
            <a:ext cx="2506801" cy="559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1pPr>
            <a:lvl2pPr indent="-2286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90"/>
              <a:buNone/>
              <a:defRPr sz="1190"/>
            </a:lvl2pPr>
            <a:lvl3pPr indent="-2286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/>
            </a:lvl3pPr>
            <a:lvl4pPr indent="-2286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4pPr>
            <a:lvl5pPr indent="-2286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5pPr>
            <a:lvl6pPr indent="-2286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6pPr>
            <a:lvl7pPr indent="-2286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7pPr>
            <a:lvl8pPr indent="-2286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8pPr>
            <a:lvl9pPr indent="-2286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535365" y="670560"/>
            <a:ext cx="2506801" cy="23469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20"/>
              <a:buFont typeface="Calibri"/>
              <a:buNone/>
              <a:defRPr sz="272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3304282" y="1448226"/>
            <a:ext cx="3934778" cy="7147983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535365" y="3017520"/>
            <a:ext cx="2506801" cy="559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1pPr>
            <a:lvl2pPr indent="-2286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90"/>
              <a:buNone/>
              <a:defRPr sz="1190"/>
            </a:lvl2pPr>
            <a:lvl3pPr indent="-2286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/>
            </a:lvl3pPr>
            <a:lvl4pPr indent="-2286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4pPr>
            <a:lvl5pPr indent="-2286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5pPr>
            <a:lvl6pPr indent="-2286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6pPr>
            <a:lvl7pPr indent="-2286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7pPr>
            <a:lvl8pPr indent="-2286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8pPr>
            <a:lvl9pPr indent="-2286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695219" y="2516718"/>
            <a:ext cx="6381962" cy="67036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2138071" y="3959569"/>
            <a:ext cx="8524029" cy="16759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-1262353" y="2332223"/>
            <a:ext cx="8524029" cy="4930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40"/>
              <a:buFont typeface="Calibri"/>
              <a:buNone/>
              <a:defRPr b="0" i="0" sz="37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9730" lvl="0" marL="457200" marR="0" rtl="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380"/>
              <a:buFont typeface="Arial"/>
              <a:buChar char="•"/>
              <a:defRPr b="0" i="0" sz="238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8140" lvl="1" marL="914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040"/>
              <a:buFont typeface="Arial"/>
              <a:buChar char="•"/>
              <a:defRPr b="0" i="0" sz="20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6550" lvl="2" marL="1371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5755" lvl="3" marL="1828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5754" lvl="4" marL="22860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5754" lvl="5" marL="27432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5754" lvl="6" marL="3200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5754" lvl="7" marL="3657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5754" lvl="8" marL="4114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" name="Google Shape;84;p13"/>
          <p:cNvGraphicFramePr/>
          <p:nvPr/>
        </p:nvGraphicFramePr>
        <p:xfrm>
          <a:off x="175337" y="16103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{AA7C0445-0798-4C8B-9991-B6B7498C6731}</a:tableStyleId>
              </a:tblPr>
              <a:tblGrid>
                <a:gridCol w="818300"/>
                <a:gridCol w="704125"/>
                <a:gridCol w="5927975"/>
              </a:tblGrid>
              <a:tr h="2842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DATE</a:t>
                      </a:r>
                      <a:endParaRPr sz="14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598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LETTER</a:t>
                      </a:r>
                      <a:endParaRPr sz="14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598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DAY</a:t>
                      </a:r>
                      <a:endParaRPr sz="14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598F"/>
                    </a:solidFill>
                  </a:tcPr>
                </a:tc>
              </a:tr>
              <a:tr h="2508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4/21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Airplane Day: </a:t>
                      </a: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Paper airplane contest in Advisory!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08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4/22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Blanket Day: </a:t>
                      </a: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Bring a blanket to your CORE classes!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08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4/25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Cell Phone Day: </a:t>
                      </a: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Each hour you will have a chance to be on your phone!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08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4/26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Donut Day: </a:t>
                      </a: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Enjoy a donut from your teachers!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08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4/27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Estimation Day: </a:t>
                      </a: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Estimation activities in Math!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08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4/28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F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Friend Day: </a:t>
                      </a: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Find a friend to hang out with in the Pod for Advisory! (from any class)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08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4/29</a:t>
                      </a:r>
                      <a:endParaRPr b="1" sz="105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G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Game Day: </a:t>
                      </a: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Baseball Games in Science to prep for the CornBelters Game!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5/2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H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Hawaiian Day: </a:t>
                      </a: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Rock your best Hawaiian outfit to school! (Best dressed gets a prize)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5/3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Ice Cream Day: </a:t>
                      </a: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Ice Cream from your teachers after the </a:t>
                      </a: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CornBelters Game!</a:t>
                      </a:r>
                      <a:endParaRPr b="1"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5/4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J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Jersey Day: </a:t>
                      </a: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Wear your favorite jersey!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5/5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K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Kickin’ It Day: </a:t>
                      </a: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During Advisory, play Kickball, soccer, or just “kick it” with friends!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5/6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L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Lollipop Day: </a:t>
                      </a: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Enjoy a lollipop from your teachers!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5/9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Minute to Win It: </a:t>
                      </a: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Play Minute to Win It games in Language Arts!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5/10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Neon Day: </a:t>
                      </a: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Wear your brightest clothes! 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5/11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O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Outside Day: </a:t>
                      </a: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Enjoy a class (or more) outside!!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5/12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Pajama Day: </a:t>
                      </a: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Wear your pajamas to school!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5/13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Q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Quiet Ball Day: </a:t>
                      </a: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Play quiet ball at the end of your classes!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5/16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Recess: </a:t>
                      </a: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Enjoy recess outside!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5/17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Sunglasses &amp; Soda in Social Studies</a:t>
                      </a:r>
                      <a:endParaRPr b="1"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5/18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Twin Day: </a:t>
                      </a: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Match outfits with someone on the team!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3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5/19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U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USA Day: </a:t>
                      </a: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Wear  red, white, &amp; blue!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3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5/20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V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Video Day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3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5/23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Wacky Day</a:t>
                      </a:r>
                      <a:endParaRPr sz="11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3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5/24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X-tra Fun Day: </a:t>
                      </a:r>
                      <a:r>
                        <a:rPr lang="en-US" sz="11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Go to Tipton Park for the day!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3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5/25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You Better Bring It: </a:t>
                      </a:r>
                      <a:r>
                        <a:rPr lang="en-US" sz="11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Homeroom Games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3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5/26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Z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Zero More Days of School!!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5" name="Google Shape;85;p13"/>
          <p:cNvSpPr/>
          <p:nvPr/>
        </p:nvSpPr>
        <p:spPr>
          <a:xfrm>
            <a:off x="1158875" y="2674938"/>
            <a:ext cx="777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175337" y="908550"/>
            <a:ext cx="7450500" cy="646200"/>
          </a:xfrm>
          <a:prstGeom prst="rect">
            <a:avLst/>
          </a:prstGeom>
          <a:solidFill>
            <a:srgbClr val="B8F29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Join us in celebrating the last 26 days of the school year! We will be having a “themed” day that goes with each letter of the alphabet! We will start with </a:t>
            </a:r>
            <a:r>
              <a:rPr b="1" lang="en-US" sz="12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on Thursday, 4/21 </a:t>
            </a:r>
            <a:r>
              <a:rPr lang="en-US" sz="12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&amp; end with Z on the </a:t>
            </a:r>
            <a:r>
              <a:rPr b="1" lang="en-US" sz="12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last day of school, 5/26!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" name="Google Shape;87;p13"/>
          <p:cNvPicPr preferRelativeResize="0"/>
          <p:nvPr/>
        </p:nvPicPr>
        <p:blipFill rotWithShape="1">
          <a:blip r:embed="rId3">
            <a:alphaModFix/>
          </a:blip>
          <a:srcRect b="25303" l="0" r="13232" t="21436"/>
          <a:stretch/>
        </p:blipFill>
        <p:spPr>
          <a:xfrm>
            <a:off x="891388" y="-76200"/>
            <a:ext cx="6142025" cy="104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" name="Google Shape;92;p14"/>
          <p:cNvGraphicFramePr/>
          <p:nvPr/>
        </p:nvGraphicFramePr>
        <p:xfrm>
          <a:off x="86812" y="14579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{AA7C0445-0798-4C8B-9991-B6B7498C6731}</a:tableStyleId>
              </a:tblPr>
              <a:tblGrid>
                <a:gridCol w="782875"/>
                <a:gridCol w="721825"/>
                <a:gridCol w="6034325"/>
              </a:tblGrid>
              <a:tr h="3166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DATE</a:t>
                      </a:r>
                      <a:endParaRPr sz="12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598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LETTER</a:t>
                      </a:r>
                      <a:endParaRPr sz="12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598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DAY</a:t>
                      </a:r>
                      <a:endParaRPr sz="12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598F"/>
                    </a:solidFill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Airplane Day</a:t>
                      </a:r>
                      <a:r>
                        <a:rPr b="1" lang="en-US" sz="11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, Anything but a backpack, Art Day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Blanket Day</a:t>
                      </a:r>
                      <a:r>
                        <a:rPr b="1" lang="en-US" sz="11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, Bubble Gum Day, Baseball Day, Bubble Day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Cell Phone Day</a:t>
                      </a:r>
                      <a:r>
                        <a:rPr b="1" lang="en-US" sz="11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, Candy Day, Camo Day, College Day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Donut Day, Dis</a:t>
                      </a:r>
                      <a:r>
                        <a:rPr b="1" lang="en-US" sz="11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ney Day, Decade Day, Dodgeball Day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Estimation Day</a:t>
                      </a:r>
                      <a:r>
                        <a:rPr b="1" lang="en-US" sz="11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, Elephant Toothpaste, Experiment Day, Exercise Day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F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Friend Day</a:t>
                      </a:r>
                      <a:r>
                        <a:rPr b="1" lang="en-US" sz="11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, Freaky Friday (teachers dress like students/students dress like teachers)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5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G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Game Day</a:t>
                      </a:r>
                      <a:r>
                        <a:rPr b="1" lang="en-US" sz="11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, Gum Day, Glow Day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H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Hawaiian Day</a:t>
                      </a:r>
                      <a:r>
                        <a:rPr b="1" lang="en-US" sz="11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, Hat Day, Homeroom Colors, Holiday Day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Ice Cream Day</a:t>
                      </a:r>
                      <a:endParaRPr b="1"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J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Jersey Day</a:t>
                      </a:r>
                      <a:r>
                        <a:rPr b="1" lang="en-US" sz="11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, Joke Day, Jolly Rancher Day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K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Kick</a:t>
                      </a:r>
                      <a:r>
                        <a:rPr b="1" lang="en-US" sz="11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ball Day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L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Lollipop Day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Minute to Win It, Music Day, Movie Day, Meme Day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Neon Day</a:t>
                      </a:r>
                      <a:r>
                        <a:rPr b="1" lang="en-US" sz="11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, No Backpack Day, Netflix Day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O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Outside Day, Outerspace Day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Pajama Day, Pet Day (photo), </a:t>
                      </a:r>
                      <a:r>
                        <a:rPr b="1" lang="en-US" sz="11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Picnic</a:t>
                      </a: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Day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Q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Quiet Ball Day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Recess</a:t>
                      </a:r>
                      <a:r>
                        <a:rPr b="1" lang="en-US" sz="11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, Relay Races, Random Act of Kindness, Rainbow, Read Aloud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Sunglasses</a:t>
                      </a:r>
                      <a:r>
                        <a:rPr b="1" lang="en-US" sz="11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Day, Sports Day, Science Day, Soda Day, Stuffed Animal Day</a:t>
                      </a:r>
                      <a:endParaRPr b="1"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Twin Day</a:t>
                      </a:r>
                      <a:r>
                        <a:rPr b="1" lang="en-US" sz="11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, Team Day, Tie Dye Day, Tourist Day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U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USA Day</a:t>
                      </a:r>
                      <a:r>
                        <a:rPr b="1" lang="en-US" sz="11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, Under Your Desk Day, Upside Down Day (teachers switch classes)</a:t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6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V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Video Day, Volcano Day, Volley</a:t>
                      </a:r>
                      <a:r>
                        <a:rPr b="1" lang="en-US" sz="11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ball Day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1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Wacky Day, Water Day, Western Day</a:t>
                      </a:r>
                      <a:endParaRPr sz="11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66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X-tra Fun Day</a:t>
                      </a:r>
                      <a:r>
                        <a:rPr b="1" lang="en-US" sz="11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, X-Factor (Talent show), X Marks the Spot, Xchange Autographs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7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You Better Bring It</a:t>
                      </a:r>
                      <a:r>
                        <a:rPr b="1" lang="en-US" sz="11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, Yes Day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66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Z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Zero More Days of School!!, </a:t>
                      </a:r>
                      <a:r>
                        <a:rPr b="1" lang="en-US" sz="11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Zoo Animals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3" name="Google Shape;93;p14"/>
          <p:cNvSpPr/>
          <p:nvPr/>
        </p:nvSpPr>
        <p:spPr>
          <a:xfrm>
            <a:off x="86800" y="756150"/>
            <a:ext cx="7539000" cy="646200"/>
          </a:xfrm>
          <a:prstGeom prst="rect">
            <a:avLst/>
          </a:prstGeom>
          <a:solidFill>
            <a:srgbClr val="B8F29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Join us in celebrating the last 26 days of the school year! We will be having a “themed” day that goes with each letter of the alphabet! We will start with </a:t>
            </a:r>
            <a:r>
              <a:rPr b="1" lang="en-US"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on Thursday, 4/21 </a:t>
            </a:r>
            <a:r>
              <a:rPr lang="en-US"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&amp; end with Z on the </a:t>
            </a:r>
            <a:r>
              <a:rPr b="1" lang="en-US"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last day of school, 5/26!</a:t>
            </a:r>
            <a:endParaRPr b="1"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4" name="Google Shape;94;p14"/>
          <p:cNvPicPr preferRelativeResize="0"/>
          <p:nvPr/>
        </p:nvPicPr>
        <p:blipFill rotWithShape="1">
          <a:blip r:embed="rId3">
            <a:alphaModFix/>
          </a:blip>
          <a:srcRect b="25303" l="0" r="13232" t="21436"/>
          <a:stretch/>
        </p:blipFill>
        <p:spPr>
          <a:xfrm>
            <a:off x="1692275" y="0"/>
            <a:ext cx="4469625" cy="76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9" name="Google Shape;99;p15"/>
          <p:cNvGraphicFramePr/>
          <p:nvPr/>
        </p:nvGraphicFramePr>
        <p:xfrm>
          <a:off x="86812" y="14579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{AA7C0445-0798-4C8B-9991-B6B7498C6731}</a:tableStyleId>
              </a:tblPr>
              <a:tblGrid>
                <a:gridCol w="782875"/>
                <a:gridCol w="721825"/>
                <a:gridCol w="6034325"/>
              </a:tblGrid>
              <a:tr h="3166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DATE</a:t>
                      </a:r>
                      <a:endParaRPr sz="12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598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LETTER</a:t>
                      </a:r>
                      <a:endParaRPr sz="12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598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DAY</a:t>
                      </a:r>
                      <a:endParaRPr sz="12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598F"/>
                    </a:solidFill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F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5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G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H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J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K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L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O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Q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 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U</a:t>
                      </a:r>
                      <a:endParaRPr b="1" sz="105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6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V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1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66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7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66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5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Z</a:t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9675" marB="69675" marR="69675" marL="69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0" name="Google Shape;100;p15"/>
          <p:cNvSpPr/>
          <p:nvPr/>
        </p:nvSpPr>
        <p:spPr>
          <a:xfrm>
            <a:off x="86800" y="756150"/>
            <a:ext cx="7539000" cy="646200"/>
          </a:xfrm>
          <a:prstGeom prst="rect">
            <a:avLst/>
          </a:prstGeom>
          <a:solidFill>
            <a:srgbClr val="B8F29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Join us in celebrating the last 26 days of the school year! We will be having a “themed” day that goes with each letter of the alphabet! We will start with </a:t>
            </a:r>
            <a:r>
              <a:rPr b="1" lang="en-US"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on Thursday, 4/21 </a:t>
            </a:r>
            <a:r>
              <a:rPr lang="en-US"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&amp; end with Z on the </a:t>
            </a:r>
            <a:r>
              <a:rPr b="1" lang="en-US"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last day of school, 5/26!</a:t>
            </a:r>
            <a:endParaRPr b="1"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15"/>
          <p:cNvPicPr preferRelativeResize="0"/>
          <p:nvPr/>
        </p:nvPicPr>
        <p:blipFill rotWithShape="1">
          <a:blip r:embed="rId3">
            <a:alphaModFix/>
          </a:blip>
          <a:srcRect b="25303" l="0" r="13232" t="21436"/>
          <a:stretch/>
        </p:blipFill>
        <p:spPr>
          <a:xfrm>
            <a:off x="1692275" y="0"/>
            <a:ext cx="4469625" cy="76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6"/>
          <p:cNvPicPr preferRelativeResize="0"/>
          <p:nvPr/>
        </p:nvPicPr>
        <p:blipFill rotWithShape="1">
          <a:blip r:embed="rId3">
            <a:alphaModFix/>
          </a:blip>
          <a:srcRect b="25303" l="0" r="13232" t="21436"/>
          <a:stretch/>
        </p:blipFill>
        <p:spPr>
          <a:xfrm>
            <a:off x="854075" y="0"/>
            <a:ext cx="6154774" cy="10478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7" name="Google Shape;107;p16"/>
          <p:cNvGraphicFramePr/>
          <p:nvPr/>
        </p:nvGraphicFramePr>
        <p:xfrm>
          <a:off x="116688" y="1123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{2056DF16-13D0-450B-BAAF-543749BE7274}</a:tableStyleId>
              </a:tblPr>
              <a:tblGrid>
                <a:gridCol w="1507800"/>
                <a:gridCol w="1507800"/>
                <a:gridCol w="1507800"/>
                <a:gridCol w="1507800"/>
                <a:gridCol w="1507800"/>
              </a:tblGrid>
              <a:tr h="1513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Join us in celebrating the last 26 days of the school year! We will be having a “themed” day that goes with each letter of the alphabet! We will start with </a:t>
                      </a:r>
                      <a:r>
                        <a:rPr b="1" lang="en-US" sz="1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 on Thursday, 4/21 </a:t>
                      </a:r>
                      <a:r>
                        <a:rPr lang="en-US" sz="1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&amp; end with Z on the </a:t>
                      </a:r>
                      <a:r>
                        <a:rPr b="1" lang="en-US" sz="17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last day of school, 5/26!</a:t>
                      </a:r>
                      <a:endParaRPr sz="2000"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F298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55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F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55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G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H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J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K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55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L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O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55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Q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U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55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V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Z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