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Lst>
  <p:sldSz cy="5143500" cx="9144000"/>
  <p:notesSz cx="6858000" cy="9144000"/>
  <p:embeddedFontLst>
    <p:embeddedFont>
      <p:font typeface="Montserrat"/>
      <p:regular r:id="rId91"/>
      <p:bold r:id="rId92"/>
      <p:italic r:id="rId93"/>
      <p:boldItalic r:id="rId94"/>
    </p:embeddedFont>
    <p:embeddedFont>
      <p:font typeface="Open Sans"/>
      <p:regular r:id="rId95"/>
      <p:bold r:id="rId96"/>
      <p:italic r:id="rId97"/>
      <p:boldItalic r:id="rId9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OpenSans-regular.fntdata"/><Relationship Id="rId94" Type="http://schemas.openxmlformats.org/officeDocument/2006/relationships/font" Target="fonts/Montserrat-boldItalic.fntdata"/><Relationship Id="rId97" Type="http://schemas.openxmlformats.org/officeDocument/2006/relationships/font" Target="fonts/OpenSans-italic.fntdata"/><Relationship Id="rId96" Type="http://schemas.openxmlformats.org/officeDocument/2006/relationships/font" Target="fonts/OpenSans-bold.fntdata"/><Relationship Id="rId11" Type="http://schemas.openxmlformats.org/officeDocument/2006/relationships/slide" Target="slides/slide6.xml"/><Relationship Id="rId10" Type="http://schemas.openxmlformats.org/officeDocument/2006/relationships/slide" Target="slides/slide5.xml"/><Relationship Id="rId98"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font" Target="fonts/Montserrat-regular.fntdata"/><Relationship Id="rId90" Type="http://schemas.openxmlformats.org/officeDocument/2006/relationships/slide" Target="slides/slide85.xml"/><Relationship Id="rId93" Type="http://schemas.openxmlformats.org/officeDocument/2006/relationships/font" Target="fonts/Montserrat-italic.fntdata"/><Relationship Id="rId92" Type="http://schemas.openxmlformats.org/officeDocument/2006/relationships/font" Target="fonts/Montserra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etvHcZt2Yo9D3_ovdNe_OkwwmqzLtWCnM006laxjFZHpIQ0Q/viewform" TargetMode="Externa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e5636e91de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e5636e91de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e5640b52b9_0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e5640b52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e5640b52b9_0_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e5640b52b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e5640b52b9_0_1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e5640b52b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e5640b52b9_0_2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e5640b52b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e5640b52b9_0_3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e5640b52b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e5640b52b9_0_3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e5640b52b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e5640b52b9_0_4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e5640b52b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e5640b52b9_0_5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e5640b52b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e5640b52b9_0_6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e5640b52b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e5640b52b9_0_6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e5640b52b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e5640b52b9_0_8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e5640b52b9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e5640b52b9_0_9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e5640b52b9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e5640b52b9_0_34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e5640b52b9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e5640b52b9_0_34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e5640b52b9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e5640b52b9_0_35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e5640b52b9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e5640b52b9_0_35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e5640b52b9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e5640b52b9_0_36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e5640b52b9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e5640b52b9_0_37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e5640b52b9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e5640b52b9_0_37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e5640b52b9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e5640b52b9_0_38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e5640b52b9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e5640b52b9_0_38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e5640b52b9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e5640b52b9_0_39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e5640b52b9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e5640b52b9_0_40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e5640b52b9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e5640b52b9_0_40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e5640b52b9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e5640b52b9_0_42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e5640b52b9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e5640b52b9_0_43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e5640b52b9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e5640b52b9_0_68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e5640b52b9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e5640b52b9_0_68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e5640b52b9_0_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e5640b52b9_0_69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e5640b52b9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e5640b52b9_0_70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e5640b52b9_0_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e5640b52b9_0_70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e5640b52b9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e5640b52b9_0_71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e5640b52b9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e5640b52b9_0_71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e5640b52b9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e5640b52b9_0_72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e5640b52b9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e5640b52b9_0_73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e5640b52b9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e5640b52b9_0_73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e5640b52b9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e5640b52b9_0_75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e5640b52b9_0_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e5640b52b9_0_76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e5640b52b9_0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e5640b52b9_0_99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e5640b52b9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e5640b52b9_0_100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e5640b52b9_0_1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e5640b52b9_0_100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e5640b52b9_0_1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e5640b52b9_0_101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e5640b52b9_0_1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e5640b52b9_0_102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e5640b52b9_0_1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e5640b52b9_0_102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e5640b52b9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e5640b52b9_0_103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e5640b52b9_0_1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e5640b52b9_0_103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e5640b52b9_0_1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e5640b52b9_0_104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e5640b52b9_0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e5640b52b9_0_105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e5640b52b9_0_1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e5640b52b9_0_106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e5640b52b9_0_10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e5640b52b9_0_108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e5640b52b9_0_1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e5640b52b9_0_108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e5640b52b9_0_10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e5640b52b9_0_132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e5640b52b9_0_1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e5640b52b9_0_133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e5640b52b9_0_1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e5640b52b9_0_133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e5640b52b9_0_1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e5640b52b9_0_134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e5640b52b9_0_1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e5640b52b9_0_134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e5640b52b9_0_1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e5640b52b9_0_135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e5640b52b9_0_1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e5640b52b9_0_136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e5640b52b9_0_1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e5640b52b9_0_136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e5640b52b9_0_1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e5640b52b9_0_137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e5640b52b9_0_1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e5640b52b9_0_138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e5640b52b9_0_1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e5640b52b9_0_139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e5640b52b9_0_1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e5640b52b9_0_162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e5640b52b9_0_1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e5640b52b9_0_163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e5640b52b9_0_1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e5640b52b9_0_163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e5640b52b9_0_1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e5640b52b9_0_164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e5640b52b9_0_1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e5640b52b9_0_165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e5640b52b9_0_1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e5640b52b9_0_165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e5640b52b9_0_1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e5640b52b9_0_166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e5640b52b9_0_1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e5640b52b9_0_166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e5640b52b9_0_1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e5640b52b9_0_167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e5640b52b9_0_1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e5640b52b9_0_169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e5640b52b9_0_1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e5640b52b9_0_169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e5640b52b9_0_1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e5640b52b9_0_193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e5640b52b9_0_19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For quick access to the presentation from your own drive, go to File &gt; Add shortcut to Drive.</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0"/>
              </a:spcAft>
              <a:buClr>
                <a:schemeClr val="dk1"/>
              </a:buClr>
              <a:buSzPts val="1100"/>
              <a:buFont typeface="Open Sans"/>
              <a:buChar char="●"/>
            </a:pPr>
            <a:r>
              <a:rPr lang="en">
                <a:solidFill>
                  <a:schemeClr val="dk1"/>
                </a:solidFill>
                <a:latin typeface="Open Sans"/>
                <a:ea typeface="Open Sans"/>
                <a:cs typeface="Open Sans"/>
                <a:sym typeface="Open Sans"/>
              </a:rPr>
              <a:t>To customize for your students, go to File &gt; Make a copy to make a copy of the slide deck in your Google Drive that you can edit.</a:t>
            </a:r>
            <a:endParaRPr>
              <a:solidFill>
                <a:schemeClr val="dk1"/>
              </a:solidFill>
              <a:latin typeface="Open Sans"/>
              <a:ea typeface="Open Sans"/>
              <a:cs typeface="Open Sans"/>
              <a:sym typeface="Open Sans"/>
            </a:endParaRPr>
          </a:p>
          <a:p>
            <a:pPr indent="-298450" lvl="0" marL="457200" rtl="0" algn="l">
              <a:lnSpc>
                <a:spcPct val="115000"/>
              </a:lnSpc>
              <a:spcBef>
                <a:spcPts val="0"/>
              </a:spcBef>
              <a:spcAft>
                <a:spcPts val="1000"/>
              </a:spcAft>
              <a:buClr>
                <a:schemeClr val="dk1"/>
              </a:buClr>
              <a:buSzPts val="1100"/>
              <a:buFont typeface="Open Sans"/>
              <a:buChar char="●"/>
            </a:pPr>
            <a:r>
              <a:rPr lang="en" u="sng">
                <a:solidFill>
                  <a:srgbClr val="1155CC"/>
                </a:solidFill>
                <a:latin typeface="Open Sans"/>
                <a:ea typeface="Open Sans"/>
                <a:cs typeface="Open Sans"/>
                <a:sym typeface="Open Sans"/>
                <a:hlinkClick r:id="rId2">
                  <a:extLst>
                    <a:ext uri="{A12FA001-AC4F-418D-AE19-62706E023703}">
                      <ahyp:hlinkClr val="tx"/>
                    </a:ext>
                  </a:extLst>
                </a:hlinkClick>
              </a:rPr>
              <a:t>Report a Typo</a:t>
            </a:r>
            <a:endParaRPr>
              <a:solidFill>
                <a:schemeClr val="dk1"/>
              </a:solidFill>
              <a:latin typeface="Open Sans"/>
              <a:ea typeface="Open Sans"/>
              <a:cs typeface="Open Sans"/>
              <a:sym typeface="Open Sans"/>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e5640b52b9_0_194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e5640b52b9_0_1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e5640b52b9_0_194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e5640b52b9_0_1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e5640b52b9_0_195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e5640b52b9_0_19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e5640b52b9_0_196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e5640b52b9_0_19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e5640b52b9_0_197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e5640b52b9_0_19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e5640b52b9_0_198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e5640b52b9_0_1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e5640b52b9_0_198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e5640b52b9_0_1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e5640b52b9_0_199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e5640b52b9_0_1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e5640b52b9_0_199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e5640b52b9_0_19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e5640b52b9_0_200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e5640b52b9_0_2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latin typeface="Open Sans"/>
              <a:ea typeface="Open Sans"/>
              <a:cs typeface="Open Sans"/>
              <a:sym typeface="Ope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5.png"/><Relationship Id="rId4" Type="http://schemas.openxmlformats.org/officeDocument/2006/relationships/image" Target="../media/image1.png"/><Relationship Id="rId5" Type="http://schemas.openxmlformats.org/officeDocument/2006/relationships/image" Target="../media/image3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3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p:cSld name="CUSTOM_15">
    <p:spTree>
      <p:nvGrpSpPr>
        <p:cNvPr id="50" name="Shape 50"/>
        <p:cNvGrpSpPr/>
        <p:nvPr/>
      </p:nvGrpSpPr>
      <p:grpSpPr>
        <a:xfrm>
          <a:off x="0" y="0"/>
          <a:ext cx="0" cy="0"/>
          <a:chOff x="0" y="0"/>
          <a:chExt cx="0" cy="0"/>
        </a:xfrm>
      </p:grpSpPr>
      <p:sp>
        <p:nvSpPr>
          <p:cNvPr id="51" name="Google Shape;51;p13"/>
          <p:cNvSpPr/>
          <p:nvPr/>
        </p:nvSpPr>
        <p:spPr>
          <a:xfrm>
            <a:off x="8353425" y="2682131"/>
            <a:ext cx="469200" cy="96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a:off x="8353425" y="2682131"/>
            <a:ext cx="469200" cy="96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 name="Google Shape;53;p13"/>
          <p:cNvPicPr preferRelativeResize="0"/>
          <p:nvPr/>
        </p:nvPicPr>
        <p:blipFill rotWithShape="1">
          <a:blip r:embed="rId2">
            <a:alphaModFix/>
          </a:blip>
          <a:srcRect b="34224" l="10213" r="8465" t="36663"/>
          <a:stretch/>
        </p:blipFill>
        <p:spPr>
          <a:xfrm>
            <a:off x="7150679" y="4816857"/>
            <a:ext cx="1911396" cy="288676"/>
          </a:xfrm>
          <a:prstGeom prst="rect">
            <a:avLst/>
          </a:prstGeom>
          <a:noFill/>
          <a:ln>
            <a:noFill/>
          </a:ln>
        </p:spPr>
      </p:pic>
      <p:sp>
        <p:nvSpPr>
          <p:cNvPr id="54" name="Google Shape;54;p13"/>
          <p:cNvSpPr txBox="1"/>
          <p:nvPr>
            <p:ph idx="1" type="subTitle"/>
          </p:nvPr>
        </p:nvSpPr>
        <p:spPr>
          <a:xfrm>
            <a:off x="184350" y="2838441"/>
            <a:ext cx="4942200" cy="331800"/>
          </a:xfrm>
          <a:prstGeom prst="rect">
            <a:avLst/>
          </a:prstGeom>
        </p:spPr>
        <p:txBody>
          <a:bodyPr anchorCtr="0" anchor="t" bIns="91425" lIns="91425" spcFirstLastPara="1" rIns="91425" wrap="square" tIns="91425">
            <a:normAutofit/>
          </a:bodyPr>
          <a:lstStyle>
            <a:lvl1pPr lvl="0" rtl="0">
              <a:spcBef>
                <a:spcPts val="0"/>
              </a:spcBef>
              <a:spcAft>
                <a:spcPts val="0"/>
              </a:spcAft>
              <a:buNone/>
              <a:defRPr sz="2400">
                <a:solidFill>
                  <a:srgbClr val="434343"/>
                </a:solidFill>
                <a:latin typeface="Open Sans"/>
                <a:ea typeface="Open Sans"/>
                <a:cs typeface="Open Sans"/>
                <a:sym typeface="Open Sans"/>
              </a:defRPr>
            </a:lvl1pPr>
            <a:lvl2pPr lvl="1" rtl="0">
              <a:spcBef>
                <a:spcPts val="1200"/>
              </a:spcBef>
              <a:spcAft>
                <a:spcPts val="0"/>
              </a:spcAft>
              <a:buNone/>
              <a:defRPr>
                <a:solidFill>
                  <a:srgbClr val="434343"/>
                </a:solidFill>
              </a:defRPr>
            </a:lvl2pPr>
            <a:lvl3pPr lvl="2" rtl="0">
              <a:spcBef>
                <a:spcPts val="1200"/>
              </a:spcBef>
              <a:spcAft>
                <a:spcPts val="0"/>
              </a:spcAft>
              <a:buNone/>
              <a:defRPr>
                <a:solidFill>
                  <a:srgbClr val="434343"/>
                </a:solidFill>
              </a:defRPr>
            </a:lvl3pPr>
            <a:lvl4pPr lvl="3" rtl="0">
              <a:spcBef>
                <a:spcPts val="1200"/>
              </a:spcBef>
              <a:spcAft>
                <a:spcPts val="0"/>
              </a:spcAft>
              <a:buNone/>
              <a:defRPr>
                <a:solidFill>
                  <a:srgbClr val="434343"/>
                </a:solidFill>
              </a:defRPr>
            </a:lvl4pPr>
            <a:lvl5pPr lvl="4" rtl="0">
              <a:spcBef>
                <a:spcPts val="1200"/>
              </a:spcBef>
              <a:spcAft>
                <a:spcPts val="0"/>
              </a:spcAft>
              <a:buNone/>
              <a:defRPr>
                <a:solidFill>
                  <a:srgbClr val="434343"/>
                </a:solidFill>
              </a:defRPr>
            </a:lvl5pPr>
            <a:lvl6pPr lvl="5" rtl="0">
              <a:spcBef>
                <a:spcPts val="1200"/>
              </a:spcBef>
              <a:spcAft>
                <a:spcPts val="0"/>
              </a:spcAft>
              <a:buNone/>
              <a:defRPr>
                <a:solidFill>
                  <a:srgbClr val="434343"/>
                </a:solidFill>
              </a:defRPr>
            </a:lvl6pPr>
            <a:lvl7pPr lvl="6" rtl="0">
              <a:spcBef>
                <a:spcPts val="1200"/>
              </a:spcBef>
              <a:spcAft>
                <a:spcPts val="0"/>
              </a:spcAft>
              <a:buNone/>
              <a:defRPr>
                <a:solidFill>
                  <a:srgbClr val="434343"/>
                </a:solidFill>
              </a:defRPr>
            </a:lvl7pPr>
            <a:lvl8pPr lvl="7" rtl="0">
              <a:spcBef>
                <a:spcPts val="1200"/>
              </a:spcBef>
              <a:spcAft>
                <a:spcPts val="0"/>
              </a:spcAft>
              <a:buNone/>
              <a:defRPr>
                <a:solidFill>
                  <a:srgbClr val="434343"/>
                </a:solidFill>
              </a:defRPr>
            </a:lvl8pPr>
            <a:lvl9pPr lvl="8" rtl="0">
              <a:spcBef>
                <a:spcPts val="1200"/>
              </a:spcBef>
              <a:spcAft>
                <a:spcPts val="1200"/>
              </a:spcAft>
              <a:buNone/>
              <a:defRPr>
                <a:solidFill>
                  <a:srgbClr val="434343"/>
                </a:solidFill>
              </a:defRPr>
            </a:lvl9pPr>
          </a:lstStyle>
          <a:p/>
        </p:txBody>
      </p:sp>
      <p:sp>
        <p:nvSpPr>
          <p:cNvPr id="55" name="Google Shape;55;p13"/>
          <p:cNvSpPr txBox="1"/>
          <p:nvPr>
            <p:ph type="title"/>
          </p:nvPr>
        </p:nvSpPr>
        <p:spPr>
          <a:xfrm>
            <a:off x="184350" y="3193256"/>
            <a:ext cx="8692800" cy="935700"/>
          </a:xfrm>
          <a:prstGeom prst="rect">
            <a:avLst/>
          </a:prstGeom>
        </p:spPr>
        <p:txBody>
          <a:bodyPr anchorCtr="0" anchor="t" bIns="91425" lIns="91425" spcFirstLastPara="1" rIns="91425" wrap="square" tIns="91425">
            <a:normAutofit/>
          </a:bodyPr>
          <a:lstStyle>
            <a:lvl1pPr lvl="0" rtl="0">
              <a:spcBef>
                <a:spcPts val="0"/>
              </a:spcBef>
              <a:spcAft>
                <a:spcPts val="0"/>
              </a:spcAft>
              <a:buNone/>
              <a:defRPr b="1" sz="3200">
                <a:solidFill>
                  <a:srgbClr val="434343"/>
                </a:solidFill>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56" name="Google Shape;56;p13"/>
          <p:cNvPicPr preferRelativeResize="0"/>
          <p:nvPr/>
        </p:nvPicPr>
        <p:blipFill>
          <a:blip r:embed="rId3">
            <a:alphaModFix/>
          </a:blip>
          <a:stretch>
            <a:fillRect/>
          </a:stretch>
        </p:blipFill>
        <p:spPr>
          <a:xfrm>
            <a:off x="2426750" y="114300"/>
            <a:ext cx="2936284" cy="1614956"/>
          </a:xfrm>
          <a:prstGeom prst="rect">
            <a:avLst/>
          </a:prstGeom>
          <a:noFill/>
          <a:ln>
            <a:noFill/>
          </a:ln>
        </p:spPr>
      </p:pic>
      <p:pic>
        <p:nvPicPr>
          <p:cNvPr id="57" name="Google Shape;57;p13"/>
          <p:cNvPicPr preferRelativeResize="0"/>
          <p:nvPr/>
        </p:nvPicPr>
        <p:blipFill>
          <a:blip r:embed="rId4">
            <a:alphaModFix/>
          </a:blip>
          <a:stretch>
            <a:fillRect/>
          </a:stretch>
        </p:blipFill>
        <p:spPr>
          <a:xfrm>
            <a:off x="82625" y="4817314"/>
            <a:ext cx="966732" cy="278924"/>
          </a:xfrm>
          <a:prstGeom prst="rect">
            <a:avLst/>
          </a:prstGeom>
          <a:noFill/>
          <a:ln>
            <a:noFill/>
          </a:ln>
        </p:spPr>
      </p:pic>
      <p:sp>
        <p:nvSpPr>
          <p:cNvPr id="58" name="Google Shape;58;p13"/>
          <p:cNvSpPr txBox="1"/>
          <p:nvPr/>
        </p:nvSpPr>
        <p:spPr>
          <a:xfrm>
            <a:off x="203200" y="2356219"/>
            <a:ext cx="3176700" cy="13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FFFFFF"/>
                </a:solidFill>
                <a:latin typeface="Open Sans"/>
                <a:ea typeface="Open Sans"/>
                <a:cs typeface="Open Sans"/>
                <a:sym typeface="Open Sans"/>
              </a:rPr>
              <a:t>Expressions and Equations</a:t>
            </a:r>
            <a:endParaRPr b="1">
              <a:solidFill>
                <a:srgbClr val="FFFFFF"/>
              </a:solidFill>
              <a:latin typeface="Open Sans"/>
              <a:ea typeface="Open Sans"/>
              <a:cs typeface="Open Sans"/>
              <a:sym typeface="Open Sans"/>
            </a:endParaRPr>
          </a:p>
          <a:p>
            <a:pPr indent="0" lvl="0" marL="0" rtl="0" algn="l">
              <a:lnSpc>
                <a:spcPct val="115000"/>
              </a:lnSpc>
              <a:spcBef>
                <a:spcPts val="60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15000"/>
              </a:lnSpc>
              <a:spcBef>
                <a:spcPts val="600"/>
              </a:spcBef>
              <a:spcAft>
                <a:spcPts val="600"/>
              </a:spcAft>
              <a:buNone/>
            </a:pPr>
            <a:r>
              <a:t/>
            </a:r>
            <a:endParaRPr b="1">
              <a:solidFill>
                <a:srgbClr val="FFFFFF"/>
              </a:solidFill>
              <a:latin typeface="Open Sans"/>
              <a:ea typeface="Open Sans"/>
              <a:cs typeface="Open Sans"/>
              <a:sym typeface="Open Sans"/>
            </a:endParaRPr>
          </a:p>
        </p:txBody>
      </p:sp>
      <p:sp>
        <p:nvSpPr>
          <p:cNvPr id="59" name="Google Shape;59;p13"/>
          <p:cNvSpPr/>
          <p:nvPr/>
        </p:nvSpPr>
        <p:spPr>
          <a:xfrm>
            <a:off x="0" y="1843556"/>
            <a:ext cx="9144000" cy="838500"/>
          </a:xfrm>
          <a:prstGeom prst="rect">
            <a:avLst/>
          </a:prstGeom>
          <a:solidFill>
            <a:srgbClr val="175A9B"/>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txBox="1"/>
          <p:nvPr/>
        </p:nvSpPr>
        <p:spPr>
          <a:xfrm>
            <a:off x="7637025" y="1923206"/>
            <a:ext cx="503100" cy="679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4700">
                <a:solidFill>
                  <a:srgbClr val="F3F3F3"/>
                </a:solidFill>
                <a:latin typeface="Open Sans"/>
                <a:ea typeface="Open Sans"/>
                <a:cs typeface="Open Sans"/>
                <a:sym typeface="Open Sans"/>
              </a:rPr>
              <a:t>K</a:t>
            </a:r>
            <a:endParaRPr sz="4700">
              <a:solidFill>
                <a:srgbClr val="F3F3F3"/>
              </a:solidFill>
            </a:endParaRPr>
          </a:p>
        </p:txBody>
      </p:sp>
      <p:sp>
        <p:nvSpPr>
          <p:cNvPr id="61" name="Google Shape;61;p13"/>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3400">
              <a:solidFill>
                <a:srgbClr val="FFFFFF"/>
              </a:solidFill>
              <a:latin typeface="Open Sans"/>
              <a:ea typeface="Open Sans"/>
              <a:cs typeface="Open Sans"/>
              <a:sym typeface="Open Sans"/>
            </a:endParaRPr>
          </a:p>
        </p:txBody>
      </p:sp>
      <p:sp>
        <p:nvSpPr>
          <p:cNvPr id="62" name="Google Shape;62;p13"/>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500">
              <a:solidFill>
                <a:srgbClr val="FFFFFF"/>
              </a:solidFill>
              <a:latin typeface="Open Sans"/>
              <a:ea typeface="Open Sans"/>
              <a:cs typeface="Open Sans"/>
              <a:sym typeface="Open Sans"/>
            </a:endParaRPr>
          </a:p>
        </p:txBody>
      </p:sp>
      <p:pic>
        <p:nvPicPr>
          <p:cNvPr id="63" name="Google Shape;63;p13"/>
          <p:cNvPicPr preferRelativeResize="0"/>
          <p:nvPr/>
        </p:nvPicPr>
        <p:blipFill>
          <a:blip r:embed="rId5">
            <a:alphaModFix/>
          </a:blip>
          <a:stretch>
            <a:fillRect/>
          </a:stretch>
        </p:blipFill>
        <p:spPr>
          <a:xfrm>
            <a:off x="8197261" y="1816975"/>
            <a:ext cx="734306" cy="851794"/>
          </a:xfrm>
          <a:prstGeom prst="rect">
            <a:avLst/>
          </a:prstGeom>
          <a:noFill/>
          <a:ln>
            <a:noFill/>
          </a:ln>
        </p:spPr>
      </p:pic>
    </p:spTree>
  </p:cSld>
  <p:clrMapOvr>
    <a:masterClrMapping/>
  </p:clrMapOvr>
  <p:extLst>
    <p:ext uri="{DCECCB84-F9BA-43D5-87BE-67443E8EF086}">
      <p15:sldGuideLst>
        <p15:guide id="1" orient="horz" pos="1019">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
  <p:cSld name="CUSTOM_16">
    <p:spTree>
      <p:nvGrpSpPr>
        <p:cNvPr id="64" name="Shape 64"/>
        <p:cNvGrpSpPr/>
        <p:nvPr/>
      </p:nvGrpSpPr>
      <p:grpSpPr>
        <a:xfrm>
          <a:off x="0" y="0"/>
          <a:ext cx="0" cy="0"/>
          <a:chOff x="0" y="0"/>
          <a:chExt cx="0" cy="0"/>
        </a:xfrm>
      </p:grpSpPr>
      <p:sp>
        <p:nvSpPr>
          <p:cNvPr id="65" name="Google Shape;65;p14"/>
          <p:cNvSpPr txBox="1"/>
          <p:nvPr/>
        </p:nvSpPr>
        <p:spPr>
          <a:xfrm>
            <a:off x="0" y="1073306"/>
            <a:ext cx="3048000" cy="77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200">
                <a:solidFill>
                  <a:srgbClr val="FFFFFF"/>
                </a:solidFill>
                <a:latin typeface="Open Sans"/>
                <a:ea typeface="Open Sans"/>
                <a:cs typeface="Open Sans"/>
                <a:sym typeface="Open Sans"/>
              </a:rPr>
              <a:t>Learning </a:t>
            </a:r>
            <a:endParaRPr b="1" sz="32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3200">
                <a:solidFill>
                  <a:srgbClr val="FFFFFF"/>
                </a:solidFill>
                <a:latin typeface="Open Sans"/>
                <a:ea typeface="Open Sans"/>
                <a:cs typeface="Open Sans"/>
                <a:sym typeface="Open Sans"/>
              </a:rPr>
              <a:t>Goal</a:t>
            </a:r>
            <a:endParaRPr b="1" sz="3200">
              <a:solidFill>
                <a:srgbClr val="FFFFFF"/>
              </a:solidFill>
              <a:latin typeface="Open Sans"/>
              <a:ea typeface="Open Sans"/>
              <a:cs typeface="Open Sans"/>
              <a:sym typeface="Open Sans"/>
            </a:endParaRPr>
          </a:p>
        </p:txBody>
      </p:sp>
      <p:pic>
        <p:nvPicPr>
          <p:cNvPr id="66" name="Google Shape;66;p14"/>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67" name="Google Shape;67;p14"/>
          <p:cNvSpPr txBox="1"/>
          <p:nvPr>
            <p:ph type="title"/>
          </p:nvPr>
        </p:nvSpPr>
        <p:spPr>
          <a:xfrm>
            <a:off x="3410425" y="1073306"/>
            <a:ext cx="5399400" cy="2446200"/>
          </a:xfrm>
          <a:prstGeom prst="rect">
            <a:avLst/>
          </a:prstGeom>
        </p:spPr>
        <p:txBody>
          <a:bodyPr anchorCtr="0" anchor="t" bIns="91425" lIns="91425" spcFirstLastPara="1" rIns="91425" wrap="square" tIns="91425">
            <a:normAutofit/>
          </a:bodyPr>
          <a:lstStyle>
            <a:lvl1pPr lvl="0" rtl="0">
              <a:spcBef>
                <a:spcPts val="0"/>
              </a:spcBef>
              <a:spcAft>
                <a:spcPts val="0"/>
              </a:spcAft>
              <a:buNone/>
              <a:defRPr sz="3000">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8" name="Google Shape;68;p14"/>
          <p:cNvSpPr txBox="1"/>
          <p:nvPr>
            <p:ph idx="1" type="subTitle"/>
          </p:nvPr>
        </p:nvSpPr>
        <p:spPr>
          <a:xfrm>
            <a:off x="5101675" y="48788"/>
            <a:ext cx="3921600" cy="341700"/>
          </a:xfrm>
          <a:prstGeom prst="rect">
            <a:avLst/>
          </a:prstGeom>
        </p:spPr>
        <p:txBody>
          <a:bodyPr anchorCtr="0" anchor="t" bIns="91425" lIns="91425" spcFirstLastPara="1" rIns="91425" wrap="square" tIns="91425">
            <a:normAutofit/>
          </a:bodyPr>
          <a:lstStyle>
            <a:lvl1pPr lvl="0" rtl="0" algn="r">
              <a:spcBef>
                <a:spcPts val="0"/>
              </a:spcBef>
              <a:spcAft>
                <a:spcPts val="0"/>
              </a:spcAft>
              <a:buNone/>
              <a:defRPr sz="2600">
                <a:solidFill>
                  <a:srgbClr val="175A9B"/>
                </a:solidFill>
                <a:latin typeface="Montserrat"/>
                <a:ea typeface="Montserrat"/>
                <a:cs typeface="Montserrat"/>
                <a:sym typeface="Montserrat"/>
              </a:defRPr>
            </a:lvl1pPr>
            <a:lvl2pPr lvl="1" rtl="0" algn="r">
              <a:spcBef>
                <a:spcPts val="1200"/>
              </a:spcBef>
              <a:spcAft>
                <a:spcPts val="0"/>
              </a:spcAft>
              <a:buNone/>
              <a:defRPr>
                <a:solidFill>
                  <a:srgbClr val="913071"/>
                </a:solidFill>
              </a:defRPr>
            </a:lvl2pPr>
            <a:lvl3pPr lvl="2" rtl="0" algn="r">
              <a:spcBef>
                <a:spcPts val="1200"/>
              </a:spcBef>
              <a:spcAft>
                <a:spcPts val="0"/>
              </a:spcAft>
              <a:buNone/>
              <a:defRPr>
                <a:solidFill>
                  <a:srgbClr val="913071"/>
                </a:solidFill>
              </a:defRPr>
            </a:lvl3pPr>
            <a:lvl4pPr lvl="3" rtl="0" algn="r">
              <a:spcBef>
                <a:spcPts val="1200"/>
              </a:spcBef>
              <a:spcAft>
                <a:spcPts val="0"/>
              </a:spcAft>
              <a:buNone/>
              <a:defRPr>
                <a:solidFill>
                  <a:srgbClr val="913071"/>
                </a:solidFill>
              </a:defRPr>
            </a:lvl4pPr>
            <a:lvl5pPr lvl="4" rtl="0" algn="r">
              <a:spcBef>
                <a:spcPts val="1200"/>
              </a:spcBef>
              <a:spcAft>
                <a:spcPts val="0"/>
              </a:spcAft>
              <a:buNone/>
              <a:defRPr>
                <a:solidFill>
                  <a:srgbClr val="913071"/>
                </a:solidFill>
              </a:defRPr>
            </a:lvl5pPr>
            <a:lvl6pPr lvl="5" rtl="0" algn="r">
              <a:spcBef>
                <a:spcPts val="1200"/>
              </a:spcBef>
              <a:spcAft>
                <a:spcPts val="0"/>
              </a:spcAft>
              <a:buNone/>
              <a:defRPr>
                <a:solidFill>
                  <a:srgbClr val="913071"/>
                </a:solidFill>
              </a:defRPr>
            </a:lvl6pPr>
            <a:lvl7pPr lvl="6" rtl="0" algn="r">
              <a:spcBef>
                <a:spcPts val="1200"/>
              </a:spcBef>
              <a:spcAft>
                <a:spcPts val="0"/>
              </a:spcAft>
              <a:buNone/>
              <a:defRPr>
                <a:solidFill>
                  <a:srgbClr val="913071"/>
                </a:solidFill>
              </a:defRPr>
            </a:lvl7pPr>
            <a:lvl8pPr lvl="7" rtl="0" algn="r">
              <a:spcBef>
                <a:spcPts val="1200"/>
              </a:spcBef>
              <a:spcAft>
                <a:spcPts val="0"/>
              </a:spcAft>
              <a:buNone/>
              <a:defRPr>
                <a:solidFill>
                  <a:srgbClr val="913071"/>
                </a:solidFill>
              </a:defRPr>
            </a:lvl8pPr>
            <a:lvl9pPr lvl="8" rtl="0" algn="r">
              <a:spcBef>
                <a:spcPts val="1200"/>
              </a:spcBef>
              <a:spcAft>
                <a:spcPts val="1200"/>
              </a:spcAft>
              <a:buNone/>
              <a:defRPr>
                <a:solidFill>
                  <a:srgbClr val="913071"/>
                </a:solidFill>
              </a:defRPr>
            </a:lvl9pPr>
          </a:lstStyle>
          <a:p/>
        </p:txBody>
      </p:sp>
      <p:sp>
        <p:nvSpPr>
          <p:cNvPr id="69" name="Google Shape;69;p14"/>
          <p:cNvSpPr/>
          <p:nvPr/>
        </p:nvSpPr>
        <p:spPr>
          <a:xfrm>
            <a:off x="0" y="4784081"/>
            <a:ext cx="3048000" cy="74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 name="Google Shape;70;p14"/>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71" name="Google Shape;71;p14"/>
          <p:cNvSpPr/>
          <p:nvPr/>
        </p:nvSpPr>
        <p:spPr>
          <a:xfrm>
            <a:off x="0" y="0"/>
            <a:ext cx="3048000" cy="47841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txBox="1"/>
          <p:nvPr/>
        </p:nvSpPr>
        <p:spPr>
          <a:xfrm>
            <a:off x="0" y="1073306"/>
            <a:ext cx="3048000" cy="77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200">
                <a:solidFill>
                  <a:srgbClr val="FFFFFF"/>
                </a:solidFill>
                <a:latin typeface="Open Sans"/>
                <a:ea typeface="Open Sans"/>
                <a:cs typeface="Open Sans"/>
                <a:sym typeface="Open Sans"/>
              </a:rPr>
              <a:t>Learning </a:t>
            </a:r>
            <a:endParaRPr b="1" sz="32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3200">
                <a:solidFill>
                  <a:srgbClr val="FFFFFF"/>
                </a:solidFill>
                <a:latin typeface="Open Sans"/>
                <a:ea typeface="Open Sans"/>
                <a:cs typeface="Open Sans"/>
                <a:sym typeface="Open Sans"/>
              </a:rPr>
              <a:t>Goal</a:t>
            </a:r>
            <a:endParaRPr b="1" sz="3200">
              <a:solidFill>
                <a:srgbClr val="FFFFFF"/>
              </a:solidFill>
              <a:latin typeface="Open Sans"/>
              <a:ea typeface="Open Sans"/>
              <a:cs typeface="Open Sans"/>
              <a:sym typeface="Open Sans"/>
            </a:endParaRPr>
          </a:p>
        </p:txBody>
      </p:sp>
      <p:sp>
        <p:nvSpPr>
          <p:cNvPr id="73" name="Google Shape;73;p14"/>
          <p:cNvSpPr txBox="1"/>
          <p:nvPr/>
        </p:nvSpPr>
        <p:spPr>
          <a:xfrm>
            <a:off x="822025" y="2556769"/>
            <a:ext cx="860100" cy="1092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0400">
                <a:solidFill>
                  <a:srgbClr val="F3F3F3"/>
                </a:solidFill>
                <a:latin typeface="Open Sans"/>
                <a:ea typeface="Open Sans"/>
                <a:cs typeface="Open Sans"/>
                <a:sym typeface="Open Sans"/>
              </a:rPr>
              <a:t>K</a:t>
            </a:r>
            <a:endParaRPr sz="10400">
              <a:solidFill>
                <a:srgbClr val="F3F3F3"/>
              </a:solidFill>
            </a:endParaRPr>
          </a:p>
        </p:txBody>
      </p:sp>
      <p:sp>
        <p:nvSpPr>
          <p:cNvPr id="74" name="Google Shape;74;p14"/>
          <p:cNvSpPr/>
          <p:nvPr/>
        </p:nvSpPr>
        <p:spPr>
          <a:xfrm rot="-5400000">
            <a:off x="2718600" y="3783675"/>
            <a:ext cx="779700" cy="120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 name="Google Shape;75;p14"/>
          <p:cNvPicPr preferRelativeResize="0"/>
          <p:nvPr/>
        </p:nvPicPr>
        <p:blipFill>
          <a:blip r:embed="rId4">
            <a:alphaModFix/>
          </a:blip>
          <a:stretch>
            <a:fillRect/>
          </a:stretch>
        </p:blipFill>
        <p:spPr>
          <a:xfrm>
            <a:off x="1444539" y="3370838"/>
            <a:ext cx="1232559" cy="142976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tice and Wonder">
  <p:cSld name="CUSTOM_11_2_2_1_1_1_1_1">
    <p:spTree>
      <p:nvGrpSpPr>
        <p:cNvPr id="76" name="Shape 76"/>
        <p:cNvGrpSpPr/>
        <p:nvPr/>
      </p:nvGrpSpPr>
      <p:grpSpPr>
        <a:xfrm>
          <a:off x="0" y="0"/>
          <a:ext cx="0" cy="0"/>
          <a:chOff x="0" y="0"/>
          <a:chExt cx="0" cy="0"/>
        </a:xfrm>
      </p:grpSpPr>
      <p:sp>
        <p:nvSpPr>
          <p:cNvPr id="77" name="Google Shape;77;p15"/>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79" name="Google Shape;79;p15"/>
          <p:cNvSpPr txBox="1"/>
          <p:nvPr>
            <p:ph type="title"/>
          </p:nvPr>
        </p:nvSpPr>
        <p:spPr>
          <a:xfrm>
            <a:off x="149100" y="113"/>
            <a:ext cx="7215000" cy="415800"/>
          </a:xfrm>
          <a:prstGeom prst="rect">
            <a:avLst/>
          </a:prstGeom>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80" name="Google Shape;80;p15"/>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81" name="Google Shape;81;p15"/>
          <p:cNvSpPr/>
          <p:nvPr/>
        </p:nvSpPr>
        <p:spPr>
          <a:xfrm>
            <a:off x="-12300" y="410288"/>
            <a:ext cx="31623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82" name="Google Shape;82;p15"/>
          <p:cNvSpPr txBox="1"/>
          <p:nvPr/>
        </p:nvSpPr>
        <p:spPr>
          <a:xfrm>
            <a:off x="139187" y="410288"/>
            <a:ext cx="3010800" cy="2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Open Sans"/>
                <a:ea typeface="Open Sans"/>
                <a:cs typeface="Open Sans"/>
                <a:sym typeface="Open Sans"/>
              </a:rPr>
              <a:t>Notice and Wonder</a:t>
            </a:r>
            <a:endParaRPr/>
          </a:p>
        </p:txBody>
      </p:sp>
      <p:sp>
        <p:nvSpPr>
          <p:cNvPr id="83" name="Google Shape;83;p15"/>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84" name="Google Shape;84;p15"/>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85" name="Google Shape;85;p15"/>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86" name="Google Shape;86;p15"/>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unch">
  <p:cSld name="CUSTOM_11_2_2_1_1_1_1_1_1">
    <p:spTree>
      <p:nvGrpSpPr>
        <p:cNvPr id="87" name="Shape 87"/>
        <p:cNvGrpSpPr/>
        <p:nvPr/>
      </p:nvGrpSpPr>
      <p:grpSpPr>
        <a:xfrm>
          <a:off x="0" y="0"/>
          <a:ext cx="0" cy="0"/>
          <a:chOff x="0" y="0"/>
          <a:chExt cx="0" cy="0"/>
        </a:xfrm>
      </p:grpSpPr>
      <p:sp>
        <p:nvSpPr>
          <p:cNvPr id="88" name="Google Shape;88;p16"/>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90" name="Google Shape;90;p16"/>
          <p:cNvSpPr txBox="1"/>
          <p:nvPr>
            <p:ph type="title"/>
          </p:nvPr>
        </p:nvSpPr>
        <p:spPr>
          <a:xfrm>
            <a:off x="149100" y="113"/>
            <a:ext cx="7215000" cy="415800"/>
          </a:xfrm>
          <a:prstGeom prst="rect">
            <a:avLst/>
          </a:prstGeom>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91" name="Google Shape;91;p16"/>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92" name="Google Shape;92;p16"/>
          <p:cNvSpPr/>
          <p:nvPr/>
        </p:nvSpPr>
        <p:spPr>
          <a:xfrm>
            <a:off x="-12300" y="410288"/>
            <a:ext cx="31623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93" name="Google Shape;93;p16"/>
          <p:cNvSpPr txBox="1"/>
          <p:nvPr/>
        </p:nvSpPr>
        <p:spPr>
          <a:xfrm>
            <a:off x="139187" y="410288"/>
            <a:ext cx="3010800" cy="2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Open Sans"/>
                <a:ea typeface="Open Sans"/>
                <a:cs typeface="Open Sans"/>
                <a:sym typeface="Open Sans"/>
              </a:rPr>
              <a:t>Launch</a:t>
            </a:r>
            <a:endParaRPr/>
          </a:p>
        </p:txBody>
      </p:sp>
      <p:sp>
        <p:nvSpPr>
          <p:cNvPr id="94" name="Google Shape;94;p16"/>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95" name="Google Shape;95;p16"/>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96" name="Google Shape;96;p16"/>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97" name="Google Shape;97;p16"/>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indergarten">
  <p:cSld name="CUSTOM_11_2">
    <p:spTree>
      <p:nvGrpSpPr>
        <p:cNvPr id="98" name="Shape 98"/>
        <p:cNvGrpSpPr/>
        <p:nvPr/>
      </p:nvGrpSpPr>
      <p:grpSpPr>
        <a:xfrm>
          <a:off x="0" y="0"/>
          <a:ext cx="0" cy="0"/>
          <a:chOff x="0" y="0"/>
          <a:chExt cx="0" cy="0"/>
        </a:xfrm>
      </p:grpSpPr>
      <p:pic>
        <p:nvPicPr>
          <p:cNvPr id="99" name="Google Shape;99;p17"/>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00" name="Google Shape;100;p17"/>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01" name="Google Shape;101;p17"/>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02" name="Google Shape;102;p17"/>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03" name="Google Shape;103;p17"/>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05" name="Google Shape;105;p17"/>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149100" y="113"/>
            <a:ext cx="7947300" cy="41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2400">
              <a:solidFill>
                <a:srgbClr val="FFFFFF"/>
              </a:solidFill>
              <a:latin typeface="Open Sans"/>
              <a:ea typeface="Open Sans"/>
              <a:cs typeface="Open Sans"/>
              <a:sym typeface="Open Sans"/>
            </a:endParaRPr>
          </a:p>
        </p:txBody>
      </p:sp>
      <p:sp>
        <p:nvSpPr>
          <p:cNvPr id="107" name="Google Shape;107;p17"/>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Synthesis">
  <p:cSld name="CUSTOM_21_2">
    <p:spTree>
      <p:nvGrpSpPr>
        <p:cNvPr id="108" name="Shape 108"/>
        <p:cNvGrpSpPr/>
        <p:nvPr/>
      </p:nvGrpSpPr>
      <p:grpSpPr>
        <a:xfrm>
          <a:off x="0" y="0"/>
          <a:ext cx="0" cy="0"/>
          <a:chOff x="0" y="0"/>
          <a:chExt cx="0" cy="0"/>
        </a:xfrm>
      </p:grpSpPr>
      <p:sp>
        <p:nvSpPr>
          <p:cNvPr id="109" name="Google Shape;109;p18"/>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8"/>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11" name="Google Shape;111;p18"/>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 name="Google Shape;112;p18"/>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13" name="Google Shape;113;p18"/>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114" name="Google Shape;114;p18"/>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Activity Synthesis</a:t>
            </a:r>
            <a:endParaRPr b="1">
              <a:solidFill>
                <a:srgbClr val="FFFFFF"/>
              </a:solidFill>
              <a:latin typeface="Open Sans"/>
              <a:ea typeface="Open Sans"/>
              <a:cs typeface="Open Sans"/>
              <a:sym typeface="Open Sans"/>
            </a:endParaRPr>
          </a:p>
        </p:txBody>
      </p:sp>
      <p:sp>
        <p:nvSpPr>
          <p:cNvPr id="116" name="Google Shape;116;p18"/>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17" name="Google Shape;117;p18"/>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18" name="Google Shape;118;p18"/>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19" name="Google Shape;119;p18"/>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p:cSld name="CUSTOM_21_3">
    <p:spTree>
      <p:nvGrpSpPr>
        <p:cNvPr id="120" name="Shape 120"/>
        <p:cNvGrpSpPr/>
        <p:nvPr/>
      </p:nvGrpSpPr>
      <p:grpSpPr>
        <a:xfrm>
          <a:off x="0" y="0"/>
          <a:ext cx="0" cy="0"/>
          <a:chOff x="0" y="0"/>
          <a:chExt cx="0" cy="0"/>
        </a:xfrm>
      </p:grpSpPr>
      <p:sp>
        <p:nvSpPr>
          <p:cNvPr id="121" name="Google Shape;121;p19"/>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9"/>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23" name="Google Shape;123;p19"/>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 name="Google Shape;124;p19"/>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25" name="Google Shape;125;p19"/>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126" name="Google Shape;126;p19"/>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128" name="Google Shape;128;p19"/>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29" name="Google Shape;129;p19"/>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30" name="Google Shape;130;p19"/>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31" name="Google Shape;131;p19"/>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lossary">
  <p:cSld name="CUSTOM_17_1_1_1_1_1_1">
    <p:spTree>
      <p:nvGrpSpPr>
        <p:cNvPr id="132" name="Shape 132"/>
        <p:cNvGrpSpPr/>
        <p:nvPr/>
      </p:nvGrpSpPr>
      <p:grpSpPr>
        <a:xfrm>
          <a:off x="0" y="0"/>
          <a:ext cx="0" cy="0"/>
          <a:chOff x="0" y="0"/>
          <a:chExt cx="0" cy="0"/>
        </a:xfrm>
      </p:grpSpPr>
      <p:sp>
        <p:nvSpPr>
          <p:cNvPr id="133" name="Google Shape;133;p20"/>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0"/>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35" name="Google Shape;135;p20"/>
          <p:cNvSpPr/>
          <p:nvPr/>
        </p:nvSpPr>
        <p:spPr>
          <a:xfrm>
            <a:off x="8816425" y="415800"/>
            <a:ext cx="1629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6" name="Google Shape;136;p20"/>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37" name="Google Shape;137;p20"/>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38" name="Google Shape;138;p20"/>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39" name="Google Shape;139;p20"/>
          <p:cNvPicPr preferRelativeResize="0"/>
          <p:nvPr/>
        </p:nvPicPr>
        <p:blipFill>
          <a:blip r:embed="rId3">
            <a:alphaModFix/>
          </a:blip>
          <a:stretch>
            <a:fillRect/>
          </a:stretch>
        </p:blipFill>
        <p:spPr>
          <a:xfrm>
            <a:off x="82625" y="4817314"/>
            <a:ext cx="966732" cy="27892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
  <p:cSld name="CUSTOM_21_4">
    <p:spTree>
      <p:nvGrpSpPr>
        <p:cNvPr id="140" name="Shape 140"/>
        <p:cNvGrpSpPr/>
        <p:nvPr/>
      </p:nvGrpSpPr>
      <p:grpSpPr>
        <a:xfrm>
          <a:off x="0" y="0"/>
          <a:ext cx="0" cy="0"/>
          <a:chOff x="0" y="0"/>
          <a:chExt cx="0" cy="0"/>
        </a:xfrm>
      </p:grpSpPr>
      <p:sp>
        <p:nvSpPr>
          <p:cNvPr id="141" name="Google Shape;141;p21"/>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43" name="Google Shape;143;p21"/>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4" name="Google Shape;144;p21"/>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45" name="Google Shape;145;p21"/>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146" name="Google Shape;146;p21"/>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1"/>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148" name="Google Shape;148;p21"/>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49" name="Google Shape;149;p21"/>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50" name="Google Shape;150;p21"/>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51" name="Google Shape;151;p21"/>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2">
  <p:cSld name="CUSTOM_21_5">
    <p:spTree>
      <p:nvGrpSpPr>
        <p:cNvPr id="152" name="Shape 152"/>
        <p:cNvGrpSpPr/>
        <p:nvPr/>
      </p:nvGrpSpPr>
      <p:grpSpPr>
        <a:xfrm>
          <a:off x="0" y="0"/>
          <a:ext cx="0" cy="0"/>
          <a:chOff x="0" y="0"/>
          <a:chExt cx="0" cy="0"/>
        </a:xfrm>
      </p:grpSpPr>
      <p:sp>
        <p:nvSpPr>
          <p:cNvPr id="153" name="Google Shape;153;p22"/>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2"/>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55" name="Google Shape;155;p22"/>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6" name="Google Shape;156;p22"/>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57" name="Google Shape;157;p22"/>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158" name="Google Shape;158;p22"/>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2"/>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160" name="Google Shape;160;p22"/>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61" name="Google Shape;161;p22"/>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62" name="Google Shape;162;p22"/>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63" name="Google Shape;163;p22"/>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3">
  <p:cSld name="CUSTOM_21_6">
    <p:spTree>
      <p:nvGrpSpPr>
        <p:cNvPr id="164" name="Shape 164"/>
        <p:cNvGrpSpPr/>
        <p:nvPr/>
      </p:nvGrpSpPr>
      <p:grpSpPr>
        <a:xfrm>
          <a:off x="0" y="0"/>
          <a:ext cx="0" cy="0"/>
          <a:chOff x="0" y="0"/>
          <a:chExt cx="0" cy="0"/>
        </a:xfrm>
      </p:grpSpPr>
      <p:sp>
        <p:nvSpPr>
          <p:cNvPr id="165" name="Google Shape;165;p23"/>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3"/>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67" name="Google Shape;167;p23"/>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 name="Google Shape;168;p23"/>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69" name="Google Shape;169;p23"/>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170" name="Google Shape;170;p23"/>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3"/>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172" name="Google Shape;172;p23"/>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73" name="Google Shape;173;p23"/>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74" name="Google Shape;174;p23"/>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75" name="Google Shape;175;p23"/>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4">
  <p:cSld name="CUSTOM_21_7">
    <p:spTree>
      <p:nvGrpSpPr>
        <p:cNvPr id="176" name="Shape 176"/>
        <p:cNvGrpSpPr/>
        <p:nvPr/>
      </p:nvGrpSpPr>
      <p:grpSpPr>
        <a:xfrm>
          <a:off x="0" y="0"/>
          <a:ext cx="0" cy="0"/>
          <a:chOff x="0" y="0"/>
          <a:chExt cx="0" cy="0"/>
        </a:xfrm>
      </p:grpSpPr>
      <p:sp>
        <p:nvSpPr>
          <p:cNvPr id="177" name="Google Shape;177;p24"/>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179" name="Google Shape;179;p24"/>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24"/>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81" name="Google Shape;181;p24"/>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182" name="Google Shape;182;p24"/>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4"/>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184" name="Google Shape;184;p24"/>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85" name="Google Shape;185;p24"/>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186" name="Google Shape;186;p24"/>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87" name="Google Shape;187;p24"/>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IO">
  <p:cSld name="CUSTOM_11_2_2_1_1_3_2">
    <p:spTree>
      <p:nvGrpSpPr>
        <p:cNvPr id="188" name="Shape 188"/>
        <p:cNvGrpSpPr/>
        <p:nvPr/>
      </p:nvGrpSpPr>
      <p:grpSpPr>
        <a:xfrm>
          <a:off x="0" y="0"/>
          <a:ext cx="0" cy="0"/>
          <a:chOff x="0" y="0"/>
          <a:chExt cx="0" cy="0"/>
        </a:xfrm>
      </p:grpSpPr>
      <p:sp>
        <p:nvSpPr>
          <p:cNvPr id="189" name="Google Shape;189;p25"/>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5"/>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pic>
        <p:nvPicPr>
          <p:cNvPr id="192" name="Google Shape;192;p25"/>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193" name="Google Shape;193;p25"/>
          <p:cNvSpPr/>
          <p:nvPr/>
        </p:nvSpPr>
        <p:spPr>
          <a:xfrm>
            <a:off x="-12300" y="410288"/>
            <a:ext cx="35622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194" name="Google Shape;194;p25"/>
          <p:cNvSpPr txBox="1"/>
          <p:nvPr/>
        </p:nvSpPr>
        <p:spPr>
          <a:xfrm>
            <a:off x="156550" y="410288"/>
            <a:ext cx="3355800" cy="2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lt1"/>
                </a:solidFill>
                <a:latin typeface="Open Sans"/>
                <a:ea typeface="Open Sans"/>
                <a:cs typeface="Open Sans"/>
                <a:sym typeface="Open Sans"/>
              </a:rPr>
              <a:t>Act It Out</a:t>
            </a:r>
            <a:endParaRPr sz="1300"/>
          </a:p>
        </p:txBody>
      </p:sp>
      <p:sp>
        <p:nvSpPr>
          <p:cNvPr id="195" name="Google Shape;195;p25"/>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196" name="Google Shape;196;p25"/>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sp>
        <p:nvSpPr>
          <p:cNvPr id="197" name="Google Shape;197;p25"/>
          <p:cNvSpPr txBox="1"/>
          <p:nvPr>
            <p:ph type="title"/>
          </p:nvPr>
        </p:nvSpPr>
        <p:spPr>
          <a:xfrm>
            <a:off x="149100" y="113"/>
            <a:ext cx="7401300" cy="415800"/>
          </a:xfrm>
          <a:prstGeom prst="rect">
            <a:avLst/>
          </a:prstGeom>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198" name="Google Shape;198;p25"/>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199" name="Google Shape;199;p25"/>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5">
  <p:cSld name="CUSTOM_21_8">
    <p:spTree>
      <p:nvGrpSpPr>
        <p:cNvPr id="200" name="Shape 200"/>
        <p:cNvGrpSpPr/>
        <p:nvPr/>
      </p:nvGrpSpPr>
      <p:grpSpPr>
        <a:xfrm>
          <a:off x="0" y="0"/>
          <a:ext cx="0" cy="0"/>
          <a:chOff x="0" y="0"/>
          <a:chExt cx="0" cy="0"/>
        </a:xfrm>
      </p:grpSpPr>
      <p:sp>
        <p:nvSpPr>
          <p:cNvPr id="201" name="Google Shape;201;p26"/>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6"/>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03" name="Google Shape;203;p26"/>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4" name="Google Shape;204;p26"/>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05" name="Google Shape;205;p26"/>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206" name="Google Shape;206;p26"/>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6"/>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208" name="Google Shape;208;p26"/>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09" name="Google Shape;209;p26"/>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210" name="Google Shape;210;p26"/>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11" name="Google Shape;211;p26"/>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6">
  <p:cSld name="CUSTOM_21_9">
    <p:spTree>
      <p:nvGrpSpPr>
        <p:cNvPr id="212" name="Shape 212"/>
        <p:cNvGrpSpPr/>
        <p:nvPr/>
      </p:nvGrpSpPr>
      <p:grpSpPr>
        <a:xfrm>
          <a:off x="0" y="0"/>
          <a:ext cx="0" cy="0"/>
          <a:chOff x="0" y="0"/>
          <a:chExt cx="0" cy="0"/>
        </a:xfrm>
      </p:grpSpPr>
      <p:sp>
        <p:nvSpPr>
          <p:cNvPr id="213" name="Google Shape;213;p27"/>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7"/>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15" name="Google Shape;215;p27"/>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6" name="Google Shape;216;p27"/>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17" name="Google Shape;217;p27"/>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218" name="Google Shape;218;p27"/>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220" name="Google Shape;220;p27"/>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21" name="Google Shape;221;p27"/>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222" name="Google Shape;222;p27"/>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23" name="Google Shape;223;p27"/>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7">
  <p:cSld name="CUSTOM_21_10">
    <p:spTree>
      <p:nvGrpSpPr>
        <p:cNvPr id="224" name="Shape 224"/>
        <p:cNvGrpSpPr/>
        <p:nvPr/>
      </p:nvGrpSpPr>
      <p:grpSpPr>
        <a:xfrm>
          <a:off x="0" y="0"/>
          <a:ext cx="0" cy="0"/>
          <a:chOff x="0" y="0"/>
          <a:chExt cx="0" cy="0"/>
        </a:xfrm>
      </p:grpSpPr>
      <p:sp>
        <p:nvSpPr>
          <p:cNvPr id="225" name="Google Shape;225;p28"/>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8"/>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27" name="Google Shape;227;p28"/>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8" name="Google Shape;228;p28"/>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29" name="Google Shape;229;p28"/>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230" name="Google Shape;230;p28"/>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8"/>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232" name="Google Shape;232;p28"/>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33" name="Google Shape;233;p28"/>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234" name="Google Shape;234;p28"/>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35" name="Google Shape;235;p28"/>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8">
  <p:cSld name="CUSTOM_21_11">
    <p:spTree>
      <p:nvGrpSpPr>
        <p:cNvPr id="236" name="Shape 236"/>
        <p:cNvGrpSpPr/>
        <p:nvPr/>
      </p:nvGrpSpPr>
      <p:grpSpPr>
        <a:xfrm>
          <a:off x="0" y="0"/>
          <a:ext cx="0" cy="0"/>
          <a:chOff x="0" y="0"/>
          <a:chExt cx="0" cy="0"/>
        </a:xfrm>
      </p:grpSpPr>
      <p:sp>
        <p:nvSpPr>
          <p:cNvPr id="237" name="Google Shape;237;p29"/>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9"/>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39" name="Google Shape;239;p29"/>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9"/>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41" name="Google Shape;241;p29"/>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242" name="Google Shape;242;p29"/>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9"/>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244" name="Google Shape;244;p29"/>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45" name="Google Shape;245;p29"/>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246" name="Google Shape;246;p29"/>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47" name="Google Shape;247;p29"/>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MDYS">
  <p:cSld name="CUSTOM_11_2_2_1_1_1_1_2">
    <p:spTree>
      <p:nvGrpSpPr>
        <p:cNvPr id="248" name="Shape 248"/>
        <p:cNvGrpSpPr/>
        <p:nvPr/>
      </p:nvGrpSpPr>
      <p:grpSpPr>
        <a:xfrm>
          <a:off x="0" y="0"/>
          <a:ext cx="0" cy="0"/>
          <a:chOff x="0" y="0"/>
          <a:chExt cx="0" cy="0"/>
        </a:xfrm>
      </p:grpSpPr>
      <p:pic>
        <p:nvPicPr>
          <p:cNvPr id="249" name="Google Shape;249;p30"/>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50" name="Google Shape;250;p30"/>
          <p:cNvSpPr/>
          <p:nvPr/>
        </p:nvSpPr>
        <p:spPr>
          <a:xfrm>
            <a:off x="-12300" y="410288"/>
            <a:ext cx="27630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251" name="Google Shape;251;p30"/>
          <p:cNvSpPr txBox="1"/>
          <p:nvPr/>
        </p:nvSpPr>
        <p:spPr>
          <a:xfrm>
            <a:off x="-12300" y="414206"/>
            <a:ext cx="2988300" cy="18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Open Sans"/>
                <a:ea typeface="Open Sans"/>
                <a:cs typeface="Open Sans"/>
                <a:sym typeface="Open Sans"/>
              </a:rPr>
              <a:t>How Many Do You See?</a:t>
            </a:r>
            <a:endParaRPr/>
          </a:p>
        </p:txBody>
      </p:sp>
      <p:sp>
        <p:nvSpPr>
          <p:cNvPr id="252" name="Google Shape;252;p30"/>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53" name="Google Shape;253;p30"/>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sp>
        <p:nvSpPr>
          <p:cNvPr id="254" name="Google Shape;254;p30"/>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0"/>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56" name="Google Shape;256;p30"/>
          <p:cNvSpPr txBox="1"/>
          <p:nvPr>
            <p:ph type="title"/>
          </p:nvPr>
        </p:nvSpPr>
        <p:spPr>
          <a:xfrm>
            <a:off x="149100" y="113"/>
            <a:ext cx="79473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257" name="Google Shape;257;p30"/>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58" name="Google Shape;258;p30"/>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9">
  <p:cSld name="CUSTOM_21_12">
    <p:spTree>
      <p:nvGrpSpPr>
        <p:cNvPr id="259" name="Shape 259"/>
        <p:cNvGrpSpPr/>
        <p:nvPr/>
      </p:nvGrpSpPr>
      <p:grpSpPr>
        <a:xfrm>
          <a:off x="0" y="0"/>
          <a:ext cx="0" cy="0"/>
          <a:chOff x="0" y="0"/>
          <a:chExt cx="0" cy="0"/>
        </a:xfrm>
      </p:grpSpPr>
      <p:sp>
        <p:nvSpPr>
          <p:cNvPr id="260" name="Google Shape;260;p31"/>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1"/>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62" name="Google Shape;262;p31"/>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3" name="Google Shape;263;p31"/>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64" name="Google Shape;264;p31"/>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265" name="Google Shape;265;p31"/>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1"/>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267" name="Google Shape;267;p31"/>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68" name="Google Shape;268;p31"/>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269" name="Google Shape;269;p31"/>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70" name="Google Shape;270;p31"/>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MDYS 1">
  <p:cSld name="CUSTOM_11_2_2_1_1_1_1_3">
    <p:spTree>
      <p:nvGrpSpPr>
        <p:cNvPr id="271" name="Shape 271"/>
        <p:cNvGrpSpPr/>
        <p:nvPr/>
      </p:nvGrpSpPr>
      <p:grpSpPr>
        <a:xfrm>
          <a:off x="0" y="0"/>
          <a:ext cx="0" cy="0"/>
          <a:chOff x="0" y="0"/>
          <a:chExt cx="0" cy="0"/>
        </a:xfrm>
      </p:grpSpPr>
      <p:pic>
        <p:nvPicPr>
          <p:cNvPr id="272" name="Google Shape;272;p32"/>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73" name="Google Shape;273;p32"/>
          <p:cNvSpPr/>
          <p:nvPr/>
        </p:nvSpPr>
        <p:spPr>
          <a:xfrm>
            <a:off x="-12300" y="410288"/>
            <a:ext cx="27630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274" name="Google Shape;274;p32"/>
          <p:cNvSpPr txBox="1"/>
          <p:nvPr/>
        </p:nvSpPr>
        <p:spPr>
          <a:xfrm>
            <a:off x="-12300" y="414206"/>
            <a:ext cx="2988300" cy="18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Open Sans"/>
                <a:ea typeface="Open Sans"/>
                <a:cs typeface="Open Sans"/>
                <a:sym typeface="Open Sans"/>
              </a:rPr>
              <a:t>How Many Do You See?</a:t>
            </a:r>
            <a:endParaRPr/>
          </a:p>
        </p:txBody>
      </p:sp>
      <p:sp>
        <p:nvSpPr>
          <p:cNvPr id="275" name="Google Shape;275;p32"/>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76" name="Google Shape;276;p32"/>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sp>
        <p:nvSpPr>
          <p:cNvPr id="277" name="Google Shape;277;p32"/>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2"/>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79" name="Google Shape;279;p32"/>
          <p:cNvSpPr txBox="1"/>
          <p:nvPr>
            <p:ph type="title"/>
          </p:nvPr>
        </p:nvSpPr>
        <p:spPr>
          <a:xfrm>
            <a:off x="149100" y="113"/>
            <a:ext cx="79473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280" name="Google Shape;280;p32"/>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81" name="Google Shape;281;p32"/>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0">
  <p:cSld name="CUSTOM_21_13">
    <p:spTree>
      <p:nvGrpSpPr>
        <p:cNvPr id="282" name="Shape 282"/>
        <p:cNvGrpSpPr/>
        <p:nvPr/>
      </p:nvGrpSpPr>
      <p:grpSpPr>
        <a:xfrm>
          <a:off x="0" y="0"/>
          <a:ext cx="0" cy="0"/>
          <a:chOff x="0" y="0"/>
          <a:chExt cx="0" cy="0"/>
        </a:xfrm>
      </p:grpSpPr>
      <p:sp>
        <p:nvSpPr>
          <p:cNvPr id="283" name="Google Shape;283;p33"/>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3"/>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285" name="Google Shape;285;p33"/>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33"/>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87" name="Google Shape;287;p33"/>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288" name="Google Shape;288;p33"/>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3"/>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290" name="Google Shape;290;p33"/>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291" name="Google Shape;291;p33"/>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292" name="Google Shape;292;p33"/>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293" name="Google Shape;293;p33"/>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AU">
  <p:cSld name="CUSTOM_11_2_2_1_1_3_2_1">
    <p:spTree>
      <p:nvGrpSpPr>
        <p:cNvPr id="294" name="Shape 294"/>
        <p:cNvGrpSpPr/>
        <p:nvPr/>
      </p:nvGrpSpPr>
      <p:grpSpPr>
        <a:xfrm>
          <a:off x="0" y="0"/>
          <a:ext cx="0" cy="0"/>
          <a:chOff x="0" y="0"/>
          <a:chExt cx="0" cy="0"/>
        </a:xfrm>
      </p:grpSpPr>
      <p:sp>
        <p:nvSpPr>
          <p:cNvPr id="295" name="Google Shape;295;p34"/>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4"/>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4"/>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pic>
        <p:nvPicPr>
          <p:cNvPr id="298" name="Google Shape;298;p34"/>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299" name="Google Shape;299;p34"/>
          <p:cNvSpPr/>
          <p:nvPr/>
        </p:nvSpPr>
        <p:spPr>
          <a:xfrm>
            <a:off x="-12300" y="410288"/>
            <a:ext cx="35622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300" name="Google Shape;300;p34"/>
          <p:cNvSpPr txBox="1"/>
          <p:nvPr/>
        </p:nvSpPr>
        <p:spPr>
          <a:xfrm>
            <a:off x="156550" y="410288"/>
            <a:ext cx="3355800" cy="2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lt1"/>
                </a:solidFill>
                <a:latin typeface="Open Sans"/>
                <a:ea typeface="Open Sans"/>
                <a:cs typeface="Open Sans"/>
                <a:sym typeface="Open Sans"/>
              </a:rPr>
              <a:t>Questions About Us</a:t>
            </a:r>
            <a:endParaRPr sz="1300"/>
          </a:p>
        </p:txBody>
      </p:sp>
      <p:sp>
        <p:nvSpPr>
          <p:cNvPr id="301" name="Google Shape;301;p34"/>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02" name="Google Shape;302;p34"/>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sp>
        <p:nvSpPr>
          <p:cNvPr id="303" name="Google Shape;303;p34"/>
          <p:cNvSpPr txBox="1"/>
          <p:nvPr>
            <p:ph type="title"/>
          </p:nvPr>
        </p:nvSpPr>
        <p:spPr>
          <a:xfrm>
            <a:off x="149100" y="113"/>
            <a:ext cx="7401300" cy="415800"/>
          </a:xfrm>
          <a:prstGeom prst="rect">
            <a:avLst/>
          </a:prstGeom>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304" name="Google Shape;304;p34"/>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05" name="Google Shape;305;p34"/>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1">
  <p:cSld name="CUSTOM_21_14">
    <p:spTree>
      <p:nvGrpSpPr>
        <p:cNvPr id="306" name="Shape 306"/>
        <p:cNvGrpSpPr/>
        <p:nvPr/>
      </p:nvGrpSpPr>
      <p:grpSpPr>
        <a:xfrm>
          <a:off x="0" y="0"/>
          <a:ext cx="0" cy="0"/>
          <a:chOff x="0" y="0"/>
          <a:chExt cx="0" cy="0"/>
        </a:xfrm>
      </p:grpSpPr>
      <p:sp>
        <p:nvSpPr>
          <p:cNvPr id="307" name="Google Shape;307;p35"/>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5"/>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09" name="Google Shape;309;p35"/>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0" name="Google Shape;310;p35"/>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11" name="Google Shape;311;p35"/>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312" name="Google Shape;312;p35"/>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5"/>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314" name="Google Shape;314;p35"/>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15" name="Google Shape;315;p35"/>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316" name="Google Shape;316;p35"/>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17" name="Google Shape;317;p35"/>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2">
  <p:cSld name="CUSTOM_21_15">
    <p:spTree>
      <p:nvGrpSpPr>
        <p:cNvPr id="318" name="Shape 318"/>
        <p:cNvGrpSpPr/>
        <p:nvPr/>
      </p:nvGrpSpPr>
      <p:grpSpPr>
        <a:xfrm>
          <a:off x="0" y="0"/>
          <a:ext cx="0" cy="0"/>
          <a:chOff x="0" y="0"/>
          <a:chExt cx="0" cy="0"/>
        </a:xfrm>
      </p:grpSpPr>
      <p:sp>
        <p:nvSpPr>
          <p:cNvPr id="319" name="Google Shape;319;p36"/>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6"/>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21" name="Google Shape;321;p36"/>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6"/>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23" name="Google Shape;323;p36"/>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324" name="Google Shape;324;p36"/>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6"/>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326" name="Google Shape;326;p36"/>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27" name="Google Shape;327;p36"/>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328" name="Google Shape;328;p36"/>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29" name="Google Shape;329;p36"/>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3">
  <p:cSld name="CUSTOM_21_16">
    <p:spTree>
      <p:nvGrpSpPr>
        <p:cNvPr id="330" name="Shape 330"/>
        <p:cNvGrpSpPr/>
        <p:nvPr/>
      </p:nvGrpSpPr>
      <p:grpSpPr>
        <a:xfrm>
          <a:off x="0" y="0"/>
          <a:ext cx="0" cy="0"/>
          <a:chOff x="0" y="0"/>
          <a:chExt cx="0" cy="0"/>
        </a:xfrm>
      </p:grpSpPr>
      <p:sp>
        <p:nvSpPr>
          <p:cNvPr id="331" name="Google Shape;331;p37"/>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7"/>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33" name="Google Shape;333;p37"/>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4" name="Google Shape;334;p37"/>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35" name="Google Shape;335;p37"/>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336" name="Google Shape;336;p37"/>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7"/>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338" name="Google Shape;338;p37"/>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39" name="Google Shape;339;p37"/>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340" name="Google Shape;340;p37"/>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41" name="Google Shape;341;p37"/>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4">
  <p:cSld name="CUSTOM_21_17">
    <p:spTree>
      <p:nvGrpSpPr>
        <p:cNvPr id="342" name="Shape 342"/>
        <p:cNvGrpSpPr/>
        <p:nvPr/>
      </p:nvGrpSpPr>
      <p:grpSpPr>
        <a:xfrm>
          <a:off x="0" y="0"/>
          <a:ext cx="0" cy="0"/>
          <a:chOff x="0" y="0"/>
          <a:chExt cx="0" cy="0"/>
        </a:xfrm>
      </p:grpSpPr>
      <p:sp>
        <p:nvSpPr>
          <p:cNvPr id="343" name="Google Shape;343;p38"/>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8"/>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45" name="Google Shape;345;p38"/>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6" name="Google Shape;346;p38"/>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47" name="Google Shape;347;p38"/>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348" name="Google Shape;348;p38"/>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8"/>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350" name="Google Shape;350;p38"/>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51" name="Google Shape;351;p38"/>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352" name="Google Shape;352;p38"/>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53" name="Google Shape;353;p38"/>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5">
  <p:cSld name="CUSTOM_21_18">
    <p:spTree>
      <p:nvGrpSpPr>
        <p:cNvPr id="354" name="Shape 354"/>
        <p:cNvGrpSpPr/>
        <p:nvPr/>
      </p:nvGrpSpPr>
      <p:grpSpPr>
        <a:xfrm>
          <a:off x="0" y="0"/>
          <a:ext cx="0" cy="0"/>
          <a:chOff x="0" y="0"/>
          <a:chExt cx="0" cy="0"/>
        </a:xfrm>
      </p:grpSpPr>
      <p:sp>
        <p:nvSpPr>
          <p:cNvPr id="355" name="Google Shape;355;p39"/>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9"/>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57" name="Google Shape;357;p39"/>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8" name="Google Shape;358;p39"/>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59" name="Google Shape;359;p39"/>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360" name="Google Shape;360;p39"/>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9"/>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362" name="Google Shape;362;p39"/>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63" name="Google Shape;363;p39"/>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364" name="Google Shape;364;p39"/>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65" name="Google Shape;365;p39"/>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MDYS 2">
  <p:cSld name="CUSTOM_11_2_2_1_1_1_1_4">
    <p:spTree>
      <p:nvGrpSpPr>
        <p:cNvPr id="366" name="Shape 366"/>
        <p:cNvGrpSpPr/>
        <p:nvPr/>
      </p:nvGrpSpPr>
      <p:grpSpPr>
        <a:xfrm>
          <a:off x="0" y="0"/>
          <a:ext cx="0" cy="0"/>
          <a:chOff x="0" y="0"/>
          <a:chExt cx="0" cy="0"/>
        </a:xfrm>
      </p:grpSpPr>
      <p:pic>
        <p:nvPicPr>
          <p:cNvPr id="367" name="Google Shape;367;p40"/>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68" name="Google Shape;368;p40"/>
          <p:cNvSpPr/>
          <p:nvPr/>
        </p:nvSpPr>
        <p:spPr>
          <a:xfrm>
            <a:off x="-12300" y="410288"/>
            <a:ext cx="2763000" cy="2097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FFFFF"/>
              </a:solidFill>
              <a:latin typeface="Open Sans"/>
              <a:ea typeface="Open Sans"/>
              <a:cs typeface="Open Sans"/>
              <a:sym typeface="Open Sans"/>
            </a:endParaRPr>
          </a:p>
        </p:txBody>
      </p:sp>
      <p:sp>
        <p:nvSpPr>
          <p:cNvPr id="369" name="Google Shape;369;p40"/>
          <p:cNvSpPr txBox="1"/>
          <p:nvPr/>
        </p:nvSpPr>
        <p:spPr>
          <a:xfrm>
            <a:off x="-12300" y="414206"/>
            <a:ext cx="2988300" cy="18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Open Sans"/>
                <a:ea typeface="Open Sans"/>
                <a:cs typeface="Open Sans"/>
                <a:sym typeface="Open Sans"/>
              </a:rPr>
              <a:t>How Many Do You See?</a:t>
            </a:r>
            <a:endParaRPr/>
          </a:p>
        </p:txBody>
      </p:sp>
      <p:sp>
        <p:nvSpPr>
          <p:cNvPr id="370" name="Google Shape;370;p40"/>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71" name="Google Shape;371;p40"/>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sp>
        <p:nvSpPr>
          <p:cNvPr id="372" name="Google Shape;372;p40"/>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0"/>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74" name="Google Shape;374;p40"/>
          <p:cNvSpPr txBox="1"/>
          <p:nvPr>
            <p:ph type="title"/>
          </p:nvPr>
        </p:nvSpPr>
        <p:spPr>
          <a:xfrm>
            <a:off x="149100" y="113"/>
            <a:ext cx="79473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pic>
        <p:nvPicPr>
          <p:cNvPr id="375" name="Google Shape;375;p40"/>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76" name="Google Shape;376;p40"/>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ynthesis 16">
  <p:cSld name="CUSTOM_21_19">
    <p:spTree>
      <p:nvGrpSpPr>
        <p:cNvPr id="377" name="Shape 377"/>
        <p:cNvGrpSpPr/>
        <p:nvPr/>
      </p:nvGrpSpPr>
      <p:grpSpPr>
        <a:xfrm>
          <a:off x="0" y="0"/>
          <a:ext cx="0" cy="0"/>
          <a:chOff x="0" y="0"/>
          <a:chExt cx="0" cy="0"/>
        </a:xfrm>
      </p:grpSpPr>
      <p:sp>
        <p:nvSpPr>
          <p:cNvPr id="378" name="Google Shape;378;p41"/>
          <p:cNvSpPr/>
          <p:nvPr/>
        </p:nvSpPr>
        <p:spPr>
          <a:xfrm>
            <a:off x="-12300" y="-9987"/>
            <a:ext cx="9168600" cy="415800"/>
          </a:xfrm>
          <a:prstGeom prst="rect">
            <a:avLst/>
          </a:prstGeom>
          <a:solidFill>
            <a:srgbClr val="175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1"/>
          <p:cNvSpPr txBox="1"/>
          <p:nvPr/>
        </p:nvSpPr>
        <p:spPr>
          <a:xfrm>
            <a:off x="8661400" y="-37444"/>
            <a:ext cx="457200" cy="554100"/>
          </a:xfrm>
          <a:prstGeom prst="rect">
            <a:avLst/>
          </a:prstGeom>
          <a:noFill/>
          <a:ln>
            <a:noFill/>
          </a:ln>
        </p:spPr>
        <p:txBody>
          <a:bodyPr anchorCtr="0" anchor="ctr" bIns="91425" lIns="91425" spcFirstLastPara="1" rIns="91425" wrap="square" tIns="91425">
            <a:spAutoFit/>
          </a:bodyPr>
          <a:lstStyle/>
          <a:p>
            <a:pPr indent="0" lvl="0" marL="0" rtl="0" algn="l">
              <a:lnSpc>
                <a:spcPct val="150000"/>
              </a:lnSpc>
              <a:spcBef>
                <a:spcPts val="0"/>
              </a:spcBef>
              <a:spcAft>
                <a:spcPts val="0"/>
              </a:spcAft>
              <a:buNone/>
            </a:pPr>
            <a:r>
              <a:rPr b="1" lang="en" sz="2400">
                <a:solidFill>
                  <a:srgbClr val="EFEFEF"/>
                </a:solidFill>
                <a:latin typeface="Open Sans"/>
                <a:ea typeface="Open Sans"/>
                <a:cs typeface="Open Sans"/>
                <a:sym typeface="Open Sans"/>
              </a:rPr>
              <a:t>K</a:t>
            </a:r>
            <a:endParaRPr b="1" sz="2400">
              <a:solidFill>
                <a:srgbClr val="EFEFEF"/>
              </a:solidFill>
              <a:latin typeface="Open Sans"/>
              <a:ea typeface="Open Sans"/>
              <a:cs typeface="Open Sans"/>
              <a:sym typeface="Open Sans"/>
            </a:endParaRPr>
          </a:p>
        </p:txBody>
      </p:sp>
      <p:sp>
        <p:nvSpPr>
          <p:cNvPr id="380" name="Google Shape;380;p41"/>
          <p:cNvSpPr/>
          <p:nvPr/>
        </p:nvSpPr>
        <p:spPr>
          <a:xfrm>
            <a:off x="8817600" y="415913"/>
            <a:ext cx="166200" cy="4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41"/>
          <p:cNvPicPr preferRelativeResize="0"/>
          <p:nvPr/>
        </p:nvPicPr>
        <p:blipFill rotWithShape="1">
          <a:blip r:embed="rId2">
            <a:alphaModFix/>
          </a:blip>
          <a:srcRect b="34224" l="10213" r="8465" t="36663"/>
          <a:stretch/>
        </p:blipFill>
        <p:spPr>
          <a:xfrm>
            <a:off x="7672150" y="4873594"/>
            <a:ext cx="1388799" cy="209756"/>
          </a:xfrm>
          <a:prstGeom prst="rect">
            <a:avLst/>
          </a:prstGeom>
          <a:noFill/>
          <a:ln>
            <a:noFill/>
          </a:ln>
        </p:spPr>
      </p:pic>
      <p:sp>
        <p:nvSpPr>
          <p:cNvPr id="382" name="Google Shape;382;p41"/>
          <p:cNvSpPr txBox="1"/>
          <p:nvPr>
            <p:ph type="title"/>
          </p:nvPr>
        </p:nvSpPr>
        <p:spPr>
          <a:xfrm>
            <a:off x="149100" y="113"/>
            <a:ext cx="7907400" cy="4158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None/>
              <a:defRPr b="1" sz="2400">
                <a:solidFill>
                  <a:srgbClr val="FFFFFF"/>
                </a:solidFill>
                <a:latin typeface="Open Sans"/>
                <a:ea typeface="Open Sans"/>
                <a:cs typeface="Open Sans"/>
                <a:sym typeface="Open Sans"/>
              </a:defRPr>
            </a:lvl1pPr>
            <a:lvl2pPr lvl="1" rtl="0">
              <a:spcBef>
                <a:spcPts val="0"/>
              </a:spcBef>
              <a:spcAft>
                <a:spcPts val="0"/>
              </a:spcAft>
              <a:buNone/>
              <a:defRPr b="1" sz="2400">
                <a:solidFill>
                  <a:srgbClr val="FFFFFF"/>
                </a:solidFill>
                <a:latin typeface="Open Sans"/>
                <a:ea typeface="Open Sans"/>
                <a:cs typeface="Open Sans"/>
                <a:sym typeface="Open Sans"/>
              </a:defRPr>
            </a:lvl2pPr>
            <a:lvl3pPr lvl="2" rtl="0">
              <a:spcBef>
                <a:spcPts val="0"/>
              </a:spcBef>
              <a:spcAft>
                <a:spcPts val="0"/>
              </a:spcAft>
              <a:buNone/>
              <a:defRPr b="1" sz="2400">
                <a:solidFill>
                  <a:srgbClr val="FFFFFF"/>
                </a:solidFill>
                <a:latin typeface="Open Sans"/>
                <a:ea typeface="Open Sans"/>
                <a:cs typeface="Open Sans"/>
                <a:sym typeface="Open Sans"/>
              </a:defRPr>
            </a:lvl3pPr>
            <a:lvl4pPr lvl="3" rtl="0">
              <a:spcBef>
                <a:spcPts val="0"/>
              </a:spcBef>
              <a:spcAft>
                <a:spcPts val="0"/>
              </a:spcAft>
              <a:buNone/>
              <a:defRPr b="1" sz="2400">
                <a:solidFill>
                  <a:srgbClr val="FFFFFF"/>
                </a:solidFill>
                <a:latin typeface="Open Sans"/>
                <a:ea typeface="Open Sans"/>
                <a:cs typeface="Open Sans"/>
                <a:sym typeface="Open Sans"/>
              </a:defRPr>
            </a:lvl4pPr>
            <a:lvl5pPr lvl="4" rtl="0">
              <a:spcBef>
                <a:spcPts val="0"/>
              </a:spcBef>
              <a:spcAft>
                <a:spcPts val="0"/>
              </a:spcAft>
              <a:buNone/>
              <a:defRPr b="1" sz="2400">
                <a:solidFill>
                  <a:srgbClr val="FFFFFF"/>
                </a:solidFill>
                <a:latin typeface="Open Sans"/>
                <a:ea typeface="Open Sans"/>
                <a:cs typeface="Open Sans"/>
                <a:sym typeface="Open Sans"/>
              </a:defRPr>
            </a:lvl5pPr>
            <a:lvl6pPr lvl="5" rtl="0">
              <a:spcBef>
                <a:spcPts val="0"/>
              </a:spcBef>
              <a:spcAft>
                <a:spcPts val="0"/>
              </a:spcAft>
              <a:buNone/>
              <a:defRPr b="1" sz="2400">
                <a:solidFill>
                  <a:srgbClr val="FFFFFF"/>
                </a:solidFill>
                <a:latin typeface="Open Sans"/>
                <a:ea typeface="Open Sans"/>
                <a:cs typeface="Open Sans"/>
                <a:sym typeface="Open Sans"/>
              </a:defRPr>
            </a:lvl6pPr>
            <a:lvl7pPr lvl="6" rtl="0">
              <a:spcBef>
                <a:spcPts val="0"/>
              </a:spcBef>
              <a:spcAft>
                <a:spcPts val="0"/>
              </a:spcAft>
              <a:buNone/>
              <a:defRPr b="1" sz="2400">
                <a:solidFill>
                  <a:srgbClr val="FFFFFF"/>
                </a:solidFill>
                <a:latin typeface="Open Sans"/>
                <a:ea typeface="Open Sans"/>
                <a:cs typeface="Open Sans"/>
                <a:sym typeface="Open Sans"/>
              </a:defRPr>
            </a:lvl7pPr>
            <a:lvl8pPr lvl="7" rtl="0">
              <a:spcBef>
                <a:spcPts val="0"/>
              </a:spcBef>
              <a:spcAft>
                <a:spcPts val="0"/>
              </a:spcAft>
              <a:buNone/>
              <a:defRPr b="1" sz="2400">
                <a:solidFill>
                  <a:srgbClr val="FFFFFF"/>
                </a:solidFill>
                <a:latin typeface="Open Sans"/>
                <a:ea typeface="Open Sans"/>
                <a:cs typeface="Open Sans"/>
                <a:sym typeface="Open Sans"/>
              </a:defRPr>
            </a:lvl8pPr>
            <a:lvl9pPr lvl="8" rtl="0">
              <a:spcBef>
                <a:spcPts val="0"/>
              </a:spcBef>
              <a:spcAft>
                <a:spcPts val="0"/>
              </a:spcAft>
              <a:buNone/>
              <a:defRPr b="1" sz="2400">
                <a:solidFill>
                  <a:srgbClr val="FFFFFF"/>
                </a:solidFill>
                <a:latin typeface="Open Sans"/>
                <a:ea typeface="Open Sans"/>
                <a:cs typeface="Open Sans"/>
                <a:sym typeface="Open Sans"/>
              </a:defRPr>
            </a:lvl9pPr>
          </a:lstStyle>
          <a:p/>
        </p:txBody>
      </p:sp>
      <p:sp>
        <p:nvSpPr>
          <p:cNvPr id="383" name="Google Shape;383;p41"/>
          <p:cNvSpPr/>
          <p:nvPr/>
        </p:nvSpPr>
        <p:spPr>
          <a:xfrm rot="10800000">
            <a:off x="7080975" y="414994"/>
            <a:ext cx="2070000" cy="226200"/>
          </a:xfrm>
          <a:prstGeom prst="homePlate">
            <a:avLst>
              <a:gd fmla="val 50000" name="adj"/>
            </a:avLst>
          </a:prstGeom>
          <a:solidFill>
            <a:srgbClr val="8F3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1"/>
          <p:cNvSpPr txBox="1"/>
          <p:nvPr/>
        </p:nvSpPr>
        <p:spPr>
          <a:xfrm>
            <a:off x="7127500" y="414806"/>
            <a:ext cx="1919700" cy="22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Open Sans"/>
                <a:ea typeface="Open Sans"/>
                <a:cs typeface="Open Sans"/>
                <a:sym typeface="Open Sans"/>
              </a:rPr>
              <a:t>Lesson Synthesis</a:t>
            </a:r>
            <a:endParaRPr b="1">
              <a:solidFill>
                <a:srgbClr val="FFFFFF"/>
              </a:solidFill>
              <a:latin typeface="Open Sans"/>
              <a:ea typeface="Open Sans"/>
              <a:cs typeface="Open Sans"/>
              <a:sym typeface="Open Sans"/>
            </a:endParaRPr>
          </a:p>
        </p:txBody>
      </p:sp>
      <p:sp>
        <p:nvSpPr>
          <p:cNvPr id="385" name="Google Shape;385;p41"/>
          <p:cNvSpPr txBox="1"/>
          <p:nvPr>
            <p:ph idx="1" type="subTitle"/>
          </p:nvPr>
        </p:nvSpPr>
        <p:spPr>
          <a:xfrm>
            <a:off x="2393850" y="4873622"/>
            <a:ext cx="4339800" cy="2097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None/>
              <a:defRPr sz="1500">
                <a:solidFill>
                  <a:srgbClr val="434343"/>
                </a:solidFill>
                <a:latin typeface="Montserrat"/>
                <a:ea typeface="Montserrat"/>
                <a:cs typeface="Montserrat"/>
                <a:sym typeface="Montserrat"/>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386" name="Google Shape;386;p41"/>
          <p:cNvSpPr txBox="1"/>
          <p:nvPr/>
        </p:nvSpPr>
        <p:spPr>
          <a:xfrm>
            <a:off x="2185800" y="5013198"/>
            <a:ext cx="4755900" cy="1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00">
                <a:solidFill>
                  <a:srgbClr val="999999"/>
                </a:solidFill>
                <a:latin typeface="Open Sans"/>
                <a:ea typeface="Open Sans"/>
                <a:cs typeface="Open Sans"/>
                <a:sym typeface="Open Sans"/>
              </a:rPr>
              <a:t>Slides are CC BY NC Kendall Hunt Publishing. Curriculum excerpts are CC BY Illustrative Mathematics.</a:t>
            </a:r>
            <a:endParaRPr sz="500">
              <a:solidFill>
                <a:srgbClr val="999999"/>
              </a:solidFill>
              <a:latin typeface="Open Sans"/>
              <a:ea typeface="Open Sans"/>
              <a:cs typeface="Open Sans"/>
              <a:sym typeface="Open Sans"/>
            </a:endParaRPr>
          </a:p>
        </p:txBody>
      </p:sp>
      <p:pic>
        <p:nvPicPr>
          <p:cNvPr id="387" name="Google Shape;387;p41"/>
          <p:cNvPicPr preferRelativeResize="0"/>
          <p:nvPr/>
        </p:nvPicPr>
        <p:blipFill>
          <a:blip r:embed="rId3">
            <a:alphaModFix/>
          </a:blip>
          <a:stretch>
            <a:fillRect/>
          </a:stretch>
        </p:blipFill>
        <p:spPr>
          <a:xfrm>
            <a:off x="82625" y="4817314"/>
            <a:ext cx="966732" cy="278924"/>
          </a:xfrm>
          <a:prstGeom prst="rect">
            <a:avLst/>
          </a:prstGeom>
          <a:noFill/>
          <a:ln>
            <a:noFill/>
          </a:ln>
        </p:spPr>
      </p:pic>
      <p:sp>
        <p:nvSpPr>
          <p:cNvPr id="388" name="Google Shape;388;p41"/>
          <p:cNvSpPr txBox="1"/>
          <p:nvPr>
            <p:ph idx="2" type="body"/>
          </p:nvPr>
        </p:nvSpPr>
        <p:spPr>
          <a:xfrm>
            <a:off x="457200" y="872447"/>
            <a:ext cx="8229600" cy="3669900"/>
          </a:xfrm>
          <a:prstGeom prst="rect">
            <a:avLst/>
          </a:prstGeom>
          <a:noFill/>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175A9B"/>
              </a:buClr>
              <a:buSzPts val="1800"/>
              <a:buFont typeface="Open Sans"/>
              <a:buChar char="●"/>
              <a:defRPr sz="1800">
                <a:latin typeface="Open Sans"/>
                <a:ea typeface="Open Sans"/>
                <a:cs typeface="Open Sans"/>
                <a:sym typeface="Open Sans"/>
              </a:defRPr>
            </a:lvl1pPr>
            <a:lvl2pPr indent="-342900" lvl="1" marL="914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2pPr>
            <a:lvl3pPr indent="-342900" lvl="2" marL="1371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3pPr>
            <a:lvl4pPr indent="-342900" lvl="3" marL="18288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4pPr>
            <a:lvl5pPr indent="-342900" lvl="4" marL="22860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5pPr>
            <a:lvl6pPr indent="-342900" lvl="5" marL="27432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6pPr>
            <a:lvl7pPr indent="-342900" lvl="6" marL="32004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7pPr>
            <a:lvl8pPr indent="-342900" lvl="7" marL="3657600" rtl="0">
              <a:lnSpc>
                <a:spcPct val="115000"/>
              </a:lnSpc>
              <a:spcBef>
                <a:spcPts val="1000"/>
              </a:spcBef>
              <a:spcAft>
                <a:spcPts val="0"/>
              </a:spcAft>
              <a:buClr>
                <a:srgbClr val="175A9B"/>
              </a:buClr>
              <a:buSzPts val="1800"/>
              <a:buFont typeface="Open Sans"/>
              <a:buChar char="○"/>
              <a:defRPr sz="1800">
                <a:latin typeface="Open Sans"/>
                <a:ea typeface="Open Sans"/>
                <a:cs typeface="Open Sans"/>
                <a:sym typeface="Open Sans"/>
              </a:defRPr>
            </a:lvl8pPr>
            <a:lvl9pPr indent="-342900" lvl="8" marL="4114800" rtl="0">
              <a:lnSpc>
                <a:spcPct val="115000"/>
              </a:lnSpc>
              <a:spcBef>
                <a:spcPts val="1000"/>
              </a:spcBef>
              <a:spcAft>
                <a:spcPts val="1000"/>
              </a:spcAft>
              <a:buClr>
                <a:srgbClr val="175A9B"/>
              </a:buClr>
              <a:buSzPts val="1800"/>
              <a:buFont typeface="Open Sans"/>
              <a:buChar char="■"/>
              <a:defRPr sz="1800">
                <a:latin typeface="Open Sans"/>
                <a:ea typeface="Open Sans"/>
                <a:cs typeface="Open Sans"/>
                <a:sym typeface="Open Sans"/>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53.xml"/><Relationship Id="rId9" Type="http://schemas.openxmlformats.org/officeDocument/2006/relationships/slide" Target="/ppt/slides/slide40.xml"/><Relationship Id="rId5" Type="http://schemas.openxmlformats.org/officeDocument/2006/relationships/slide" Target="/ppt/slides/slide14.xml"/><Relationship Id="rId6" Type="http://schemas.openxmlformats.org/officeDocument/2006/relationships/slide" Target="/ppt/slides/slide64.xml"/><Relationship Id="rId7" Type="http://schemas.openxmlformats.org/officeDocument/2006/relationships/slide" Target="/ppt/slides/slide28.xml"/><Relationship Id="rId8" Type="http://schemas.openxmlformats.org/officeDocument/2006/relationships/slide" Target="/ppt/slides/slide7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 Id="rId3" Type="http://schemas.openxmlformats.org/officeDocument/2006/relationships/image" Target="../media/image3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 Id="rId3"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4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4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5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5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41.png"/><Relationship Id="rId4"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5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3.xml"/><Relationship Id="rId3" Type="http://schemas.openxmlformats.org/officeDocument/2006/relationships/image" Target="../media/image5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6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41.png"/><Relationship Id="rId4"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 Id="rId3"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41.png"/><Relationship Id="rId4"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4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9.xml"/><Relationship Id="rId3" Type="http://schemas.openxmlformats.org/officeDocument/2006/relationships/image" Target="../media/image4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1.xml"/><Relationship Id="rId3" Type="http://schemas.openxmlformats.org/officeDocument/2006/relationships/image" Target="../media/image63.png"/><Relationship Id="rId4" Type="http://schemas.openxmlformats.org/officeDocument/2006/relationships/image" Target="../media/image53.png"/><Relationship Id="rId5" Type="http://schemas.openxmlformats.org/officeDocument/2006/relationships/image" Target="../media/image59.png"/><Relationship Id="rId6" Type="http://schemas.openxmlformats.org/officeDocument/2006/relationships/image" Target="../media/image6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2.xml"/><Relationship Id="rId3" Type="http://schemas.openxmlformats.org/officeDocument/2006/relationships/image" Target="../media/image41.png"/><Relationship Id="rId4"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5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7.xml"/><Relationship Id="rId3" Type="http://schemas.openxmlformats.org/officeDocument/2006/relationships/image" Target="../media/image7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8.xml"/><Relationship Id="rId3" Type="http://schemas.openxmlformats.org/officeDocument/2006/relationships/image" Target="../media/image7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9.xml"/><Relationship Id="rId3" Type="http://schemas.openxmlformats.org/officeDocument/2006/relationships/image" Target="../media/image6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0.xml"/><Relationship Id="rId3" Type="http://schemas.openxmlformats.org/officeDocument/2006/relationships/image" Target="../media/image69.png"/><Relationship Id="rId4" Type="http://schemas.openxmlformats.org/officeDocument/2006/relationships/image" Target="../media/image7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2"/>
          <p:cNvSpPr txBox="1"/>
          <p:nvPr>
            <p:ph type="title"/>
          </p:nvPr>
        </p:nvSpPr>
        <p:spPr>
          <a:xfrm>
            <a:off x="184350" y="2971131"/>
            <a:ext cx="8692800" cy="9357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0000"/>
          </a:bodyPr>
          <a:lstStyle/>
          <a:p>
            <a:pPr indent="0" lvl="0" marL="1828800" rtl="0" algn="l">
              <a:spcBef>
                <a:spcPts val="0"/>
              </a:spcBef>
              <a:spcAft>
                <a:spcPts val="0"/>
              </a:spcAft>
              <a:buNone/>
            </a:pPr>
            <a:r>
              <a:rPr lang="en" u="sng">
                <a:solidFill>
                  <a:srgbClr val="8F34CF"/>
                </a:solidFill>
                <a:hlinkClick action="ppaction://hlinksldjump" r:id="rId3">
                  <a:extLst>
                    <a:ext uri="{A12FA001-AC4F-418D-AE19-62706E023703}">
                      <ahyp:hlinkClr val="tx"/>
                    </a:ext>
                  </a:extLst>
                </a:hlinkClick>
              </a:rPr>
              <a:t>Lesson 11</a:t>
            </a:r>
            <a:r>
              <a:rPr lang="en">
                <a:solidFill>
                  <a:srgbClr val="8F34CF"/>
                </a:solidFill>
              </a:rPr>
              <a:t>	</a:t>
            </a:r>
            <a:r>
              <a:rPr lang="en"/>
              <a:t>			</a:t>
            </a:r>
            <a:r>
              <a:rPr lang="en" u="sng">
                <a:solidFill>
                  <a:srgbClr val="8F34CF"/>
                </a:solidFill>
                <a:hlinkClick action="ppaction://hlinksldjump" r:id="rId4">
                  <a:extLst>
                    <a:ext uri="{A12FA001-AC4F-418D-AE19-62706E023703}">
                      <ahyp:hlinkClr val="tx"/>
                    </a:ext>
                  </a:extLst>
                </a:hlinkClick>
              </a:rPr>
              <a:t>Lesson 15</a:t>
            </a:r>
            <a:endParaRPr>
              <a:solidFill>
                <a:srgbClr val="8F34CF"/>
              </a:solidFill>
            </a:endParaRPr>
          </a:p>
          <a:p>
            <a:pPr indent="0" lvl="0" marL="1828800" rtl="0" algn="l">
              <a:spcBef>
                <a:spcPts val="0"/>
              </a:spcBef>
              <a:spcAft>
                <a:spcPts val="0"/>
              </a:spcAft>
              <a:buNone/>
            </a:pPr>
            <a:r>
              <a:rPr lang="en" u="sng">
                <a:solidFill>
                  <a:srgbClr val="8F34CF"/>
                </a:solidFill>
                <a:hlinkClick action="ppaction://hlinksldjump" r:id="rId5">
                  <a:extLst>
                    <a:ext uri="{A12FA001-AC4F-418D-AE19-62706E023703}">
                      <ahyp:hlinkClr val="tx"/>
                    </a:ext>
                  </a:extLst>
                </a:hlinkClick>
              </a:rPr>
              <a:t>Lesson 12</a:t>
            </a:r>
            <a:r>
              <a:rPr lang="en">
                <a:solidFill>
                  <a:srgbClr val="8F34CF"/>
                </a:solidFill>
              </a:rPr>
              <a:t>	</a:t>
            </a:r>
            <a:r>
              <a:rPr lang="en"/>
              <a:t>			</a:t>
            </a:r>
            <a:r>
              <a:rPr lang="en" u="sng">
                <a:solidFill>
                  <a:srgbClr val="8F34CF"/>
                </a:solidFill>
                <a:hlinkClick action="ppaction://hlinksldjump" r:id="rId6">
                  <a:extLst>
                    <a:ext uri="{A12FA001-AC4F-418D-AE19-62706E023703}">
                      <ahyp:hlinkClr val="tx"/>
                    </a:ext>
                  </a:extLst>
                </a:hlinkClick>
              </a:rPr>
              <a:t>Lesson 16</a:t>
            </a:r>
            <a:endParaRPr>
              <a:solidFill>
                <a:srgbClr val="8F34CF"/>
              </a:solidFill>
            </a:endParaRPr>
          </a:p>
          <a:p>
            <a:pPr indent="0" lvl="0" marL="1828800" rtl="0" algn="l">
              <a:spcBef>
                <a:spcPts val="0"/>
              </a:spcBef>
              <a:spcAft>
                <a:spcPts val="0"/>
              </a:spcAft>
              <a:buNone/>
            </a:pPr>
            <a:r>
              <a:rPr lang="en" u="sng">
                <a:solidFill>
                  <a:srgbClr val="8F34CF"/>
                </a:solidFill>
                <a:hlinkClick action="ppaction://hlinksldjump" r:id="rId7">
                  <a:extLst>
                    <a:ext uri="{A12FA001-AC4F-418D-AE19-62706E023703}">
                      <ahyp:hlinkClr val="tx"/>
                    </a:ext>
                  </a:extLst>
                </a:hlinkClick>
              </a:rPr>
              <a:t>Lesson 13</a:t>
            </a:r>
            <a:r>
              <a:rPr lang="en">
                <a:solidFill>
                  <a:srgbClr val="8F34CF"/>
                </a:solidFill>
              </a:rPr>
              <a:t>				</a:t>
            </a:r>
            <a:r>
              <a:rPr lang="en" u="sng">
                <a:solidFill>
                  <a:srgbClr val="8F34CF"/>
                </a:solidFill>
                <a:hlinkClick action="ppaction://hlinksldjump" r:id="rId8">
                  <a:extLst>
                    <a:ext uri="{A12FA001-AC4F-418D-AE19-62706E023703}">
                      <ahyp:hlinkClr val="tx"/>
                    </a:ext>
                  </a:extLst>
                </a:hlinkClick>
              </a:rPr>
              <a:t>Lesson 17</a:t>
            </a:r>
            <a:r>
              <a:rPr lang="en">
                <a:solidFill>
                  <a:srgbClr val="8F34CF"/>
                </a:solidFill>
              </a:rPr>
              <a:t> </a:t>
            </a:r>
            <a:endParaRPr>
              <a:solidFill>
                <a:srgbClr val="8F34CF"/>
              </a:solidFill>
            </a:endParaRPr>
          </a:p>
          <a:p>
            <a:pPr indent="0" lvl="0" marL="1828800" rtl="0" algn="l">
              <a:spcBef>
                <a:spcPts val="0"/>
              </a:spcBef>
              <a:spcAft>
                <a:spcPts val="0"/>
              </a:spcAft>
              <a:buNone/>
            </a:pPr>
            <a:r>
              <a:rPr lang="en" u="sng">
                <a:solidFill>
                  <a:srgbClr val="8F34CF"/>
                </a:solidFill>
                <a:hlinkClick action="ppaction://hlinksldjump" r:id="rId9">
                  <a:extLst>
                    <a:ext uri="{A12FA001-AC4F-418D-AE19-62706E023703}">
                      <ahyp:hlinkClr val="tx"/>
                    </a:ext>
                  </a:extLst>
                </a:hlinkClick>
              </a:rPr>
              <a:t>Lesson 14</a:t>
            </a:r>
            <a:r>
              <a:rPr lang="en">
                <a:solidFill>
                  <a:srgbClr val="8F34CF"/>
                </a:solidFill>
              </a:rPr>
              <a:t> </a:t>
            </a:r>
            <a:endParaRPr>
              <a:solidFill>
                <a:srgbClr val="8F34CF"/>
              </a:solidFill>
            </a:endParaRPr>
          </a:p>
        </p:txBody>
      </p:sp>
      <p:sp>
        <p:nvSpPr>
          <p:cNvPr id="394" name="Google Shape;394;p42"/>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3"/>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11 </a:t>
            </a:r>
            <a:endParaRPr/>
          </a:p>
        </p:txBody>
      </p:sp>
      <p:sp>
        <p:nvSpPr>
          <p:cNvPr id="400" name="Google Shape;400;p43"/>
          <p:cNvSpPr txBox="1"/>
          <p:nvPr>
            <p:ph type="title"/>
          </p:nvPr>
        </p:nvSpPr>
        <p:spPr>
          <a:xfrm>
            <a:off x="225600" y="2784292"/>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Get Enough</a:t>
            </a:r>
            <a:endParaRPr/>
          </a:p>
        </p:txBody>
      </p:sp>
      <p:sp>
        <p:nvSpPr>
          <p:cNvPr id="401" name="Google Shape;401;p43"/>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402" name="Google Shape;402;p43"/>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4"/>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get enough pencils for everyone.</a:t>
            </a:r>
            <a:endParaRPr/>
          </a:p>
        </p:txBody>
      </p:sp>
      <p:sp>
        <p:nvSpPr>
          <p:cNvPr id="408" name="Google Shape;408;p44"/>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5"/>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11 ● Warm-up</a:t>
            </a:r>
            <a:endParaRPr/>
          </a:p>
        </p:txBody>
      </p:sp>
      <p:sp>
        <p:nvSpPr>
          <p:cNvPr id="414" name="Google Shape;414;p45"/>
          <p:cNvSpPr txBox="1"/>
          <p:nvPr>
            <p:ph type="title"/>
          </p:nvPr>
        </p:nvSpPr>
        <p:spPr>
          <a:xfrm>
            <a:off x="149100" y="113"/>
            <a:ext cx="7947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 a Flash</a:t>
            </a:r>
            <a:endParaRPr/>
          </a:p>
        </p:txBody>
      </p:sp>
      <p:sp>
        <p:nvSpPr>
          <p:cNvPr id="415" name="Google Shape;415;p45"/>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many do you see? </a:t>
            </a:r>
            <a:endParaRPr/>
          </a:p>
          <a:p>
            <a:pPr indent="0" lvl="0" marL="0" rtl="0" algn="l">
              <a:spcBef>
                <a:spcPts val="1000"/>
              </a:spcBef>
              <a:spcAft>
                <a:spcPts val="1000"/>
              </a:spcAft>
              <a:buNone/>
            </a:pPr>
            <a:r>
              <a:rPr lang="en"/>
              <a:t>How do you see them?</a:t>
            </a:r>
            <a:endParaRPr/>
          </a:p>
        </p:txBody>
      </p:sp>
      <p:pic>
        <p:nvPicPr>
          <p:cNvPr id="416" name="Google Shape;416;p45"/>
          <p:cNvPicPr preferRelativeResize="0"/>
          <p:nvPr/>
        </p:nvPicPr>
        <p:blipFill>
          <a:blip r:embed="rId3">
            <a:alphaModFix/>
          </a:blip>
          <a:stretch>
            <a:fillRect/>
          </a:stretch>
        </p:blipFill>
        <p:spPr>
          <a:xfrm>
            <a:off x="3244175" y="1443954"/>
            <a:ext cx="1979363" cy="1985044"/>
          </a:xfrm>
          <a:prstGeom prst="rect">
            <a:avLst/>
          </a:prstGeom>
          <a:noFill/>
          <a:ln>
            <a:noFill/>
          </a:ln>
        </p:spPr>
      </p:pic>
      <p:sp>
        <p:nvSpPr>
          <p:cNvPr id="417" name="Google Shape;417;p45"/>
          <p:cNvSpPr txBox="1"/>
          <p:nvPr/>
        </p:nvSpPr>
        <p:spPr>
          <a:xfrm>
            <a:off x="542700" y="3513244"/>
            <a:ext cx="75537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175A9B"/>
              </a:buClr>
              <a:buSzPts val="1800"/>
              <a:buFont typeface="Open Sans"/>
              <a:buChar char="●"/>
            </a:pPr>
            <a:r>
              <a:rPr lang="en" sz="1800">
                <a:latin typeface="Open Sans"/>
                <a:ea typeface="Open Sans"/>
                <a:cs typeface="Open Sans"/>
                <a:sym typeface="Open Sans"/>
              </a:rPr>
              <a:t>Use your fingers to show your partner how many dots you see.</a:t>
            </a:r>
            <a:endParaRPr sz="1800">
              <a:latin typeface="Open Sans"/>
              <a:ea typeface="Open Sans"/>
              <a:cs typeface="Open Sans"/>
              <a:sym typeface="Open Sans"/>
            </a:endParaRPr>
          </a:p>
        </p:txBody>
      </p:sp>
      <p:sp>
        <p:nvSpPr>
          <p:cNvPr id="418" name="Google Shape;418;p45"/>
          <p:cNvSpPr txBox="1"/>
          <p:nvPr/>
        </p:nvSpPr>
        <p:spPr>
          <a:xfrm>
            <a:off x="542700" y="4007128"/>
            <a:ext cx="75537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175A9B"/>
              </a:buClr>
              <a:buSzPts val="1800"/>
              <a:buFont typeface="Open Sans"/>
              <a:buChar char="●"/>
            </a:pPr>
            <a:r>
              <a:rPr lang="en" sz="1800">
                <a:latin typeface="Open Sans"/>
                <a:ea typeface="Open Sans"/>
                <a:cs typeface="Open Sans"/>
                <a:sym typeface="Open Sans"/>
              </a:rPr>
              <a:t>Tell your partner how many dots you see and how you see them.</a:t>
            </a:r>
            <a:endParaRPr sz="1800">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000"/>
                                        <p:tgtEl>
                                          <p:spTgt spid="4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46"/>
          <p:cNvPicPr preferRelativeResize="0"/>
          <p:nvPr/>
        </p:nvPicPr>
        <p:blipFill>
          <a:blip r:embed="rId3">
            <a:alphaModFix/>
          </a:blip>
          <a:stretch>
            <a:fillRect/>
          </a:stretch>
        </p:blipFill>
        <p:spPr>
          <a:xfrm>
            <a:off x="2852725" y="1097419"/>
            <a:ext cx="2318156" cy="2311735"/>
          </a:xfrm>
          <a:prstGeom prst="rect">
            <a:avLst/>
          </a:prstGeom>
          <a:noFill/>
          <a:ln>
            <a:noFill/>
          </a:ln>
        </p:spPr>
      </p:pic>
      <p:sp>
        <p:nvSpPr>
          <p:cNvPr id="424" name="Google Shape;424;p46"/>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11 ● Warm-up</a:t>
            </a:r>
            <a:endParaRPr/>
          </a:p>
        </p:txBody>
      </p:sp>
      <p:sp>
        <p:nvSpPr>
          <p:cNvPr id="425" name="Google Shape;425;p46"/>
          <p:cNvSpPr txBox="1"/>
          <p:nvPr>
            <p:ph type="title"/>
          </p:nvPr>
        </p:nvSpPr>
        <p:spPr>
          <a:xfrm>
            <a:off x="149100" y="113"/>
            <a:ext cx="7947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 a Flash</a:t>
            </a:r>
            <a:endParaRPr/>
          </a:p>
        </p:txBody>
      </p:sp>
      <p:sp>
        <p:nvSpPr>
          <p:cNvPr id="426" name="Google Shape;426;p46"/>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many do you see? </a:t>
            </a:r>
            <a:endParaRPr/>
          </a:p>
          <a:p>
            <a:pPr indent="0" lvl="0" marL="0" rtl="0" algn="l">
              <a:spcBef>
                <a:spcPts val="1000"/>
              </a:spcBef>
              <a:spcAft>
                <a:spcPts val="1000"/>
              </a:spcAft>
              <a:buNone/>
            </a:pPr>
            <a:r>
              <a:rPr lang="en"/>
              <a:t>How do you see them?</a:t>
            </a:r>
            <a:endParaRPr/>
          </a:p>
        </p:txBody>
      </p:sp>
      <p:sp>
        <p:nvSpPr>
          <p:cNvPr id="427" name="Google Shape;427;p46"/>
          <p:cNvSpPr txBox="1"/>
          <p:nvPr/>
        </p:nvSpPr>
        <p:spPr>
          <a:xfrm>
            <a:off x="542700" y="3513244"/>
            <a:ext cx="75537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175A9B"/>
              </a:buClr>
              <a:buSzPts val="1800"/>
              <a:buFont typeface="Open Sans"/>
              <a:buChar char="●"/>
            </a:pPr>
            <a:r>
              <a:rPr lang="en" sz="1800">
                <a:latin typeface="Open Sans"/>
                <a:ea typeface="Open Sans"/>
                <a:cs typeface="Open Sans"/>
                <a:sym typeface="Open Sans"/>
              </a:rPr>
              <a:t>Use your fingers to show your partner how many dots you see.</a:t>
            </a:r>
            <a:endParaRPr sz="1800">
              <a:latin typeface="Open Sans"/>
              <a:ea typeface="Open Sans"/>
              <a:cs typeface="Open Sans"/>
              <a:sym typeface="Open Sans"/>
            </a:endParaRPr>
          </a:p>
        </p:txBody>
      </p:sp>
      <p:sp>
        <p:nvSpPr>
          <p:cNvPr id="428" name="Google Shape;428;p46"/>
          <p:cNvSpPr txBox="1"/>
          <p:nvPr/>
        </p:nvSpPr>
        <p:spPr>
          <a:xfrm>
            <a:off x="542700" y="4007128"/>
            <a:ext cx="75537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175A9B"/>
              </a:buClr>
              <a:buSzPts val="1800"/>
              <a:buFont typeface="Open Sans"/>
              <a:buChar char="●"/>
            </a:pPr>
            <a:r>
              <a:rPr lang="en" sz="1800">
                <a:latin typeface="Open Sans"/>
                <a:ea typeface="Open Sans"/>
                <a:cs typeface="Open Sans"/>
                <a:sym typeface="Open Sans"/>
              </a:rPr>
              <a:t>Tell your partner how many dots you see and how you see them.</a:t>
            </a:r>
            <a:endParaRPr sz="1800">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1000"/>
                                        <p:tgtEl>
                                          <p:spTgt spid="4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000"/>
                                        <p:tgtEl>
                                          <p:spTgt spid="4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7"/>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Act It Out: Four Little Speckled Frogs (Part 2)</a:t>
            </a:r>
            <a:endParaRPr/>
          </a:p>
        </p:txBody>
      </p:sp>
      <p:sp>
        <p:nvSpPr>
          <p:cNvPr id="434" name="Google Shape;434;p47"/>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11 ● Activity 1</a:t>
            </a:r>
            <a:endParaRPr/>
          </a:p>
        </p:txBody>
      </p:sp>
      <p:sp>
        <p:nvSpPr>
          <p:cNvPr id="435" name="Google Shape;435;p47"/>
          <p:cNvSpPr txBox="1"/>
          <p:nvPr>
            <p:ph idx="2" type="body"/>
          </p:nvPr>
        </p:nvSpPr>
        <p:spPr>
          <a:xfrm>
            <a:off x="457200" y="654335"/>
            <a:ext cx="8229600" cy="2752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 sz="2100"/>
              <a:t>4 little speckled frogs sat on a speckled log,</a:t>
            </a:r>
            <a:endParaRPr sz="2100"/>
          </a:p>
          <a:p>
            <a:pPr indent="0" lvl="0" marL="0" rtl="0" algn="l">
              <a:spcBef>
                <a:spcPts val="1000"/>
              </a:spcBef>
              <a:spcAft>
                <a:spcPts val="0"/>
              </a:spcAft>
              <a:buClr>
                <a:schemeClr val="dk1"/>
              </a:buClr>
              <a:buSzPts val="1100"/>
              <a:buFont typeface="Arial"/>
              <a:buNone/>
            </a:pPr>
            <a:r>
              <a:rPr lang="en" sz="2100"/>
              <a:t>eating the most delicious bugs. Yum! Yum!</a:t>
            </a:r>
            <a:endParaRPr sz="2100"/>
          </a:p>
          <a:p>
            <a:pPr indent="0" lvl="0" marL="0" rtl="0" algn="l">
              <a:spcBef>
                <a:spcPts val="1000"/>
              </a:spcBef>
              <a:spcAft>
                <a:spcPts val="0"/>
              </a:spcAft>
              <a:buClr>
                <a:schemeClr val="dk1"/>
              </a:buClr>
              <a:buSzPts val="1100"/>
              <a:buFont typeface="Arial"/>
              <a:buNone/>
            </a:pPr>
            <a:r>
              <a:rPr lang="en" sz="2100"/>
              <a:t>1 jumped into the pool, where it was nice and cool.</a:t>
            </a:r>
            <a:endParaRPr sz="2100"/>
          </a:p>
          <a:p>
            <a:pPr indent="0" lvl="0" marL="0" rtl="0" algn="l">
              <a:spcBef>
                <a:spcPts val="1000"/>
              </a:spcBef>
              <a:spcAft>
                <a:spcPts val="0"/>
              </a:spcAft>
              <a:buClr>
                <a:schemeClr val="dk1"/>
              </a:buClr>
              <a:buSzPts val="1100"/>
              <a:buFont typeface="Arial"/>
              <a:buNone/>
            </a:pPr>
            <a:r>
              <a:rPr lang="en" sz="2100"/>
              <a:t>Now there are 3 green speckled frogs. Glub! Glub!</a:t>
            </a:r>
            <a:endParaRPr sz="2100"/>
          </a:p>
          <a:p>
            <a:pPr indent="0" lvl="0" marL="0" rtl="0" algn="l">
              <a:spcBef>
                <a:spcPts val="1000"/>
              </a:spcBef>
              <a:spcAft>
                <a:spcPts val="0"/>
              </a:spcAft>
              <a:buClr>
                <a:schemeClr val="dk1"/>
              </a:buClr>
              <a:buSzPts val="1100"/>
              <a:buFont typeface="Arial"/>
              <a:buNone/>
            </a:pPr>
            <a:r>
              <a:t/>
            </a:r>
            <a:endParaRPr/>
          </a:p>
          <a:p>
            <a:pPr indent="0" lvl="0" marL="0" rtl="0" algn="l">
              <a:spcBef>
                <a:spcPts val="1000"/>
              </a:spcBef>
              <a:spcAft>
                <a:spcPts val="1000"/>
              </a:spcAft>
              <a:buNone/>
            </a:pPr>
            <a:r>
              <a:t/>
            </a:r>
            <a:endParaRPr/>
          </a:p>
        </p:txBody>
      </p:sp>
      <p:pic>
        <p:nvPicPr>
          <p:cNvPr id="436" name="Google Shape;436;p47"/>
          <p:cNvPicPr preferRelativeResize="0"/>
          <p:nvPr/>
        </p:nvPicPr>
        <p:blipFill>
          <a:blip r:embed="rId3">
            <a:alphaModFix/>
          </a:blip>
          <a:stretch>
            <a:fillRect/>
          </a:stretch>
        </p:blipFill>
        <p:spPr>
          <a:xfrm>
            <a:off x="4951388" y="2648081"/>
            <a:ext cx="2801568" cy="1983768"/>
          </a:xfrm>
          <a:prstGeom prst="rect">
            <a:avLst/>
          </a:prstGeom>
          <a:noFill/>
          <a:ln>
            <a:noFill/>
          </a:ln>
        </p:spPr>
      </p:pic>
      <p:sp>
        <p:nvSpPr>
          <p:cNvPr id="437" name="Google Shape;437;p47"/>
          <p:cNvSpPr txBox="1"/>
          <p:nvPr/>
        </p:nvSpPr>
        <p:spPr>
          <a:xfrm>
            <a:off x="457200" y="2798944"/>
            <a:ext cx="4114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2400">
                <a:solidFill>
                  <a:schemeClr val="dk1"/>
                </a:solidFill>
                <a:latin typeface="Open Sans"/>
                <a:ea typeface="Open Sans"/>
                <a:cs typeface="Open Sans"/>
                <a:sym typeface="Open Sans"/>
              </a:rPr>
              <a:t>What is the story about?</a:t>
            </a:r>
            <a:endParaRPr/>
          </a:p>
        </p:txBody>
      </p:sp>
      <p:sp>
        <p:nvSpPr>
          <p:cNvPr id="438" name="Google Shape;438;p47"/>
          <p:cNvSpPr txBox="1"/>
          <p:nvPr/>
        </p:nvSpPr>
        <p:spPr>
          <a:xfrm>
            <a:off x="457200" y="3429000"/>
            <a:ext cx="4159500" cy="1532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Open Sans"/>
                <a:ea typeface="Open Sans"/>
                <a:cs typeface="Open Sans"/>
                <a:sym typeface="Open Sans"/>
              </a:rPr>
              <a:t>Let’s read the story again. </a:t>
            </a:r>
            <a:endParaRPr sz="2400">
              <a:solidFill>
                <a:schemeClr val="dk1"/>
              </a:solidFill>
              <a:latin typeface="Open Sans"/>
              <a:ea typeface="Open Sans"/>
              <a:cs typeface="Open Sans"/>
              <a:sym typeface="Open Sans"/>
            </a:endParaRPr>
          </a:p>
          <a:p>
            <a:pPr indent="0" lvl="0" marL="0" rtl="0" algn="l">
              <a:lnSpc>
                <a:spcPct val="115000"/>
              </a:lnSpc>
              <a:spcBef>
                <a:spcPts val="1000"/>
              </a:spcBef>
              <a:spcAft>
                <a:spcPts val="1000"/>
              </a:spcAft>
              <a:buNone/>
            </a:pPr>
            <a:r>
              <a:rPr lang="en" sz="2400">
                <a:solidFill>
                  <a:schemeClr val="dk1"/>
                </a:solidFill>
                <a:latin typeface="Open Sans"/>
                <a:ea typeface="Open Sans"/>
                <a:cs typeface="Open Sans"/>
                <a:sym typeface="Open Sans"/>
              </a:rPr>
              <a:t>How can you act out this story?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xEl>
                                              <p:pRg end="0" st="0"/>
                                            </p:txEl>
                                          </p:spTgt>
                                        </p:tgtEl>
                                        <p:attrNameLst>
                                          <p:attrName>style.visibility</p:attrName>
                                        </p:attrNameLst>
                                      </p:cBhvr>
                                      <p:to>
                                        <p:strVal val="visible"/>
                                      </p:to>
                                    </p:set>
                                    <p:animEffect filter="fade" transition="in">
                                      <p:cBhvr>
                                        <p:cTn dur="1000"/>
                                        <p:tgtEl>
                                          <p:spTgt spid="4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xEl>
                                              <p:pRg end="1" st="1"/>
                                            </p:txEl>
                                          </p:spTgt>
                                        </p:tgtEl>
                                        <p:attrNameLst>
                                          <p:attrName>style.visibility</p:attrName>
                                        </p:attrNameLst>
                                      </p:cBhvr>
                                      <p:to>
                                        <p:strVal val="visible"/>
                                      </p:to>
                                    </p:set>
                                    <p:animEffect filter="fade" transition="in">
                                      <p:cBhvr>
                                        <p:cTn dur="1000"/>
                                        <p:tgtEl>
                                          <p:spTgt spid="43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8"/>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11 ● Activity 1</a:t>
            </a:r>
            <a:endParaRPr/>
          </a:p>
        </p:txBody>
      </p:sp>
      <p:sp>
        <p:nvSpPr>
          <p:cNvPr id="444" name="Google Shape;444;p48"/>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400">
                <a:solidFill>
                  <a:schemeClr val="dk1"/>
                </a:solidFill>
              </a:rPr>
              <a:t>Discuss your thinking with your partner.</a:t>
            </a:r>
            <a:endParaRPr sz="2400">
              <a:solidFill>
                <a:schemeClr val="dk1"/>
              </a:solidFill>
            </a:endParaRPr>
          </a:p>
          <a:p>
            <a:pPr indent="0" lvl="0" marL="0" rtl="0" algn="l">
              <a:spcBef>
                <a:spcPts val="1000"/>
              </a:spcBef>
              <a:spcAft>
                <a:spcPts val="1000"/>
              </a:spcAft>
              <a:buNone/>
            </a:pPr>
            <a:r>
              <a:t/>
            </a:r>
            <a:endParaRPr/>
          </a:p>
        </p:txBody>
      </p:sp>
      <p:sp>
        <p:nvSpPr>
          <p:cNvPr id="445" name="Google Shape;445;p48"/>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Act It Out: Four Little Speckled Frogs (Part 2)</a:t>
            </a:r>
            <a:endParaRPr b="1" sz="2400">
              <a:solidFill>
                <a:schemeClr val="lt1"/>
              </a:solidFill>
              <a:latin typeface="Open Sans"/>
              <a:ea typeface="Open Sans"/>
              <a:cs typeface="Open Sans"/>
              <a:sym typeface="Open Sans"/>
            </a:endParaRPr>
          </a:p>
        </p:txBody>
      </p:sp>
      <p:pic>
        <p:nvPicPr>
          <p:cNvPr id="446" name="Google Shape;446;p48"/>
          <p:cNvPicPr preferRelativeResize="0"/>
          <p:nvPr/>
        </p:nvPicPr>
        <p:blipFill>
          <a:blip r:embed="rId3">
            <a:alphaModFix/>
          </a:blip>
          <a:stretch>
            <a:fillRect/>
          </a:stretch>
        </p:blipFill>
        <p:spPr>
          <a:xfrm>
            <a:off x="3063360" y="1843577"/>
            <a:ext cx="2262959" cy="16023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9"/>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Act It Out: Four Little Speckled Frogs (Part 2)</a:t>
            </a:r>
            <a:endParaRPr/>
          </a:p>
        </p:txBody>
      </p:sp>
      <p:sp>
        <p:nvSpPr>
          <p:cNvPr id="452" name="Google Shape;452;p49"/>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11 ● Activity 1</a:t>
            </a:r>
            <a:endParaRPr/>
          </a:p>
        </p:txBody>
      </p:sp>
      <p:sp>
        <p:nvSpPr>
          <p:cNvPr id="453" name="Google Shape;453;p49"/>
          <p:cNvSpPr txBox="1"/>
          <p:nvPr>
            <p:ph idx="2" type="body"/>
          </p:nvPr>
        </p:nvSpPr>
        <p:spPr>
          <a:xfrm>
            <a:off x="457200" y="654335"/>
            <a:ext cx="8229600" cy="27525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Clr>
                <a:schemeClr val="dk1"/>
              </a:buClr>
              <a:buSzPct val="45833"/>
              <a:buFont typeface="Arial"/>
              <a:buNone/>
            </a:pPr>
            <a:r>
              <a:rPr lang="en" sz="2400"/>
              <a:t>4 little speckled frogs sat on a speckled log,</a:t>
            </a:r>
            <a:endParaRPr sz="2400"/>
          </a:p>
          <a:p>
            <a:pPr indent="0" lvl="0" marL="0" rtl="0" algn="l">
              <a:spcBef>
                <a:spcPts val="1000"/>
              </a:spcBef>
              <a:spcAft>
                <a:spcPts val="0"/>
              </a:spcAft>
              <a:buClr>
                <a:schemeClr val="dk1"/>
              </a:buClr>
              <a:buSzPct val="45833"/>
              <a:buFont typeface="Arial"/>
              <a:buNone/>
            </a:pPr>
            <a:r>
              <a:rPr lang="en" sz="2400"/>
              <a:t>eating the most delicious bugs. Yum! Yum!</a:t>
            </a:r>
            <a:endParaRPr sz="2400"/>
          </a:p>
          <a:p>
            <a:pPr indent="0" lvl="0" marL="0" rtl="0" algn="l">
              <a:spcBef>
                <a:spcPts val="1000"/>
              </a:spcBef>
              <a:spcAft>
                <a:spcPts val="0"/>
              </a:spcAft>
              <a:buClr>
                <a:schemeClr val="dk1"/>
              </a:buClr>
              <a:buSzPct val="45833"/>
              <a:buFont typeface="Arial"/>
              <a:buNone/>
            </a:pPr>
            <a:r>
              <a:rPr lang="en" sz="2400"/>
              <a:t>1 jumped into the pool, where it was nice and cool.</a:t>
            </a:r>
            <a:endParaRPr sz="2400"/>
          </a:p>
          <a:p>
            <a:pPr indent="0" lvl="0" marL="0" rtl="0" algn="l">
              <a:spcBef>
                <a:spcPts val="1000"/>
              </a:spcBef>
              <a:spcAft>
                <a:spcPts val="0"/>
              </a:spcAft>
              <a:buNone/>
            </a:pPr>
            <a:r>
              <a:rPr lang="en" sz="2400"/>
              <a:t>Now there are 3 green speckled frogs. Glub! Glub!</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Let’s act out the story.</a:t>
            </a:r>
            <a:endParaRPr/>
          </a:p>
        </p:txBody>
      </p:sp>
      <p:pic>
        <p:nvPicPr>
          <p:cNvPr id="454" name="Google Shape;454;p49"/>
          <p:cNvPicPr preferRelativeResize="0"/>
          <p:nvPr/>
        </p:nvPicPr>
        <p:blipFill>
          <a:blip r:embed="rId3">
            <a:alphaModFix/>
          </a:blip>
          <a:stretch>
            <a:fillRect/>
          </a:stretch>
        </p:blipFill>
        <p:spPr>
          <a:xfrm>
            <a:off x="4951388" y="2648081"/>
            <a:ext cx="2801568" cy="19837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0"/>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73333"/>
              <a:buFont typeface="Arial"/>
              <a:buNone/>
            </a:pPr>
            <a:r>
              <a:rPr lang="en"/>
              <a:t>Unit 1 ● Lesson 11 ● Activity 2</a:t>
            </a:r>
            <a:endParaRPr/>
          </a:p>
          <a:p>
            <a:pPr indent="0" lvl="0" marL="0" rtl="0" algn="ctr">
              <a:spcBef>
                <a:spcPts val="1200"/>
              </a:spcBef>
              <a:spcAft>
                <a:spcPts val="1200"/>
              </a:spcAft>
              <a:buNone/>
            </a:pPr>
            <a:r>
              <a:t/>
            </a:r>
            <a:endParaRPr/>
          </a:p>
        </p:txBody>
      </p:sp>
      <p:sp>
        <p:nvSpPr>
          <p:cNvPr id="460" name="Google Shape;460;p50"/>
          <p:cNvSpPr txBox="1"/>
          <p:nvPr>
            <p:ph idx="2" type="body"/>
          </p:nvPr>
        </p:nvSpPr>
        <p:spPr>
          <a:xfrm>
            <a:off x="457200" y="1024397"/>
            <a:ext cx="8229600" cy="3669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Work together with your group to get enough pencils so that everyone in your group has one pencil.</a:t>
            </a:r>
            <a:endParaRPr/>
          </a:p>
          <a:p>
            <a:pPr indent="0" lvl="0" marL="0" rtl="0" algn="l">
              <a:spcBef>
                <a:spcPts val="1000"/>
              </a:spcBef>
              <a:spcAft>
                <a:spcPts val="0"/>
              </a:spcAft>
              <a:buNone/>
            </a:pPr>
            <a:r>
              <a:t/>
            </a:r>
            <a:endParaRPr/>
          </a:p>
          <a:p>
            <a:pPr indent="-334327" lvl="0" marL="457200" rtl="0" algn="l">
              <a:spcBef>
                <a:spcPts val="1000"/>
              </a:spcBef>
              <a:spcAft>
                <a:spcPts val="0"/>
              </a:spcAft>
              <a:buSzPct val="100000"/>
              <a:buChar char="●"/>
            </a:pPr>
            <a:r>
              <a:rPr lang="en"/>
              <a:t>How many pencils are in the group you made?</a:t>
            </a:r>
            <a:endParaRPr/>
          </a:p>
          <a:p>
            <a:pPr indent="-334327" lvl="0" marL="457200" rtl="0" algn="l">
              <a:spcBef>
                <a:spcPts val="1000"/>
              </a:spcBef>
              <a:spcAft>
                <a:spcPts val="0"/>
              </a:spcAft>
              <a:buSzPct val="100000"/>
              <a:buChar char="●"/>
            </a:pPr>
            <a:r>
              <a:rPr lang="en"/>
              <a:t>How many people are at your table?</a:t>
            </a:r>
            <a:endParaRPr/>
          </a:p>
          <a:p>
            <a:pPr indent="-334327" lvl="0" marL="457200" rtl="0" algn="l">
              <a:spcBef>
                <a:spcPts val="1000"/>
              </a:spcBef>
              <a:spcAft>
                <a:spcPts val="0"/>
              </a:spcAft>
              <a:buSzPct val="100000"/>
              <a:buChar char="●"/>
            </a:pPr>
            <a:r>
              <a:rPr lang="en"/>
              <a:t>What do you notice? </a:t>
            </a:r>
            <a:endParaRPr/>
          </a:p>
          <a:p>
            <a:pPr indent="0" lvl="0" marL="0" rtl="0" algn="l">
              <a:spcBef>
                <a:spcPts val="1000"/>
              </a:spcBef>
              <a:spcAft>
                <a:spcPts val="0"/>
              </a:spcAft>
              <a:buClr>
                <a:schemeClr val="dk1"/>
              </a:buClr>
              <a:buSzPct val="61111"/>
              <a:buFont typeface="Arial"/>
              <a:buNone/>
            </a:pPr>
            <a:r>
              <a:t/>
            </a:r>
            <a:endParaRPr/>
          </a:p>
          <a:p>
            <a:pPr indent="0" lvl="0" marL="0" rtl="0" algn="l">
              <a:spcBef>
                <a:spcPts val="1000"/>
              </a:spcBef>
              <a:spcAft>
                <a:spcPts val="0"/>
              </a:spcAft>
              <a:buClr>
                <a:schemeClr val="dk1"/>
              </a:buClr>
              <a:buSzPct val="61111"/>
              <a:buFont typeface="Arial"/>
              <a:buNone/>
            </a:pPr>
            <a:r>
              <a:rPr lang="en"/>
              <a:t>Work with your group to get enough pencils so that each student pictured in your student workbook gets one.</a:t>
            </a:r>
            <a:endParaRPr/>
          </a:p>
          <a:p>
            <a:pPr indent="0" lvl="0" marL="0" rtl="0" algn="l">
              <a:spcBef>
                <a:spcPts val="1000"/>
              </a:spcBef>
              <a:spcAft>
                <a:spcPts val="1000"/>
              </a:spcAft>
              <a:buNone/>
            </a:pPr>
            <a:r>
              <a:t/>
            </a:r>
            <a:endParaRPr sz="2400"/>
          </a:p>
        </p:txBody>
      </p:sp>
      <p:sp>
        <p:nvSpPr>
          <p:cNvPr id="461" name="Google Shape;461;p50"/>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Get Enough</a:t>
            </a:r>
            <a:endParaRPr b="1" sz="2400">
              <a:solidFill>
                <a:schemeClr val="lt1"/>
              </a:solidFill>
              <a:latin typeface="Open Sans"/>
              <a:ea typeface="Open Sans"/>
              <a:cs typeface="Open Sans"/>
              <a:sym typeface="Open Sans"/>
            </a:endParaRPr>
          </a:p>
        </p:txBody>
      </p:sp>
      <p:pic>
        <p:nvPicPr>
          <p:cNvPr id="462" name="Google Shape;462;p50"/>
          <p:cNvPicPr preferRelativeResize="0"/>
          <p:nvPr/>
        </p:nvPicPr>
        <p:blipFill>
          <a:blip r:embed="rId3">
            <a:alphaModFix/>
          </a:blip>
          <a:stretch>
            <a:fillRect/>
          </a:stretch>
        </p:blipFill>
        <p:spPr>
          <a:xfrm>
            <a:off x="1875929" y="3839194"/>
            <a:ext cx="4044112" cy="7860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0" st="0"/>
                                            </p:txEl>
                                          </p:spTgt>
                                        </p:tgtEl>
                                        <p:attrNameLst>
                                          <p:attrName>style.visibility</p:attrName>
                                        </p:attrNameLst>
                                      </p:cBhvr>
                                      <p:to>
                                        <p:strVal val="visible"/>
                                      </p:to>
                                    </p:set>
                                    <p:animEffect filter="fade" transition="in">
                                      <p:cBhvr>
                                        <p:cTn dur="1000"/>
                                        <p:tgtEl>
                                          <p:spTgt spid="4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1" st="1"/>
                                            </p:txEl>
                                          </p:spTgt>
                                        </p:tgtEl>
                                        <p:attrNameLst>
                                          <p:attrName>style.visibility</p:attrName>
                                        </p:attrNameLst>
                                      </p:cBhvr>
                                      <p:to>
                                        <p:strVal val="visible"/>
                                      </p:to>
                                    </p:set>
                                    <p:animEffect filter="fade" transition="in">
                                      <p:cBhvr>
                                        <p:cTn dur="1000"/>
                                        <p:tgtEl>
                                          <p:spTgt spid="4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2" st="2"/>
                                            </p:txEl>
                                          </p:spTgt>
                                        </p:tgtEl>
                                        <p:attrNameLst>
                                          <p:attrName>style.visibility</p:attrName>
                                        </p:attrNameLst>
                                      </p:cBhvr>
                                      <p:to>
                                        <p:strVal val="visible"/>
                                      </p:to>
                                    </p:set>
                                    <p:animEffect filter="fade" transition="in">
                                      <p:cBhvr>
                                        <p:cTn dur="1000"/>
                                        <p:tgtEl>
                                          <p:spTgt spid="4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3" st="3"/>
                                            </p:txEl>
                                          </p:spTgt>
                                        </p:tgtEl>
                                        <p:attrNameLst>
                                          <p:attrName>style.visibility</p:attrName>
                                        </p:attrNameLst>
                                      </p:cBhvr>
                                      <p:to>
                                        <p:strVal val="visible"/>
                                      </p:to>
                                    </p:set>
                                    <p:animEffect filter="fade" transition="in">
                                      <p:cBhvr>
                                        <p:cTn dur="1000"/>
                                        <p:tgtEl>
                                          <p:spTgt spid="4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4" st="4"/>
                                            </p:txEl>
                                          </p:spTgt>
                                        </p:tgtEl>
                                        <p:attrNameLst>
                                          <p:attrName>style.visibility</p:attrName>
                                        </p:attrNameLst>
                                      </p:cBhvr>
                                      <p:to>
                                        <p:strVal val="visible"/>
                                      </p:to>
                                    </p:set>
                                    <p:animEffect filter="fade" transition="in">
                                      <p:cBhvr>
                                        <p:cTn dur="1000"/>
                                        <p:tgtEl>
                                          <p:spTgt spid="46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5" st="5"/>
                                            </p:txEl>
                                          </p:spTgt>
                                        </p:tgtEl>
                                        <p:attrNameLst>
                                          <p:attrName>style.visibility</p:attrName>
                                        </p:attrNameLst>
                                      </p:cBhvr>
                                      <p:to>
                                        <p:strVal val="visible"/>
                                      </p:to>
                                    </p:set>
                                    <p:animEffect filter="fade" transition="in">
                                      <p:cBhvr>
                                        <p:cTn dur="1000"/>
                                        <p:tgtEl>
                                          <p:spTgt spid="46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6" st="6"/>
                                            </p:txEl>
                                          </p:spTgt>
                                        </p:tgtEl>
                                        <p:attrNameLst>
                                          <p:attrName>style.visibility</p:attrName>
                                        </p:attrNameLst>
                                      </p:cBhvr>
                                      <p:to>
                                        <p:strVal val="visible"/>
                                      </p:to>
                                    </p:set>
                                    <p:animEffect filter="fade" transition="in">
                                      <p:cBhvr>
                                        <p:cTn dur="1000"/>
                                        <p:tgtEl>
                                          <p:spTgt spid="46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xEl>
                                              <p:pRg end="7" st="7"/>
                                            </p:txEl>
                                          </p:spTgt>
                                        </p:tgtEl>
                                        <p:attrNameLst>
                                          <p:attrName>style.visibility</p:attrName>
                                        </p:attrNameLst>
                                      </p:cBhvr>
                                      <p:to>
                                        <p:strVal val="visible"/>
                                      </p:to>
                                    </p:set>
                                    <p:animEffect filter="fade" transition="in">
                                      <p:cBhvr>
                                        <p:cTn dur="1000"/>
                                        <p:tgtEl>
                                          <p:spTgt spid="46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1"/>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Get Enough</a:t>
            </a:r>
            <a:endParaRPr/>
          </a:p>
        </p:txBody>
      </p:sp>
      <p:sp>
        <p:nvSpPr>
          <p:cNvPr id="468" name="Google Shape;468;p51"/>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11 ● Activity 2</a:t>
            </a:r>
            <a:endParaRPr/>
          </a:p>
        </p:txBody>
      </p:sp>
      <p:sp>
        <p:nvSpPr>
          <p:cNvPr id="469" name="Google Shape;469;p51"/>
          <p:cNvSpPr txBox="1"/>
          <p:nvPr>
            <p:ph idx="2" type="body"/>
          </p:nvPr>
        </p:nvSpPr>
        <p:spPr>
          <a:xfrm>
            <a:off x="457200" y="1044234"/>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I need to get enough pencils so that each student has one. What should I do?</a:t>
            </a:r>
            <a:endParaRPr sz="2400"/>
          </a:p>
        </p:txBody>
      </p:sp>
      <p:pic>
        <p:nvPicPr>
          <p:cNvPr id="470" name="Google Shape;470;p51"/>
          <p:cNvPicPr preferRelativeResize="0"/>
          <p:nvPr/>
        </p:nvPicPr>
        <p:blipFill>
          <a:blip r:embed="rId3">
            <a:alphaModFix/>
          </a:blip>
          <a:stretch>
            <a:fillRect/>
          </a:stretch>
        </p:blipFill>
        <p:spPr>
          <a:xfrm>
            <a:off x="365037" y="2134612"/>
            <a:ext cx="6261844" cy="1217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2"/>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11 ● Activity 3</a:t>
            </a:r>
            <a:endParaRPr/>
          </a:p>
        </p:txBody>
      </p:sp>
      <p:sp>
        <p:nvSpPr>
          <p:cNvPr id="476" name="Google Shape;476;p52"/>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Choose a center.</a:t>
            </a:r>
            <a:endParaRPr sz="2400"/>
          </a:p>
        </p:txBody>
      </p:sp>
      <p:sp>
        <p:nvSpPr>
          <p:cNvPr id="477" name="Google Shape;477;p52"/>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Centers: Choice Time</a:t>
            </a:r>
            <a:endParaRPr b="1" sz="2400">
              <a:solidFill>
                <a:schemeClr val="lt1"/>
              </a:solidFill>
              <a:latin typeface="Open Sans"/>
              <a:ea typeface="Open Sans"/>
              <a:cs typeface="Open Sans"/>
              <a:sym typeface="Open Sans"/>
            </a:endParaRPr>
          </a:p>
        </p:txBody>
      </p:sp>
      <p:grpSp>
        <p:nvGrpSpPr>
          <p:cNvPr id="478" name="Google Shape;478;p52"/>
          <p:cNvGrpSpPr/>
          <p:nvPr/>
        </p:nvGrpSpPr>
        <p:grpSpPr>
          <a:xfrm>
            <a:off x="981225" y="1299600"/>
            <a:ext cx="2219175" cy="1515599"/>
            <a:chOff x="1176413" y="1828800"/>
            <a:chExt cx="2219175" cy="2020799"/>
          </a:xfrm>
        </p:grpSpPr>
        <p:pic>
          <p:nvPicPr>
            <p:cNvPr id="479" name="Google Shape;479;p52"/>
            <p:cNvPicPr preferRelativeResize="0"/>
            <p:nvPr/>
          </p:nvPicPr>
          <p:blipFill>
            <a:blip r:embed="rId3">
              <a:alphaModFix/>
            </a:blip>
            <a:stretch>
              <a:fillRect/>
            </a:stretch>
          </p:blipFill>
          <p:spPr>
            <a:xfrm>
              <a:off x="1176413" y="2137424"/>
              <a:ext cx="2219175" cy="1712175"/>
            </a:xfrm>
            <a:prstGeom prst="rect">
              <a:avLst/>
            </a:prstGeom>
            <a:noFill/>
            <a:ln>
              <a:noFill/>
            </a:ln>
          </p:spPr>
        </p:pic>
        <p:sp>
          <p:nvSpPr>
            <p:cNvPr id="480" name="Google Shape;480;p52"/>
            <p:cNvSpPr txBox="1"/>
            <p:nvPr/>
          </p:nvSpPr>
          <p:spPr>
            <a:xfrm>
              <a:off x="1616863" y="1828800"/>
              <a:ext cx="1338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Geoblocks</a:t>
              </a:r>
              <a:endParaRPr sz="1800">
                <a:latin typeface="Open Sans"/>
                <a:ea typeface="Open Sans"/>
                <a:cs typeface="Open Sans"/>
                <a:sym typeface="Open Sans"/>
              </a:endParaRPr>
            </a:p>
          </p:txBody>
        </p:sp>
      </p:grpSp>
      <p:grpSp>
        <p:nvGrpSpPr>
          <p:cNvPr id="481" name="Google Shape;481;p52"/>
          <p:cNvGrpSpPr/>
          <p:nvPr/>
        </p:nvGrpSpPr>
        <p:grpSpPr>
          <a:xfrm>
            <a:off x="5228150" y="1299600"/>
            <a:ext cx="2364000" cy="1596955"/>
            <a:chOff x="5702563" y="1713575"/>
            <a:chExt cx="2364000" cy="2129274"/>
          </a:xfrm>
        </p:grpSpPr>
        <p:pic>
          <p:nvPicPr>
            <p:cNvPr id="482" name="Google Shape;482;p52"/>
            <p:cNvPicPr preferRelativeResize="0"/>
            <p:nvPr/>
          </p:nvPicPr>
          <p:blipFill>
            <a:blip r:embed="rId4">
              <a:alphaModFix/>
            </a:blip>
            <a:stretch>
              <a:fillRect/>
            </a:stretch>
          </p:blipFill>
          <p:spPr>
            <a:xfrm>
              <a:off x="5833325" y="2175274"/>
              <a:ext cx="1881924" cy="1667574"/>
            </a:xfrm>
            <a:prstGeom prst="rect">
              <a:avLst/>
            </a:prstGeom>
            <a:noFill/>
            <a:ln>
              <a:noFill/>
            </a:ln>
          </p:spPr>
        </p:pic>
        <p:sp>
          <p:nvSpPr>
            <p:cNvPr id="483" name="Google Shape;483;p52"/>
            <p:cNvSpPr txBox="1"/>
            <p:nvPr/>
          </p:nvSpPr>
          <p:spPr>
            <a:xfrm>
              <a:off x="5702563" y="1713575"/>
              <a:ext cx="236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Connecting Cubes</a:t>
              </a:r>
              <a:endParaRPr sz="1800">
                <a:latin typeface="Open Sans"/>
                <a:ea typeface="Open Sans"/>
                <a:cs typeface="Open Sans"/>
                <a:sym typeface="Open Sans"/>
              </a:endParaRPr>
            </a:p>
          </p:txBody>
        </p:sp>
      </p:grpSp>
      <p:grpSp>
        <p:nvGrpSpPr>
          <p:cNvPr id="484" name="Google Shape;484;p52"/>
          <p:cNvGrpSpPr/>
          <p:nvPr/>
        </p:nvGrpSpPr>
        <p:grpSpPr>
          <a:xfrm>
            <a:off x="1072300" y="2965200"/>
            <a:ext cx="2037000" cy="1758431"/>
            <a:chOff x="1371600" y="4056225"/>
            <a:chExt cx="2037000" cy="2344574"/>
          </a:xfrm>
        </p:grpSpPr>
        <p:pic>
          <p:nvPicPr>
            <p:cNvPr id="485" name="Google Shape;485;p52"/>
            <p:cNvPicPr preferRelativeResize="0"/>
            <p:nvPr/>
          </p:nvPicPr>
          <p:blipFill>
            <a:blip r:embed="rId5">
              <a:alphaModFix/>
            </a:blip>
            <a:stretch>
              <a:fillRect/>
            </a:stretch>
          </p:blipFill>
          <p:spPr>
            <a:xfrm>
              <a:off x="1371600" y="4517925"/>
              <a:ext cx="1937650" cy="1882875"/>
            </a:xfrm>
            <a:prstGeom prst="rect">
              <a:avLst/>
            </a:prstGeom>
            <a:noFill/>
            <a:ln>
              <a:noFill/>
            </a:ln>
          </p:spPr>
        </p:pic>
        <p:sp>
          <p:nvSpPr>
            <p:cNvPr id="486" name="Google Shape;486;p52"/>
            <p:cNvSpPr txBox="1"/>
            <p:nvPr/>
          </p:nvSpPr>
          <p:spPr>
            <a:xfrm>
              <a:off x="1470900" y="4056225"/>
              <a:ext cx="1937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Pattern Blocks</a:t>
              </a:r>
              <a:endParaRPr sz="1800">
                <a:latin typeface="Open Sans"/>
                <a:ea typeface="Open Sans"/>
                <a:cs typeface="Open Sans"/>
                <a:sym typeface="Open Sans"/>
              </a:endParaRPr>
            </a:p>
          </p:txBody>
        </p:sp>
      </p:grpSp>
      <p:grpSp>
        <p:nvGrpSpPr>
          <p:cNvPr id="487" name="Google Shape;487;p52"/>
          <p:cNvGrpSpPr/>
          <p:nvPr/>
        </p:nvGrpSpPr>
        <p:grpSpPr>
          <a:xfrm>
            <a:off x="4169113" y="3044081"/>
            <a:ext cx="4339800" cy="1453616"/>
            <a:chOff x="4688100" y="4292900"/>
            <a:chExt cx="4339800" cy="1938154"/>
          </a:xfrm>
        </p:grpSpPr>
        <p:pic>
          <p:nvPicPr>
            <p:cNvPr id="488" name="Google Shape;488;p52"/>
            <p:cNvPicPr preferRelativeResize="0"/>
            <p:nvPr/>
          </p:nvPicPr>
          <p:blipFill>
            <a:blip r:embed="rId6">
              <a:alphaModFix/>
            </a:blip>
            <a:stretch>
              <a:fillRect/>
            </a:stretch>
          </p:blipFill>
          <p:spPr>
            <a:xfrm>
              <a:off x="4688100" y="4687682"/>
              <a:ext cx="4339800" cy="1543372"/>
            </a:xfrm>
            <a:prstGeom prst="rect">
              <a:avLst/>
            </a:prstGeom>
            <a:noFill/>
            <a:ln>
              <a:noFill/>
            </a:ln>
          </p:spPr>
        </p:pic>
        <p:sp>
          <p:nvSpPr>
            <p:cNvPr id="489" name="Google Shape;489;p52"/>
            <p:cNvSpPr txBox="1"/>
            <p:nvPr/>
          </p:nvSpPr>
          <p:spPr>
            <a:xfrm>
              <a:off x="5943600" y="4292900"/>
              <a:ext cx="165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Picture Books</a:t>
              </a:r>
              <a:endParaRPr sz="1800">
                <a:latin typeface="Open Sans"/>
                <a:ea typeface="Open Sans"/>
                <a:cs typeface="Open Sans"/>
                <a:sym typeface="Open San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3"/>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Centers: Choice Time</a:t>
            </a:r>
            <a:endParaRPr/>
          </a:p>
        </p:txBody>
      </p:sp>
      <p:sp>
        <p:nvSpPr>
          <p:cNvPr id="495" name="Google Shape;495;p53"/>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11 ● Activity 3</a:t>
            </a:r>
            <a:endParaRPr/>
          </a:p>
        </p:txBody>
      </p:sp>
      <p:sp>
        <p:nvSpPr>
          <p:cNvPr id="496" name="Google Shape;496;p53"/>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Think of one thing someone did during center time today that helped you with your work.</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4"/>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Get Enough</a:t>
            </a:r>
            <a:endParaRPr/>
          </a:p>
        </p:txBody>
      </p:sp>
      <p:sp>
        <p:nvSpPr>
          <p:cNvPr id="502" name="Google Shape;502;p54"/>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11</a:t>
            </a:r>
            <a:endParaRPr/>
          </a:p>
        </p:txBody>
      </p:sp>
      <p:sp>
        <p:nvSpPr>
          <p:cNvPr id="503" name="Google Shape;503;p54"/>
          <p:cNvSpPr txBox="1"/>
          <p:nvPr>
            <p:ph idx="2" type="body"/>
          </p:nvPr>
        </p:nvSpPr>
        <p:spPr>
          <a:xfrm>
            <a:off x="457200" y="872447"/>
            <a:ext cx="8229600" cy="36699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Clr>
                <a:schemeClr val="dk1"/>
              </a:buClr>
              <a:buSzPct val="45833"/>
              <a:buFont typeface="Arial"/>
              <a:buNone/>
            </a:pPr>
            <a:r>
              <a:rPr lang="en" sz="2400"/>
              <a:t>If this group of students is working with geoblocks during center time, how many blocks do we need so that each student can have one? How do you know?</a:t>
            </a:r>
            <a:endParaRPr sz="2400"/>
          </a:p>
          <a:p>
            <a:pPr indent="0" lvl="0" marL="0" rtl="0" algn="l">
              <a:spcBef>
                <a:spcPts val="1000"/>
              </a:spcBef>
              <a:spcAft>
                <a:spcPts val="0"/>
              </a:spcAft>
              <a:buClr>
                <a:schemeClr val="dk1"/>
              </a:buClr>
              <a:buSzPct val="45833"/>
              <a:buFont typeface="Arial"/>
              <a:buNone/>
            </a:pPr>
            <a:r>
              <a:t/>
            </a:r>
            <a:endParaRPr sz="2400"/>
          </a:p>
          <a:p>
            <a:pPr indent="0" lvl="0" marL="0" rtl="0" algn="l">
              <a:spcBef>
                <a:spcPts val="1000"/>
              </a:spcBef>
              <a:spcAft>
                <a:spcPts val="0"/>
              </a:spcAft>
              <a:buClr>
                <a:schemeClr val="dk1"/>
              </a:buClr>
              <a:buSzPct val="45833"/>
              <a:buFont typeface="Arial"/>
              <a:buNone/>
            </a:pPr>
            <a:r>
              <a:rPr lang="en" sz="2400"/>
              <a:t>Now, let’s count to 10.</a:t>
            </a:r>
            <a:endParaRPr sz="2400"/>
          </a:p>
          <a:p>
            <a:pPr indent="0" lvl="0" marL="0" rtl="0" algn="l">
              <a:spcBef>
                <a:spcPts val="1000"/>
              </a:spcBef>
              <a:spcAft>
                <a:spcPts val="1000"/>
              </a:spcAft>
              <a:buNone/>
            </a:pPr>
            <a:r>
              <a:t/>
            </a:r>
            <a:endParaRPr sz="2400"/>
          </a:p>
        </p:txBody>
      </p:sp>
      <p:pic>
        <p:nvPicPr>
          <p:cNvPr id="504" name="Google Shape;504;p54"/>
          <p:cNvPicPr preferRelativeResize="0"/>
          <p:nvPr/>
        </p:nvPicPr>
        <p:blipFill>
          <a:blip r:embed="rId3">
            <a:alphaModFix/>
          </a:blip>
          <a:stretch>
            <a:fillRect/>
          </a:stretch>
        </p:blipFill>
        <p:spPr>
          <a:xfrm>
            <a:off x="397450" y="1022287"/>
            <a:ext cx="6261844" cy="121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0" st="0"/>
                                            </p:txEl>
                                          </p:spTgt>
                                        </p:tgtEl>
                                        <p:attrNameLst>
                                          <p:attrName>style.visibility</p:attrName>
                                        </p:attrNameLst>
                                      </p:cBhvr>
                                      <p:to>
                                        <p:strVal val="visible"/>
                                      </p:to>
                                    </p:set>
                                    <p:animEffect filter="fade" transition="in">
                                      <p:cBhvr>
                                        <p:cTn dur="1000"/>
                                        <p:tgtEl>
                                          <p:spTgt spid="5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1" st="1"/>
                                            </p:txEl>
                                          </p:spTgt>
                                        </p:tgtEl>
                                        <p:attrNameLst>
                                          <p:attrName>style.visibility</p:attrName>
                                        </p:attrNameLst>
                                      </p:cBhvr>
                                      <p:to>
                                        <p:strVal val="visible"/>
                                      </p:to>
                                    </p:set>
                                    <p:animEffect filter="fade" transition="in">
                                      <p:cBhvr>
                                        <p:cTn dur="1000"/>
                                        <p:tgtEl>
                                          <p:spTgt spid="50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2" st="2"/>
                                            </p:txEl>
                                          </p:spTgt>
                                        </p:tgtEl>
                                        <p:attrNameLst>
                                          <p:attrName>style.visibility</p:attrName>
                                        </p:attrNameLst>
                                      </p:cBhvr>
                                      <p:to>
                                        <p:strVal val="visible"/>
                                      </p:to>
                                    </p:set>
                                    <p:animEffect filter="fade" transition="in">
                                      <p:cBhvr>
                                        <p:cTn dur="1000"/>
                                        <p:tgtEl>
                                          <p:spTgt spid="50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3" st="3"/>
                                            </p:txEl>
                                          </p:spTgt>
                                        </p:tgtEl>
                                        <p:attrNameLst>
                                          <p:attrName>style.visibility</p:attrName>
                                        </p:attrNameLst>
                                      </p:cBhvr>
                                      <p:to>
                                        <p:strVal val="visible"/>
                                      </p:to>
                                    </p:set>
                                    <p:animEffect filter="fade" transition="in">
                                      <p:cBhvr>
                                        <p:cTn dur="1000"/>
                                        <p:tgtEl>
                                          <p:spTgt spid="50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4" st="4"/>
                                            </p:txEl>
                                          </p:spTgt>
                                        </p:tgtEl>
                                        <p:attrNameLst>
                                          <p:attrName>style.visibility</p:attrName>
                                        </p:attrNameLst>
                                      </p:cBhvr>
                                      <p:to>
                                        <p:strVal val="visible"/>
                                      </p:to>
                                    </p:set>
                                    <p:animEffect filter="fade" transition="in">
                                      <p:cBhvr>
                                        <p:cTn dur="1000"/>
                                        <p:tgtEl>
                                          <p:spTgt spid="50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5" st="5"/>
                                            </p:txEl>
                                          </p:spTgt>
                                        </p:tgtEl>
                                        <p:attrNameLst>
                                          <p:attrName>style.visibility</p:attrName>
                                        </p:attrNameLst>
                                      </p:cBhvr>
                                      <p:to>
                                        <p:strVal val="visible"/>
                                      </p:to>
                                    </p:set>
                                    <p:animEffect filter="fade" transition="in">
                                      <p:cBhvr>
                                        <p:cTn dur="1000"/>
                                        <p:tgtEl>
                                          <p:spTgt spid="50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6" st="6"/>
                                            </p:txEl>
                                          </p:spTgt>
                                        </p:tgtEl>
                                        <p:attrNameLst>
                                          <p:attrName>style.visibility</p:attrName>
                                        </p:attrNameLst>
                                      </p:cBhvr>
                                      <p:to>
                                        <p:strVal val="visible"/>
                                      </p:to>
                                    </p:set>
                                    <p:animEffect filter="fade" transition="in">
                                      <p:cBhvr>
                                        <p:cTn dur="1000"/>
                                        <p:tgtEl>
                                          <p:spTgt spid="50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xEl>
                                              <p:pRg end="7" st="7"/>
                                            </p:txEl>
                                          </p:spTgt>
                                        </p:tgtEl>
                                        <p:attrNameLst>
                                          <p:attrName>style.visibility</p:attrName>
                                        </p:attrNameLst>
                                      </p:cBhvr>
                                      <p:to>
                                        <p:strVal val="visible"/>
                                      </p:to>
                                    </p:set>
                                    <p:animEffect filter="fade" transition="in">
                                      <p:cBhvr>
                                        <p:cTn dur="1000"/>
                                        <p:tgtEl>
                                          <p:spTgt spid="503">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55"/>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12 </a:t>
            </a:r>
            <a:endParaRPr/>
          </a:p>
        </p:txBody>
      </p:sp>
      <p:sp>
        <p:nvSpPr>
          <p:cNvPr id="510" name="Google Shape;510;p55"/>
          <p:cNvSpPr txBox="1"/>
          <p:nvPr>
            <p:ph type="title"/>
          </p:nvPr>
        </p:nvSpPr>
        <p:spPr>
          <a:xfrm>
            <a:off x="225600" y="2900017"/>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Many Are There? (Part 1)</a:t>
            </a:r>
            <a:endParaRPr/>
          </a:p>
        </p:txBody>
      </p:sp>
      <p:sp>
        <p:nvSpPr>
          <p:cNvPr id="511" name="Google Shape;511;p55"/>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512" name="Google Shape;512;p55"/>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56"/>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count collections of objects.</a:t>
            </a:r>
            <a:endParaRPr/>
          </a:p>
        </p:txBody>
      </p:sp>
      <p:sp>
        <p:nvSpPr>
          <p:cNvPr id="518" name="Google Shape;518;p56"/>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7"/>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12 ● Warm-up</a:t>
            </a:r>
            <a:endParaRPr/>
          </a:p>
        </p:txBody>
      </p:sp>
      <p:sp>
        <p:nvSpPr>
          <p:cNvPr id="524" name="Google Shape;524;p57"/>
          <p:cNvSpPr txBox="1"/>
          <p:nvPr>
            <p:ph type="title"/>
          </p:nvPr>
        </p:nvSpPr>
        <p:spPr>
          <a:xfrm>
            <a:off x="149100" y="113"/>
            <a:ext cx="7401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How Many of Us Are Here Today? </a:t>
            </a:r>
            <a:endParaRPr/>
          </a:p>
        </p:txBody>
      </p:sp>
      <p:sp>
        <p:nvSpPr>
          <p:cNvPr id="525" name="Google Shape;525;p57"/>
          <p:cNvSpPr txBox="1"/>
          <p:nvPr>
            <p:ph idx="2" type="body"/>
          </p:nvPr>
        </p:nvSpPr>
        <p:spPr>
          <a:xfrm>
            <a:off x="457200" y="1024397"/>
            <a:ext cx="8229600" cy="36699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175A9B"/>
              </a:buClr>
              <a:buSzPts val="2400"/>
              <a:buChar char="●"/>
            </a:pPr>
            <a:r>
              <a:rPr lang="en" sz="2400">
                <a:solidFill>
                  <a:schemeClr val="dk1"/>
                </a:solidFill>
              </a:rPr>
              <a:t>How can we figure out how many of us are here?</a:t>
            </a:r>
            <a:endParaRPr sz="2400">
              <a:solidFill>
                <a:schemeClr val="dk1"/>
              </a:solidFill>
            </a:endParaRPr>
          </a:p>
          <a:p>
            <a:pPr indent="-381000" lvl="0" marL="457200" rtl="0" algn="l">
              <a:spcBef>
                <a:spcPts val="1000"/>
              </a:spcBef>
              <a:spcAft>
                <a:spcPts val="0"/>
              </a:spcAft>
              <a:buClr>
                <a:srgbClr val="175A9B"/>
              </a:buClr>
              <a:buSzPts val="2400"/>
              <a:buChar char="●"/>
            </a:pPr>
            <a:r>
              <a:rPr lang="en" sz="2400">
                <a:solidFill>
                  <a:schemeClr val="dk1"/>
                </a:solidFill>
              </a:rPr>
              <a:t>How many of us are here today?</a:t>
            </a:r>
            <a:endParaRPr sz="2400">
              <a:solidFill>
                <a:schemeClr val="dk1"/>
              </a:solidFill>
            </a:endParaRPr>
          </a:p>
          <a:p>
            <a:pPr indent="-381000" lvl="0" marL="457200" rtl="0" algn="l">
              <a:spcBef>
                <a:spcPts val="1000"/>
              </a:spcBef>
              <a:spcAft>
                <a:spcPts val="1000"/>
              </a:spcAft>
              <a:buClr>
                <a:srgbClr val="175A9B"/>
              </a:buClr>
              <a:buSzPts val="2400"/>
              <a:buChar char="●"/>
            </a:pPr>
            <a:r>
              <a:rPr lang="en" sz="2400">
                <a:solidFill>
                  <a:schemeClr val="dk1"/>
                </a:solidFill>
              </a:rPr>
              <a:t>Did I count the students correctly?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xEl>
                                              <p:pRg end="0" st="0"/>
                                            </p:txEl>
                                          </p:spTgt>
                                        </p:tgtEl>
                                        <p:attrNameLst>
                                          <p:attrName>style.visibility</p:attrName>
                                        </p:attrNameLst>
                                      </p:cBhvr>
                                      <p:to>
                                        <p:strVal val="visible"/>
                                      </p:to>
                                    </p:set>
                                    <p:animEffect filter="fade" transition="in">
                                      <p:cBhvr>
                                        <p:cTn dur="1000"/>
                                        <p:tgtEl>
                                          <p:spTgt spid="5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xEl>
                                              <p:pRg end="1" st="1"/>
                                            </p:txEl>
                                          </p:spTgt>
                                        </p:tgtEl>
                                        <p:attrNameLst>
                                          <p:attrName>style.visibility</p:attrName>
                                        </p:attrNameLst>
                                      </p:cBhvr>
                                      <p:to>
                                        <p:strVal val="visible"/>
                                      </p:to>
                                    </p:set>
                                    <p:animEffect filter="fade" transition="in">
                                      <p:cBhvr>
                                        <p:cTn dur="1000"/>
                                        <p:tgtEl>
                                          <p:spTgt spid="5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xEl>
                                              <p:pRg end="2" st="2"/>
                                            </p:txEl>
                                          </p:spTgt>
                                        </p:tgtEl>
                                        <p:attrNameLst>
                                          <p:attrName>style.visibility</p:attrName>
                                        </p:attrNameLst>
                                      </p:cBhvr>
                                      <p:to>
                                        <p:strVal val="visible"/>
                                      </p:to>
                                    </p:set>
                                    <p:animEffect filter="fade" transition="in">
                                      <p:cBhvr>
                                        <p:cTn dur="1000"/>
                                        <p:tgtEl>
                                          <p:spTgt spid="52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8"/>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a:t>
            </a:r>
            <a:endParaRPr/>
          </a:p>
        </p:txBody>
      </p:sp>
      <p:sp>
        <p:nvSpPr>
          <p:cNvPr id="531" name="Google Shape;531;p58"/>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12 ● Activity 1</a:t>
            </a:r>
            <a:endParaRPr/>
          </a:p>
        </p:txBody>
      </p:sp>
      <p:sp>
        <p:nvSpPr>
          <p:cNvPr id="532" name="Google Shape;532;p58"/>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Look at this collection of objects. </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How can we figure out how many objects are in this collection?</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xEl>
                                              <p:pRg end="0" st="0"/>
                                            </p:txEl>
                                          </p:spTgt>
                                        </p:tgtEl>
                                        <p:attrNameLst>
                                          <p:attrName>style.visibility</p:attrName>
                                        </p:attrNameLst>
                                      </p:cBhvr>
                                      <p:to>
                                        <p:strVal val="visible"/>
                                      </p:to>
                                    </p:set>
                                    <p:animEffect filter="fade" transition="in">
                                      <p:cBhvr>
                                        <p:cTn dur="1000"/>
                                        <p:tgtEl>
                                          <p:spTgt spid="5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xEl>
                                              <p:pRg end="1" st="1"/>
                                            </p:txEl>
                                          </p:spTgt>
                                        </p:tgtEl>
                                        <p:attrNameLst>
                                          <p:attrName>style.visibility</p:attrName>
                                        </p:attrNameLst>
                                      </p:cBhvr>
                                      <p:to>
                                        <p:strVal val="visible"/>
                                      </p:to>
                                    </p:set>
                                    <p:animEffect filter="fade" transition="in">
                                      <p:cBhvr>
                                        <p:cTn dur="1000"/>
                                        <p:tgtEl>
                                          <p:spTgt spid="5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xEl>
                                              <p:pRg end="2" st="2"/>
                                            </p:txEl>
                                          </p:spTgt>
                                        </p:tgtEl>
                                        <p:attrNameLst>
                                          <p:attrName>style.visibility</p:attrName>
                                        </p:attrNameLst>
                                      </p:cBhvr>
                                      <p:to>
                                        <p:strVal val="visible"/>
                                      </p:to>
                                    </p:set>
                                    <p:animEffect filter="fade" transition="in">
                                      <p:cBhvr>
                                        <p:cTn dur="1000"/>
                                        <p:tgtEl>
                                          <p:spTgt spid="53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9"/>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1</a:t>
            </a:r>
            <a:endParaRPr/>
          </a:p>
        </p:txBody>
      </p:sp>
      <p:sp>
        <p:nvSpPr>
          <p:cNvPr id="538" name="Google Shape;538;p59"/>
          <p:cNvSpPr txBox="1"/>
          <p:nvPr>
            <p:ph idx="2" type="body"/>
          </p:nvPr>
        </p:nvSpPr>
        <p:spPr>
          <a:xfrm>
            <a:off x="457200" y="101779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Figure out how many objects are in your collection. Use the tools if they are helpful.</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Switch collections with a partner. Figure out how many objects are in your new collection.</a:t>
            </a:r>
            <a:endParaRPr sz="2400"/>
          </a:p>
        </p:txBody>
      </p:sp>
      <p:sp>
        <p:nvSpPr>
          <p:cNvPr id="539" name="Google Shape;539;p59"/>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Counting Collections</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0" st="0"/>
                                            </p:txEl>
                                          </p:spTgt>
                                        </p:tgtEl>
                                        <p:attrNameLst>
                                          <p:attrName>style.visibility</p:attrName>
                                        </p:attrNameLst>
                                      </p:cBhvr>
                                      <p:to>
                                        <p:strVal val="visible"/>
                                      </p:to>
                                    </p:set>
                                    <p:animEffect filter="fade" transition="in">
                                      <p:cBhvr>
                                        <p:cTn dur="1000"/>
                                        <p:tgtEl>
                                          <p:spTgt spid="5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1" st="1"/>
                                            </p:txEl>
                                          </p:spTgt>
                                        </p:tgtEl>
                                        <p:attrNameLst>
                                          <p:attrName>style.visibility</p:attrName>
                                        </p:attrNameLst>
                                      </p:cBhvr>
                                      <p:to>
                                        <p:strVal val="visible"/>
                                      </p:to>
                                    </p:set>
                                    <p:animEffect filter="fade" transition="in">
                                      <p:cBhvr>
                                        <p:cTn dur="1000"/>
                                        <p:tgtEl>
                                          <p:spTgt spid="5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2" st="2"/>
                                            </p:txEl>
                                          </p:spTgt>
                                        </p:tgtEl>
                                        <p:attrNameLst>
                                          <p:attrName>style.visibility</p:attrName>
                                        </p:attrNameLst>
                                      </p:cBhvr>
                                      <p:to>
                                        <p:strVal val="visible"/>
                                      </p:to>
                                    </p:set>
                                    <p:animEffect filter="fade" transition="in">
                                      <p:cBhvr>
                                        <p:cTn dur="1000"/>
                                        <p:tgtEl>
                                          <p:spTgt spid="53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0"/>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a:t>
            </a:r>
            <a:endParaRPr/>
          </a:p>
        </p:txBody>
      </p:sp>
      <p:sp>
        <p:nvSpPr>
          <p:cNvPr id="545" name="Google Shape;545;p60"/>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12 ● Activity 1</a:t>
            </a:r>
            <a:endParaRPr/>
          </a:p>
        </p:txBody>
      </p:sp>
      <p:sp>
        <p:nvSpPr>
          <p:cNvPr id="546" name="Google Shape;546;p60"/>
          <p:cNvSpPr txBox="1"/>
          <p:nvPr>
            <p:ph idx="2" type="body"/>
          </p:nvPr>
        </p:nvSpPr>
        <p:spPr>
          <a:xfrm>
            <a:off x="457200" y="103101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Let’s watch ____ count a collection.</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What do you notice about how they counted?</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There are _____ objects in their collection.</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61"/>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 to 10</a:t>
            </a:r>
            <a:endParaRPr/>
          </a:p>
        </p:txBody>
      </p:sp>
      <p:sp>
        <p:nvSpPr>
          <p:cNvPr id="552" name="Google Shape;552;p61"/>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2</a:t>
            </a:r>
            <a:endParaRPr/>
          </a:p>
        </p:txBody>
      </p:sp>
      <p:sp>
        <p:nvSpPr>
          <p:cNvPr id="553" name="Google Shape;553;p61"/>
          <p:cNvSpPr txBox="1"/>
          <p:nvPr>
            <p:ph idx="2" type="body"/>
          </p:nvPr>
        </p:nvSpPr>
        <p:spPr>
          <a:xfrm>
            <a:off x="457200" y="102441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I’m going to count to 10.</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2"/>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12 ● Activity 2 </a:t>
            </a:r>
            <a:endParaRPr/>
          </a:p>
        </p:txBody>
      </p:sp>
      <p:sp>
        <p:nvSpPr>
          <p:cNvPr id="559" name="Google Shape;559;p62"/>
          <p:cNvSpPr txBox="1"/>
          <p:nvPr>
            <p:ph idx="2" type="body"/>
          </p:nvPr>
        </p:nvSpPr>
        <p:spPr>
          <a:xfrm>
            <a:off x="457200" y="654335"/>
            <a:ext cx="8229600" cy="27525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2400"/>
              <a:t>Let’s count to 10 all together.</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Let’s count to 10 and clap our hands when we say each number.</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Let’s count to 10 and touch the table when we say each number.</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Let’s count to 10 and put up 1 finger when we say each number.</a:t>
            </a:r>
            <a:endParaRPr sz="2400"/>
          </a:p>
        </p:txBody>
      </p:sp>
      <p:sp>
        <p:nvSpPr>
          <p:cNvPr id="560" name="Google Shape;560;p62"/>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Count to 10</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0" st="0"/>
                                            </p:txEl>
                                          </p:spTgt>
                                        </p:tgtEl>
                                        <p:attrNameLst>
                                          <p:attrName>style.visibility</p:attrName>
                                        </p:attrNameLst>
                                      </p:cBhvr>
                                      <p:to>
                                        <p:strVal val="visible"/>
                                      </p:to>
                                    </p:set>
                                    <p:animEffect filter="fade" transition="in">
                                      <p:cBhvr>
                                        <p:cTn dur="1000"/>
                                        <p:tgtEl>
                                          <p:spTgt spid="5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1" st="1"/>
                                            </p:txEl>
                                          </p:spTgt>
                                        </p:tgtEl>
                                        <p:attrNameLst>
                                          <p:attrName>style.visibility</p:attrName>
                                        </p:attrNameLst>
                                      </p:cBhvr>
                                      <p:to>
                                        <p:strVal val="visible"/>
                                      </p:to>
                                    </p:set>
                                    <p:animEffect filter="fade" transition="in">
                                      <p:cBhvr>
                                        <p:cTn dur="1000"/>
                                        <p:tgtEl>
                                          <p:spTgt spid="5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2" st="2"/>
                                            </p:txEl>
                                          </p:spTgt>
                                        </p:tgtEl>
                                        <p:attrNameLst>
                                          <p:attrName>style.visibility</p:attrName>
                                        </p:attrNameLst>
                                      </p:cBhvr>
                                      <p:to>
                                        <p:strVal val="visible"/>
                                      </p:to>
                                    </p:set>
                                    <p:animEffect filter="fade" transition="in">
                                      <p:cBhvr>
                                        <p:cTn dur="1000"/>
                                        <p:tgtEl>
                                          <p:spTgt spid="5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3" st="3"/>
                                            </p:txEl>
                                          </p:spTgt>
                                        </p:tgtEl>
                                        <p:attrNameLst>
                                          <p:attrName>style.visibility</p:attrName>
                                        </p:attrNameLst>
                                      </p:cBhvr>
                                      <p:to>
                                        <p:strVal val="visible"/>
                                      </p:to>
                                    </p:set>
                                    <p:animEffect filter="fade" transition="in">
                                      <p:cBhvr>
                                        <p:cTn dur="1000"/>
                                        <p:tgtEl>
                                          <p:spTgt spid="5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4" st="4"/>
                                            </p:txEl>
                                          </p:spTgt>
                                        </p:tgtEl>
                                        <p:attrNameLst>
                                          <p:attrName>style.visibility</p:attrName>
                                        </p:attrNameLst>
                                      </p:cBhvr>
                                      <p:to>
                                        <p:strVal val="visible"/>
                                      </p:to>
                                    </p:set>
                                    <p:animEffect filter="fade" transition="in">
                                      <p:cBhvr>
                                        <p:cTn dur="1000"/>
                                        <p:tgtEl>
                                          <p:spTgt spid="55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5" st="5"/>
                                            </p:txEl>
                                          </p:spTgt>
                                        </p:tgtEl>
                                        <p:attrNameLst>
                                          <p:attrName>style.visibility</p:attrName>
                                        </p:attrNameLst>
                                      </p:cBhvr>
                                      <p:to>
                                        <p:strVal val="visible"/>
                                      </p:to>
                                    </p:set>
                                    <p:animEffect filter="fade" transition="in">
                                      <p:cBhvr>
                                        <p:cTn dur="1000"/>
                                        <p:tgtEl>
                                          <p:spTgt spid="55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xEl>
                                              <p:pRg end="6" st="6"/>
                                            </p:txEl>
                                          </p:spTgt>
                                        </p:tgtEl>
                                        <p:attrNameLst>
                                          <p:attrName>style.visibility</p:attrName>
                                        </p:attrNameLst>
                                      </p:cBhvr>
                                      <p:to>
                                        <p:strVal val="visible"/>
                                      </p:to>
                                    </p:set>
                                    <p:animEffect filter="fade" transition="in">
                                      <p:cBhvr>
                                        <p:cTn dur="1000"/>
                                        <p:tgtEl>
                                          <p:spTgt spid="55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63"/>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 to 10</a:t>
            </a:r>
            <a:endParaRPr/>
          </a:p>
        </p:txBody>
      </p:sp>
      <p:sp>
        <p:nvSpPr>
          <p:cNvPr id="566" name="Google Shape;566;p63"/>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2</a:t>
            </a:r>
            <a:endParaRPr/>
          </a:p>
        </p:txBody>
      </p:sp>
      <p:sp>
        <p:nvSpPr>
          <p:cNvPr id="567" name="Google Shape;567;p63"/>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Take turns counting to 10 with your partner. You can clap your hands or touch the table when you say each number. You can also think of your own movement for each number.</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64"/>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Introduce Pattern Blocks, Get and Build</a:t>
            </a:r>
            <a:endParaRPr/>
          </a:p>
        </p:txBody>
      </p:sp>
      <p:sp>
        <p:nvSpPr>
          <p:cNvPr id="573" name="Google Shape;573;p64"/>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3</a:t>
            </a:r>
            <a:endParaRPr/>
          </a:p>
        </p:txBody>
      </p:sp>
      <p:sp>
        <p:nvSpPr>
          <p:cNvPr id="574" name="Google Shape;574;p64"/>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What do you notice? What do you wonder?</a:t>
            </a:r>
            <a:endParaRPr sz="2400"/>
          </a:p>
        </p:txBody>
      </p:sp>
      <p:pic>
        <p:nvPicPr>
          <p:cNvPr id="575" name="Google Shape;575;p64"/>
          <p:cNvPicPr preferRelativeResize="0"/>
          <p:nvPr/>
        </p:nvPicPr>
        <p:blipFill>
          <a:blip r:embed="rId3">
            <a:alphaModFix/>
          </a:blip>
          <a:stretch>
            <a:fillRect/>
          </a:stretch>
        </p:blipFill>
        <p:spPr>
          <a:xfrm>
            <a:off x="2158212" y="1503638"/>
            <a:ext cx="3608306" cy="303857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5"/>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Introduce Pattern Blocks, Get and Build</a:t>
            </a:r>
            <a:endParaRPr/>
          </a:p>
        </p:txBody>
      </p:sp>
      <p:sp>
        <p:nvSpPr>
          <p:cNvPr id="581" name="Google Shape;581;p65"/>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3</a:t>
            </a:r>
            <a:endParaRPr/>
          </a:p>
        </p:txBody>
      </p:sp>
      <p:sp>
        <p:nvSpPr>
          <p:cNvPr id="582" name="Google Shape;582;p65"/>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This page shows you which pattern blocks you need. Work with your partner to take out all of the pattern blocks that you need.</a:t>
            </a:r>
            <a:endParaRPr sz="2400"/>
          </a:p>
        </p:txBody>
      </p:sp>
      <p:pic>
        <p:nvPicPr>
          <p:cNvPr id="583" name="Google Shape;583;p65"/>
          <p:cNvPicPr preferRelativeResize="0"/>
          <p:nvPr/>
        </p:nvPicPr>
        <p:blipFill>
          <a:blip r:embed="rId3">
            <a:alphaModFix/>
          </a:blip>
          <a:stretch>
            <a:fillRect/>
          </a:stretch>
        </p:blipFill>
        <p:spPr>
          <a:xfrm>
            <a:off x="4901402" y="2092894"/>
            <a:ext cx="2839048" cy="2390774"/>
          </a:xfrm>
          <a:prstGeom prst="rect">
            <a:avLst/>
          </a:prstGeom>
          <a:noFill/>
          <a:ln>
            <a:noFill/>
          </a:ln>
        </p:spPr>
      </p:pic>
      <p:sp>
        <p:nvSpPr>
          <p:cNvPr id="584" name="Google Shape;584;p65"/>
          <p:cNvSpPr txBox="1"/>
          <p:nvPr/>
        </p:nvSpPr>
        <p:spPr>
          <a:xfrm>
            <a:off x="457200" y="2249344"/>
            <a:ext cx="41148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Open Sans"/>
                <a:ea typeface="Open Sans"/>
                <a:cs typeface="Open Sans"/>
                <a:sym typeface="Open Sans"/>
              </a:rPr>
              <a:t>Now you can use your pattern blocks to create whatever you’d like. You can make a robot or a design or something else.</a:t>
            </a:r>
            <a:endParaRPr sz="2400">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4"/>
                                        </p:tgtEl>
                                        <p:attrNameLst>
                                          <p:attrName>style.visibility</p:attrName>
                                        </p:attrNameLst>
                                      </p:cBhvr>
                                      <p:to>
                                        <p:strVal val="visible"/>
                                      </p:to>
                                    </p:set>
                                    <p:animEffect filter="fade" transition="in">
                                      <p:cBhvr>
                                        <p:cTn dur="1000"/>
                                        <p:tgtEl>
                                          <p:spTgt spid="5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66"/>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3</a:t>
            </a:r>
            <a:endParaRPr/>
          </a:p>
        </p:txBody>
      </p:sp>
      <p:sp>
        <p:nvSpPr>
          <p:cNvPr id="590" name="Google Shape;590;p66"/>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100"/>
              <a:t>Now you can choose another center. You can also continue playing Pattern Blocks.</a:t>
            </a:r>
            <a:endParaRPr sz="2100"/>
          </a:p>
        </p:txBody>
      </p:sp>
      <p:sp>
        <p:nvSpPr>
          <p:cNvPr id="591" name="Google Shape;591;p66"/>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Introduce Pattern Blocks, Get and Build</a:t>
            </a:r>
            <a:endParaRPr b="1" sz="2400">
              <a:solidFill>
                <a:schemeClr val="lt1"/>
              </a:solidFill>
              <a:latin typeface="Open Sans"/>
              <a:ea typeface="Open Sans"/>
              <a:cs typeface="Open Sans"/>
              <a:sym typeface="Open Sans"/>
            </a:endParaRPr>
          </a:p>
        </p:txBody>
      </p:sp>
      <p:grpSp>
        <p:nvGrpSpPr>
          <p:cNvPr id="592" name="Google Shape;592;p66"/>
          <p:cNvGrpSpPr/>
          <p:nvPr/>
        </p:nvGrpSpPr>
        <p:grpSpPr>
          <a:xfrm>
            <a:off x="1181954" y="1656904"/>
            <a:ext cx="2208080" cy="1387278"/>
            <a:chOff x="1176413" y="1828800"/>
            <a:chExt cx="2219175" cy="2020799"/>
          </a:xfrm>
        </p:grpSpPr>
        <p:pic>
          <p:nvPicPr>
            <p:cNvPr id="593" name="Google Shape;593;p66"/>
            <p:cNvPicPr preferRelativeResize="0"/>
            <p:nvPr/>
          </p:nvPicPr>
          <p:blipFill>
            <a:blip r:embed="rId3">
              <a:alphaModFix/>
            </a:blip>
            <a:stretch>
              <a:fillRect/>
            </a:stretch>
          </p:blipFill>
          <p:spPr>
            <a:xfrm>
              <a:off x="1176413" y="2137424"/>
              <a:ext cx="2219175" cy="1712175"/>
            </a:xfrm>
            <a:prstGeom prst="rect">
              <a:avLst/>
            </a:prstGeom>
            <a:noFill/>
            <a:ln>
              <a:noFill/>
            </a:ln>
          </p:spPr>
        </p:pic>
        <p:sp>
          <p:nvSpPr>
            <p:cNvPr id="594" name="Google Shape;594;p66"/>
            <p:cNvSpPr txBox="1"/>
            <p:nvPr/>
          </p:nvSpPr>
          <p:spPr>
            <a:xfrm>
              <a:off x="1616863" y="1828800"/>
              <a:ext cx="1338300" cy="67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Geoblocks</a:t>
              </a:r>
              <a:endParaRPr sz="1800">
                <a:latin typeface="Open Sans"/>
                <a:ea typeface="Open Sans"/>
                <a:cs typeface="Open Sans"/>
                <a:sym typeface="Open Sans"/>
              </a:endParaRPr>
            </a:p>
          </p:txBody>
        </p:sp>
      </p:grpSp>
      <p:grpSp>
        <p:nvGrpSpPr>
          <p:cNvPr id="595" name="Google Shape;595;p66"/>
          <p:cNvGrpSpPr/>
          <p:nvPr/>
        </p:nvGrpSpPr>
        <p:grpSpPr>
          <a:xfrm>
            <a:off x="5270969" y="1733534"/>
            <a:ext cx="2136110" cy="1387222"/>
            <a:chOff x="5702563" y="1713575"/>
            <a:chExt cx="2364000" cy="2129274"/>
          </a:xfrm>
        </p:grpSpPr>
        <p:pic>
          <p:nvPicPr>
            <p:cNvPr id="596" name="Google Shape;596;p66"/>
            <p:cNvPicPr preferRelativeResize="0"/>
            <p:nvPr/>
          </p:nvPicPr>
          <p:blipFill>
            <a:blip r:embed="rId4">
              <a:alphaModFix/>
            </a:blip>
            <a:stretch>
              <a:fillRect/>
            </a:stretch>
          </p:blipFill>
          <p:spPr>
            <a:xfrm>
              <a:off x="5833325" y="2175274"/>
              <a:ext cx="1881924" cy="1667574"/>
            </a:xfrm>
            <a:prstGeom prst="rect">
              <a:avLst/>
            </a:prstGeom>
            <a:noFill/>
            <a:ln>
              <a:noFill/>
            </a:ln>
          </p:spPr>
        </p:pic>
        <p:sp>
          <p:nvSpPr>
            <p:cNvPr id="597" name="Google Shape;597;p66"/>
            <p:cNvSpPr txBox="1"/>
            <p:nvPr/>
          </p:nvSpPr>
          <p:spPr>
            <a:xfrm>
              <a:off x="5702563" y="1713575"/>
              <a:ext cx="2364000" cy="7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Connecting Cubes</a:t>
              </a:r>
              <a:endParaRPr sz="1800">
                <a:latin typeface="Open Sans"/>
                <a:ea typeface="Open Sans"/>
                <a:cs typeface="Open Sans"/>
                <a:sym typeface="Open Sans"/>
              </a:endParaRPr>
            </a:p>
          </p:txBody>
        </p:sp>
      </p:grpSp>
      <p:grpSp>
        <p:nvGrpSpPr>
          <p:cNvPr id="598" name="Google Shape;598;p66"/>
          <p:cNvGrpSpPr/>
          <p:nvPr/>
        </p:nvGrpSpPr>
        <p:grpSpPr>
          <a:xfrm>
            <a:off x="1368736" y="3121050"/>
            <a:ext cx="1834522" cy="1597124"/>
            <a:chOff x="1371600" y="4056225"/>
            <a:chExt cx="2037000" cy="2344574"/>
          </a:xfrm>
        </p:grpSpPr>
        <p:pic>
          <p:nvPicPr>
            <p:cNvPr id="599" name="Google Shape;599;p66"/>
            <p:cNvPicPr preferRelativeResize="0"/>
            <p:nvPr/>
          </p:nvPicPr>
          <p:blipFill>
            <a:blip r:embed="rId5">
              <a:alphaModFix/>
            </a:blip>
            <a:stretch>
              <a:fillRect/>
            </a:stretch>
          </p:blipFill>
          <p:spPr>
            <a:xfrm>
              <a:off x="1371600" y="4517925"/>
              <a:ext cx="1937650" cy="1882875"/>
            </a:xfrm>
            <a:prstGeom prst="rect">
              <a:avLst/>
            </a:prstGeom>
            <a:noFill/>
            <a:ln>
              <a:noFill/>
            </a:ln>
          </p:spPr>
        </p:pic>
        <p:sp>
          <p:nvSpPr>
            <p:cNvPr id="600" name="Google Shape;600;p66"/>
            <p:cNvSpPr txBox="1"/>
            <p:nvPr/>
          </p:nvSpPr>
          <p:spPr>
            <a:xfrm>
              <a:off x="1470900" y="4056225"/>
              <a:ext cx="1937700" cy="6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Pattern Blocks</a:t>
              </a:r>
              <a:endParaRPr sz="1800">
                <a:latin typeface="Open Sans"/>
                <a:ea typeface="Open Sans"/>
                <a:cs typeface="Open Sans"/>
                <a:sym typeface="Open Sans"/>
              </a:endParaRPr>
            </a:p>
          </p:txBody>
        </p:sp>
      </p:grpSp>
      <p:grpSp>
        <p:nvGrpSpPr>
          <p:cNvPr id="601" name="Google Shape;601;p66"/>
          <p:cNvGrpSpPr/>
          <p:nvPr/>
        </p:nvGrpSpPr>
        <p:grpSpPr>
          <a:xfrm>
            <a:off x="4310688" y="3120787"/>
            <a:ext cx="4260817" cy="1318278"/>
            <a:chOff x="4310688" y="4161050"/>
            <a:chExt cx="4260817" cy="1757704"/>
          </a:xfrm>
        </p:grpSpPr>
        <p:pic>
          <p:nvPicPr>
            <p:cNvPr id="602" name="Google Shape;602;p66"/>
            <p:cNvPicPr preferRelativeResize="0"/>
            <p:nvPr/>
          </p:nvPicPr>
          <p:blipFill>
            <a:blip r:embed="rId6">
              <a:alphaModFix/>
            </a:blip>
            <a:stretch>
              <a:fillRect/>
            </a:stretch>
          </p:blipFill>
          <p:spPr>
            <a:xfrm>
              <a:off x="4310688" y="4519069"/>
              <a:ext cx="4260817" cy="1399685"/>
            </a:xfrm>
            <a:prstGeom prst="rect">
              <a:avLst/>
            </a:prstGeom>
            <a:noFill/>
            <a:ln>
              <a:noFill/>
            </a:ln>
          </p:spPr>
        </p:pic>
        <p:sp>
          <p:nvSpPr>
            <p:cNvPr id="603" name="Google Shape;603;p66"/>
            <p:cNvSpPr txBox="1"/>
            <p:nvPr/>
          </p:nvSpPr>
          <p:spPr>
            <a:xfrm>
              <a:off x="5543351" y="4161050"/>
              <a:ext cx="1834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Picture Books</a:t>
              </a:r>
              <a:endParaRPr sz="1800">
                <a:latin typeface="Open Sans"/>
                <a:ea typeface="Open Sans"/>
                <a:cs typeface="Open Sans"/>
                <a:sym typeface="Open Sans"/>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67"/>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Introduce Pattern Blocks, Get and Build</a:t>
            </a:r>
            <a:endParaRPr/>
          </a:p>
        </p:txBody>
      </p:sp>
      <p:sp>
        <p:nvSpPr>
          <p:cNvPr id="609" name="Google Shape;609;p67"/>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 ● Activity 3</a:t>
            </a:r>
            <a:endParaRPr/>
          </a:p>
        </p:txBody>
      </p:sp>
      <p:sp>
        <p:nvSpPr>
          <p:cNvPr id="610" name="Google Shape;610;p67"/>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How did you figure out how many pattern blocks you needed?</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68"/>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How Many Are There? (Part 1)</a:t>
            </a:r>
            <a:endParaRPr/>
          </a:p>
        </p:txBody>
      </p:sp>
      <p:sp>
        <p:nvSpPr>
          <p:cNvPr id="616" name="Google Shape;616;p68"/>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12</a:t>
            </a:r>
            <a:endParaRPr/>
          </a:p>
        </p:txBody>
      </p:sp>
      <p:sp>
        <p:nvSpPr>
          <p:cNvPr id="617" name="Google Shape;617;p68"/>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Today we counted collections of objects. Where do you see people count?</a:t>
            </a:r>
            <a:endParaRPr sz="2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69"/>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13 </a:t>
            </a:r>
            <a:endParaRPr/>
          </a:p>
        </p:txBody>
      </p:sp>
      <p:sp>
        <p:nvSpPr>
          <p:cNvPr id="623" name="Google Shape;623;p69"/>
          <p:cNvSpPr txBox="1"/>
          <p:nvPr>
            <p:ph type="title"/>
          </p:nvPr>
        </p:nvSpPr>
        <p:spPr>
          <a:xfrm>
            <a:off x="225600" y="2812867"/>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Many Are There? (Part 2)</a:t>
            </a:r>
            <a:endParaRPr/>
          </a:p>
        </p:txBody>
      </p:sp>
      <p:sp>
        <p:nvSpPr>
          <p:cNvPr id="624" name="Google Shape;624;p69"/>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625" name="Google Shape;625;p69"/>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0"/>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count collections of objects.</a:t>
            </a:r>
            <a:endParaRPr/>
          </a:p>
        </p:txBody>
      </p:sp>
      <p:sp>
        <p:nvSpPr>
          <p:cNvPr id="631" name="Google Shape;631;p70"/>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13</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1"/>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13 ● Warm-up</a:t>
            </a:r>
            <a:endParaRPr/>
          </a:p>
        </p:txBody>
      </p:sp>
      <p:sp>
        <p:nvSpPr>
          <p:cNvPr id="637" name="Google Shape;637;p71"/>
          <p:cNvSpPr txBox="1"/>
          <p:nvPr>
            <p:ph type="title"/>
          </p:nvPr>
        </p:nvSpPr>
        <p:spPr>
          <a:xfrm>
            <a:off x="149100" y="84"/>
            <a:ext cx="74013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Attendance</a:t>
            </a:r>
            <a:endParaRPr/>
          </a:p>
        </p:txBody>
      </p:sp>
      <p:sp>
        <p:nvSpPr>
          <p:cNvPr id="638" name="Google Shape;638;p71"/>
          <p:cNvSpPr txBox="1"/>
          <p:nvPr>
            <p:ph idx="2" type="body"/>
          </p:nvPr>
        </p:nvSpPr>
        <p:spPr>
          <a:xfrm>
            <a:off x="448950" y="104016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We need to figure out how many of us are here. </a:t>
            </a:r>
            <a:endParaRPr sz="2400"/>
          </a:p>
          <a:p>
            <a:pPr indent="0" lvl="0" marL="0" rtl="0" algn="l">
              <a:spcBef>
                <a:spcPts val="1000"/>
              </a:spcBef>
              <a:spcAft>
                <a:spcPts val="0"/>
              </a:spcAft>
              <a:buNone/>
            </a:pPr>
            <a:r>
              <a:t/>
            </a:r>
            <a:endParaRPr sz="2400"/>
          </a:p>
          <a:p>
            <a:pPr indent="-381000" lvl="0" marL="457200" rtl="0" algn="l">
              <a:spcBef>
                <a:spcPts val="1000"/>
              </a:spcBef>
              <a:spcAft>
                <a:spcPts val="0"/>
              </a:spcAft>
              <a:buSzPts val="2400"/>
              <a:buChar char="●"/>
            </a:pPr>
            <a:r>
              <a:rPr lang="en" sz="2400"/>
              <a:t>How can we make sure that we count each person one time?</a:t>
            </a:r>
            <a:endParaRPr sz="2400"/>
          </a:p>
          <a:p>
            <a:pPr indent="-381000" lvl="0" marL="457200" rtl="0" algn="l">
              <a:spcBef>
                <a:spcPts val="1000"/>
              </a:spcBef>
              <a:spcAft>
                <a:spcPts val="0"/>
              </a:spcAft>
              <a:buSzPts val="2400"/>
              <a:buChar char="●"/>
            </a:pPr>
            <a:r>
              <a:rPr lang="en" sz="2400"/>
              <a:t>How many of us are here today?</a:t>
            </a:r>
            <a:endParaRPr sz="2400"/>
          </a:p>
          <a:p>
            <a:pPr indent="-381000" lvl="0" marL="457200" rtl="0" algn="l">
              <a:spcBef>
                <a:spcPts val="1000"/>
              </a:spcBef>
              <a:spcAft>
                <a:spcPts val="1000"/>
              </a:spcAft>
              <a:buSzPts val="2400"/>
              <a:buChar char="●"/>
            </a:pPr>
            <a:r>
              <a:rPr lang="en" sz="2400"/>
              <a:t>Did we count everyone one time? How do you know?</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xEl>
                                              <p:pRg end="0" st="0"/>
                                            </p:txEl>
                                          </p:spTgt>
                                        </p:tgtEl>
                                        <p:attrNameLst>
                                          <p:attrName>style.visibility</p:attrName>
                                        </p:attrNameLst>
                                      </p:cBhvr>
                                      <p:to>
                                        <p:strVal val="visible"/>
                                      </p:to>
                                    </p:set>
                                    <p:animEffect filter="fade" transition="in">
                                      <p:cBhvr>
                                        <p:cTn dur="1000"/>
                                        <p:tgtEl>
                                          <p:spTgt spid="6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xEl>
                                              <p:pRg end="1" st="1"/>
                                            </p:txEl>
                                          </p:spTgt>
                                        </p:tgtEl>
                                        <p:attrNameLst>
                                          <p:attrName>style.visibility</p:attrName>
                                        </p:attrNameLst>
                                      </p:cBhvr>
                                      <p:to>
                                        <p:strVal val="visible"/>
                                      </p:to>
                                    </p:set>
                                    <p:animEffect filter="fade" transition="in">
                                      <p:cBhvr>
                                        <p:cTn dur="1000"/>
                                        <p:tgtEl>
                                          <p:spTgt spid="6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xEl>
                                              <p:pRg end="2" st="2"/>
                                            </p:txEl>
                                          </p:spTgt>
                                        </p:tgtEl>
                                        <p:attrNameLst>
                                          <p:attrName>style.visibility</p:attrName>
                                        </p:attrNameLst>
                                      </p:cBhvr>
                                      <p:to>
                                        <p:strVal val="visible"/>
                                      </p:to>
                                    </p:set>
                                    <p:animEffect filter="fade" transition="in">
                                      <p:cBhvr>
                                        <p:cTn dur="1000"/>
                                        <p:tgtEl>
                                          <p:spTgt spid="63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xEl>
                                              <p:pRg end="3" st="3"/>
                                            </p:txEl>
                                          </p:spTgt>
                                        </p:tgtEl>
                                        <p:attrNameLst>
                                          <p:attrName>style.visibility</p:attrName>
                                        </p:attrNameLst>
                                      </p:cBhvr>
                                      <p:to>
                                        <p:strVal val="visible"/>
                                      </p:to>
                                    </p:set>
                                    <p:animEffect filter="fade" transition="in">
                                      <p:cBhvr>
                                        <p:cTn dur="1000"/>
                                        <p:tgtEl>
                                          <p:spTgt spid="63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xEl>
                                              <p:pRg end="4" st="4"/>
                                            </p:txEl>
                                          </p:spTgt>
                                        </p:tgtEl>
                                        <p:attrNameLst>
                                          <p:attrName>style.visibility</p:attrName>
                                        </p:attrNameLst>
                                      </p:cBhvr>
                                      <p:to>
                                        <p:strVal val="visible"/>
                                      </p:to>
                                    </p:set>
                                    <p:animEffect filter="fade" transition="in">
                                      <p:cBhvr>
                                        <p:cTn dur="1000"/>
                                        <p:tgtEl>
                                          <p:spTgt spid="63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72"/>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a:t>
            </a:r>
            <a:endParaRPr/>
          </a:p>
        </p:txBody>
      </p:sp>
      <p:sp>
        <p:nvSpPr>
          <p:cNvPr id="644" name="Google Shape;644;p72"/>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13 ● Activity 1</a:t>
            </a:r>
            <a:endParaRPr/>
          </a:p>
        </p:txBody>
      </p:sp>
      <p:sp>
        <p:nvSpPr>
          <p:cNvPr id="645" name="Google Shape;645;p72"/>
          <p:cNvSpPr txBox="1"/>
          <p:nvPr>
            <p:ph idx="2" type="body"/>
          </p:nvPr>
        </p:nvSpPr>
        <p:spPr>
          <a:xfrm>
            <a:off x="448950" y="1044234"/>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Today you’re going to count another collection of objects. </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As you’re working, think about how to make sure you count each object.</a:t>
            </a:r>
            <a:endParaRPr sz="24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73"/>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13 ● Activity 1</a:t>
            </a:r>
            <a:endParaRPr/>
          </a:p>
        </p:txBody>
      </p:sp>
      <p:sp>
        <p:nvSpPr>
          <p:cNvPr id="651" name="Google Shape;651;p73"/>
          <p:cNvSpPr txBox="1"/>
          <p:nvPr>
            <p:ph idx="2" type="body"/>
          </p:nvPr>
        </p:nvSpPr>
        <p:spPr>
          <a:xfrm>
            <a:off x="448950" y="1044234"/>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Figure out how many objects are in your collection.</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Switch collections with a partner. Figure out how many objects are in your new collection.</a:t>
            </a:r>
            <a:endParaRPr sz="2400"/>
          </a:p>
        </p:txBody>
      </p:sp>
      <p:sp>
        <p:nvSpPr>
          <p:cNvPr id="652" name="Google Shape;652;p73"/>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Counting Collections</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1">
                                            <p:txEl>
                                              <p:pRg end="0" st="0"/>
                                            </p:txEl>
                                          </p:spTgt>
                                        </p:tgtEl>
                                        <p:attrNameLst>
                                          <p:attrName>style.visibility</p:attrName>
                                        </p:attrNameLst>
                                      </p:cBhvr>
                                      <p:to>
                                        <p:strVal val="visible"/>
                                      </p:to>
                                    </p:set>
                                    <p:animEffect filter="fade" transition="in">
                                      <p:cBhvr>
                                        <p:cTn dur="1000"/>
                                        <p:tgtEl>
                                          <p:spTgt spid="65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1">
                                            <p:txEl>
                                              <p:pRg end="1" st="1"/>
                                            </p:txEl>
                                          </p:spTgt>
                                        </p:tgtEl>
                                        <p:attrNameLst>
                                          <p:attrName>style.visibility</p:attrName>
                                        </p:attrNameLst>
                                      </p:cBhvr>
                                      <p:to>
                                        <p:strVal val="visible"/>
                                      </p:to>
                                    </p:set>
                                    <p:animEffect filter="fade" transition="in">
                                      <p:cBhvr>
                                        <p:cTn dur="1000"/>
                                        <p:tgtEl>
                                          <p:spTgt spid="65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1">
                                            <p:txEl>
                                              <p:pRg end="2" st="2"/>
                                            </p:txEl>
                                          </p:spTgt>
                                        </p:tgtEl>
                                        <p:attrNameLst>
                                          <p:attrName>style.visibility</p:attrName>
                                        </p:attrNameLst>
                                      </p:cBhvr>
                                      <p:to>
                                        <p:strVal val="visible"/>
                                      </p:to>
                                    </p:set>
                                    <p:animEffect filter="fade" transition="in">
                                      <p:cBhvr>
                                        <p:cTn dur="1000"/>
                                        <p:tgtEl>
                                          <p:spTgt spid="65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74"/>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a:t>
            </a:r>
            <a:endParaRPr/>
          </a:p>
        </p:txBody>
      </p:sp>
      <p:sp>
        <p:nvSpPr>
          <p:cNvPr id="658" name="Google Shape;658;p74"/>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13 ● Activity 1</a:t>
            </a:r>
            <a:endParaRPr/>
          </a:p>
        </p:txBody>
      </p:sp>
      <p:sp>
        <p:nvSpPr>
          <p:cNvPr id="659" name="Google Shape;659;p74"/>
          <p:cNvSpPr txBox="1"/>
          <p:nvPr>
            <p:ph idx="2" type="body"/>
          </p:nvPr>
        </p:nvSpPr>
        <p:spPr>
          <a:xfrm>
            <a:off x="457200" y="103101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400"/>
              <a:t>Let’s watch ____ count a collection.</a:t>
            </a:r>
            <a:endParaRPr sz="2400"/>
          </a:p>
          <a:p>
            <a:pPr indent="0" lvl="0" marL="0" rtl="0" algn="l">
              <a:spcBef>
                <a:spcPts val="1000"/>
              </a:spcBef>
              <a:spcAft>
                <a:spcPts val="0"/>
              </a:spcAft>
              <a:buClr>
                <a:schemeClr val="dk1"/>
              </a:buClr>
              <a:buSzPts val="1100"/>
              <a:buFont typeface="Arial"/>
              <a:buNone/>
            </a:pPr>
            <a:r>
              <a:t/>
            </a:r>
            <a:endParaRPr sz="2400"/>
          </a:p>
          <a:p>
            <a:pPr indent="0" lvl="0" marL="0" rtl="0" algn="l">
              <a:spcBef>
                <a:spcPts val="1000"/>
              </a:spcBef>
              <a:spcAft>
                <a:spcPts val="0"/>
              </a:spcAft>
              <a:buClr>
                <a:schemeClr val="dk1"/>
              </a:buClr>
              <a:buSzPts val="1100"/>
              <a:buFont typeface="Arial"/>
              <a:buNone/>
            </a:pPr>
            <a:r>
              <a:rPr lang="en" sz="2400"/>
              <a:t>What do you notice about how they counted? </a:t>
            </a:r>
            <a:endParaRPr sz="2400"/>
          </a:p>
          <a:p>
            <a:pPr indent="0" lvl="0" marL="0" rtl="0" algn="l">
              <a:spcBef>
                <a:spcPts val="1000"/>
              </a:spcBef>
              <a:spcAft>
                <a:spcPts val="0"/>
              </a:spcAft>
              <a:buNone/>
            </a:pPr>
            <a:r>
              <a:t/>
            </a:r>
            <a:endParaRPr sz="2400"/>
          </a:p>
          <a:p>
            <a:pPr indent="0" lvl="0" marL="0" rtl="0" algn="l">
              <a:spcBef>
                <a:spcPts val="1000"/>
              </a:spcBef>
              <a:spcAft>
                <a:spcPts val="0"/>
              </a:spcAft>
              <a:buClr>
                <a:schemeClr val="dk1"/>
              </a:buClr>
              <a:buSzPts val="1100"/>
              <a:buFont typeface="Arial"/>
              <a:buNone/>
            </a:pPr>
            <a:r>
              <a:rPr lang="en" sz="2400"/>
              <a:t>There are _____ objects in their collection.</a:t>
            </a:r>
            <a:endParaRPr sz="2400"/>
          </a:p>
          <a:p>
            <a:pPr indent="0" lvl="0" marL="0" rtl="0" algn="l">
              <a:spcBef>
                <a:spcPts val="1000"/>
              </a:spcBef>
              <a:spcAft>
                <a:spcPts val="10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xEl>
                                              <p:pRg end="0" st="0"/>
                                            </p:txEl>
                                          </p:spTgt>
                                        </p:tgtEl>
                                        <p:attrNameLst>
                                          <p:attrName>style.visibility</p:attrName>
                                        </p:attrNameLst>
                                      </p:cBhvr>
                                      <p:to>
                                        <p:strVal val="visible"/>
                                      </p:to>
                                    </p:set>
                                    <p:animEffect filter="fade" transition="in">
                                      <p:cBhvr>
                                        <p:cTn dur="1000"/>
                                        <p:tgtEl>
                                          <p:spTgt spid="6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xEl>
                                              <p:pRg end="1" st="1"/>
                                            </p:txEl>
                                          </p:spTgt>
                                        </p:tgtEl>
                                        <p:attrNameLst>
                                          <p:attrName>style.visibility</p:attrName>
                                        </p:attrNameLst>
                                      </p:cBhvr>
                                      <p:to>
                                        <p:strVal val="visible"/>
                                      </p:to>
                                    </p:set>
                                    <p:animEffect filter="fade" transition="in">
                                      <p:cBhvr>
                                        <p:cTn dur="1000"/>
                                        <p:tgtEl>
                                          <p:spTgt spid="6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xEl>
                                              <p:pRg end="2" st="2"/>
                                            </p:txEl>
                                          </p:spTgt>
                                        </p:tgtEl>
                                        <p:attrNameLst>
                                          <p:attrName>style.visibility</p:attrName>
                                        </p:attrNameLst>
                                      </p:cBhvr>
                                      <p:to>
                                        <p:strVal val="visible"/>
                                      </p:to>
                                    </p:set>
                                    <p:animEffect filter="fade" transition="in">
                                      <p:cBhvr>
                                        <p:cTn dur="1000"/>
                                        <p:tgtEl>
                                          <p:spTgt spid="6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xEl>
                                              <p:pRg end="3" st="3"/>
                                            </p:txEl>
                                          </p:spTgt>
                                        </p:tgtEl>
                                        <p:attrNameLst>
                                          <p:attrName>style.visibility</p:attrName>
                                        </p:attrNameLst>
                                      </p:cBhvr>
                                      <p:to>
                                        <p:strVal val="visible"/>
                                      </p:to>
                                    </p:set>
                                    <p:animEffect filter="fade" transition="in">
                                      <p:cBhvr>
                                        <p:cTn dur="1000"/>
                                        <p:tgtEl>
                                          <p:spTgt spid="6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xEl>
                                              <p:pRg end="4" st="4"/>
                                            </p:txEl>
                                          </p:spTgt>
                                        </p:tgtEl>
                                        <p:attrNameLst>
                                          <p:attrName>style.visibility</p:attrName>
                                        </p:attrNameLst>
                                      </p:cBhvr>
                                      <p:to>
                                        <p:strVal val="visible"/>
                                      </p:to>
                                    </p:set>
                                    <p:animEffect filter="fade" transition="in">
                                      <p:cBhvr>
                                        <p:cTn dur="1000"/>
                                        <p:tgtEl>
                                          <p:spTgt spid="65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xEl>
                                              <p:pRg end="5" st="5"/>
                                            </p:txEl>
                                          </p:spTgt>
                                        </p:tgtEl>
                                        <p:attrNameLst>
                                          <p:attrName>style.visibility</p:attrName>
                                        </p:attrNameLst>
                                      </p:cBhvr>
                                      <p:to>
                                        <p:strVal val="visible"/>
                                      </p:to>
                                    </p:set>
                                    <p:animEffect filter="fade" transition="in">
                                      <p:cBhvr>
                                        <p:cTn dur="1000"/>
                                        <p:tgtEl>
                                          <p:spTgt spid="65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75"/>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Pair Objects and Numbers</a:t>
            </a:r>
            <a:endParaRPr/>
          </a:p>
        </p:txBody>
      </p:sp>
      <p:sp>
        <p:nvSpPr>
          <p:cNvPr id="665" name="Google Shape;665;p75"/>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13 ● Activity 2</a:t>
            </a:r>
            <a:endParaRPr/>
          </a:p>
        </p:txBody>
      </p:sp>
      <p:sp>
        <p:nvSpPr>
          <p:cNvPr id="666" name="Google Shape;666;p75"/>
          <p:cNvSpPr txBox="1"/>
          <p:nvPr>
            <p:ph idx="2" type="body"/>
          </p:nvPr>
        </p:nvSpPr>
        <p:spPr>
          <a:xfrm>
            <a:off x="448950" y="101779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Let’s practice counting to 10.</a:t>
            </a:r>
            <a:endParaRPr sz="2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76"/>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73333"/>
              <a:buFont typeface="Arial"/>
              <a:buNone/>
            </a:pPr>
            <a:r>
              <a:rPr lang="en"/>
              <a:t>Unit 1 ● Lesson 13 ● Activity 2</a:t>
            </a:r>
            <a:endParaRPr/>
          </a:p>
          <a:p>
            <a:pPr indent="0" lvl="0" marL="0" rtl="0" algn="ctr">
              <a:spcBef>
                <a:spcPts val="1200"/>
              </a:spcBef>
              <a:spcAft>
                <a:spcPts val="1200"/>
              </a:spcAft>
              <a:buNone/>
            </a:pPr>
            <a:r>
              <a:t/>
            </a:r>
            <a:endParaRPr/>
          </a:p>
        </p:txBody>
      </p:sp>
      <p:sp>
        <p:nvSpPr>
          <p:cNvPr id="672" name="Google Shape;672;p76"/>
          <p:cNvSpPr txBox="1"/>
          <p:nvPr>
            <p:ph idx="2" type="body"/>
          </p:nvPr>
        </p:nvSpPr>
        <p:spPr>
          <a:xfrm>
            <a:off x="448950" y="103101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Move the objects in your collection into the bucket one at a time.</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Move the objects in your collection into the bucket one at a time. Say a number each time you put an object in the bucket.</a:t>
            </a:r>
            <a:endParaRPr sz="2400"/>
          </a:p>
        </p:txBody>
      </p:sp>
      <p:sp>
        <p:nvSpPr>
          <p:cNvPr id="673" name="Google Shape;673;p76"/>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Pair Objects and Numbers</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2">
                                            <p:txEl>
                                              <p:pRg end="0" st="0"/>
                                            </p:txEl>
                                          </p:spTgt>
                                        </p:tgtEl>
                                        <p:attrNameLst>
                                          <p:attrName>style.visibility</p:attrName>
                                        </p:attrNameLst>
                                      </p:cBhvr>
                                      <p:to>
                                        <p:strVal val="visible"/>
                                      </p:to>
                                    </p:set>
                                    <p:animEffect filter="fade" transition="in">
                                      <p:cBhvr>
                                        <p:cTn dur="1000"/>
                                        <p:tgtEl>
                                          <p:spTgt spid="6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2">
                                            <p:txEl>
                                              <p:pRg end="1" st="1"/>
                                            </p:txEl>
                                          </p:spTgt>
                                        </p:tgtEl>
                                        <p:attrNameLst>
                                          <p:attrName>style.visibility</p:attrName>
                                        </p:attrNameLst>
                                      </p:cBhvr>
                                      <p:to>
                                        <p:strVal val="visible"/>
                                      </p:to>
                                    </p:set>
                                    <p:animEffect filter="fade" transition="in">
                                      <p:cBhvr>
                                        <p:cTn dur="1000"/>
                                        <p:tgtEl>
                                          <p:spTgt spid="6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2">
                                            <p:txEl>
                                              <p:pRg end="2" st="2"/>
                                            </p:txEl>
                                          </p:spTgt>
                                        </p:tgtEl>
                                        <p:attrNameLst>
                                          <p:attrName>style.visibility</p:attrName>
                                        </p:attrNameLst>
                                      </p:cBhvr>
                                      <p:to>
                                        <p:strVal val="visible"/>
                                      </p:to>
                                    </p:set>
                                    <p:animEffect filter="fade" transition="in">
                                      <p:cBhvr>
                                        <p:cTn dur="1000"/>
                                        <p:tgtEl>
                                          <p:spTgt spid="67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77"/>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Pair Objects and Numbers</a:t>
            </a:r>
            <a:endParaRPr/>
          </a:p>
        </p:txBody>
      </p:sp>
      <p:sp>
        <p:nvSpPr>
          <p:cNvPr id="679" name="Google Shape;679;p77"/>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13 ● Activity 2</a:t>
            </a:r>
            <a:endParaRPr/>
          </a:p>
        </p:txBody>
      </p:sp>
      <p:sp>
        <p:nvSpPr>
          <p:cNvPr id="680" name="Google Shape;680;p77"/>
          <p:cNvSpPr txBox="1"/>
          <p:nvPr>
            <p:ph idx="2" type="body"/>
          </p:nvPr>
        </p:nvSpPr>
        <p:spPr>
          <a:xfrm>
            <a:off x="457200" y="102441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400"/>
              <a:t>I’m going to move each object into the bucket. When I move an object, say a number.</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Why do we say one number as we move each object?</a:t>
            </a:r>
            <a:endParaRPr sz="2400"/>
          </a:p>
          <a:p>
            <a:pPr indent="0" lvl="0" marL="0" rtl="0" algn="l">
              <a:spcBef>
                <a:spcPts val="1000"/>
              </a:spcBef>
              <a:spcAft>
                <a:spcPts val="0"/>
              </a:spcAft>
              <a:buNone/>
            </a:pPr>
            <a:r>
              <a:t/>
            </a:r>
            <a:endParaRPr sz="2400"/>
          </a:p>
          <a:p>
            <a:pPr indent="0" lvl="0" marL="0" rtl="0" algn="l">
              <a:spcBef>
                <a:spcPts val="1000"/>
              </a:spcBef>
              <a:spcAft>
                <a:spcPts val="0"/>
              </a:spcAft>
              <a:buClr>
                <a:schemeClr val="dk1"/>
              </a:buClr>
              <a:buSzPts val="1100"/>
              <a:buFont typeface="Arial"/>
              <a:buNone/>
            </a:pPr>
            <a:r>
              <a:rPr lang="en" sz="2400"/>
              <a:t>When we count, we say one number for each object.</a:t>
            </a:r>
            <a:endParaRPr sz="2400"/>
          </a:p>
          <a:p>
            <a:pPr indent="0" lvl="0" marL="0" rtl="0" algn="l">
              <a:spcBef>
                <a:spcPts val="1000"/>
              </a:spcBef>
              <a:spcAft>
                <a:spcPts val="10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xEl>
                                              <p:pRg end="0" st="0"/>
                                            </p:txEl>
                                          </p:spTgt>
                                        </p:tgtEl>
                                        <p:attrNameLst>
                                          <p:attrName>style.visibility</p:attrName>
                                        </p:attrNameLst>
                                      </p:cBhvr>
                                      <p:to>
                                        <p:strVal val="visible"/>
                                      </p:to>
                                    </p:set>
                                    <p:animEffect filter="fade" transition="in">
                                      <p:cBhvr>
                                        <p:cTn dur="1000"/>
                                        <p:tgtEl>
                                          <p:spTgt spid="6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xEl>
                                              <p:pRg end="1" st="1"/>
                                            </p:txEl>
                                          </p:spTgt>
                                        </p:tgtEl>
                                        <p:attrNameLst>
                                          <p:attrName>style.visibility</p:attrName>
                                        </p:attrNameLst>
                                      </p:cBhvr>
                                      <p:to>
                                        <p:strVal val="visible"/>
                                      </p:to>
                                    </p:set>
                                    <p:animEffect filter="fade" transition="in">
                                      <p:cBhvr>
                                        <p:cTn dur="1000"/>
                                        <p:tgtEl>
                                          <p:spTgt spid="6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xEl>
                                              <p:pRg end="2" st="2"/>
                                            </p:txEl>
                                          </p:spTgt>
                                        </p:tgtEl>
                                        <p:attrNameLst>
                                          <p:attrName>style.visibility</p:attrName>
                                        </p:attrNameLst>
                                      </p:cBhvr>
                                      <p:to>
                                        <p:strVal val="visible"/>
                                      </p:to>
                                    </p:set>
                                    <p:animEffect filter="fade" transition="in">
                                      <p:cBhvr>
                                        <p:cTn dur="1000"/>
                                        <p:tgtEl>
                                          <p:spTgt spid="6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xEl>
                                              <p:pRg end="3" st="3"/>
                                            </p:txEl>
                                          </p:spTgt>
                                        </p:tgtEl>
                                        <p:attrNameLst>
                                          <p:attrName>style.visibility</p:attrName>
                                        </p:attrNameLst>
                                      </p:cBhvr>
                                      <p:to>
                                        <p:strVal val="visible"/>
                                      </p:to>
                                    </p:set>
                                    <p:animEffect filter="fade" transition="in">
                                      <p:cBhvr>
                                        <p:cTn dur="1000"/>
                                        <p:tgtEl>
                                          <p:spTgt spid="6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xEl>
                                              <p:pRg end="4" st="4"/>
                                            </p:txEl>
                                          </p:spTgt>
                                        </p:tgtEl>
                                        <p:attrNameLst>
                                          <p:attrName>style.visibility</p:attrName>
                                        </p:attrNameLst>
                                      </p:cBhvr>
                                      <p:to>
                                        <p:strVal val="visible"/>
                                      </p:to>
                                    </p:set>
                                    <p:animEffect filter="fade" transition="in">
                                      <p:cBhvr>
                                        <p:cTn dur="1000"/>
                                        <p:tgtEl>
                                          <p:spTgt spid="6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xEl>
                                              <p:pRg end="5" st="5"/>
                                            </p:txEl>
                                          </p:spTgt>
                                        </p:tgtEl>
                                        <p:attrNameLst>
                                          <p:attrName>style.visibility</p:attrName>
                                        </p:attrNameLst>
                                      </p:cBhvr>
                                      <p:to>
                                        <p:strVal val="visible"/>
                                      </p:to>
                                    </p:set>
                                    <p:animEffect filter="fade" transition="in">
                                      <p:cBhvr>
                                        <p:cTn dur="1000"/>
                                        <p:tgtEl>
                                          <p:spTgt spid="680">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78"/>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13 ● Activity 3</a:t>
            </a:r>
            <a:endParaRPr/>
          </a:p>
        </p:txBody>
      </p:sp>
      <p:sp>
        <p:nvSpPr>
          <p:cNvPr id="686" name="Google Shape;686;p78"/>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Choose a center.</a:t>
            </a:r>
            <a:endParaRPr sz="2400"/>
          </a:p>
        </p:txBody>
      </p:sp>
      <p:sp>
        <p:nvSpPr>
          <p:cNvPr id="687" name="Google Shape;687;p78"/>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Centers: Choice Time</a:t>
            </a:r>
            <a:endParaRPr b="1" sz="2400">
              <a:solidFill>
                <a:schemeClr val="lt1"/>
              </a:solidFill>
              <a:latin typeface="Open Sans"/>
              <a:ea typeface="Open Sans"/>
              <a:cs typeface="Open Sans"/>
              <a:sym typeface="Open Sans"/>
            </a:endParaRPr>
          </a:p>
        </p:txBody>
      </p:sp>
      <p:grpSp>
        <p:nvGrpSpPr>
          <p:cNvPr id="688" name="Google Shape;688;p78"/>
          <p:cNvGrpSpPr/>
          <p:nvPr/>
        </p:nvGrpSpPr>
        <p:grpSpPr>
          <a:xfrm>
            <a:off x="1092300" y="1299600"/>
            <a:ext cx="2219175" cy="1515599"/>
            <a:chOff x="1176413" y="1828800"/>
            <a:chExt cx="2219175" cy="2020799"/>
          </a:xfrm>
        </p:grpSpPr>
        <p:pic>
          <p:nvPicPr>
            <p:cNvPr id="689" name="Google Shape;689;p78"/>
            <p:cNvPicPr preferRelativeResize="0"/>
            <p:nvPr/>
          </p:nvPicPr>
          <p:blipFill>
            <a:blip r:embed="rId3">
              <a:alphaModFix/>
            </a:blip>
            <a:stretch>
              <a:fillRect/>
            </a:stretch>
          </p:blipFill>
          <p:spPr>
            <a:xfrm>
              <a:off x="1176413" y="2137424"/>
              <a:ext cx="2219175" cy="1712175"/>
            </a:xfrm>
            <a:prstGeom prst="rect">
              <a:avLst/>
            </a:prstGeom>
            <a:noFill/>
            <a:ln>
              <a:noFill/>
            </a:ln>
          </p:spPr>
        </p:pic>
        <p:sp>
          <p:nvSpPr>
            <p:cNvPr id="690" name="Google Shape;690;p78"/>
            <p:cNvSpPr txBox="1"/>
            <p:nvPr/>
          </p:nvSpPr>
          <p:spPr>
            <a:xfrm>
              <a:off x="1616863" y="1828800"/>
              <a:ext cx="1338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Geoblocks</a:t>
              </a:r>
              <a:endParaRPr sz="1800">
                <a:latin typeface="Open Sans"/>
                <a:ea typeface="Open Sans"/>
                <a:cs typeface="Open Sans"/>
                <a:sym typeface="Open Sans"/>
              </a:endParaRPr>
            </a:p>
          </p:txBody>
        </p:sp>
      </p:grpSp>
      <p:grpSp>
        <p:nvGrpSpPr>
          <p:cNvPr id="691" name="Google Shape;691;p78"/>
          <p:cNvGrpSpPr/>
          <p:nvPr/>
        </p:nvGrpSpPr>
        <p:grpSpPr>
          <a:xfrm>
            <a:off x="5228150" y="1299600"/>
            <a:ext cx="2364000" cy="1596955"/>
            <a:chOff x="5702563" y="1713575"/>
            <a:chExt cx="2364000" cy="2129274"/>
          </a:xfrm>
        </p:grpSpPr>
        <p:pic>
          <p:nvPicPr>
            <p:cNvPr id="692" name="Google Shape;692;p78"/>
            <p:cNvPicPr preferRelativeResize="0"/>
            <p:nvPr/>
          </p:nvPicPr>
          <p:blipFill>
            <a:blip r:embed="rId4">
              <a:alphaModFix/>
            </a:blip>
            <a:stretch>
              <a:fillRect/>
            </a:stretch>
          </p:blipFill>
          <p:spPr>
            <a:xfrm>
              <a:off x="5833325" y="2175274"/>
              <a:ext cx="1881924" cy="1667574"/>
            </a:xfrm>
            <a:prstGeom prst="rect">
              <a:avLst/>
            </a:prstGeom>
            <a:noFill/>
            <a:ln>
              <a:noFill/>
            </a:ln>
          </p:spPr>
        </p:pic>
        <p:sp>
          <p:nvSpPr>
            <p:cNvPr id="693" name="Google Shape;693;p78"/>
            <p:cNvSpPr txBox="1"/>
            <p:nvPr/>
          </p:nvSpPr>
          <p:spPr>
            <a:xfrm>
              <a:off x="5702563" y="1713575"/>
              <a:ext cx="236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Connecting Cubes</a:t>
              </a:r>
              <a:endParaRPr sz="1800">
                <a:latin typeface="Open Sans"/>
                <a:ea typeface="Open Sans"/>
                <a:cs typeface="Open Sans"/>
                <a:sym typeface="Open Sans"/>
              </a:endParaRPr>
            </a:p>
          </p:txBody>
        </p:sp>
      </p:grpSp>
      <p:grpSp>
        <p:nvGrpSpPr>
          <p:cNvPr id="694" name="Google Shape;694;p78"/>
          <p:cNvGrpSpPr/>
          <p:nvPr/>
        </p:nvGrpSpPr>
        <p:grpSpPr>
          <a:xfrm>
            <a:off x="1323238" y="2965200"/>
            <a:ext cx="2037000" cy="1758431"/>
            <a:chOff x="1371600" y="4056225"/>
            <a:chExt cx="2037000" cy="2344574"/>
          </a:xfrm>
        </p:grpSpPr>
        <p:pic>
          <p:nvPicPr>
            <p:cNvPr id="695" name="Google Shape;695;p78"/>
            <p:cNvPicPr preferRelativeResize="0"/>
            <p:nvPr/>
          </p:nvPicPr>
          <p:blipFill>
            <a:blip r:embed="rId5">
              <a:alphaModFix/>
            </a:blip>
            <a:stretch>
              <a:fillRect/>
            </a:stretch>
          </p:blipFill>
          <p:spPr>
            <a:xfrm>
              <a:off x="1371600" y="4517925"/>
              <a:ext cx="1937650" cy="1882875"/>
            </a:xfrm>
            <a:prstGeom prst="rect">
              <a:avLst/>
            </a:prstGeom>
            <a:noFill/>
            <a:ln>
              <a:noFill/>
            </a:ln>
          </p:spPr>
        </p:pic>
        <p:sp>
          <p:nvSpPr>
            <p:cNvPr id="696" name="Google Shape;696;p78"/>
            <p:cNvSpPr txBox="1"/>
            <p:nvPr/>
          </p:nvSpPr>
          <p:spPr>
            <a:xfrm>
              <a:off x="1470900" y="4056225"/>
              <a:ext cx="1937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Pattern Blocks</a:t>
              </a:r>
              <a:endParaRPr sz="1800">
                <a:latin typeface="Open Sans"/>
                <a:ea typeface="Open Sans"/>
                <a:cs typeface="Open Sans"/>
                <a:sym typeface="Open Sans"/>
              </a:endParaRPr>
            </a:p>
          </p:txBody>
        </p:sp>
      </p:grpSp>
      <p:grpSp>
        <p:nvGrpSpPr>
          <p:cNvPr id="697" name="Google Shape;697;p78"/>
          <p:cNvGrpSpPr/>
          <p:nvPr/>
        </p:nvGrpSpPr>
        <p:grpSpPr>
          <a:xfrm>
            <a:off x="4169113" y="3044081"/>
            <a:ext cx="4339800" cy="1453616"/>
            <a:chOff x="4688100" y="4292900"/>
            <a:chExt cx="4339800" cy="1938154"/>
          </a:xfrm>
        </p:grpSpPr>
        <p:pic>
          <p:nvPicPr>
            <p:cNvPr id="698" name="Google Shape;698;p78"/>
            <p:cNvPicPr preferRelativeResize="0"/>
            <p:nvPr/>
          </p:nvPicPr>
          <p:blipFill>
            <a:blip r:embed="rId6">
              <a:alphaModFix/>
            </a:blip>
            <a:stretch>
              <a:fillRect/>
            </a:stretch>
          </p:blipFill>
          <p:spPr>
            <a:xfrm>
              <a:off x="4688100" y="4687682"/>
              <a:ext cx="4339800" cy="1543372"/>
            </a:xfrm>
            <a:prstGeom prst="rect">
              <a:avLst/>
            </a:prstGeom>
            <a:noFill/>
            <a:ln>
              <a:noFill/>
            </a:ln>
          </p:spPr>
        </p:pic>
        <p:sp>
          <p:nvSpPr>
            <p:cNvPr id="699" name="Google Shape;699;p78"/>
            <p:cNvSpPr txBox="1"/>
            <p:nvPr/>
          </p:nvSpPr>
          <p:spPr>
            <a:xfrm>
              <a:off x="5943600" y="4292900"/>
              <a:ext cx="165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Picture Books</a:t>
              </a:r>
              <a:endParaRPr sz="1800">
                <a:latin typeface="Open Sans"/>
                <a:ea typeface="Open Sans"/>
                <a:cs typeface="Open Sans"/>
                <a:sym typeface="Open Sans"/>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79"/>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Centers: Choice Time</a:t>
            </a:r>
            <a:endParaRPr/>
          </a:p>
        </p:txBody>
      </p:sp>
      <p:sp>
        <p:nvSpPr>
          <p:cNvPr id="705" name="Google Shape;705;p79"/>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13 ● Activity 3</a:t>
            </a:r>
            <a:endParaRPr/>
          </a:p>
        </p:txBody>
      </p:sp>
      <p:sp>
        <p:nvSpPr>
          <p:cNvPr id="706" name="Google Shape;706;p79"/>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When did you see a partner count during centers today?</a:t>
            </a:r>
            <a:endParaRPr sz="24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80"/>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How Many Are There? (Part 2)</a:t>
            </a:r>
            <a:endParaRPr/>
          </a:p>
        </p:txBody>
      </p:sp>
      <p:sp>
        <p:nvSpPr>
          <p:cNvPr id="712" name="Google Shape;712;p80"/>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13</a:t>
            </a:r>
            <a:endParaRPr/>
          </a:p>
        </p:txBody>
      </p:sp>
      <p:sp>
        <p:nvSpPr>
          <p:cNvPr id="713" name="Google Shape;713;p80"/>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Today we counted collections of objects. What is something that you can count at home?</a:t>
            </a:r>
            <a:endParaRPr sz="24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81"/>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14 </a:t>
            </a:r>
            <a:endParaRPr/>
          </a:p>
        </p:txBody>
      </p:sp>
      <p:sp>
        <p:nvSpPr>
          <p:cNvPr id="719" name="Google Shape;719;p81"/>
          <p:cNvSpPr txBox="1"/>
          <p:nvPr>
            <p:ph type="title"/>
          </p:nvPr>
        </p:nvSpPr>
        <p:spPr>
          <a:xfrm>
            <a:off x="225600" y="2796142"/>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Answer “How Many” Questions</a:t>
            </a:r>
            <a:endParaRPr/>
          </a:p>
        </p:txBody>
      </p:sp>
      <p:sp>
        <p:nvSpPr>
          <p:cNvPr id="720" name="Google Shape;720;p81"/>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721" name="Google Shape;721;p81"/>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82"/>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count to figure out how many objects are in our collections. </a:t>
            </a:r>
            <a:endParaRPr/>
          </a:p>
        </p:txBody>
      </p:sp>
      <p:sp>
        <p:nvSpPr>
          <p:cNvPr id="727" name="Google Shape;727;p82"/>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14</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83"/>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14 ● Warm-up</a:t>
            </a:r>
            <a:endParaRPr/>
          </a:p>
        </p:txBody>
      </p:sp>
      <p:sp>
        <p:nvSpPr>
          <p:cNvPr id="733" name="Google Shape;733;p83"/>
          <p:cNvSpPr txBox="1"/>
          <p:nvPr>
            <p:ph type="title"/>
          </p:nvPr>
        </p:nvSpPr>
        <p:spPr>
          <a:xfrm>
            <a:off x="149100" y="84"/>
            <a:ext cx="74013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Represent Attendance (Part 1)</a:t>
            </a:r>
            <a:endParaRPr/>
          </a:p>
        </p:txBody>
      </p:sp>
      <p:sp>
        <p:nvSpPr>
          <p:cNvPr id="734" name="Google Shape;734;p83"/>
          <p:cNvSpPr txBox="1"/>
          <p:nvPr>
            <p:ph idx="2" type="body"/>
          </p:nvPr>
        </p:nvSpPr>
        <p:spPr>
          <a:xfrm>
            <a:off x="457200" y="1033959"/>
            <a:ext cx="8229600" cy="36699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How can we show how many of us are here today?</a:t>
            </a:r>
            <a:endParaRPr sz="2400"/>
          </a:p>
          <a:p>
            <a:pPr indent="-381000" lvl="0" marL="457200" rtl="0" algn="l">
              <a:spcBef>
                <a:spcPts val="1000"/>
              </a:spcBef>
              <a:spcAft>
                <a:spcPts val="0"/>
              </a:spcAft>
              <a:buSzPts val="2400"/>
              <a:buChar char="●"/>
            </a:pPr>
            <a:r>
              <a:rPr lang="en" sz="2400"/>
              <a:t>How can we figure out how many of us are here?</a:t>
            </a:r>
            <a:endParaRPr sz="2400"/>
          </a:p>
          <a:p>
            <a:pPr indent="-381000" lvl="0" marL="457200" rtl="0" algn="l">
              <a:spcBef>
                <a:spcPts val="1000"/>
              </a:spcBef>
              <a:spcAft>
                <a:spcPts val="0"/>
              </a:spcAft>
              <a:buSzPts val="2400"/>
              <a:buChar char="●"/>
            </a:pPr>
            <a:r>
              <a:rPr lang="en" sz="2400"/>
              <a:t>How many of us are here today?</a:t>
            </a:r>
            <a:endParaRPr sz="2400"/>
          </a:p>
          <a:p>
            <a:pPr indent="-381000" lvl="0" marL="457200" rtl="0" algn="l">
              <a:spcBef>
                <a:spcPts val="1000"/>
              </a:spcBef>
              <a:spcAft>
                <a:spcPts val="1000"/>
              </a:spcAft>
              <a:buSzPts val="2400"/>
              <a:buChar char="●"/>
            </a:pPr>
            <a:r>
              <a:rPr lang="en" sz="2400"/>
              <a:t>What did we do to show each student in our class?</a:t>
            </a:r>
            <a:endParaRPr sz="24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84"/>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1</a:t>
            </a:r>
            <a:endParaRPr/>
          </a:p>
        </p:txBody>
      </p:sp>
      <p:sp>
        <p:nvSpPr>
          <p:cNvPr id="740" name="Google Shape;740;p84"/>
          <p:cNvSpPr txBox="1"/>
          <p:nvPr>
            <p:ph idx="2" type="body"/>
          </p:nvPr>
        </p:nvSpPr>
        <p:spPr>
          <a:xfrm>
            <a:off x="457200" y="104016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Figure out how many objects are in your collection.</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Switch collections with a partner. Figure out how many objects are in your new collection.</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Ask your partner “How many objects are in your collection?”</a:t>
            </a:r>
            <a:endParaRPr sz="2400"/>
          </a:p>
        </p:txBody>
      </p:sp>
      <p:sp>
        <p:nvSpPr>
          <p:cNvPr id="741" name="Google Shape;741;p84"/>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Counting Collections: How Many?</a:t>
            </a:r>
            <a:endParaRPr b="1" sz="2400">
              <a:solidFill>
                <a:schemeClr val="lt1"/>
              </a:solidFill>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85"/>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 How Many?</a:t>
            </a:r>
            <a:endParaRPr/>
          </a:p>
        </p:txBody>
      </p:sp>
      <p:sp>
        <p:nvSpPr>
          <p:cNvPr id="747" name="Google Shape;747;p85"/>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14 ● Activity 1</a:t>
            </a:r>
            <a:endParaRPr/>
          </a:p>
        </p:txBody>
      </p:sp>
      <p:sp>
        <p:nvSpPr>
          <p:cNvPr id="748" name="Google Shape;748;p85"/>
          <p:cNvSpPr txBox="1"/>
          <p:nvPr>
            <p:ph idx="2" type="body"/>
          </p:nvPr>
        </p:nvSpPr>
        <p:spPr>
          <a:xfrm>
            <a:off x="457200" y="1027753"/>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Let’s watch ____ count a collection.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How many objects are in _____’s collection? How do you know?</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There are _____ objects in their collection.</a:t>
            </a:r>
            <a:endParaRPr sz="24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86"/>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Egg Carton Counting</a:t>
            </a:r>
            <a:endParaRPr/>
          </a:p>
        </p:txBody>
      </p:sp>
      <p:sp>
        <p:nvSpPr>
          <p:cNvPr id="754" name="Google Shape;754;p86"/>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2</a:t>
            </a:r>
            <a:endParaRPr/>
          </a:p>
        </p:txBody>
      </p:sp>
      <p:sp>
        <p:nvSpPr>
          <p:cNvPr id="755" name="Google Shape;755;p86"/>
          <p:cNvSpPr txBox="1"/>
          <p:nvPr>
            <p:ph idx="2" type="body"/>
          </p:nvPr>
        </p:nvSpPr>
        <p:spPr>
          <a:xfrm>
            <a:off x="457200" y="1046372"/>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How can the egg carton help us make sure that we say one number for each object while we count?</a:t>
            </a:r>
            <a:endParaRPr sz="24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87"/>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73333"/>
              <a:buFont typeface="Arial"/>
              <a:buNone/>
            </a:pPr>
            <a:r>
              <a:rPr lang="en"/>
              <a:t>Unit 1 ● Lesson 14 ● Activity 2</a:t>
            </a:r>
            <a:endParaRPr/>
          </a:p>
          <a:p>
            <a:pPr indent="0" lvl="0" marL="0" rtl="0" algn="ctr">
              <a:spcBef>
                <a:spcPts val="1200"/>
              </a:spcBef>
              <a:spcAft>
                <a:spcPts val="1200"/>
              </a:spcAft>
              <a:buNone/>
            </a:pPr>
            <a:r>
              <a:t/>
            </a:r>
            <a:endParaRPr/>
          </a:p>
        </p:txBody>
      </p:sp>
      <p:sp>
        <p:nvSpPr>
          <p:cNvPr id="761" name="Google Shape;761;p87"/>
          <p:cNvSpPr txBox="1"/>
          <p:nvPr>
            <p:ph idx="2" type="body"/>
          </p:nvPr>
        </p:nvSpPr>
        <p:spPr>
          <a:xfrm>
            <a:off x="457200" y="1033959"/>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Use the egg carton to figure out how many objects are in your collection.</a:t>
            </a:r>
            <a:endParaRPr sz="2400"/>
          </a:p>
        </p:txBody>
      </p:sp>
      <p:sp>
        <p:nvSpPr>
          <p:cNvPr id="762" name="Google Shape;762;p87"/>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Egg Carton Counting</a:t>
            </a:r>
            <a:endParaRPr b="1" sz="2400">
              <a:solidFill>
                <a:schemeClr val="lt1"/>
              </a:solidFill>
              <a:latin typeface="Open Sans"/>
              <a:ea typeface="Open Sans"/>
              <a:cs typeface="Open Sans"/>
              <a:sym typeface="Open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88"/>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Egg Carton Counting</a:t>
            </a:r>
            <a:endParaRPr/>
          </a:p>
        </p:txBody>
      </p:sp>
      <p:sp>
        <p:nvSpPr>
          <p:cNvPr id="768" name="Google Shape;768;p88"/>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2</a:t>
            </a:r>
            <a:endParaRPr/>
          </a:p>
        </p:txBody>
      </p:sp>
      <p:sp>
        <p:nvSpPr>
          <p:cNvPr id="769" name="Google Shape;769;p88"/>
          <p:cNvSpPr txBox="1"/>
          <p:nvPr>
            <p:ph idx="2" type="body"/>
          </p:nvPr>
        </p:nvSpPr>
        <p:spPr>
          <a:xfrm>
            <a:off x="457200" y="104016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Take turns counting your collection with your partner. As you place each object in the egg carton, your partner says one number.</a:t>
            </a:r>
            <a:endParaRPr sz="24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89"/>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Introduce Connecting Cubes, Get and Build</a:t>
            </a:r>
            <a:endParaRPr/>
          </a:p>
        </p:txBody>
      </p:sp>
      <p:sp>
        <p:nvSpPr>
          <p:cNvPr id="775" name="Google Shape;775;p89"/>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3</a:t>
            </a:r>
            <a:endParaRPr/>
          </a:p>
        </p:txBody>
      </p:sp>
      <p:sp>
        <p:nvSpPr>
          <p:cNvPr id="776" name="Google Shape;776;p89"/>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What do you notice? What do you wonder?</a:t>
            </a:r>
            <a:endParaRPr sz="2400"/>
          </a:p>
        </p:txBody>
      </p:sp>
      <p:pic>
        <p:nvPicPr>
          <p:cNvPr id="777" name="Google Shape;777;p89"/>
          <p:cNvPicPr preferRelativeResize="0"/>
          <p:nvPr/>
        </p:nvPicPr>
        <p:blipFill rotWithShape="1">
          <a:blip r:embed="rId3">
            <a:alphaModFix/>
          </a:blip>
          <a:srcRect b="70192" l="0" r="0" t="0"/>
          <a:stretch/>
        </p:blipFill>
        <p:spPr>
          <a:xfrm>
            <a:off x="1196925" y="1531901"/>
            <a:ext cx="6733650" cy="1050995"/>
          </a:xfrm>
          <a:prstGeom prst="rect">
            <a:avLst/>
          </a:prstGeom>
          <a:noFill/>
          <a:ln>
            <a:noFill/>
          </a:ln>
        </p:spPr>
      </p:pic>
      <p:pic>
        <p:nvPicPr>
          <p:cNvPr id="778" name="Google Shape;778;p89"/>
          <p:cNvPicPr preferRelativeResize="0"/>
          <p:nvPr/>
        </p:nvPicPr>
        <p:blipFill rotWithShape="1">
          <a:blip r:embed="rId3">
            <a:alphaModFix/>
          </a:blip>
          <a:srcRect b="0" l="0" r="0" t="70192"/>
          <a:stretch/>
        </p:blipFill>
        <p:spPr>
          <a:xfrm>
            <a:off x="1205175" y="2842220"/>
            <a:ext cx="6733650" cy="105099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0"/>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Introduce Connecting Cubes, Get and Build</a:t>
            </a:r>
            <a:endParaRPr/>
          </a:p>
        </p:txBody>
      </p:sp>
      <p:sp>
        <p:nvSpPr>
          <p:cNvPr id="784" name="Google Shape;784;p90"/>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3</a:t>
            </a:r>
            <a:endParaRPr/>
          </a:p>
        </p:txBody>
      </p:sp>
      <p:sp>
        <p:nvSpPr>
          <p:cNvPr id="785" name="Google Shape;785;p90"/>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This page shows me which connecting cubes I need. Work with your partner to take out all of the connecting cubes that you need.</a:t>
            </a:r>
            <a:endParaRPr sz="2400"/>
          </a:p>
        </p:txBody>
      </p:sp>
      <p:grpSp>
        <p:nvGrpSpPr>
          <p:cNvPr id="786" name="Google Shape;786;p90"/>
          <p:cNvGrpSpPr/>
          <p:nvPr/>
        </p:nvGrpSpPr>
        <p:grpSpPr>
          <a:xfrm>
            <a:off x="4055348" y="2004453"/>
            <a:ext cx="4676856" cy="1613879"/>
            <a:chOff x="1196925" y="2042534"/>
            <a:chExt cx="6741900" cy="3148418"/>
          </a:xfrm>
        </p:grpSpPr>
        <p:pic>
          <p:nvPicPr>
            <p:cNvPr id="787" name="Google Shape;787;p90"/>
            <p:cNvPicPr preferRelativeResize="0"/>
            <p:nvPr/>
          </p:nvPicPr>
          <p:blipFill rotWithShape="1">
            <a:blip r:embed="rId3">
              <a:alphaModFix/>
            </a:blip>
            <a:srcRect b="70192" l="0" r="0" t="0"/>
            <a:stretch/>
          </p:blipFill>
          <p:spPr>
            <a:xfrm>
              <a:off x="1196925" y="2042534"/>
              <a:ext cx="6733650" cy="1401326"/>
            </a:xfrm>
            <a:prstGeom prst="rect">
              <a:avLst/>
            </a:prstGeom>
            <a:noFill/>
            <a:ln>
              <a:noFill/>
            </a:ln>
          </p:spPr>
        </p:pic>
        <p:pic>
          <p:nvPicPr>
            <p:cNvPr id="788" name="Google Shape;788;p90"/>
            <p:cNvPicPr preferRelativeResize="0"/>
            <p:nvPr/>
          </p:nvPicPr>
          <p:blipFill rotWithShape="1">
            <a:blip r:embed="rId3">
              <a:alphaModFix/>
            </a:blip>
            <a:srcRect b="0" l="0" r="0" t="70192"/>
            <a:stretch/>
          </p:blipFill>
          <p:spPr>
            <a:xfrm>
              <a:off x="1205175" y="3789626"/>
              <a:ext cx="6733650" cy="1401326"/>
            </a:xfrm>
            <a:prstGeom prst="rect">
              <a:avLst/>
            </a:prstGeom>
            <a:noFill/>
            <a:ln>
              <a:noFill/>
            </a:ln>
          </p:spPr>
        </p:pic>
      </p:grpSp>
      <p:sp>
        <p:nvSpPr>
          <p:cNvPr id="789" name="Google Shape;789;p90"/>
          <p:cNvSpPr txBox="1"/>
          <p:nvPr/>
        </p:nvSpPr>
        <p:spPr>
          <a:xfrm>
            <a:off x="457200" y="2104800"/>
            <a:ext cx="3285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Open Sans"/>
                <a:ea typeface="Open Sans"/>
                <a:cs typeface="Open Sans"/>
                <a:sym typeface="Open Sans"/>
              </a:rPr>
              <a:t>Now you can use your connecting cubes to create whatever you’d like. You can make an animal or a tower or something else.</a:t>
            </a:r>
            <a:endParaRPr sz="2400">
              <a:latin typeface="Open Sans"/>
              <a:ea typeface="Open Sans"/>
              <a:cs typeface="Open Sans"/>
              <a:sym typeface="Open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91"/>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3</a:t>
            </a:r>
            <a:endParaRPr/>
          </a:p>
        </p:txBody>
      </p:sp>
      <p:sp>
        <p:nvSpPr>
          <p:cNvPr id="795" name="Google Shape;795;p91"/>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Introduce Connecting Cubes, Get and Build</a:t>
            </a:r>
            <a:endParaRPr b="1" sz="2400">
              <a:solidFill>
                <a:schemeClr val="lt1"/>
              </a:solidFill>
              <a:latin typeface="Open Sans"/>
              <a:ea typeface="Open Sans"/>
              <a:cs typeface="Open Sans"/>
              <a:sym typeface="Open Sans"/>
            </a:endParaRPr>
          </a:p>
        </p:txBody>
      </p:sp>
      <p:sp>
        <p:nvSpPr>
          <p:cNvPr id="796" name="Google Shape;796;p91"/>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100"/>
              <a:t>Now you can choose another center. You can also choose to continue working with Connecting Cubes.</a:t>
            </a:r>
            <a:endParaRPr sz="2100"/>
          </a:p>
        </p:txBody>
      </p:sp>
      <p:grpSp>
        <p:nvGrpSpPr>
          <p:cNvPr id="797" name="Google Shape;797;p91"/>
          <p:cNvGrpSpPr/>
          <p:nvPr/>
        </p:nvGrpSpPr>
        <p:grpSpPr>
          <a:xfrm>
            <a:off x="1058850" y="1449600"/>
            <a:ext cx="2219175" cy="1515599"/>
            <a:chOff x="1176413" y="1828800"/>
            <a:chExt cx="2219175" cy="2020799"/>
          </a:xfrm>
        </p:grpSpPr>
        <p:pic>
          <p:nvPicPr>
            <p:cNvPr id="798" name="Google Shape;798;p91"/>
            <p:cNvPicPr preferRelativeResize="0"/>
            <p:nvPr/>
          </p:nvPicPr>
          <p:blipFill>
            <a:blip r:embed="rId3">
              <a:alphaModFix/>
            </a:blip>
            <a:stretch>
              <a:fillRect/>
            </a:stretch>
          </p:blipFill>
          <p:spPr>
            <a:xfrm>
              <a:off x="1176413" y="2137424"/>
              <a:ext cx="2219175" cy="1712175"/>
            </a:xfrm>
            <a:prstGeom prst="rect">
              <a:avLst/>
            </a:prstGeom>
            <a:noFill/>
            <a:ln>
              <a:noFill/>
            </a:ln>
          </p:spPr>
        </p:pic>
        <p:sp>
          <p:nvSpPr>
            <p:cNvPr id="799" name="Google Shape;799;p91"/>
            <p:cNvSpPr txBox="1"/>
            <p:nvPr/>
          </p:nvSpPr>
          <p:spPr>
            <a:xfrm>
              <a:off x="1616863" y="1828800"/>
              <a:ext cx="1338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Geoblocks</a:t>
              </a:r>
              <a:endParaRPr sz="1800">
                <a:latin typeface="Open Sans"/>
                <a:ea typeface="Open Sans"/>
                <a:cs typeface="Open Sans"/>
                <a:sym typeface="Open Sans"/>
              </a:endParaRPr>
            </a:p>
          </p:txBody>
        </p:sp>
      </p:grpSp>
      <p:grpSp>
        <p:nvGrpSpPr>
          <p:cNvPr id="800" name="Google Shape;800;p91"/>
          <p:cNvGrpSpPr/>
          <p:nvPr/>
        </p:nvGrpSpPr>
        <p:grpSpPr>
          <a:xfrm>
            <a:off x="5194700" y="1449600"/>
            <a:ext cx="2364000" cy="1596955"/>
            <a:chOff x="5702563" y="1713575"/>
            <a:chExt cx="2364000" cy="2129274"/>
          </a:xfrm>
        </p:grpSpPr>
        <p:pic>
          <p:nvPicPr>
            <p:cNvPr id="801" name="Google Shape;801;p91"/>
            <p:cNvPicPr preferRelativeResize="0"/>
            <p:nvPr/>
          </p:nvPicPr>
          <p:blipFill>
            <a:blip r:embed="rId4">
              <a:alphaModFix/>
            </a:blip>
            <a:stretch>
              <a:fillRect/>
            </a:stretch>
          </p:blipFill>
          <p:spPr>
            <a:xfrm>
              <a:off x="5833325" y="2175274"/>
              <a:ext cx="1881924" cy="1667574"/>
            </a:xfrm>
            <a:prstGeom prst="rect">
              <a:avLst/>
            </a:prstGeom>
            <a:noFill/>
            <a:ln>
              <a:noFill/>
            </a:ln>
          </p:spPr>
        </p:pic>
        <p:sp>
          <p:nvSpPr>
            <p:cNvPr id="802" name="Google Shape;802;p91"/>
            <p:cNvSpPr txBox="1"/>
            <p:nvPr/>
          </p:nvSpPr>
          <p:spPr>
            <a:xfrm>
              <a:off x="5702563" y="1713575"/>
              <a:ext cx="236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Connecting Cubes</a:t>
              </a:r>
              <a:endParaRPr sz="1800">
                <a:latin typeface="Open Sans"/>
                <a:ea typeface="Open Sans"/>
                <a:cs typeface="Open Sans"/>
                <a:sym typeface="Open Sans"/>
              </a:endParaRPr>
            </a:p>
          </p:txBody>
        </p:sp>
      </p:grpSp>
      <p:grpSp>
        <p:nvGrpSpPr>
          <p:cNvPr id="803" name="Google Shape;803;p91"/>
          <p:cNvGrpSpPr/>
          <p:nvPr/>
        </p:nvGrpSpPr>
        <p:grpSpPr>
          <a:xfrm>
            <a:off x="1289788" y="3115200"/>
            <a:ext cx="2037000" cy="1758431"/>
            <a:chOff x="1371600" y="4056225"/>
            <a:chExt cx="2037000" cy="2344574"/>
          </a:xfrm>
        </p:grpSpPr>
        <p:pic>
          <p:nvPicPr>
            <p:cNvPr id="804" name="Google Shape;804;p91"/>
            <p:cNvPicPr preferRelativeResize="0"/>
            <p:nvPr/>
          </p:nvPicPr>
          <p:blipFill>
            <a:blip r:embed="rId5">
              <a:alphaModFix/>
            </a:blip>
            <a:stretch>
              <a:fillRect/>
            </a:stretch>
          </p:blipFill>
          <p:spPr>
            <a:xfrm>
              <a:off x="1371600" y="4517925"/>
              <a:ext cx="1937650" cy="1882875"/>
            </a:xfrm>
            <a:prstGeom prst="rect">
              <a:avLst/>
            </a:prstGeom>
            <a:noFill/>
            <a:ln>
              <a:noFill/>
            </a:ln>
          </p:spPr>
        </p:pic>
        <p:sp>
          <p:nvSpPr>
            <p:cNvPr id="805" name="Google Shape;805;p91"/>
            <p:cNvSpPr txBox="1"/>
            <p:nvPr/>
          </p:nvSpPr>
          <p:spPr>
            <a:xfrm>
              <a:off x="1470900" y="4056225"/>
              <a:ext cx="1937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Pattern Blocks</a:t>
              </a:r>
              <a:endParaRPr sz="1800">
                <a:latin typeface="Open Sans"/>
                <a:ea typeface="Open Sans"/>
                <a:cs typeface="Open Sans"/>
                <a:sym typeface="Open Sans"/>
              </a:endParaRPr>
            </a:p>
          </p:txBody>
        </p:sp>
      </p:grpSp>
      <p:grpSp>
        <p:nvGrpSpPr>
          <p:cNvPr id="806" name="Google Shape;806;p91"/>
          <p:cNvGrpSpPr/>
          <p:nvPr/>
        </p:nvGrpSpPr>
        <p:grpSpPr>
          <a:xfrm>
            <a:off x="4135663" y="3194081"/>
            <a:ext cx="4339800" cy="1453616"/>
            <a:chOff x="4688100" y="4292900"/>
            <a:chExt cx="4339800" cy="1938154"/>
          </a:xfrm>
        </p:grpSpPr>
        <p:pic>
          <p:nvPicPr>
            <p:cNvPr id="807" name="Google Shape;807;p91"/>
            <p:cNvPicPr preferRelativeResize="0"/>
            <p:nvPr/>
          </p:nvPicPr>
          <p:blipFill>
            <a:blip r:embed="rId6">
              <a:alphaModFix/>
            </a:blip>
            <a:stretch>
              <a:fillRect/>
            </a:stretch>
          </p:blipFill>
          <p:spPr>
            <a:xfrm>
              <a:off x="4688100" y="4687682"/>
              <a:ext cx="4339800" cy="1543372"/>
            </a:xfrm>
            <a:prstGeom prst="rect">
              <a:avLst/>
            </a:prstGeom>
            <a:noFill/>
            <a:ln>
              <a:noFill/>
            </a:ln>
          </p:spPr>
        </p:pic>
        <p:sp>
          <p:nvSpPr>
            <p:cNvPr id="808" name="Google Shape;808;p91"/>
            <p:cNvSpPr txBox="1"/>
            <p:nvPr/>
          </p:nvSpPr>
          <p:spPr>
            <a:xfrm>
              <a:off x="5943600" y="4292900"/>
              <a:ext cx="165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Picture Books</a:t>
              </a:r>
              <a:endParaRPr sz="1800">
                <a:latin typeface="Open Sans"/>
                <a:ea typeface="Open Sans"/>
                <a:cs typeface="Open Sans"/>
                <a:sym typeface="Open Sans"/>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92"/>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Introduce Connecting Cubes, Get and Build</a:t>
            </a:r>
            <a:endParaRPr/>
          </a:p>
        </p:txBody>
      </p:sp>
      <p:sp>
        <p:nvSpPr>
          <p:cNvPr id="814" name="Google Shape;814;p92"/>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 ● Activity 3</a:t>
            </a:r>
            <a:endParaRPr/>
          </a:p>
        </p:txBody>
      </p:sp>
      <p:sp>
        <p:nvSpPr>
          <p:cNvPr id="815" name="Google Shape;815;p92"/>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Let’s look at what two people built with connecting cubes.</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Tell your partner what is the same about what ______ and ______ made.</a:t>
            </a:r>
            <a:endParaRPr sz="24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93"/>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Answer “How Many” Questions</a:t>
            </a:r>
            <a:endParaRPr/>
          </a:p>
        </p:txBody>
      </p:sp>
      <p:sp>
        <p:nvSpPr>
          <p:cNvPr id="821" name="Google Shape;821;p93"/>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14</a:t>
            </a:r>
            <a:endParaRPr/>
          </a:p>
        </p:txBody>
      </p:sp>
      <p:sp>
        <p:nvSpPr>
          <p:cNvPr id="822" name="Google Shape;822;p93"/>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Today we counted collections to figure out how many objects there are. Ask your partner a question about our classroom that starts with “how many”.</a:t>
            </a:r>
            <a:endParaRPr sz="24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94"/>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15 </a:t>
            </a:r>
            <a:endParaRPr/>
          </a:p>
        </p:txBody>
      </p:sp>
      <p:sp>
        <p:nvSpPr>
          <p:cNvPr id="828" name="Google Shape;828;p94"/>
          <p:cNvSpPr txBox="1"/>
          <p:nvPr>
            <p:ph type="title"/>
          </p:nvPr>
        </p:nvSpPr>
        <p:spPr>
          <a:xfrm>
            <a:off x="225600" y="2879742"/>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Explain How You Counted</a:t>
            </a:r>
            <a:endParaRPr/>
          </a:p>
        </p:txBody>
      </p:sp>
      <p:sp>
        <p:nvSpPr>
          <p:cNvPr id="829" name="Google Shape;829;p94"/>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830" name="Google Shape;830;p94"/>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95"/>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count collections of objects and tell our partners how we counted.</a:t>
            </a:r>
            <a:endParaRPr/>
          </a:p>
        </p:txBody>
      </p:sp>
      <p:sp>
        <p:nvSpPr>
          <p:cNvPr id="836" name="Google Shape;836;p95"/>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15</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96"/>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15 ● Warm-up</a:t>
            </a:r>
            <a:endParaRPr/>
          </a:p>
        </p:txBody>
      </p:sp>
      <p:sp>
        <p:nvSpPr>
          <p:cNvPr id="842" name="Google Shape;842;p96"/>
          <p:cNvSpPr txBox="1"/>
          <p:nvPr>
            <p:ph type="title"/>
          </p:nvPr>
        </p:nvSpPr>
        <p:spPr>
          <a:xfrm>
            <a:off x="149100" y="84"/>
            <a:ext cx="74013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Represent Attendance (Part 2)</a:t>
            </a:r>
            <a:endParaRPr/>
          </a:p>
        </p:txBody>
      </p:sp>
      <p:sp>
        <p:nvSpPr>
          <p:cNvPr id="843" name="Google Shape;843;p96"/>
          <p:cNvSpPr txBox="1"/>
          <p:nvPr>
            <p:ph idx="2" type="body"/>
          </p:nvPr>
        </p:nvSpPr>
        <p:spPr>
          <a:xfrm>
            <a:off x="457200" y="1021547"/>
            <a:ext cx="8229600" cy="36699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How can we show how many of us are here today?</a:t>
            </a:r>
            <a:endParaRPr sz="2400"/>
          </a:p>
          <a:p>
            <a:pPr indent="-381000" lvl="0" marL="457200" rtl="0" algn="l">
              <a:spcBef>
                <a:spcPts val="1000"/>
              </a:spcBef>
              <a:spcAft>
                <a:spcPts val="0"/>
              </a:spcAft>
              <a:buSzPts val="2400"/>
              <a:buChar char="●"/>
            </a:pPr>
            <a:r>
              <a:rPr lang="en" sz="2400"/>
              <a:t>How can we figure out how many of us are here?</a:t>
            </a:r>
            <a:endParaRPr sz="2400"/>
          </a:p>
          <a:p>
            <a:pPr indent="-381000" lvl="0" marL="457200" rtl="0" algn="l">
              <a:spcBef>
                <a:spcPts val="1000"/>
              </a:spcBef>
              <a:spcAft>
                <a:spcPts val="0"/>
              </a:spcAft>
              <a:buSzPts val="2400"/>
              <a:buChar char="●"/>
            </a:pPr>
            <a:r>
              <a:rPr lang="en" sz="2400"/>
              <a:t>How many of us are here today?</a:t>
            </a:r>
            <a:endParaRPr sz="2400"/>
          </a:p>
          <a:p>
            <a:pPr indent="-381000" lvl="0" marL="457200" rtl="0" algn="l">
              <a:spcBef>
                <a:spcPts val="1000"/>
              </a:spcBef>
              <a:spcAft>
                <a:spcPts val="1000"/>
              </a:spcAft>
              <a:buSzPts val="2400"/>
              <a:buChar char="●"/>
            </a:pPr>
            <a:r>
              <a:rPr lang="en" sz="2400"/>
              <a:t>What did we do to show each student in our class?</a:t>
            </a:r>
            <a:endParaRPr sz="24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97"/>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15 ● Activity 1</a:t>
            </a:r>
            <a:endParaRPr/>
          </a:p>
        </p:txBody>
      </p:sp>
      <p:sp>
        <p:nvSpPr>
          <p:cNvPr id="849" name="Google Shape;849;p97"/>
          <p:cNvSpPr txBox="1"/>
          <p:nvPr>
            <p:ph idx="2" type="body"/>
          </p:nvPr>
        </p:nvSpPr>
        <p:spPr>
          <a:xfrm>
            <a:off x="457200" y="654335"/>
            <a:ext cx="8229600" cy="2752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100"/>
              <a:t>Figure out how many objects are in your collection.</a:t>
            </a:r>
            <a:endParaRPr sz="2100"/>
          </a:p>
          <a:p>
            <a:pPr indent="0" lvl="0" marL="0" rtl="0" algn="l">
              <a:spcBef>
                <a:spcPts val="1000"/>
              </a:spcBef>
              <a:spcAft>
                <a:spcPts val="0"/>
              </a:spcAft>
              <a:buNone/>
            </a:pPr>
            <a:r>
              <a:t/>
            </a:r>
            <a:endParaRPr sz="2100"/>
          </a:p>
          <a:p>
            <a:pPr indent="0" lvl="0" marL="0" rtl="0" algn="l">
              <a:spcBef>
                <a:spcPts val="1000"/>
              </a:spcBef>
              <a:spcAft>
                <a:spcPts val="0"/>
              </a:spcAft>
              <a:buNone/>
            </a:pPr>
            <a:r>
              <a:rPr lang="en" sz="2100"/>
              <a:t>Switch collections with a partner. Figure out how many objects are in your new collection.</a:t>
            </a:r>
            <a:endParaRPr sz="2100"/>
          </a:p>
          <a:p>
            <a:pPr indent="0" lvl="0" marL="0" rtl="0" algn="l">
              <a:spcBef>
                <a:spcPts val="1000"/>
              </a:spcBef>
              <a:spcAft>
                <a:spcPts val="0"/>
              </a:spcAft>
              <a:buNone/>
            </a:pPr>
            <a:r>
              <a:t/>
            </a:r>
            <a:endParaRPr sz="2100"/>
          </a:p>
          <a:p>
            <a:pPr indent="0" lvl="0" marL="0" rtl="0" algn="l">
              <a:spcBef>
                <a:spcPts val="1000"/>
              </a:spcBef>
              <a:spcAft>
                <a:spcPts val="1000"/>
              </a:spcAft>
              <a:buNone/>
            </a:pPr>
            <a:r>
              <a:rPr lang="en" sz="2100"/>
              <a:t>Tell your partner how many objects are in your collection. Show them how you counted the objects.</a:t>
            </a:r>
            <a:endParaRPr sz="2100"/>
          </a:p>
        </p:txBody>
      </p:sp>
      <p:sp>
        <p:nvSpPr>
          <p:cNvPr id="850" name="Google Shape;850;p97"/>
          <p:cNvSpPr txBox="1"/>
          <p:nvPr>
            <p:ph idx="4294967295" type="title"/>
          </p:nvPr>
        </p:nvSpPr>
        <p:spPr>
          <a:xfrm>
            <a:off x="149100" y="113"/>
            <a:ext cx="84318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 Counting Collections: Share How You Counted</a:t>
            </a:r>
            <a:endParaRPr b="1" sz="2400">
              <a:solidFill>
                <a:schemeClr val="lt1"/>
              </a:solidFill>
              <a:latin typeface="Open Sans"/>
              <a:ea typeface="Open Sans"/>
              <a:cs typeface="Open Sans"/>
              <a:sym typeface="Open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98"/>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 Share How You Counted</a:t>
            </a:r>
            <a:endParaRPr/>
          </a:p>
        </p:txBody>
      </p:sp>
      <p:sp>
        <p:nvSpPr>
          <p:cNvPr id="856" name="Google Shape;856;p98"/>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15 ● Activity 1</a:t>
            </a:r>
            <a:endParaRPr/>
          </a:p>
        </p:txBody>
      </p:sp>
      <p:sp>
        <p:nvSpPr>
          <p:cNvPr id="857" name="Google Shape;857;p98"/>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sz="2100"/>
              <a:t>How did the 5-frame help you count your collection of objects?</a:t>
            </a:r>
            <a:endParaRPr sz="2100"/>
          </a:p>
          <a:p>
            <a:pPr indent="-361950" lvl="0" marL="457200" rtl="0" algn="l">
              <a:spcBef>
                <a:spcPts val="1000"/>
              </a:spcBef>
              <a:spcAft>
                <a:spcPts val="0"/>
              </a:spcAft>
              <a:buSzPts val="2100"/>
              <a:buChar char="●"/>
            </a:pPr>
            <a:r>
              <a:rPr lang="en" sz="2100"/>
              <a:t>How did the counting mat help you count your collection of objects?</a:t>
            </a:r>
            <a:endParaRPr sz="2100"/>
          </a:p>
          <a:p>
            <a:pPr indent="0" lvl="0" marL="0" rtl="0" algn="l">
              <a:spcBef>
                <a:spcPts val="1000"/>
              </a:spcBef>
              <a:spcAft>
                <a:spcPts val="100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99"/>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Use a Counting Mat to Keep Track</a:t>
            </a:r>
            <a:endParaRPr/>
          </a:p>
        </p:txBody>
      </p:sp>
      <p:sp>
        <p:nvSpPr>
          <p:cNvPr id="863" name="Google Shape;863;p99"/>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15 ● Activity 2</a:t>
            </a:r>
            <a:endParaRPr/>
          </a:p>
        </p:txBody>
      </p:sp>
      <p:sp>
        <p:nvSpPr>
          <p:cNvPr id="864" name="Google Shape;864;p99"/>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How can the counting mat help us make sure that we count each object 1 time?</a:t>
            </a:r>
            <a:endParaRPr sz="2100"/>
          </a:p>
          <a:p>
            <a:pPr indent="0" lvl="0" marL="0" rtl="0" algn="l">
              <a:spcBef>
                <a:spcPts val="1000"/>
              </a:spcBef>
              <a:spcAft>
                <a:spcPts val="1000"/>
              </a:spcAft>
              <a:buNone/>
            </a:pPr>
            <a:r>
              <a:t/>
            </a:r>
            <a:endParaRPr sz="2100"/>
          </a:p>
        </p:txBody>
      </p:sp>
      <p:pic>
        <p:nvPicPr>
          <p:cNvPr id="865" name="Google Shape;865;p99"/>
          <p:cNvPicPr preferRelativeResize="0"/>
          <p:nvPr/>
        </p:nvPicPr>
        <p:blipFill>
          <a:blip r:embed="rId3">
            <a:alphaModFix/>
          </a:blip>
          <a:stretch>
            <a:fillRect/>
          </a:stretch>
        </p:blipFill>
        <p:spPr>
          <a:xfrm>
            <a:off x="1297785" y="1552069"/>
            <a:ext cx="4911319" cy="310592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00"/>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73333"/>
              <a:buFont typeface="Arial"/>
              <a:buNone/>
            </a:pPr>
            <a:r>
              <a:rPr lang="en"/>
              <a:t>Unit 1 ● Lesson 15 ● Activity 2</a:t>
            </a:r>
            <a:endParaRPr/>
          </a:p>
          <a:p>
            <a:pPr indent="0" lvl="0" marL="0" rtl="0" algn="ctr">
              <a:spcBef>
                <a:spcPts val="1200"/>
              </a:spcBef>
              <a:spcAft>
                <a:spcPts val="1200"/>
              </a:spcAft>
              <a:buNone/>
            </a:pPr>
            <a:r>
              <a:t/>
            </a:r>
            <a:endParaRPr/>
          </a:p>
        </p:txBody>
      </p:sp>
      <p:sp>
        <p:nvSpPr>
          <p:cNvPr id="871" name="Google Shape;871;p100"/>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Use the counting mat to figure out how many objects are in your collection.</a:t>
            </a:r>
            <a:endParaRPr sz="2100"/>
          </a:p>
          <a:p>
            <a:pPr indent="0" lvl="0" marL="0" rtl="0" algn="l">
              <a:spcBef>
                <a:spcPts val="1000"/>
              </a:spcBef>
              <a:spcAft>
                <a:spcPts val="1000"/>
              </a:spcAft>
              <a:buNone/>
            </a:pPr>
            <a:r>
              <a:t/>
            </a:r>
            <a:endParaRPr sz="2100"/>
          </a:p>
        </p:txBody>
      </p:sp>
      <p:sp>
        <p:nvSpPr>
          <p:cNvPr id="872" name="Google Shape;872;p100"/>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b="1" lang="en" sz="2400">
                <a:solidFill>
                  <a:schemeClr val="lt1"/>
                </a:solidFill>
                <a:latin typeface="Open Sans"/>
                <a:ea typeface="Open Sans"/>
                <a:cs typeface="Open Sans"/>
                <a:sym typeface="Open Sans"/>
              </a:rPr>
              <a:t>Use a Counting Mat to Keep Track</a:t>
            </a:r>
            <a:endParaRPr b="1" sz="2400">
              <a:solidFill>
                <a:schemeClr val="lt1"/>
              </a:solidFill>
              <a:latin typeface="Open Sans"/>
              <a:ea typeface="Open Sans"/>
              <a:cs typeface="Open Sans"/>
              <a:sym typeface="Open Sans"/>
            </a:endParaRPr>
          </a:p>
        </p:txBody>
      </p:sp>
      <p:pic>
        <p:nvPicPr>
          <p:cNvPr id="873" name="Google Shape;873;p100"/>
          <p:cNvPicPr preferRelativeResize="0"/>
          <p:nvPr/>
        </p:nvPicPr>
        <p:blipFill>
          <a:blip r:embed="rId3">
            <a:alphaModFix/>
          </a:blip>
          <a:stretch>
            <a:fillRect/>
          </a:stretch>
        </p:blipFill>
        <p:spPr>
          <a:xfrm>
            <a:off x="1371609" y="1495256"/>
            <a:ext cx="4818056" cy="304694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101"/>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en">
                <a:solidFill>
                  <a:schemeClr val="lt1"/>
                </a:solidFill>
              </a:rPr>
              <a:t>Use a Counting Mat to Keep Track</a:t>
            </a:r>
            <a:endParaRPr/>
          </a:p>
        </p:txBody>
      </p:sp>
      <p:sp>
        <p:nvSpPr>
          <p:cNvPr id="879" name="Google Shape;879;p101"/>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15 ● Activity 2</a:t>
            </a:r>
            <a:endParaRPr/>
          </a:p>
        </p:txBody>
      </p:sp>
      <p:sp>
        <p:nvSpPr>
          <p:cNvPr id="880" name="Google Shape;880;p101"/>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sz="2100"/>
              <a:t>Which objects do I still need to count? </a:t>
            </a:r>
            <a:endParaRPr sz="2100"/>
          </a:p>
          <a:p>
            <a:pPr indent="-361950" lvl="0" marL="457200" rtl="0" algn="l">
              <a:spcBef>
                <a:spcPts val="1000"/>
              </a:spcBef>
              <a:spcAft>
                <a:spcPts val="0"/>
              </a:spcAft>
              <a:buSzPts val="2100"/>
              <a:buChar char="●"/>
            </a:pPr>
            <a:r>
              <a:rPr lang="en" sz="2100"/>
              <a:t>Which objects did I already count? </a:t>
            </a:r>
            <a:endParaRPr sz="2100"/>
          </a:p>
          <a:p>
            <a:pPr indent="-361950" lvl="0" marL="457200" rtl="0" algn="l">
              <a:spcBef>
                <a:spcPts val="1000"/>
              </a:spcBef>
              <a:spcAft>
                <a:spcPts val="1000"/>
              </a:spcAft>
              <a:buSzPts val="2100"/>
              <a:buChar char="●"/>
            </a:pPr>
            <a:r>
              <a:rPr lang="en" sz="2100"/>
              <a:t>How do you know?</a:t>
            </a:r>
            <a:endParaRPr sz="21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102"/>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15 ● Activity 3</a:t>
            </a:r>
            <a:endParaRPr/>
          </a:p>
        </p:txBody>
      </p:sp>
      <p:sp>
        <p:nvSpPr>
          <p:cNvPr id="886" name="Google Shape;886;p102"/>
          <p:cNvSpPr txBox="1"/>
          <p:nvPr>
            <p:ph idx="2" type="body"/>
          </p:nvPr>
        </p:nvSpPr>
        <p:spPr>
          <a:xfrm>
            <a:off x="457200" y="654335"/>
            <a:ext cx="8229600" cy="2752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400"/>
              <a:t>Choose a center.</a:t>
            </a:r>
            <a:endParaRPr sz="2400"/>
          </a:p>
          <a:p>
            <a:pPr indent="0" lvl="0" marL="0" rtl="0" algn="l">
              <a:spcBef>
                <a:spcPts val="1000"/>
              </a:spcBef>
              <a:spcAft>
                <a:spcPts val="0"/>
              </a:spcAft>
              <a:buNone/>
            </a:pPr>
            <a:r>
              <a:rPr lang="en"/>
              <a:t>               Geoblocks                                      Connecting Cubes</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1000"/>
              </a:spcAft>
              <a:buNone/>
            </a:pPr>
            <a:r>
              <a:rPr lang="en"/>
              <a:t>             Pattern Blocks                                 Picture Books</a:t>
            </a:r>
            <a:endParaRPr/>
          </a:p>
        </p:txBody>
      </p:sp>
      <p:sp>
        <p:nvSpPr>
          <p:cNvPr id="887" name="Google Shape;887;p102"/>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Centers: Choice Time</a:t>
            </a:r>
            <a:endParaRPr b="1" sz="2400">
              <a:solidFill>
                <a:schemeClr val="lt1"/>
              </a:solidFill>
              <a:latin typeface="Open Sans"/>
              <a:ea typeface="Open Sans"/>
              <a:cs typeface="Open Sans"/>
              <a:sym typeface="Open Sans"/>
            </a:endParaRPr>
          </a:p>
        </p:txBody>
      </p:sp>
      <p:pic>
        <p:nvPicPr>
          <p:cNvPr id="888" name="Google Shape;888;p102"/>
          <p:cNvPicPr preferRelativeResize="0"/>
          <p:nvPr/>
        </p:nvPicPr>
        <p:blipFill>
          <a:blip r:embed="rId3">
            <a:alphaModFix/>
          </a:blip>
          <a:stretch>
            <a:fillRect/>
          </a:stretch>
        </p:blipFill>
        <p:spPr>
          <a:xfrm>
            <a:off x="818125" y="1540182"/>
            <a:ext cx="1882107" cy="1254432"/>
          </a:xfrm>
          <a:prstGeom prst="rect">
            <a:avLst/>
          </a:prstGeom>
          <a:noFill/>
          <a:ln>
            <a:noFill/>
          </a:ln>
        </p:spPr>
      </p:pic>
      <p:pic>
        <p:nvPicPr>
          <p:cNvPr id="889" name="Google Shape;889;p102"/>
          <p:cNvPicPr preferRelativeResize="0"/>
          <p:nvPr/>
        </p:nvPicPr>
        <p:blipFill>
          <a:blip r:embed="rId4">
            <a:alphaModFix/>
          </a:blip>
          <a:stretch>
            <a:fillRect/>
          </a:stretch>
        </p:blipFill>
        <p:spPr>
          <a:xfrm>
            <a:off x="5008075" y="1540181"/>
            <a:ext cx="1403269" cy="1403269"/>
          </a:xfrm>
          <a:prstGeom prst="rect">
            <a:avLst/>
          </a:prstGeom>
          <a:noFill/>
          <a:ln>
            <a:noFill/>
          </a:ln>
        </p:spPr>
      </p:pic>
      <p:pic>
        <p:nvPicPr>
          <p:cNvPr id="890" name="Google Shape;890;p102"/>
          <p:cNvPicPr preferRelativeResize="0"/>
          <p:nvPr/>
        </p:nvPicPr>
        <p:blipFill>
          <a:blip r:embed="rId5">
            <a:alphaModFix/>
          </a:blip>
          <a:stretch>
            <a:fillRect/>
          </a:stretch>
        </p:blipFill>
        <p:spPr>
          <a:xfrm>
            <a:off x="1243250" y="3243225"/>
            <a:ext cx="1181794" cy="1181794"/>
          </a:xfrm>
          <a:prstGeom prst="rect">
            <a:avLst/>
          </a:prstGeom>
          <a:noFill/>
          <a:ln>
            <a:noFill/>
          </a:ln>
        </p:spPr>
      </p:pic>
      <p:pic>
        <p:nvPicPr>
          <p:cNvPr id="891" name="Google Shape;891;p102"/>
          <p:cNvPicPr preferRelativeResize="0"/>
          <p:nvPr/>
        </p:nvPicPr>
        <p:blipFill>
          <a:blip r:embed="rId6">
            <a:alphaModFix/>
          </a:blip>
          <a:stretch>
            <a:fillRect/>
          </a:stretch>
        </p:blipFill>
        <p:spPr>
          <a:xfrm>
            <a:off x="4355425" y="3300601"/>
            <a:ext cx="2105624" cy="71610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103"/>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Centers: Choice Time</a:t>
            </a:r>
            <a:endParaRPr/>
          </a:p>
        </p:txBody>
      </p:sp>
      <p:sp>
        <p:nvSpPr>
          <p:cNvPr id="897" name="Google Shape;897;p103"/>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15 ● Activity 3</a:t>
            </a:r>
            <a:endParaRPr/>
          </a:p>
        </p:txBody>
      </p:sp>
      <p:sp>
        <p:nvSpPr>
          <p:cNvPr id="898" name="Google Shape;898;p103"/>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Tell us about a time when something was challenging for you during centers. What did you do?</a:t>
            </a:r>
            <a:endParaRPr sz="24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04"/>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Explain How You Counted</a:t>
            </a:r>
            <a:endParaRPr/>
          </a:p>
        </p:txBody>
      </p:sp>
      <p:sp>
        <p:nvSpPr>
          <p:cNvPr id="904" name="Google Shape;904;p104"/>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15</a:t>
            </a:r>
            <a:endParaRPr/>
          </a:p>
        </p:txBody>
      </p:sp>
      <p:sp>
        <p:nvSpPr>
          <p:cNvPr id="905" name="Google Shape;905;p104"/>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Today we counted collections of objects. </a:t>
            </a:r>
            <a:endParaRPr sz="2400"/>
          </a:p>
          <a:p>
            <a:pPr indent="-381000" lvl="0" marL="457200" rtl="0" algn="l">
              <a:spcBef>
                <a:spcPts val="1000"/>
              </a:spcBef>
              <a:spcAft>
                <a:spcPts val="0"/>
              </a:spcAft>
              <a:buSzPts val="2400"/>
              <a:buChar char="●"/>
            </a:pPr>
            <a:r>
              <a:rPr lang="en" sz="2400"/>
              <a:t>Did you use any math tools to help you count? </a:t>
            </a:r>
            <a:endParaRPr sz="2400"/>
          </a:p>
          <a:p>
            <a:pPr indent="-381000" lvl="0" marL="457200" rtl="0" algn="l">
              <a:spcBef>
                <a:spcPts val="1000"/>
              </a:spcBef>
              <a:spcAft>
                <a:spcPts val="1000"/>
              </a:spcAft>
              <a:buSzPts val="2400"/>
              <a:buChar char="●"/>
            </a:pPr>
            <a:r>
              <a:rPr lang="en" sz="2400"/>
              <a:t>How did they help you count?</a:t>
            </a:r>
            <a:endParaRPr sz="24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105"/>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16 </a:t>
            </a:r>
            <a:endParaRPr/>
          </a:p>
        </p:txBody>
      </p:sp>
      <p:sp>
        <p:nvSpPr>
          <p:cNvPr id="911" name="Google Shape;911;p105"/>
          <p:cNvSpPr txBox="1"/>
          <p:nvPr>
            <p:ph type="title"/>
          </p:nvPr>
        </p:nvSpPr>
        <p:spPr>
          <a:xfrm>
            <a:off x="184350" y="2812842"/>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Represent Our Collections</a:t>
            </a:r>
            <a:endParaRPr/>
          </a:p>
        </p:txBody>
      </p:sp>
      <p:sp>
        <p:nvSpPr>
          <p:cNvPr id="912" name="Google Shape;912;p105"/>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913" name="Google Shape;913;p105"/>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06"/>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count collections of objects and show how we counted.</a:t>
            </a:r>
            <a:endParaRPr/>
          </a:p>
        </p:txBody>
      </p:sp>
      <p:sp>
        <p:nvSpPr>
          <p:cNvPr id="919" name="Google Shape;919;p106"/>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16</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107"/>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16 ● Warm-up</a:t>
            </a:r>
            <a:endParaRPr/>
          </a:p>
        </p:txBody>
      </p:sp>
      <p:sp>
        <p:nvSpPr>
          <p:cNvPr id="925" name="Google Shape;925;p107"/>
          <p:cNvSpPr txBox="1"/>
          <p:nvPr>
            <p:ph type="title"/>
          </p:nvPr>
        </p:nvSpPr>
        <p:spPr>
          <a:xfrm>
            <a:off x="149100" y="84"/>
            <a:ext cx="74013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Attendance Display</a:t>
            </a:r>
            <a:endParaRPr/>
          </a:p>
        </p:txBody>
      </p:sp>
      <p:sp>
        <p:nvSpPr>
          <p:cNvPr id="926" name="Google Shape;926;p107"/>
          <p:cNvSpPr txBox="1"/>
          <p:nvPr>
            <p:ph idx="2" type="body"/>
          </p:nvPr>
        </p:nvSpPr>
        <p:spPr>
          <a:xfrm>
            <a:off x="448950" y="1046391"/>
            <a:ext cx="8229600" cy="36699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How can we use the 5-frames to show how many of us are here?</a:t>
            </a:r>
            <a:endParaRPr sz="2400"/>
          </a:p>
          <a:p>
            <a:pPr indent="-381000" lvl="0" marL="457200" rtl="0" algn="l">
              <a:spcBef>
                <a:spcPts val="1000"/>
              </a:spcBef>
              <a:spcAft>
                <a:spcPts val="0"/>
              </a:spcAft>
              <a:buSzPts val="2400"/>
              <a:buChar char="●"/>
            </a:pPr>
            <a:r>
              <a:rPr lang="en" sz="2400"/>
              <a:t>How can we figure out how many of us are here?</a:t>
            </a:r>
            <a:endParaRPr sz="2400"/>
          </a:p>
          <a:p>
            <a:pPr indent="-381000" lvl="0" marL="457200" rtl="0" algn="l">
              <a:spcBef>
                <a:spcPts val="1000"/>
              </a:spcBef>
              <a:spcAft>
                <a:spcPts val="0"/>
              </a:spcAft>
              <a:buSzPts val="2400"/>
              <a:buChar char="●"/>
            </a:pPr>
            <a:r>
              <a:rPr lang="en" sz="2400"/>
              <a:t>How many of us are here today?</a:t>
            </a:r>
            <a:endParaRPr sz="2400"/>
          </a:p>
          <a:p>
            <a:pPr indent="-381000" lvl="0" marL="457200" rtl="0" algn="l">
              <a:spcBef>
                <a:spcPts val="1000"/>
              </a:spcBef>
              <a:spcAft>
                <a:spcPts val="1000"/>
              </a:spcAft>
              <a:buSzPts val="2400"/>
              <a:buChar char="●"/>
            </a:pPr>
            <a:r>
              <a:rPr lang="en" sz="2400"/>
              <a:t>What do you notice about the different ways that we showed how many of us are here?</a:t>
            </a:r>
            <a:endParaRPr sz="24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08"/>
          <p:cNvSpPr txBox="1"/>
          <p:nvPr>
            <p:ph type="title"/>
          </p:nvPr>
        </p:nvSpPr>
        <p:spPr>
          <a:xfrm>
            <a:off x="149100" y="84"/>
            <a:ext cx="72150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 Show How Many</a:t>
            </a:r>
            <a:endParaRPr/>
          </a:p>
        </p:txBody>
      </p:sp>
      <p:sp>
        <p:nvSpPr>
          <p:cNvPr id="932" name="Google Shape;932;p108"/>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16 ● Activity 1</a:t>
            </a:r>
            <a:endParaRPr/>
          </a:p>
        </p:txBody>
      </p:sp>
      <p:sp>
        <p:nvSpPr>
          <p:cNvPr id="933" name="Google Shape;933;p108"/>
          <p:cNvSpPr txBox="1"/>
          <p:nvPr>
            <p:ph idx="2" type="body"/>
          </p:nvPr>
        </p:nvSpPr>
        <p:spPr>
          <a:xfrm>
            <a:off x="457200" y="1033959"/>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Today you’re going to count another collection of objects. </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During Questions About Us, we showed how many of us are here today. As you’re counting your collection, think about how you can show how you counted your collection.</a:t>
            </a:r>
            <a:endParaRPr sz="24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109"/>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16 ● Activity 1</a:t>
            </a:r>
            <a:endParaRPr/>
          </a:p>
        </p:txBody>
      </p:sp>
      <p:sp>
        <p:nvSpPr>
          <p:cNvPr id="939" name="Google Shape;939;p109"/>
          <p:cNvSpPr txBox="1"/>
          <p:nvPr>
            <p:ph idx="2" type="body"/>
          </p:nvPr>
        </p:nvSpPr>
        <p:spPr>
          <a:xfrm>
            <a:off x="457200" y="1033959"/>
            <a:ext cx="8229600" cy="3669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sz="2400"/>
              <a:t>Figure out how many objects are in your collection.</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Switch collections with a partner. Figure out how many objects are in your new collection.</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 sz="2400"/>
              <a:t>Tell your partner how many objects are in your collection. Show them how you counted the objects.</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Show how you counted your collection. Show your thinking using objects, drawings, numbers, or words.</a:t>
            </a:r>
            <a:endParaRPr sz="2400"/>
          </a:p>
        </p:txBody>
      </p:sp>
      <p:sp>
        <p:nvSpPr>
          <p:cNvPr id="940" name="Google Shape;940;p109"/>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Counting Collections: Show How Many</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0" st="0"/>
                                            </p:txEl>
                                          </p:spTgt>
                                        </p:tgtEl>
                                        <p:attrNameLst>
                                          <p:attrName>style.visibility</p:attrName>
                                        </p:attrNameLst>
                                      </p:cBhvr>
                                      <p:to>
                                        <p:strVal val="visible"/>
                                      </p:to>
                                    </p:set>
                                    <p:animEffect filter="fade" transition="in">
                                      <p:cBhvr>
                                        <p:cTn dur="1000"/>
                                        <p:tgtEl>
                                          <p:spTgt spid="93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1" st="1"/>
                                            </p:txEl>
                                          </p:spTgt>
                                        </p:tgtEl>
                                        <p:attrNameLst>
                                          <p:attrName>style.visibility</p:attrName>
                                        </p:attrNameLst>
                                      </p:cBhvr>
                                      <p:to>
                                        <p:strVal val="visible"/>
                                      </p:to>
                                    </p:set>
                                    <p:animEffect filter="fade" transition="in">
                                      <p:cBhvr>
                                        <p:cTn dur="1000"/>
                                        <p:tgtEl>
                                          <p:spTgt spid="93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2" st="2"/>
                                            </p:txEl>
                                          </p:spTgt>
                                        </p:tgtEl>
                                        <p:attrNameLst>
                                          <p:attrName>style.visibility</p:attrName>
                                        </p:attrNameLst>
                                      </p:cBhvr>
                                      <p:to>
                                        <p:strVal val="visible"/>
                                      </p:to>
                                    </p:set>
                                    <p:animEffect filter="fade" transition="in">
                                      <p:cBhvr>
                                        <p:cTn dur="1000"/>
                                        <p:tgtEl>
                                          <p:spTgt spid="93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3" st="3"/>
                                            </p:txEl>
                                          </p:spTgt>
                                        </p:tgtEl>
                                        <p:attrNameLst>
                                          <p:attrName>style.visibility</p:attrName>
                                        </p:attrNameLst>
                                      </p:cBhvr>
                                      <p:to>
                                        <p:strVal val="visible"/>
                                      </p:to>
                                    </p:set>
                                    <p:animEffect filter="fade" transition="in">
                                      <p:cBhvr>
                                        <p:cTn dur="1000"/>
                                        <p:tgtEl>
                                          <p:spTgt spid="93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4" st="4"/>
                                            </p:txEl>
                                          </p:spTgt>
                                        </p:tgtEl>
                                        <p:attrNameLst>
                                          <p:attrName>style.visibility</p:attrName>
                                        </p:attrNameLst>
                                      </p:cBhvr>
                                      <p:to>
                                        <p:strVal val="visible"/>
                                      </p:to>
                                    </p:set>
                                    <p:animEffect filter="fade" transition="in">
                                      <p:cBhvr>
                                        <p:cTn dur="1000"/>
                                        <p:tgtEl>
                                          <p:spTgt spid="93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5" st="5"/>
                                            </p:txEl>
                                          </p:spTgt>
                                        </p:tgtEl>
                                        <p:attrNameLst>
                                          <p:attrName>style.visibility</p:attrName>
                                        </p:attrNameLst>
                                      </p:cBhvr>
                                      <p:to>
                                        <p:strVal val="visible"/>
                                      </p:to>
                                    </p:set>
                                    <p:animEffect filter="fade" transition="in">
                                      <p:cBhvr>
                                        <p:cTn dur="1000"/>
                                        <p:tgtEl>
                                          <p:spTgt spid="93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xEl>
                                              <p:pRg end="6" st="6"/>
                                            </p:txEl>
                                          </p:spTgt>
                                        </p:tgtEl>
                                        <p:attrNameLst>
                                          <p:attrName>style.visibility</p:attrName>
                                        </p:attrNameLst>
                                      </p:cBhvr>
                                      <p:to>
                                        <p:strVal val="visible"/>
                                      </p:to>
                                    </p:set>
                                    <p:animEffect filter="fade" transition="in">
                                      <p:cBhvr>
                                        <p:cTn dur="1000"/>
                                        <p:tgtEl>
                                          <p:spTgt spid="93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110"/>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Counting Collections: Show How Many</a:t>
            </a:r>
            <a:endParaRPr/>
          </a:p>
        </p:txBody>
      </p:sp>
      <p:sp>
        <p:nvSpPr>
          <p:cNvPr id="946" name="Google Shape;946;p110"/>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16 ● Activity 1</a:t>
            </a:r>
            <a:endParaRPr/>
          </a:p>
        </p:txBody>
      </p:sp>
      <p:sp>
        <p:nvSpPr>
          <p:cNvPr id="947" name="Google Shape;947;p110"/>
          <p:cNvSpPr txBox="1"/>
          <p:nvPr>
            <p:ph idx="2" type="body"/>
          </p:nvPr>
        </p:nvSpPr>
        <p:spPr>
          <a:xfrm>
            <a:off x="457200" y="1046391"/>
            <a:ext cx="8229600" cy="36699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What is the same about how they each counted their collections?</a:t>
            </a:r>
            <a:endParaRPr sz="2400"/>
          </a:p>
          <a:p>
            <a:pPr indent="-381000" lvl="0" marL="457200" rtl="0" algn="l">
              <a:spcBef>
                <a:spcPts val="0"/>
              </a:spcBef>
              <a:spcAft>
                <a:spcPts val="0"/>
              </a:spcAft>
              <a:buSzPts val="2400"/>
              <a:buChar char="●"/>
            </a:pPr>
            <a:r>
              <a:rPr lang="en" sz="2400"/>
              <a:t>What is different about how they each showed how they counted?</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There are _____ objects in their collection.</a:t>
            </a:r>
            <a:endParaRPr sz="24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111"/>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73333"/>
              <a:buFont typeface="Arial"/>
              <a:buNone/>
            </a:pPr>
            <a:r>
              <a:rPr lang="en"/>
              <a:t>Unit 1 ● Lesson 16 ● Activity 2</a:t>
            </a:r>
            <a:endParaRPr/>
          </a:p>
          <a:p>
            <a:pPr indent="0" lvl="0" marL="0" rtl="0" algn="ctr">
              <a:spcBef>
                <a:spcPts val="1200"/>
              </a:spcBef>
              <a:spcAft>
                <a:spcPts val="1200"/>
              </a:spcAft>
              <a:buNone/>
            </a:pPr>
            <a:r>
              <a:t/>
            </a:r>
            <a:endParaRPr/>
          </a:p>
        </p:txBody>
      </p:sp>
      <p:sp>
        <p:nvSpPr>
          <p:cNvPr id="953" name="Google Shape;953;p111"/>
          <p:cNvSpPr txBox="1"/>
          <p:nvPr>
            <p:ph idx="2" type="body"/>
          </p:nvPr>
        </p:nvSpPr>
        <p:spPr>
          <a:xfrm>
            <a:off x="448950" y="1040166"/>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Figure out how many objects are in your collection.</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How many objects are in your collection? Tell your partner how many objects are in your collection without counting the objects again.</a:t>
            </a:r>
            <a:endParaRPr sz="2400"/>
          </a:p>
        </p:txBody>
      </p:sp>
      <p:sp>
        <p:nvSpPr>
          <p:cNvPr id="954" name="Google Shape;954;p111"/>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Answer How Many Questions</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3">
                                            <p:txEl>
                                              <p:pRg end="0" st="0"/>
                                            </p:txEl>
                                          </p:spTgt>
                                        </p:tgtEl>
                                        <p:attrNameLst>
                                          <p:attrName>style.visibility</p:attrName>
                                        </p:attrNameLst>
                                      </p:cBhvr>
                                      <p:to>
                                        <p:strVal val="visible"/>
                                      </p:to>
                                    </p:set>
                                    <p:animEffect filter="fade" transition="in">
                                      <p:cBhvr>
                                        <p:cTn dur="1000"/>
                                        <p:tgtEl>
                                          <p:spTgt spid="9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3">
                                            <p:txEl>
                                              <p:pRg end="1" st="1"/>
                                            </p:txEl>
                                          </p:spTgt>
                                        </p:tgtEl>
                                        <p:attrNameLst>
                                          <p:attrName>style.visibility</p:attrName>
                                        </p:attrNameLst>
                                      </p:cBhvr>
                                      <p:to>
                                        <p:strVal val="visible"/>
                                      </p:to>
                                    </p:set>
                                    <p:animEffect filter="fade" transition="in">
                                      <p:cBhvr>
                                        <p:cTn dur="1000"/>
                                        <p:tgtEl>
                                          <p:spTgt spid="9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3">
                                            <p:txEl>
                                              <p:pRg end="2" st="2"/>
                                            </p:txEl>
                                          </p:spTgt>
                                        </p:tgtEl>
                                        <p:attrNameLst>
                                          <p:attrName>style.visibility</p:attrName>
                                        </p:attrNameLst>
                                      </p:cBhvr>
                                      <p:to>
                                        <p:strVal val="visible"/>
                                      </p:to>
                                    </p:set>
                                    <p:animEffect filter="fade" transition="in">
                                      <p:cBhvr>
                                        <p:cTn dur="1000"/>
                                        <p:tgtEl>
                                          <p:spTgt spid="95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112"/>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Answer How Many Questions</a:t>
            </a:r>
            <a:endParaRPr/>
          </a:p>
        </p:txBody>
      </p:sp>
      <p:sp>
        <p:nvSpPr>
          <p:cNvPr id="960" name="Google Shape;960;p112"/>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16 ● Activity 2</a:t>
            </a:r>
            <a:endParaRPr/>
          </a:p>
        </p:txBody>
      </p:sp>
      <p:sp>
        <p:nvSpPr>
          <p:cNvPr id="961" name="Google Shape;961;p112"/>
          <p:cNvSpPr txBox="1"/>
          <p:nvPr>
            <p:ph idx="2" type="body"/>
          </p:nvPr>
        </p:nvSpPr>
        <p:spPr>
          <a:xfrm>
            <a:off x="424800" y="10215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Let’s count to figure out how many objects are in this collection.</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How many objects are in the collection?</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1">
                                            <p:txEl>
                                              <p:pRg end="0" st="0"/>
                                            </p:txEl>
                                          </p:spTgt>
                                        </p:tgtEl>
                                        <p:attrNameLst>
                                          <p:attrName>style.visibility</p:attrName>
                                        </p:attrNameLst>
                                      </p:cBhvr>
                                      <p:to>
                                        <p:strVal val="visible"/>
                                      </p:to>
                                    </p:set>
                                    <p:animEffect filter="fade" transition="in">
                                      <p:cBhvr>
                                        <p:cTn dur="1000"/>
                                        <p:tgtEl>
                                          <p:spTgt spid="9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1">
                                            <p:txEl>
                                              <p:pRg end="1" st="1"/>
                                            </p:txEl>
                                          </p:spTgt>
                                        </p:tgtEl>
                                        <p:attrNameLst>
                                          <p:attrName>style.visibility</p:attrName>
                                        </p:attrNameLst>
                                      </p:cBhvr>
                                      <p:to>
                                        <p:strVal val="visible"/>
                                      </p:to>
                                    </p:set>
                                    <p:animEffect filter="fade" transition="in">
                                      <p:cBhvr>
                                        <p:cTn dur="1000"/>
                                        <p:tgtEl>
                                          <p:spTgt spid="9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1">
                                            <p:txEl>
                                              <p:pRg end="2" st="2"/>
                                            </p:txEl>
                                          </p:spTgt>
                                        </p:tgtEl>
                                        <p:attrNameLst>
                                          <p:attrName>style.visibility</p:attrName>
                                        </p:attrNameLst>
                                      </p:cBhvr>
                                      <p:to>
                                        <p:strVal val="visible"/>
                                      </p:to>
                                    </p:set>
                                    <p:animEffect filter="fade" transition="in">
                                      <p:cBhvr>
                                        <p:cTn dur="1000"/>
                                        <p:tgtEl>
                                          <p:spTgt spid="96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113"/>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16 ● Activity 3</a:t>
            </a:r>
            <a:endParaRPr/>
          </a:p>
        </p:txBody>
      </p:sp>
      <p:sp>
        <p:nvSpPr>
          <p:cNvPr id="967" name="Google Shape;967;p113"/>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Choose a center.</a:t>
            </a:r>
            <a:endParaRPr sz="2400"/>
          </a:p>
        </p:txBody>
      </p:sp>
      <p:sp>
        <p:nvSpPr>
          <p:cNvPr id="968" name="Google Shape;968;p113"/>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Centers: Choice Time</a:t>
            </a:r>
            <a:endParaRPr b="1" sz="2400">
              <a:solidFill>
                <a:schemeClr val="lt1"/>
              </a:solidFill>
              <a:latin typeface="Open Sans"/>
              <a:ea typeface="Open Sans"/>
              <a:cs typeface="Open Sans"/>
              <a:sym typeface="Open Sans"/>
            </a:endParaRPr>
          </a:p>
        </p:txBody>
      </p:sp>
      <p:grpSp>
        <p:nvGrpSpPr>
          <p:cNvPr id="969" name="Google Shape;969;p113"/>
          <p:cNvGrpSpPr/>
          <p:nvPr/>
        </p:nvGrpSpPr>
        <p:grpSpPr>
          <a:xfrm>
            <a:off x="1058850" y="1449600"/>
            <a:ext cx="2219175" cy="1515599"/>
            <a:chOff x="1176413" y="1828800"/>
            <a:chExt cx="2219175" cy="2020799"/>
          </a:xfrm>
        </p:grpSpPr>
        <p:pic>
          <p:nvPicPr>
            <p:cNvPr id="970" name="Google Shape;970;p113"/>
            <p:cNvPicPr preferRelativeResize="0"/>
            <p:nvPr/>
          </p:nvPicPr>
          <p:blipFill>
            <a:blip r:embed="rId3">
              <a:alphaModFix/>
            </a:blip>
            <a:stretch>
              <a:fillRect/>
            </a:stretch>
          </p:blipFill>
          <p:spPr>
            <a:xfrm>
              <a:off x="1176413" y="2137424"/>
              <a:ext cx="2219175" cy="1712175"/>
            </a:xfrm>
            <a:prstGeom prst="rect">
              <a:avLst/>
            </a:prstGeom>
            <a:noFill/>
            <a:ln>
              <a:noFill/>
            </a:ln>
          </p:spPr>
        </p:pic>
        <p:sp>
          <p:nvSpPr>
            <p:cNvPr id="971" name="Google Shape;971;p113"/>
            <p:cNvSpPr txBox="1"/>
            <p:nvPr/>
          </p:nvSpPr>
          <p:spPr>
            <a:xfrm>
              <a:off x="1616863" y="1828800"/>
              <a:ext cx="1338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Geoblocks</a:t>
              </a:r>
              <a:endParaRPr sz="1800">
                <a:latin typeface="Open Sans"/>
                <a:ea typeface="Open Sans"/>
                <a:cs typeface="Open Sans"/>
                <a:sym typeface="Open Sans"/>
              </a:endParaRPr>
            </a:p>
          </p:txBody>
        </p:sp>
      </p:grpSp>
      <p:grpSp>
        <p:nvGrpSpPr>
          <p:cNvPr id="972" name="Google Shape;972;p113"/>
          <p:cNvGrpSpPr/>
          <p:nvPr/>
        </p:nvGrpSpPr>
        <p:grpSpPr>
          <a:xfrm>
            <a:off x="5194700" y="1449600"/>
            <a:ext cx="2364000" cy="1596955"/>
            <a:chOff x="5702563" y="1713575"/>
            <a:chExt cx="2364000" cy="2129274"/>
          </a:xfrm>
        </p:grpSpPr>
        <p:pic>
          <p:nvPicPr>
            <p:cNvPr id="973" name="Google Shape;973;p113"/>
            <p:cNvPicPr preferRelativeResize="0"/>
            <p:nvPr/>
          </p:nvPicPr>
          <p:blipFill>
            <a:blip r:embed="rId4">
              <a:alphaModFix/>
            </a:blip>
            <a:stretch>
              <a:fillRect/>
            </a:stretch>
          </p:blipFill>
          <p:spPr>
            <a:xfrm>
              <a:off x="5833325" y="2175274"/>
              <a:ext cx="1881924" cy="1667574"/>
            </a:xfrm>
            <a:prstGeom prst="rect">
              <a:avLst/>
            </a:prstGeom>
            <a:noFill/>
            <a:ln>
              <a:noFill/>
            </a:ln>
          </p:spPr>
        </p:pic>
        <p:sp>
          <p:nvSpPr>
            <p:cNvPr id="974" name="Google Shape;974;p113"/>
            <p:cNvSpPr txBox="1"/>
            <p:nvPr/>
          </p:nvSpPr>
          <p:spPr>
            <a:xfrm>
              <a:off x="5702563" y="1713575"/>
              <a:ext cx="236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Connecting Cubes</a:t>
              </a:r>
              <a:endParaRPr sz="1800">
                <a:latin typeface="Open Sans"/>
                <a:ea typeface="Open Sans"/>
                <a:cs typeface="Open Sans"/>
                <a:sym typeface="Open Sans"/>
              </a:endParaRPr>
            </a:p>
          </p:txBody>
        </p:sp>
      </p:grpSp>
      <p:grpSp>
        <p:nvGrpSpPr>
          <p:cNvPr id="975" name="Google Shape;975;p113"/>
          <p:cNvGrpSpPr/>
          <p:nvPr/>
        </p:nvGrpSpPr>
        <p:grpSpPr>
          <a:xfrm>
            <a:off x="1289788" y="3115200"/>
            <a:ext cx="2037000" cy="1758431"/>
            <a:chOff x="1371600" y="4056225"/>
            <a:chExt cx="2037000" cy="2344574"/>
          </a:xfrm>
        </p:grpSpPr>
        <p:pic>
          <p:nvPicPr>
            <p:cNvPr id="976" name="Google Shape;976;p113"/>
            <p:cNvPicPr preferRelativeResize="0"/>
            <p:nvPr/>
          </p:nvPicPr>
          <p:blipFill>
            <a:blip r:embed="rId5">
              <a:alphaModFix/>
            </a:blip>
            <a:stretch>
              <a:fillRect/>
            </a:stretch>
          </p:blipFill>
          <p:spPr>
            <a:xfrm>
              <a:off x="1371600" y="4517925"/>
              <a:ext cx="1937650" cy="1882875"/>
            </a:xfrm>
            <a:prstGeom prst="rect">
              <a:avLst/>
            </a:prstGeom>
            <a:noFill/>
            <a:ln>
              <a:noFill/>
            </a:ln>
          </p:spPr>
        </p:pic>
        <p:sp>
          <p:nvSpPr>
            <p:cNvPr id="977" name="Google Shape;977;p113"/>
            <p:cNvSpPr txBox="1"/>
            <p:nvPr/>
          </p:nvSpPr>
          <p:spPr>
            <a:xfrm>
              <a:off x="1470900" y="4056225"/>
              <a:ext cx="1937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Pattern Blocks</a:t>
              </a:r>
              <a:endParaRPr sz="1800">
                <a:latin typeface="Open Sans"/>
                <a:ea typeface="Open Sans"/>
                <a:cs typeface="Open Sans"/>
                <a:sym typeface="Open Sans"/>
              </a:endParaRPr>
            </a:p>
          </p:txBody>
        </p:sp>
      </p:grpSp>
      <p:grpSp>
        <p:nvGrpSpPr>
          <p:cNvPr id="978" name="Google Shape;978;p113"/>
          <p:cNvGrpSpPr/>
          <p:nvPr/>
        </p:nvGrpSpPr>
        <p:grpSpPr>
          <a:xfrm>
            <a:off x="4135663" y="3194081"/>
            <a:ext cx="4339800" cy="1453616"/>
            <a:chOff x="4688100" y="4292900"/>
            <a:chExt cx="4339800" cy="1938154"/>
          </a:xfrm>
        </p:grpSpPr>
        <p:pic>
          <p:nvPicPr>
            <p:cNvPr id="979" name="Google Shape;979;p113"/>
            <p:cNvPicPr preferRelativeResize="0"/>
            <p:nvPr/>
          </p:nvPicPr>
          <p:blipFill>
            <a:blip r:embed="rId6">
              <a:alphaModFix/>
            </a:blip>
            <a:stretch>
              <a:fillRect/>
            </a:stretch>
          </p:blipFill>
          <p:spPr>
            <a:xfrm>
              <a:off x="4688100" y="4687682"/>
              <a:ext cx="4339800" cy="1543372"/>
            </a:xfrm>
            <a:prstGeom prst="rect">
              <a:avLst/>
            </a:prstGeom>
            <a:noFill/>
            <a:ln>
              <a:noFill/>
            </a:ln>
          </p:spPr>
        </p:pic>
        <p:sp>
          <p:nvSpPr>
            <p:cNvPr id="980" name="Google Shape;980;p113"/>
            <p:cNvSpPr txBox="1"/>
            <p:nvPr/>
          </p:nvSpPr>
          <p:spPr>
            <a:xfrm>
              <a:off x="5943600" y="4292900"/>
              <a:ext cx="165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Open Sans"/>
                  <a:ea typeface="Open Sans"/>
                  <a:cs typeface="Open Sans"/>
                  <a:sym typeface="Open Sans"/>
                </a:rPr>
                <a:t>Picture Books</a:t>
              </a:r>
              <a:endParaRPr sz="1800">
                <a:latin typeface="Open Sans"/>
                <a:ea typeface="Open Sans"/>
                <a:cs typeface="Open Sans"/>
                <a:sym typeface="Open Sans"/>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114"/>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Centers: Choice Time</a:t>
            </a:r>
            <a:endParaRPr/>
          </a:p>
        </p:txBody>
      </p:sp>
      <p:sp>
        <p:nvSpPr>
          <p:cNvPr id="986" name="Google Shape;986;p114"/>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16 ● Activity 3</a:t>
            </a:r>
            <a:endParaRPr/>
          </a:p>
        </p:txBody>
      </p:sp>
      <p:sp>
        <p:nvSpPr>
          <p:cNvPr id="987" name="Google Shape;987;p114"/>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We have been working with pattern blocks, connecting cubes, geoblocks, and picture books throughout the unit. Which center is your favorite? Why?</a:t>
            </a:r>
            <a:endParaRPr sz="240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115"/>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Represent Our Collections</a:t>
            </a:r>
            <a:endParaRPr/>
          </a:p>
        </p:txBody>
      </p:sp>
      <p:sp>
        <p:nvSpPr>
          <p:cNvPr id="993" name="Google Shape;993;p115"/>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16</a:t>
            </a:r>
            <a:endParaRPr/>
          </a:p>
        </p:txBody>
      </p:sp>
      <p:sp>
        <p:nvSpPr>
          <p:cNvPr id="994" name="Google Shape;994;p115"/>
          <p:cNvSpPr txBox="1"/>
          <p:nvPr>
            <p:ph idx="2" type="body"/>
          </p:nvPr>
        </p:nvSpPr>
        <p:spPr>
          <a:xfrm>
            <a:off x="457200" y="1033959"/>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Today we counted collections to figure out how many objects there are. Ask your partner a question about our classroom that starts with “how many”.</a:t>
            </a:r>
            <a:endParaRPr sz="24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16"/>
          <p:cNvSpPr txBox="1"/>
          <p:nvPr>
            <p:ph idx="1" type="subTitle"/>
          </p:nvPr>
        </p:nvSpPr>
        <p:spPr>
          <a:xfrm>
            <a:off x="184350" y="2128830"/>
            <a:ext cx="4942200" cy="249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en"/>
              <a:t>Lesson 17 </a:t>
            </a:r>
            <a:endParaRPr/>
          </a:p>
        </p:txBody>
      </p:sp>
      <p:sp>
        <p:nvSpPr>
          <p:cNvPr id="1000" name="Google Shape;1000;p116"/>
          <p:cNvSpPr txBox="1"/>
          <p:nvPr>
            <p:ph type="title"/>
          </p:nvPr>
        </p:nvSpPr>
        <p:spPr>
          <a:xfrm>
            <a:off x="184350" y="2896442"/>
            <a:ext cx="8692800" cy="7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Connecting Cube Sculptures</a:t>
            </a:r>
            <a:endParaRPr/>
          </a:p>
        </p:txBody>
      </p:sp>
      <p:sp>
        <p:nvSpPr>
          <p:cNvPr id="1001" name="Google Shape;1001;p116"/>
          <p:cNvSpPr txBox="1"/>
          <p:nvPr/>
        </p:nvSpPr>
        <p:spPr>
          <a:xfrm>
            <a:off x="184350" y="1943100"/>
            <a:ext cx="66738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rgbClr val="FFFFFF"/>
                </a:solidFill>
                <a:latin typeface="Open Sans"/>
                <a:ea typeface="Open Sans"/>
                <a:cs typeface="Open Sans"/>
                <a:sym typeface="Open Sans"/>
              </a:rPr>
              <a:t>Unit 1 </a:t>
            </a:r>
            <a:endParaRPr b="1" sz="3400">
              <a:solidFill>
                <a:srgbClr val="FFFFFF"/>
              </a:solidFill>
              <a:latin typeface="Open Sans"/>
              <a:ea typeface="Open Sans"/>
              <a:cs typeface="Open Sans"/>
              <a:sym typeface="Open Sans"/>
            </a:endParaRPr>
          </a:p>
        </p:txBody>
      </p:sp>
      <p:sp>
        <p:nvSpPr>
          <p:cNvPr id="1002" name="Google Shape;1002;p116"/>
          <p:cNvSpPr txBox="1"/>
          <p:nvPr/>
        </p:nvSpPr>
        <p:spPr>
          <a:xfrm>
            <a:off x="203200" y="2307788"/>
            <a:ext cx="70719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pen Sans"/>
                <a:ea typeface="Open Sans"/>
                <a:cs typeface="Open Sans"/>
                <a:sym typeface="Open Sans"/>
              </a:rPr>
              <a:t>Math in Our World</a:t>
            </a:r>
            <a:endParaRPr b="1" sz="1500">
              <a:solidFill>
                <a:srgbClr val="FFFFFF"/>
              </a:solidFill>
              <a:latin typeface="Open Sans"/>
              <a:ea typeface="Open Sans"/>
              <a:cs typeface="Open Sans"/>
              <a:sym typeface="Open Sans"/>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117"/>
          <p:cNvSpPr txBox="1"/>
          <p:nvPr>
            <p:ph type="title"/>
          </p:nvPr>
        </p:nvSpPr>
        <p:spPr>
          <a:xfrm>
            <a:off x="3410425" y="804980"/>
            <a:ext cx="5399400" cy="18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build with connecting cubes and figure out how many we have.</a:t>
            </a:r>
            <a:endParaRPr/>
          </a:p>
        </p:txBody>
      </p:sp>
      <p:sp>
        <p:nvSpPr>
          <p:cNvPr id="1008" name="Google Shape;1008;p117"/>
          <p:cNvSpPr txBox="1"/>
          <p:nvPr>
            <p:ph idx="1" type="subTitle"/>
          </p:nvPr>
        </p:nvSpPr>
        <p:spPr>
          <a:xfrm>
            <a:off x="5101675" y="36591"/>
            <a:ext cx="3921600" cy="256200"/>
          </a:xfrm>
          <a:prstGeom prst="rect">
            <a:avLst/>
          </a:prstGeom>
        </p:spPr>
        <p:txBody>
          <a:bodyPr anchorCtr="0" anchor="t" bIns="91425" lIns="91425" spcFirstLastPara="1" rIns="91425" wrap="square" tIns="91425">
            <a:normAutofit fontScale="25000" lnSpcReduction="20000"/>
          </a:bodyPr>
          <a:lstStyle/>
          <a:p>
            <a:pPr indent="0" lvl="0" marL="0" rtl="0" algn="r">
              <a:spcBef>
                <a:spcPts val="0"/>
              </a:spcBef>
              <a:spcAft>
                <a:spcPts val="1200"/>
              </a:spcAft>
              <a:buNone/>
            </a:pPr>
            <a:r>
              <a:rPr lang="en"/>
              <a:t>Unit 1 ● Lesson 17</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118"/>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17 ● Warm-up</a:t>
            </a:r>
            <a:endParaRPr/>
          </a:p>
        </p:txBody>
      </p:sp>
      <p:sp>
        <p:nvSpPr>
          <p:cNvPr id="1014" name="Google Shape;1014;p118"/>
          <p:cNvSpPr txBox="1"/>
          <p:nvPr>
            <p:ph type="title"/>
          </p:nvPr>
        </p:nvSpPr>
        <p:spPr>
          <a:xfrm>
            <a:off x="149100" y="113"/>
            <a:ext cx="7947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Connecting Cube Flash</a:t>
            </a:r>
            <a:endParaRPr/>
          </a:p>
        </p:txBody>
      </p:sp>
      <p:sp>
        <p:nvSpPr>
          <p:cNvPr id="1015" name="Google Shape;1015;p118"/>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solidFill>
                  <a:schemeClr val="dk1"/>
                </a:solidFill>
              </a:rPr>
              <a:t>How many do you see? </a:t>
            </a:r>
            <a:endParaRPr>
              <a:solidFill>
                <a:schemeClr val="dk1"/>
              </a:solidFill>
            </a:endParaRPr>
          </a:p>
          <a:p>
            <a:pPr indent="0" lvl="0" marL="0" rtl="0" algn="l">
              <a:spcBef>
                <a:spcPts val="1000"/>
              </a:spcBef>
              <a:spcAft>
                <a:spcPts val="1000"/>
              </a:spcAft>
              <a:buClr>
                <a:schemeClr val="dk1"/>
              </a:buClr>
              <a:buSzPts val="1100"/>
              <a:buFont typeface="Arial"/>
              <a:buNone/>
            </a:pPr>
            <a:r>
              <a:rPr lang="en">
                <a:solidFill>
                  <a:schemeClr val="dk1"/>
                </a:solidFill>
              </a:rPr>
              <a:t>How do you see them?</a:t>
            </a:r>
            <a:endParaRPr/>
          </a:p>
        </p:txBody>
      </p:sp>
      <p:pic>
        <p:nvPicPr>
          <p:cNvPr id="1016" name="Google Shape;1016;p118"/>
          <p:cNvPicPr preferRelativeResize="0"/>
          <p:nvPr/>
        </p:nvPicPr>
        <p:blipFill>
          <a:blip r:embed="rId3">
            <a:alphaModFix/>
          </a:blip>
          <a:stretch>
            <a:fillRect/>
          </a:stretch>
        </p:blipFill>
        <p:spPr>
          <a:xfrm>
            <a:off x="1714558" y="1602806"/>
            <a:ext cx="4286157" cy="1140394"/>
          </a:xfrm>
          <a:prstGeom prst="rect">
            <a:avLst/>
          </a:prstGeom>
          <a:noFill/>
          <a:ln>
            <a:noFill/>
          </a:ln>
        </p:spPr>
      </p:pic>
      <p:sp>
        <p:nvSpPr>
          <p:cNvPr id="1017" name="Google Shape;1017;p118"/>
          <p:cNvSpPr txBox="1"/>
          <p:nvPr/>
        </p:nvSpPr>
        <p:spPr>
          <a:xfrm>
            <a:off x="457200" y="3259669"/>
            <a:ext cx="7879800" cy="908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75A9B"/>
              </a:buClr>
              <a:buSzPts val="1800"/>
              <a:buFont typeface="Open Sans"/>
              <a:buChar char="●"/>
            </a:pPr>
            <a:r>
              <a:rPr lang="en" sz="1800">
                <a:solidFill>
                  <a:srgbClr val="000000"/>
                </a:solidFill>
                <a:latin typeface="Open Sans"/>
                <a:ea typeface="Open Sans"/>
                <a:cs typeface="Open Sans"/>
                <a:sym typeface="Open Sans"/>
              </a:rPr>
              <a:t>Use your fingers to show your partner how many </a:t>
            </a:r>
            <a:r>
              <a:rPr lang="en" sz="1800">
                <a:latin typeface="Open Sans"/>
                <a:ea typeface="Open Sans"/>
                <a:cs typeface="Open Sans"/>
                <a:sym typeface="Open Sans"/>
              </a:rPr>
              <a:t>cubes</a:t>
            </a:r>
            <a:r>
              <a:rPr lang="en" sz="1800">
                <a:solidFill>
                  <a:srgbClr val="000000"/>
                </a:solidFill>
                <a:latin typeface="Open Sans"/>
                <a:ea typeface="Open Sans"/>
                <a:cs typeface="Open Sans"/>
                <a:sym typeface="Open Sans"/>
              </a:rPr>
              <a:t> you see.</a:t>
            </a:r>
            <a:endParaRPr sz="1800">
              <a:solidFill>
                <a:srgbClr val="000000"/>
              </a:solidFill>
              <a:latin typeface="Open Sans"/>
              <a:ea typeface="Open Sans"/>
              <a:cs typeface="Open Sans"/>
              <a:sym typeface="Open Sans"/>
            </a:endParaRPr>
          </a:p>
          <a:p>
            <a:pPr indent="-342900" lvl="0" marL="457200" rtl="0" algn="l">
              <a:lnSpc>
                <a:spcPct val="115000"/>
              </a:lnSpc>
              <a:spcBef>
                <a:spcPts val="1000"/>
              </a:spcBef>
              <a:spcAft>
                <a:spcPts val="1000"/>
              </a:spcAft>
              <a:buClr>
                <a:srgbClr val="175A9B"/>
              </a:buClr>
              <a:buSzPts val="1800"/>
              <a:buFont typeface="Open Sans"/>
              <a:buChar char="●"/>
            </a:pPr>
            <a:r>
              <a:rPr lang="en" sz="1800">
                <a:solidFill>
                  <a:srgbClr val="000000"/>
                </a:solidFill>
                <a:latin typeface="Open Sans"/>
                <a:ea typeface="Open Sans"/>
                <a:cs typeface="Open Sans"/>
                <a:sym typeface="Open Sans"/>
              </a:rPr>
              <a:t>Tell your partner how many </a:t>
            </a:r>
            <a:r>
              <a:rPr lang="en" sz="1800">
                <a:latin typeface="Open Sans"/>
                <a:ea typeface="Open Sans"/>
                <a:cs typeface="Open Sans"/>
                <a:sym typeface="Open Sans"/>
              </a:rPr>
              <a:t>cubes</a:t>
            </a:r>
            <a:r>
              <a:rPr lang="en" sz="1800">
                <a:solidFill>
                  <a:srgbClr val="000000"/>
                </a:solidFill>
                <a:latin typeface="Open Sans"/>
                <a:ea typeface="Open Sans"/>
                <a:cs typeface="Open Sans"/>
                <a:sym typeface="Open Sans"/>
              </a:rPr>
              <a:t> you see and how you see them.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6"/>
                                        </p:tgtEl>
                                        <p:attrNameLst>
                                          <p:attrName>style.visibility</p:attrName>
                                        </p:attrNameLst>
                                      </p:cBhvr>
                                      <p:to>
                                        <p:strVal val="visible"/>
                                      </p:to>
                                    </p:set>
                                    <p:animEffect filter="fade" transition="in">
                                      <p:cBhvr>
                                        <p:cTn dur="1000"/>
                                        <p:tgtEl>
                                          <p:spTgt spid="10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6"/>
                                        </p:tgtEl>
                                        <p:attrNameLst>
                                          <p:attrName>style.visibility</p:attrName>
                                        </p:attrNameLst>
                                      </p:cBhvr>
                                      <p:to>
                                        <p:strVal val="visible"/>
                                      </p:to>
                                    </p:set>
                                    <p:animEffect filter="fade" transition="in">
                                      <p:cBhvr>
                                        <p:cTn dur="1000"/>
                                        <p:tgtEl>
                                          <p:spTgt spid="10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7"/>
                                        </p:tgtEl>
                                        <p:attrNameLst>
                                          <p:attrName>style.visibility</p:attrName>
                                        </p:attrNameLst>
                                      </p:cBhvr>
                                      <p:to>
                                        <p:strVal val="visible"/>
                                      </p:to>
                                    </p:set>
                                    <p:animEffect filter="fade" transition="in">
                                      <p:cBhvr>
                                        <p:cTn dur="1000"/>
                                        <p:tgtEl>
                                          <p:spTgt spid="10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119"/>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17 ● Warm-up</a:t>
            </a:r>
            <a:endParaRPr/>
          </a:p>
        </p:txBody>
      </p:sp>
      <p:sp>
        <p:nvSpPr>
          <p:cNvPr id="1023" name="Google Shape;1023;p119"/>
          <p:cNvSpPr txBox="1"/>
          <p:nvPr>
            <p:ph type="title"/>
          </p:nvPr>
        </p:nvSpPr>
        <p:spPr>
          <a:xfrm>
            <a:off x="149100" y="113"/>
            <a:ext cx="7947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Connecting Cube Flash</a:t>
            </a:r>
            <a:endParaRPr/>
          </a:p>
        </p:txBody>
      </p:sp>
      <p:sp>
        <p:nvSpPr>
          <p:cNvPr id="1024" name="Google Shape;1024;p119"/>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How many do you see? </a:t>
            </a:r>
            <a:endParaRPr>
              <a:solidFill>
                <a:schemeClr val="dk1"/>
              </a:solidFill>
            </a:endParaRPr>
          </a:p>
          <a:p>
            <a:pPr indent="0" lvl="0" marL="0" rtl="0" algn="l">
              <a:spcBef>
                <a:spcPts val="1000"/>
              </a:spcBef>
              <a:spcAft>
                <a:spcPts val="1000"/>
              </a:spcAft>
              <a:buNone/>
            </a:pPr>
            <a:r>
              <a:rPr lang="en">
                <a:solidFill>
                  <a:schemeClr val="dk1"/>
                </a:solidFill>
              </a:rPr>
              <a:t>How do you see them?</a:t>
            </a:r>
            <a:endParaRPr/>
          </a:p>
        </p:txBody>
      </p:sp>
      <p:sp>
        <p:nvSpPr>
          <p:cNvPr id="1025" name="Google Shape;1025;p119"/>
          <p:cNvSpPr txBox="1"/>
          <p:nvPr/>
        </p:nvSpPr>
        <p:spPr>
          <a:xfrm>
            <a:off x="457200" y="3259669"/>
            <a:ext cx="7879800" cy="908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75A9B"/>
              </a:buClr>
              <a:buSzPts val="1800"/>
              <a:buFont typeface="Open Sans"/>
              <a:buChar char="●"/>
            </a:pPr>
            <a:r>
              <a:rPr lang="en" sz="1800">
                <a:solidFill>
                  <a:srgbClr val="000000"/>
                </a:solidFill>
                <a:latin typeface="Open Sans"/>
                <a:ea typeface="Open Sans"/>
                <a:cs typeface="Open Sans"/>
                <a:sym typeface="Open Sans"/>
              </a:rPr>
              <a:t>Use your fingers to show your partner how many </a:t>
            </a:r>
            <a:r>
              <a:rPr lang="en" sz="1800">
                <a:latin typeface="Open Sans"/>
                <a:ea typeface="Open Sans"/>
                <a:cs typeface="Open Sans"/>
                <a:sym typeface="Open Sans"/>
              </a:rPr>
              <a:t>cubes</a:t>
            </a:r>
            <a:r>
              <a:rPr lang="en" sz="1800">
                <a:solidFill>
                  <a:srgbClr val="000000"/>
                </a:solidFill>
                <a:latin typeface="Open Sans"/>
                <a:ea typeface="Open Sans"/>
                <a:cs typeface="Open Sans"/>
                <a:sym typeface="Open Sans"/>
              </a:rPr>
              <a:t> you see.</a:t>
            </a:r>
            <a:endParaRPr sz="1800">
              <a:solidFill>
                <a:srgbClr val="000000"/>
              </a:solidFill>
              <a:latin typeface="Open Sans"/>
              <a:ea typeface="Open Sans"/>
              <a:cs typeface="Open Sans"/>
              <a:sym typeface="Open Sans"/>
            </a:endParaRPr>
          </a:p>
          <a:p>
            <a:pPr indent="-342900" lvl="0" marL="457200" rtl="0" algn="l">
              <a:lnSpc>
                <a:spcPct val="115000"/>
              </a:lnSpc>
              <a:spcBef>
                <a:spcPts val="1000"/>
              </a:spcBef>
              <a:spcAft>
                <a:spcPts val="1000"/>
              </a:spcAft>
              <a:buClr>
                <a:srgbClr val="175A9B"/>
              </a:buClr>
              <a:buSzPts val="1800"/>
              <a:buFont typeface="Open Sans"/>
              <a:buChar char="●"/>
            </a:pPr>
            <a:r>
              <a:rPr lang="en" sz="1800">
                <a:solidFill>
                  <a:srgbClr val="000000"/>
                </a:solidFill>
                <a:latin typeface="Open Sans"/>
                <a:ea typeface="Open Sans"/>
                <a:cs typeface="Open Sans"/>
                <a:sym typeface="Open Sans"/>
              </a:rPr>
              <a:t>Tell your partner how many </a:t>
            </a:r>
            <a:r>
              <a:rPr lang="en" sz="1800">
                <a:latin typeface="Open Sans"/>
                <a:ea typeface="Open Sans"/>
                <a:cs typeface="Open Sans"/>
                <a:sym typeface="Open Sans"/>
              </a:rPr>
              <a:t>cubes</a:t>
            </a:r>
            <a:r>
              <a:rPr lang="en" sz="1800">
                <a:solidFill>
                  <a:srgbClr val="000000"/>
                </a:solidFill>
                <a:latin typeface="Open Sans"/>
                <a:ea typeface="Open Sans"/>
                <a:cs typeface="Open Sans"/>
                <a:sym typeface="Open Sans"/>
              </a:rPr>
              <a:t> you see and how you see them.</a:t>
            </a:r>
            <a:endParaRPr/>
          </a:p>
        </p:txBody>
      </p:sp>
      <p:pic>
        <p:nvPicPr>
          <p:cNvPr id="1026" name="Google Shape;1026;p119"/>
          <p:cNvPicPr preferRelativeResize="0"/>
          <p:nvPr/>
        </p:nvPicPr>
        <p:blipFill>
          <a:blip r:embed="rId3">
            <a:alphaModFix/>
          </a:blip>
          <a:stretch>
            <a:fillRect/>
          </a:stretch>
        </p:blipFill>
        <p:spPr>
          <a:xfrm>
            <a:off x="3112075" y="918710"/>
            <a:ext cx="3500439" cy="21382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6"/>
                                        </p:tgtEl>
                                        <p:attrNameLst>
                                          <p:attrName>style.visibility</p:attrName>
                                        </p:attrNameLst>
                                      </p:cBhvr>
                                      <p:to>
                                        <p:strVal val="visible"/>
                                      </p:to>
                                    </p:set>
                                    <p:animEffect filter="fade" transition="in">
                                      <p:cBhvr>
                                        <p:cTn dur="1000"/>
                                        <p:tgtEl>
                                          <p:spTgt spid="10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6"/>
                                        </p:tgtEl>
                                        <p:attrNameLst>
                                          <p:attrName>style.visibility</p:attrName>
                                        </p:attrNameLst>
                                      </p:cBhvr>
                                      <p:to>
                                        <p:strVal val="visible"/>
                                      </p:to>
                                    </p:set>
                                    <p:animEffect filter="fade" transition="in">
                                      <p:cBhvr>
                                        <p:cTn dur="1000"/>
                                        <p:tgtEl>
                                          <p:spTgt spid="10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5"/>
                                        </p:tgtEl>
                                        <p:attrNameLst>
                                          <p:attrName>style.visibility</p:attrName>
                                        </p:attrNameLst>
                                      </p:cBhvr>
                                      <p:to>
                                        <p:strVal val="visible"/>
                                      </p:to>
                                    </p:set>
                                    <p:animEffect filter="fade" transition="in">
                                      <p:cBhvr>
                                        <p:cTn dur="1000"/>
                                        <p:tgtEl>
                                          <p:spTgt spid="10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20"/>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17 ● Warm-up</a:t>
            </a:r>
            <a:endParaRPr/>
          </a:p>
        </p:txBody>
      </p:sp>
      <p:sp>
        <p:nvSpPr>
          <p:cNvPr id="1032" name="Google Shape;1032;p120"/>
          <p:cNvSpPr txBox="1"/>
          <p:nvPr>
            <p:ph type="title"/>
          </p:nvPr>
        </p:nvSpPr>
        <p:spPr>
          <a:xfrm>
            <a:off x="149100" y="113"/>
            <a:ext cx="7947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Connecting Cube Flash</a:t>
            </a:r>
            <a:endParaRPr/>
          </a:p>
        </p:txBody>
      </p:sp>
      <p:sp>
        <p:nvSpPr>
          <p:cNvPr id="1033" name="Google Shape;1033;p120"/>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How many do you see? </a:t>
            </a:r>
            <a:endParaRPr>
              <a:solidFill>
                <a:schemeClr val="dk1"/>
              </a:solidFill>
            </a:endParaRPr>
          </a:p>
          <a:p>
            <a:pPr indent="0" lvl="0" marL="0" rtl="0" algn="l">
              <a:spcBef>
                <a:spcPts val="1000"/>
              </a:spcBef>
              <a:spcAft>
                <a:spcPts val="1000"/>
              </a:spcAft>
              <a:buNone/>
            </a:pPr>
            <a:r>
              <a:rPr lang="en">
                <a:solidFill>
                  <a:schemeClr val="dk1"/>
                </a:solidFill>
              </a:rPr>
              <a:t>How do you see them?</a:t>
            </a:r>
            <a:endParaRPr/>
          </a:p>
        </p:txBody>
      </p:sp>
      <p:sp>
        <p:nvSpPr>
          <p:cNvPr id="1034" name="Google Shape;1034;p120"/>
          <p:cNvSpPr txBox="1"/>
          <p:nvPr/>
        </p:nvSpPr>
        <p:spPr>
          <a:xfrm>
            <a:off x="807000" y="3259669"/>
            <a:ext cx="7530000" cy="1569900"/>
          </a:xfrm>
          <a:prstGeom prst="rect">
            <a:avLst/>
          </a:prstGeom>
          <a:noFill/>
          <a:ln>
            <a:noFill/>
          </a:ln>
        </p:spPr>
        <p:txBody>
          <a:bodyPr anchorCtr="0" anchor="t" bIns="91425" lIns="91425" spcFirstLastPara="1" rIns="91425" wrap="square" tIns="91425">
            <a:spAutoFit/>
          </a:bodyPr>
          <a:lstStyle/>
          <a:p>
            <a:pPr indent="-342900" lvl="0" marL="457200" rtl="0" algn="l">
              <a:lnSpc>
                <a:spcPct val="200000"/>
              </a:lnSpc>
              <a:spcBef>
                <a:spcPts val="0"/>
              </a:spcBef>
              <a:spcAft>
                <a:spcPts val="0"/>
              </a:spcAft>
              <a:buClr>
                <a:srgbClr val="175A9B"/>
              </a:buClr>
              <a:buSzPts val="1800"/>
              <a:buFont typeface="Open Sans"/>
              <a:buChar char="●"/>
            </a:pPr>
            <a:r>
              <a:rPr lang="en" sz="1800">
                <a:solidFill>
                  <a:srgbClr val="000000"/>
                </a:solidFill>
                <a:latin typeface="Open Sans"/>
                <a:ea typeface="Open Sans"/>
                <a:cs typeface="Open Sans"/>
                <a:sym typeface="Open Sans"/>
              </a:rPr>
              <a:t>Use your fingers to show your partner how many </a:t>
            </a:r>
            <a:r>
              <a:rPr lang="en" sz="1800">
                <a:latin typeface="Open Sans"/>
                <a:ea typeface="Open Sans"/>
                <a:cs typeface="Open Sans"/>
                <a:sym typeface="Open Sans"/>
              </a:rPr>
              <a:t>cubes</a:t>
            </a:r>
            <a:r>
              <a:rPr lang="en" sz="1800">
                <a:solidFill>
                  <a:srgbClr val="000000"/>
                </a:solidFill>
                <a:latin typeface="Open Sans"/>
                <a:ea typeface="Open Sans"/>
                <a:cs typeface="Open Sans"/>
                <a:sym typeface="Open Sans"/>
              </a:rPr>
              <a:t> you see.</a:t>
            </a:r>
            <a:endParaRPr sz="1800">
              <a:solidFill>
                <a:srgbClr val="000000"/>
              </a:solidFill>
              <a:latin typeface="Open Sans"/>
              <a:ea typeface="Open Sans"/>
              <a:cs typeface="Open Sans"/>
              <a:sym typeface="Open Sans"/>
            </a:endParaRPr>
          </a:p>
          <a:p>
            <a:pPr indent="-342900" lvl="0" marL="457200" rtl="0" algn="l">
              <a:lnSpc>
                <a:spcPct val="200000"/>
              </a:lnSpc>
              <a:spcBef>
                <a:spcPts val="0"/>
              </a:spcBef>
              <a:spcAft>
                <a:spcPts val="0"/>
              </a:spcAft>
              <a:buClr>
                <a:srgbClr val="175A9B"/>
              </a:buClr>
              <a:buSzPts val="1800"/>
              <a:buFont typeface="Open Sans"/>
              <a:buChar char="●"/>
            </a:pPr>
            <a:r>
              <a:rPr lang="en" sz="1800">
                <a:solidFill>
                  <a:srgbClr val="000000"/>
                </a:solidFill>
                <a:latin typeface="Open Sans"/>
                <a:ea typeface="Open Sans"/>
                <a:cs typeface="Open Sans"/>
                <a:sym typeface="Open Sans"/>
              </a:rPr>
              <a:t>Tell your partner how many </a:t>
            </a:r>
            <a:r>
              <a:rPr lang="en" sz="1800">
                <a:latin typeface="Open Sans"/>
                <a:ea typeface="Open Sans"/>
                <a:cs typeface="Open Sans"/>
                <a:sym typeface="Open Sans"/>
              </a:rPr>
              <a:t>cubes</a:t>
            </a:r>
            <a:r>
              <a:rPr lang="en" sz="1800">
                <a:solidFill>
                  <a:srgbClr val="000000"/>
                </a:solidFill>
                <a:latin typeface="Open Sans"/>
                <a:ea typeface="Open Sans"/>
                <a:cs typeface="Open Sans"/>
                <a:sym typeface="Open Sans"/>
              </a:rPr>
              <a:t> you see and how you see them.</a:t>
            </a:r>
            <a:endParaRPr/>
          </a:p>
        </p:txBody>
      </p:sp>
      <p:pic>
        <p:nvPicPr>
          <p:cNvPr id="1035" name="Google Shape;1035;p120"/>
          <p:cNvPicPr preferRelativeResize="0"/>
          <p:nvPr/>
        </p:nvPicPr>
        <p:blipFill>
          <a:blip r:embed="rId3">
            <a:alphaModFix/>
          </a:blip>
          <a:stretch>
            <a:fillRect/>
          </a:stretch>
        </p:blipFill>
        <p:spPr>
          <a:xfrm>
            <a:off x="3005575" y="882581"/>
            <a:ext cx="2349638" cy="23496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5"/>
                                        </p:tgtEl>
                                        <p:attrNameLst>
                                          <p:attrName>style.visibility</p:attrName>
                                        </p:attrNameLst>
                                      </p:cBhvr>
                                      <p:to>
                                        <p:strVal val="visible"/>
                                      </p:to>
                                    </p:set>
                                    <p:animEffect filter="fade" transition="in">
                                      <p:cBhvr>
                                        <p:cTn dur="1000"/>
                                        <p:tgtEl>
                                          <p:spTgt spid="10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3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5"/>
                                        </p:tgtEl>
                                        <p:attrNameLst>
                                          <p:attrName>style.visibility</p:attrName>
                                        </p:attrNameLst>
                                      </p:cBhvr>
                                      <p:to>
                                        <p:strVal val="visible"/>
                                      </p:to>
                                    </p:set>
                                    <p:animEffect filter="fade" transition="in">
                                      <p:cBhvr>
                                        <p:cTn dur="1000"/>
                                        <p:tgtEl>
                                          <p:spTgt spid="10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3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4"/>
                                        </p:tgtEl>
                                        <p:attrNameLst>
                                          <p:attrName>style.visibility</p:attrName>
                                        </p:attrNameLst>
                                      </p:cBhvr>
                                      <p:to>
                                        <p:strVal val="visible"/>
                                      </p:to>
                                    </p:set>
                                    <p:animEffect filter="fade" transition="in">
                                      <p:cBhvr>
                                        <p:cTn dur="1000"/>
                                        <p:tgtEl>
                                          <p:spTgt spid="10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121"/>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17 ● Warm-up</a:t>
            </a:r>
            <a:endParaRPr/>
          </a:p>
        </p:txBody>
      </p:sp>
      <p:sp>
        <p:nvSpPr>
          <p:cNvPr id="1041" name="Google Shape;1041;p121"/>
          <p:cNvSpPr txBox="1"/>
          <p:nvPr>
            <p:ph type="title"/>
          </p:nvPr>
        </p:nvSpPr>
        <p:spPr>
          <a:xfrm>
            <a:off x="149100" y="113"/>
            <a:ext cx="79473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Connecting Cube Flash</a:t>
            </a:r>
            <a:endParaRPr/>
          </a:p>
        </p:txBody>
      </p:sp>
      <p:sp>
        <p:nvSpPr>
          <p:cNvPr id="1042" name="Google Shape;1042;p121"/>
          <p:cNvSpPr txBox="1"/>
          <p:nvPr>
            <p:ph idx="2" type="body"/>
          </p:nvPr>
        </p:nvSpPr>
        <p:spPr>
          <a:xfrm>
            <a:off x="457200" y="872447"/>
            <a:ext cx="8229600" cy="36699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 sz="2400"/>
              <a:t>What is the same about these groups of connecting cubes? What is different?</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There are 4 connecting cubes in this group. There are also 4 connecting cubes in this group.</a:t>
            </a:r>
            <a:endParaRPr sz="2400"/>
          </a:p>
        </p:txBody>
      </p:sp>
      <p:sp>
        <p:nvSpPr>
          <p:cNvPr id="1043" name="Google Shape;1043;p121"/>
          <p:cNvSpPr txBox="1"/>
          <p:nvPr/>
        </p:nvSpPr>
        <p:spPr>
          <a:xfrm>
            <a:off x="807000" y="3259669"/>
            <a:ext cx="75300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rgbClr val="000000"/>
              </a:buClr>
              <a:buSzPts val="1100"/>
              <a:buFont typeface="Arial"/>
              <a:buNone/>
            </a:pPr>
            <a:r>
              <a:t/>
            </a:r>
            <a:endParaRPr/>
          </a:p>
        </p:txBody>
      </p:sp>
      <p:pic>
        <p:nvPicPr>
          <p:cNvPr id="1044" name="Google Shape;1044;p121"/>
          <p:cNvPicPr preferRelativeResize="0"/>
          <p:nvPr/>
        </p:nvPicPr>
        <p:blipFill>
          <a:blip r:embed="rId3">
            <a:alphaModFix/>
          </a:blip>
          <a:stretch>
            <a:fillRect/>
          </a:stretch>
        </p:blipFill>
        <p:spPr>
          <a:xfrm>
            <a:off x="5428775" y="1704319"/>
            <a:ext cx="1855500" cy="1855500"/>
          </a:xfrm>
          <a:prstGeom prst="rect">
            <a:avLst/>
          </a:prstGeom>
          <a:noFill/>
          <a:ln>
            <a:noFill/>
          </a:ln>
        </p:spPr>
      </p:pic>
      <p:pic>
        <p:nvPicPr>
          <p:cNvPr id="1045" name="Google Shape;1045;p121"/>
          <p:cNvPicPr preferRelativeResize="0"/>
          <p:nvPr/>
        </p:nvPicPr>
        <p:blipFill>
          <a:blip r:embed="rId4">
            <a:alphaModFix/>
          </a:blip>
          <a:stretch>
            <a:fillRect/>
          </a:stretch>
        </p:blipFill>
        <p:spPr>
          <a:xfrm>
            <a:off x="440000" y="1626374"/>
            <a:ext cx="2769000" cy="16914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4"/>
                                        </p:tgtEl>
                                        <p:attrNameLst>
                                          <p:attrName>style.visibility</p:attrName>
                                        </p:attrNameLst>
                                      </p:cBhvr>
                                      <p:to>
                                        <p:strVal val="visible"/>
                                      </p:to>
                                    </p:set>
                                    <p:animEffect filter="fade" transition="in">
                                      <p:cBhvr>
                                        <p:cTn dur="1000"/>
                                        <p:tgtEl>
                                          <p:spTgt spid="10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4"/>
                                        </p:tgtEl>
                                        <p:attrNameLst>
                                          <p:attrName>style.visibility</p:attrName>
                                        </p:attrNameLst>
                                      </p:cBhvr>
                                      <p:to>
                                        <p:strVal val="visible"/>
                                      </p:to>
                                    </p:set>
                                    <p:animEffect filter="fade" transition="in">
                                      <p:cBhvr>
                                        <p:cTn dur="1000"/>
                                        <p:tgtEl>
                                          <p:spTgt spid="10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0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3"/>
                                        </p:tgtEl>
                                        <p:attrNameLst>
                                          <p:attrName>style.visibility</p:attrName>
                                        </p:attrNameLst>
                                      </p:cBhvr>
                                      <p:to>
                                        <p:strVal val="visible"/>
                                      </p:to>
                                    </p:set>
                                    <p:animEffect filter="fade" transition="in">
                                      <p:cBhvr>
                                        <p:cTn dur="1000"/>
                                        <p:tgtEl>
                                          <p:spTgt spid="10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122"/>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17 ● Activity 1</a:t>
            </a:r>
            <a:endParaRPr/>
          </a:p>
        </p:txBody>
      </p:sp>
      <p:sp>
        <p:nvSpPr>
          <p:cNvPr id="1051" name="Google Shape;1051;p122"/>
          <p:cNvSpPr txBox="1"/>
          <p:nvPr>
            <p:ph idx="2" type="body"/>
          </p:nvPr>
        </p:nvSpPr>
        <p:spPr>
          <a:xfrm>
            <a:off x="457200" y="654335"/>
            <a:ext cx="8229600" cy="2752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400"/>
              <a:t>Figure out how many cubes are in your collection. Show how you counted your collection. Show your thinking using objects, drawings, numbers, or words.</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How many cubes are in your collection? Tell your partner how many cubes are in your collection without counting them again.</a:t>
            </a:r>
            <a:endParaRPr sz="2400"/>
          </a:p>
        </p:txBody>
      </p:sp>
      <p:sp>
        <p:nvSpPr>
          <p:cNvPr id="1052" name="Google Shape;1052;p122"/>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Count Cubes</a:t>
            </a:r>
            <a:endParaRPr b="1" sz="2400">
              <a:solidFill>
                <a:schemeClr val="lt1"/>
              </a:solidFill>
              <a:latin typeface="Open Sans"/>
              <a:ea typeface="Open Sans"/>
              <a:cs typeface="Open Sans"/>
              <a:sym typeface="Open Sans"/>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23"/>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Count Cubes</a:t>
            </a:r>
            <a:endParaRPr/>
          </a:p>
        </p:txBody>
      </p:sp>
      <p:sp>
        <p:nvSpPr>
          <p:cNvPr id="1058" name="Google Shape;1058;p123"/>
          <p:cNvSpPr txBox="1"/>
          <p:nvPr>
            <p:ph idx="1" type="subTitle"/>
          </p:nvPr>
        </p:nvSpPr>
        <p:spPr>
          <a:xfrm>
            <a:off x="2393850" y="3655216"/>
            <a:ext cx="4339800" cy="1572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Clr>
                <a:schemeClr val="dk1"/>
              </a:buClr>
              <a:buSzPct val="73333"/>
              <a:buFont typeface="Arial"/>
              <a:buNone/>
            </a:pPr>
            <a:r>
              <a:rPr lang="en"/>
              <a:t>Unit 1 ● Lesson 17 ● Activity 1</a:t>
            </a:r>
            <a:endParaRPr/>
          </a:p>
        </p:txBody>
      </p:sp>
      <p:sp>
        <p:nvSpPr>
          <p:cNvPr id="1059" name="Google Shape;1059;p123"/>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How many cubes are in _____’s collection? </a:t>
            </a:r>
            <a:endParaRPr sz="2400"/>
          </a:p>
          <a:p>
            <a:pPr indent="-381000" lvl="0" marL="457200" rtl="0" algn="l">
              <a:spcBef>
                <a:spcPts val="1000"/>
              </a:spcBef>
              <a:spcAft>
                <a:spcPts val="0"/>
              </a:spcAft>
              <a:buSzPts val="2400"/>
              <a:buChar char="●"/>
            </a:pPr>
            <a:r>
              <a:rPr lang="en" sz="2400"/>
              <a:t>How do you know?</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When we counted, the last number we said was _____. That tells us that there are _____ objects in our collection.</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9">
                                            <p:txEl>
                                              <p:pRg end="0" st="0"/>
                                            </p:txEl>
                                          </p:spTgt>
                                        </p:tgtEl>
                                        <p:attrNameLst>
                                          <p:attrName>style.visibility</p:attrName>
                                        </p:attrNameLst>
                                      </p:cBhvr>
                                      <p:to>
                                        <p:strVal val="visible"/>
                                      </p:to>
                                    </p:set>
                                    <p:animEffect filter="fade" transition="in">
                                      <p:cBhvr>
                                        <p:cTn dur="1000"/>
                                        <p:tgtEl>
                                          <p:spTgt spid="10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9">
                                            <p:txEl>
                                              <p:pRg end="1" st="1"/>
                                            </p:txEl>
                                          </p:spTgt>
                                        </p:tgtEl>
                                        <p:attrNameLst>
                                          <p:attrName>style.visibility</p:attrName>
                                        </p:attrNameLst>
                                      </p:cBhvr>
                                      <p:to>
                                        <p:strVal val="visible"/>
                                      </p:to>
                                    </p:set>
                                    <p:animEffect filter="fade" transition="in">
                                      <p:cBhvr>
                                        <p:cTn dur="1000"/>
                                        <p:tgtEl>
                                          <p:spTgt spid="10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9">
                                            <p:txEl>
                                              <p:pRg end="2" st="2"/>
                                            </p:txEl>
                                          </p:spTgt>
                                        </p:tgtEl>
                                        <p:attrNameLst>
                                          <p:attrName>style.visibility</p:attrName>
                                        </p:attrNameLst>
                                      </p:cBhvr>
                                      <p:to>
                                        <p:strVal val="visible"/>
                                      </p:to>
                                    </p:set>
                                    <p:animEffect filter="fade" transition="in">
                                      <p:cBhvr>
                                        <p:cTn dur="1000"/>
                                        <p:tgtEl>
                                          <p:spTgt spid="10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9">
                                            <p:txEl>
                                              <p:pRg end="3" st="3"/>
                                            </p:txEl>
                                          </p:spTgt>
                                        </p:tgtEl>
                                        <p:attrNameLst>
                                          <p:attrName>style.visibility</p:attrName>
                                        </p:attrNameLst>
                                      </p:cBhvr>
                                      <p:to>
                                        <p:strVal val="visible"/>
                                      </p:to>
                                    </p:set>
                                    <p:animEffect filter="fade" transition="in">
                                      <p:cBhvr>
                                        <p:cTn dur="1000"/>
                                        <p:tgtEl>
                                          <p:spTgt spid="105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124"/>
          <p:cNvSpPr txBox="1"/>
          <p:nvPr>
            <p:ph idx="1" type="subTitle"/>
          </p:nvPr>
        </p:nvSpPr>
        <p:spPr>
          <a:xfrm>
            <a:off x="2393850" y="4927688"/>
            <a:ext cx="4339800" cy="1359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73333"/>
              <a:buFont typeface="Arial"/>
              <a:buNone/>
            </a:pPr>
            <a:r>
              <a:rPr lang="en"/>
              <a:t>Unit 1 ● Lesson 17 ● Activity 2</a:t>
            </a:r>
            <a:endParaRPr/>
          </a:p>
          <a:p>
            <a:pPr indent="0" lvl="0" marL="0" rtl="0" algn="ctr">
              <a:spcBef>
                <a:spcPts val="1200"/>
              </a:spcBef>
              <a:spcAft>
                <a:spcPts val="1200"/>
              </a:spcAft>
              <a:buNone/>
            </a:pPr>
            <a:r>
              <a:t/>
            </a:r>
            <a:endParaRPr/>
          </a:p>
        </p:txBody>
      </p:sp>
      <p:sp>
        <p:nvSpPr>
          <p:cNvPr id="1065" name="Google Shape;1065;p124"/>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t>Use all of your connecting cubes to create whatever you’d like.</a:t>
            </a:r>
            <a:endParaRPr sz="2400"/>
          </a:p>
          <a:p>
            <a:pPr indent="0" lvl="0" marL="0" rtl="0" algn="l">
              <a:spcBef>
                <a:spcPts val="1000"/>
              </a:spcBef>
              <a:spcAft>
                <a:spcPts val="0"/>
              </a:spcAft>
              <a:buNone/>
            </a:pPr>
            <a:r>
              <a:t/>
            </a:r>
            <a:endParaRPr sz="2400"/>
          </a:p>
          <a:p>
            <a:pPr indent="0" lvl="0" marL="0" rtl="0" algn="l">
              <a:spcBef>
                <a:spcPts val="1000"/>
              </a:spcBef>
              <a:spcAft>
                <a:spcPts val="1000"/>
              </a:spcAft>
              <a:buNone/>
            </a:pPr>
            <a:r>
              <a:rPr lang="en" sz="2400"/>
              <a:t>Tell your group what you made and how many cubes you used without counting them again.</a:t>
            </a:r>
            <a:endParaRPr sz="2400"/>
          </a:p>
        </p:txBody>
      </p:sp>
      <p:sp>
        <p:nvSpPr>
          <p:cNvPr id="1066" name="Google Shape;1066;p124"/>
          <p:cNvSpPr txBox="1"/>
          <p:nvPr>
            <p:ph idx="4294967295" type="title"/>
          </p:nvPr>
        </p:nvSpPr>
        <p:spPr>
          <a:xfrm>
            <a:off x="149100" y="113"/>
            <a:ext cx="7215000" cy="4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chemeClr val="lt1"/>
                </a:solidFill>
                <a:latin typeface="Open Sans"/>
                <a:ea typeface="Open Sans"/>
                <a:cs typeface="Open Sans"/>
                <a:sym typeface="Open Sans"/>
              </a:rPr>
              <a:t>Connecting Cube Creations</a:t>
            </a:r>
            <a:endParaRPr b="1" sz="2400">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5">
                                            <p:txEl>
                                              <p:pRg end="0" st="0"/>
                                            </p:txEl>
                                          </p:spTgt>
                                        </p:tgtEl>
                                        <p:attrNameLst>
                                          <p:attrName>style.visibility</p:attrName>
                                        </p:attrNameLst>
                                      </p:cBhvr>
                                      <p:to>
                                        <p:strVal val="visible"/>
                                      </p:to>
                                    </p:set>
                                    <p:animEffect filter="fade" transition="in">
                                      <p:cBhvr>
                                        <p:cTn dur="1000"/>
                                        <p:tgtEl>
                                          <p:spTgt spid="10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5">
                                            <p:txEl>
                                              <p:pRg end="1" st="1"/>
                                            </p:txEl>
                                          </p:spTgt>
                                        </p:tgtEl>
                                        <p:attrNameLst>
                                          <p:attrName>style.visibility</p:attrName>
                                        </p:attrNameLst>
                                      </p:cBhvr>
                                      <p:to>
                                        <p:strVal val="visible"/>
                                      </p:to>
                                    </p:set>
                                    <p:animEffect filter="fade" transition="in">
                                      <p:cBhvr>
                                        <p:cTn dur="1000"/>
                                        <p:tgtEl>
                                          <p:spTgt spid="10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5">
                                            <p:txEl>
                                              <p:pRg end="2" st="2"/>
                                            </p:txEl>
                                          </p:spTgt>
                                        </p:tgtEl>
                                        <p:attrNameLst>
                                          <p:attrName>style.visibility</p:attrName>
                                        </p:attrNameLst>
                                      </p:cBhvr>
                                      <p:to>
                                        <p:strVal val="visible"/>
                                      </p:to>
                                    </p:set>
                                    <p:animEffect filter="fade" transition="in">
                                      <p:cBhvr>
                                        <p:cTn dur="1000"/>
                                        <p:tgtEl>
                                          <p:spTgt spid="106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125"/>
          <p:cNvSpPr txBox="1"/>
          <p:nvPr>
            <p:ph type="title"/>
          </p:nvPr>
        </p:nvSpPr>
        <p:spPr>
          <a:xfrm>
            <a:off x="149100" y="84"/>
            <a:ext cx="7907400" cy="31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Connecting Cube Creations</a:t>
            </a:r>
            <a:endParaRPr/>
          </a:p>
        </p:txBody>
      </p:sp>
      <p:sp>
        <p:nvSpPr>
          <p:cNvPr id="1072" name="Google Shape;1072;p125"/>
          <p:cNvSpPr txBox="1"/>
          <p:nvPr>
            <p:ph idx="1" type="subTitle"/>
          </p:nvPr>
        </p:nvSpPr>
        <p:spPr>
          <a:xfrm>
            <a:off x="236970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17 ● Activity 2</a:t>
            </a:r>
            <a:endParaRPr/>
          </a:p>
        </p:txBody>
      </p:sp>
      <p:sp>
        <p:nvSpPr>
          <p:cNvPr id="1073" name="Google Shape;1073;p125"/>
          <p:cNvSpPr txBox="1"/>
          <p:nvPr>
            <p:ph idx="2" type="body"/>
          </p:nvPr>
        </p:nvSpPr>
        <p:spPr>
          <a:xfrm>
            <a:off x="457200" y="654335"/>
            <a:ext cx="8229600" cy="27525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Tell your partner what is the same about what _____ and _____ made.</a:t>
            </a:r>
            <a:endParaRPr sz="24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126"/>
          <p:cNvSpPr txBox="1"/>
          <p:nvPr>
            <p:ph type="title"/>
          </p:nvPr>
        </p:nvSpPr>
        <p:spPr>
          <a:xfrm>
            <a:off x="149100" y="113"/>
            <a:ext cx="7907400" cy="415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Connecting Cube Sculptures</a:t>
            </a:r>
            <a:endParaRPr/>
          </a:p>
        </p:txBody>
      </p:sp>
      <p:sp>
        <p:nvSpPr>
          <p:cNvPr id="1079" name="Google Shape;1079;p126"/>
          <p:cNvSpPr txBox="1"/>
          <p:nvPr>
            <p:ph idx="1" type="subTitle"/>
          </p:nvPr>
        </p:nvSpPr>
        <p:spPr>
          <a:xfrm>
            <a:off x="2393850" y="4873622"/>
            <a:ext cx="4339800" cy="209700"/>
          </a:xfrm>
          <a:prstGeom prst="rect">
            <a:avLst/>
          </a:prstGeom>
        </p:spPr>
        <p:txBody>
          <a:bodyPr anchorCtr="0" anchor="ctr" bIns="91425" lIns="91425" spcFirstLastPara="1" rIns="91425" wrap="square" tIns="91425">
            <a:normAutofit fontScale="25000" lnSpcReduction="20000"/>
          </a:bodyPr>
          <a:lstStyle/>
          <a:p>
            <a:pPr indent="0" lvl="0" marL="0" rtl="0" algn="ctr">
              <a:spcBef>
                <a:spcPts val="0"/>
              </a:spcBef>
              <a:spcAft>
                <a:spcPts val="1200"/>
              </a:spcAft>
              <a:buNone/>
            </a:pPr>
            <a:r>
              <a:rPr lang="en"/>
              <a:t>Unit 1 ● Lesson 17</a:t>
            </a:r>
            <a:endParaRPr/>
          </a:p>
        </p:txBody>
      </p:sp>
      <p:sp>
        <p:nvSpPr>
          <p:cNvPr id="1080" name="Google Shape;1080;p126"/>
          <p:cNvSpPr txBox="1"/>
          <p:nvPr>
            <p:ph idx="2" type="body"/>
          </p:nvPr>
        </p:nvSpPr>
        <p:spPr>
          <a:xfrm>
            <a:off x="457200" y="872447"/>
            <a:ext cx="8229600" cy="36699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sz="2400"/>
              <a:t>What are some questions we can ask about what your classmates made?</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