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Lst>
  <p:sldSz cy="5143500" cx="9144000"/>
  <p:notesSz cx="6858000" cy="9144000"/>
  <p:embeddedFontLst>
    <p:embeddedFont>
      <p:font typeface="Raleway"/>
      <p:regular r:id="rId116"/>
      <p:bold r:id="rId117"/>
      <p:italic r:id="rId118"/>
      <p:boldItalic r:id="rId119"/>
    </p:embeddedFont>
    <p:embeddedFont>
      <p:font typeface="Raleway ExtraBold"/>
      <p:bold r:id="rId120"/>
      <p:boldItalic r:id="rId121"/>
    </p:embeddedFont>
    <p:embeddedFont>
      <p:font typeface="Amatic SC"/>
      <p:regular r:id="rId122"/>
      <p:bold r:id="rId123"/>
    </p:embeddedFont>
    <p:embeddedFont>
      <p:font typeface="Nixie One"/>
      <p:regular r:id="rId124"/>
    </p:embeddedFont>
    <p:embeddedFont>
      <p:font typeface="Hepta Slab"/>
      <p:regular r:id="rId125"/>
      <p:bold r:id="rId126"/>
    </p:embeddedFont>
    <p:embeddedFont>
      <p:font typeface="Covered By Your Grace"/>
      <p:regular r:id="rId127"/>
    </p:embeddedFont>
    <p:embeddedFont>
      <p:font typeface="Livvic"/>
      <p:regular r:id="rId128"/>
      <p:bold r:id="rId129"/>
      <p:italic r:id="rId130"/>
      <p:boldItalic r:id="rId131"/>
    </p:embeddedFont>
    <p:embeddedFont>
      <p:font typeface="Quicksand"/>
      <p:regular r:id="rId132"/>
      <p:bold r:id="rId133"/>
    </p:embeddedFont>
    <p:embeddedFont>
      <p:font typeface="Caveat Brush"/>
      <p:regular r:id="rId134"/>
    </p:embeddedFont>
    <p:embeddedFont>
      <p:font typeface="Love Ya Like A Sister"/>
      <p:regular r:id="rId1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DD03DE7-EAE5-4E03-A180-FE8CEE51B113}">
  <a:tblStyle styleId="{7DD03DE7-EAE5-4E03-A180-FE8CEE51B11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Livvic-bold.fntdata"/><Relationship Id="rId128" Type="http://schemas.openxmlformats.org/officeDocument/2006/relationships/font" Target="fonts/Livvic-regular.fntdata"/><Relationship Id="rId127" Type="http://schemas.openxmlformats.org/officeDocument/2006/relationships/font" Target="fonts/CoveredByYourGrace-regular.fntdata"/><Relationship Id="rId126" Type="http://schemas.openxmlformats.org/officeDocument/2006/relationships/font" Target="fonts/HeptaSlab-bold.fntdata"/><Relationship Id="rId26" Type="http://schemas.openxmlformats.org/officeDocument/2006/relationships/slide" Target="slides/slide21.xml"/><Relationship Id="rId121" Type="http://schemas.openxmlformats.org/officeDocument/2006/relationships/font" Target="fonts/RalewayExtraBold-boldItalic.fntdata"/><Relationship Id="rId25" Type="http://schemas.openxmlformats.org/officeDocument/2006/relationships/slide" Target="slides/slide20.xml"/><Relationship Id="rId120" Type="http://schemas.openxmlformats.org/officeDocument/2006/relationships/font" Target="fonts/RalewayExtraBold-bold.fntdata"/><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HeptaSlab-regular.fntdata"/><Relationship Id="rId29" Type="http://schemas.openxmlformats.org/officeDocument/2006/relationships/slide" Target="slides/slide24.xml"/><Relationship Id="rId124" Type="http://schemas.openxmlformats.org/officeDocument/2006/relationships/font" Target="fonts/NixieOne-regular.fntdata"/><Relationship Id="rId123" Type="http://schemas.openxmlformats.org/officeDocument/2006/relationships/font" Target="fonts/AmaticSC-bold.fntdata"/><Relationship Id="rId122" Type="http://schemas.openxmlformats.org/officeDocument/2006/relationships/font" Target="fonts/AmaticSC-regular.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Raleway-italic.fntdata"/><Relationship Id="rId117" Type="http://schemas.openxmlformats.org/officeDocument/2006/relationships/font" Target="fonts/Raleway-bold.fntdata"/><Relationship Id="rId116" Type="http://schemas.openxmlformats.org/officeDocument/2006/relationships/font" Target="fonts/Raleway-regular.fntdata"/><Relationship Id="rId115" Type="http://schemas.openxmlformats.org/officeDocument/2006/relationships/slide" Target="slides/slide110.xml"/><Relationship Id="rId119" Type="http://schemas.openxmlformats.org/officeDocument/2006/relationships/font" Target="fonts/Raleway-boldItalic.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2" Type="http://schemas.openxmlformats.org/officeDocument/2006/relationships/font" Target="fonts/Quicksand-regular.fntdata"/><Relationship Id="rId131" Type="http://schemas.openxmlformats.org/officeDocument/2006/relationships/font" Target="fonts/Livvic-boldItalic.fntdata"/><Relationship Id="rId130" Type="http://schemas.openxmlformats.org/officeDocument/2006/relationships/font" Target="fonts/Livvic-italic.fntdata"/><Relationship Id="rId135" Type="http://schemas.openxmlformats.org/officeDocument/2006/relationships/font" Target="fonts/LoveYaLikeASister-regular.fntdata"/><Relationship Id="rId134" Type="http://schemas.openxmlformats.org/officeDocument/2006/relationships/font" Target="fonts/CaveatBrush-regular.fntdata"/><Relationship Id="rId133" Type="http://schemas.openxmlformats.org/officeDocument/2006/relationships/font" Target="fonts/Quicksand-bold.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b8d01f17e8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b8d01f17e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be87a7815f_0_4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be87a7815f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cc6e97da92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cc6e97da9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c6e97da92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cc6e97da9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cc6e97da92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cc6e97da9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cc6e97da92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cc6e97da92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b8d01f17e8_0_10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b8d01f17e8_0_10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cc6e97da92_0_1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cc6e97da9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cc6e97da92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cc6e97da9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cc6e97da92_0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cc6e97da92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cc6e97da92_0_1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cc6e97da92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a7d53b3f27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a7d53b3f2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be87a7815f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be87a7815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be87a7815f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be87a7815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d0aaeeab65_15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d0aaeeab65_15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be87a7815f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be87a7815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be87a7815f_0_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be87a7815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will continue to think about different attributes of two-dimensional figures and how they could help us better understand the figures.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a7d53b3f27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a7d53b3f27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be87a7815f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be87a7815f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d0aaeeab65_15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d0aaeeab65_15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d0aaeeab65_15_1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d0aaeeab65_15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d0aaeeab65_15_1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d0aaeeab65_15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be87a7815f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be87a7815f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d0aaeeab65_15_1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d0aaeeab65_15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be87a7815f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be87a7815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be87a7815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be87a7815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b8d01f17e8_0_4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b8d01f17e8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d0aaeeab65_15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d0aaeeab65_15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be87a7815f_0_3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be87a7815f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d0aaeeab65_15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d0aaeeab65_15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be87a7815f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be87a7815f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d0aaeeab65_15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d0aaeeab65_15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be87a7815f_0_3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be87a7815f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be87a7815f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be87a7815f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d0aaeeab65_15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d0aaeeab65_15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be87a7815f_0_7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be87a7815f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d0aaeeab65_15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d0aaeeab65_15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a386e79339_0_1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a386e79339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d0aaeeab65_15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d0aaeeab65_15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b8d01f17e8_0_12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b8d01f17e8_0_1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a386e79339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a386e79339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d0aaeeab65_15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d0aaeeab65_15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a7d53b3f27_0_10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a7d53b3f27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a386e79339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a386e79339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d0aaeeab65_15_4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d0aaeeab65_15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be87a7815f_0_9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be87a7815f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a7d53b3f27_0_1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a7d53b3f27_0_1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d0aaeeab65_15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d0aaeeab65_15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b8d01f17e8_0_1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b8d01f17e8_0_1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a7d53b3f27_0_12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a7d53b3f27_0_1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a386e79339_94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a386e79339_94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be87a7815f_0_7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be87a7815f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d0aaeeab65_15_5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d0aaeeab65_15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d0aaeeab65_15_5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d0aaeeab65_15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b8d01f17e8_0_1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b8d01f17e8_0_1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be87a7815f_0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be87a7815f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d0aaeeab65_15_5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d0aaeeab65_15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d0aaeeab65_15_5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d0aaeeab65_15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d0aaeeab65_15_6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d0aaeeab65_15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d0aaeeab65_15_6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d0aaeeab65_15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d0aaeeab65_15_6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d0aaeeab65_15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d0aaeeab65_15_6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d0aaeeab65_15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97efdfcba7_32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97efdfcba7_3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d0aaeeab65_15_7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d0aaeeab65_15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d0aaeeab65_15_7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d0aaeeab65_15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d0aaeeab65_15_7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d0aaeeab65_15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97efdfcba7_32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97efdfcba7_32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d0aaeeab65_15_7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gd0aaeeab65_15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97efdfcba7_32_2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97efdfcba7_32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97efdfcba7_32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97efdfcba7_32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d0aaeeab65_15_7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d0aaeeab65_15_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97efdfcba7_32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97efdfcba7_32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d0aaeeab65_15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d0aaeeab65_15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d0aaeeab65_15_8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d0aaeeab65_15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d0aaeeab65_15_8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d0aaeeab65_15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a386e79339_94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a386e79339_94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d0aaeeab65_15_8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d0aaeeab65_15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d0aaeeab65_15_9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d0aaeeab65_15_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AD1D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95.xml"/><Relationship Id="rId42" Type="http://schemas.openxmlformats.org/officeDocument/2006/relationships/slide" Target="/ppt/slides/slide102.xml"/><Relationship Id="rId41" Type="http://schemas.openxmlformats.org/officeDocument/2006/relationships/slide" Target="/ppt/slides/slide81.xml"/><Relationship Id="rId44" Type="http://schemas.openxmlformats.org/officeDocument/2006/relationships/slide" Target="/ppt/slides/slide1.xml"/><Relationship Id="rId43" Type="http://schemas.openxmlformats.org/officeDocument/2006/relationships/slide" Target="/ppt/slides/slide102.xml"/><Relationship Id="rId46" Type="http://schemas.openxmlformats.org/officeDocument/2006/relationships/slide" Target="/ppt/slides/slide1.xml"/><Relationship Id="rId45" Type="http://schemas.openxmlformats.org/officeDocument/2006/relationships/slide" Target="/ppt/slides/slide24.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47.xml"/><Relationship Id="rId48" Type="http://schemas.openxmlformats.org/officeDocument/2006/relationships/slide" Target="/ppt/slides/slide30.xml"/><Relationship Id="rId47" Type="http://schemas.openxmlformats.org/officeDocument/2006/relationships/slide" Target="/ppt/slides/slide30.xml"/><Relationship Id="rId49" Type="http://schemas.openxmlformats.org/officeDocument/2006/relationships/slide" Target="/ppt/slides/slide1.xml"/><Relationship Id="rId5" Type="http://schemas.openxmlformats.org/officeDocument/2006/relationships/slide" Target="/ppt/slides/slide11.xml"/><Relationship Id="rId6" Type="http://schemas.openxmlformats.org/officeDocument/2006/relationships/slide" Target="/ppt/slides/slide11.xml"/><Relationship Id="rId7" Type="http://schemas.openxmlformats.org/officeDocument/2006/relationships/slide" Target="/ppt/slides/slide16.xml"/><Relationship Id="rId8" Type="http://schemas.openxmlformats.org/officeDocument/2006/relationships/slide" Target="/ppt/slides/slide16.xml"/><Relationship Id="rId31" Type="http://schemas.openxmlformats.org/officeDocument/2006/relationships/slide" Target="/ppt/slides/slide81.xml"/><Relationship Id="rId30" Type="http://schemas.openxmlformats.org/officeDocument/2006/relationships/slide" Target="/ppt/slides/slide81.xml"/><Relationship Id="rId33" Type="http://schemas.openxmlformats.org/officeDocument/2006/relationships/slide" Target="/ppt/slides/slide81.xml"/><Relationship Id="rId32" Type="http://schemas.openxmlformats.org/officeDocument/2006/relationships/slide" Target="/ppt/slides/slide81.xml"/><Relationship Id="rId35" Type="http://schemas.openxmlformats.org/officeDocument/2006/relationships/slide" Target="/ppt/slides/slide89.xml"/><Relationship Id="rId34" Type="http://schemas.openxmlformats.org/officeDocument/2006/relationships/slide" Target="/ppt/slides/slide89.xml"/><Relationship Id="rId37" Type="http://schemas.openxmlformats.org/officeDocument/2006/relationships/image" Target="../media/image3.png"/><Relationship Id="rId36" Type="http://schemas.openxmlformats.org/officeDocument/2006/relationships/hyperlink" Target="https://toytheater.com/" TargetMode="External"/><Relationship Id="rId39" Type="http://schemas.openxmlformats.org/officeDocument/2006/relationships/slide" Target="/ppt/slides/slide95.xml"/><Relationship Id="rId38" Type="http://schemas.openxmlformats.org/officeDocument/2006/relationships/slide" Target="/ppt/slides/slide81.xml"/><Relationship Id="rId20" Type="http://schemas.openxmlformats.org/officeDocument/2006/relationships/slide" Target="/ppt/slides/slide69.xml"/><Relationship Id="rId22" Type="http://schemas.openxmlformats.org/officeDocument/2006/relationships/slide" Target="/ppt/slides/slide69.xml"/><Relationship Id="rId21" Type="http://schemas.openxmlformats.org/officeDocument/2006/relationships/slide" Target="/ppt/slides/slide69.xml"/><Relationship Id="rId24" Type="http://schemas.openxmlformats.org/officeDocument/2006/relationships/slide" Target="/ppt/slides/slide75.xml"/><Relationship Id="rId23" Type="http://schemas.openxmlformats.org/officeDocument/2006/relationships/slide" Target="/ppt/slides/slide75.xml"/><Relationship Id="rId26" Type="http://schemas.openxmlformats.org/officeDocument/2006/relationships/hyperlink" Target="https://www.flourishkh.com/" TargetMode="External"/><Relationship Id="rId25" Type="http://schemas.openxmlformats.org/officeDocument/2006/relationships/slide" Target="/ppt/slides/slide75.xml"/><Relationship Id="rId28" Type="http://schemas.openxmlformats.org/officeDocument/2006/relationships/hyperlink" Target="https://www.gregtangmath.com/games" TargetMode="External"/><Relationship Id="rId27" Type="http://schemas.openxmlformats.org/officeDocument/2006/relationships/image" Target="../media/image1.png"/><Relationship Id="rId29" Type="http://schemas.openxmlformats.org/officeDocument/2006/relationships/image" Target="../media/image5.png"/><Relationship Id="rId51" Type="http://schemas.openxmlformats.org/officeDocument/2006/relationships/slide" Target="/ppt/slides/slide39.xml"/><Relationship Id="rId50" Type="http://schemas.openxmlformats.org/officeDocument/2006/relationships/slide" Target="/ppt/slides/slide39.xml"/><Relationship Id="rId11" Type="http://schemas.openxmlformats.org/officeDocument/2006/relationships/slide" Target="/ppt/slides/slide54.xml"/><Relationship Id="rId10" Type="http://schemas.openxmlformats.org/officeDocument/2006/relationships/slide" Target="/ppt/slides/slide47.xml"/><Relationship Id="rId13" Type="http://schemas.openxmlformats.org/officeDocument/2006/relationships/slide" Target="/ppt/slides/slide54.xml"/><Relationship Id="rId12" Type="http://schemas.openxmlformats.org/officeDocument/2006/relationships/slide" Target="/ppt/slides/slide54.xml"/><Relationship Id="rId15" Type="http://schemas.openxmlformats.org/officeDocument/2006/relationships/slide" Target="/ppt/slides/slide59.xml"/><Relationship Id="rId14" Type="http://schemas.openxmlformats.org/officeDocument/2006/relationships/slide" Target="/ppt/slides/slide59.xml"/><Relationship Id="rId17" Type="http://schemas.openxmlformats.org/officeDocument/2006/relationships/slide" Target="/ppt/slides/slide64.xml"/><Relationship Id="rId16" Type="http://schemas.openxmlformats.org/officeDocument/2006/relationships/slide" Target="/ppt/slides/slide59.xml"/><Relationship Id="rId19" Type="http://schemas.openxmlformats.org/officeDocument/2006/relationships/slide" Target="/ppt/slides/slide64.xml"/><Relationship Id="rId18" Type="http://schemas.openxmlformats.org/officeDocument/2006/relationships/slide" Target="/ppt/slides/slide6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5.png"/><Relationship Id="rId4" Type="http://schemas.openxmlformats.org/officeDocument/2006/relationships/image" Target="../media/image29.png"/><Relationship Id="rId5"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8.png"/><Relationship Id="rId5" Type="http://schemas.openxmlformats.org/officeDocument/2006/relationships/image" Target="../media/image32.png"/><Relationship Id="rId6" Type="http://schemas.openxmlformats.org/officeDocument/2006/relationships/image" Target="../media/image45.png"/><Relationship Id="rId7" Type="http://schemas.openxmlformats.org/officeDocument/2006/relationships/image" Target="../media/image33.png"/><Relationship Id="rId8" Type="http://schemas.openxmlformats.org/officeDocument/2006/relationships/image" Target="../media/image39.png"/><Relationship Id="rId31" Type="http://schemas.openxmlformats.org/officeDocument/2006/relationships/image" Target="../media/image64.png"/><Relationship Id="rId30" Type="http://schemas.openxmlformats.org/officeDocument/2006/relationships/image" Target="../media/image56.png"/><Relationship Id="rId33" Type="http://schemas.openxmlformats.org/officeDocument/2006/relationships/image" Target="../media/image70.png"/><Relationship Id="rId32" Type="http://schemas.openxmlformats.org/officeDocument/2006/relationships/image" Target="../media/image57.png"/><Relationship Id="rId35" Type="http://schemas.openxmlformats.org/officeDocument/2006/relationships/image" Target="../media/image62.png"/><Relationship Id="rId34" Type="http://schemas.openxmlformats.org/officeDocument/2006/relationships/image" Target="../media/image54.png"/><Relationship Id="rId37" Type="http://schemas.openxmlformats.org/officeDocument/2006/relationships/image" Target="../media/image66.png"/><Relationship Id="rId36" Type="http://schemas.openxmlformats.org/officeDocument/2006/relationships/image" Target="../media/image67.png"/><Relationship Id="rId38" Type="http://schemas.openxmlformats.org/officeDocument/2006/relationships/image" Target="../media/image74.png"/><Relationship Id="rId20" Type="http://schemas.openxmlformats.org/officeDocument/2006/relationships/image" Target="../media/image60.png"/><Relationship Id="rId22" Type="http://schemas.openxmlformats.org/officeDocument/2006/relationships/image" Target="../media/image53.png"/><Relationship Id="rId21" Type="http://schemas.openxmlformats.org/officeDocument/2006/relationships/image" Target="../media/image47.png"/><Relationship Id="rId24" Type="http://schemas.openxmlformats.org/officeDocument/2006/relationships/image" Target="../media/image51.png"/><Relationship Id="rId23" Type="http://schemas.openxmlformats.org/officeDocument/2006/relationships/image" Target="../media/image49.png"/><Relationship Id="rId26" Type="http://schemas.openxmlformats.org/officeDocument/2006/relationships/image" Target="../media/image69.png"/><Relationship Id="rId25" Type="http://schemas.openxmlformats.org/officeDocument/2006/relationships/image" Target="../media/image59.png"/><Relationship Id="rId28" Type="http://schemas.openxmlformats.org/officeDocument/2006/relationships/image" Target="../media/image58.png"/><Relationship Id="rId27" Type="http://schemas.openxmlformats.org/officeDocument/2006/relationships/image" Target="../media/image61.png"/><Relationship Id="rId29" Type="http://schemas.openxmlformats.org/officeDocument/2006/relationships/image" Target="../media/image63.png"/><Relationship Id="rId11" Type="http://schemas.openxmlformats.org/officeDocument/2006/relationships/image" Target="../media/image46.png"/><Relationship Id="rId10" Type="http://schemas.openxmlformats.org/officeDocument/2006/relationships/image" Target="../media/image52.png"/><Relationship Id="rId13" Type="http://schemas.openxmlformats.org/officeDocument/2006/relationships/image" Target="../media/image48.png"/><Relationship Id="rId12" Type="http://schemas.openxmlformats.org/officeDocument/2006/relationships/image" Target="../media/image55.png"/><Relationship Id="rId15" Type="http://schemas.openxmlformats.org/officeDocument/2006/relationships/image" Target="../media/image41.png"/><Relationship Id="rId14" Type="http://schemas.openxmlformats.org/officeDocument/2006/relationships/image" Target="../media/image50.png"/><Relationship Id="rId17" Type="http://schemas.openxmlformats.org/officeDocument/2006/relationships/image" Target="../media/image44.png"/><Relationship Id="rId16" Type="http://schemas.openxmlformats.org/officeDocument/2006/relationships/image" Target="../media/image42.png"/><Relationship Id="rId19" Type="http://schemas.openxmlformats.org/officeDocument/2006/relationships/image" Target="../media/image40.png"/><Relationship Id="rId18"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7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7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6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83.png"/><Relationship Id="rId4" Type="http://schemas.openxmlformats.org/officeDocument/2006/relationships/image" Target="../media/image73.png"/><Relationship Id="rId9" Type="http://schemas.openxmlformats.org/officeDocument/2006/relationships/image" Target="../media/image80.png"/><Relationship Id="rId5" Type="http://schemas.openxmlformats.org/officeDocument/2006/relationships/image" Target="../media/image75.png"/><Relationship Id="rId6" Type="http://schemas.openxmlformats.org/officeDocument/2006/relationships/image" Target="../media/image85.png"/><Relationship Id="rId7" Type="http://schemas.openxmlformats.org/officeDocument/2006/relationships/image" Target="../media/image76.png"/><Relationship Id="rId8" Type="http://schemas.openxmlformats.org/officeDocument/2006/relationships/image" Target="../media/image89.png"/><Relationship Id="rId11" Type="http://schemas.openxmlformats.org/officeDocument/2006/relationships/image" Target="../media/image78.png"/><Relationship Id="rId10" Type="http://schemas.openxmlformats.org/officeDocument/2006/relationships/image" Target="../media/image81.png"/><Relationship Id="rId13" Type="http://schemas.openxmlformats.org/officeDocument/2006/relationships/image" Target="../media/image79.png"/><Relationship Id="rId12" Type="http://schemas.openxmlformats.org/officeDocument/2006/relationships/image" Target="../media/image8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73.png"/><Relationship Id="rId4" Type="http://schemas.openxmlformats.org/officeDocument/2006/relationships/image" Target="../media/image75.png"/><Relationship Id="rId9" Type="http://schemas.openxmlformats.org/officeDocument/2006/relationships/image" Target="../media/image81.png"/><Relationship Id="rId5" Type="http://schemas.openxmlformats.org/officeDocument/2006/relationships/image" Target="../media/image85.png"/><Relationship Id="rId6" Type="http://schemas.openxmlformats.org/officeDocument/2006/relationships/image" Target="../media/image76.png"/><Relationship Id="rId7" Type="http://schemas.openxmlformats.org/officeDocument/2006/relationships/image" Target="../media/image89.png"/><Relationship Id="rId8" Type="http://schemas.openxmlformats.org/officeDocument/2006/relationships/image" Target="../media/image80.png"/><Relationship Id="rId11" Type="http://schemas.openxmlformats.org/officeDocument/2006/relationships/image" Target="../media/image82.png"/><Relationship Id="rId10" Type="http://schemas.openxmlformats.org/officeDocument/2006/relationships/image" Target="../media/image78.png"/><Relationship Id="rId12" Type="http://schemas.openxmlformats.org/officeDocument/2006/relationships/image" Target="../media/image7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8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9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01.png"/><Relationship Id="rId4" Type="http://schemas.openxmlformats.org/officeDocument/2006/relationships/image" Target="../media/image86.png"/><Relationship Id="rId9" Type="http://schemas.openxmlformats.org/officeDocument/2006/relationships/image" Target="../media/image102.png"/><Relationship Id="rId5" Type="http://schemas.openxmlformats.org/officeDocument/2006/relationships/image" Target="../media/image96.png"/><Relationship Id="rId6" Type="http://schemas.openxmlformats.org/officeDocument/2006/relationships/image" Target="../media/image95.png"/><Relationship Id="rId7" Type="http://schemas.openxmlformats.org/officeDocument/2006/relationships/image" Target="../media/image98.png"/><Relationship Id="rId8" Type="http://schemas.openxmlformats.org/officeDocument/2006/relationships/image" Target="../media/image99.png"/><Relationship Id="rId11" Type="http://schemas.openxmlformats.org/officeDocument/2006/relationships/image" Target="../media/image88.png"/><Relationship Id="rId10" Type="http://schemas.openxmlformats.org/officeDocument/2006/relationships/image" Target="../media/image90.png"/><Relationship Id="rId13" Type="http://schemas.openxmlformats.org/officeDocument/2006/relationships/image" Target="../media/image93.png"/><Relationship Id="rId12" Type="http://schemas.openxmlformats.org/officeDocument/2006/relationships/image" Target="../media/image107.png"/><Relationship Id="rId15" Type="http://schemas.openxmlformats.org/officeDocument/2006/relationships/image" Target="../media/image97.png"/><Relationship Id="rId14" Type="http://schemas.openxmlformats.org/officeDocument/2006/relationships/image" Target="../media/image91.png"/><Relationship Id="rId17" Type="http://schemas.openxmlformats.org/officeDocument/2006/relationships/image" Target="../media/image100.png"/><Relationship Id="rId16" Type="http://schemas.openxmlformats.org/officeDocument/2006/relationships/image" Target="../media/image94.png"/><Relationship Id="rId18" Type="http://schemas.openxmlformats.org/officeDocument/2006/relationships/image" Target="../media/image10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86.png"/><Relationship Id="rId4" Type="http://schemas.openxmlformats.org/officeDocument/2006/relationships/image" Target="../media/image96.png"/><Relationship Id="rId9" Type="http://schemas.openxmlformats.org/officeDocument/2006/relationships/image" Target="../media/image90.png"/><Relationship Id="rId5" Type="http://schemas.openxmlformats.org/officeDocument/2006/relationships/image" Target="../media/image95.png"/><Relationship Id="rId6" Type="http://schemas.openxmlformats.org/officeDocument/2006/relationships/image" Target="../media/image98.png"/><Relationship Id="rId7" Type="http://schemas.openxmlformats.org/officeDocument/2006/relationships/image" Target="../media/image99.png"/><Relationship Id="rId8" Type="http://schemas.openxmlformats.org/officeDocument/2006/relationships/image" Target="../media/image102.png"/><Relationship Id="rId11" Type="http://schemas.openxmlformats.org/officeDocument/2006/relationships/image" Target="../media/image107.png"/><Relationship Id="rId10" Type="http://schemas.openxmlformats.org/officeDocument/2006/relationships/image" Target="../media/image88.png"/><Relationship Id="rId13" Type="http://schemas.openxmlformats.org/officeDocument/2006/relationships/image" Target="../media/image91.png"/><Relationship Id="rId12" Type="http://schemas.openxmlformats.org/officeDocument/2006/relationships/image" Target="../media/image93.png"/><Relationship Id="rId15" Type="http://schemas.openxmlformats.org/officeDocument/2006/relationships/image" Target="../media/image94.png"/><Relationship Id="rId14" Type="http://schemas.openxmlformats.org/officeDocument/2006/relationships/image" Target="../media/image97.png"/><Relationship Id="rId17" Type="http://schemas.openxmlformats.org/officeDocument/2006/relationships/image" Target="../media/image105.png"/><Relationship Id="rId16" Type="http://schemas.openxmlformats.org/officeDocument/2006/relationships/image" Target="../media/image10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06.png"/><Relationship Id="rId4" Type="http://schemas.openxmlformats.org/officeDocument/2006/relationships/image" Target="../media/image103.png"/><Relationship Id="rId5" Type="http://schemas.openxmlformats.org/officeDocument/2006/relationships/image" Target="../media/image110.png"/><Relationship Id="rId6" Type="http://schemas.openxmlformats.org/officeDocument/2006/relationships/image" Target="../media/image10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10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png"/><Relationship Id="rId4" Type="http://schemas.openxmlformats.org/officeDocument/2006/relationships/image" Target="../media/image10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1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11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12.png"/><Relationship Id="rId4" Type="http://schemas.openxmlformats.org/officeDocument/2006/relationships/image" Target="../media/image123.png"/><Relationship Id="rId9" Type="http://schemas.openxmlformats.org/officeDocument/2006/relationships/image" Target="../media/image129.png"/><Relationship Id="rId5" Type="http://schemas.openxmlformats.org/officeDocument/2006/relationships/image" Target="../media/image114.png"/><Relationship Id="rId6" Type="http://schemas.openxmlformats.org/officeDocument/2006/relationships/image" Target="../media/image118.png"/><Relationship Id="rId7" Type="http://schemas.openxmlformats.org/officeDocument/2006/relationships/image" Target="../media/image117.png"/><Relationship Id="rId8" Type="http://schemas.openxmlformats.org/officeDocument/2006/relationships/image" Target="../media/image116.png"/><Relationship Id="rId11" Type="http://schemas.openxmlformats.org/officeDocument/2006/relationships/image" Target="../media/image119.png"/><Relationship Id="rId10" Type="http://schemas.openxmlformats.org/officeDocument/2006/relationships/image" Target="../media/image124.png"/><Relationship Id="rId13" Type="http://schemas.openxmlformats.org/officeDocument/2006/relationships/image" Target="../media/image121.png"/><Relationship Id="rId12" Type="http://schemas.openxmlformats.org/officeDocument/2006/relationships/image" Target="../media/image120.png"/><Relationship Id="rId15" Type="http://schemas.openxmlformats.org/officeDocument/2006/relationships/image" Target="../media/image126.png"/><Relationship Id="rId14" Type="http://schemas.openxmlformats.org/officeDocument/2006/relationships/image" Target="../media/image128.png"/><Relationship Id="rId17" Type="http://schemas.openxmlformats.org/officeDocument/2006/relationships/image" Target="../media/image130.png"/><Relationship Id="rId16" Type="http://schemas.openxmlformats.org/officeDocument/2006/relationships/image" Target="../media/image125.png"/><Relationship Id="rId19" Type="http://schemas.openxmlformats.org/officeDocument/2006/relationships/image" Target="../media/image122.png"/><Relationship Id="rId18" Type="http://schemas.openxmlformats.org/officeDocument/2006/relationships/image" Target="../media/image12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12.png"/><Relationship Id="rId4" Type="http://schemas.openxmlformats.org/officeDocument/2006/relationships/image" Target="../media/image123.png"/><Relationship Id="rId9" Type="http://schemas.openxmlformats.org/officeDocument/2006/relationships/image" Target="../media/image129.png"/><Relationship Id="rId5" Type="http://schemas.openxmlformats.org/officeDocument/2006/relationships/image" Target="../media/image114.png"/><Relationship Id="rId6" Type="http://schemas.openxmlformats.org/officeDocument/2006/relationships/image" Target="../media/image118.png"/><Relationship Id="rId7" Type="http://schemas.openxmlformats.org/officeDocument/2006/relationships/image" Target="../media/image117.png"/><Relationship Id="rId8" Type="http://schemas.openxmlformats.org/officeDocument/2006/relationships/image" Target="../media/image116.png"/><Relationship Id="rId11" Type="http://schemas.openxmlformats.org/officeDocument/2006/relationships/image" Target="../media/image119.png"/><Relationship Id="rId10" Type="http://schemas.openxmlformats.org/officeDocument/2006/relationships/image" Target="../media/image124.png"/><Relationship Id="rId13" Type="http://schemas.openxmlformats.org/officeDocument/2006/relationships/image" Target="../media/image121.png"/><Relationship Id="rId12" Type="http://schemas.openxmlformats.org/officeDocument/2006/relationships/image" Target="../media/image120.png"/><Relationship Id="rId15" Type="http://schemas.openxmlformats.org/officeDocument/2006/relationships/image" Target="../media/image126.png"/><Relationship Id="rId14" Type="http://schemas.openxmlformats.org/officeDocument/2006/relationships/image" Target="../media/image128.png"/><Relationship Id="rId17" Type="http://schemas.openxmlformats.org/officeDocument/2006/relationships/image" Target="../media/image130.png"/><Relationship Id="rId16" Type="http://schemas.openxmlformats.org/officeDocument/2006/relationships/image" Target="../media/image125.png"/><Relationship Id="rId19" Type="http://schemas.openxmlformats.org/officeDocument/2006/relationships/image" Target="../media/image122.png"/><Relationship Id="rId18" Type="http://schemas.openxmlformats.org/officeDocument/2006/relationships/image" Target="../media/image12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4.png"/><Relationship Id="rId4" Type="http://schemas.openxmlformats.org/officeDocument/2006/relationships/image" Target="../media/image1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13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42.png"/><Relationship Id="rId4" Type="http://schemas.openxmlformats.org/officeDocument/2006/relationships/image" Target="../media/image13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43.png"/><Relationship Id="rId4" Type="http://schemas.openxmlformats.org/officeDocument/2006/relationships/image" Target="../media/image14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4.png"/><Relationship Id="rId4" Type="http://schemas.openxmlformats.org/officeDocument/2006/relationships/image" Target="../media/image152.png"/><Relationship Id="rId5" Type="http://schemas.openxmlformats.org/officeDocument/2006/relationships/image" Target="../media/image15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15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33.png"/><Relationship Id="rId4" Type="http://schemas.openxmlformats.org/officeDocument/2006/relationships/image" Target="../media/image14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3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4.png"/><Relationship Id="rId4" Type="http://schemas.openxmlformats.org/officeDocument/2006/relationships/image" Target="../media/image14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5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139.png"/><Relationship Id="rId4" Type="http://schemas.openxmlformats.org/officeDocument/2006/relationships/image" Target="../media/image138.png"/><Relationship Id="rId5" Type="http://schemas.openxmlformats.org/officeDocument/2006/relationships/image" Target="../media/image135.png"/><Relationship Id="rId6" Type="http://schemas.openxmlformats.org/officeDocument/2006/relationships/image" Target="../media/image141.png"/><Relationship Id="rId7" Type="http://schemas.openxmlformats.org/officeDocument/2006/relationships/image" Target="../media/image144.png"/><Relationship Id="rId8" Type="http://schemas.openxmlformats.org/officeDocument/2006/relationships/image" Target="../media/image13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4.png"/><Relationship Id="rId4" Type="http://schemas.openxmlformats.org/officeDocument/2006/relationships/image" Target="../media/image15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5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6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6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5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4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4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4.png"/><Relationship Id="rId4" Type="http://schemas.openxmlformats.org/officeDocument/2006/relationships/image" Target="../media/image15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6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5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4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60.png"/><Relationship Id="rId4" Type="http://schemas.openxmlformats.org/officeDocument/2006/relationships/image" Target="../media/image157.png"/><Relationship Id="rId5" Type="http://schemas.openxmlformats.org/officeDocument/2006/relationships/image" Target="../media/image16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61.png"/><Relationship Id="rId4" Type="http://schemas.openxmlformats.org/officeDocument/2006/relationships/image" Target="../media/image171.png"/><Relationship Id="rId5" Type="http://schemas.openxmlformats.org/officeDocument/2006/relationships/image" Target="../media/image16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63.png"/><Relationship Id="rId4" Type="http://schemas.openxmlformats.org/officeDocument/2006/relationships/image" Target="../media/image178.png"/><Relationship Id="rId5" Type="http://schemas.openxmlformats.org/officeDocument/2006/relationships/image" Target="../media/image16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6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79.png"/><Relationship Id="rId4" Type="http://schemas.openxmlformats.org/officeDocument/2006/relationships/image" Target="../media/image17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79.png"/><Relationship Id="rId4" Type="http://schemas.openxmlformats.org/officeDocument/2006/relationships/image" Target="../media/image17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77.png"/><Relationship Id="rId4" Type="http://schemas.openxmlformats.org/officeDocument/2006/relationships/image" Target="../media/image18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73.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7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8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8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8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4.png"/><Relationship Id="rId4" Type="http://schemas.openxmlformats.org/officeDocument/2006/relationships/image" Target="../media/image18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8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74.png"/><Relationship Id="rId4" Type="http://schemas.openxmlformats.org/officeDocument/2006/relationships/image" Target="../media/image17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74.png"/><Relationship Id="rId4" Type="http://schemas.openxmlformats.org/officeDocument/2006/relationships/image" Target="../media/image18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4.png"/><Relationship Id="rId4" Type="http://schemas.openxmlformats.org/officeDocument/2006/relationships/image" Target="../media/image18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80.png"/><Relationship Id="rId4" Type="http://schemas.openxmlformats.org/officeDocument/2006/relationships/image" Target="../media/image190.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8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ctrTitle"/>
          </p:nvPr>
        </p:nvSpPr>
        <p:spPr>
          <a:xfrm>
            <a:off x="1851300" y="1634250"/>
            <a:ext cx="544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Geometry and the Coordinate Plane</a:t>
            </a:r>
            <a:endParaRPr sz="27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3722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5: Unit 7</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484050" y="4063725"/>
            <a:ext cx="8175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5.G.A.1, 5.G.B.3, 5.G.B.4, 5.G.A.2, 5.NBT.B.7, 5.OA.A.2, 5.OA.B.3</a:t>
            </a:r>
            <a:endParaRPr sz="1200">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099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7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8" name="Shape 78"/>
        <p:cNvGrpSpPr/>
        <p:nvPr/>
      </p:nvGrpSpPr>
      <p:grpSpPr>
        <a:xfrm>
          <a:off x="0" y="0"/>
          <a:ext cx="0" cy="0"/>
          <a:chOff x="0" y="0"/>
          <a:chExt cx="0" cy="0"/>
        </a:xfrm>
      </p:grpSpPr>
      <p:grpSp>
        <p:nvGrpSpPr>
          <p:cNvPr id="79" name="Google Shape;79;p17"/>
          <p:cNvGrpSpPr/>
          <p:nvPr/>
        </p:nvGrpSpPr>
        <p:grpSpPr>
          <a:xfrm>
            <a:off x="5632200" y="990227"/>
            <a:ext cx="2591999" cy="2080903"/>
            <a:chOff x="5632317" y="1189775"/>
            <a:chExt cx="3305700" cy="2367083"/>
          </a:xfrm>
        </p:grpSpPr>
        <p:sp>
          <p:nvSpPr>
            <p:cNvPr id="80" name="Google Shape;80;p17"/>
            <p:cNvSpPr/>
            <p:nvPr/>
          </p:nvSpPr>
          <p:spPr>
            <a:xfrm>
              <a:off x="5632317" y="1189775"/>
              <a:ext cx="3305700" cy="669000"/>
            </a:xfrm>
            <a:prstGeom prst="chevron">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7"/>
            <p:cNvSpPr txBox="1"/>
            <p:nvPr/>
          </p:nvSpPr>
          <p:spPr>
            <a:xfrm>
              <a:off x="6064547" y="1968958"/>
              <a:ext cx="27876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Generate, identify, and graph relationships between corresponding terms in two patterns, given a rule.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interpret real world and mathematical problems on a coordinate grid.</a:t>
              </a:r>
              <a:endParaRPr sz="1200">
                <a:solidFill>
                  <a:schemeClr val="dk1"/>
                </a:solidFill>
                <a:latin typeface="Quicksand"/>
                <a:ea typeface="Quicksand"/>
                <a:cs typeface="Quicksand"/>
                <a:sym typeface="Quicksand"/>
              </a:endParaRPr>
            </a:p>
          </p:txBody>
        </p:sp>
      </p:grpSp>
      <p:grpSp>
        <p:nvGrpSpPr>
          <p:cNvPr id="82" name="Google Shape;82;p17"/>
          <p:cNvGrpSpPr/>
          <p:nvPr/>
        </p:nvGrpSpPr>
        <p:grpSpPr>
          <a:xfrm>
            <a:off x="1185300" y="990229"/>
            <a:ext cx="2693161" cy="2758219"/>
            <a:chOff x="0" y="1189989"/>
            <a:chExt cx="3546900" cy="3199419"/>
          </a:xfrm>
        </p:grpSpPr>
        <p:sp>
          <p:nvSpPr>
            <p:cNvPr id="83" name="Google Shape;83;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4" name="Google Shape;84;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Locate points on a coordinate grid.</a:t>
              </a:r>
              <a:endParaRPr sz="1100">
                <a:solidFill>
                  <a:schemeClr val="dk1"/>
                </a:solidFill>
                <a:latin typeface="Quicksand"/>
                <a:ea typeface="Quicksand"/>
                <a:cs typeface="Quicksand"/>
                <a:sym typeface="Quicksand"/>
              </a:endParaRPr>
            </a:p>
          </p:txBody>
        </p:sp>
      </p:grpSp>
      <p:grpSp>
        <p:nvGrpSpPr>
          <p:cNvPr id="85" name="Google Shape;85;p17"/>
          <p:cNvGrpSpPr/>
          <p:nvPr/>
        </p:nvGrpSpPr>
        <p:grpSpPr>
          <a:xfrm>
            <a:off x="3456958" y="990216"/>
            <a:ext cx="2591999" cy="2445514"/>
            <a:chOff x="2944204" y="1189775"/>
            <a:chExt cx="3305700" cy="2778046"/>
          </a:xfrm>
        </p:grpSpPr>
        <p:sp>
          <p:nvSpPr>
            <p:cNvPr id="86" name="Google Shape;86;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7" name="Google Shape;87;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Classify triangles and quadrilaterals in a hierarchy based on angle measurements and side lengths.</a:t>
              </a:r>
              <a:endParaRPr sz="1200">
                <a:solidFill>
                  <a:schemeClr val="dk1"/>
                </a:solidFill>
                <a:latin typeface="Quicksand"/>
                <a:ea typeface="Quicksand"/>
                <a:cs typeface="Quicksand"/>
                <a:sym typeface="Quicksand"/>
              </a:endParaRPr>
            </a:p>
          </p:txBody>
        </p:sp>
      </p:grpSp>
      <p:sp>
        <p:nvSpPr>
          <p:cNvPr id="88" name="Google Shape;88;p17"/>
          <p:cNvSpPr txBox="1"/>
          <p:nvPr/>
        </p:nvSpPr>
        <p:spPr>
          <a:xfrm>
            <a:off x="1282500" y="90960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1-3</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5.G.A.1</a:t>
            </a:r>
            <a:endParaRPr sz="800">
              <a:latin typeface="Quicksand"/>
              <a:ea typeface="Quicksand"/>
              <a:cs typeface="Quicksand"/>
              <a:sym typeface="Quicksand"/>
            </a:endParaRPr>
          </a:p>
        </p:txBody>
      </p:sp>
      <p:sp>
        <p:nvSpPr>
          <p:cNvPr id="89" name="Google Shape;89;p17"/>
          <p:cNvSpPr txBox="1"/>
          <p:nvPr/>
        </p:nvSpPr>
        <p:spPr>
          <a:xfrm>
            <a:off x="3308300" y="90960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4-8</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5.G.B, 5.G.B.3, 5.G.B.4</a:t>
            </a:r>
            <a:endParaRPr sz="800">
              <a:latin typeface="Quicksand"/>
              <a:ea typeface="Quicksand"/>
              <a:cs typeface="Quicksand"/>
              <a:sym typeface="Quicksand"/>
            </a:endParaRPr>
          </a:p>
        </p:txBody>
      </p:sp>
      <p:sp>
        <p:nvSpPr>
          <p:cNvPr id="90" name="Google Shape;90;p17"/>
          <p:cNvSpPr txBox="1"/>
          <p:nvPr/>
        </p:nvSpPr>
        <p:spPr>
          <a:xfrm>
            <a:off x="5937288" y="909600"/>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9-13</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5.G.A.2, 5.NBT.B.7, 5.OA.A.2, 5.OA.B.3</a:t>
            </a:r>
            <a:endParaRPr sz="7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1" name="Google Shape;91;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7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800">
              <a:latin typeface="Hepta Slab"/>
              <a:ea typeface="Hepta Slab"/>
              <a:cs typeface="Hepta Slab"/>
              <a:sym typeface="Hepta Slab"/>
            </a:endParaRPr>
          </a:p>
        </p:txBody>
      </p:sp>
      <p:pic>
        <p:nvPicPr>
          <p:cNvPr id="92" name="Google Shape;92;p17"/>
          <p:cNvPicPr preferRelativeResize="0"/>
          <p:nvPr/>
        </p:nvPicPr>
        <p:blipFill>
          <a:blip r:embed="rId3">
            <a:alphaModFix/>
          </a:blip>
          <a:stretch>
            <a:fillRect/>
          </a:stretch>
        </p:blipFill>
        <p:spPr>
          <a:xfrm>
            <a:off x="1282500" y="2251075"/>
            <a:ext cx="2093524" cy="1121075"/>
          </a:xfrm>
          <a:prstGeom prst="rect">
            <a:avLst/>
          </a:prstGeom>
          <a:noFill/>
          <a:ln>
            <a:noFill/>
          </a:ln>
        </p:spPr>
      </p:pic>
      <p:pic>
        <p:nvPicPr>
          <p:cNvPr id="93" name="Google Shape;93;p17"/>
          <p:cNvPicPr preferRelativeResize="0"/>
          <p:nvPr/>
        </p:nvPicPr>
        <p:blipFill>
          <a:blip r:embed="rId4">
            <a:alphaModFix/>
          </a:blip>
          <a:stretch>
            <a:fillRect/>
          </a:stretch>
        </p:blipFill>
        <p:spPr>
          <a:xfrm>
            <a:off x="3693300" y="3435736"/>
            <a:ext cx="2452649" cy="808350"/>
          </a:xfrm>
          <a:prstGeom prst="rect">
            <a:avLst/>
          </a:prstGeom>
          <a:noFill/>
          <a:ln>
            <a:noFill/>
          </a:ln>
        </p:spPr>
      </p:pic>
      <p:pic>
        <p:nvPicPr>
          <p:cNvPr id="94" name="Google Shape;94;p17"/>
          <p:cNvPicPr preferRelativeResize="0"/>
          <p:nvPr/>
        </p:nvPicPr>
        <p:blipFill>
          <a:blip r:embed="rId5">
            <a:alphaModFix/>
          </a:blip>
          <a:stretch>
            <a:fillRect/>
          </a:stretch>
        </p:blipFill>
        <p:spPr>
          <a:xfrm>
            <a:off x="6542524" y="3642324"/>
            <a:ext cx="2410800" cy="126009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7 Quick Links</a:t>
            </a:r>
            <a:endParaRPr sz="3200">
              <a:solidFill>
                <a:srgbClr val="434343"/>
              </a:solidFill>
              <a:latin typeface="Gayathri"/>
              <a:ea typeface="Gayathri"/>
              <a:cs typeface="Gayathri"/>
              <a:sym typeface="Gayathri"/>
            </a:endParaRPr>
          </a:p>
        </p:txBody>
      </p:sp>
      <p:sp>
        <p:nvSpPr>
          <p:cNvPr id="100" name="Google Shape;100;p18">
            <a:hlinkClick action="ppaction://hlinksldjump" r:id="rId3"/>
          </p:cNvPr>
          <p:cNvSpPr txBox="1"/>
          <p:nvPr/>
        </p:nvSpPr>
        <p:spPr>
          <a:xfrm>
            <a:off x="2079525" y="14086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1" name="Google Shape;101;p18">
            <a:hlinkClick action="ppaction://hlinksldjump" r:id="rId5"/>
          </p:cNvPr>
          <p:cNvSpPr txBox="1"/>
          <p:nvPr/>
        </p:nvSpPr>
        <p:spPr>
          <a:xfrm>
            <a:off x="3115288" y="14086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2" name="Google Shape;102;p18">
            <a:hlinkClick action="ppaction://hlinksldjump" r:id="rId7"/>
          </p:cNvPr>
          <p:cNvSpPr txBox="1"/>
          <p:nvPr/>
        </p:nvSpPr>
        <p:spPr>
          <a:xfrm>
            <a:off x="4023488" y="1408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9"/>
          </p:cNvPr>
          <p:cNvSpPr txBox="1"/>
          <p:nvPr/>
        </p:nvSpPr>
        <p:spPr>
          <a:xfrm>
            <a:off x="3134713" y="2470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11"/>
          </p:cNvPr>
          <p:cNvSpPr txBox="1"/>
          <p:nvPr/>
        </p:nvSpPr>
        <p:spPr>
          <a:xfrm>
            <a:off x="4112263" y="2470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14"/>
          </p:cNvPr>
          <p:cNvSpPr txBox="1"/>
          <p:nvPr/>
        </p:nvSpPr>
        <p:spPr>
          <a:xfrm>
            <a:off x="5089813" y="2470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17"/>
          </p:cNvPr>
          <p:cNvSpPr txBox="1"/>
          <p:nvPr/>
        </p:nvSpPr>
        <p:spPr>
          <a:xfrm>
            <a:off x="6067363" y="24705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20"/>
          </p:cNvPr>
          <p:cNvSpPr txBox="1"/>
          <p:nvPr/>
        </p:nvSpPr>
        <p:spPr>
          <a:xfrm>
            <a:off x="1434213" y="3429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08" name="Google Shape;108;p18">
            <a:hlinkClick action="ppaction://hlinksldjump" r:id="rId23"/>
          </p:cNvPr>
          <p:cNvSpPr txBox="1"/>
          <p:nvPr/>
        </p:nvSpPr>
        <p:spPr>
          <a:xfrm>
            <a:off x="2245050" y="3429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09" name="Google Shape;109;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10" name="Google Shape;110;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1" name="Google Shape;111;p18">
            <a:hlinkClick action="ppaction://hlinksldjump" r:id="rId30"/>
          </p:cNvPr>
          <p:cNvSpPr txBox="1"/>
          <p:nvPr/>
        </p:nvSpPr>
        <p:spPr>
          <a:xfrm>
            <a:off x="3145838" y="3429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2" name="Google Shape;112;p18"/>
          <p:cNvGrpSpPr/>
          <p:nvPr/>
        </p:nvGrpSpPr>
        <p:grpSpPr>
          <a:xfrm>
            <a:off x="8000373" y="283909"/>
            <a:ext cx="780563" cy="669288"/>
            <a:chOff x="570875" y="4322250"/>
            <a:chExt cx="443300" cy="443325"/>
          </a:xfrm>
        </p:grpSpPr>
        <p:sp>
          <p:nvSpPr>
            <p:cNvPr id="113" name="Google Shape;113;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8">
            <a:hlinkClick action="ppaction://hlinksldjump" r:id="rId33"/>
          </p:cNvPr>
          <p:cNvSpPr txBox="1"/>
          <p:nvPr/>
        </p:nvSpPr>
        <p:spPr>
          <a:xfrm>
            <a:off x="4112275" y="3429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pic>
        <p:nvPicPr>
          <p:cNvPr id="118" name="Google Shape;118;p18">
            <a:hlinkClick r:id="rId36"/>
          </p:cNvPr>
          <p:cNvPicPr preferRelativeResize="0"/>
          <p:nvPr/>
        </p:nvPicPr>
        <p:blipFill>
          <a:blip r:embed="rId37">
            <a:alphaModFix/>
          </a:blip>
          <a:stretch>
            <a:fillRect/>
          </a:stretch>
        </p:blipFill>
        <p:spPr>
          <a:xfrm>
            <a:off x="7936525" y="2227474"/>
            <a:ext cx="707400" cy="688549"/>
          </a:xfrm>
          <a:prstGeom prst="rect">
            <a:avLst/>
          </a:prstGeom>
          <a:noFill/>
          <a:ln cap="flat" cmpd="sng" w="28575">
            <a:solidFill>
              <a:schemeClr val="dk2"/>
            </a:solidFill>
            <a:prstDash val="solid"/>
            <a:round/>
            <a:headEnd len="sm" w="sm" type="none"/>
            <a:tailEnd len="sm" w="sm" type="none"/>
          </a:ln>
        </p:spPr>
      </p:pic>
      <p:sp>
        <p:nvSpPr>
          <p:cNvPr id="119" name="Google Shape;119;p18">
            <a:hlinkClick action="ppaction://hlinksldjump" r:id="rId38"/>
          </p:cNvPr>
          <p:cNvSpPr txBox="1"/>
          <p:nvPr/>
        </p:nvSpPr>
        <p:spPr>
          <a:xfrm>
            <a:off x="5089825" y="3429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0">
                  <a:extLst>
                    <a:ext uri="{A12FA001-AC4F-418D-AE19-62706E023703}">
                      <ahyp:hlinkClr val="tx"/>
                    </a:ext>
                  </a:extLst>
                </a:hlinkClick>
              </a:rPr>
              <a:t>2</a:t>
            </a:r>
            <a:endParaRPr b="1" sz="1800">
              <a:solidFill>
                <a:srgbClr val="674EA7"/>
              </a:solidFill>
              <a:latin typeface="Hepta Slab"/>
              <a:ea typeface="Hepta Slab"/>
              <a:cs typeface="Hepta Slab"/>
              <a:sym typeface="Hepta Slab"/>
            </a:endParaRPr>
          </a:p>
        </p:txBody>
      </p:sp>
      <p:sp>
        <p:nvSpPr>
          <p:cNvPr id="120" name="Google Shape;120;p18">
            <a:hlinkClick action="ppaction://hlinksldjump" r:id="rId41"/>
          </p:cNvPr>
          <p:cNvSpPr txBox="1"/>
          <p:nvPr/>
        </p:nvSpPr>
        <p:spPr>
          <a:xfrm>
            <a:off x="6067363" y="3429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2">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3</a:t>
            </a:r>
            <a:endParaRPr b="1" sz="1800">
              <a:solidFill>
                <a:srgbClr val="674EA7"/>
              </a:solidFill>
              <a:latin typeface="Hepta Slab"/>
              <a:ea typeface="Hepta Slab"/>
              <a:cs typeface="Hepta Slab"/>
              <a:sym typeface="Hepta Slab"/>
            </a:endParaRPr>
          </a:p>
        </p:txBody>
      </p:sp>
      <p:sp>
        <p:nvSpPr>
          <p:cNvPr id="121" name="Google Shape;121;p18">
            <a:hlinkClick action="ppaction://hlinksldjump" r:id="rId44"/>
          </p:cNvPr>
          <p:cNvSpPr txBox="1"/>
          <p:nvPr/>
        </p:nvSpPr>
        <p:spPr>
          <a:xfrm>
            <a:off x="5001050" y="1462388"/>
            <a:ext cx="645300" cy="7626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666666"/>
                </a:solidFill>
                <a:latin typeface="Hepta Slab"/>
                <a:ea typeface="Hepta Slab"/>
                <a:cs typeface="Hepta Slab"/>
                <a:sym typeface="Hepta Slab"/>
                <a:hlinkClick action="ppaction://hlinksldjump" r:id="rId45">
                  <a:extLst>
                    <a:ext uri="{A12FA001-AC4F-418D-AE19-62706E023703}">
                      <ahyp:hlinkClr val="tx"/>
                    </a:ext>
                  </a:extLst>
                </a:hlinkClick>
              </a:rPr>
              <a:t>Adapt 1</a:t>
            </a:r>
            <a:endParaRPr b="1" sz="1000">
              <a:solidFill>
                <a:srgbClr val="666666"/>
              </a:solidFill>
              <a:latin typeface="Hepta Slab"/>
              <a:ea typeface="Hepta Slab"/>
              <a:cs typeface="Hepta Slab"/>
              <a:sym typeface="Hepta Slab"/>
            </a:endParaRPr>
          </a:p>
        </p:txBody>
      </p:sp>
      <p:sp>
        <p:nvSpPr>
          <p:cNvPr id="122" name="Google Shape;122;p18">
            <a:hlinkClick action="ppaction://hlinksldjump" r:id="rId46"/>
          </p:cNvPr>
          <p:cNvSpPr txBox="1"/>
          <p:nvPr/>
        </p:nvSpPr>
        <p:spPr>
          <a:xfrm>
            <a:off x="1434213" y="2470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47">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48">
                  <a:extLst>
                    <a:ext uri="{A12FA001-AC4F-418D-AE19-62706E023703}">
                      <ahyp:hlinkClr val="tx"/>
                    </a:ext>
                  </a:extLst>
                </a:hlinkClick>
              </a:rPr>
              <a:t>2</a:t>
            </a:r>
            <a:endParaRPr b="1" sz="1000">
              <a:solidFill>
                <a:srgbClr val="595959"/>
              </a:solidFill>
              <a:latin typeface="Hepta Slab"/>
              <a:ea typeface="Hepta Slab"/>
              <a:cs typeface="Hepta Slab"/>
              <a:sym typeface="Hepta Slab"/>
            </a:endParaRPr>
          </a:p>
        </p:txBody>
      </p:sp>
      <p:sp>
        <p:nvSpPr>
          <p:cNvPr id="123" name="Google Shape;123;p18">
            <a:hlinkClick action="ppaction://hlinksldjump" r:id="rId49"/>
          </p:cNvPr>
          <p:cNvSpPr txBox="1"/>
          <p:nvPr/>
        </p:nvSpPr>
        <p:spPr>
          <a:xfrm>
            <a:off x="2243125" y="2470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50">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51">
                  <a:extLst>
                    <a:ext uri="{A12FA001-AC4F-418D-AE19-62706E023703}">
                      <ahyp:hlinkClr val="tx"/>
                    </a:ext>
                  </a:extLst>
                </a:hlinkClick>
              </a:rPr>
              <a:t>3</a:t>
            </a:r>
            <a:endParaRPr b="1" sz="1000">
              <a:solidFill>
                <a:srgbClr val="595959"/>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9"/>
          <p:cNvSpPr txBox="1"/>
          <p:nvPr>
            <p:ph type="ctrTitle"/>
          </p:nvPr>
        </p:nvSpPr>
        <p:spPr>
          <a:xfrm>
            <a:off x="1188825" y="1786750"/>
            <a:ext cx="7172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Explore the Coordinate Grid</a:t>
            </a:r>
            <a:endParaRPr sz="4400">
              <a:solidFill>
                <a:srgbClr val="434343"/>
              </a:solidFill>
              <a:latin typeface="Hepta Slab"/>
              <a:ea typeface="Hepta Slab"/>
              <a:cs typeface="Hepta Slab"/>
              <a:sym typeface="Hepta Slab"/>
            </a:endParaRPr>
          </a:p>
        </p:txBody>
      </p:sp>
      <p:sp>
        <p:nvSpPr>
          <p:cNvPr id="129" name="Google Shape;129;p19"/>
          <p:cNvSpPr txBox="1"/>
          <p:nvPr/>
        </p:nvSpPr>
        <p:spPr>
          <a:xfrm>
            <a:off x="3342700" y="26014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the coordinate grid.</a:t>
            </a:r>
            <a:endParaRPr>
              <a:latin typeface="Quicksand"/>
              <a:ea typeface="Quicksand"/>
              <a:cs typeface="Quicksand"/>
              <a:sym typeface="Quicksand"/>
            </a:endParaRPr>
          </a:p>
        </p:txBody>
      </p:sp>
      <p:sp>
        <p:nvSpPr>
          <p:cNvPr id="130" name="Google Shape;130;p19"/>
          <p:cNvSpPr/>
          <p:nvPr/>
        </p:nvSpPr>
        <p:spPr>
          <a:xfrm>
            <a:off x="2853552" y="2601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9"/>
          <p:cNvSpPr txBox="1"/>
          <p:nvPr/>
        </p:nvSpPr>
        <p:spPr>
          <a:xfrm>
            <a:off x="-243025" y="4871500"/>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5.G.A.1</a:t>
            </a:r>
            <a:endParaRPr sz="1100">
              <a:latin typeface="Quicksand"/>
              <a:ea typeface="Quicksand"/>
              <a:cs typeface="Quicksand"/>
              <a:sym typeface="Quicksand"/>
            </a:endParaRPr>
          </a:p>
        </p:txBody>
      </p:sp>
      <p:sp>
        <p:nvSpPr>
          <p:cNvPr id="132" name="Google Shape;132;p1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Notice and Wonder: The Grid</a:t>
            </a:r>
            <a:endParaRPr b="0" sz="2600">
              <a:solidFill>
                <a:schemeClr val="accent5"/>
              </a:solidFill>
              <a:latin typeface="Hepta Slab"/>
              <a:ea typeface="Hepta Slab"/>
              <a:cs typeface="Hepta Slab"/>
              <a:sym typeface="Hepta Slab"/>
            </a:endParaRPr>
          </a:p>
        </p:txBody>
      </p:sp>
      <p:sp>
        <p:nvSpPr>
          <p:cNvPr id="138" name="Google Shape;138;p20"/>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39" name="Google Shape;139;p20"/>
          <p:cNvGrpSpPr/>
          <p:nvPr/>
        </p:nvGrpSpPr>
        <p:grpSpPr>
          <a:xfrm rot="-698982">
            <a:off x="414617" y="1734511"/>
            <a:ext cx="2102653" cy="1136272"/>
            <a:chOff x="254750" y="1577025"/>
            <a:chExt cx="2155248" cy="1185911"/>
          </a:xfrm>
        </p:grpSpPr>
        <p:sp>
          <p:nvSpPr>
            <p:cNvPr id="140" name="Google Shape;140;p2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0"/>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42" name="Google Shape;142;p20"/>
          <p:cNvGrpSpPr/>
          <p:nvPr/>
        </p:nvGrpSpPr>
        <p:grpSpPr>
          <a:xfrm rot="1533391">
            <a:off x="6334406" y="3107418"/>
            <a:ext cx="2225527" cy="1136247"/>
            <a:chOff x="254750" y="1577025"/>
            <a:chExt cx="2281052" cy="1185907"/>
          </a:xfrm>
        </p:grpSpPr>
        <p:sp>
          <p:nvSpPr>
            <p:cNvPr id="143" name="Google Shape;143;p2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
            <p:cNvSpPr txBox="1"/>
            <p:nvPr/>
          </p:nvSpPr>
          <p:spPr>
            <a:xfrm rot="-475438">
              <a:off x="490600" y="1814846"/>
              <a:ext cx="1969404"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145" name="Google Shape;145;p20"/>
          <p:cNvPicPr preferRelativeResize="0"/>
          <p:nvPr/>
        </p:nvPicPr>
        <p:blipFill>
          <a:blip r:embed="rId3">
            <a:alphaModFix/>
          </a:blip>
          <a:stretch>
            <a:fillRect/>
          </a:stretch>
        </p:blipFill>
        <p:spPr>
          <a:xfrm>
            <a:off x="2854576" y="1321900"/>
            <a:ext cx="3248025" cy="2943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txBox="1"/>
          <p:nvPr>
            <p:ph type="ctrTitle"/>
          </p:nvPr>
        </p:nvSpPr>
        <p:spPr>
          <a:xfrm>
            <a:off x="639950" y="527200"/>
            <a:ext cx="71400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Can You Draw It: </a:t>
            </a:r>
            <a:endParaRPr sz="2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200">
                <a:solidFill>
                  <a:srgbClr val="434343"/>
                </a:solidFill>
                <a:latin typeface="Hepta Slab"/>
                <a:ea typeface="Hepta Slab"/>
                <a:cs typeface="Hepta Slab"/>
                <a:sym typeface="Hepta Slab"/>
              </a:rPr>
              <a:t>Shapes on the Coordinate Grid</a:t>
            </a:r>
            <a:endParaRPr b="0" sz="2200">
              <a:solidFill>
                <a:srgbClr val="434343"/>
              </a:solidFill>
              <a:latin typeface="Hepta Slab"/>
              <a:ea typeface="Hepta Slab"/>
              <a:cs typeface="Hepta Slab"/>
              <a:sym typeface="Hepta Slab"/>
            </a:endParaRPr>
          </a:p>
        </p:txBody>
      </p:sp>
      <p:sp>
        <p:nvSpPr>
          <p:cNvPr id="151" name="Google Shape;151;p21"/>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#1</a:t>
            </a:r>
            <a:endParaRPr sz="1600">
              <a:solidFill>
                <a:srgbClr val="666666"/>
              </a:solidFill>
              <a:latin typeface="Nixie One"/>
              <a:ea typeface="Nixie One"/>
              <a:cs typeface="Nixie One"/>
              <a:sym typeface="Nixie One"/>
            </a:endParaRPr>
          </a:p>
        </p:txBody>
      </p:sp>
      <p:sp>
        <p:nvSpPr>
          <p:cNvPr id="152" name="Google Shape;152;p21"/>
          <p:cNvSpPr txBox="1"/>
          <p:nvPr/>
        </p:nvSpPr>
        <p:spPr>
          <a:xfrm>
            <a:off x="521875" y="1234100"/>
            <a:ext cx="53283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Play three rounds of Draw My Shape using the three sets of cards from your teacher.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For each round: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Partner A chooses a card—without showing the other person—and describes the shape on the card.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Partner B draws the shape as described.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Partner A reveals the card and partner B reveals the drawing.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Compare the shapes and discuss: What’s the same? What’s different?</a:t>
            </a:r>
            <a:endParaRPr sz="1300">
              <a:latin typeface="Quicksand"/>
              <a:ea typeface="Quicksand"/>
              <a:cs typeface="Quicksand"/>
              <a:sym typeface="Quicksand"/>
            </a:endParaRPr>
          </a:p>
          <a:p>
            <a:pPr indent="0" lvl="0" marL="45720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1000"/>
              </a:spcAft>
              <a:buNone/>
            </a:pPr>
            <a:r>
              <a:rPr lang="en" sz="1300">
                <a:latin typeface="Quicksand"/>
                <a:ea typeface="Quicksand"/>
                <a:cs typeface="Quicksand"/>
                <a:sym typeface="Quicksand"/>
              </a:rPr>
              <a:t>2. Look at partner B's drawings for each round. When does partner B's drawing look most like the shape on the card? Explain why you think that is so.</a:t>
            </a:r>
            <a:endParaRPr sz="1300">
              <a:latin typeface="Quicksand"/>
              <a:ea typeface="Quicksand"/>
              <a:cs typeface="Quicksand"/>
              <a:sym typeface="Quicksand"/>
            </a:endParaRPr>
          </a:p>
        </p:txBody>
      </p:sp>
      <p:pic>
        <p:nvPicPr>
          <p:cNvPr id="153" name="Google Shape;153;p21"/>
          <p:cNvPicPr preferRelativeResize="0"/>
          <p:nvPr/>
        </p:nvPicPr>
        <p:blipFill>
          <a:blip r:embed="rId3">
            <a:alphaModFix/>
          </a:blip>
          <a:stretch>
            <a:fillRect/>
          </a:stretch>
        </p:blipFill>
        <p:spPr>
          <a:xfrm>
            <a:off x="5963175" y="1365325"/>
            <a:ext cx="980400" cy="1271139"/>
          </a:xfrm>
          <a:prstGeom prst="rect">
            <a:avLst/>
          </a:prstGeom>
          <a:noFill/>
          <a:ln>
            <a:noFill/>
          </a:ln>
        </p:spPr>
      </p:pic>
      <p:pic>
        <p:nvPicPr>
          <p:cNvPr id="154" name="Google Shape;154;p21"/>
          <p:cNvPicPr preferRelativeResize="0"/>
          <p:nvPr/>
        </p:nvPicPr>
        <p:blipFill>
          <a:blip r:embed="rId4">
            <a:alphaModFix/>
          </a:blip>
          <a:stretch>
            <a:fillRect/>
          </a:stretch>
        </p:blipFill>
        <p:spPr>
          <a:xfrm>
            <a:off x="7187825" y="1343763"/>
            <a:ext cx="1168246" cy="1314275"/>
          </a:xfrm>
          <a:prstGeom prst="rect">
            <a:avLst/>
          </a:prstGeom>
          <a:noFill/>
          <a:ln>
            <a:noFill/>
          </a:ln>
        </p:spPr>
      </p:pic>
      <p:pic>
        <p:nvPicPr>
          <p:cNvPr id="155" name="Google Shape;155;p21"/>
          <p:cNvPicPr preferRelativeResize="0"/>
          <p:nvPr/>
        </p:nvPicPr>
        <p:blipFill>
          <a:blip r:embed="rId5">
            <a:alphaModFix/>
          </a:blip>
          <a:stretch>
            <a:fillRect/>
          </a:stretch>
        </p:blipFill>
        <p:spPr>
          <a:xfrm>
            <a:off x="6408400" y="2832025"/>
            <a:ext cx="1371550" cy="1471750"/>
          </a:xfrm>
          <a:prstGeom prst="rect">
            <a:avLst/>
          </a:prstGeom>
          <a:noFill/>
          <a:ln>
            <a:noFill/>
          </a:ln>
        </p:spPr>
      </p:pic>
      <p:sp>
        <p:nvSpPr>
          <p:cNvPr id="156" name="Google Shape;156;p21"/>
          <p:cNvSpPr txBox="1"/>
          <p:nvPr/>
        </p:nvSpPr>
        <p:spPr>
          <a:xfrm>
            <a:off x="3857625" y="3411500"/>
            <a:ext cx="7337400" cy="85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2"/>
          <p:cNvSpPr txBox="1"/>
          <p:nvPr>
            <p:ph type="ctrTitle"/>
          </p:nvPr>
        </p:nvSpPr>
        <p:spPr>
          <a:xfrm>
            <a:off x="639950" y="527200"/>
            <a:ext cx="71400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Guess Who: </a:t>
            </a:r>
            <a:endParaRPr sz="2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200">
                <a:solidFill>
                  <a:srgbClr val="434343"/>
                </a:solidFill>
                <a:latin typeface="Hepta Slab"/>
                <a:ea typeface="Hepta Slab"/>
                <a:cs typeface="Hepta Slab"/>
                <a:sym typeface="Hepta Slab"/>
              </a:rPr>
              <a:t>Shapes on the Coordinate Grid</a:t>
            </a:r>
            <a:endParaRPr b="0" sz="2200">
              <a:solidFill>
                <a:srgbClr val="434343"/>
              </a:solidFill>
              <a:latin typeface="Hepta Slab"/>
              <a:ea typeface="Hepta Slab"/>
              <a:cs typeface="Hepta Slab"/>
              <a:sym typeface="Hepta Slab"/>
            </a:endParaRPr>
          </a:p>
        </p:txBody>
      </p:sp>
      <p:sp>
        <p:nvSpPr>
          <p:cNvPr id="162" name="Google Shape;162;p22"/>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#2</a:t>
            </a:r>
            <a:endParaRPr sz="1600">
              <a:solidFill>
                <a:srgbClr val="666666"/>
              </a:solidFill>
              <a:latin typeface="Nixie One"/>
              <a:ea typeface="Nixie One"/>
              <a:cs typeface="Nixie One"/>
              <a:sym typeface="Nixie One"/>
            </a:endParaRPr>
          </a:p>
        </p:txBody>
      </p:sp>
      <p:sp>
        <p:nvSpPr>
          <p:cNvPr id="163" name="Google Shape;163;p22"/>
          <p:cNvSpPr txBox="1"/>
          <p:nvPr/>
        </p:nvSpPr>
        <p:spPr>
          <a:xfrm>
            <a:off x="607950" y="1457175"/>
            <a:ext cx="3866400" cy="211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Play a round of Guess Which One.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Sit next to your partner and lay the shape cards out in front of both of you.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Partner A: Mentally choose a shape card without indicating which shape card you chose.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Partner B: Ask yes or no questions to determine which shape card partner A has chosen.</a:t>
            </a:r>
            <a:endParaRPr sz="1300">
              <a:latin typeface="Quicksand"/>
              <a:ea typeface="Quicksand"/>
              <a:cs typeface="Quicksand"/>
              <a:sym typeface="Quicksand"/>
            </a:endParaRPr>
          </a:p>
        </p:txBody>
      </p:sp>
      <p:pic>
        <p:nvPicPr>
          <p:cNvPr id="164" name="Google Shape;164;p22"/>
          <p:cNvPicPr preferRelativeResize="0"/>
          <p:nvPr/>
        </p:nvPicPr>
        <p:blipFill>
          <a:blip r:embed="rId3">
            <a:alphaModFix/>
          </a:blip>
          <a:stretch>
            <a:fillRect/>
          </a:stretch>
        </p:blipFill>
        <p:spPr>
          <a:xfrm>
            <a:off x="2383025" y="3570975"/>
            <a:ext cx="2674791" cy="953250"/>
          </a:xfrm>
          <a:prstGeom prst="rect">
            <a:avLst/>
          </a:prstGeom>
          <a:noFill/>
          <a:ln>
            <a:noFill/>
          </a:ln>
        </p:spPr>
      </p:pic>
      <p:pic>
        <p:nvPicPr>
          <p:cNvPr id="165" name="Google Shape;165;p22"/>
          <p:cNvPicPr preferRelativeResize="0"/>
          <p:nvPr/>
        </p:nvPicPr>
        <p:blipFill>
          <a:blip r:embed="rId4">
            <a:alphaModFix/>
          </a:blip>
          <a:stretch>
            <a:fillRect/>
          </a:stretch>
        </p:blipFill>
        <p:spPr>
          <a:xfrm>
            <a:off x="5542575" y="1274750"/>
            <a:ext cx="2351300" cy="3225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3"/>
          <p:cNvSpPr txBox="1"/>
          <p:nvPr>
            <p:ph type="ctrTitle"/>
          </p:nvPr>
        </p:nvSpPr>
        <p:spPr>
          <a:xfrm>
            <a:off x="639950" y="527200"/>
            <a:ext cx="71400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Guess Who: </a:t>
            </a:r>
            <a:endParaRPr sz="2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200">
                <a:solidFill>
                  <a:srgbClr val="434343"/>
                </a:solidFill>
                <a:latin typeface="Hepta Slab"/>
                <a:ea typeface="Hepta Slab"/>
                <a:cs typeface="Hepta Slab"/>
                <a:sym typeface="Hepta Slab"/>
              </a:rPr>
              <a:t>Shapes on the Coordinate Grid</a:t>
            </a:r>
            <a:endParaRPr b="0" sz="2200">
              <a:solidFill>
                <a:srgbClr val="434343"/>
              </a:solidFill>
              <a:latin typeface="Hepta Slab"/>
              <a:ea typeface="Hepta Slab"/>
              <a:cs typeface="Hepta Slab"/>
              <a:sym typeface="Hepta Slab"/>
            </a:endParaRPr>
          </a:p>
        </p:txBody>
      </p:sp>
      <p:sp>
        <p:nvSpPr>
          <p:cNvPr id="171" name="Google Shape;171;p23"/>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#2</a:t>
            </a:r>
            <a:endParaRPr sz="1600">
              <a:solidFill>
                <a:srgbClr val="666666"/>
              </a:solidFill>
              <a:latin typeface="Nixie One"/>
              <a:ea typeface="Nixie One"/>
              <a:cs typeface="Nixie One"/>
              <a:sym typeface="Nixie One"/>
            </a:endParaRPr>
          </a:p>
        </p:txBody>
      </p:sp>
      <p:sp>
        <p:nvSpPr>
          <p:cNvPr id="172" name="Google Shape;172;p23"/>
          <p:cNvSpPr txBox="1"/>
          <p:nvPr/>
        </p:nvSpPr>
        <p:spPr>
          <a:xfrm>
            <a:off x="607950" y="1457175"/>
            <a:ext cx="5073600" cy="139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Switch roles and play another round of Guess Which One.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3. Diego and Kiran were playing a round of Guess Which One. These are the last two shapes. What question can Kiran ask to determine which shape is the one that Diego picked?</a:t>
            </a:r>
            <a:endParaRPr>
              <a:latin typeface="Quicksand"/>
              <a:ea typeface="Quicksand"/>
              <a:cs typeface="Quicksand"/>
              <a:sym typeface="Quicksand"/>
            </a:endParaRPr>
          </a:p>
        </p:txBody>
      </p:sp>
      <p:pic>
        <p:nvPicPr>
          <p:cNvPr id="173" name="Google Shape;173;p23"/>
          <p:cNvPicPr preferRelativeResize="0"/>
          <p:nvPr/>
        </p:nvPicPr>
        <p:blipFill>
          <a:blip r:embed="rId3">
            <a:alphaModFix/>
          </a:blip>
          <a:stretch>
            <a:fillRect/>
          </a:stretch>
        </p:blipFill>
        <p:spPr>
          <a:xfrm>
            <a:off x="2383025" y="3570975"/>
            <a:ext cx="2674791" cy="953250"/>
          </a:xfrm>
          <a:prstGeom prst="rect">
            <a:avLst/>
          </a:prstGeom>
          <a:noFill/>
          <a:ln>
            <a:noFill/>
          </a:ln>
        </p:spPr>
      </p:pic>
      <p:pic>
        <p:nvPicPr>
          <p:cNvPr id="174" name="Google Shape;174;p23"/>
          <p:cNvPicPr preferRelativeResize="0"/>
          <p:nvPr/>
        </p:nvPicPr>
        <p:blipFill>
          <a:blip r:embed="rId4">
            <a:alphaModFix/>
          </a:blip>
          <a:stretch>
            <a:fillRect/>
          </a:stretch>
        </p:blipFill>
        <p:spPr>
          <a:xfrm>
            <a:off x="5833950" y="1322200"/>
            <a:ext cx="1418172" cy="1390500"/>
          </a:xfrm>
          <a:prstGeom prst="rect">
            <a:avLst/>
          </a:prstGeom>
          <a:noFill/>
          <a:ln>
            <a:noFill/>
          </a:ln>
        </p:spPr>
      </p:pic>
      <p:pic>
        <p:nvPicPr>
          <p:cNvPr id="175" name="Google Shape;175;p23"/>
          <p:cNvPicPr preferRelativeResize="0"/>
          <p:nvPr/>
        </p:nvPicPr>
        <p:blipFill>
          <a:blip r:embed="rId5">
            <a:alphaModFix/>
          </a:blip>
          <a:stretch>
            <a:fillRect/>
          </a:stretch>
        </p:blipFill>
        <p:spPr>
          <a:xfrm>
            <a:off x="6745398" y="2865100"/>
            <a:ext cx="1452775" cy="152923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nvSpPr>
        <p:spPr>
          <a:xfrm>
            <a:off x="7943375" y="220450"/>
            <a:ext cx="10686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81" name="Google Shape;181;p24"/>
          <p:cNvSpPr txBox="1"/>
          <p:nvPr/>
        </p:nvSpPr>
        <p:spPr>
          <a:xfrm>
            <a:off x="981825" y="456250"/>
            <a:ext cx="6759900" cy="6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This was the image from our warm-up. What did we learn about it?</a:t>
            </a:r>
            <a:endParaRPr sz="2600">
              <a:latin typeface="Quicksand"/>
              <a:ea typeface="Quicksand"/>
              <a:cs typeface="Quicksand"/>
              <a:sym typeface="Quicksand"/>
            </a:endParaRPr>
          </a:p>
        </p:txBody>
      </p:sp>
      <p:pic>
        <p:nvPicPr>
          <p:cNvPr id="182" name="Google Shape;182;p24"/>
          <p:cNvPicPr preferRelativeResize="0"/>
          <p:nvPr/>
        </p:nvPicPr>
        <p:blipFill rotWithShape="1">
          <a:blip r:embed="rId3">
            <a:alphaModFix/>
          </a:blip>
          <a:srcRect b="4616" l="17597" r="19307" t="4688"/>
          <a:stretch/>
        </p:blipFill>
        <p:spPr>
          <a:xfrm rot="892099">
            <a:off x="6292688" y="2849437"/>
            <a:ext cx="1449025" cy="1310125"/>
          </a:xfrm>
          <a:prstGeom prst="rect">
            <a:avLst/>
          </a:prstGeom>
          <a:noFill/>
          <a:ln>
            <a:noFill/>
          </a:ln>
        </p:spPr>
      </p:pic>
      <p:pic>
        <p:nvPicPr>
          <p:cNvPr id="183" name="Google Shape;183;p24"/>
          <p:cNvPicPr preferRelativeResize="0"/>
          <p:nvPr/>
        </p:nvPicPr>
        <p:blipFill>
          <a:blip r:embed="rId4">
            <a:alphaModFix/>
          </a:blip>
          <a:stretch>
            <a:fillRect/>
          </a:stretch>
        </p:blipFill>
        <p:spPr>
          <a:xfrm>
            <a:off x="2918725" y="1510775"/>
            <a:ext cx="2886075" cy="2819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5"/>
          <p:cNvSpPr txBox="1"/>
          <p:nvPr/>
        </p:nvSpPr>
        <p:spPr>
          <a:xfrm>
            <a:off x="7943375" y="220450"/>
            <a:ext cx="10686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89" name="Google Shape;189;p25"/>
          <p:cNvPicPr preferRelativeResize="0"/>
          <p:nvPr/>
        </p:nvPicPr>
        <p:blipFill rotWithShape="1">
          <a:blip r:embed="rId3">
            <a:alphaModFix/>
          </a:blip>
          <a:srcRect b="4616" l="17597" r="19307" t="4688"/>
          <a:stretch/>
        </p:blipFill>
        <p:spPr>
          <a:xfrm>
            <a:off x="3637263" y="3348063"/>
            <a:ext cx="1449025" cy="1310125"/>
          </a:xfrm>
          <a:prstGeom prst="rect">
            <a:avLst/>
          </a:prstGeom>
          <a:noFill/>
          <a:ln>
            <a:noFill/>
          </a:ln>
        </p:spPr>
      </p:pic>
      <p:sp>
        <p:nvSpPr>
          <p:cNvPr id="190" name="Google Shape;190;p25"/>
          <p:cNvSpPr/>
          <p:nvPr/>
        </p:nvSpPr>
        <p:spPr>
          <a:xfrm>
            <a:off x="5361375" y="1592450"/>
            <a:ext cx="3337967" cy="23307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txBox="1"/>
          <p:nvPr/>
        </p:nvSpPr>
        <p:spPr>
          <a:xfrm flipH="1">
            <a:off x="5804263" y="2016225"/>
            <a:ext cx="2452200" cy="6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If you were playing the game Guess Which One and these were the last two cards, what question could you ask to determine which rectangle your partner had chosen?</a:t>
            </a:r>
            <a:endParaRPr b="1" sz="1200">
              <a:latin typeface="Quicksand"/>
              <a:ea typeface="Quicksand"/>
              <a:cs typeface="Quicksand"/>
              <a:sym typeface="Quicksand"/>
            </a:endParaRPr>
          </a:p>
        </p:txBody>
      </p:sp>
      <p:pic>
        <p:nvPicPr>
          <p:cNvPr id="192" name="Google Shape;192;p25"/>
          <p:cNvPicPr preferRelativeResize="0"/>
          <p:nvPr/>
        </p:nvPicPr>
        <p:blipFill>
          <a:blip r:embed="rId4">
            <a:alphaModFix/>
          </a:blip>
          <a:stretch>
            <a:fillRect/>
          </a:stretch>
        </p:blipFill>
        <p:spPr>
          <a:xfrm>
            <a:off x="709175" y="762075"/>
            <a:ext cx="4521001" cy="21429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6"/>
          <p:cNvSpPr txBox="1"/>
          <p:nvPr>
            <p:ph type="ctrTitle"/>
          </p:nvPr>
        </p:nvSpPr>
        <p:spPr>
          <a:xfrm>
            <a:off x="970475" y="1652550"/>
            <a:ext cx="718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Points on the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Coordinate Grid</a:t>
            </a:r>
            <a:endParaRPr sz="4000">
              <a:solidFill>
                <a:srgbClr val="434343"/>
              </a:solidFill>
              <a:latin typeface="Hepta Slab"/>
              <a:ea typeface="Hepta Slab"/>
              <a:cs typeface="Hepta Slab"/>
              <a:sym typeface="Hepta Slab"/>
            </a:endParaRPr>
          </a:p>
        </p:txBody>
      </p:sp>
      <p:sp>
        <p:nvSpPr>
          <p:cNvPr id="198" name="Google Shape;198;p26"/>
          <p:cNvSpPr txBox="1"/>
          <p:nvPr/>
        </p:nvSpPr>
        <p:spPr>
          <a:xfrm>
            <a:off x="3148200"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convert units. </a:t>
            </a:r>
            <a:endParaRPr>
              <a:latin typeface="Quicksand"/>
              <a:ea typeface="Quicksand"/>
              <a:cs typeface="Quicksand"/>
              <a:sym typeface="Quicksand"/>
            </a:endParaRPr>
          </a:p>
        </p:txBody>
      </p:sp>
      <p:sp>
        <p:nvSpPr>
          <p:cNvPr id="199" name="Google Shape;199;p26"/>
          <p:cNvSpPr/>
          <p:nvPr/>
        </p:nvSpPr>
        <p:spPr>
          <a:xfrm>
            <a:off x="2583702"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5.MD.A.1, 5.NBT.A.2</a:t>
            </a:r>
            <a:endParaRPr sz="1100">
              <a:latin typeface="Quicksand"/>
              <a:ea typeface="Quicksand"/>
              <a:cs typeface="Quicksand"/>
              <a:sym typeface="Quicksand"/>
            </a:endParaRPr>
          </a:p>
        </p:txBody>
      </p:sp>
      <p:sp>
        <p:nvSpPr>
          <p:cNvPr id="201" name="Google Shape;201;p26"/>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7"/>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Notice and Wonder: The Grid</a:t>
            </a:r>
            <a:endParaRPr b="0" sz="2600">
              <a:solidFill>
                <a:schemeClr val="accent5"/>
              </a:solidFill>
              <a:latin typeface="Hepta Slab"/>
              <a:ea typeface="Hepta Slab"/>
              <a:cs typeface="Hepta Slab"/>
              <a:sym typeface="Hepta Slab"/>
            </a:endParaRPr>
          </a:p>
        </p:txBody>
      </p:sp>
      <p:sp>
        <p:nvSpPr>
          <p:cNvPr id="207" name="Google Shape;207;p27"/>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208" name="Google Shape;208;p27"/>
          <p:cNvGrpSpPr/>
          <p:nvPr/>
        </p:nvGrpSpPr>
        <p:grpSpPr>
          <a:xfrm rot="-698982">
            <a:off x="414617" y="1734511"/>
            <a:ext cx="2102653" cy="1136272"/>
            <a:chOff x="254750" y="1577025"/>
            <a:chExt cx="2155248" cy="1185911"/>
          </a:xfrm>
        </p:grpSpPr>
        <p:sp>
          <p:nvSpPr>
            <p:cNvPr id="209" name="Google Shape;209;p2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7"/>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211" name="Google Shape;211;p27"/>
          <p:cNvGrpSpPr/>
          <p:nvPr/>
        </p:nvGrpSpPr>
        <p:grpSpPr>
          <a:xfrm rot="1533391">
            <a:off x="6334406" y="3107418"/>
            <a:ext cx="2225527" cy="1136247"/>
            <a:chOff x="254750" y="1577025"/>
            <a:chExt cx="2281052" cy="1185907"/>
          </a:xfrm>
        </p:grpSpPr>
        <p:sp>
          <p:nvSpPr>
            <p:cNvPr id="212" name="Google Shape;212;p2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7"/>
            <p:cNvSpPr txBox="1"/>
            <p:nvPr/>
          </p:nvSpPr>
          <p:spPr>
            <a:xfrm rot="-475438">
              <a:off x="490600" y="1814846"/>
              <a:ext cx="1969404"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214" name="Google Shape;214;p27"/>
          <p:cNvPicPr preferRelativeResize="0"/>
          <p:nvPr/>
        </p:nvPicPr>
        <p:blipFill>
          <a:blip r:embed="rId3">
            <a:alphaModFix/>
          </a:blip>
          <a:stretch>
            <a:fillRect/>
          </a:stretch>
        </p:blipFill>
        <p:spPr>
          <a:xfrm>
            <a:off x="2893950" y="1269400"/>
            <a:ext cx="3192350" cy="308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8"/>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What’s the Point?</a:t>
            </a:r>
            <a:endParaRPr b="0" sz="2200">
              <a:solidFill>
                <a:srgbClr val="434343"/>
              </a:solidFill>
              <a:latin typeface="Hepta Slab"/>
              <a:ea typeface="Hepta Slab"/>
              <a:cs typeface="Hepta Slab"/>
              <a:sym typeface="Hepta Slab"/>
            </a:endParaRPr>
          </a:p>
        </p:txBody>
      </p:sp>
      <p:sp>
        <p:nvSpPr>
          <p:cNvPr id="220" name="Google Shape;220;p2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221" name="Google Shape;221;p28"/>
          <p:cNvSpPr txBox="1"/>
          <p:nvPr/>
        </p:nvSpPr>
        <p:spPr>
          <a:xfrm>
            <a:off x="491875" y="1108750"/>
            <a:ext cx="44286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Play 2 rounds of What’s the Point so each partner gets a chance to draw.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Sit back to back with your partner.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Partner A: Choose a card. Then, describe the location of the point to your partner.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Partner B: Draw the point on the blank coordinate grid.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Compare the card with your partner’s diagram.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Discuss: What’s the same? What’s different?</a:t>
            </a:r>
            <a:endParaRPr>
              <a:latin typeface="Quicksand"/>
              <a:ea typeface="Quicksand"/>
              <a:cs typeface="Quicksand"/>
              <a:sym typeface="Quicksand"/>
            </a:endParaRPr>
          </a:p>
        </p:txBody>
      </p:sp>
      <p:sp>
        <p:nvSpPr>
          <p:cNvPr id="222" name="Google Shape;222;p28"/>
          <p:cNvSpPr txBox="1"/>
          <p:nvPr/>
        </p:nvSpPr>
        <p:spPr>
          <a:xfrm>
            <a:off x="5104150" y="1108750"/>
            <a:ext cx="3490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Use words to describe the location of the point on the grid.</a:t>
            </a:r>
            <a:endParaRPr>
              <a:latin typeface="Quicksand"/>
              <a:ea typeface="Quicksand"/>
              <a:cs typeface="Quicksand"/>
              <a:sym typeface="Quicksand"/>
            </a:endParaRPr>
          </a:p>
        </p:txBody>
      </p:sp>
      <p:pic>
        <p:nvPicPr>
          <p:cNvPr id="223" name="Google Shape;223;p28"/>
          <p:cNvPicPr preferRelativeResize="0"/>
          <p:nvPr/>
        </p:nvPicPr>
        <p:blipFill>
          <a:blip r:embed="rId3">
            <a:alphaModFix/>
          </a:blip>
          <a:stretch>
            <a:fillRect/>
          </a:stretch>
        </p:blipFill>
        <p:spPr>
          <a:xfrm>
            <a:off x="5682438" y="1905200"/>
            <a:ext cx="2333625" cy="1981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9"/>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Plot and Label Points</a:t>
            </a:r>
            <a:endParaRPr b="0" sz="2600">
              <a:solidFill>
                <a:srgbClr val="434343"/>
              </a:solidFill>
              <a:latin typeface="Hepta Slab"/>
              <a:ea typeface="Hepta Slab"/>
              <a:cs typeface="Hepta Slab"/>
              <a:sym typeface="Hepta Slab"/>
            </a:endParaRPr>
          </a:p>
        </p:txBody>
      </p:sp>
      <p:sp>
        <p:nvSpPr>
          <p:cNvPr id="229" name="Google Shape;229;p2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230" name="Google Shape;230;p29"/>
          <p:cNvSpPr txBox="1"/>
          <p:nvPr/>
        </p:nvSpPr>
        <p:spPr>
          <a:xfrm>
            <a:off x="603525" y="1108750"/>
            <a:ext cx="3805200" cy="355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1700">
                <a:latin typeface="Quicksand"/>
                <a:ea typeface="Quicksand"/>
                <a:cs typeface="Quicksand"/>
                <a:sym typeface="Quicksand"/>
              </a:rPr>
              <a:t>1. List the coordinates for each point.</a:t>
            </a:r>
            <a:endParaRPr sz="1700">
              <a:latin typeface="Quicksand"/>
              <a:ea typeface="Quicksand"/>
              <a:cs typeface="Quicksand"/>
              <a:sym typeface="Quicksand"/>
            </a:endParaRPr>
          </a:p>
        </p:txBody>
      </p:sp>
      <p:sp>
        <p:nvSpPr>
          <p:cNvPr id="231" name="Google Shape;231;p29"/>
          <p:cNvSpPr txBox="1"/>
          <p:nvPr/>
        </p:nvSpPr>
        <p:spPr>
          <a:xfrm>
            <a:off x="4820875" y="1108750"/>
            <a:ext cx="3944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2. Plot points D, E, F on the same grid.</a:t>
            </a:r>
            <a:endParaRPr sz="1700">
              <a:latin typeface="Quicksand"/>
              <a:ea typeface="Quicksand"/>
              <a:cs typeface="Quicksand"/>
              <a:sym typeface="Quicksand"/>
            </a:endParaRPr>
          </a:p>
        </p:txBody>
      </p:sp>
      <p:pic>
        <p:nvPicPr>
          <p:cNvPr id="232" name="Google Shape;232;p29"/>
          <p:cNvPicPr preferRelativeResize="0"/>
          <p:nvPr/>
        </p:nvPicPr>
        <p:blipFill>
          <a:blip r:embed="rId3">
            <a:alphaModFix/>
          </a:blip>
          <a:stretch>
            <a:fillRect/>
          </a:stretch>
        </p:blipFill>
        <p:spPr>
          <a:xfrm>
            <a:off x="747875" y="1903675"/>
            <a:ext cx="2040796" cy="2124525"/>
          </a:xfrm>
          <a:prstGeom prst="rect">
            <a:avLst/>
          </a:prstGeom>
          <a:noFill/>
          <a:ln>
            <a:noFill/>
          </a:ln>
        </p:spPr>
      </p:pic>
      <p:pic>
        <p:nvPicPr>
          <p:cNvPr id="233" name="Google Shape;233;p29"/>
          <p:cNvPicPr preferRelativeResize="0"/>
          <p:nvPr/>
        </p:nvPicPr>
        <p:blipFill>
          <a:blip r:embed="rId4">
            <a:alphaModFix/>
          </a:blip>
          <a:stretch>
            <a:fillRect/>
          </a:stretch>
        </p:blipFill>
        <p:spPr>
          <a:xfrm>
            <a:off x="3225304" y="2236572"/>
            <a:ext cx="1039071" cy="1458762"/>
          </a:xfrm>
          <a:prstGeom prst="rect">
            <a:avLst/>
          </a:prstGeom>
          <a:noFill/>
          <a:ln>
            <a:noFill/>
          </a:ln>
        </p:spPr>
      </p:pic>
      <p:pic>
        <p:nvPicPr>
          <p:cNvPr id="234" name="Google Shape;234;p29"/>
          <p:cNvPicPr preferRelativeResize="0"/>
          <p:nvPr/>
        </p:nvPicPr>
        <p:blipFill>
          <a:blip r:embed="rId5">
            <a:alphaModFix/>
          </a:blip>
          <a:stretch>
            <a:fillRect/>
          </a:stretch>
        </p:blipFill>
        <p:spPr>
          <a:xfrm>
            <a:off x="6345600" y="1799113"/>
            <a:ext cx="1251550" cy="1545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30"/>
          <p:cNvPicPr preferRelativeResize="0"/>
          <p:nvPr/>
        </p:nvPicPr>
        <p:blipFill rotWithShape="1">
          <a:blip r:embed="rId3">
            <a:alphaModFix/>
          </a:blip>
          <a:srcRect b="0" l="14426" r="18755" t="0"/>
          <a:stretch/>
        </p:blipFill>
        <p:spPr>
          <a:xfrm>
            <a:off x="5493863" y="3546067"/>
            <a:ext cx="1171575" cy="1102896"/>
          </a:xfrm>
          <a:prstGeom prst="rect">
            <a:avLst/>
          </a:prstGeom>
          <a:noFill/>
          <a:ln>
            <a:noFill/>
          </a:ln>
        </p:spPr>
      </p:pic>
      <p:sp>
        <p:nvSpPr>
          <p:cNvPr id="240" name="Google Shape;240;p30"/>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241" name="Google Shape;241;p30"/>
          <p:cNvSpPr/>
          <p:nvPr/>
        </p:nvSpPr>
        <p:spPr>
          <a:xfrm flipH="1">
            <a:off x="3236132" y="2992277"/>
            <a:ext cx="2217218" cy="14164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0"/>
          <p:cNvSpPr txBox="1"/>
          <p:nvPr/>
        </p:nvSpPr>
        <p:spPr>
          <a:xfrm flipH="1">
            <a:off x="3534280" y="3182288"/>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we know about these points?</a:t>
            </a:r>
            <a:endParaRPr b="1">
              <a:latin typeface="Quicksand"/>
              <a:ea typeface="Quicksand"/>
              <a:cs typeface="Quicksand"/>
              <a:sym typeface="Quicksand"/>
            </a:endParaRPr>
          </a:p>
        </p:txBody>
      </p:sp>
      <p:sp>
        <p:nvSpPr>
          <p:cNvPr id="243" name="Google Shape;243;p30"/>
          <p:cNvSpPr/>
          <p:nvPr/>
        </p:nvSpPr>
        <p:spPr>
          <a:xfrm>
            <a:off x="5453350" y="1889375"/>
            <a:ext cx="2217218" cy="11028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0"/>
          <p:cNvSpPr txBox="1"/>
          <p:nvPr/>
        </p:nvSpPr>
        <p:spPr>
          <a:xfrm>
            <a:off x="5751500" y="1979575"/>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do we plot each of these coordinate pairs?</a:t>
            </a:r>
            <a:endParaRPr b="1" sz="1000">
              <a:latin typeface="Quicksand"/>
              <a:ea typeface="Quicksand"/>
              <a:cs typeface="Quicksand"/>
              <a:sym typeface="Quicksand"/>
            </a:endParaRPr>
          </a:p>
        </p:txBody>
      </p:sp>
      <p:pic>
        <p:nvPicPr>
          <p:cNvPr id="245" name="Google Shape;245;p30"/>
          <p:cNvPicPr preferRelativeResize="0"/>
          <p:nvPr/>
        </p:nvPicPr>
        <p:blipFill>
          <a:blip r:embed="rId4">
            <a:alphaModFix/>
          </a:blip>
          <a:stretch>
            <a:fillRect/>
          </a:stretch>
        </p:blipFill>
        <p:spPr>
          <a:xfrm>
            <a:off x="628525" y="614500"/>
            <a:ext cx="2885650" cy="2547700"/>
          </a:xfrm>
          <a:prstGeom prst="rect">
            <a:avLst/>
          </a:prstGeom>
          <a:noFill/>
          <a:ln>
            <a:noFill/>
          </a:ln>
        </p:spPr>
      </p:pic>
      <p:sp>
        <p:nvSpPr>
          <p:cNvPr id="246" name="Google Shape;246;p30"/>
          <p:cNvSpPr txBox="1"/>
          <p:nvPr/>
        </p:nvSpPr>
        <p:spPr>
          <a:xfrm>
            <a:off x="3792025" y="931600"/>
            <a:ext cx="2873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Love Ya Like A Sister"/>
                <a:ea typeface="Love Ya Like A Sister"/>
                <a:cs typeface="Love Ya Like A Sister"/>
                <a:sym typeface="Love Ya Like A Sister"/>
              </a:rPr>
              <a:t>(4, 7) and (7, 4) </a:t>
            </a:r>
            <a:endParaRPr b="1" sz="2400">
              <a:latin typeface="Love Ya Like A Sister"/>
              <a:ea typeface="Love Ya Like A Sister"/>
              <a:cs typeface="Love Ya Like A Sister"/>
              <a:sym typeface="Love Ya Like A Sister"/>
            </a:endParaRPr>
          </a:p>
        </p:txBody>
      </p:sp>
      <p:sp>
        <p:nvSpPr>
          <p:cNvPr id="247" name="Google Shape;247;p30"/>
          <p:cNvSpPr/>
          <p:nvPr/>
        </p:nvSpPr>
        <p:spPr>
          <a:xfrm>
            <a:off x="6705950" y="3149050"/>
            <a:ext cx="2217218" cy="11028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0"/>
          <p:cNvSpPr txBox="1"/>
          <p:nvPr/>
        </p:nvSpPr>
        <p:spPr>
          <a:xfrm>
            <a:off x="7004100" y="3239250"/>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information can we add to the chart about coordinate grids?</a:t>
            </a:r>
            <a:endParaRPr b="1" sz="1000">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1"/>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Plot More Points</a:t>
            </a:r>
            <a:endParaRPr sz="4400">
              <a:solidFill>
                <a:srgbClr val="434343"/>
              </a:solidFill>
              <a:latin typeface="Hepta Slab"/>
              <a:ea typeface="Hepta Slab"/>
              <a:cs typeface="Hepta Slab"/>
              <a:sym typeface="Hepta Slab"/>
            </a:endParaRPr>
          </a:p>
        </p:txBody>
      </p:sp>
      <p:sp>
        <p:nvSpPr>
          <p:cNvPr id="254" name="Google Shape;254;p31"/>
          <p:cNvSpPr txBox="1"/>
          <p:nvPr/>
        </p:nvSpPr>
        <p:spPr>
          <a:xfrm>
            <a:off x="2698200"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locate and name points on the coordinate grid.</a:t>
            </a:r>
            <a:endParaRPr>
              <a:latin typeface="Quicksand"/>
              <a:ea typeface="Quicksand"/>
              <a:cs typeface="Quicksand"/>
              <a:sym typeface="Quicksand"/>
            </a:endParaRPr>
          </a:p>
        </p:txBody>
      </p:sp>
      <p:sp>
        <p:nvSpPr>
          <p:cNvPr id="255" name="Google Shape;255;p31"/>
          <p:cNvSpPr/>
          <p:nvPr/>
        </p:nvSpPr>
        <p:spPr>
          <a:xfrm>
            <a:off x="231102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5.G.A.1</a:t>
            </a:r>
            <a:endParaRPr sz="1100">
              <a:latin typeface="Quicksand"/>
              <a:ea typeface="Quicksand"/>
              <a:cs typeface="Quicksand"/>
              <a:sym typeface="Quicksand"/>
            </a:endParaRPr>
          </a:p>
        </p:txBody>
      </p:sp>
      <p:sp>
        <p:nvSpPr>
          <p:cNvPr id="257" name="Google Shape;257;p31"/>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2"/>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Notice and Wonder: </a:t>
            </a:r>
            <a:r>
              <a:rPr lang="en" sz="2600">
                <a:solidFill>
                  <a:srgbClr val="434343"/>
                </a:solidFill>
                <a:latin typeface="Hepta Slab"/>
                <a:ea typeface="Hepta Slab"/>
                <a:cs typeface="Hepta Slab"/>
                <a:sym typeface="Hepta Slab"/>
              </a:rPr>
              <a:t>The Origin</a:t>
            </a:r>
            <a:endParaRPr b="0" sz="2600">
              <a:solidFill>
                <a:schemeClr val="accent5"/>
              </a:solidFill>
              <a:latin typeface="Hepta Slab"/>
              <a:ea typeface="Hepta Slab"/>
              <a:cs typeface="Hepta Slab"/>
              <a:sym typeface="Hepta Slab"/>
            </a:endParaRPr>
          </a:p>
        </p:txBody>
      </p:sp>
      <p:sp>
        <p:nvSpPr>
          <p:cNvPr id="263" name="Google Shape;263;p32"/>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264" name="Google Shape;264;p32"/>
          <p:cNvGrpSpPr/>
          <p:nvPr/>
        </p:nvGrpSpPr>
        <p:grpSpPr>
          <a:xfrm rot="-698982">
            <a:off x="414617" y="1734511"/>
            <a:ext cx="2102653" cy="1136272"/>
            <a:chOff x="254750" y="1577025"/>
            <a:chExt cx="2155248" cy="1185911"/>
          </a:xfrm>
        </p:grpSpPr>
        <p:sp>
          <p:nvSpPr>
            <p:cNvPr id="265" name="Google Shape;265;p32"/>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2"/>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267" name="Google Shape;267;p32"/>
          <p:cNvGrpSpPr/>
          <p:nvPr/>
        </p:nvGrpSpPr>
        <p:grpSpPr>
          <a:xfrm rot="1533391">
            <a:off x="6334406" y="3107418"/>
            <a:ext cx="2225527" cy="1136247"/>
            <a:chOff x="254750" y="1577025"/>
            <a:chExt cx="2281052" cy="1185907"/>
          </a:xfrm>
        </p:grpSpPr>
        <p:sp>
          <p:nvSpPr>
            <p:cNvPr id="268" name="Google Shape;268;p32"/>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2"/>
            <p:cNvSpPr txBox="1"/>
            <p:nvPr/>
          </p:nvSpPr>
          <p:spPr>
            <a:xfrm rot="-475438">
              <a:off x="490600" y="1814846"/>
              <a:ext cx="1969404"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270" name="Google Shape;270;p32"/>
          <p:cNvPicPr preferRelativeResize="0"/>
          <p:nvPr/>
        </p:nvPicPr>
        <p:blipFill>
          <a:blip r:embed="rId3">
            <a:alphaModFix/>
          </a:blip>
          <a:stretch>
            <a:fillRect/>
          </a:stretch>
        </p:blipFill>
        <p:spPr>
          <a:xfrm>
            <a:off x="2762750" y="1111950"/>
            <a:ext cx="3588875" cy="3191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3"/>
          <p:cNvSpPr txBox="1"/>
          <p:nvPr>
            <p:ph type="ctrTitle"/>
          </p:nvPr>
        </p:nvSpPr>
        <p:spPr>
          <a:xfrm>
            <a:off x="477775" y="470350"/>
            <a:ext cx="73830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What’s the Point?</a:t>
            </a:r>
            <a:endParaRPr b="0" sz="3100">
              <a:solidFill>
                <a:srgbClr val="434343"/>
              </a:solidFill>
              <a:latin typeface="Hepta Slab"/>
              <a:ea typeface="Hepta Slab"/>
              <a:cs typeface="Hepta Slab"/>
              <a:sym typeface="Hepta Slab"/>
            </a:endParaRPr>
          </a:p>
        </p:txBody>
      </p:sp>
      <p:sp>
        <p:nvSpPr>
          <p:cNvPr id="276" name="Google Shape;276;p3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277" name="Google Shape;277;p33"/>
          <p:cNvSpPr txBox="1"/>
          <p:nvPr/>
        </p:nvSpPr>
        <p:spPr>
          <a:xfrm>
            <a:off x="477775" y="1264975"/>
            <a:ext cx="4180200" cy="77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Partner A: </a:t>
            </a:r>
            <a:endParaRPr sz="1600">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1. Estimate the location of each point.</a:t>
            </a:r>
            <a:endParaRPr>
              <a:latin typeface="Quicksand"/>
              <a:ea typeface="Quicksand"/>
              <a:cs typeface="Quicksand"/>
              <a:sym typeface="Quicksand"/>
            </a:endParaRPr>
          </a:p>
        </p:txBody>
      </p:sp>
      <p:pic>
        <p:nvPicPr>
          <p:cNvPr id="278" name="Google Shape;278;p33"/>
          <p:cNvPicPr preferRelativeResize="0"/>
          <p:nvPr/>
        </p:nvPicPr>
        <p:blipFill>
          <a:blip r:embed="rId3">
            <a:alphaModFix/>
          </a:blip>
          <a:stretch>
            <a:fillRect/>
          </a:stretch>
        </p:blipFill>
        <p:spPr>
          <a:xfrm>
            <a:off x="559150" y="2432800"/>
            <a:ext cx="1371600" cy="1476375"/>
          </a:xfrm>
          <a:prstGeom prst="rect">
            <a:avLst/>
          </a:prstGeom>
          <a:noFill/>
          <a:ln>
            <a:noFill/>
          </a:ln>
        </p:spPr>
      </p:pic>
      <p:pic>
        <p:nvPicPr>
          <p:cNvPr id="279" name="Google Shape;279;p33"/>
          <p:cNvPicPr preferRelativeResize="0"/>
          <p:nvPr/>
        </p:nvPicPr>
        <p:blipFill>
          <a:blip r:embed="rId4">
            <a:alphaModFix/>
          </a:blip>
          <a:stretch>
            <a:fillRect/>
          </a:stretch>
        </p:blipFill>
        <p:spPr>
          <a:xfrm>
            <a:off x="2083150" y="2288475"/>
            <a:ext cx="2000250" cy="1866900"/>
          </a:xfrm>
          <a:prstGeom prst="rect">
            <a:avLst/>
          </a:prstGeom>
          <a:noFill/>
          <a:ln>
            <a:noFill/>
          </a:ln>
        </p:spPr>
      </p:pic>
      <p:sp>
        <p:nvSpPr>
          <p:cNvPr id="280" name="Google Shape;280;p33"/>
          <p:cNvSpPr txBox="1"/>
          <p:nvPr/>
        </p:nvSpPr>
        <p:spPr>
          <a:xfrm>
            <a:off x="4461550" y="1264975"/>
            <a:ext cx="4421400" cy="336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Plot and label the points on the coordinate grid.</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What do the points have in common?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4. Plot the point with coordinates (5, 0) on the coordinate grid.</a:t>
            </a:r>
            <a:endParaRPr>
              <a:latin typeface="Quicksand"/>
              <a:ea typeface="Quicksand"/>
              <a:cs typeface="Quicksand"/>
              <a:sym typeface="Quicksand"/>
            </a:endParaRPr>
          </a:p>
        </p:txBody>
      </p:sp>
      <p:pic>
        <p:nvPicPr>
          <p:cNvPr id="281" name="Google Shape;281;p33"/>
          <p:cNvPicPr preferRelativeResize="0"/>
          <p:nvPr/>
        </p:nvPicPr>
        <p:blipFill>
          <a:blip r:embed="rId5">
            <a:alphaModFix/>
          </a:blip>
          <a:stretch>
            <a:fillRect/>
          </a:stretch>
        </p:blipFill>
        <p:spPr>
          <a:xfrm>
            <a:off x="5875950" y="1665175"/>
            <a:ext cx="1786825" cy="1554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4"/>
          <p:cNvSpPr txBox="1"/>
          <p:nvPr>
            <p:ph type="ctrTitle"/>
          </p:nvPr>
        </p:nvSpPr>
        <p:spPr>
          <a:xfrm>
            <a:off x="477775" y="470350"/>
            <a:ext cx="73830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What’s the Point?</a:t>
            </a:r>
            <a:endParaRPr b="0" sz="3100">
              <a:solidFill>
                <a:srgbClr val="434343"/>
              </a:solidFill>
              <a:latin typeface="Hepta Slab"/>
              <a:ea typeface="Hepta Slab"/>
              <a:cs typeface="Hepta Slab"/>
              <a:sym typeface="Hepta Slab"/>
            </a:endParaRPr>
          </a:p>
        </p:txBody>
      </p:sp>
      <p:sp>
        <p:nvSpPr>
          <p:cNvPr id="287" name="Google Shape;287;p3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288" name="Google Shape;288;p34"/>
          <p:cNvSpPr txBox="1"/>
          <p:nvPr/>
        </p:nvSpPr>
        <p:spPr>
          <a:xfrm>
            <a:off x="477775" y="1264975"/>
            <a:ext cx="4180200" cy="77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Partner B: : </a:t>
            </a:r>
            <a:endParaRPr sz="1600">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1. Estimate the location of each point.</a:t>
            </a:r>
            <a:endParaRPr>
              <a:latin typeface="Quicksand"/>
              <a:ea typeface="Quicksand"/>
              <a:cs typeface="Quicksand"/>
              <a:sym typeface="Quicksand"/>
            </a:endParaRPr>
          </a:p>
        </p:txBody>
      </p:sp>
      <p:pic>
        <p:nvPicPr>
          <p:cNvPr id="289" name="Google Shape;289;p34"/>
          <p:cNvPicPr preferRelativeResize="0"/>
          <p:nvPr/>
        </p:nvPicPr>
        <p:blipFill>
          <a:blip r:embed="rId3">
            <a:alphaModFix/>
          </a:blip>
          <a:stretch>
            <a:fillRect/>
          </a:stretch>
        </p:blipFill>
        <p:spPr>
          <a:xfrm>
            <a:off x="2083150" y="2288475"/>
            <a:ext cx="2000250" cy="1866900"/>
          </a:xfrm>
          <a:prstGeom prst="rect">
            <a:avLst/>
          </a:prstGeom>
          <a:noFill/>
          <a:ln>
            <a:noFill/>
          </a:ln>
        </p:spPr>
      </p:pic>
      <p:sp>
        <p:nvSpPr>
          <p:cNvPr id="290" name="Google Shape;290;p34"/>
          <p:cNvSpPr txBox="1"/>
          <p:nvPr/>
        </p:nvSpPr>
        <p:spPr>
          <a:xfrm>
            <a:off x="4461550" y="1264975"/>
            <a:ext cx="4421400" cy="336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Plot and label the points on the coordinate grid.</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What do the points have in common?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4. Plot the point with coordinates (0, 3) on the coordinate grid.</a:t>
            </a:r>
            <a:endParaRPr>
              <a:latin typeface="Quicksand"/>
              <a:ea typeface="Quicksand"/>
              <a:cs typeface="Quicksand"/>
              <a:sym typeface="Quicksand"/>
            </a:endParaRPr>
          </a:p>
        </p:txBody>
      </p:sp>
      <p:pic>
        <p:nvPicPr>
          <p:cNvPr id="291" name="Google Shape;291;p34"/>
          <p:cNvPicPr preferRelativeResize="0"/>
          <p:nvPr/>
        </p:nvPicPr>
        <p:blipFill>
          <a:blip r:embed="rId4">
            <a:alphaModFix/>
          </a:blip>
          <a:stretch>
            <a:fillRect/>
          </a:stretch>
        </p:blipFill>
        <p:spPr>
          <a:xfrm>
            <a:off x="5875950" y="1665175"/>
            <a:ext cx="1786825" cy="1554100"/>
          </a:xfrm>
          <a:prstGeom prst="rect">
            <a:avLst/>
          </a:prstGeom>
          <a:noFill/>
          <a:ln>
            <a:noFill/>
          </a:ln>
        </p:spPr>
      </p:pic>
      <p:pic>
        <p:nvPicPr>
          <p:cNvPr id="292" name="Google Shape;292;p34"/>
          <p:cNvPicPr preferRelativeResize="0"/>
          <p:nvPr/>
        </p:nvPicPr>
        <p:blipFill>
          <a:blip r:embed="rId5">
            <a:alphaModFix/>
          </a:blip>
          <a:stretch>
            <a:fillRect/>
          </a:stretch>
        </p:blipFill>
        <p:spPr>
          <a:xfrm>
            <a:off x="572275" y="2428150"/>
            <a:ext cx="1257300" cy="1419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5"/>
          <p:cNvSpPr txBox="1"/>
          <p:nvPr>
            <p:ph type="ctrTitle"/>
          </p:nvPr>
        </p:nvSpPr>
        <p:spPr>
          <a:xfrm>
            <a:off x="485500" y="391750"/>
            <a:ext cx="71367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What is Missing?</a:t>
            </a:r>
            <a:endParaRPr b="0" sz="2600">
              <a:solidFill>
                <a:srgbClr val="434343"/>
              </a:solidFill>
              <a:latin typeface="Hepta Slab"/>
              <a:ea typeface="Hepta Slab"/>
              <a:cs typeface="Hepta Slab"/>
              <a:sym typeface="Hepta Slab"/>
            </a:endParaRPr>
          </a:p>
        </p:txBody>
      </p:sp>
      <p:sp>
        <p:nvSpPr>
          <p:cNvPr id="298" name="Google Shape;298;p3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299" name="Google Shape;299;p35"/>
          <p:cNvSpPr txBox="1"/>
          <p:nvPr/>
        </p:nvSpPr>
        <p:spPr>
          <a:xfrm>
            <a:off x="645825" y="1259550"/>
            <a:ext cx="6492000" cy="346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1. Where might this point be located on the coordinate grid? ( 7,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2. Where could it not be located?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3. List some numbers that might go in the blank.</a:t>
            </a:r>
            <a:endParaRPr sz="1500">
              <a:latin typeface="Quicksand"/>
              <a:ea typeface="Quicksand"/>
              <a:cs typeface="Quicksand"/>
              <a:sym typeface="Quicksand"/>
            </a:endParaRPr>
          </a:p>
          <a:p>
            <a:pPr indent="0" lvl="0" marL="91440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latin typeface="Quicksand"/>
                <a:ea typeface="Quicksand"/>
                <a:cs typeface="Quicksand"/>
                <a:sym typeface="Quicksand"/>
              </a:rPr>
              <a:t>( 7, __)</a:t>
            </a:r>
            <a:endParaRPr sz="1500">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( 7, __)</a:t>
            </a:r>
            <a:endParaRPr sz="1500">
              <a:solidFill>
                <a:schemeClr val="dk1"/>
              </a:solidFill>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( 7, __)</a:t>
            </a:r>
            <a:endParaRPr sz="1500">
              <a:solidFill>
                <a:schemeClr val="dk1"/>
              </a:solidFill>
              <a:latin typeface="Quicksand"/>
              <a:ea typeface="Quicksand"/>
              <a:cs typeface="Quicksand"/>
              <a:sym typeface="Quicksand"/>
            </a:endParaRPr>
          </a:p>
          <a:p>
            <a:pPr indent="0" lvl="0" marL="914400" rtl="0" algn="l">
              <a:spcBef>
                <a:spcPts val="1000"/>
              </a:spcBef>
              <a:spcAft>
                <a:spcPts val="1000"/>
              </a:spcAft>
              <a:buClr>
                <a:schemeClr val="dk1"/>
              </a:buClr>
              <a:buSzPts val="1100"/>
              <a:buFont typeface="Arial"/>
              <a:buNone/>
            </a:pPr>
            <a:r>
              <a:rPr lang="en" sz="1500">
                <a:solidFill>
                  <a:schemeClr val="dk1"/>
                </a:solidFill>
                <a:latin typeface="Quicksand"/>
                <a:ea typeface="Quicksand"/>
                <a:cs typeface="Quicksand"/>
                <a:sym typeface="Quicksand"/>
              </a:rPr>
              <a:t>( 7, __)</a:t>
            </a:r>
            <a:endParaRPr sz="1500">
              <a:solidFill>
                <a:schemeClr val="dk1"/>
              </a:solidFill>
              <a:latin typeface="Quicksand"/>
              <a:ea typeface="Quicksand"/>
              <a:cs typeface="Quicksand"/>
              <a:sym typeface="Quicksand"/>
            </a:endParaRPr>
          </a:p>
        </p:txBody>
      </p:sp>
      <p:pic>
        <p:nvPicPr>
          <p:cNvPr id="300" name="Google Shape;300;p35"/>
          <p:cNvPicPr preferRelativeResize="0"/>
          <p:nvPr/>
        </p:nvPicPr>
        <p:blipFill>
          <a:blip r:embed="rId3">
            <a:alphaModFix/>
          </a:blip>
          <a:stretch>
            <a:fillRect/>
          </a:stretch>
        </p:blipFill>
        <p:spPr>
          <a:xfrm>
            <a:off x="5747075" y="1890975"/>
            <a:ext cx="2404775" cy="2451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6"/>
          <p:cNvSpPr txBox="1"/>
          <p:nvPr>
            <p:ph type="ctrTitle"/>
          </p:nvPr>
        </p:nvSpPr>
        <p:spPr>
          <a:xfrm>
            <a:off x="485500" y="391750"/>
            <a:ext cx="71367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What is Missing?</a:t>
            </a:r>
            <a:endParaRPr b="0" sz="2600">
              <a:solidFill>
                <a:srgbClr val="434343"/>
              </a:solidFill>
              <a:latin typeface="Hepta Slab"/>
              <a:ea typeface="Hepta Slab"/>
              <a:cs typeface="Hepta Slab"/>
              <a:sym typeface="Hepta Slab"/>
            </a:endParaRPr>
          </a:p>
        </p:txBody>
      </p:sp>
      <p:sp>
        <p:nvSpPr>
          <p:cNvPr id="306" name="Google Shape;306;p3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307" name="Google Shape;307;p36"/>
          <p:cNvSpPr txBox="1"/>
          <p:nvPr/>
        </p:nvSpPr>
        <p:spPr>
          <a:xfrm>
            <a:off x="645825" y="1259550"/>
            <a:ext cx="64920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4. Where might this point be located on the coordinate grid? ( ? , 0)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5. List some numbers that might go in the blank</a:t>
            </a:r>
            <a:endParaRPr sz="1500">
              <a:latin typeface="Quicksand"/>
              <a:ea typeface="Quicksand"/>
              <a:cs typeface="Quicksand"/>
              <a:sym typeface="Quicksand"/>
            </a:endParaRPr>
          </a:p>
          <a:p>
            <a:pPr indent="0" lvl="0" marL="914400" rtl="0" algn="l">
              <a:spcBef>
                <a:spcPts val="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latin typeface="Quicksand"/>
                <a:ea typeface="Quicksand"/>
                <a:cs typeface="Quicksand"/>
                <a:sym typeface="Quicksand"/>
              </a:rPr>
              <a:t>( __ , 0)</a:t>
            </a:r>
            <a:endParaRPr sz="1500">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__ , 0)</a:t>
            </a:r>
            <a:endParaRPr sz="1500">
              <a:solidFill>
                <a:schemeClr val="dk1"/>
              </a:solidFill>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__ , 0)</a:t>
            </a:r>
            <a:endParaRPr sz="1500">
              <a:solidFill>
                <a:schemeClr val="dk1"/>
              </a:solidFill>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__ , 0)</a:t>
            </a:r>
            <a:endParaRPr sz="1500">
              <a:solidFill>
                <a:schemeClr val="dk1"/>
              </a:solidFill>
              <a:latin typeface="Quicksand"/>
              <a:ea typeface="Quicksand"/>
              <a:cs typeface="Quicksand"/>
              <a:sym typeface="Quicksand"/>
            </a:endParaRPr>
          </a:p>
          <a:p>
            <a:pPr indent="0" lvl="0" marL="914400" rtl="0" algn="l">
              <a:spcBef>
                <a:spcPts val="10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914400" rtl="0" algn="l">
              <a:spcBef>
                <a:spcPts val="1000"/>
              </a:spcBef>
              <a:spcAft>
                <a:spcPts val="1000"/>
              </a:spcAft>
              <a:buClr>
                <a:schemeClr val="dk1"/>
              </a:buClr>
              <a:buSzPts val="1100"/>
              <a:buFont typeface="Arial"/>
              <a:buNone/>
            </a:pPr>
            <a:r>
              <a:t/>
            </a:r>
            <a:endParaRPr sz="1500">
              <a:solidFill>
                <a:schemeClr val="dk1"/>
              </a:solidFill>
              <a:latin typeface="Quicksand"/>
              <a:ea typeface="Quicksand"/>
              <a:cs typeface="Quicksand"/>
              <a:sym typeface="Quicksand"/>
            </a:endParaRPr>
          </a:p>
        </p:txBody>
      </p:sp>
      <p:pic>
        <p:nvPicPr>
          <p:cNvPr id="308" name="Google Shape;308;p36"/>
          <p:cNvPicPr preferRelativeResize="0"/>
          <p:nvPr/>
        </p:nvPicPr>
        <p:blipFill>
          <a:blip r:embed="rId3">
            <a:alphaModFix/>
          </a:blip>
          <a:stretch>
            <a:fillRect/>
          </a:stretch>
        </p:blipFill>
        <p:spPr>
          <a:xfrm>
            <a:off x="5747075" y="1890975"/>
            <a:ext cx="2404775" cy="2451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37"/>
          <p:cNvPicPr preferRelativeResize="0"/>
          <p:nvPr/>
        </p:nvPicPr>
        <p:blipFill>
          <a:blip r:embed="rId3">
            <a:alphaModFix/>
          </a:blip>
          <a:stretch>
            <a:fillRect/>
          </a:stretch>
        </p:blipFill>
        <p:spPr>
          <a:xfrm>
            <a:off x="3299513" y="3240100"/>
            <a:ext cx="2190050" cy="1377484"/>
          </a:xfrm>
          <a:prstGeom prst="rect">
            <a:avLst/>
          </a:prstGeom>
          <a:noFill/>
          <a:ln>
            <a:noFill/>
          </a:ln>
        </p:spPr>
      </p:pic>
      <p:sp>
        <p:nvSpPr>
          <p:cNvPr id="314" name="Google Shape;314;p37"/>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315" name="Google Shape;315;p37"/>
          <p:cNvSpPr txBox="1"/>
          <p:nvPr/>
        </p:nvSpPr>
        <p:spPr>
          <a:xfrm>
            <a:off x="3801000" y="93720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In the beginning of this section, we described the location of rectangles on a coordinate grid. How can we describe this rectangle?</a:t>
            </a:r>
            <a:endParaRPr sz="1200">
              <a:latin typeface="Quicksand"/>
              <a:ea typeface="Quicksand"/>
              <a:cs typeface="Quicksand"/>
              <a:sym typeface="Quicksand"/>
            </a:endParaRPr>
          </a:p>
        </p:txBody>
      </p:sp>
      <p:sp>
        <p:nvSpPr>
          <p:cNvPr id="316" name="Google Shape;316;p37"/>
          <p:cNvSpPr/>
          <p:nvPr/>
        </p:nvSpPr>
        <p:spPr>
          <a:xfrm>
            <a:off x="3392625" y="854450"/>
            <a:ext cx="3128545"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7"/>
          <p:cNvSpPr txBox="1"/>
          <p:nvPr/>
        </p:nvSpPr>
        <p:spPr>
          <a:xfrm>
            <a:off x="6192925" y="2160238"/>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What are the coordinates of the 4 vertices of the rectangle?</a:t>
            </a:r>
            <a:endParaRPr sz="1300">
              <a:latin typeface="Quicksand"/>
              <a:ea typeface="Quicksand"/>
              <a:cs typeface="Quicksand"/>
              <a:sym typeface="Quicksand"/>
            </a:endParaRPr>
          </a:p>
        </p:txBody>
      </p:sp>
      <p:sp>
        <p:nvSpPr>
          <p:cNvPr id="318" name="Google Shape;318;p37"/>
          <p:cNvSpPr/>
          <p:nvPr/>
        </p:nvSpPr>
        <p:spPr>
          <a:xfrm>
            <a:off x="5889675" y="2015987"/>
            <a:ext cx="3019341" cy="12819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9" name="Google Shape;319;p37"/>
          <p:cNvPicPr preferRelativeResize="0"/>
          <p:nvPr/>
        </p:nvPicPr>
        <p:blipFill>
          <a:blip r:embed="rId4">
            <a:alphaModFix/>
          </a:blip>
          <a:stretch>
            <a:fillRect/>
          </a:stretch>
        </p:blipFill>
        <p:spPr>
          <a:xfrm>
            <a:off x="572300" y="703475"/>
            <a:ext cx="2545675" cy="2393100"/>
          </a:xfrm>
          <a:prstGeom prst="rect">
            <a:avLst/>
          </a:prstGeom>
          <a:noFill/>
          <a:ln>
            <a:noFill/>
          </a:ln>
        </p:spPr>
      </p:pic>
      <p:sp>
        <p:nvSpPr>
          <p:cNvPr id="320" name="Google Shape;320;p37"/>
          <p:cNvSpPr txBox="1"/>
          <p:nvPr/>
        </p:nvSpPr>
        <p:spPr>
          <a:xfrm>
            <a:off x="6192925" y="3616225"/>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In the next section, we will be exploring rectangles and other quadrilaterals.</a:t>
            </a:r>
            <a:endParaRPr sz="1300">
              <a:latin typeface="Quicksand"/>
              <a:ea typeface="Quicksand"/>
              <a:cs typeface="Quicksand"/>
              <a:sym typeface="Quicksand"/>
            </a:endParaRPr>
          </a:p>
        </p:txBody>
      </p:sp>
      <p:sp>
        <p:nvSpPr>
          <p:cNvPr id="321" name="Google Shape;321;p37"/>
          <p:cNvSpPr/>
          <p:nvPr/>
        </p:nvSpPr>
        <p:spPr>
          <a:xfrm>
            <a:off x="5889675" y="3471975"/>
            <a:ext cx="3019341" cy="12819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8"/>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327" name="Google Shape;327;p3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8"/>
          <p:cNvSpPr txBox="1"/>
          <p:nvPr/>
        </p:nvSpPr>
        <p:spPr>
          <a:xfrm>
            <a:off x="659850" y="947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we plotted and described points on the coordinate grid.</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The point </a:t>
            </a:r>
            <a:r>
              <a:rPr i="1" lang="en" sz="1500">
                <a:latin typeface="Quicksand"/>
                <a:ea typeface="Quicksand"/>
                <a:cs typeface="Quicksand"/>
                <a:sym typeface="Quicksand"/>
              </a:rPr>
              <a:t>P </a:t>
            </a:r>
            <a:r>
              <a:rPr lang="en" sz="1500">
                <a:latin typeface="Quicksand"/>
                <a:ea typeface="Quicksand"/>
                <a:cs typeface="Quicksand"/>
                <a:sym typeface="Quicksand"/>
              </a:rPr>
              <a:t> is 4 units from the vertical axis and 2 units from the horizontal axis. Its coordinates are ( 4, 2) . The point  </a:t>
            </a:r>
            <a:r>
              <a:rPr i="1" lang="en" sz="1500">
                <a:latin typeface="Quicksand"/>
                <a:ea typeface="Quicksand"/>
                <a:cs typeface="Quicksand"/>
                <a:sym typeface="Quicksand"/>
              </a:rPr>
              <a:t>Q </a:t>
            </a:r>
            <a:r>
              <a:rPr lang="en" sz="1500">
                <a:latin typeface="Quicksand"/>
                <a:ea typeface="Quicksand"/>
                <a:cs typeface="Quicksand"/>
                <a:sym typeface="Quicksand"/>
              </a:rPr>
              <a:t>is 0 units from the vertical axis since it is on the vertical axis. It is 7 units from the horizontal axis. Its coordinates are ( 0 , 7) .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The first coordinate of a point tells us its horizontal position and the second coordinate gives its vertical position.</a:t>
            </a:r>
            <a:endParaRPr sz="15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329" name="Google Shape;329;p38"/>
          <p:cNvPicPr preferRelativeResize="0"/>
          <p:nvPr/>
        </p:nvPicPr>
        <p:blipFill>
          <a:blip r:embed="rId3">
            <a:alphaModFix/>
          </a:blip>
          <a:stretch>
            <a:fillRect/>
          </a:stretch>
        </p:blipFill>
        <p:spPr>
          <a:xfrm>
            <a:off x="3157125" y="1337325"/>
            <a:ext cx="1755325" cy="1706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9"/>
          <p:cNvSpPr txBox="1"/>
          <p:nvPr>
            <p:ph type="ctrTitle"/>
          </p:nvPr>
        </p:nvSpPr>
        <p:spPr>
          <a:xfrm>
            <a:off x="952500" y="1578600"/>
            <a:ext cx="68346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Ways of Looking at Figures</a:t>
            </a:r>
            <a:endParaRPr sz="3900">
              <a:solidFill>
                <a:srgbClr val="434343"/>
              </a:solidFill>
              <a:latin typeface="Hepta Slab"/>
              <a:ea typeface="Hepta Slab"/>
              <a:cs typeface="Hepta Slab"/>
              <a:sym typeface="Hepta Slab"/>
            </a:endParaRPr>
          </a:p>
        </p:txBody>
      </p:sp>
      <p:sp>
        <p:nvSpPr>
          <p:cNvPr id="335" name="Google Shape;335;p39"/>
          <p:cNvSpPr txBox="1"/>
          <p:nvPr/>
        </p:nvSpPr>
        <p:spPr>
          <a:xfrm>
            <a:off x="3236075" y="2854363"/>
            <a:ext cx="42534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two-dimensional figures.</a:t>
            </a:r>
            <a:endParaRPr>
              <a:latin typeface="Quicksand"/>
              <a:ea typeface="Quicksand"/>
              <a:cs typeface="Quicksand"/>
              <a:sym typeface="Quicksand"/>
            </a:endParaRPr>
          </a:p>
        </p:txBody>
      </p:sp>
      <p:sp>
        <p:nvSpPr>
          <p:cNvPr id="336" name="Google Shape;336;p39"/>
          <p:cNvSpPr/>
          <p:nvPr/>
        </p:nvSpPr>
        <p:spPr>
          <a:xfrm>
            <a:off x="2848902"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4.G.A.2</a:t>
            </a:r>
            <a:endParaRPr sz="1100">
              <a:latin typeface="Quicksand"/>
              <a:ea typeface="Quicksand"/>
              <a:cs typeface="Quicksand"/>
              <a:sym typeface="Quicksand"/>
            </a:endParaRPr>
          </a:p>
        </p:txBody>
      </p:sp>
      <p:sp>
        <p:nvSpPr>
          <p:cNvPr id="338" name="Google Shape;338;p39"/>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0"/>
          <p:cNvSpPr txBox="1"/>
          <p:nvPr>
            <p:ph type="ctrTitle"/>
          </p:nvPr>
        </p:nvSpPr>
        <p:spPr>
          <a:xfrm>
            <a:off x="685800" y="706142"/>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Which One Doesn’t Belong: Geometric Figures</a:t>
            </a:r>
            <a:endParaRPr sz="3400">
              <a:solidFill>
                <a:srgbClr val="595959"/>
              </a:solidFill>
              <a:latin typeface="Hepta Slab"/>
              <a:ea typeface="Hepta Slab"/>
              <a:cs typeface="Hepta Slab"/>
              <a:sym typeface="Hepta Slab"/>
            </a:endParaRPr>
          </a:p>
        </p:txBody>
      </p:sp>
      <p:sp>
        <p:nvSpPr>
          <p:cNvPr id="344" name="Google Shape;344;p4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45" name="Google Shape;345;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46" name="Google Shape;346;p40"/>
          <p:cNvPicPr preferRelativeResize="0"/>
          <p:nvPr/>
        </p:nvPicPr>
        <p:blipFill>
          <a:blip r:embed="rId3">
            <a:alphaModFix/>
          </a:blip>
          <a:stretch>
            <a:fillRect/>
          </a:stretch>
        </p:blipFill>
        <p:spPr>
          <a:xfrm>
            <a:off x="2507675" y="2236892"/>
            <a:ext cx="4657725" cy="1447800"/>
          </a:xfrm>
          <a:prstGeom prst="rect">
            <a:avLst/>
          </a:prstGeom>
          <a:noFill/>
          <a:ln>
            <a:noFill/>
          </a:ln>
        </p:spPr>
      </p:pic>
      <p:grpSp>
        <p:nvGrpSpPr>
          <p:cNvPr id="347" name="Google Shape;347;p40"/>
          <p:cNvGrpSpPr/>
          <p:nvPr/>
        </p:nvGrpSpPr>
        <p:grpSpPr>
          <a:xfrm rot="-698982">
            <a:off x="414617" y="1734511"/>
            <a:ext cx="2102653" cy="1136272"/>
            <a:chOff x="254750" y="1577025"/>
            <a:chExt cx="2155248" cy="1185911"/>
          </a:xfrm>
        </p:grpSpPr>
        <p:sp>
          <p:nvSpPr>
            <p:cNvPr id="348" name="Google Shape;348;p4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0"/>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Which one doesn’t belong?</a:t>
              </a:r>
              <a:endParaRPr sz="1700">
                <a:latin typeface="Caveat Brush"/>
                <a:ea typeface="Caveat Brush"/>
                <a:cs typeface="Caveat Brush"/>
                <a:sym typeface="Caveat Brush"/>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1"/>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Card Sort: Grouping Figures</a:t>
            </a:r>
            <a:endParaRPr b="0" sz="3400">
              <a:solidFill>
                <a:srgbClr val="595959"/>
              </a:solidFill>
              <a:latin typeface="Hepta Slab"/>
              <a:ea typeface="Hepta Slab"/>
              <a:cs typeface="Hepta Slab"/>
              <a:sym typeface="Hepta Slab"/>
            </a:endParaRPr>
          </a:p>
        </p:txBody>
      </p:sp>
      <p:sp>
        <p:nvSpPr>
          <p:cNvPr id="355" name="Google Shape;355;p4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56" name="Google Shape;356;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57" name="Google Shape;357;p41"/>
          <p:cNvSpPr txBox="1"/>
          <p:nvPr>
            <p:ph idx="1" type="body"/>
          </p:nvPr>
        </p:nvSpPr>
        <p:spPr>
          <a:xfrm>
            <a:off x="311700" y="839950"/>
            <a:ext cx="87339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Sort the figures from your teacher into 3–5 categories. For each category, write a title on a sticky note.</a:t>
            </a:r>
            <a:endParaRPr/>
          </a:p>
          <a:p>
            <a:pPr indent="0" lvl="0" marL="0" rtl="0" algn="l">
              <a:spcBef>
                <a:spcPts val="1600"/>
              </a:spcBef>
              <a:spcAft>
                <a:spcPts val="1000"/>
              </a:spcAft>
              <a:buNone/>
            </a:pPr>
            <a:r>
              <a:t/>
            </a:r>
            <a:endParaRPr/>
          </a:p>
        </p:txBody>
      </p:sp>
      <p:sp>
        <p:nvSpPr>
          <p:cNvPr id="358" name="Google Shape;358;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59" name="Google Shape;359;p41"/>
          <p:cNvPicPr preferRelativeResize="0"/>
          <p:nvPr/>
        </p:nvPicPr>
        <p:blipFill>
          <a:blip r:embed="rId3">
            <a:alphaModFix/>
          </a:blip>
          <a:stretch>
            <a:fillRect/>
          </a:stretch>
        </p:blipFill>
        <p:spPr>
          <a:xfrm>
            <a:off x="2122700" y="1261058"/>
            <a:ext cx="754898" cy="658722"/>
          </a:xfrm>
          <a:prstGeom prst="rect">
            <a:avLst/>
          </a:prstGeom>
          <a:noFill/>
          <a:ln>
            <a:noFill/>
          </a:ln>
        </p:spPr>
      </p:pic>
      <p:pic>
        <p:nvPicPr>
          <p:cNvPr id="360" name="Google Shape;360;p41"/>
          <p:cNvPicPr preferRelativeResize="0"/>
          <p:nvPr/>
        </p:nvPicPr>
        <p:blipFill>
          <a:blip r:embed="rId4">
            <a:alphaModFix/>
          </a:blip>
          <a:stretch>
            <a:fillRect/>
          </a:stretch>
        </p:blipFill>
        <p:spPr>
          <a:xfrm>
            <a:off x="2954584" y="1235598"/>
            <a:ext cx="754898" cy="709650"/>
          </a:xfrm>
          <a:prstGeom prst="rect">
            <a:avLst/>
          </a:prstGeom>
          <a:noFill/>
          <a:ln>
            <a:noFill/>
          </a:ln>
        </p:spPr>
      </p:pic>
      <p:pic>
        <p:nvPicPr>
          <p:cNvPr id="361" name="Google Shape;361;p41"/>
          <p:cNvPicPr preferRelativeResize="0"/>
          <p:nvPr/>
        </p:nvPicPr>
        <p:blipFill>
          <a:blip r:embed="rId5">
            <a:alphaModFix/>
          </a:blip>
          <a:stretch>
            <a:fillRect/>
          </a:stretch>
        </p:blipFill>
        <p:spPr>
          <a:xfrm>
            <a:off x="3786468" y="1257054"/>
            <a:ext cx="754898" cy="666759"/>
          </a:xfrm>
          <a:prstGeom prst="rect">
            <a:avLst/>
          </a:prstGeom>
          <a:noFill/>
          <a:ln>
            <a:noFill/>
          </a:ln>
        </p:spPr>
      </p:pic>
      <p:pic>
        <p:nvPicPr>
          <p:cNvPr id="362" name="Google Shape;362;p41"/>
          <p:cNvPicPr preferRelativeResize="0"/>
          <p:nvPr/>
        </p:nvPicPr>
        <p:blipFill>
          <a:blip r:embed="rId6">
            <a:alphaModFix/>
          </a:blip>
          <a:stretch>
            <a:fillRect/>
          </a:stretch>
        </p:blipFill>
        <p:spPr>
          <a:xfrm>
            <a:off x="4618352" y="1238975"/>
            <a:ext cx="754899" cy="702915"/>
          </a:xfrm>
          <a:prstGeom prst="rect">
            <a:avLst/>
          </a:prstGeom>
          <a:noFill/>
          <a:ln>
            <a:noFill/>
          </a:ln>
        </p:spPr>
      </p:pic>
      <p:pic>
        <p:nvPicPr>
          <p:cNvPr id="363" name="Google Shape;363;p41"/>
          <p:cNvPicPr preferRelativeResize="0"/>
          <p:nvPr/>
        </p:nvPicPr>
        <p:blipFill>
          <a:blip r:embed="rId7">
            <a:alphaModFix/>
          </a:blip>
          <a:stretch>
            <a:fillRect/>
          </a:stretch>
        </p:blipFill>
        <p:spPr>
          <a:xfrm>
            <a:off x="5450225" y="1261049"/>
            <a:ext cx="754900" cy="747812"/>
          </a:xfrm>
          <a:prstGeom prst="rect">
            <a:avLst/>
          </a:prstGeom>
          <a:noFill/>
          <a:ln>
            <a:noFill/>
          </a:ln>
        </p:spPr>
      </p:pic>
      <p:pic>
        <p:nvPicPr>
          <p:cNvPr id="364" name="Google Shape;364;p41"/>
          <p:cNvPicPr preferRelativeResize="0"/>
          <p:nvPr/>
        </p:nvPicPr>
        <p:blipFill>
          <a:blip r:embed="rId8">
            <a:alphaModFix/>
          </a:blip>
          <a:stretch>
            <a:fillRect/>
          </a:stretch>
        </p:blipFill>
        <p:spPr>
          <a:xfrm>
            <a:off x="2122525" y="2064151"/>
            <a:ext cx="815100" cy="692220"/>
          </a:xfrm>
          <a:prstGeom prst="rect">
            <a:avLst/>
          </a:prstGeom>
          <a:noFill/>
          <a:ln>
            <a:noFill/>
          </a:ln>
        </p:spPr>
      </p:pic>
      <p:pic>
        <p:nvPicPr>
          <p:cNvPr id="365" name="Google Shape;365;p41"/>
          <p:cNvPicPr preferRelativeResize="0"/>
          <p:nvPr/>
        </p:nvPicPr>
        <p:blipFill>
          <a:blip r:embed="rId9">
            <a:alphaModFix/>
          </a:blip>
          <a:stretch>
            <a:fillRect/>
          </a:stretch>
        </p:blipFill>
        <p:spPr>
          <a:xfrm>
            <a:off x="3090025" y="2098775"/>
            <a:ext cx="548700" cy="716175"/>
          </a:xfrm>
          <a:prstGeom prst="rect">
            <a:avLst/>
          </a:prstGeom>
          <a:noFill/>
          <a:ln>
            <a:noFill/>
          </a:ln>
        </p:spPr>
      </p:pic>
      <p:pic>
        <p:nvPicPr>
          <p:cNvPr id="366" name="Google Shape;366;p41"/>
          <p:cNvPicPr preferRelativeResize="0"/>
          <p:nvPr/>
        </p:nvPicPr>
        <p:blipFill>
          <a:blip r:embed="rId10">
            <a:alphaModFix/>
          </a:blip>
          <a:stretch>
            <a:fillRect/>
          </a:stretch>
        </p:blipFill>
        <p:spPr>
          <a:xfrm>
            <a:off x="3791125" y="2036362"/>
            <a:ext cx="647138" cy="747800"/>
          </a:xfrm>
          <a:prstGeom prst="rect">
            <a:avLst/>
          </a:prstGeom>
          <a:noFill/>
          <a:ln>
            <a:noFill/>
          </a:ln>
        </p:spPr>
      </p:pic>
      <p:pic>
        <p:nvPicPr>
          <p:cNvPr id="367" name="Google Shape;367;p41"/>
          <p:cNvPicPr preferRelativeResize="0"/>
          <p:nvPr/>
        </p:nvPicPr>
        <p:blipFill>
          <a:blip r:embed="rId11">
            <a:alphaModFix/>
          </a:blip>
          <a:stretch>
            <a:fillRect/>
          </a:stretch>
        </p:blipFill>
        <p:spPr>
          <a:xfrm>
            <a:off x="4590675" y="2036350"/>
            <a:ext cx="647150" cy="637726"/>
          </a:xfrm>
          <a:prstGeom prst="rect">
            <a:avLst/>
          </a:prstGeom>
          <a:noFill/>
          <a:ln>
            <a:noFill/>
          </a:ln>
        </p:spPr>
      </p:pic>
      <p:pic>
        <p:nvPicPr>
          <p:cNvPr id="368" name="Google Shape;368;p41"/>
          <p:cNvPicPr preferRelativeResize="0"/>
          <p:nvPr/>
        </p:nvPicPr>
        <p:blipFill>
          <a:blip r:embed="rId12">
            <a:alphaModFix/>
          </a:blip>
          <a:stretch>
            <a:fillRect/>
          </a:stretch>
        </p:blipFill>
        <p:spPr>
          <a:xfrm>
            <a:off x="5390225" y="2098775"/>
            <a:ext cx="815100" cy="761017"/>
          </a:xfrm>
          <a:prstGeom prst="rect">
            <a:avLst/>
          </a:prstGeom>
          <a:noFill/>
          <a:ln>
            <a:noFill/>
          </a:ln>
        </p:spPr>
      </p:pic>
      <p:pic>
        <p:nvPicPr>
          <p:cNvPr id="369" name="Google Shape;369;p41"/>
          <p:cNvPicPr preferRelativeResize="0"/>
          <p:nvPr/>
        </p:nvPicPr>
        <p:blipFill>
          <a:blip r:embed="rId13">
            <a:alphaModFix/>
          </a:blip>
          <a:stretch>
            <a:fillRect/>
          </a:stretch>
        </p:blipFill>
        <p:spPr>
          <a:xfrm>
            <a:off x="2122700" y="2908751"/>
            <a:ext cx="643589" cy="736861"/>
          </a:xfrm>
          <a:prstGeom prst="rect">
            <a:avLst/>
          </a:prstGeom>
          <a:noFill/>
          <a:ln>
            <a:noFill/>
          </a:ln>
        </p:spPr>
      </p:pic>
      <p:pic>
        <p:nvPicPr>
          <p:cNvPr id="370" name="Google Shape;370;p41"/>
          <p:cNvPicPr preferRelativeResize="0"/>
          <p:nvPr/>
        </p:nvPicPr>
        <p:blipFill>
          <a:blip r:embed="rId14">
            <a:alphaModFix/>
          </a:blip>
          <a:stretch>
            <a:fillRect/>
          </a:stretch>
        </p:blipFill>
        <p:spPr>
          <a:xfrm>
            <a:off x="2896218" y="2908751"/>
            <a:ext cx="835840" cy="661671"/>
          </a:xfrm>
          <a:prstGeom prst="rect">
            <a:avLst/>
          </a:prstGeom>
          <a:noFill/>
          <a:ln>
            <a:noFill/>
          </a:ln>
        </p:spPr>
      </p:pic>
      <p:pic>
        <p:nvPicPr>
          <p:cNvPr id="371" name="Google Shape;371;p41"/>
          <p:cNvPicPr preferRelativeResize="0"/>
          <p:nvPr/>
        </p:nvPicPr>
        <p:blipFill>
          <a:blip r:embed="rId15">
            <a:alphaModFix/>
          </a:blip>
          <a:stretch>
            <a:fillRect/>
          </a:stretch>
        </p:blipFill>
        <p:spPr>
          <a:xfrm>
            <a:off x="3861986" y="2896675"/>
            <a:ext cx="835839" cy="761025"/>
          </a:xfrm>
          <a:prstGeom prst="rect">
            <a:avLst/>
          </a:prstGeom>
          <a:noFill/>
          <a:ln>
            <a:noFill/>
          </a:ln>
        </p:spPr>
      </p:pic>
      <p:pic>
        <p:nvPicPr>
          <p:cNvPr id="372" name="Google Shape;372;p41"/>
          <p:cNvPicPr preferRelativeResize="0"/>
          <p:nvPr/>
        </p:nvPicPr>
        <p:blipFill>
          <a:blip r:embed="rId16">
            <a:alphaModFix/>
          </a:blip>
          <a:stretch>
            <a:fillRect/>
          </a:stretch>
        </p:blipFill>
        <p:spPr>
          <a:xfrm>
            <a:off x="4827750" y="2911793"/>
            <a:ext cx="980400" cy="796013"/>
          </a:xfrm>
          <a:prstGeom prst="rect">
            <a:avLst/>
          </a:prstGeom>
          <a:noFill/>
          <a:ln>
            <a:noFill/>
          </a:ln>
        </p:spPr>
      </p:pic>
      <p:pic>
        <p:nvPicPr>
          <p:cNvPr id="373" name="Google Shape;373;p41"/>
          <p:cNvPicPr preferRelativeResize="0"/>
          <p:nvPr/>
        </p:nvPicPr>
        <p:blipFill>
          <a:blip r:embed="rId17">
            <a:alphaModFix/>
          </a:blip>
          <a:stretch>
            <a:fillRect/>
          </a:stretch>
        </p:blipFill>
        <p:spPr>
          <a:xfrm>
            <a:off x="2122523" y="3797973"/>
            <a:ext cx="643600" cy="743160"/>
          </a:xfrm>
          <a:prstGeom prst="rect">
            <a:avLst/>
          </a:prstGeom>
          <a:noFill/>
          <a:ln>
            <a:noFill/>
          </a:ln>
        </p:spPr>
      </p:pic>
      <p:pic>
        <p:nvPicPr>
          <p:cNvPr id="374" name="Google Shape;374;p41"/>
          <p:cNvPicPr preferRelativeResize="0"/>
          <p:nvPr/>
        </p:nvPicPr>
        <p:blipFill>
          <a:blip r:embed="rId18">
            <a:alphaModFix/>
          </a:blip>
          <a:stretch>
            <a:fillRect/>
          </a:stretch>
        </p:blipFill>
        <p:spPr>
          <a:xfrm>
            <a:off x="2918525" y="3770223"/>
            <a:ext cx="835850" cy="784590"/>
          </a:xfrm>
          <a:prstGeom prst="rect">
            <a:avLst/>
          </a:prstGeom>
          <a:noFill/>
          <a:ln>
            <a:noFill/>
          </a:ln>
        </p:spPr>
      </p:pic>
      <p:pic>
        <p:nvPicPr>
          <p:cNvPr id="375" name="Google Shape;375;p41"/>
          <p:cNvPicPr preferRelativeResize="0"/>
          <p:nvPr/>
        </p:nvPicPr>
        <p:blipFill>
          <a:blip r:embed="rId19">
            <a:alphaModFix/>
          </a:blip>
          <a:stretch>
            <a:fillRect/>
          </a:stretch>
        </p:blipFill>
        <p:spPr>
          <a:xfrm>
            <a:off x="3953850" y="3770213"/>
            <a:ext cx="754900" cy="815779"/>
          </a:xfrm>
          <a:prstGeom prst="rect">
            <a:avLst/>
          </a:prstGeom>
          <a:noFill/>
          <a:ln>
            <a:noFill/>
          </a:ln>
        </p:spPr>
      </p:pic>
      <p:pic>
        <p:nvPicPr>
          <p:cNvPr id="376" name="Google Shape;376;p41"/>
          <p:cNvPicPr preferRelativeResize="0"/>
          <p:nvPr/>
        </p:nvPicPr>
        <p:blipFill>
          <a:blip r:embed="rId20">
            <a:alphaModFix/>
          </a:blip>
          <a:stretch>
            <a:fillRect/>
          </a:stretch>
        </p:blipFill>
        <p:spPr>
          <a:xfrm>
            <a:off x="4908225" y="3759794"/>
            <a:ext cx="1079272" cy="761025"/>
          </a:xfrm>
          <a:prstGeom prst="rect">
            <a:avLst/>
          </a:prstGeom>
          <a:noFill/>
          <a:ln>
            <a:noFill/>
          </a:ln>
        </p:spPr>
      </p:pic>
      <p:pic>
        <p:nvPicPr>
          <p:cNvPr id="377" name="Google Shape;377;p41"/>
          <p:cNvPicPr preferRelativeResize="0"/>
          <p:nvPr/>
        </p:nvPicPr>
        <p:blipFill>
          <a:blip r:embed="rId21">
            <a:alphaModFix/>
          </a:blip>
          <a:stretch>
            <a:fillRect/>
          </a:stretch>
        </p:blipFill>
        <p:spPr>
          <a:xfrm>
            <a:off x="6375050" y="1212713"/>
            <a:ext cx="754900" cy="844465"/>
          </a:xfrm>
          <a:prstGeom prst="rect">
            <a:avLst/>
          </a:prstGeom>
          <a:noFill/>
          <a:ln>
            <a:noFill/>
          </a:ln>
        </p:spPr>
      </p:pic>
      <p:pic>
        <p:nvPicPr>
          <p:cNvPr id="378" name="Google Shape;378;p41"/>
          <p:cNvPicPr preferRelativeResize="0"/>
          <p:nvPr/>
        </p:nvPicPr>
        <p:blipFill>
          <a:blip r:embed="rId22">
            <a:alphaModFix/>
          </a:blip>
          <a:stretch>
            <a:fillRect/>
          </a:stretch>
        </p:blipFill>
        <p:spPr>
          <a:xfrm>
            <a:off x="1305650" y="1233238"/>
            <a:ext cx="647150" cy="714341"/>
          </a:xfrm>
          <a:prstGeom prst="rect">
            <a:avLst/>
          </a:prstGeom>
          <a:noFill/>
          <a:ln>
            <a:noFill/>
          </a:ln>
        </p:spPr>
      </p:pic>
      <p:pic>
        <p:nvPicPr>
          <p:cNvPr id="379" name="Google Shape;379;p41"/>
          <p:cNvPicPr preferRelativeResize="0"/>
          <p:nvPr/>
        </p:nvPicPr>
        <p:blipFill>
          <a:blip r:embed="rId23">
            <a:alphaModFix/>
          </a:blip>
          <a:stretch>
            <a:fillRect/>
          </a:stretch>
        </p:blipFill>
        <p:spPr>
          <a:xfrm>
            <a:off x="6357725" y="2209576"/>
            <a:ext cx="643600" cy="846842"/>
          </a:xfrm>
          <a:prstGeom prst="rect">
            <a:avLst/>
          </a:prstGeom>
          <a:noFill/>
          <a:ln>
            <a:noFill/>
          </a:ln>
        </p:spPr>
      </p:pic>
      <p:pic>
        <p:nvPicPr>
          <p:cNvPr id="380" name="Google Shape;380;p41"/>
          <p:cNvPicPr preferRelativeResize="0"/>
          <p:nvPr/>
        </p:nvPicPr>
        <p:blipFill>
          <a:blip r:embed="rId24">
            <a:alphaModFix/>
          </a:blip>
          <a:stretch>
            <a:fillRect/>
          </a:stretch>
        </p:blipFill>
        <p:spPr>
          <a:xfrm>
            <a:off x="7299875" y="1255575"/>
            <a:ext cx="754900" cy="758753"/>
          </a:xfrm>
          <a:prstGeom prst="rect">
            <a:avLst/>
          </a:prstGeom>
          <a:noFill/>
          <a:ln>
            <a:noFill/>
          </a:ln>
        </p:spPr>
      </p:pic>
      <p:pic>
        <p:nvPicPr>
          <p:cNvPr id="381" name="Google Shape;381;p41"/>
          <p:cNvPicPr preferRelativeResize="0"/>
          <p:nvPr/>
        </p:nvPicPr>
        <p:blipFill>
          <a:blip r:embed="rId25">
            <a:alphaModFix/>
          </a:blip>
          <a:stretch>
            <a:fillRect/>
          </a:stretch>
        </p:blipFill>
        <p:spPr>
          <a:xfrm>
            <a:off x="1215225" y="2045814"/>
            <a:ext cx="754900" cy="822096"/>
          </a:xfrm>
          <a:prstGeom prst="rect">
            <a:avLst/>
          </a:prstGeom>
          <a:noFill/>
          <a:ln>
            <a:noFill/>
          </a:ln>
        </p:spPr>
      </p:pic>
      <p:pic>
        <p:nvPicPr>
          <p:cNvPr id="382" name="Google Shape;382;p41"/>
          <p:cNvPicPr preferRelativeResize="0"/>
          <p:nvPr/>
        </p:nvPicPr>
        <p:blipFill>
          <a:blip r:embed="rId26">
            <a:alphaModFix/>
          </a:blip>
          <a:stretch>
            <a:fillRect/>
          </a:stretch>
        </p:blipFill>
        <p:spPr>
          <a:xfrm>
            <a:off x="7153725" y="2209576"/>
            <a:ext cx="980400" cy="825862"/>
          </a:xfrm>
          <a:prstGeom prst="rect">
            <a:avLst/>
          </a:prstGeom>
          <a:noFill/>
          <a:ln>
            <a:noFill/>
          </a:ln>
        </p:spPr>
      </p:pic>
      <p:pic>
        <p:nvPicPr>
          <p:cNvPr id="383" name="Google Shape;383;p41"/>
          <p:cNvPicPr preferRelativeResize="0"/>
          <p:nvPr/>
        </p:nvPicPr>
        <p:blipFill>
          <a:blip r:embed="rId27">
            <a:alphaModFix/>
          </a:blip>
          <a:stretch>
            <a:fillRect/>
          </a:stretch>
        </p:blipFill>
        <p:spPr>
          <a:xfrm>
            <a:off x="8224698" y="1255509"/>
            <a:ext cx="815100" cy="758884"/>
          </a:xfrm>
          <a:prstGeom prst="rect">
            <a:avLst/>
          </a:prstGeom>
          <a:noFill/>
          <a:ln>
            <a:noFill/>
          </a:ln>
        </p:spPr>
      </p:pic>
      <p:pic>
        <p:nvPicPr>
          <p:cNvPr id="384" name="Google Shape;384;p41"/>
          <p:cNvPicPr preferRelativeResize="0"/>
          <p:nvPr/>
        </p:nvPicPr>
        <p:blipFill>
          <a:blip r:embed="rId28">
            <a:alphaModFix/>
          </a:blip>
          <a:stretch>
            <a:fillRect/>
          </a:stretch>
        </p:blipFill>
        <p:spPr>
          <a:xfrm>
            <a:off x="1156925" y="2966150"/>
            <a:ext cx="835850" cy="697820"/>
          </a:xfrm>
          <a:prstGeom prst="rect">
            <a:avLst/>
          </a:prstGeom>
          <a:noFill/>
          <a:ln>
            <a:noFill/>
          </a:ln>
        </p:spPr>
      </p:pic>
      <p:pic>
        <p:nvPicPr>
          <p:cNvPr id="385" name="Google Shape;385;p41"/>
          <p:cNvPicPr preferRelativeResize="0"/>
          <p:nvPr/>
        </p:nvPicPr>
        <p:blipFill>
          <a:blip r:embed="rId29">
            <a:alphaModFix/>
          </a:blip>
          <a:stretch>
            <a:fillRect/>
          </a:stretch>
        </p:blipFill>
        <p:spPr>
          <a:xfrm>
            <a:off x="8286517" y="2281992"/>
            <a:ext cx="647150" cy="681032"/>
          </a:xfrm>
          <a:prstGeom prst="rect">
            <a:avLst/>
          </a:prstGeom>
          <a:noFill/>
          <a:ln>
            <a:noFill/>
          </a:ln>
        </p:spPr>
      </p:pic>
      <p:pic>
        <p:nvPicPr>
          <p:cNvPr id="386" name="Google Shape;386;p41"/>
          <p:cNvPicPr preferRelativeResize="0"/>
          <p:nvPr/>
        </p:nvPicPr>
        <p:blipFill>
          <a:blip r:embed="rId30">
            <a:alphaModFix/>
          </a:blip>
          <a:stretch>
            <a:fillRect/>
          </a:stretch>
        </p:blipFill>
        <p:spPr>
          <a:xfrm>
            <a:off x="155343" y="1267268"/>
            <a:ext cx="980400" cy="646273"/>
          </a:xfrm>
          <a:prstGeom prst="rect">
            <a:avLst/>
          </a:prstGeom>
          <a:noFill/>
          <a:ln>
            <a:noFill/>
          </a:ln>
        </p:spPr>
      </p:pic>
      <p:pic>
        <p:nvPicPr>
          <p:cNvPr id="387" name="Google Shape;387;p41"/>
          <p:cNvPicPr preferRelativeResize="0"/>
          <p:nvPr/>
        </p:nvPicPr>
        <p:blipFill>
          <a:blip r:embed="rId31">
            <a:alphaModFix/>
          </a:blip>
          <a:stretch>
            <a:fillRect/>
          </a:stretch>
        </p:blipFill>
        <p:spPr>
          <a:xfrm>
            <a:off x="6186975" y="3208825"/>
            <a:ext cx="754900" cy="770465"/>
          </a:xfrm>
          <a:prstGeom prst="rect">
            <a:avLst/>
          </a:prstGeom>
          <a:noFill/>
          <a:ln>
            <a:noFill/>
          </a:ln>
        </p:spPr>
      </p:pic>
      <p:pic>
        <p:nvPicPr>
          <p:cNvPr id="388" name="Google Shape;388;p41"/>
          <p:cNvPicPr preferRelativeResize="0"/>
          <p:nvPr/>
        </p:nvPicPr>
        <p:blipFill>
          <a:blip r:embed="rId32">
            <a:alphaModFix/>
          </a:blip>
          <a:stretch>
            <a:fillRect/>
          </a:stretch>
        </p:blipFill>
        <p:spPr>
          <a:xfrm>
            <a:off x="105906" y="2043975"/>
            <a:ext cx="1079275" cy="622465"/>
          </a:xfrm>
          <a:prstGeom prst="rect">
            <a:avLst/>
          </a:prstGeom>
          <a:noFill/>
          <a:ln>
            <a:noFill/>
          </a:ln>
        </p:spPr>
      </p:pic>
      <p:pic>
        <p:nvPicPr>
          <p:cNvPr id="389" name="Google Shape;389;p41"/>
          <p:cNvPicPr preferRelativeResize="0"/>
          <p:nvPr/>
        </p:nvPicPr>
        <p:blipFill>
          <a:blip r:embed="rId33">
            <a:alphaModFix/>
          </a:blip>
          <a:stretch>
            <a:fillRect/>
          </a:stretch>
        </p:blipFill>
        <p:spPr>
          <a:xfrm>
            <a:off x="46600" y="2850343"/>
            <a:ext cx="980400" cy="746340"/>
          </a:xfrm>
          <a:prstGeom prst="rect">
            <a:avLst/>
          </a:prstGeom>
          <a:noFill/>
          <a:ln>
            <a:noFill/>
          </a:ln>
        </p:spPr>
      </p:pic>
      <p:pic>
        <p:nvPicPr>
          <p:cNvPr id="390" name="Google Shape;390;p41"/>
          <p:cNvPicPr preferRelativeResize="0"/>
          <p:nvPr/>
        </p:nvPicPr>
        <p:blipFill>
          <a:blip r:embed="rId34">
            <a:alphaModFix/>
          </a:blip>
          <a:stretch>
            <a:fillRect/>
          </a:stretch>
        </p:blipFill>
        <p:spPr>
          <a:xfrm>
            <a:off x="46600" y="3780575"/>
            <a:ext cx="754900" cy="747118"/>
          </a:xfrm>
          <a:prstGeom prst="rect">
            <a:avLst/>
          </a:prstGeom>
          <a:noFill/>
          <a:ln>
            <a:noFill/>
          </a:ln>
        </p:spPr>
      </p:pic>
      <p:pic>
        <p:nvPicPr>
          <p:cNvPr id="391" name="Google Shape;391;p41"/>
          <p:cNvPicPr preferRelativeResize="0"/>
          <p:nvPr/>
        </p:nvPicPr>
        <p:blipFill>
          <a:blip r:embed="rId35">
            <a:alphaModFix/>
          </a:blip>
          <a:stretch>
            <a:fillRect/>
          </a:stretch>
        </p:blipFill>
        <p:spPr>
          <a:xfrm>
            <a:off x="7141343" y="3230693"/>
            <a:ext cx="980400" cy="835825"/>
          </a:xfrm>
          <a:prstGeom prst="rect">
            <a:avLst/>
          </a:prstGeom>
          <a:noFill/>
          <a:ln>
            <a:noFill/>
          </a:ln>
        </p:spPr>
      </p:pic>
      <p:pic>
        <p:nvPicPr>
          <p:cNvPr id="392" name="Google Shape;392;p41"/>
          <p:cNvPicPr preferRelativeResize="0"/>
          <p:nvPr/>
        </p:nvPicPr>
        <p:blipFill>
          <a:blip r:embed="rId36">
            <a:alphaModFix/>
          </a:blip>
          <a:stretch>
            <a:fillRect/>
          </a:stretch>
        </p:blipFill>
        <p:spPr>
          <a:xfrm>
            <a:off x="922375" y="3762219"/>
            <a:ext cx="1079275" cy="752652"/>
          </a:xfrm>
          <a:prstGeom prst="rect">
            <a:avLst/>
          </a:prstGeom>
          <a:noFill/>
          <a:ln>
            <a:noFill/>
          </a:ln>
        </p:spPr>
      </p:pic>
      <p:pic>
        <p:nvPicPr>
          <p:cNvPr id="393" name="Google Shape;393;p41"/>
          <p:cNvPicPr preferRelativeResize="0"/>
          <p:nvPr/>
        </p:nvPicPr>
        <p:blipFill>
          <a:blip r:embed="rId37">
            <a:alphaModFix/>
          </a:blip>
          <a:stretch>
            <a:fillRect/>
          </a:stretch>
        </p:blipFill>
        <p:spPr>
          <a:xfrm>
            <a:off x="6050963" y="4131694"/>
            <a:ext cx="1079275" cy="878838"/>
          </a:xfrm>
          <a:prstGeom prst="rect">
            <a:avLst/>
          </a:prstGeom>
          <a:noFill/>
          <a:ln>
            <a:noFill/>
          </a:ln>
        </p:spPr>
      </p:pic>
      <p:pic>
        <p:nvPicPr>
          <p:cNvPr id="394" name="Google Shape;394;p41"/>
          <p:cNvPicPr preferRelativeResize="0"/>
          <p:nvPr/>
        </p:nvPicPr>
        <p:blipFill>
          <a:blip r:embed="rId38">
            <a:alphaModFix/>
          </a:blip>
          <a:stretch>
            <a:fillRect/>
          </a:stretch>
        </p:blipFill>
        <p:spPr>
          <a:xfrm>
            <a:off x="7261713" y="4136275"/>
            <a:ext cx="1079275" cy="85403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2"/>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Card Sort: Grouping Figures</a:t>
            </a:r>
            <a:endParaRPr b="0" sz="3400">
              <a:solidFill>
                <a:srgbClr val="595959"/>
              </a:solidFill>
              <a:latin typeface="Hepta Slab"/>
              <a:ea typeface="Hepta Slab"/>
              <a:cs typeface="Hepta Slab"/>
              <a:sym typeface="Hepta Slab"/>
            </a:endParaRPr>
          </a:p>
        </p:txBody>
      </p:sp>
      <p:sp>
        <p:nvSpPr>
          <p:cNvPr id="400" name="Google Shape;400;p4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01" name="Google Shape;401;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02" name="Google Shape;402;p42"/>
          <p:cNvSpPr txBox="1"/>
          <p:nvPr>
            <p:ph idx="1" type="body"/>
          </p:nvPr>
        </p:nvSpPr>
        <p:spPr>
          <a:xfrm>
            <a:off x="666750" y="1043388"/>
            <a:ext cx="7810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lang="en"/>
              <a:t>2. Share your categories with another group. Take turns listening to each other’s explanations.</a:t>
            </a:r>
            <a:endParaRPr/>
          </a:p>
          <a:p>
            <a:pPr indent="0" lvl="0" marL="457200" rtl="0" algn="l">
              <a:spcBef>
                <a:spcPts val="1000"/>
              </a:spcBef>
              <a:spcAft>
                <a:spcPts val="0"/>
              </a:spcAft>
              <a:buNone/>
            </a:pPr>
            <a:r>
              <a:rPr lang="en"/>
              <a:t>○ Do your categories make sense to them?</a:t>
            </a:r>
            <a:endParaRPr/>
          </a:p>
          <a:p>
            <a:pPr indent="0" lvl="0" marL="457200" rtl="0" algn="l">
              <a:spcBef>
                <a:spcPts val="1000"/>
              </a:spcBef>
              <a:spcAft>
                <a:spcPts val="0"/>
              </a:spcAft>
              <a:buNone/>
            </a:pPr>
            <a:r>
              <a:rPr lang="en"/>
              <a:t>○ Do their categories make sense to you? </a:t>
            </a:r>
            <a:endParaRPr/>
          </a:p>
          <a:p>
            <a:pPr indent="0" lvl="0" marL="457200" rtl="0" algn="l">
              <a:spcBef>
                <a:spcPts val="1000"/>
              </a:spcBef>
              <a:spcAft>
                <a:spcPts val="0"/>
              </a:spcAft>
              <a:buNone/>
            </a:pPr>
            <a:r>
              <a:rPr lang="en"/>
              <a:t>○ Any suggestions or corrections? </a:t>
            </a:r>
            <a:endParaRPr/>
          </a:p>
          <a:p>
            <a:pPr indent="0" lvl="0" marL="0" rtl="0" algn="l">
              <a:spcBef>
                <a:spcPts val="1000"/>
              </a:spcBef>
              <a:spcAft>
                <a:spcPts val="1000"/>
              </a:spcAft>
              <a:buNone/>
            </a:pPr>
            <a:r>
              <a:rPr lang="en"/>
              <a:t>3. Cover or hide the titles of your categories. Trade places with another group—study their sorted cards while they study yours. Can you guess their categories and how they sorted the figures?</a:t>
            </a:r>
            <a:endParaRPr/>
          </a:p>
        </p:txBody>
      </p:sp>
      <p:sp>
        <p:nvSpPr>
          <p:cNvPr id="403" name="Google Shape;403;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3"/>
          <p:cNvSpPr txBox="1"/>
          <p:nvPr>
            <p:ph type="title"/>
          </p:nvPr>
        </p:nvSpPr>
        <p:spPr>
          <a:xfrm>
            <a:off x="268975"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 Guess the Category</a:t>
            </a:r>
            <a:endParaRPr b="0" sz="3200">
              <a:solidFill>
                <a:srgbClr val="595959"/>
              </a:solidFill>
              <a:latin typeface="Hepta Slab"/>
              <a:ea typeface="Hepta Slab"/>
              <a:cs typeface="Hepta Slab"/>
              <a:sym typeface="Hepta Slab"/>
            </a:endParaRPr>
          </a:p>
        </p:txBody>
      </p:sp>
      <p:sp>
        <p:nvSpPr>
          <p:cNvPr id="409" name="Google Shape;409;p4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10" name="Google Shape;410;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11" name="Google Shape;411;p43"/>
          <p:cNvSpPr txBox="1"/>
          <p:nvPr>
            <p:ph idx="1" type="body"/>
          </p:nvPr>
        </p:nvSpPr>
        <p:spPr>
          <a:xfrm>
            <a:off x="99150" y="1152475"/>
            <a:ext cx="4420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Partner A: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Write down a category from the first activity (or think of a new one). Don’t show it to your partner.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Find 3 figures that fit the category and 3 figures that don’t. Place them in the columns of the table.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Partner B: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Study the figures chosen by your partner.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Pick another figure from the set. Ask: “Does this figure fit in your category?”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Find 2 figures that fit the category and 2 figures that don’t.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Guess the category. If your guess is off, ask more questions before guessing again.</a:t>
            </a:r>
            <a:endParaRPr>
              <a:latin typeface="Quicksand"/>
              <a:ea typeface="Quicksand"/>
              <a:cs typeface="Quicksand"/>
              <a:sym typeface="Quicksand"/>
            </a:endParaRPr>
          </a:p>
        </p:txBody>
      </p:sp>
      <p:sp>
        <p:nvSpPr>
          <p:cNvPr id="412" name="Google Shape;412;p4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Switch roles after the category is guessed correctly.</a:t>
            </a:r>
            <a:endParaRPr/>
          </a:p>
          <a:p>
            <a:pPr indent="0" lvl="0" marL="0" rtl="0" algn="l">
              <a:spcBef>
                <a:spcPts val="1600"/>
              </a:spcBef>
              <a:spcAft>
                <a:spcPts val="0"/>
              </a:spcAft>
              <a:buNone/>
            </a:pPr>
            <a:r>
              <a:rPr lang="en"/>
              <a:t>● Partner A’s category: __________________</a:t>
            </a:r>
            <a:endParaRPr/>
          </a:p>
          <a:p>
            <a:pPr indent="0" lvl="0" marL="0" rtl="0" algn="l">
              <a:spcBef>
                <a:spcPts val="0"/>
              </a:spcBef>
              <a:spcAft>
                <a:spcPts val="0"/>
              </a:spcAft>
              <a:buNone/>
            </a:pPr>
            <a:r>
              <a:rPr lang="en"/>
              <a:t>● Partner B’s category: __________________</a:t>
            </a:r>
            <a:endParaRPr/>
          </a:p>
        </p:txBody>
      </p:sp>
      <p:sp>
        <p:nvSpPr>
          <p:cNvPr id="413" name="Google Shape;413;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14" name="Google Shape;414;p43"/>
          <p:cNvPicPr preferRelativeResize="0"/>
          <p:nvPr/>
        </p:nvPicPr>
        <p:blipFill>
          <a:blip r:embed="rId3">
            <a:alphaModFix/>
          </a:blip>
          <a:stretch>
            <a:fillRect/>
          </a:stretch>
        </p:blipFill>
        <p:spPr>
          <a:xfrm>
            <a:off x="4983519" y="2792575"/>
            <a:ext cx="3697650" cy="841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20" name="Google Shape;420;p4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sorted figures based on the different attributes or properties they have. We learned we can classify or group two-dimensional figures a variety of ways.</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421" name="Google Shape;421;p44"/>
          <p:cNvSpPr/>
          <p:nvPr/>
        </p:nvSpPr>
        <p:spPr>
          <a:xfrm flipH="1">
            <a:off x="518512" y="1933738"/>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4"/>
          <p:cNvSpPr txBox="1"/>
          <p:nvPr/>
        </p:nvSpPr>
        <p:spPr>
          <a:xfrm>
            <a:off x="833700" y="217587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are some ways to group using the sides of the figures?</a:t>
            </a:r>
            <a:endParaRPr b="1" sz="1100">
              <a:latin typeface="Quicksand"/>
              <a:ea typeface="Quicksand"/>
              <a:cs typeface="Quicksand"/>
              <a:sym typeface="Quicksand"/>
            </a:endParaRPr>
          </a:p>
        </p:txBody>
      </p:sp>
      <p:sp>
        <p:nvSpPr>
          <p:cNvPr id="423" name="Google Shape;423;p44"/>
          <p:cNvSpPr/>
          <p:nvPr/>
        </p:nvSpPr>
        <p:spPr>
          <a:xfrm>
            <a:off x="5887612" y="188241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4"/>
          <p:cNvSpPr txBox="1"/>
          <p:nvPr/>
        </p:nvSpPr>
        <p:spPr>
          <a:xfrm flipH="1">
            <a:off x="5992962" y="212454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Besides sides and angles, what other attributes were used to classify the figures?</a:t>
            </a:r>
            <a:endParaRPr b="1" sz="1000">
              <a:latin typeface="Quicksand"/>
              <a:ea typeface="Quicksand"/>
              <a:cs typeface="Quicksand"/>
              <a:sym typeface="Quicksand"/>
            </a:endParaRPr>
          </a:p>
        </p:txBody>
      </p:sp>
      <p:sp>
        <p:nvSpPr>
          <p:cNvPr id="425" name="Google Shape;425;p44"/>
          <p:cNvSpPr/>
          <p:nvPr/>
        </p:nvSpPr>
        <p:spPr>
          <a:xfrm flipH="1">
            <a:off x="1103862" y="331756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4"/>
          <p:cNvSpPr txBox="1"/>
          <p:nvPr/>
        </p:nvSpPr>
        <p:spPr>
          <a:xfrm>
            <a:off x="1419050" y="35596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are some ways to group using the angles in the figures?</a:t>
            </a:r>
            <a:endParaRPr b="1" sz="1100">
              <a:latin typeface="Quicksand"/>
              <a:ea typeface="Quicksand"/>
              <a:cs typeface="Quicksand"/>
              <a:sym typeface="Quicksand"/>
            </a:endParaRPr>
          </a:p>
        </p:txBody>
      </p:sp>
      <p:sp>
        <p:nvSpPr>
          <p:cNvPr id="427" name="Google Shape;427;p44"/>
          <p:cNvSpPr/>
          <p:nvPr/>
        </p:nvSpPr>
        <p:spPr>
          <a:xfrm>
            <a:off x="5992962" y="315841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4"/>
          <p:cNvSpPr txBox="1"/>
          <p:nvPr/>
        </p:nvSpPr>
        <p:spPr>
          <a:xfrm flipH="1">
            <a:off x="6098312" y="340054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Quicksand"/>
                <a:ea typeface="Quicksand"/>
                <a:cs typeface="Quicksand"/>
                <a:sym typeface="Quicksand"/>
              </a:rPr>
              <a:t>Let’s continue to add new vocabulary to our word walls from the last unit. Take 1–2 minutes to add any new words from today’s lesson to your word walls.</a:t>
            </a:r>
            <a:endParaRPr b="1" sz="900">
              <a:latin typeface="Quicksand"/>
              <a:ea typeface="Quicksand"/>
              <a:cs typeface="Quicksand"/>
              <a:sym typeface="Quicksand"/>
            </a:endParaRPr>
          </a:p>
        </p:txBody>
      </p:sp>
      <p:pic>
        <p:nvPicPr>
          <p:cNvPr id="429" name="Google Shape;429;p44"/>
          <p:cNvPicPr preferRelativeResize="0"/>
          <p:nvPr/>
        </p:nvPicPr>
        <p:blipFill>
          <a:blip r:embed="rId3">
            <a:alphaModFix/>
          </a:blip>
          <a:stretch>
            <a:fillRect/>
          </a:stretch>
        </p:blipFill>
        <p:spPr>
          <a:xfrm>
            <a:off x="3992522" y="2864975"/>
            <a:ext cx="1603716" cy="1008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45"/>
          <p:cNvSpPr txBox="1"/>
          <p:nvPr>
            <p:ph type="ctrTitle"/>
          </p:nvPr>
        </p:nvSpPr>
        <p:spPr>
          <a:xfrm>
            <a:off x="1096125" y="1569400"/>
            <a:ext cx="74451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Ways of Looking at Triangles</a:t>
            </a:r>
            <a:endParaRPr sz="3900">
              <a:solidFill>
                <a:srgbClr val="434343"/>
              </a:solidFill>
              <a:latin typeface="Hepta Slab"/>
              <a:ea typeface="Hepta Slab"/>
              <a:cs typeface="Hepta Slab"/>
              <a:sym typeface="Hepta Slab"/>
            </a:endParaRPr>
          </a:p>
        </p:txBody>
      </p:sp>
      <p:sp>
        <p:nvSpPr>
          <p:cNvPr id="435" name="Google Shape;435;p45"/>
          <p:cNvSpPr txBox="1"/>
          <p:nvPr/>
        </p:nvSpPr>
        <p:spPr>
          <a:xfrm>
            <a:off x="2846100" y="2854375"/>
            <a:ext cx="58377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    Let’s sort and analyze triangles.</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436" name="Google Shape;436;p45"/>
          <p:cNvSpPr/>
          <p:nvPr/>
        </p:nvSpPr>
        <p:spPr>
          <a:xfrm>
            <a:off x="2458927"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4.G.A.2</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438" name="Google Shape;438;p45"/>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44" name="Google Shape;444;p46"/>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Sums and Products</a:t>
            </a:r>
            <a:endParaRPr sz="2800">
              <a:solidFill>
                <a:srgbClr val="595959"/>
              </a:solidFill>
              <a:latin typeface="Hepta Slab"/>
              <a:ea typeface="Hepta Slab"/>
              <a:cs typeface="Hepta Slab"/>
              <a:sym typeface="Hepta Slab"/>
            </a:endParaRPr>
          </a:p>
        </p:txBody>
      </p:sp>
      <p:sp>
        <p:nvSpPr>
          <p:cNvPr id="445" name="Google Shape;445;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6" name="Google Shape;446;p46"/>
          <p:cNvSpPr/>
          <p:nvPr/>
        </p:nvSpPr>
        <p:spPr>
          <a:xfrm rot="-658125">
            <a:off x="743919" y="1471371"/>
            <a:ext cx="1934962" cy="1397511"/>
          </a:xfrm>
          <a:prstGeom prst="cloud">
            <a:avLst/>
          </a:prstGeom>
          <a:solidFill>
            <a:srgbClr val="D9D9D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6"/>
          <p:cNvSpPr txBox="1"/>
          <p:nvPr/>
        </p:nvSpPr>
        <p:spPr>
          <a:xfrm rot="-721690">
            <a:off x="956158" y="1664705"/>
            <a:ext cx="1586430"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448" name="Google Shape;448;p46"/>
          <p:cNvPicPr preferRelativeResize="0"/>
          <p:nvPr/>
        </p:nvPicPr>
        <p:blipFill>
          <a:blip r:embed="rId3">
            <a:alphaModFix/>
          </a:blip>
          <a:stretch>
            <a:fillRect/>
          </a:stretch>
        </p:blipFill>
        <p:spPr>
          <a:xfrm>
            <a:off x="3068625" y="1925550"/>
            <a:ext cx="3700300" cy="15380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4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54" name="Google Shape;454;p47"/>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Sums and Products</a:t>
            </a:r>
            <a:endParaRPr sz="2800">
              <a:solidFill>
                <a:srgbClr val="595959"/>
              </a:solidFill>
              <a:latin typeface="Hepta Slab"/>
              <a:ea typeface="Hepta Slab"/>
              <a:cs typeface="Hepta Slab"/>
              <a:sym typeface="Hepta Slab"/>
            </a:endParaRPr>
          </a:p>
        </p:txBody>
      </p:sp>
      <p:sp>
        <p:nvSpPr>
          <p:cNvPr id="455" name="Google Shape;455;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6" name="Google Shape;456;p47"/>
          <p:cNvSpPr/>
          <p:nvPr/>
        </p:nvSpPr>
        <p:spPr>
          <a:xfrm rot="-658125">
            <a:off x="743919" y="1471371"/>
            <a:ext cx="1934962" cy="1397511"/>
          </a:xfrm>
          <a:prstGeom prst="cloud">
            <a:avLst/>
          </a:prstGeom>
          <a:solidFill>
            <a:srgbClr val="D9D9D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7"/>
          <p:cNvSpPr txBox="1"/>
          <p:nvPr/>
        </p:nvSpPr>
        <p:spPr>
          <a:xfrm rot="-721690">
            <a:off x="956158" y="1664705"/>
            <a:ext cx="1586430"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458" name="Google Shape;458;p47"/>
          <p:cNvPicPr preferRelativeResize="0"/>
          <p:nvPr/>
        </p:nvPicPr>
        <p:blipFill>
          <a:blip r:embed="rId3">
            <a:alphaModFix/>
          </a:blip>
          <a:stretch>
            <a:fillRect/>
          </a:stretch>
        </p:blipFill>
        <p:spPr>
          <a:xfrm>
            <a:off x="2760350" y="1804325"/>
            <a:ext cx="4434775" cy="17515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64" name="Google Shape;464;p48"/>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Sums and Products</a:t>
            </a:r>
            <a:endParaRPr sz="2800">
              <a:solidFill>
                <a:srgbClr val="595959"/>
              </a:solidFill>
              <a:latin typeface="Hepta Slab"/>
              <a:ea typeface="Hepta Slab"/>
              <a:cs typeface="Hepta Slab"/>
              <a:sym typeface="Hepta Slab"/>
            </a:endParaRPr>
          </a:p>
        </p:txBody>
      </p:sp>
      <p:sp>
        <p:nvSpPr>
          <p:cNvPr id="465" name="Google Shape;465;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66" name="Google Shape;466;p48"/>
          <p:cNvSpPr/>
          <p:nvPr/>
        </p:nvSpPr>
        <p:spPr>
          <a:xfrm rot="-658125">
            <a:off x="743919" y="1471371"/>
            <a:ext cx="1934962" cy="1397511"/>
          </a:xfrm>
          <a:prstGeom prst="cloud">
            <a:avLst/>
          </a:prstGeom>
          <a:solidFill>
            <a:srgbClr val="D9D9D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8"/>
          <p:cNvSpPr txBox="1"/>
          <p:nvPr/>
        </p:nvSpPr>
        <p:spPr>
          <a:xfrm rot="-721690">
            <a:off x="956158" y="1664705"/>
            <a:ext cx="1586430"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468" name="Google Shape;468;p48"/>
          <p:cNvPicPr preferRelativeResize="0"/>
          <p:nvPr/>
        </p:nvPicPr>
        <p:blipFill>
          <a:blip r:embed="rId3">
            <a:alphaModFix/>
          </a:blip>
          <a:stretch>
            <a:fillRect/>
          </a:stretch>
        </p:blipFill>
        <p:spPr>
          <a:xfrm>
            <a:off x="2687625" y="2168000"/>
            <a:ext cx="4930100" cy="12956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74" name="Google Shape;474;p49"/>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Sums and Products</a:t>
            </a:r>
            <a:endParaRPr sz="2800">
              <a:solidFill>
                <a:srgbClr val="595959"/>
              </a:solidFill>
              <a:latin typeface="Hepta Slab"/>
              <a:ea typeface="Hepta Slab"/>
              <a:cs typeface="Hepta Slab"/>
              <a:sym typeface="Hepta Slab"/>
            </a:endParaRPr>
          </a:p>
        </p:txBody>
      </p:sp>
      <p:sp>
        <p:nvSpPr>
          <p:cNvPr id="475" name="Google Shape;475;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6" name="Google Shape;476;p49"/>
          <p:cNvSpPr/>
          <p:nvPr/>
        </p:nvSpPr>
        <p:spPr>
          <a:xfrm rot="-658125">
            <a:off x="743919" y="1471371"/>
            <a:ext cx="1934962" cy="1397511"/>
          </a:xfrm>
          <a:prstGeom prst="cloud">
            <a:avLst/>
          </a:prstGeom>
          <a:solidFill>
            <a:srgbClr val="D9D9D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9"/>
          <p:cNvSpPr txBox="1"/>
          <p:nvPr/>
        </p:nvSpPr>
        <p:spPr>
          <a:xfrm rot="-721690">
            <a:off x="956158" y="1664705"/>
            <a:ext cx="1586430"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478" name="Google Shape;478;p49"/>
          <p:cNvPicPr preferRelativeResize="0"/>
          <p:nvPr/>
        </p:nvPicPr>
        <p:blipFill>
          <a:blip r:embed="rId3">
            <a:alphaModFix/>
          </a:blip>
          <a:stretch>
            <a:fillRect/>
          </a:stretch>
        </p:blipFill>
        <p:spPr>
          <a:xfrm>
            <a:off x="3189850" y="1856275"/>
            <a:ext cx="3276250" cy="19883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0"/>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Triangle Hunt</a:t>
            </a:r>
            <a:endParaRPr sz="3200">
              <a:solidFill>
                <a:srgbClr val="595959"/>
              </a:solidFill>
              <a:latin typeface="Hepta Slab"/>
              <a:ea typeface="Hepta Slab"/>
              <a:cs typeface="Hepta Slab"/>
              <a:sym typeface="Hepta Slab"/>
            </a:endParaRPr>
          </a:p>
        </p:txBody>
      </p:sp>
      <p:sp>
        <p:nvSpPr>
          <p:cNvPr id="484" name="Google Shape;484;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85" name="Google Shape;485;p50"/>
          <p:cNvSpPr txBox="1"/>
          <p:nvPr/>
        </p:nvSpPr>
        <p:spPr>
          <a:xfrm>
            <a:off x="535775" y="1157300"/>
            <a:ext cx="36780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434343"/>
                </a:solidFill>
                <a:latin typeface="Quicksand"/>
                <a:ea typeface="Quicksand"/>
                <a:cs typeface="Quicksand"/>
                <a:sym typeface="Quicksand"/>
              </a:rPr>
              <a:t>1. From the set of triangle cards, find all the triangles that have each property.</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p:txBody>
      </p:sp>
      <p:pic>
        <p:nvPicPr>
          <p:cNvPr id="486" name="Google Shape;486;p50"/>
          <p:cNvPicPr preferRelativeResize="0"/>
          <p:nvPr/>
        </p:nvPicPr>
        <p:blipFill>
          <a:blip r:embed="rId3">
            <a:alphaModFix/>
          </a:blip>
          <a:stretch>
            <a:fillRect/>
          </a:stretch>
        </p:blipFill>
        <p:spPr>
          <a:xfrm>
            <a:off x="622300" y="1959451"/>
            <a:ext cx="3504950" cy="2234400"/>
          </a:xfrm>
          <a:prstGeom prst="rect">
            <a:avLst/>
          </a:prstGeom>
          <a:noFill/>
          <a:ln>
            <a:noFill/>
          </a:ln>
        </p:spPr>
      </p:pic>
      <p:pic>
        <p:nvPicPr>
          <p:cNvPr id="487" name="Google Shape;487;p50"/>
          <p:cNvPicPr preferRelativeResize="0"/>
          <p:nvPr/>
        </p:nvPicPr>
        <p:blipFill>
          <a:blip r:embed="rId4">
            <a:alphaModFix/>
          </a:blip>
          <a:stretch>
            <a:fillRect/>
          </a:stretch>
        </p:blipFill>
        <p:spPr>
          <a:xfrm>
            <a:off x="4824125" y="1239450"/>
            <a:ext cx="977446" cy="720000"/>
          </a:xfrm>
          <a:prstGeom prst="rect">
            <a:avLst/>
          </a:prstGeom>
          <a:noFill/>
          <a:ln>
            <a:noFill/>
          </a:ln>
        </p:spPr>
      </p:pic>
      <p:pic>
        <p:nvPicPr>
          <p:cNvPr id="488" name="Google Shape;488;p50"/>
          <p:cNvPicPr preferRelativeResize="0"/>
          <p:nvPr/>
        </p:nvPicPr>
        <p:blipFill>
          <a:blip r:embed="rId5">
            <a:alphaModFix/>
          </a:blip>
          <a:stretch>
            <a:fillRect/>
          </a:stretch>
        </p:blipFill>
        <p:spPr>
          <a:xfrm>
            <a:off x="5911430" y="1239450"/>
            <a:ext cx="863417" cy="720000"/>
          </a:xfrm>
          <a:prstGeom prst="rect">
            <a:avLst/>
          </a:prstGeom>
          <a:noFill/>
          <a:ln>
            <a:noFill/>
          </a:ln>
        </p:spPr>
      </p:pic>
      <p:pic>
        <p:nvPicPr>
          <p:cNvPr id="489" name="Google Shape;489;p50"/>
          <p:cNvPicPr preferRelativeResize="0"/>
          <p:nvPr/>
        </p:nvPicPr>
        <p:blipFill>
          <a:blip r:embed="rId6">
            <a:alphaModFix/>
          </a:blip>
          <a:stretch>
            <a:fillRect/>
          </a:stretch>
        </p:blipFill>
        <p:spPr>
          <a:xfrm>
            <a:off x="6884712" y="1239450"/>
            <a:ext cx="717963" cy="720000"/>
          </a:xfrm>
          <a:prstGeom prst="rect">
            <a:avLst/>
          </a:prstGeom>
          <a:noFill/>
          <a:ln>
            <a:noFill/>
          </a:ln>
        </p:spPr>
      </p:pic>
      <p:pic>
        <p:nvPicPr>
          <p:cNvPr id="490" name="Google Shape;490;p50"/>
          <p:cNvPicPr preferRelativeResize="0"/>
          <p:nvPr/>
        </p:nvPicPr>
        <p:blipFill>
          <a:blip r:embed="rId7">
            <a:alphaModFix/>
          </a:blip>
          <a:stretch>
            <a:fillRect/>
          </a:stretch>
        </p:blipFill>
        <p:spPr>
          <a:xfrm>
            <a:off x="4824125" y="2225869"/>
            <a:ext cx="701798" cy="694404"/>
          </a:xfrm>
          <a:prstGeom prst="rect">
            <a:avLst/>
          </a:prstGeom>
          <a:noFill/>
          <a:ln>
            <a:noFill/>
          </a:ln>
        </p:spPr>
      </p:pic>
      <p:pic>
        <p:nvPicPr>
          <p:cNvPr id="491" name="Google Shape;491;p50"/>
          <p:cNvPicPr preferRelativeResize="0"/>
          <p:nvPr/>
        </p:nvPicPr>
        <p:blipFill>
          <a:blip r:embed="rId8">
            <a:alphaModFix/>
          </a:blip>
          <a:stretch>
            <a:fillRect/>
          </a:stretch>
        </p:blipFill>
        <p:spPr>
          <a:xfrm>
            <a:off x="5618603" y="2225866"/>
            <a:ext cx="938677" cy="694411"/>
          </a:xfrm>
          <a:prstGeom prst="rect">
            <a:avLst/>
          </a:prstGeom>
          <a:noFill/>
          <a:ln>
            <a:noFill/>
          </a:ln>
        </p:spPr>
      </p:pic>
      <p:pic>
        <p:nvPicPr>
          <p:cNvPr id="492" name="Google Shape;492;p50"/>
          <p:cNvPicPr preferRelativeResize="0"/>
          <p:nvPr/>
        </p:nvPicPr>
        <p:blipFill>
          <a:blip r:embed="rId9">
            <a:alphaModFix/>
          </a:blip>
          <a:stretch>
            <a:fillRect/>
          </a:stretch>
        </p:blipFill>
        <p:spPr>
          <a:xfrm>
            <a:off x="6649949" y="2213074"/>
            <a:ext cx="796876" cy="720000"/>
          </a:xfrm>
          <a:prstGeom prst="rect">
            <a:avLst/>
          </a:prstGeom>
          <a:noFill/>
          <a:ln>
            <a:noFill/>
          </a:ln>
        </p:spPr>
      </p:pic>
      <p:pic>
        <p:nvPicPr>
          <p:cNvPr id="493" name="Google Shape;493;p50"/>
          <p:cNvPicPr preferRelativeResize="0"/>
          <p:nvPr/>
        </p:nvPicPr>
        <p:blipFill>
          <a:blip r:embed="rId10">
            <a:alphaModFix/>
          </a:blip>
          <a:stretch>
            <a:fillRect/>
          </a:stretch>
        </p:blipFill>
        <p:spPr>
          <a:xfrm>
            <a:off x="4724699" y="3276600"/>
            <a:ext cx="857711" cy="674601"/>
          </a:xfrm>
          <a:prstGeom prst="rect">
            <a:avLst/>
          </a:prstGeom>
          <a:noFill/>
          <a:ln>
            <a:noFill/>
          </a:ln>
        </p:spPr>
      </p:pic>
      <p:pic>
        <p:nvPicPr>
          <p:cNvPr id="494" name="Google Shape;494;p50"/>
          <p:cNvPicPr preferRelativeResize="0"/>
          <p:nvPr/>
        </p:nvPicPr>
        <p:blipFill>
          <a:blip r:embed="rId11">
            <a:alphaModFix/>
          </a:blip>
          <a:stretch>
            <a:fillRect/>
          </a:stretch>
        </p:blipFill>
        <p:spPr>
          <a:xfrm>
            <a:off x="5630602" y="3282345"/>
            <a:ext cx="926673" cy="688655"/>
          </a:xfrm>
          <a:prstGeom prst="rect">
            <a:avLst/>
          </a:prstGeom>
          <a:noFill/>
          <a:ln>
            <a:noFill/>
          </a:ln>
        </p:spPr>
      </p:pic>
      <p:pic>
        <p:nvPicPr>
          <p:cNvPr id="495" name="Google Shape;495;p50"/>
          <p:cNvPicPr preferRelativeResize="0"/>
          <p:nvPr/>
        </p:nvPicPr>
        <p:blipFill>
          <a:blip r:embed="rId12">
            <a:alphaModFix/>
          </a:blip>
          <a:stretch>
            <a:fillRect/>
          </a:stretch>
        </p:blipFill>
        <p:spPr>
          <a:xfrm>
            <a:off x="6605475" y="3282350"/>
            <a:ext cx="980400" cy="663589"/>
          </a:xfrm>
          <a:prstGeom prst="rect">
            <a:avLst/>
          </a:prstGeom>
          <a:noFill/>
          <a:ln>
            <a:noFill/>
          </a:ln>
        </p:spPr>
      </p:pic>
      <p:pic>
        <p:nvPicPr>
          <p:cNvPr id="496" name="Google Shape;496;p50"/>
          <p:cNvPicPr preferRelativeResize="0"/>
          <p:nvPr/>
        </p:nvPicPr>
        <p:blipFill>
          <a:blip r:embed="rId13">
            <a:alphaModFix/>
          </a:blip>
          <a:stretch>
            <a:fillRect/>
          </a:stretch>
        </p:blipFill>
        <p:spPr>
          <a:xfrm>
            <a:off x="7602675" y="2213074"/>
            <a:ext cx="938675" cy="76687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1"/>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Triangle Hunt</a:t>
            </a:r>
            <a:endParaRPr sz="3200">
              <a:solidFill>
                <a:srgbClr val="595959"/>
              </a:solidFill>
              <a:latin typeface="Hepta Slab"/>
              <a:ea typeface="Hepta Slab"/>
              <a:cs typeface="Hepta Slab"/>
              <a:sym typeface="Hepta Slab"/>
            </a:endParaRPr>
          </a:p>
        </p:txBody>
      </p:sp>
      <p:sp>
        <p:nvSpPr>
          <p:cNvPr id="502" name="Google Shape;502;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3" name="Google Shape;503;p51"/>
          <p:cNvSpPr txBox="1"/>
          <p:nvPr/>
        </p:nvSpPr>
        <p:spPr>
          <a:xfrm>
            <a:off x="657000" y="1567650"/>
            <a:ext cx="36780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434343"/>
                </a:solidFill>
                <a:latin typeface="Quicksand"/>
                <a:ea typeface="Quicksand"/>
                <a:cs typeface="Quicksand"/>
                <a:sym typeface="Quicksand"/>
              </a:rPr>
              <a:t>2. Choose one sentence to complete based on your work.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rPr lang="en" sz="1500">
                <a:solidFill>
                  <a:srgbClr val="434343"/>
                </a:solidFill>
                <a:latin typeface="Quicksand"/>
                <a:ea typeface="Quicksand"/>
                <a:cs typeface="Quicksand"/>
                <a:sym typeface="Quicksand"/>
              </a:rPr>
              <a:t>     a. I noticed that some triangles . . . </a:t>
            </a:r>
            <a:endParaRPr sz="1500">
              <a:solidFill>
                <a:srgbClr val="434343"/>
              </a:solidFill>
              <a:latin typeface="Quicksand"/>
              <a:ea typeface="Quicksand"/>
              <a:cs typeface="Quicksand"/>
              <a:sym typeface="Quicksand"/>
            </a:endParaRPr>
          </a:p>
          <a:p>
            <a:pPr indent="0" lvl="0" marL="0" rtl="0" algn="ctr">
              <a:spcBef>
                <a:spcPts val="1000"/>
              </a:spcBef>
              <a:spcAft>
                <a:spcPts val="0"/>
              </a:spcAft>
              <a:buNone/>
            </a:pPr>
            <a:r>
              <a:rPr lang="en" sz="1500">
                <a:solidFill>
                  <a:srgbClr val="434343"/>
                </a:solidFill>
                <a:latin typeface="Quicksand"/>
                <a:ea typeface="Quicksand"/>
                <a:cs typeface="Quicksand"/>
                <a:sym typeface="Quicksand"/>
              </a:rPr>
              <a:t>b. I noticed that all triangles . . . </a:t>
            </a:r>
            <a:endParaRPr sz="1500">
              <a:solidFill>
                <a:srgbClr val="434343"/>
              </a:solidFill>
              <a:latin typeface="Quicksand"/>
              <a:ea typeface="Quicksand"/>
              <a:cs typeface="Quicksand"/>
              <a:sym typeface="Quicksand"/>
            </a:endParaRPr>
          </a:p>
          <a:p>
            <a:pPr indent="0" lvl="0" marL="0" rtl="0" algn="ctr">
              <a:spcBef>
                <a:spcPts val="1000"/>
              </a:spcBef>
              <a:spcAft>
                <a:spcPts val="0"/>
              </a:spcAft>
              <a:buNone/>
            </a:pPr>
            <a:r>
              <a:rPr lang="en" sz="1500">
                <a:solidFill>
                  <a:srgbClr val="434343"/>
                </a:solidFill>
                <a:latin typeface="Quicksand"/>
                <a:ea typeface="Quicksand"/>
                <a:cs typeface="Quicksand"/>
                <a:sym typeface="Quicksand"/>
              </a:rPr>
              <a:t>c. I noticed that no triangles . . .</a:t>
            </a:r>
            <a:endParaRPr sz="15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sz="1500">
              <a:solidFill>
                <a:srgbClr val="434343"/>
              </a:solidFill>
              <a:latin typeface="Quicksand"/>
              <a:ea typeface="Quicksand"/>
              <a:cs typeface="Quicksand"/>
              <a:sym typeface="Quicksand"/>
            </a:endParaRPr>
          </a:p>
        </p:txBody>
      </p:sp>
      <p:pic>
        <p:nvPicPr>
          <p:cNvPr id="504" name="Google Shape;504;p51"/>
          <p:cNvPicPr preferRelativeResize="0"/>
          <p:nvPr/>
        </p:nvPicPr>
        <p:blipFill>
          <a:blip r:embed="rId3">
            <a:alphaModFix/>
          </a:blip>
          <a:stretch>
            <a:fillRect/>
          </a:stretch>
        </p:blipFill>
        <p:spPr>
          <a:xfrm>
            <a:off x="4824125" y="1239450"/>
            <a:ext cx="977446" cy="720000"/>
          </a:xfrm>
          <a:prstGeom prst="rect">
            <a:avLst/>
          </a:prstGeom>
          <a:noFill/>
          <a:ln>
            <a:noFill/>
          </a:ln>
        </p:spPr>
      </p:pic>
      <p:pic>
        <p:nvPicPr>
          <p:cNvPr id="505" name="Google Shape;505;p51"/>
          <p:cNvPicPr preferRelativeResize="0"/>
          <p:nvPr/>
        </p:nvPicPr>
        <p:blipFill>
          <a:blip r:embed="rId4">
            <a:alphaModFix/>
          </a:blip>
          <a:stretch>
            <a:fillRect/>
          </a:stretch>
        </p:blipFill>
        <p:spPr>
          <a:xfrm>
            <a:off x="5911430" y="1239450"/>
            <a:ext cx="863417" cy="720000"/>
          </a:xfrm>
          <a:prstGeom prst="rect">
            <a:avLst/>
          </a:prstGeom>
          <a:noFill/>
          <a:ln>
            <a:noFill/>
          </a:ln>
        </p:spPr>
      </p:pic>
      <p:pic>
        <p:nvPicPr>
          <p:cNvPr id="506" name="Google Shape;506;p51"/>
          <p:cNvPicPr preferRelativeResize="0"/>
          <p:nvPr/>
        </p:nvPicPr>
        <p:blipFill>
          <a:blip r:embed="rId5">
            <a:alphaModFix/>
          </a:blip>
          <a:stretch>
            <a:fillRect/>
          </a:stretch>
        </p:blipFill>
        <p:spPr>
          <a:xfrm>
            <a:off x="6884712" y="1239450"/>
            <a:ext cx="717963" cy="720000"/>
          </a:xfrm>
          <a:prstGeom prst="rect">
            <a:avLst/>
          </a:prstGeom>
          <a:noFill/>
          <a:ln>
            <a:noFill/>
          </a:ln>
        </p:spPr>
      </p:pic>
      <p:pic>
        <p:nvPicPr>
          <p:cNvPr id="507" name="Google Shape;507;p51"/>
          <p:cNvPicPr preferRelativeResize="0"/>
          <p:nvPr/>
        </p:nvPicPr>
        <p:blipFill>
          <a:blip r:embed="rId6">
            <a:alphaModFix/>
          </a:blip>
          <a:stretch>
            <a:fillRect/>
          </a:stretch>
        </p:blipFill>
        <p:spPr>
          <a:xfrm>
            <a:off x="4824125" y="2225869"/>
            <a:ext cx="701798" cy="694404"/>
          </a:xfrm>
          <a:prstGeom prst="rect">
            <a:avLst/>
          </a:prstGeom>
          <a:noFill/>
          <a:ln>
            <a:noFill/>
          </a:ln>
        </p:spPr>
      </p:pic>
      <p:pic>
        <p:nvPicPr>
          <p:cNvPr id="508" name="Google Shape;508;p51"/>
          <p:cNvPicPr preferRelativeResize="0"/>
          <p:nvPr/>
        </p:nvPicPr>
        <p:blipFill>
          <a:blip r:embed="rId7">
            <a:alphaModFix/>
          </a:blip>
          <a:stretch>
            <a:fillRect/>
          </a:stretch>
        </p:blipFill>
        <p:spPr>
          <a:xfrm>
            <a:off x="5618603" y="2225866"/>
            <a:ext cx="938677" cy="694411"/>
          </a:xfrm>
          <a:prstGeom prst="rect">
            <a:avLst/>
          </a:prstGeom>
          <a:noFill/>
          <a:ln>
            <a:noFill/>
          </a:ln>
        </p:spPr>
      </p:pic>
      <p:pic>
        <p:nvPicPr>
          <p:cNvPr id="509" name="Google Shape;509;p51"/>
          <p:cNvPicPr preferRelativeResize="0"/>
          <p:nvPr/>
        </p:nvPicPr>
        <p:blipFill>
          <a:blip r:embed="rId8">
            <a:alphaModFix/>
          </a:blip>
          <a:stretch>
            <a:fillRect/>
          </a:stretch>
        </p:blipFill>
        <p:spPr>
          <a:xfrm>
            <a:off x="6649949" y="2213074"/>
            <a:ext cx="796876" cy="720000"/>
          </a:xfrm>
          <a:prstGeom prst="rect">
            <a:avLst/>
          </a:prstGeom>
          <a:noFill/>
          <a:ln>
            <a:noFill/>
          </a:ln>
        </p:spPr>
      </p:pic>
      <p:pic>
        <p:nvPicPr>
          <p:cNvPr id="510" name="Google Shape;510;p51"/>
          <p:cNvPicPr preferRelativeResize="0"/>
          <p:nvPr/>
        </p:nvPicPr>
        <p:blipFill>
          <a:blip r:embed="rId9">
            <a:alphaModFix/>
          </a:blip>
          <a:stretch>
            <a:fillRect/>
          </a:stretch>
        </p:blipFill>
        <p:spPr>
          <a:xfrm>
            <a:off x="4724699" y="3276600"/>
            <a:ext cx="857711" cy="674601"/>
          </a:xfrm>
          <a:prstGeom prst="rect">
            <a:avLst/>
          </a:prstGeom>
          <a:noFill/>
          <a:ln>
            <a:noFill/>
          </a:ln>
        </p:spPr>
      </p:pic>
      <p:pic>
        <p:nvPicPr>
          <p:cNvPr id="511" name="Google Shape;511;p51"/>
          <p:cNvPicPr preferRelativeResize="0"/>
          <p:nvPr/>
        </p:nvPicPr>
        <p:blipFill>
          <a:blip r:embed="rId10">
            <a:alphaModFix/>
          </a:blip>
          <a:stretch>
            <a:fillRect/>
          </a:stretch>
        </p:blipFill>
        <p:spPr>
          <a:xfrm>
            <a:off x="5630602" y="3282345"/>
            <a:ext cx="926673" cy="688655"/>
          </a:xfrm>
          <a:prstGeom prst="rect">
            <a:avLst/>
          </a:prstGeom>
          <a:noFill/>
          <a:ln>
            <a:noFill/>
          </a:ln>
        </p:spPr>
      </p:pic>
      <p:pic>
        <p:nvPicPr>
          <p:cNvPr id="512" name="Google Shape;512;p51"/>
          <p:cNvPicPr preferRelativeResize="0"/>
          <p:nvPr/>
        </p:nvPicPr>
        <p:blipFill>
          <a:blip r:embed="rId11">
            <a:alphaModFix/>
          </a:blip>
          <a:stretch>
            <a:fillRect/>
          </a:stretch>
        </p:blipFill>
        <p:spPr>
          <a:xfrm>
            <a:off x="6605475" y="3282350"/>
            <a:ext cx="980400" cy="663589"/>
          </a:xfrm>
          <a:prstGeom prst="rect">
            <a:avLst/>
          </a:prstGeom>
          <a:noFill/>
          <a:ln>
            <a:noFill/>
          </a:ln>
        </p:spPr>
      </p:pic>
      <p:pic>
        <p:nvPicPr>
          <p:cNvPr id="513" name="Google Shape;513;p51"/>
          <p:cNvPicPr preferRelativeResize="0"/>
          <p:nvPr/>
        </p:nvPicPr>
        <p:blipFill>
          <a:blip r:embed="rId12">
            <a:alphaModFix/>
          </a:blip>
          <a:stretch>
            <a:fillRect/>
          </a:stretch>
        </p:blipFill>
        <p:spPr>
          <a:xfrm>
            <a:off x="7602675" y="2213074"/>
            <a:ext cx="938675" cy="76687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2"/>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The Right Kind of Triangle</a:t>
            </a:r>
            <a:endParaRPr>
              <a:solidFill>
                <a:srgbClr val="595959"/>
              </a:solidFill>
            </a:endParaRPr>
          </a:p>
        </p:txBody>
      </p:sp>
      <p:sp>
        <p:nvSpPr>
          <p:cNvPr id="519" name="Google Shape;519;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0" name="Google Shape;520;p52"/>
          <p:cNvSpPr txBox="1"/>
          <p:nvPr/>
        </p:nvSpPr>
        <p:spPr>
          <a:xfrm>
            <a:off x="685800" y="1313075"/>
            <a:ext cx="77724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 Identify all figures that are right triangles. For each right triangle, mark the right angle with a small square.</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2. Explain why the other figures are not right triangles.</a:t>
            </a:r>
            <a:endParaRPr>
              <a:latin typeface="Quicksand"/>
              <a:ea typeface="Quicksand"/>
              <a:cs typeface="Quicksand"/>
              <a:sym typeface="Quicksand"/>
            </a:endParaRPr>
          </a:p>
        </p:txBody>
      </p:sp>
      <p:pic>
        <p:nvPicPr>
          <p:cNvPr id="521" name="Google Shape;521;p52"/>
          <p:cNvPicPr preferRelativeResize="0"/>
          <p:nvPr/>
        </p:nvPicPr>
        <p:blipFill>
          <a:blip r:embed="rId3">
            <a:alphaModFix/>
          </a:blip>
          <a:stretch>
            <a:fillRect/>
          </a:stretch>
        </p:blipFill>
        <p:spPr>
          <a:xfrm>
            <a:off x="3323363" y="2113175"/>
            <a:ext cx="2497275" cy="17751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27" name="Google Shape;527;p53"/>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analyzed and identified triangles with different properties.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528" name="Google Shape;528;p53"/>
          <p:cNvSpPr/>
          <p:nvPr/>
        </p:nvSpPr>
        <p:spPr>
          <a:xfrm flipH="1">
            <a:off x="425413" y="3228875"/>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3"/>
          <p:cNvSpPr txBox="1"/>
          <p:nvPr/>
        </p:nvSpPr>
        <p:spPr>
          <a:xfrm>
            <a:off x="692975" y="342210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we classify or group triangles based on side length, what types might we see?</a:t>
            </a:r>
            <a:endParaRPr b="1" sz="1100">
              <a:latin typeface="Quicksand"/>
              <a:ea typeface="Quicksand"/>
              <a:cs typeface="Quicksand"/>
              <a:sym typeface="Quicksand"/>
            </a:endParaRPr>
          </a:p>
        </p:txBody>
      </p:sp>
      <p:sp>
        <p:nvSpPr>
          <p:cNvPr id="530" name="Google Shape;530;p53"/>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3"/>
          <p:cNvSpPr txBox="1"/>
          <p:nvPr/>
        </p:nvSpPr>
        <p:spPr>
          <a:xfrm flipH="1">
            <a:off x="5507987" y="176912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we classify or group triangles based on side length, what types might we see?</a:t>
            </a:r>
            <a:endParaRPr b="1" sz="1100">
              <a:latin typeface="Quicksand"/>
              <a:ea typeface="Quicksand"/>
              <a:cs typeface="Quicksand"/>
              <a:sym typeface="Quicksand"/>
            </a:endParaRPr>
          </a:p>
        </p:txBody>
      </p:sp>
      <p:sp>
        <p:nvSpPr>
          <p:cNvPr id="532" name="Google Shape;532;p53"/>
          <p:cNvSpPr/>
          <p:nvPr/>
        </p:nvSpPr>
        <p:spPr>
          <a:xfrm>
            <a:off x="5790175" y="3310850"/>
            <a:ext cx="3128670"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3"/>
          <p:cNvSpPr txBox="1"/>
          <p:nvPr/>
        </p:nvSpPr>
        <p:spPr>
          <a:xfrm flipH="1">
            <a:off x="6138975" y="34220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Quicksand"/>
                <a:ea typeface="Quicksand"/>
                <a:cs typeface="Quicksand"/>
                <a:sym typeface="Quicksand"/>
              </a:rPr>
              <a:t>Earlier we identified some right triangles. Which of these statements do you think defines a right triangle: ‘a triangle with one right angle’ or ‘a triangle with one pair of perpendicular sides’?</a:t>
            </a:r>
            <a:endParaRPr sz="1000">
              <a:latin typeface="Quicksand"/>
              <a:ea typeface="Quicksand"/>
              <a:cs typeface="Quicksand"/>
              <a:sym typeface="Quicksand"/>
            </a:endParaRPr>
          </a:p>
        </p:txBody>
      </p:sp>
      <p:pic>
        <p:nvPicPr>
          <p:cNvPr id="534" name="Google Shape;534;p53"/>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sp>
        <p:nvSpPr>
          <p:cNvPr id="535" name="Google Shape;535;p53"/>
          <p:cNvSpPr/>
          <p:nvPr/>
        </p:nvSpPr>
        <p:spPr>
          <a:xfrm flipH="1">
            <a:off x="1287863" y="1593263"/>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53"/>
          <p:cNvSpPr txBox="1"/>
          <p:nvPr/>
        </p:nvSpPr>
        <p:spPr>
          <a:xfrm>
            <a:off x="1555425" y="17864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can we tell if sides were the same length?</a:t>
            </a:r>
            <a:endParaRPr b="1" sz="1100">
              <a:latin typeface="Quicksand"/>
              <a:ea typeface="Quicksand"/>
              <a:cs typeface="Quicksand"/>
              <a:sym typeface="Quicksa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54"/>
          <p:cNvSpPr txBox="1"/>
          <p:nvPr>
            <p:ph type="ctrTitle"/>
          </p:nvPr>
        </p:nvSpPr>
        <p:spPr>
          <a:xfrm>
            <a:off x="1002500" y="1958538"/>
            <a:ext cx="75852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Ways of Looking at Quadrilaterals</a:t>
            </a:r>
            <a:endParaRPr sz="3900">
              <a:solidFill>
                <a:srgbClr val="434343"/>
              </a:solidFill>
              <a:latin typeface="Hepta Slab"/>
              <a:ea typeface="Hepta Slab"/>
              <a:cs typeface="Hepta Slab"/>
              <a:sym typeface="Hepta Slab"/>
            </a:endParaRPr>
          </a:p>
        </p:txBody>
      </p:sp>
      <p:sp>
        <p:nvSpPr>
          <p:cNvPr id="542" name="Google Shape;542;p54"/>
          <p:cNvSpPr txBox="1"/>
          <p:nvPr/>
        </p:nvSpPr>
        <p:spPr>
          <a:xfrm>
            <a:off x="3377800" y="2979750"/>
            <a:ext cx="46842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sort and identify quadrilaterals.</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543" name="Google Shape;543;p54"/>
          <p:cNvSpPr/>
          <p:nvPr/>
        </p:nvSpPr>
        <p:spPr>
          <a:xfrm>
            <a:off x="2990627" y="29797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 4.G.A.1, 4.G.A.2</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545" name="Google Shape;545;p54"/>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5"/>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How Many Do You See: Brick Pattern</a:t>
            </a:r>
            <a:endParaRPr b="0" sz="2600">
              <a:solidFill>
                <a:schemeClr val="accent5"/>
              </a:solidFill>
              <a:latin typeface="Hepta Slab"/>
              <a:ea typeface="Hepta Slab"/>
              <a:cs typeface="Hepta Slab"/>
              <a:sym typeface="Hepta Slab"/>
            </a:endParaRPr>
          </a:p>
        </p:txBody>
      </p:sp>
      <p:sp>
        <p:nvSpPr>
          <p:cNvPr id="551" name="Google Shape;551;p55"/>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552" name="Google Shape;552;p55"/>
          <p:cNvGrpSpPr/>
          <p:nvPr/>
        </p:nvGrpSpPr>
        <p:grpSpPr>
          <a:xfrm rot="-698982">
            <a:off x="1396202" y="1386441"/>
            <a:ext cx="2102653" cy="1425190"/>
            <a:chOff x="254750" y="1577025"/>
            <a:chExt cx="2155248" cy="1069848"/>
          </a:xfrm>
        </p:grpSpPr>
        <p:sp>
          <p:nvSpPr>
            <p:cNvPr id="553" name="Google Shape;553;p5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5"/>
            <p:cNvSpPr txBox="1"/>
            <p:nvPr/>
          </p:nvSpPr>
          <p:spPr>
            <a:xfrm rot="-475401">
              <a:off x="459929" y="1709295"/>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How many bricks have 2 pair of parallel sides?</a:t>
              </a:r>
              <a:endParaRPr sz="1700">
                <a:latin typeface="Caveat Brush"/>
                <a:ea typeface="Caveat Brush"/>
                <a:cs typeface="Caveat Brush"/>
                <a:sym typeface="Caveat Brush"/>
              </a:endParaRPr>
            </a:p>
          </p:txBody>
        </p:sp>
      </p:grpSp>
      <p:pic>
        <p:nvPicPr>
          <p:cNvPr id="555" name="Google Shape;555;p55"/>
          <p:cNvPicPr preferRelativeResize="0"/>
          <p:nvPr/>
        </p:nvPicPr>
        <p:blipFill>
          <a:blip r:embed="rId3">
            <a:alphaModFix/>
          </a:blip>
          <a:stretch>
            <a:fillRect/>
          </a:stretch>
        </p:blipFill>
        <p:spPr>
          <a:xfrm>
            <a:off x="4067904" y="1188825"/>
            <a:ext cx="2461050" cy="32764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56"/>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Quadrilateral Hunt</a:t>
            </a:r>
            <a:endParaRPr sz="3200">
              <a:solidFill>
                <a:srgbClr val="595959"/>
              </a:solidFill>
              <a:latin typeface="Hepta Slab"/>
              <a:ea typeface="Hepta Slab"/>
              <a:cs typeface="Hepta Slab"/>
              <a:sym typeface="Hepta Slab"/>
            </a:endParaRPr>
          </a:p>
        </p:txBody>
      </p:sp>
      <p:sp>
        <p:nvSpPr>
          <p:cNvPr id="561" name="Google Shape;561;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2" name="Google Shape;562;p56"/>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Find the figures that have each of the following properties. List the letter names.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pic>
        <p:nvPicPr>
          <p:cNvPr id="563" name="Google Shape;563;p56"/>
          <p:cNvPicPr preferRelativeResize="0"/>
          <p:nvPr/>
        </p:nvPicPr>
        <p:blipFill>
          <a:blip r:embed="rId3">
            <a:alphaModFix/>
          </a:blip>
          <a:stretch>
            <a:fillRect/>
          </a:stretch>
        </p:blipFill>
        <p:spPr>
          <a:xfrm>
            <a:off x="637550" y="1733100"/>
            <a:ext cx="3081499" cy="2734974"/>
          </a:xfrm>
          <a:prstGeom prst="rect">
            <a:avLst/>
          </a:prstGeom>
          <a:noFill/>
          <a:ln>
            <a:noFill/>
          </a:ln>
        </p:spPr>
      </p:pic>
      <p:pic>
        <p:nvPicPr>
          <p:cNvPr id="564" name="Google Shape;564;p56"/>
          <p:cNvPicPr preferRelativeResize="0"/>
          <p:nvPr/>
        </p:nvPicPr>
        <p:blipFill>
          <a:blip r:embed="rId4">
            <a:alphaModFix/>
          </a:blip>
          <a:stretch>
            <a:fillRect/>
          </a:stretch>
        </p:blipFill>
        <p:spPr>
          <a:xfrm>
            <a:off x="4393450" y="1278475"/>
            <a:ext cx="746802" cy="720000"/>
          </a:xfrm>
          <a:prstGeom prst="rect">
            <a:avLst/>
          </a:prstGeom>
          <a:noFill/>
          <a:ln>
            <a:noFill/>
          </a:ln>
        </p:spPr>
      </p:pic>
      <p:pic>
        <p:nvPicPr>
          <p:cNvPr id="565" name="Google Shape;565;p56"/>
          <p:cNvPicPr preferRelativeResize="0"/>
          <p:nvPr/>
        </p:nvPicPr>
        <p:blipFill>
          <a:blip r:embed="rId5">
            <a:alphaModFix/>
          </a:blip>
          <a:stretch>
            <a:fillRect/>
          </a:stretch>
        </p:blipFill>
        <p:spPr>
          <a:xfrm>
            <a:off x="4503737" y="2217200"/>
            <a:ext cx="526215" cy="632100"/>
          </a:xfrm>
          <a:prstGeom prst="rect">
            <a:avLst/>
          </a:prstGeom>
          <a:noFill/>
          <a:ln>
            <a:noFill/>
          </a:ln>
        </p:spPr>
      </p:pic>
      <p:pic>
        <p:nvPicPr>
          <p:cNvPr id="566" name="Google Shape;566;p56"/>
          <p:cNvPicPr preferRelativeResize="0"/>
          <p:nvPr/>
        </p:nvPicPr>
        <p:blipFill>
          <a:blip r:embed="rId6">
            <a:alphaModFix/>
          </a:blip>
          <a:stretch>
            <a:fillRect/>
          </a:stretch>
        </p:blipFill>
        <p:spPr>
          <a:xfrm>
            <a:off x="5292651" y="1261150"/>
            <a:ext cx="791028" cy="632100"/>
          </a:xfrm>
          <a:prstGeom prst="rect">
            <a:avLst/>
          </a:prstGeom>
          <a:noFill/>
          <a:ln>
            <a:noFill/>
          </a:ln>
        </p:spPr>
      </p:pic>
      <p:pic>
        <p:nvPicPr>
          <p:cNvPr id="567" name="Google Shape;567;p56"/>
          <p:cNvPicPr preferRelativeResize="0"/>
          <p:nvPr/>
        </p:nvPicPr>
        <p:blipFill>
          <a:blip r:embed="rId7">
            <a:alphaModFix/>
          </a:blip>
          <a:stretch>
            <a:fillRect/>
          </a:stretch>
        </p:blipFill>
        <p:spPr>
          <a:xfrm>
            <a:off x="6236076" y="1250250"/>
            <a:ext cx="526225" cy="653889"/>
          </a:xfrm>
          <a:prstGeom prst="rect">
            <a:avLst/>
          </a:prstGeom>
          <a:noFill/>
          <a:ln>
            <a:noFill/>
          </a:ln>
        </p:spPr>
      </p:pic>
      <p:pic>
        <p:nvPicPr>
          <p:cNvPr id="568" name="Google Shape;568;p56"/>
          <p:cNvPicPr preferRelativeResize="0"/>
          <p:nvPr/>
        </p:nvPicPr>
        <p:blipFill>
          <a:blip r:embed="rId8">
            <a:alphaModFix/>
          </a:blip>
          <a:stretch>
            <a:fillRect/>
          </a:stretch>
        </p:blipFill>
        <p:spPr>
          <a:xfrm>
            <a:off x="6914701" y="1274993"/>
            <a:ext cx="526225" cy="604407"/>
          </a:xfrm>
          <a:prstGeom prst="rect">
            <a:avLst/>
          </a:prstGeom>
          <a:noFill/>
          <a:ln>
            <a:noFill/>
          </a:ln>
        </p:spPr>
      </p:pic>
      <p:pic>
        <p:nvPicPr>
          <p:cNvPr id="569" name="Google Shape;569;p56"/>
          <p:cNvPicPr preferRelativeResize="0"/>
          <p:nvPr/>
        </p:nvPicPr>
        <p:blipFill>
          <a:blip r:embed="rId9">
            <a:alphaModFix/>
          </a:blip>
          <a:stretch>
            <a:fillRect/>
          </a:stretch>
        </p:blipFill>
        <p:spPr>
          <a:xfrm>
            <a:off x="7657275" y="1278475"/>
            <a:ext cx="662700" cy="720000"/>
          </a:xfrm>
          <a:prstGeom prst="rect">
            <a:avLst/>
          </a:prstGeom>
          <a:noFill/>
          <a:ln>
            <a:noFill/>
          </a:ln>
        </p:spPr>
      </p:pic>
      <p:pic>
        <p:nvPicPr>
          <p:cNvPr id="570" name="Google Shape;570;p56"/>
          <p:cNvPicPr preferRelativeResize="0"/>
          <p:nvPr/>
        </p:nvPicPr>
        <p:blipFill>
          <a:blip r:embed="rId10">
            <a:alphaModFix/>
          </a:blip>
          <a:stretch>
            <a:fillRect/>
          </a:stretch>
        </p:blipFill>
        <p:spPr>
          <a:xfrm>
            <a:off x="5182352" y="2150875"/>
            <a:ext cx="526225" cy="695255"/>
          </a:xfrm>
          <a:prstGeom prst="rect">
            <a:avLst/>
          </a:prstGeom>
          <a:noFill/>
          <a:ln>
            <a:noFill/>
          </a:ln>
        </p:spPr>
      </p:pic>
      <p:pic>
        <p:nvPicPr>
          <p:cNvPr id="571" name="Google Shape;571;p56"/>
          <p:cNvPicPr preferRelativeResize="0"/>
          <p:nvPr/>
        </p:nvPicPr>
        <p:blipFill>
          <a:blip r:embed="rId11">
            <a:alphaModFix/>
          </a:blip>
          <a:stretch>
            <a:fillRect/>
          </a:stretch>
        </p:blipFill>
        <p:spPr>
          <a:xfrm>
            <a:off x="5932325" y="2171000"/>
            <a:ext cx="662700" cy="724511"/>
          </a:xfrm>
          <a:prstGeom prst="rect">
            <a:avLst/>
          </a:prstGeom>
          <a:noFill/>
          <a:ln>
            <a:noFill/>
          </a:ln>
        </p:spPr>
      </p:pic>
      <p:pic>
        <p:nvPicPr>
          <p:cNvPr id="572" name="Google Shape;572;p56"/>
          <p:cNvPicPr preferRelativeResize="0"/>
          <p:nvPr/>
        </p:nvPicPr>
        <p:blipFill>
          <a:blip r:embed="rId12">
            <a:alphaModFix/>
          </a:blip>
          <a:stretch>
            <a:fillRect/>
          </a:stretch>
        </p:blipFill>
        <p:spPr>
          <a:xfrm>
            <a:off x="6818775" y="2194751"/>
            <a:ext cx="662700" cy="607491"/>
          </a:xfrm>
          <a:prstGeom prst="rect">
            <a:avLst/>
          </a:prstGeom>
          <a:noFill/>
          <a:ln>
            <a:noFill/>
          </a:ln>
        </p:spPr>
      </p:pic>
      <p:pic>
        <p:nvPicPr>
          <p:cNvPr id="573" name="Google Shape;573;p56"/>
          <p:cNvPicPr preferRelativeResize="0"/>
          <p:nvPr/>
        </p:nvPicPr>
        <p:blipFill>
          <a:blip r:embed="rId13">
            <a:alphaModFix/>
          </a:blip>
          <a:stretch>
            <a:fillRect/>
          </a:stretch>
        </p:blipFill>
        <p:spPr>
          <a:xfrm>
            <a:off x="7705225" y="2168200"/>
            <a:ext cx="662700" cy="615824"/>
          </a:xfrm>
          <a:prstGeom prst="rect">
            <a:avLst/>
          </a:prstGeom>
          <a:noFill/>
          <a:ln>
            <a:noFill/>
          </a:ln>
        </p:spPr>
      </p:pic>
      <p:pic>
        <p:nvPicPr>
          <p:cNvPr id="574" name="Google Shape;574;p56"/>
          <p:cNvPicPr preferRelativeResize="0"/>
          <p:nvPr/>
        </p:nvPicPr>
        <p:blipFill>
          <a:blip r:embed="rId14">
            <a:alphaModFix/>
          </a:blip>
          <a:stretch>
            <a:fillRect/>
          </a:stretch>
        </p:blipFill>
        <p:spPr>
          <a:xfrm>
            <a:off x="4503725" y="3068027"/>
            <a:ext cx="526225" cy="544835"/>
          </a:xfrm>
          <a:prstGeom prst="rect">
            <a:avLst/>
          </a:prstGeom>
          <a:noFill/>
          <a:ln>
            <a:noFill/>
          </a:ln>
        </p:spPr>
      </p:pic>
      <p:pic>
        <p:nvPicPr>
          <p:cNvPr id="575" name="Google Shape;575;p56"/>
          <p:cNvPicPr preferRelativeResize="0"/>
          <p:nvPr/>
        </p:nvPicPr>
        <p:blipFill>
          <a:blip r:embed="rId15">
            <a:alphaModFix/>
          </a:blip>
          <a:stretch>
            <a:fillRect/>
          </a:stretch>
        </p:blipFill>
        <p:spPr>
          <a:xfrm>
            <a:off x="5182350" y="3047907"/>
            <a:ext cx="980400" cy="611702"/>
          </a:xfrm>
          <a:prstGeom prst="rect">
            <a:avLst/>
          </a:prstGeom>
          <a:noFill/>
          <a:ln>
            <a:noFill/>
          </a:ln>
        </p:spPr>
      </p:pic>
      <p:pic>
        <p:nvPicPr>
          <p:cNvPr id="576" name="Google Shape;576;p56"/>
          <p:cNvPicPr preferRelativeResize="0"/>
          <p:nvPr/>
        </p:nvPicPr>
        <p:blipFill>
          <a:blip r:embed="rId16">
            <a:alphaModFix/>
          </a:blip>
          <a:stretch>
            <a:fillRect/>
          </a:stretch>
        </p:blipFill>
        <p:spPr>
          <a:xfrm>
            <a:off x="6315150" y="3047907"/>
            <a:ext cx="791025" cy="621262"/>
          </a:xfrm>
          <a:prstGeom prst="rect">
            <a:avLst/>
          </a:prstGeom>
          <a:noFill/>
          <a:ln>
            <a:noFill/>
          </a:ln>
        </p:spPr>
      </p:pic>
      <p:pic>
        <p:nvPicPr>
          <p:cNvPr id="577" name="Google Shape;577;p56"/>
          <p:cNvPicPr preferRelativeResize="0"/>
          <p:nvPr/>
        </p:nvPicPr>
        <p:blipFill>
          <a:blip r:embed="rId17">
            <a:alphaModFix/>
          </a:blip>
          <a:stretch>
            <a:fillRect/>
          </a:stretch>
        </p:blipFill>
        <p:spPr>
          <a:xfrm>
            <a:off x="7258575" y="2953749"/>
            <a:ext cx="791025" cy="659813"/>
          </a:xfrm>
          <a:prstGeom prst="rect">
            <a:avLst/>
          </a:prstGeom>
          <a:noFill/>
          <a:ln>
            <a:noFill/>
          </a:ln>
        </p:spPr>
      </p:pic>
      <p:pic>
        <p:nvPicPr>
          <p:cNvPr id="578" name="Google Shape;578;p56"/>
          <p:cNvPicPr preferRelativeResize="0"/>
          <p:nvPr/>
        </p:nvPicPr>
        <p:blipFill>
          <a:blip r:embed="rId18">
            <a:alphaModFix/>
          </a:blip>
          <a:stretch>
            <a:fillRect/>
          </a:stretch>
        </p:blipFill>
        <p:spPr>
          <a:xfrm>
            <a:off x="5773475" y="3821574"/>
            <a:ext cx="791025" cy="63211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57"/>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Quadrilateral Hunt</a:t>
            </a:r>
            <a:endParaRPr sz="3200">
              <a:solidFill>
                <a:srgbClr val="595959"/>
              </a:solidFill>
              <a:latin typeface="Hepta Slab"/>
              <a:ea typeface="Hepta Slab"/>
              <a:cs typeface="Hepta Slab"/>
              <a:sym typeface="Hepta Slab"/>
            </a:endParaRPr>
          </a:p>
        </p:txBody>
      </p:sp>
      <p:sp>
        <p:nvSpPr>
          <p:cNvPr id="584" name="Google Shape;584;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85" name="Google Shape;585;p57"/>
          <p:cNvSpPr txBox="1"/>
          <p:nvPr/>
        </p:nvSpPr>
        <p:spPr>
          <a:xfrm>
            <a:off x="532525" y="135120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2. Choose one sentence to complete based on your work.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a. I noticed some quadrilaterals . . .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I noticed that all quadrilaterals . . .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c. I noticed that no quadrilaterals . .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pic>
        <p:nvPicPr>
          <p:cNvPr id="586" name="Google Shape;586;p57"/>
          <p:cNvPicPr preferRelativeResize="0"/>
          <p:nvPr/>
        </p:nvPicPr>
        <p:blipFill>
          <a:blip r:embed="rId3">
            <a:alphaModFix/>
          </a:blip>
          <a:stretch>
            <a:fillRect/>
          </a:stretch>
        </p:blipFill>
        <p:spPr>
          <a:xfrm>
            <a:off x="4393450" y="1278475"/>
            <a:ext cx="746802" cy="720000"/>
          </a:xfrm>
          <a:prstGeom prst="rect">
            <a:avLst/>
          </a:prstGeom>
          <a:noFill/>
          <a:ln>
            <a:noFill/>
          </a:ln>
        </p:spPr>
      </p:pic>
      <p:pic>
        <p:nvPicPr>
          <p:cNvPr id="587" name="Google Shape;587;p57"/>
          <p:cNvPicPr preferRelativeResize="0"/>
          <p:nvPr/>
        </p:nvPicPr>
        <p:blipFill>
          <a:blip r:embed="rId4">
            <a:alphaModFix/>
          </a:blip>
          <a:stretch>
            <a:fillRect/>
          </a:stretch>
        </p:blipFill>
        <p:spPr>
          <a:xfrm>
            <a:off x="4503737" y="2217200"/>
            <a:ext cx="526215" cy="632100"/>
          </a:xfrm>
          <a:prstGeom prst="rect">
            <a:avLst/>
          </a:prstGeom>
          <a:noFill/>
          <a:ln>
            <a:noFill/>
          </a:ln>
        </p:spPr>
      </p:pic>
      <p:pic>
        <p:nvPicPr>
          <p:cNvPr id="588" name="Google Shape;588;p57"/>
          <p:cNvPicPr preferRelativeResize="0"/>
          <p:nvPr/>
        </p:nvPicPr>
        <p:blipFill>
          <a:blip r:embed="rId5">
            <a:alphaModFix/>
          </a:blip>
          <a:stretch>
            <a:fillRect/>
          </a:stretch>
        </p:blipFill>
        <p:spPr>
          <a:xfrm>
            <a:off x="5292651" y="1261150"/>
            <a:ext cx="791028" cy="632100"/>
          </a:xfrm>
          <a:prstGeom prst="rect">
            <a:avLst/>
          </a:prstGeom>
          <a:noFill/>
          <a:ln>
            <a:noFill/>
          </a:ln>
        </p:spPr>
      </p:pic>
      <p:pic>
        <p:nvPicPr>
          <p:cNvPr id="589" name="Google Shape;589;p57"/>
          <p:cNvPicPr preferRelativeResize="0"/>
          <p:nvPr/>
        </p:nvPicPr>
        <p:blipFill>
          <a:blip r:embed="rId6">
            <a:alphaModFix/>
          </a:blip>
          <a:stretch>
            <a:fillRect/>
          </a:stretch>
        </p:blipFill>
        <p:spPr>
          <a:xfrm>
            <a:off x="6236076" y="1250250"/>
            <a:ext cx="526225" cy="653889"/>
          </a:xfrm>
          <a:prstGeom prst="rect">
            <a:avLst/>
          </a:prstGeom>
          <a:noFill/>
          <a:ln>
            <a:noFill/>
          </a:ln>
        </p:spPr>
      </p:pic>
      <p:pic>
        <p:nvPicPr>
          <p:cNvPr id="590" name="Google Shape;590;p57"/>
          <p:cNvPicPr preferRelativeResize="0"/>
          <p:nvPr/>
        </p:nvPicPr>
        <p:blipFill>
          <a:blip r:embed="rId7">
            <a:alphaModFix/>
          </a:blip>
          <a:stretch>
            <a:fillRect/>
          </a:stretch>
        </p:blipFill>
        <p:spPr>
          <a:xfrm>
            <a:off x="6914701" y="1274993"/>
            <a:ext cx="526225" cy="604407"/>
          </a:xfrm>
          <a:prstGeom prst="rect">
            <a:avLst/>
          </a:prstGeom>
          <a:noFill/>
          <a:ln>
            <a:noFill/>
          </a:ln>
        </p:spPr>
      </p:pic>
      <p:pic>
        <p:nvPicPr>
          <p:cNvPr id="591" name="Google Shape;591;p57"/>
          <p:cNvPicPr preferRelativeResize="0"/>
          <p:nvPr/>
        </p:nvPicPr>
        <p:blipFill>
          <a:blip r:embed="rId8">
            <a:alphaModFix/>
          </a:blip>
          <a:stretch>
            <a:fillRect/>
          </a:stretch>
        </p:blipFill>
        <p:spPr>
          <a:xfrm>
            <a:off x="7657275" y="1278475"/>
            <a:ext cx="662700" cy="720000"/>
          </a:xfrm>
          <a:prstGeom prst="rect">
            <a:avLst/>
          </a:prstGeom>
          <a:noFill/>
          <a:ln>
            <a:noFill/>
          </a:ln>
        </p:spPr>
      </p:pic>
      <p:pic>
        <p:nvPicPr>
          <p:cNvPr id="592" name="Google Shape;592;p57"/>
          <p:cNvPicPr preferRelativeResize="0"/>
          <p:nvPr/>
        </p:nvPicPr>
        <p:blipFill>
          <a:blip r:embed="rId9">
            <a:alphaModFix/>
          </a:blip>
          <a:stretch>
            <a:fillRect/>
          </a:stretch>
        </p:blipFill>
        <p:spPr>
          <a:xfrm>
            <a:off x="5182352" y="2150875"/>
            <a:ext cx="526225" cy="695255"/>
          </a:xfrm>
          <a:prstGeom prst="rect">
            <a:avLst/>
          </a:prstGeom>
          <a:noFill/>
          <a:ln>
            <a:noFill/>
          </a:ln>
        </p:spPr>
      </p:pic>
      <p:pic>
        <p:nvPicPr>
          <p:cNvPr id="593" name="Google Shape;593;p57"/>
          <p:cNvPicPr preferRelativeResize="0"/>
          <p:nvPr/>
        </p:nvPicPr>
        <p:blipFill>
          <a:blip r:embed="rId10">
            <a:alphaModFix/>
          </a:blip>
          <a:stretch>
            <a:fillRect/>
          </a:stretch>
        </p:blipFill>
        <p:spPr>
          <a:xfrm>
            <a:off x="5932325" y="2171000"/>
            <a:ext cx="662700" cy="724511"/>
          </a:xfrm>
          <a:prstGeom prst="rect">
            <a:avLst/>
          </a:prstGeom>
          <a:noFill/>
          <a:ln>
            <a:noFill/>
          </a:ln>
        </p:spPr>
      </p:pic>
      <p:pic>
        <p:nvPicPr>
          <p:cNvPr id="594" name="Google Shape;594;p57"/>
          <p:cNvPicPr preferRelativeResize="0"/>
          <p:nvPr/>
        </p:nvPicPr>
        <p:blipFill>
          <a:blip r:embed="rId11">
            <a:alphaModFix/>
          </a:blip>
          <a:stretch>
            <a:fillRect/>
          </a:stretch>
        </p:blipFill>
        <p:spPr>
          <a:xfrm>
            <a:off x="6818775" y="2194751"/>
            <a:ext cx="662700" cy="607491"/>
          </a:xfrm>
          <a:prstGeom prst="rect">
            <a:avLst/>
          </a:prstGeom>
          <a:noFill/>
          <a:ln>
            <a:noFill/>
          </a:ln>
        </p:spPr>
      </p:pic>
      <p:pic>
        <p:nvPicPr>
          <p:cNvPr id="595" name="Google Shape;595;p57"/>
          <p:cNvPicPr preferRelativeResize="0"/>
          <p:nvPr/>
        </p:nvPicPr>
        <p:blipFill>
          <a:blip r:embed="rId12">
            <a:alphaModFix/>
          </a:blip>
          <a:stretch>
            <a:fillRect/>
          </a:stretch>
        </p:blipFill>
        <p:spPr>
          <a:xfrm>
            <a:off x="7705225" y="2168200"/>
            <a:ext cx="662700" cy="615824"/>
          </a:xfrm>
          <a:prstGeom prst="rect">
            <a:avLst/>
          </a:prstGeom>
          <a:noFill/>
          <a:ln>
            <a:noFill/>
          </a:ln>
        </p:spPr>
      </p:pic>
      <p:pic>
        <p:nvPicPr>
          <p:cNvPr id="596" name="Google Shape;596;p57"/>
          <p:cNvPicPr preferRelativeResize="0"/>
          <p:nvPr/>
        </p:nvPicPr>
        <p:blipFill>
          <a:blip r:embed="rId13">
            <a:alphaModFix/>
          </a:blip>
          <a:stretch>
            <a:fillRect/>
          </a:stretch>
        </p:blipFill>
        <p:spPr>
          <a:xfrm>
            <a:off x="4503725" y="3068027"/>
            <a:ext cx="526225" cy="544835"/>
          </a:xfrm>
          <a:prstGeom prst="rect">
            <a:avLst/>
          </a:prstGeom>
          <a:noFill/>
          <a:ln>
            <a:noFill/>
          </a:ln>
        </p:spPr>
      </p:pic>
      <p:pic>
        <p:nvPicPr>
          <p:cNvPr id="597" name="Google Shape;597;p57"/>
          <p:cNvPicPr preferRelativeResize="0"/>
          <p:nvPr/>
        </p:nvPicPr>
        <p:blipFill>
          <a:blip r:embed="rId14">
            <a:alphaModFix/>
          </a:blip>
          <a:stretch>
            <a:fillRect/>
          </a:stretch>
        </p:blipFill>
        <p:spPr>
          <a:xfrm>
            <a:off x="5182350" y="3047907"/>
            <a:ext cx="980400" cy="611702"/>
          </a:xfrm>
          <a:prstGeom prst="rect">
            <a:avLst/>
          </a:prstGeom>
          <a:noFill/>
          <a:ln>
            <a:noFill/>
          </a:ln>
        </p:spPr>
      </p:pic>
      <p:pic>
        <p:nvPicPr>
          <p:cNvPr id="598" name="Google Shape;598;p57"/>
          <p:cNvPicPr preferRelativeResize="0"/>
          <p:nvPr/>
        </p:nvPicPr>
        <p:blipFill>
          <a:blip r:embed="rId15">
            <a:alphaModFix/>
          </a:blip>
          <a:stretch>
            <a:fillRect/>
          </a:stretch>
        </p:blipFill>
        <p:spPr>
          <a:xfrm>
            <a:off x="6315150" y="3047907"/>
            <a:ext cx="791025" cy="621262"/>
          </a:xfrm>
          <a:prstGeom prst="rect">
            <a:avLst/>
          </a:prstGeom>
          <a:noFill/>
          <a:ln>
            <a:noFill/>
          </a:ln>
        </p:spPr>
      </p:pic>
      <p:pic>
        <p:nvPicPr>
          <p:cNvPr id="599" name="Google Shape;599;p57"/>
          <p:cNvPicPr preferRelativeResize="0"/>
          <p:nvPr/>
        </p:nvPicPr>
        <p:blipFill>
          <a:blip r:embed="rId16">
            <a:alphaModFix/>
          </a:blip>
          <a:stretch>
            <a:fillRect/>
          </a:stretch>
        </p:blipFill>
        <p:spPr>
          <a:xfrm>
            <a:off x="7258575" y="2953749"/>
            <a:ext cx="791025" cy="659813"/>
          </a:xfrm>
          <a:prstGeom prst="rect">
            <a:avLst/>
          </a:prstGeom>
          <a:noFill/>
          <a:ln>
            <a:noFill/>
          </a:ln>
        </p:spPr>
      </p:pic>
      <p:pic>
        <p:nvPicPr>
          <p:cNvPr id="600" name="Google Shape;600;p57"/>
          <p:cNvPicPr preferRelativeResize="0"/>
          <p:nvPr/>
        </p:nvPicPr>
        <p:blipFill>
          <a:blip r:embed="rId17">
            <a:alphaModFix/>
          </a:blip>
          <a:stretch>
            <a:fillRect/>
          </a:stretch>
        </p:blipFill>
        <p:spPr>
          <a:xfrm>
            <a:off x="5773475" y="3821574"/>
            <a:ext cx="791025" cy="63211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58"/>
          <p:cNvSpPr txBox="1"/>
          <p:nvPr>
            <p:ph type="ctrTitle"/>
          </p:nvPr>
        </p:nvSpPr>
        <p:spPr>
          <a:xfrm>
            <a:off x="208675" y="137800"/>
            <a:ext cx="81438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What’s True about These Quadrilaterals?</a:t>
            </a:r>
            <a:endParaRPr sz="4000">
              <a:solidFill>
                <a:srgbClr val="595959"/>
              </a:solidFill>
            </a:endParaRPr>
          </a:p>
        </p:txBody>
      </p:sp>
      <p:sp>
        <p:nvSpPr>
          <p:cNvPr id="606" name="Google Shape;606;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07" name="Google Shape;607;p58"/>
          <p:cNvSpPr txBox="1"/>
          <p:nvPr/>
        </p:nvSpPr>
        <p:spPr>
          <a:xfrm>
            <a:off x="542300" y="979300"/>
            <a:ext cx="7268100" cy="47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Here are four sets of quadrilaterals. In the space on the next page, write 4–5 statements about the sides and angles of the figures in each set. Each statement must be true for all the figures in the set.</a:t>
            </a:r>
            <a:endParaRPr sz="1100">
              <a:latin typeface="Quicksand"/>
              <a:ea typeface="Quicksand"/>
              <a:cs typeface="Quicksand"/>
              <a:sym typeface="Quicksand"/>
            </a:endParaRPr>
          </a:p>
          <a:p>
            <a:pPr indent="0" lvl="0" marL="0" rtl="0" algn="ctr">
              <a:spcBef>
                <a:spcPts val="0"/>
              </a:spcBef>
              <a:spcAft>
                <a:spcPts val="0"/>
              </a:spcAft>
              <a:buNone/>
            </a:pPr>
            <a:r>
              <a:t/>
            </a:r>
            <a:endParaRPr sz="1100">
              <a:latin typeface="Quicksand"/>
              <a:ea typeface="Quicksand"/>
              <a:cs typeface="Quicksand"/>
              <a:sym typeface="Quicksand"/>
            </a:endParaRPr>
          </a:p>
        </p:txBody>
      </p:sp>
      <p:sp>
        <p:nvSpPr>
          <p:cNvPr id="608" name="Google Shape;608;p58"/>
          <p:cNvSpPr txBox="1"/>
          <p:nvPr/>
        </p:nvSpPr>
        <p:spPr>
          <a:xfrm>
            <a:off x="606125" y="1627900"/>
            <a:ext cx="37926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Figures D and AA are </a:t>
            </a:r>
            <a:r>
              <a:rPr b="1" lang="en" sz="1200">
                <a:latin typeface="Quicksand"/>
                <a:ea typeface="Quicksand"/>
                <a:cs typeface="Quicksand"/>
                <a:sym typeface="Quicksand"/>
              </a:rPr>
              <a:t>squares.</a:t>
            </a:r>
            <a:endParaRPr b="1"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Figures K, Z, and AA are </a:t>
            </a:r>
            <a:r>
              <a:rPr b="1" lang="en" sz="1200">
                <a:latin typeface="Quicksand"/>
                <a:ea typeface="Quicksand"/>
                <a:cs typeface="Quicksand"/>
                <a:sym typeface="Quicksand"/>
              </a:rPr>
              <a:t>rectangles.</a:t>
            </a:r>
            <a:endParaRPr b="1" sz="1200">
              <a:latin typeface="Quicksand"/>
              <a:ea typeface="Quicksand"/>
              <a:cs typeface="Quicksand"/>
              <a:sym typeface="Quicksand"/>
            </a:endParaRPr>
          </a:p>
        </p:txBody>
      </p:sp>
      <p:sp>
        <p:nvSpPr>
          <p:cNvPr id="609" name="Google Shape;609;p58"/>
          <p:cNvSpPr txBox="1"/>
          <p:nvPr/>
        </p:nvSpPr>
        <p:spPr>
          <a:xfrm>
            <a:off x="4724375" y="1627900"/>
            <a:ext cx="37926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Figures N, U, and Z are </a:t>
            </a:r>
            <a:r>
              <a:rPr b="1" lang="en" sz="1200">
                <a:latin typeface="Quicksand"/>
                <a:ea typeface="Quicksand"/>
                <a:cs typeface="Quicksand"/>
                <a:sym typeface="Quicksand"/>
              </a:rPr>
              <a:t>parallelograms.</a:t>
            </a:r>
            <a:endParaRPr b="1" sz="1200">
              <a:latin typeface="Quicksand"/>
              <a:ea typeface="Quicksand"/>
              <a:cs typeface="Quicksand"/>
              <a:sym typeface="Quicksand"/>
            </a:endParaRPr>
          </a:p>
          <a:p>
            <a:pPr indent="0" lvl="0" marL="0" rtl="0" algn="l">
              <a:spcBef>
                <a:spcPts val="0"/>
              </a:spcBef>
              <a:spcAft>
                <a:spcPts val="0"/>
              </a:spcAft>
              <a:buNone/>
            </a:pPr>
            <a:r>
              <a:t/>
            </a:r>
            <a:endParaRPr b="1"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Figures N, U, and Z are </a:t>
            </a:r>
            <a:r>
              <a:rPr b="1" lang="en" sz="1200">
                <a:latin typeface="Quicksand"/>
                <a:ea typeface="Quicksand"/>
                <a:cs typeface="Quicksand"/>
                <a:sym typeface="Quicksand"/>
              </a:rPr>
              <a:t>rhombuses.</a:t>
            </a:r>
            <a:endParaRPr b="1" sz="1200">
              <a:latin typeface="Quicksand"/>
              <a:ea typeface="Quicksand"/>
              <a:cs typeface="Quicksand"/>
              <a:sym typeface="Quicksand"/>
            </a:endParaRPr>
          </a:p>
        </p:txBody>
      </p:sp>
      <p:pic>
        <p:nvPicPr>
          <p:cNvPr id="610" name="Google Shape;610;p58"/>
          <p:cNvPicPr preferRelativeResize="0"/>
          <p:nvPr/>
        </p:nvPicPr>
        <p:blipFill>
          <a:blip r:embed="rId3">
            <a:alphaModFix/>
          </a:blip>
          <a:stretch>
            <a:fillRect/>
          </a:stretch>
        </p:blipFill>
        <p:spPr>
          <a:xfrm>
            <a:off x="606125" y="2149650"/>
            <a:ext cx="2705100" cy="704525"/>
          </a:xfrm>
          <a:prstGeom prst="rect">
            <a:avLst/>
          </a:prstGeom>
          <a:noFill/>
          <a:ln>
            <a:noFill/>
          </a:ln>
        </p:spPr>
      </p:pic>
      <p:pic>
        <p:nvPicPr>
          <p:cNvPr id="611" name="Google Shape;611;p58"/>
          <p:cNvPicPr preferRelativeResize="0"/>
          <p:nvPr/>
        </p:nvPicPr>
        <p:blipFill>
          <a:blip r:embed="rId4">
            <a:alphaModFix/>
          </a:blip>
          <a:stretch>
            <a:fillRect/>
          </a:stretch>
        </p:blipFill>
        <p:spPr>
          <a:xfrm>
            <a:off x="526463" y="3832000"/>
            <a:ext cx="2864424" cy="592788"/>
          </a:xfrm>
          <a:prstGeom prst="rect">
            <a:avLst/>
          </a:prstGeom>
          <a:noFill/>
          <a:ln>
            <a:noFill/>
          </a:ln>
        </p:spPr>
      </p:pic>
      <p:pic>
        <p:nvPicPr>
          <p:cNvPr id="612" name="Google Shape;612;p58"/>
          <p:cNvPicPr preferRelativeResize="0"/>
          <p:nvPr/>
        </p:nvPicPr>
        <p:blipFill>
          <a:blip r:embed="rId5">
            <a:alphaModFix/>
          </a:blip>
          <a:stretch>
            <a:fillRect/>
          </a:stretch>
        </p:blipFill>
        <p:spPr>
          <a:xfrm>
            <a:off x="4909307" y="2149650"/>
            <a:ext cx="3422730" cy="704525"/>
          </a:xfrm>
          <a:prstGeom prst="rect">
            <a:avLst/>
          </a:prstGeom>
          <a:noFill/>
          <a:ln>
            <a:noFill/>
          </a:ln>
        </p:spPr>
      </p:pic>
      <p:pic>
        <p:nvPicPr>
          <p:cNvPr id="613" name="Google Shape;613;p58"/>
          <p:cNvPicPr preferRelativeResize="0"/>
          <p:nvPr/>
        </p:nvPicPr>
        <p:blipFill>
          <a:blip r:embed="rId6">
            <a:alphaModFix/>
          </a:blip>
          <a:stretch>
            <a:fillRect/>
          </a:stretch>
        </p:blipFill>
        <p:spPr>
          <a:xfrm>
            <a:off x="4724370" y="3832000"/>
            <a:ext cx="3792599" cy="57652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9"/>
          <p:cNvSpPr txBox="1"/>
          <p:nvPr>
            <p:ph type="ctrTitle"/>
          </p:nvPr>
        </p:nvSpPr>
        <p:spPr>
          <a:xfrm>
            <a:off x="208675" y="137800"/>
            <a:ext cx="81438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What’s True about These Quadrilaterals?</a:t>
            </a:r>
            <a:endParaRPr sz="4000">
              <a:solidFill>
                <a:srgbClr val="595959"/>
              </a:solidFill>
            </a:endParaRPr>
          </a:p>
        </p:txBody>
      </p:sp>
      <p:sp>
        <p:nvSpPr>
          <p:cNvPr id="619" name="Google Shape;619;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20" name="Google Shape;620;p59"/>
          <p:cNvSpPr txBox="1"/>
          <p:nvPr/>
        </p:nvSpPr>
        <p:spPr>
          <a:xfrm>
            <a:off x="542300" y="979300"/>
            <a:ext cx="7268100" cy="47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Here are four sets of quadrilaterals. In the space on the next page, write 4–5 statements about the sides and angles of the figures in each set. Each statement must be true for all the figures in the set.</a:t>
            </a:r>
            <a:endParaRPr sz="1100">
              <a:latin typeface="Quicksand"/>
              <a:ea typeface="Quicksand"/>
              <a:cs typeface="Quicksand"/>
              <a:sym typeface="Quicksand"/>
            </a:endParaRPr>
          </a:p>
          <a:p>
            <a:pPr indent="0" lvl="0" marL="0" rtl="0" algn="ctr">
              <a:spcBef>
                <a:spcPts val="0"/>
              </a:spcBef>
              <a:spcAft>
                <a:spcPts val="0"/>
              </a:spcAft>
              <a:buNone/>
            </a:pPr>
            <a:r>
              <a:t/>
            </a:r>
            <a:endParaRPr sz="1100">
              <a:latin typeface="Quicksand"/>
              <a:ea typeface="Quicksand"/>
              <a:cs typeface="Quicksand"/>
              <a:sym typeface="Quicksand"/>
            </a:endParaRPr>
          </a:p>
          <a:p>
            <a:pPr indent="0" lvl="0" marL="0" rtl="0" algn="ctr">
              <a:spcBef>
                <a:spcPts val="0"/>
              </a:spcBef>
              <a:spcAft>
                <a:spcPts val="0"/>
              </a:spcAft>
              <a:buNone/>
            </a:pPr>
            <a:r>
              <a:t/>
            </a:r>
            <a:endParaRPr sz="1100">
              <a:latin typeface="Quicksand"/>
              <a:ea typeface="Quicksand"/>
              <a:cs typeface="Quicksand"/>
              <a:sym typeface="Quicksand"/>
            </a:endParaRPr>
          </a:p>
          <a:p>
            <a:pPr indent="0" lvl="0" marL="0" rtl="0" algn="ctr">
              <a:spcBef>
                <a:spcPts val="0"/>
              </a:spcBef>
              <a:spcAft>
                <a:spcPts val="0"/>
              </a:spcAft>
              <a:buNone/>
            </a:pPr>
            <a:r>
              <a:t/>
            </a:r>
            <a:endParaRPr sz="1100">
              <a:latin typeface="Quicksand"/>
              <a:ea typeface="Quicksand"/>
              <a:cs typeface="Quicksand"/>
              <a:sym typeface="Quicksand"/>
            </a:endParaRPr>
          </a:p>
        </p:txBody>
      </p:sp>
      <p:graphicFrame>
        <p:nvGraphicFramePr>
          <p:cNvPr id="621" name="Google Shape;621;p59"/>
          <p:cNvGraphicFramePr/>
          <p:nvPr/>
        </p:nvGraphicFramePr>
        <p:xfrm>
          <a:off x="732450" y="1559620"/>
          <a:ext cx="3000000" cy="3000000"/>
        </p:xfrm>
        <a:graphic>
          <a:graphicData uri="http://schemas.openxmlformats.org/drawingml/2006/table">
            <a:tbl>
              <a:tblPr>
                <a:noFill/>
                <a:tableStyleId>{7DD03DE7-EAE5-4E03-A180-FE8CEE51B113}</a:tableStyleId>
              </a:tblPr>
              <a:tblGrid>
                <a:gridCol w="3619500"/>
                <a:gridCol w="3619500"/>
              </a:tblGrid>
              <a:tr h="1359100">
                <a:tc>
                  <a:txBody>
                    <a:bodyPr/>
                    <a:lstStyle/>
                    <a:p>
                      <a:pPr indent="0" lvl="0" marL="0" rtl="0" algn="ctr">
                        <a:spcBef>
                          <a:spcPts val="0"/>
                        </a:spcBef>
                        <a:spcAft>
                          <a:spcPts val="0"/>
                        </a:spcAft>
                        <a:buNone/>
                      </a:pPr>
                      <a:r>
                        <a:rPr b="1" lang="en">
                          <a:latin typeface="Quicksand"/>
                          <a:ea typeface="Quicksand"/>
                          <a:cs typeface="Quicksand"/>
                          <a:sym typeface="Quicksand"/>
                        </a:rPr>
                        <a:t>square</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Rectangle</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txBody>
                  <a:tcPr marT="91425" marB="91425" marR="91425" marL="91425"/>
                </a:tc>
              </a:tr>
              <a:tr h="1463000">
                <a:tc>
                  <a:txBody>
                    <a:bodyPr/>
                    <a:lstStyle/>
                    <a:p>
                      <a:pPr indent="0" lvl="0" marL="0" rtl="0" algn="ctr">
                        <a:spcBef>
                          <a:spcPts val="0"/>
                        </a:spcBef>
                        <a:spcAft>
                          <a:spcPts val="0"/>
                        </a:spcAft>
                        <a:buNone/>
                      </a:pPr>
                      <a:r>
                        <a:rPr b="1" lang="en">
                          <a:latin typeface="Quicksand"/>
                          <a:ea typeface="Quicksand"/>
                          <a:cs typeface="Quicksand"/>
                          <a:sym typeface="Quicksand"/>
                        </a:rPr>
                        <a:t>rhombus</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Parallelogram</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txBody>
                  <a:tcPr marT="91425" marB="91425" marR="91425" marL="91425"/>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60"/>
          <p:cNvSpPr txBox="1"/>
          <p:nvPr>
            <p:ph type="ctrTitle"/>
          </p:nvPr>
        </p:nvSpPr>
        <p:spPr>
          <a:xfrm>
            <a:off x="447675" y="1053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Guess Again</a:t>
            </a:r>
            <a:endParaRPr sz="4100">
              <a:solidFill>
                <a:srgbClr val="595959"/>
              </a:solidFill>
            </a:endParaRPr>
          </a:p>
        </p:txBody>
      </p:sp>
      <p:sp>
        <p:nvSpPr>
          <p:cNvPr id="627" name="Google Shape;627;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628" name="Google Shape;628;p60"/>
          <p:cNvSpPr txBox="1"/>
          <p:nvPr/>
        </p:nvSpPr>
        <p:spPr>
          <a:xfrm>
            <a:off x="640750" y="1108750"/>
            <a:ext cx="40416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Partner A: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Write down a property that a quadrilateral could have. Don’t show it to your partner.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Find 3 quadrilaterals that have that property and 3 that don’t. Place them in the columns of the table.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Partner B: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Study the quadrilaterals chosen by your partner.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Pick another quadrilateral from the set. Ask: “Does this quadrilateral fit in your property?”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Find at least 1 quadrilateral that fits the property and 1 that doesn’t.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Guess the property. If your guess is off, ask more questions before guessing again.</a:t>
            </a:r>
            <a:endParaRPr>
              <a:latin typeface="Quicksand"/>
              <a:ea typeface="Quicksand"/>
              <a:cs typeface="Quicksand"/>
              <a:sym typeface="Quicksand"/>
            </a:endParaRPr>
          </a:p>
        </p:txBody>
      </p:sp>
      <p:sp>
        <p:nvSpPr>
          <p:cNvPr id="629" name="Google Shape;629;p60"/>
          <p:cNvSpPr txBox="1"/>
          <p:nvPr/>
        </p:nvSpPr>
        <p:spPr>
          <a:xfrm>
            <a:off x="4831775" y="1108750"/>
            <a:ext cx="3907200" cy="147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Switch roles after the property is guessed correctly.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 Partner A’s property: _____________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 Partner B’s property: _____________</a:t>
            </a:r>
            <a:endParaRPr>
              <a:latin typeface="Quicksand"/>
              <a:ea typeface="Quicksand"/>
              <a:cs typeface="Quicksand"/>
              <a:sym typeface="Quicksand"/>
            </a:endParaRPr>
          </a:p>
        </p:txBody>
      </p:sp>
      <p:pic>
        <p:nvPicPr>
          <p:cNvPr id="630" name="Google Shape;630;p60"/>
          <p:cNvPicPr preferRelativeResize="0"/>
          <p:nvPr/>
        </p:nvPicPr>
        <p:blipFill>
          <a:blip r:embed="rId3">
            <a:alphaModFix/>
          </a:blip>
          <a:stretch>
            <a:fillRect/>
          </a:stretch>
        </p:blipFill>
        <p:spPr>
          <a:xfrm>
            <a:off x="5121100" y="2580550"/>
            <a:ext cx="3328550" cy="12539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36" name="Google Shape;636;p6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looked closely at quadrilaterals and identified ones whose sides and angles have certain attributes or properties.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637" name="Google Shape;637;p61"/>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61"/>
          <p:cNvSpPr txBox="1"/>
          <p:nvPr/>
        </p:nvSpPr>
        <p:spPr>
          <a:xfrm>
            <a:off x="981975" y="280622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properties do these quadrilaterals share?</a:t>
            </a:r>
            <a:endParaRPr b="1" sz="1100">
              <a:latin typeface="Quicksand"/>
              <a:ea typeface="Quicksand"/>
              <a:cs typeface="Quicksand"/>
              <a:sym typeface="Quicksand"/>
            </a:endParaRPr>
          </a:p>
        </p:txBody>
      </p:sp>
      <p:sp>
        <p:nvSpPr>
          <p:cNvPr id="639" name="Google Shape;639;p61"/>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61"/>
          <p:cNvSpPr txBox="1"/>
          <p:nvPr/>
        </p:nvSpPr>
        <p:spPr>
          <a:xfrm flipH="1">
            <a:off x="5729975" y="1939100"/>
            <a:ext cx="1838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properties do they not share?</a:t>
            </a:r>
            <a:endParaRPr b="1" sz="1100">
              <a:latin typeface="Quicksand"/>
              <a:ea typeface="Quicksand"/>
              <a:cs typeface="Quicksand"/>
              <a:sym typeface="Quicksand"/>
            </a:endParaRPr>
          </a:p>
        </p:txBody>
      </p:sp>
      <p:sp>
        <p:nvSpPr>
          <p:cNvPr id="641" name="Google Shape;641;p61"/>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1"/>
          <p:cNvSpPr txBox="1"/>
          <p:nvPr/>
        </p:nvSpPr>
        <p:spPr>
          <a:xfrm flipH="1">
            <a:off x="5948575" y="3735900"/>
            <a:ext cx="2183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can we say about parallel sides in quadrilaterals?</a:t>
            </a:r>
            <a:endParaRPr b="1" sz="1100">
              <a:latin typeface="Quicksand"/>
              <a:ea typeface="Quicksand"/>
              <a:cs typeface="Quicksand"/>
              <a:sym typeface="Quicksand"/>
            </a:endParaRPr>
          </a:p>
        </p:txBody>
      </p:sp>
      <p:pic>
        <p:nvPicPr>
          <p:cNvPr id="643" name="Google Shape;643;p61"/>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pic>
        <p:nvPicPr>
          <p:cNvPr id="644" name="Google Shape;644;p61"/>
          <p:cNvPicPr preferRelativeResize="0"/>
          <p:nvPr/>
        </p:nvPicPr>
        <p:blipFill>
          <a:blip r:embed="rId4">
            <a:alphaModFix/>
          </a:blip>
          <a:stretch>
            <a:fillRect/>
          </a:stretch>
        </p:blipFill>
        <p:spPr>
          <a:xfrm>
            <a:off x="2750125" y="1414500"/>
            <a:ext cx="2366880" cy="8913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62"/>
          <p:cNvSpPr txBox="1"/>
          <p:nvPr>
            <p:ph type="ctrTitle"/>
          </p:nvPr>
        </p:nvSpPr>
        <p:spPr>
          <a:xfrm>
            <a:off x="666400" y="1275925"/>
            <a:ext cx="777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Sort Quadrilaterals</a:t>
            </a:r>
            <a:endParaRPr sz="4400">
              <a:solidFill>
                <a:srgbClr val="434343"/>
              </a:solidFill>
              <a:latin typeface="Hepta Slab"/>
              <a:ea typeface="Hepta Slab"/>
              <a:cs typeface="Hepta Slab"/>
              <a:sym typeface="Hepta Slab"/>
            </a:endParaRPr>
          </a:p>
        </p:txBody>
      </p:sp>
      <p:sp>
        <p:nvSpPr>
          <p:cNvPr id="650" name="Google Shape;650;p62"/>
          <p:cNvSpPr txBox="1"/>
          <p:nvPr/>
        </p:nvSpPr>
        <p:spPr>
          <a:xfrm>
            <a:off x="3650225" y="28230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quadrilaterals.</a:t>
            </a:r>
            <a:endParaRPr>
              <a:latin typeface="Quicksand"/>
              <a:ea typeface="Quicksand"/>
              <a:cs typeface="Quicksand"/>
              <a:sym typeface="Quicksand"/>
            </a:endParaRPr>
          </a:p>
        </p:txBody>
      </p:sp>
      <p:sp>
        <p:nvSpPr>
          <p:cNvPr id="651" name="Google Shape;651;p62"/>
          <p:cNvSpPr/>
          <p:nvPr/>
        </p:nvSpPr>
        <p:spPr>
          <a:xfrm>
            <a:off x="3190427" y="28230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5.G.B.3, 5.G.B.4</a:t>
            </a:r>
            <a:endParaRPr sz="1100">
              <a:latin typeface="Quicksand"/>
              <a:ea typeface="Quicksand"/>
              <a:cs typeface="Quicksand"/>
              <a:sym typeface="Quicksand"/>
            </a:endParaRPr>
          </a:p>
        </p:txBody>
      </p:sp>
      <p:sp>
        <p:nvSpPr>
          <p:cNvPr id="653" name="Google Shape;653;p62"/>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63"/>
          <p:cNvSpPr txBox="1"/>
          <p:nvPr>
            <p:ph type="ctrTitle"/>
          </p:nvPr>
        </p:nvSpPr>
        <p:spPr>
          <a:xfrm>
            <a:off x="852325" y="615900"/>
            <a:ext cx="7046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 You Know About….</a:t>
            </a:r>
            <a:endParaRPr b="0" sz="3000">
              <a:solidFill>
                <a:srgbClr val="434343"/>
              </a:solidFill>
              <a:latin typeface="Hepta Slab"/>
              <a:ea typeface="Hepta Slab"/>
              <a:cs typeface="Hepta Slab"/>
              <a:sym typeface="Hepta Slab"/>
            </a:endParaRPr>
          </a:p>
        </p:txBody>
      </p:sp>
      <p:sp>
        <p:nvSpPr>
          <p:cNvPr id="659" name="Google Shape;659;p63"/>
          <p:cNvSpPr txBox="1"/>
          <p:nvPr/>
        </p:nvSpPr>
        <p:spPr>
          <a:xfrm>
            <a:off x="8144025" y="212250"/>
            <a:ext cx="8772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pic>
        <p:nvPicPr>
          <p:cNvPr id="660" name="Google Shape;660;p63"/>
          <p:cNvPicPr preferRelativeResize="0"/>
          <p:nvPr/>
        </p:nvPicPr>
        <p:blipFill>
          <a:blip r:embed="rId3">
            <a:alphaModFix/>
          </a:blip>
          <a:stretch>
            <a:fillRect/>
          </a:stretch>
        </p:blipFill>
        <p:spPr>
          <a:xfrm>
            <a:off x="635075" y="1970200"/>
            <a:ext cx="7630174" cy="12031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64"/>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Guess Who?</a:t>
            </a:r>
            <a:endParaRPr b="0" sz="3000">
              <a:solidFill>
                <a:srgbClr val="434343"/>
              </a:solidFill>
              <a:latin typeface="Hepta Slab"/>
              <a:ea typeface="Hepta Slab"/>
              <a:cs typeface="Hepta Slab"/>
              <a:sym typeface="Hepta Slab"/>
            </a:endParaRPr>
          </a:p>
        </p:txBody>
      </p:sp>
      <p:sp>
        <p:nvSpPr>
          <p:cNvPr id="666" name="Google Shape;666;p6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67" name="Google Shape;667;p64"/>
          <p:cNvSpPr txBox="1"/>
          <p:nvPr/>
        </p:nvSpPr>
        <p:spPr>
          <a:xfrm>
            <a:off x="683575" y="1446725"/>
            <a:ext cx="37590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Play a round of Guess Who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Partner A: Select one of the quadrilaterals. Do not reveal it to your partner.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Partner B: Ask “yes” or “no” questions to guess which shape your partner picked. Between each question, cross out or remove the quadrilaterals based on your partner’s answers.</a:t>
            </a:r>
            <a:endParaRPr>
              <a:latin typeface="Quicksand"/>
              <a:ea typeface="Quicksand"/>
              <a:cs typeface="Quicksand"/>
              <a:sym typeface="Quicksand"/>
            </a:endParaRPr>
          </a:p>
        </p:txBody>
      </p:sp>
      <p:pic>
        <p:nvPicPr>
          <p:cNvPr id="668" name="Google Shape;668;p64"/>
          <p:cNvPicPr preferRelativeResize="0"/>
          <p:nvPr/>
        </p:nvPicPr>
        <p:blipFill>
          <a:blip r:embed="rId3">
            <a:alphaModFix/>
          </a:blip>
          <a:stretch>
            <a:fillRect/>
          </a:stretch>
        </p:blipFill>
        <p:spPr>
          <a:xfrm>
            <a:off x="4317875" y="1218675"/>
            <a:ext cx="4206025" cy="30589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65"/>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Guess Who?</a:t>
            </a:r>
            <a:endParaRPr b="0" sz="3000">
              <a:solidFill>
                <a:srgbClr val="434343"/>
              </a:solidFill>
              <a:latin typeface="Hepta Slab"/>
              <a:ea typeface="Hepta Slab"/>
              <a:cs typeface="Hepta Slab"/>
              <a:sym typeface="Hepta Slab"/>
            </a:endParaRPr>
          </a:p>
        </p:txBody>
      </p:sp>
      <p:sp>
        <p:nvSpPr>
          <p:cNvPr id="674" name="Google Shape;674;p6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75" name="Google Shape;675;p65"/>
          <p:cNvSpPr txBox="1"/>
          <p:nvPr/>
        </p:nvSpPr>
        <p:spPr>
          <a:xfrm>
            <a:off x="662100" y="1308175"/>
            <a:ext cx="7819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Han and Mai were playing the same game. These are the last two shapes.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question can Mai ask to determine which shape is the one that Han picked?</a:t>
            </a:r>
            <a:endParaRPr>
              <a:latin typeface="Quicksand"/>
              <a:ea typeface="Quicksand"/>
              <a:cs typeface="Quicksand"/>
              <a:sym typeface="Quicksand"/>
            </a:endParaRPr>
          </a:p>
        </p:txBody>
      </p:sp>
      <p:pic>
        <p:nvPicPr>
          <p:cNvPr id="676" name="Google Shape;676;p65"/>
          <p:cNvPicPr preferRelativeResize="0"/>
          <p:nvPr/>
        </p:nvPicPr>
        <p:blipFill>
          <a:blip r:embed="rId3">
            <a:alphaModFix/>
          </a:blip>
          <a:stretch>
            <a:fillRect/>
          </a:stretch>
        </p:blipFill>
        <p:spPr>
          <a:xfrm>
            <a:off x="2623188" y="2329425"/>
            <a:ext cx="3457575" cy="19907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66"/>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Card Sort: Quadrilaterals</a:t>
            </a:r>
            <a:endParaRPr b="0" sz="3000">
              <a:solidFill>
                <a:srgbClr val="434343"/>
              </a:solidFill>
              <a:latin typeface="Hepta Slab"/>
              <a:ea typeface="Hepta Slab"/>
              <a:cs typeface="Hepta Slab"/>
              <a:sym typeface="Hepta Slab"/>
            </a:endParaRPr>
          </a:p>
        </p:txBody>
      </p:sp>
      <p:sp>
        <p:nvSpPr>
          <p:cNvPr id="682" name="Google Shape;682;p6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683" name="Google Shape;683;p66"/>
          <p:cNvSpPr txBox="1"/>
          <p:nvPr/>
        </p:nvSpPr>
        <p:spPr>
          <a:xfrm>
            <a:off x="812925" y="970950"/>
            <a:ext cx="77769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Your teacher will give you a set of cards.</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 1. Sort all of the quadrilateral cards in a way that makes sense to you.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Name the categories in this sort.</a:t>
            </a:r>
            <a:endParaRPr>
              <a:latin typeface="Quicksand"/>
              <a:ea typeface="Quicksand"/>
              <a:cs typeface="Quicksand"/>
              <a:sym typeface="Quicksand"/>
            </a:endParaRPr>
          </a:p>
        </p:txBody>
      </p:sp>
      <p:pic>
        <p:nvPicPr>
          <p:cNvPr id="684" name="Google Shape;684;p66"/>
          <p:cNvPicPr preferRelativeResize="0"/>
          <p:nvPr/>
        </p:nvPicPr>
        <p:blipFill>
          <a:blip r:embed="rId3">
            <a:alphaModFix/>
          </a:blip>
          <a:stretch>
            <a:fillRect/>
          </a:stretch>
        </p:blipFill>
        <p:spPr>
          <a:xfrm>
            <a:off x="1782750" y="1902875"/>
            <a:ext cx="1081767" cy="436978"/>
          </a:xfrm>
          <a:prstGeom prst="rect">
            <a:avLst/>
          </a:prstGeom>
          <a:noFill/>
          <a:ln>
            <a:noFill/>
          </a:ln>
        </p:spPr>
      </p:pic>
      <p:pic>
        <p:nvPicPr>
          <p:cNvPr id="685" name="Google Shape;685;p66"/>
          <p:cNvPicPr preferRelativeResize="0"/>
          <p:nvPr/>
        </p:nvPicPr>
        <p:blipFill>
          <a:blip r:embed="rId4">
            <a:alphaModFix/>
          </a:blip>
          <a:stretch>
            <a:fillRect/>
          </a:stretch>
        </p:blipFill>
        <p:spPr>
          <a:xfrm>
            <a:off x="3096495" y="1902875"/>
            <a:ext cx="1081767" cy="510862"/>
          </a:xfrm>
          <a:prstGeom prst="rect">
            <a:avLst/>
          </a:prstGeom>
          <a:noFill/>
          <a:ln>
            <a:noFill/>
          </a:ln>
        </p:spPr>
      </p:pic>
      <p:pic>
        <p:nvPicPr>
          <p:cNvPr id="686" name="Google Shape;686;p66"/>
          <p:cNvPicPr preferRelativeResize="0"/>
          <p:nvPr/>
        </p:nvPicPr>
        <p:blipFill>
          <a:blip r:embed="rId5">
            <a:alphaModFix/>
          </a:blip>
          <a:stretch>
            <a:fillRect/>
          </a:stretch>
        </p:blipFill>
        <p:spPr>
          <a:xfrm>
            <a:off x="4307826" y="1902875"/>
            <a:ext cx="955414" cy="510859"/>
          </a:xfrm>
          <a:prstGeom prst="rect">
            <a:avLst/>
          </a:prstGeom>
          <a:noFill/>
          <a:ln>
            <a:noFill/>
          </a:ln>
        </p:spPr>
      </p:pic>
      <p:pic>
        <p:nvPicPr>
          <p:cNvPr id="687" name="Google Shape;687;p66"/>
          <p:cNvPicPr preferRelativeResize="0"/>
          <p:nvPr/>
        </p:nvPicPr>
        <p:blipFill>
          <a:blip r:embed="rId6">
            <a:alphaModFix/>
          </a:blip>
          <a:stretch>
            <a:fillRect/>
          </a:stretch>
        </p:blipFill>
        <p:spPr>
          <a:xfrm>
            <a:off x="5525690" y="1884350"/>
            <a:ext cx="955406" cy="517861"/>
          </a:xfrm>
          <a:prstGeom prst="rect">
            <a:avLst/>
          </a:prstGeom>
          <a:noFill/>
          <a:ln>
            <a:noFill/>
          </a:ln>
        </p:spPr>
      </p:pic>
      <p:pic>
        <p:nvPicPr>
          <p:cNvPr id="688" name="Google Shape;688;p66"/>
          <p:cNvPicPr preferRelativeResize="0"/>
          <p:nvPr/>
        </p:nvPicPr>
        <p:blipFill>
          <a:blip r:embed="rId7">
            <a:alphaModFix/>
          </a:blip>
          <a:stretch>
            <a:fillRect/>
          </a:stretch>
        </p:blipFill>
        <p:spPr>
          <a:xfrm>
            <a:off x="1866330" y="2666632"/>
            <a:ext cx="895453" cy="535848"/>
          </a:xfrm>
          <a:prstGeom prst="rect">
            <a:avLst/>
          </a:prstGeom>
          <a:noFill/>
          <a:ln>
            <a:noFill/>
          </a:ln>
        </p:spPr>
      </p:pic>
      <p:pic>
        <p:nvPicPr>
          <p:cNvPr id="689" name="Google Shape;689;p66"/>
          <p:cNvPicPr preferRelativeResize="0"/>
          <p:nvPr/>
        </p:nvPicPr>
        <p:blipFill>
          <a:blip r:embed="rId8">
            <a:alphaModFix/>
          </a:blip>
          <a:stretch>
            <a:fillRect/>
          </a:stretch>
        </p:blipFill>
        <p:spPr>
          <a:xfrm>
            <a:off x="2937003" y="2758159"/>
            <a:ext cx="1266101" cy="352793"/>
          </a:xfrm>
          <a:prstGeom prst="rect">
            <a:avLst/>
          </a:prstGeom>
          <a:noFill/>
          <a:ln>
            <a:noFill/>
          </a:ln>
        </p:spPr>
      </p:pic>
      <p:pic>
        <p:nvPicPr>
          <p:cNvPr id="690" name="Google Shape;690;p66"/>
          <p:cNvPicPr preferRelativeResize="0"/>
          <p:nvPr/>
        </p:nvPicPr>
        <p:blipFill>
          <a:blip r:embed="rId9">
            <a:alphaModFix/>
          </a:blip>
          <a:stretch>
            <a:fillRect/>
          </a:stretch>
        </p:blipFill>
        <p:spPr>
          <a:xfrm>
            <a:off x="4378333" y="2758165"/>
            <a:ext cx="517091" cy="774760"/>
          </a:xfrm>
          <a:prstGeom prst="rect">
            <a:avLst/>
          </a:prstGeom>
          <a:noFill/>
          <a:ln>
            <a:noFill/>
          </a:ln>
        </p:spPr>
      </p:pic>
      <p:pic>
        <p:nvPicPr>
          <p:cNvPr id="691" name="Google Shape;691;p66"/>
          <p:cNvPicPr preferRelativeResize="0"/>
          <p:nvPr/>
        </p:nvPicPr>
        <p:blipFill>
          <a:blip r:embed="rId10">
            <a:alphaModFix/>
          </a:blip>
          <a:stretch>
            <a:fillRect/>
          </a:stretch>
        </p:blipFill>
        <p:spPr>
          <a:xfrm>
            <a:off x="4999735" y="2685504"/>
            <a:ext cx="788581" cy="627545"/>
          </a:xfrm>
          <a:prstGeom prst="rect">
            <a:avLst/>
          </a:prstGeom>
          <a:noFill/>
          <a:ln>
            <a:noFill/>
          </a:ln>
        </p:spPr>
      </p:pic>
      <p:pic>
        <p:nvPicPr>
          <p:cNvPr id="692" name="Google Shape;692;p66"/>
          <p:cNvPicPr preferRelativeResize="0"/>
          <p:nvPr/>
        </p:nvPicPr>
        <p:blipFill>
          <a:blip r:embed="rId11">
            <a:alphaModFix/>
          </a:blip>
          <a:stretch>
            <a:fillRect/>
          </a:stretch>
        </p:blipFill>
        <p:spPr>
          <a:xfrm>
            <a:off x="6590522" y="1893618"/>
            <a:ext cx="1218658" cy="517853"/>
          </a:xfrm>
          <a:prstGeom prst="rect">
            <a:avLst/>
          </a:prstGeom>
          <a:noFill/>
          <a:ln>
            <a:noFill/>
          </a:ln>
        </p:spPr>
      </p:pic>
      <p:pic>
        <p:nvPicPr>
          <p:cNvPr id="693" name="Google Shape;693;p66"/>
          <p:cNvPicPr preferRelativeResize="0"/>
          <p:nvPr/>
        </p:nvPicPr>
        <p:blipFill>
          <a:blip r:embed="rId12">
            <a:alphaModFix/>
          </a:blip>
          <a:stretch>
            <a:fillRect/>
          </a:stretch>
        </p:blipFill>
        <p:spPr>
          <a:xfrm>
            <a:off x="5892627" y="2522901"/>
            <a:ext cx="517091" cy="741989"/>
          </a:xfrm>
          <a:prstGeom prst="rect">
            <a:avLst/>
          </a:prstGeom>
          <a:noFill/>
          <a:ln>
            <a:noFill/>
          </a:ln>
        </p:spPr>
      </p:pic>
      <p:pic>
        <p:nvPicPr>
          <p:cNvPr id="694" name="Google Shape;694;p66"/>
          <p:cNvPicPr preferRelativeResize="0"/>
          <p:nvPr/>
        </p:nvPicPr>
        <p:blipFill>
          <a:blip r:embed="rId13">
            <a:alphaModFix/>
          </a:blip>
          <a:stretch>
            <a:fillRect/>
          </a:stretch>
        </p:blipFill>
        <p:spPr>
          <a:xfrm>
            <a:off x="6535365" y="2522901"/>
            <a:ext cx="517101" cy="905115"/>
          </a:xfrm>
          <a:prstGeom prst="rect">
            <a:avLst/>
          </a:prstGeom>
          <a:noFill/>
          <a:ln>
            <a:noFill/>
          </a:ln>
        </p:spPr>
      </p:pic>
      <p:pic>
        <p:nvPicPr>
          <p:cNvPr id="695" name="Google Shape;695;p66"/>
          <p:cNvPicPr preferRelativeResize="0"/>
          <p:nvPr/>
        </p:nvPicPr>
        <p:blipFill>
          <a:blip r:embed="rId14">
            <a:alphaModFix/>
          </a:blip>
          <a:stretch>
            <a:fillRect/>
          </a:stretch>
        </p:blipFill>
        <p:spPr>
          <a:xfrm>
            <a:off x="7178114" y="2522901"/>
            <a:ext cx="701661" cy="905119"/>
          </a:xfrm>
          <a:prstGeom prst="rect">
            <a:avLst/>
          </a:prstGeom>
          <a:noFill/>
          <a:ln>
            <a:noFill/>
          </a:ln>
        </p:spPr>
      </p:pic>
      <p:pic>
        <p:nvPicPr>
          <p:cNvPr id="696" name="Google Shape;696;p66"/>
          <p:cNvPicPr preferRelativeResize="0"/>
          <p:nvPr/>
        </p:nvPicPr>
        <p:blipFill>
          <a:blip r:embed="rId15">
            <a:alphaModFix/>
          </a:blip>
          <a:stretch>
            <a:fillRect/>
          </a:stretch>
        </p:blipFill>
        <p:spPr>
          <a:xfrm>
            <a:off x="3096500" y="3455377"/>
            <a:ext cx="701650" cy="1049868"/>
          </a:xfrm>
          <a:prstGeom prst="rect">
            <a:avLst/>
          </a:prstGeom>
          <a:noFill/>
          <a:ln>
            <a:noFill/>
          </a:ln>
        </p:spPr>
      </p:pic>
      <p:pic>
        <p:nvPicPr>
          <p:cNvPr id="697" name="Google Shape;697;p66"/>
          <p:cNvPicPr preferRelativeResize="0"/>
          <p:nvPr/>
        </p:nvPicPr>
        <p:blipFill>
          <a:blip r:embed="rId16">
            <a:alphaModFix/>
          </a:blip>
          <a:stretch>
            <a:fillRect/>
          </a:stretch>
        </p:blipFill>
        <p:spPr>
          <a:xfrm>
            <a:off x="1929338" y="3529250"/>
            <a:ext cx="788600" cy="788600"/>
          </a:xfrm>
          <a:prstGeom prst="rect">
            <a:avLst/>
          </a:prstGeom>
          <a:noFill/>
          <a:ln>
            <a:noFill/>
          </a:ln>
        </p:spPr>
      </p:pic>
      <p:pic>
        <p:nvPicPr>
          <p:cNvPr id="698" name="Google Shape;698;p66"/>
          <p:cNvPicPr preferRelativeResize="0"/>
          <p:nvPr/>
        </p:nvPicPr>
        <p:blipFill>
          <a:blip r:embed="rId17">
            <a:alphaModFix/>
          </a:blip>
          <a:stretch>
            <a:fillRect/>
          </a:stretch>
        </p:blipFill>
        <p:spPr>
          <a:xfrm>
            <a:off x="3959375" y="3799012"/>
            <a:ext cx="1218650" cy="640572"/>
          </a:xfrm>
          <a:prstGeom prst="rect">
            <a:avLst/>
          </a:prstGeom>
          <a:noFill/>
          <a:ln>
            <a:noFill/>
          </a:ln>
        </p:spPr>
      </p:pic>
      <p:pic>
        <p:nvPicPr>
          <p:cNvPr id="699" name="Google Shape;699;p66"/>
          <p:cNvPicPr preferRelativeResize="0"/>
          <p:nvPr/>
        </p:nvPicPr>
        <p:blipFill>
          <a:blip r:embed="rId18">
            <a:alphaModFix/>
          </a:blip>
          <a:stretch>
            <a:fillRect/>
          </a:stretch>
        </p:blipFill>
        <p:spPr>
          <a:xfrm>
            <a:off x="5513200" y="3596349"/>
            <a:ext cx="980400" cy="867972"/>
          </a:xfrm>
          <a:prstGeom prst="rect">
            <a:avLst/>
          </a:prstGeom>
          <a:noFill/>
          <a:ln>
            <a:noFill/>
          </a:ln>
        </p:spPr>
      </p:pic>
      <p:pic>
        <p:nvPicPr>
          <p:cNvPr id="700" name="Google Shape;700;p66"/>
          <p:cNvPicPr preferRelativeResize="0"/>
          <p:nvPr/>
        </p:nvPicPr>
        <p:blipFill>
          <a:blip r:embed="rId19">
            <a:alphaModFix/>
          </a:blip>
          <a:stretch>
            <a:fillRect/>
          </a:stretch>
        </p:blipFill>
        <p:spPr>
          <a:xfrm>
            <a:off x="6828775" y="3653176"/>
            <a:ext cx="980400" cy="93225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67"/>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Card Sort: Quadrilaterals</a:t>
            </a:r>
            <a:endParaRPr b="0" sz="3000">
              <a:solidFill>
                <a:srgbClr val="434343"/>
              </a:solidFill>
              <a:latin typeface="Hepta Slab"/>
              <a:ea typeface="Hepta Slab"/>
              <a:cs typeface="Hepta Slab"/>
              <a:sym typeface="Hepta Slab"/>
            </a:endParaRPr>
          </a:p>
        </p:txBody>
      </p:sp>
      <p:sp>
        <p:nvSpPr>
          <p:cNvPr id="706" name="Google Shape;706;p6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707" name="Google Shape;707;p67"/>
          <p:cNvSpPr txBox="1"/>
          <p:nvPr/>
        </p:nvSpPr>
        <p:spPr>
          <a:xfrm>
            <a:off x="812925" y="970950"/>
            <a:ext cx="7776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Your teacher will give you a set of cards.</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2. Sort the quadrilateral cards in a different way and name each of the categories in this sort.</a:t>
            </a:r>
            <a:endParaRPr>
              <a:latin typeface="Quicksand"/>
              <a:ea typeface="Quicksand"/>
              <a:cs typeface="Quicksand"/>
              <a:sym typeface="Quicksand"/>
            </a:endParaRPr>
          </a:p>
        </p:txBody>
      </p:sp>
      <p:pic>
        <p:nvPicPr>
          <p:cNvPr id="708" name="Google Shape;708;p67"/>
          <p:cNvPicPr preferRelativeResize="0"/>
          <p:nvPr/>
        </p:nvPicPr>
        <p:blipFill>
          <a:blip r:embed="rId3">
            <a:alphaModFix/>
          </a:blip>
          <a:stretch>
            <a:fillRect/>
          </a:stretch>
        </p:blipFill>
        <p:spPr>
          <a:xfrm>
            <a:off x="1782750" y="1902875"/>
            <a:ext cx="1081767" cy="436978"/>
          </a:xfrm>
          <a:prstGeom prst="rect">
            <a:avLst/>
          </a:prstGeom>
          <a:noFill/>
          <a:ln>
            <a:noFill/>
          </a:ln>
        </p:spPr>
      </p:pic>
      <p:pic>
        <p:nvPicPr>
          <p:cNvPr id="709" name="Google Shape;709;p67"/>
          <p:cNvPicPr preferRelativeResize="0"/>
          <p:nvPr/>
        </p:nvPicPr>
        <p:blipFill>
          <a:blip r:embed="rId4">
            <a:alphaModFix/>
          </a:blip>
          <a:stretch>
            <a:fillRect/>
          </a:stretch>
        </p:blipFill>
        <p:spPr>
          <a:xfrm>
            <a:off x="3096495" y="1902875"/>
            <a:ext cx="1081767" cy="510862"/>
          </a:xfrm>
          <a:prstGeom prst="rect">
            <a:avLst/>
          </a:prstGeom>
          <a:noFill/>
          <a:ln>
            <a:noFill/>
          </a:ln>
        </p:spPr>
      </p:pic>
      <p:pic>
        <p:nvPicPr>
          <p:cNvPr id="710" name="Google Shape;710;p67"/>
          <p:cNvPicPr preferRelativeResize="0"/>
          <p:nvPr/>
        </p:nvPicPr>
        <p:blipFill>
          <a:blip r:embed="rId5">
            <a:alphaModFix/>
          </a:blip>
          <a:stretch>
            <a:fillRect/>
          </a:stretch>
        </p:blipFill>
        <p:spPr>
          <a:xfrm>
            <a:off x="4307826" y="1902875"/>
            <a:ext cx="955414" cy="510859"/>
          </a:xfrm>
          <a:prstGeom prst="rect">
            <a:avLst/>
          </a:prstGeom>
          <a:noFill/>
          <a:ln>
            <a:noFill/>
          </a:ln>
        </p:spPr>
      </p:pic>
      <p:pic>
        <p:nvPicPr>
          <p:cNvPr id="711" name="Google Shape;711;p67"/>
          <p:cNvPicPr preferRelativeResize="0"/>
          <p:nvPr/>
        </p:nvPicPr>
        <p:blipFill>
          <a:blip r:embed="rId6">
            <a:alphaModFix/>
          </a:blip>
          <a:stretch>
            <a:fillRect/>
          </a:stretch>
        </p:blipFill>
        <p:spPr>
          <a:xfrm>
            <a:off x="5525690" y="1884350"/>
            <a:ext cx="955406" cy="517861"/>
          </a:xfrm>
          <a:prstGeom prst="rect">
            <a:avLst/>
          </a:prstGeom>
          <a:noFill/>
          <a:ln>
            <a:noFill/>
          </a:ln>
        </p:spPr>
      </p:pic>
      <p:pic>
        <p:nvPicPr>
          <p:cNvPr id="712" name="Google Shape;712;p67"/>
          <p:cNvPicPr preferRelativeResize="0"/>
          <p:nvPr/>
        </p:nvPicPr>
        <p:blipFill>
          <a:blip r:embed="rId7">
            <a:alphaModFix/>
          </a:blip>
          <a:stretch>
            <a:fillRect/>
          </a:stretch>
        </p:blipFill>
        <p:spPr>
          <a:xfrm>
            <a:off x="1866330" y="2666632"/>
            <a:ext cx="895453" cy="535848"/>
          </a:xfrm>
          <a:prstGeom prst="rect">
            <a:avLst/>
          </a:prstGeom>
          <a:noFill/>
          <a:ln>
            <a:noFill/>
          </a:ln>
        </p:spPr>
      </p:pic>
      <p:pic>
        <p:nvPicPr>
          <p:cNvPr id="713" name="Google Shape;713;p67"/>
          <p:cNvPicPr preferRelativeResize="0"/>
          <p:nvPr/>
        </p:nvPicPr>
        <p:blipFill>
          <a:blip r:embed="rId8">
            <a:alphaModFix/>
          </a:blip>
          <a:stretch>
            <a:fillRect/>
          </a:stretch>
        </p:blipFill>
        <p:spPr>
          <a:xfrm>
            <a:off x="2937003" y="2758159"/>
            <a:ext cx="1266101" cy="352793"/>
          </a:xfrm>
          <a:prstGeom prst="rect">
            <a:avLst/>
          </a:prstGeom>
          <a:noFill/>
          <a:ln>
            <a:noFill/>
          </a:ln>
        </p:spPr>
      </p:pic>
      <p:pic>
        <p:nvPicPr>
          <p:cNvPr id="714" name="Google Shape;714;p67"/>
          <p:cNvPicPr preferRelativeResize="0"/>
          <p:nvPr/>
        </p:nvPicPr>
        <p:blipFill>
          <a:blip r:embed="rId9">
            <a:alphaModFix/>
          </a:blip>
          <a:stretch>
            <a:fillRect/>
          </a:stretch>
        </p:blipFill>
        <p:spPr>
          <a:xfrm>
            <a:off x="4378333" y="2758165"/>
            <a:ext cx="517091" cy="774760"/>
          </a:xfrm>
          <a:prstGeom prst="rect">
            <a:avLst/>
          </a:prstGeom>
          <a:noFill/>
          <a:ln>
            <a:noFill/>
          </a:ln>
        </p:spPr>
      </p:pic>
      <p:pic>
        <p:nvPicPr>
          <p:cNvPr id="715" name="Google Shape;715;p67"/>
          <p:cNvPicPr preferRelativeResize="0"/>
          <p:nvPr/>
        </p:nvPicPr>
        <p:blipFill>
          <a:blip r:embed="rId10">
            <a:alphaModFix/>
          </a:blip>
          <a:stretch>
            <a:fillRect/>
          </a:stretch>
        </p:blipFill>
        <p:spPr>
          <a:xfrm>
            <a:off x="4999735" y="2685504"/>
            <a:ext cx="788581" cy="627545"/>
          </a:xfrm>
          <a:prstGeom prst="rect">
            <a:avLst/>
          </a:prstGeom>
          <a:noFill/>
          <a:ln>
            <a:noFill/>
          </a:ln>
        </p:spPr>
      </p:pic>
      <p:pic>
        <p:nvPicPr>
          <p:cNvPr id="716" name="Google Shape;716;p67"/>
          <p:cNvPicPr preferRelativeResize="0"/>
          <p:nvPr/>
        </p:nvPicPr>
        <p:blipFill>
          <a:blip r:embed="rId11">
            <a:alphaModFix/>
          </a:blip>
          <a:stretch>
            <a:fillRect/>
          </a:stretch>
        </p:blipFill>
        <p:spPr>
          <a:xfrm>
            <a:off x="6590522" y="1893618"/>
            <a:ext cx="1218658" cy="517853"/>
          </a:xfrm>
          <a:prstGeom prst="rect">
            <a:avLst/>
          </a:prstGeom>
          <a:noFill/>
          <a:ln>
            <a:noFill/>
          </a:ln>
        </p:spPr>
      </p:pic>
      <p:pic>
        <p:nvPicPr>
          <p:cNvPr id="717" name="Google Shape;717;p67"/>
          <p:cNvPicPr preferRelativeResize="0"/>
          <p:nvPr/>
        </p:nvPicPr>
        <p:blipFill>
          <a:blip r:embed="rId12">
            <a:alphaModFix/>
          </a:blip>
          <a:stretch>
            <a:fillRect/>
          </a:stretch>
        </p:blipFill>
        <p:spPr>
          <a:xfrm>
            <a:off x="5892627" y="2522901"/>
            <a:ext cx="517091" cy="741989"/>
          </a:xfrm>
          <a:prstGeom prst="rect">
            <a:avLst/>
          </a:prstGeom>
          <a:noFill/>
          <a:ln>
            <a:noFill/>
          </a:ln>
        </p:spPr>
      </p:pic>
      <p:pic>
        <p:nvPicPr>
          <p:cNvPr id="718" name="Google Shape;718;p67"/>
          <p:cNvPicPr preferRelativeResize="0"/>
          <p:nvPr/>
        </p:nvPicPr>
        <p:blipFill>
          <a:blip r:embed="rId13">
            <a:alphaModFix/>
          </a:blip>
          <a:stretch>
            <a:fillRect/>
          </a:stretch>
        </p:blipFill>
        <p:spPr>
          <a:xfrm>
            <a:off x="6535365" y="2522901"/>
            <a:ext cx="517101" cy="905115"/>
          </a:xfrm>
          <a:prstGeom prst="rect">
            <a:avLst/>
          </a:prstGeom>
          <a:noFill/>
          <a:ln>
            <a:noFill/>
          </a:ln>
        </p:spPr>
      </p:pic>
      <p:pic>
        <p:nvPicPr>
          <p:cNvPr id="719" name="Google Shape;719;p67"/>
          <p:cNvPicPr preferRelativeResize="0"/>
          <p:nvPr/>
        </p:nvPicPr>
        <p:blipFill>
          <a:blip r:embed="rId14">
            <a:alphaModFix/>
          </a:blip>
          <a:stretch>
            <a:fillRect/>
          </a:stretch>
        </p:blipFill>
        <p:spPr>
          <a:xfrm>
            <a:off x="7178114" y="2522901"/>
            <a:ext cx="701661" cy="905119"/>
          </a:xfrm>
          <a:prstGeom prst="rect">
            <a:avLst/>
          </a:prstGeom>
          <a:noFill/>
          <a:ln>
            <a:noFill/>
          </a:ln>
        </p:spPr>
      </p:pic>
      <p:pic>
        <p:nvPicPr>
          <p:cNvPr id="720" name="Google Shape;720;p67"/>
          <p:cNvPicPr preferRelativeResize="0"/>
          <p:nvPr/>
        </p:nvPicPr>
        <p:blipFill>
          <a:blip r:embed="rId15">
            <a:alphaModFix/>
          </a:blip>
          <a:stretch>
            <a:fillRect/>
          </a:stretch>
        </p:blipFill>
        <p:spPr>
          <a:xfrm>
            <a:off x="3096500" y="3455377"/>
            <a:ext cx="701650" cy="1049868"/>
          </a:xfrm>
          <a:prstGeom prst="rect">
            <a:avLst/>
          </a:prstGeom>
          <a:noFill/>
          <a:ln>
            <a:noFill/>
          </a:ln>
        </p:spPr>
      </p:pic>
      <p:pic>
        <p:nvPicPr>
          <p:cNvPr id="721" name="Google Shape;721;p67"/>
          <p:cNvPicPr preferRelativeResize="0"/>
          <p:nvPr/>
        </p:nvPicPr>
        <p:blipFill>
          <a:blip r:embed="rId16">
            <a:alphaModFix/>
          </a:blip>
          <a:stretch>
            <a:fillRect/>
          </a:stretch>
        </p:blipFill>
        <p:spPr>
          <a:xfrm>
            <a:off x="1929338" y="3529250"/>
            <a:ext cx="788600" cy="788600"/>
          </a:xfrm>
          <a:prstGeom prst="rect">
            <a:avLst/>
          </a:prstGeom>
          <a:noFill/>
          <a:ln>
            <a:noFill/>
          </a:ln>
        </p:spPr>
      </p:pic>
      <p:pic>
        <p:nvPicPr>
          <p:cNvPr id="722" name="Google Shape;722;p67"/>
          <p:cNvPicPr preferRelativeResize="0"/>
          <p:nvPr/>
        </p:nvPicPr>
        <p:blipFill>
          <a:blip r:embed="rId17">
            <a:alphaModFix/>
          </a:blip>
          <a:stretch>
            <a:fillRect/>
          </a:stretch>
        </p:blipFill>
        <p:spPr>
          <a:xfrm>
            <a:off x="3959375" y="3799012"/>
            <a:ext cx="1218650" cy="640572"/>
          </a:xfrm>
          <a:prstGeom prst="rect">
            <a:avLst/>
          </a:prstGeom>
          <a:noFill/>
          <a:ln>
            <a:noFill/>
          </a:ln>
        </p:spPr>
      </p:pic>
      <p:pic>
        <p:nvPicPr>
          <p:cNvPr id="723" name="Google Shape;723;p67"/>
          <p:cNvPicPr preferRelativeResize="0"/>
          <p:nvPr/>
        </p:nvPicPr>
        <p:blipFill>
          <a:blip r:embed="rId18">
            <a:alphaModFix/>
          </a:blip>
          <a:stretch>
            <a:fillRect/>
          </a:stretch>
        </p:blipFill>
        <p:spPr>
          <a:xfrm>
            <a:off x="5513200" y="3596349"/>
            <a:ext cx="980400" cy="867972"/>
          </a:xfrm>
          <a:prstGeom prst="rect">
            <a:avLst/>
          </a:prstGeom>
          <a:noFill/>
          <a:ln>
            <a:noFill/>
          </a:ln>
        </p:spPr>
      </p:pic>
      <p:pic>
        <p:nvPicPr>
          <p:cNvPr id="724" name="Google Shape;724;p67"/>
          <p:cNvPicPr preferRelativeResize="0"/>
          <p:nvPr/>
        </p:nvPicPr>
        <p:blipFill>
          <a:blip r:embed="rId19">
            <a:alphaModFix/>
          </a:blip>
          <a:stretch>
            <a:fillRect/>
          </a:stretch>
        </p:blipFill>
        <p:spPr>
          <a:xfrm>
            <a:off x="6828775" y="3653176"/>
            <a:ext cx="980400" cy="93225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p68"/>
          <p:cNvPicPr preferRelativeResize="0"/>
          <p:nvPr/>
        </p:nvPicPr>
        <p:blipFill rotWithShape="1">
          <a:blip r:embed="rId3">
            <a:alphaModFix/>
          </a:blip>
          <a:srcRect b="0" l="17428" r="19424" t="0"/>
          <a:stretch/>
        </p:blipFill>
        <p:spPr>
          <a:xfrm>
            <a:off x="3660075" y="3298473"/>
            <a:ext cx="1203775" cy="1199025"/>
          </a:xfrm>
          <a:prstGeom prst="rect">
            <a:avLst/>
          </a:prstGeom>
          <a:noFill/>
          <a:ln>
            <a:noFill/>
          </a:ln>
        </p:spPr>
      </p:pic>
      <p:sp>
        <p:nvSpPr>
          <p:cNvPr id="730" name="Google Shape;730;p68"/>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731" name="Google Shape;731;p68"/>
          <p:cNvSpPr txBox="1"/>
          <p:nvPr/>
        </p:nvSpPr>
        <p:spPr>
          <a:xfrm flipH="1">
            <a:off x="1333425" y="2847400"/>
            <a:ext cx="1553100" cy="86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are some categories of shapes that fall under quadrilaterals?</a:t>
            </a:r>
            <a:endParaRPr b="1" sz="1200">
              <a:latin typeface="Quicksand"/>
              <a:ea typeface="Quicksand"/>
              <a:cs typeface="Quicksand"/>
              <a:sym typeface="Quicksand"/>
            </a:endParaRPr>
          </a:p>
        </p:txBody>
      </p:sp>
      <p:sp>
        <p:nvSpPr>
          <p:cNvPr id="732" name="Google Shape;732;p68"/>
          <p:cNvSpPr/>
          <p:nvPr/>
        </p:nvSpPr>
        <p:spPr>
          <a:xfrm flipH="1">
            <a:off x="1021781" y="2608500"/>
            <a:ext cx="2120719" cy="188898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68"/>
          <p:cNvSpPr txBox="1"/>
          <p:nvPr>
            <p:ph idx="4294967295" type="title"/>
          </p:nvPr>
        </p:nvSpPr>
        <p:spPr>
          <a:xfrm>
            <a:off x="277100" y="511750"/>
            <a:ext cx="766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sorted quadrilaterals based on their properties.</a:t>
            </a:r>
            <a:endParaRPr b="0" sz="2200">
              <a:latin typeface="Quicksand"/>
              <a:ea typeface="Quicksand"/>
              <a:cs typeface="Quicksand"/>
              <a:sym typeface="Quicksand"/>
            </a:endParaRPr>
          </a:p>
        </p:txBody>
      </p:sp>
      <p:sp>
        <p:nvSpPr>
          <p:cNvPr id="734" name="Google Shape;734;p68"/>
          <p:cNvSpPr txBox="1"/>
          <p:nvPr/>
        </p:nvSpPr>
        <p:spPr>
          <a:xfrm>
            <a:off x="5389174" y="1983025"/>
            <a:ext cx="1832700" cy="86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of these shapes are most alike? Why?</a:t>
            </a:r>
            <a:endParaRPr b="1" sz="1000">
              <a:latin typeface="Quicksand"/>
              <a:ea typeface="Quicksand"/>
              <a:cs typeface="Quicksand"/>
              <a:sym typeface="Quicksand"/>
            </a:endParaRPr>
          </a:p>
        </p:txBody>
      </p:sp>
      <p:sp>
        <p:nvSpPr>
          <p:cNvPr id="735" name="Google Shape;735;p68"/>
          <p:cNvSpPr/>
          <p:nvPr/>
        </p:nvSpPr>
        <p:spPr>
          <a:xfrm>
            <a:off x="5082075" y="1630975"/>
            <a:ext cx="2446909" cy="14170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6" name="Google Shape;736;p68"/>
          <p:cNvPicPr preferRelativeResize="0"/>
          <p:nvPr/>
        </p:nvPicPr>
        <p:blipFill>
          <a:blip r:embed="rId4">
            <a:alphaModFix/>
          </a:blip>
          <a:stretch>
            <a:fillRect/>
          </a:stretch>
        </p:blipFill>
        <p:spPr>
          <a:xfrm>
            <a:off x="2577850" y="1061950"/>
            <a:ext cx="2120725" cy="1309860"/>
          </a:xfrm>
          <a:prstGeom prst="rect">
            <a:avLst/>
          </a:prstGeom>
          <a:noFill/>
          <a:ln>
            <a:noFill/>
          </a:ln>
        </p:spPr>
      </p:pic>
      <p:sp>
        <p:nvSpPr>
          <p:cNvPr id="737" name="Google Shape;737;p68"/>
          <p:cNvSpPr txBox="1"/>
          <p:nvPr/>
        </p:nvSpPr>
        <p:spPr>
          <a:xfrm>
            <a:off x="6026474" y="3541513"/>
            <a:ext cx="1832700" cy="86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of these shapes are most different? Why?</a:t>
            </a:r>
            <a:endParaRPr b="1" sz="1000">
              <a:latin typeface="Quicksand"/>
              <a:ea typeface="Quicksand"/>
              <a:cs typeface="Quicksand"/>
              <a:sym typeface="Quicksand"/>
            </a:endParaRPr>
          </a:p>
        </p:txBody>
      </p:sp>
      <p:sp>
        <p:nvSpPr>
          <p:cNvPr id="738" name="Google Shape;738;p68"/>
          <p:cNvSpPr/>
          <p:nvPr/>
        </p:nvSpPr>
        <p:spPr>
          <a:xfrm>
            <a:off x="5719375" y="3189463"/>
            <a:ext cx="2446909" cy="14170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69"/>
          <p:cNvSpPr txBox="1"/>
          <p:nvPr>
            <p:ph type="ctrTitle"/>
          </p:nvPr>
        </p:nvSpPr>
        <p:spPr>
          <a:xfrm>
            <a:off x="741625" y="1632475"/>
            <a:ext cx="7453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Trapezoids</a:t>
            </a:r>
            <a:endParaRPr sz="3400">
              <a:solidFill>
                <a:srgbClr val="434343"/>
              </a:solidFill>
              <a:latin typeface="Hepta Slab"/>
              <a:ea typeface="Hepta Slab"/>
              <a:cs typeface="Hepta Slab"/>
              <a:sym typeface="Hepta Slab"/>
            </a:endParaRPr>
          </a:p>
        </p:txBody>
      </p:sp>
      <p:sp>
        <p:nvSpPr>
          <p:cNvPr id="744" name="Google Shape;744;p69"/>
          <p:cNvSpPr txBox="1"/>
          <p:nvPr/>
        </p:nvSpPr>
        <p:spPr>
          <a:xfrm>
            <a:off x="3594700" y="2370475"/>
            <a:ext cx="676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trapezoids.</a:t>
            </a:r>
            <a:endParaRPr>
              <a:latin typeface="Quicksand"/>
              <a:ea typeface="Quicksand"/>
              <a:cs typeface="Quicksand"/>
              <a:sym typeface="Quicksand"/>
            </a:endParaRPr>
          </a:p>
        </p:txBody>
      </p:sp>
      <p:sp>
        <p:nvSpPr>
          <p:cNvPr id="745" name="Google Shape;745;p69"/>
          <p:cNvSpPr/>
          <p:nvPr/>
        </p:nvSpPr>
        <p:spPr>
          <a:xfrm>
            <a:off x="320752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5.G.B.4</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747" name="Google Shape;747;p69"/>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70"/>
          <p:cNvSpPr txBox="1"/>
          <p:nvPr>
            <p:ph type="ctrTitle"/>
          </p:nvPr>
        </p:nvSpPr>
        <p:spPr>
          <a:xfrm>
            <a:off x="852325" y="615900"/>
            <a:ext cx="7046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 You Know About….</a:t>
            </a:r>
            <a:endParaRPr b="0" sz="3000">
              <a:solidFill>
                <a:srgbClr val="434343"/>
              </a:solidFill>
              <a:latin typeface="Hepta Slab"/>
              <a:ea typeface="Hepta Slab"/>
              <a:cs typeface="Hepta Slab"/>
              <a:sym typeface="Hepta Slab"/>
            </a:endParaRPr>
          </a:p>
        </p:txBody>
      </p:sp>
      <p:sp>
        <p:nvSpPr>
          <p:cNvPr id="753" name="Google Shape;753;p70"/>
          <p:cNvSpPr txBox="1"/>
          <p:nvPr/>
        </p:nvSpPr>
        <p:spPr>
          <a:xfrm>
            <a:off x="8144025" y="212250"/>
            <a:ext cx="8772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pic>
        <p:nvPicPr>
          <p:cNvPr id="754" name="Google Shape;754;p70"/>
          <p:cNvPicPr preferRelativeResize="0"/>
          <p:nvPr/>
        </p:nvPicPr>
        <p:blipFill>
          <a:blip r:embed="rId3">
            <a:alphaModFix/>
          </a:blip>
          <a:stretch>
            <a:fillRect/>
          </a:stretch>
        </p:blipFill>
        <p:spPr>
          <a:xfrm>
            <a:off x="1493288" y="1647050"/>
            <a:ext cx="5949625" cy="20071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71"/>
          <p:cNvSpPr txBox="1"/>
          <p:nvPr>
            <p:ph type="ctrTitle"/>
          </p:nvPr>
        </p:nvSpPr>
        <p:spPr>
          <a:xfrm>
            <a:off x="574750" y="192525"/>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What’s a Trapezoid?</a:t>
            </a:r>
            <a:endParaRPr b="0" sz="2700">
              <a:solidFill>
                <a:srgbClr val="434343"/>
              </a:solidFill>
              <a:latin typeface="Hepta Slab"/>
              <a:ea typeface="Hepta Slab"/>
              <a:cs typeface="Hepta Slab"/>
              <a:sym typeface="Hepta Slab"/>
            </a:endParaRPr>
          </a:p>
        </p:txBody>
      </p:sp>
      <p:sp>
        <p:nvSpPr>
          <p:cNvPr id="760" name="Google Shape;760;p7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761" name="Google Shape;761;p71"/>
          <p:cNvSpPr txBox="1"/>
          <p:nvPr/>
        </p:nvSpPr>
        <p:spPr>
          <a:xfrm>
            <a:off x="574750" y="1108738"/>
            <a:ext cx="403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Draw a trapezoid. Label your coordinates.</a:t>
            </a:r>
            <a:endParaRPr>
              <a:latin typeface="Quicksand"/>
              <a:ea typeface="Quicksand"/>
              <a:cs typeface="Quicksand"/>
              <a:sym typeface="Quicksand"/>
            </a:endParaRPr>
          </a:p>
        </p:txBody>
      </p:sp>
      <p:pic>
        <p:nvPicPr>
          <p:cNvPr id="762" name="Google Shape;762;p71"/>
          <p:cNvPicPr preferRelativeResize="0"/>
          <p:nvPr/>
        </p:nvPicPr>
        <p:blipFill>
          <a:blip r:embed="rId3">
            <a:alphaModFix/>
          </a:blip>
          <a:stretch>
            <a:fillRect/>
          </a:stretch>
        </p:blipFill>
        <p:spPr>
          <a:xfrm>
            <a:off x="765250" y="1508938"/>
            <a:ext cx="3038475" cy="2895600"/>
          </a:xfrm>
          <a:prstGeom prst="rect">
            <a:avLst/>
          </a:prstGeom>
          <a:noFill/>
          <a:ln>
            <a:noFill/>
          </a:ln>
        </p:spPr>
      </p:pic>
      <p:sp>
        <p:nvSpPr>
          <p:cNvPr id="763" name="Google Shape;763;p71"/>
          <p:cNvSpPr txBox="1"/>
          <p:nvPr/>
        </p:nvSpPr>
        <p:spPr>
          <a:xfrm>
            <a:off x="4611550" y="1108738"/>
            <a:ext cx="40368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Is it a square? Rectangle? Rhombus? Parallelogram? Explain or show using the coordinate grid.</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Describe a trapezoid in your own words. Compare your definition with a partner.</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Is this shape a trapezoid according to your definition? Explain your reasoning.</a:t>
            </a:r>
            <a:endParaRPr>
              <a:latin typeface="Quicksand"/>
              <a:ea typeface="Quicksand"/>
              <a:cs typeface="Quicksand"/>
              <a:sym typeface="Quicksand"/>
            </a:endParaRPr>
          </a:p>
        </p:txBody>
      </p:sp>
      <p:pic>
        <p:nvPicPr>
          <p:cNvPr id="764" name="Google Shape;764;p71"/>
          <p:cNvPicPr preferRelativeResize="0"/>
          <p:nvPr/>
        </p:nvPicPr>
        <p:blipFill>
          <a:blip r:embed="rId4">
            <a:alphaModFix/>
          </a:blip>
          <a:stretch>
            <a:fillRect/>
          </a:stretch>
        </p:blipFill>
        <p:spPr>
          <a:xfrm>
            <a:off x="5810800" y="3232738"/>
            <a:ext cx="1638300" cy="9144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72"/>
          <p:cNvSpPr txBox="1"/>
          <p:nvPr>
            <p:ph type="ctrTitle"/>
          </p:nvPr>
        </p:nvSpPr>
        <p:spPr>
          <a:xfrm>
            <a:off x="574750" y="192525"/>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Two Definitions of a Trapezoid</a:t>
            </a:r>
            <a:endParaRPr b="0" sz="2700">
              <a:solidFill>
                <a:srgbClr val="434343"/>
              </a:solidFill>
              <a:latin typeface="Hepta Slab"/>
              <a:ea typeface="Hepta Slab"/>
              <a:cs typeface="Hepta Slab"/>
              <a:sym typeface="Hepta Slab"/>
            </a:endParaRPr>
          </a:p>
        </p:txBody>
      </p:sp>
      <p:sp>
        <p:nvSpPr>
          <p:cNvPr id="770" name="Google Shape;770;p7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771" name="Google Shape;771;p72"/>
          <p:cNvSpPr txBox="1"/>
          <p:nvPr/>
        </p:nvSpPr>
        <p:spPr>
          <a:xfrm>
            <a:off x="3965875" y="1537250"/>
            <a:ext cx="4691400" cy="263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Which statements go with the first definition?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Which statements go with the second definition?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Explain or show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All parallelograms are trapezoids.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No parallelograms are trapezoids.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All trapezoids are parallelograms.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4. Some trapezoids are parallelograms.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5. No trapezoids are parallelograms.</a:t>
            </a:r>
            <a:endParaRPr>
              <a:latin typeface="Quicksand"/>
              <a:ea typeface="Quicksand"/>
              <a:cs typeface="Quicksand"/>
              <a:sym typeface="Quicksand"/>
            </a:endParaRPr>
          </a:p>
        </p:txBody>
      </p:sp>
      <p:pic>
        <p:nvPicPr>
          <p:cNvPr id="772" name="Google Shape;772;p72"/>
          <p:cNvPicPr preferRelativeResize="0"/>
          <p:nvPr/>
        </p:nvPicPr>
        <p:blipFill>
          <a:blip r:embed="rId3">
            <a:alphaModFix/>
          </a:blip>
          <a:stretch>
            <a:fillRect/>
          </a:stretch>
        </p:blipFill>
        <p:spPr>
          <a:xfrm>
            <a:off x="758550" y="1650975"/>
            <a:ext cx="2733675" cy="1028700"/>
          </a:xfrm>
          <a:prstGeom prst="rect">
            <a:avLst/>
          </a:prstGeom>
          <a:noFill/>
          <a:ln>
            <a:noFill/>
          </a:ln>
        </p:spPr>
      </p:pic>
      <p:pic>
        <p:nvPicPr>
          <p:cNvPr id="773" name="Google Shape;773;p72"/>
          <p:cNvPicPr preferRelativeResize="0"/>
          <p:nvPr/>
        </p:nvPicPr>
        <p:blipFill>
          <a:blip r:embed="rId4">
            <a:alphaModFix/>
          </a:blip>
          <a:stretch>
            <a:fillRect/>
          </a:stretch>
        </p:blipFill>
        <p:spPr>
          <a:xfrm>
            <a:off x="758550" y="3022575"/>
            <a:ext cx="2581275" cy="10382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pic>
        <p:nvPicPr>
          <p:cNvPr id="778" name="Google Shape;778;p73"/>
          <p:cNvPicPr preferRelativeResize="0"/>
          <p:nvPr/>
        </p:nvPicPr>
        <p:blipFill rotWithShape="1">
          <a:blip r:embed="rId3">
            <a:alphaModFix/>
          </a:blip>
          <a:srcRect b="0" l="17428" r="19424" t="0"/>
          <a:stretch/>
        </p:blipFill>
        <p:spPr>
          <a:xfrm>
            <a:off x="3318400" y="3122695"/>
            <a:ext cx="1556100" cy="1549984"/>
          </a:xfrm>
          <a:prstGeom prst="rect">
            <a:avLst/>
          </a:prstGeom>
          <a:noFill/>
          <a:ln>
            <a:noFill/>
          </a:ln>
        </p:spPr>
      </p:pic>
      <p:sp>
        <p:nvSpPr>
          <p:cNvPr id="779" name="Google Shape;779;p7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780" name="Google Shape;780;p73"/>
          <p:cNvSpPr txBox="1"/>
          <p:nvPr>
            <p:ph idx="4294967295" type="title"/>
          </p:nvPr>
        </p:nvSpPr>
        <p:spPr>
          <a:xfrm>
            <a:off x="623350" y="369275"/>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What do you know about trapezoids now?</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p:txBody>
      </p:sp>
      <p:sp>
        <p:nvSpPr>
          <p:cNvPr id="781" name="Google Shape;781;p73"/>
          <p:cNvSpPr txBox="1"/>
          <p:nvPr/>
        </p:nvSpPr>
        <p:spPr>
          <a:xfrm>
            <a:off x="5916100" y="1957075"/>
            <a:ext cx="1556100" cy="6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Where would these shapes go in the diagram?</a:t>
            </a:r>
            <a:endParaRPr b="1" sz="1000">
              <a:latin typeface="Quicksand"/>
              <a:ea typeface="Quicksand"/>
              <a:cs typeface="Quicksand"/>
              <a:sym typeface="Quicksand"/>
            </a:endParaRPr>
          </a:p>
        </p:txBody>
      </p:sp>
      <p:sp>
        <p:nvSpPr>
          <p:cNvPr id="782" name="Google Shape;782;p73"/>
          <p:cNvSpPr/>
          <p:nvPr/>
        </p:nvSpPr>
        <p:spPr>
          <a:xfrm>
            <a:off x="5711150" y="1773623"/>
            <a:ext cx="1966003" cy="12397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3" name="Google Shape;783;p73"/>
          <p:cNvPicPr preferRelativeResize="0"/>
          <p:nvPr/>
        </p:nvPicPr>
        <p:blipFill>
          <a:blip r:embed="rId4">
            <a:alphaModFix/>
          </a:blip>
          <a:stretch>
            <a:fillRect/>
          </a:stretch>
        </p:blipFill>
        <p:spPr>
          <a:xfrm>
            <a:off x="1860900" y="1061950"/>
            <a:ext cx="3721600" cy="1425100"/>
          </a:xfrm>
          <a:prstGeom prst="rect">
            <a:avLst/>
          </a:prstGeom>
          <a:noFill/>
          <a:ln>
            <a:noFill/>
          </a:ln>
        </p:spPr>
      </p:pic>
      <p:sp>
        <p:nvSpPr>
          <p:cNvPr id="784" name="Google Shape;784;p73"/>
          <p:cNvSpPr txBox="1"/>
          <p:nvPr/>
        </p:nvSpPr>
        <p:spPr>
          <a:xfrm flipH="1">
            <a:off x="1150154" y="2843700"/>
            <a:ext cx="1556100" cy="6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Turn and talk: Which of these shapes are trapezoids? Explain your reasoning</a:t>
            </a:r>
            <a:endParaRPr b="1" sz="1000">
              <a:latin typeface="Quicksand"/>
              <a:ea typeface="Quicksand"/>
              <a:cs typeface="Quicksand"/>
              <a:sym typeface="Quicksand"/>
            </a:endParaRPr>
          </a:p>
        </p:txBody>
      </p:sp>
      <p:sp>
        <p:nvSpPr>
          <p:cNvPr id="785" name="Google Shape;785;p73"/>
          <p:cNvSpPr/>
          <p:nvPr/>
        </p:nvSpPr>
        <p:spPr>
          <a:xfrm flipH="1">
            <a:off x="945201" y="2487038"/>
            <a:ext cx="1966003" cy="14934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6" name="Google Shape;786;p73"/>
          <p:cNvPicPr preferRelativeResize="0"/>
          <p:nvPr/>
        </p:nvPicPr>
        <p:blipFill>
          <a:blip r:embed="rId5">
            <a:alphaModFix/>
          </a:blip>
          <a:stretch>
            <a:fillRect/>
          </a:stretch>
        </p:blipFill>
        <p:spPr>
          <a:xfrm>
            <a:off x="6108950" y="3013375"/>
            <a:ext cx="2443907" cy="16876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74"/>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Hierarchy of Quadrilaterals</a:t>
            </a:r>
            <a:endParaRPr sz="4400">
              <a:solidFill>
                <a:srgbClr val="434343"/>
              </a:solidFill>
              <a:latin typeface="Hepta Slab"/>
              <a:ea typeface="Hepta Slab"/>
              <a:cs typeface="Hepta Slab"/>
              <a:sym typeface="Hepta Slab"/>
            </a:endParaRPr>
          </a:p>
        </p:txBody>
      </p:sp>
      <p:sp>
        <p:nvSpPr>
          <p:cNvPr id="792" name="Google Shape;792;p74"/>
          <p:cNvSpPr txBox="1"/>
          <p:nvPr/>
        </p:nvSpPr>
        <p:spPr>
          <a:xfrm>
            <a:off x="2984175" y="2542400"/>
            <a:ext cx="611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the hierarchy of quadrilaterals.</a:t>
            </a:r>
            <a:endParaRPr>
              <a:latin typeface="Quicksand"/>
              <a:ea typeface="Quicksand"/>
              <a:cs typeface="Quicksand"/>
              <a:sym typeface="Quicksand"/>
            </a:endParaRPr>
          </a:p>
        </p:txBody>
      </p:sp>
      <p:sp>
        <p:nvSpPr>
          <p:cNvPr id="793" name="Google Shape;793;p74"/>
          <p:cNvSpPr/>
          <p:nvPr/>
        </p:nvSpPr>
        <p:spPr>
          <a:xfrm>
            <a:off x="2476427" y="2542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5.G.B.3, 5.G.B.4</a:t>
            </a:r>
            <a:endParaRPr sz="1100">
              <a:latin typeface="Quicksand"/>
              <a:ea typeface="Quicksand"/>
              <a:cs typeface="Quicksand"/>
              <a:sym typeface="Quicksand"/>
            </a:endParaRPr>
          </a:p>
        </p:txBody>
      </p:sp>
      <p:sp>
        <p:nvSpPr>
          <p:cNvPr id="795" name="Google Shape;795;p74"/>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75"/>
          <p:cNvSpPr txBox="1"/>
          <p:nvPr>
            <p:ph type="ctrTitle"/>
          </p:nvPr>
        </p:nvSpPr>
        <p:spPr>
          <a:xfrm>
            <a:off x="237075" y="652825"/>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Notice and Wonder: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Squares and Rhombuses</a:t>
            </a:r>
            <a:endParaRPr b="0" sz="2600">
              <a:solidFill>
                <a:schemeClr val="accent5"/>
              </a:solidFill>
              <a:latin typeface="Hepta Slab"/>
              <a:ea typeface="Hepta Slab"/>
              <a:cs typeface="Hepta Slab"/>
              <a:sym typeface="Hepta Slab"/>
            </a:endParaRPr>
          </a:p>
        </p:txBody>
      </p:sp>
      <p:sp>
        <p:nvSpPr>
          <p:cNvPr id="801" name="Google Shape;801;p75"/>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802" name="Google Shape;802;p75"/>
          <p:cNvGrpSpPr/>
          <p:nvPr/>
        </p:nvGrpSpPr>
        <p:grpSpPr>
          <a:xfrm rot="-698982">
            <a:off x="414617" y="1734511"/>
            <a:ext cx="2102653" cy="1136272"/>
            <a:chOff x="254750" y="1577025"/>
            <a:chExt cx="2155248" cy="1185911"/>
          </a:xfrm>
        </p:grpSpPr>
        <p:sp>
          <p:nvSpPr>
            <p:cNvPr id="803" name="Google Shape;803;p7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75"/>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805" name="Google Shape;805;p75"/>
          <p:cNvGrpSpPr/>
          <p:nvPr/>
        </p:nvGrpSpPr>
        <p:grpSpPr>
          <a:xfrm rot="1533391">
            <a:off x="6782281" y="3297918"/>
            <a:ext cx="2225527" cy="1136247"/>
            <a:chOff x="254750" y="1577025"/>
            <a:chExt cx="2281052" cy="1185907"/>
          </a:xfrm>
        </p:grpSpPr>
        <p:sp>
          <p:nvSpPr>
            <p:cNvPr id="806" name="Google Shape;806;p7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75"/>
            <p:cNvSpPr txBox="1"/>
            <p:nvPr/>
          </p:nvSpPr>
          <p:spPr>
            <a:xfrm rot="-475438">
              <a:off x="490600" y="1814846"/>
              <a:ext cx="1969404"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808" name="Google Shape;808;p75"/>
          <p:cNvPicPr preferRelativeResize="0"/>
          <p:nvPr/>
        </p:nvPicPr>
        <p:blipFill>
          <a:blip r:embed="rId3">
            <a:alphaModFix/>
          </a:blip>
          <a:stretch>
            <a:fillRect/>
          </a:stretch>
        </p:blipFill>
        <p:spPr>
          <a:xfrm>
            <a:off x="2610350" y="1620500"/>
            <a:ext cx="4208950" cy="16699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76"/>
          <p:cNvSpPr txBox="1"/>
          <p:nvPr>
            <p:ph type="ctrTitle"/>
          </p:nvPr>
        </p:nvSpPr>
        <p:spPr>
          <a:xfrm>
            <a:off x="545950" y="2672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Shapes with Toothpicks</a:t>
            </a:r>
            <a:endParaRPr b="0" sz="2700">
              <a:solidFill>
                <a:srgbClr val="434343"/>
              </a:solidFill>
              <a:latin typeface="Hepta Slab"/>
              <a:ea typeface="Hepta Slab"/>
              <a:cs typeface="Hepta Slab"/>
              <a:sym typeface="Hepta Slab"/>
            </a:endParaRPr>
          </a:p>
        </p:txBody>
      </p:sp>
      <p:sp>
        <p:nvSpPr>
          <p:cNvPr id="814" name="Google Shape;814;p7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815" name="Google Shape;815;p76"/>
          <p:cNvSpPr txBox="1"/>
          <p:nvPr/>
        </p:nvSpPr>
        <p:spPr>
          <a:xfrm>
            <a:off x="545950" y="1221450"/>
            <a:ext cx="38703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Build a square with your toothpicks. How do you know it is a square?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Use the same four toothpicks to build this shape. What stayed the same? What changed?</a:t>
            </a:r>
            <a:endParaRPr sz="1600">
              <a:latin typeface="Quicksand"/>
              <a:ea typeface="Quicksand"/>
              <a:cs typeface="Quicksand"/>
              <a:sym typeface="Quicksand"/>
            </a:endParaRPr>
          </a:p>
        </p:txBody>
      </p:sp>
      <p:pic>
        <p:nvPicPr>
          <p:cNvPr id="816" name="Google Shape;816;p76"/>
          <p:cNvPicPr preferRelativeResize="0"/>
          <p:nvPr/>
        </p:nvPicPr>
        <p:blipFill>
          <a:blip r:embed="rId3">
            <a:alphaModFix/>
          </a:blip>
          <a:stretch>
            <a:fillRect/>
          </a:stretch>
        </p:blipFill>
        <p:spPr>
          <a:xfrm>
            <a:off x="827700" y="2923675"/>
            <a:ext cx="2400300" cy="1581150"/>
          </a:xfrm>
          <a:prstGeom prst="rect">
            <a:avLst/>
          </a:prstGeom>
          <a:noFill/>
          <a:ln>
            <a:noFill/>
          </a:ln>
        </p:spPr>
      </p:pic>
      <p:sp>
        <p:nvSpPr>
          <p:cNvPr id="817" name="Google Shape;817;p76"/>
          <p:cNvSpPr txBox="1"/>
          <p:nvPr/>
        </p:nvSpPr>
        <p:spPr>
          <a:xfrm>
            <a:off x="4416250" y="1221450"/>
            <a:ext cx="38703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3. Build a rectangle with six toothpicks. How do you know it is a rectangle?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4. Use the same six toothpicks to build this shape. What stayed the same? What changed?</a:t>
            </a:r>
            <a:endParaRPr sz="1600">
              <a:latin typeface="Quicksand"/>
              <a:ea typeface="Quicksand"/>
              <a:cs typeface="Quicksand"/>
              <a:sym typeface="Quicksand"/>
            </a:endParaRPr>
          </a:p>
        </p:txBody>
      </p:sp>
      <p:pic>
        <p:nvPicPr>
          <p:cNvPr id="818" name="Google Shape;818;p76"/>
          <p:cNvPicPr preferRelativeResize="0"/>
          <p:nvPr/>
        </p:nvPicPr>
        <p:blipFill>
          <a:blip r:embed="rId4">
            <a:alphaModFix/>
          </a:blip>
          <a:stretch>
            <a:fillRect/>
          </a:stretch>
        </p:blipFill>
        <p:spPr>
          <a:xfrm>
            <a:off x="5132200" y="3166550"/>
            <a:ext cx="2438400" cy="10953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77"/>
          <p:cNvSpPr txBox="1"/>
          <p:nvPr>
            <p:ph type="ctrTitle"/>
          </p:nvPr>
        </p:nvSpPr>
        <p:spPr>
          <a:xfrm>
            <a:off x="636425" y="3494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Three Quadrilaterals</a:t>
            </a:r>
            <a:endParaRPr b="0" sz="2300">
              <a:solidFill>
                <a:srgbClr val="434343"/>
              </a:solidFill>
              <a:latin typeface="Hepta Slab"/>
              <a:ea typeface="Hepta Slab"/>
              <a:cs typeface="Hepta Slab"/>
              <a:sym typeface="Hepta Slab"/>
            </a:endParaRPr>
          </a:p>
        </p:txBody>
      </p:sp>
      <p:sp>
        <p:nvSpPr>
          <p:cNvPr id="824" name="Google Shape;824;p7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825" name="Google Shape;825;p77"/>
          <p:cNvSpPr txBox="1"/>
          <p:nvPr/>
        </p:nvSpPr>
        <p:spPr>
          <a:xfrm>
            <a:off x="484750" y="1026550"/>
            <a:ext cx="3591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Draw 3 different quadrilaterals on the grid, making sure at least one of them is a parallelogram.</a:t>
            </a:r>
            <a:endParaRPr>
              <a:latin typeface="Quicksand"/>
              <a:ea typeface="Quicksand"/>
              <a:cs typeface="Quicksand"/>
              <a:sym typeface="Quicksand"/>
            </a:endParaRPr>
          </a:p>
        </p:txBody>
      </p:sp>
      <p:pic>
        <p:nvPicPr>
          <p:cNvPr id="826" name="Google Shape;826;p77"/>
          <p:cNvPicPr preferRelativeResize="0"/>
          <p:nvPr/>
        </p:nvPicPr>
        <p:blipFill>
          <a:blip r:embed="rId3">
            <a:alphaModFix/>
          </a:blip>
          <a:stretch>
            <a:fillRect/>
          </a:stretch>
        </p:blipFill>
        <p:spPr>
          <a:xfrm>
            <a:off x="1000975" y="2010250"/>
            <a:ext cx="2281375" cy="2250025"/>
          </a:xfrm>
          <a:prstGeom prst="rect">
            <a:avLst/>
          </a:prstGeom>
          <a:noFill/>
          <a:ln>
            <a:noFill/>
          </a:ln>
        </p:spPr>
      </p:pic>
      <p:sp>
        <p:nvSpPr>
          <p:cNvPr id="827" name="Google Shape;827;p77"/>
          <p:cNvSpPr txBox="1"/>
          <p:nvPr/>
        </p:nvSpPr>
        <p:spPr>
          <a:xfrm>
            <a:off x="4222000" y="1108750"/>
            <a:ext cx="45930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2. For each of your quadrilaterals determine if it is a: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square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rhombus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rectangle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parallelogram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Explain or show your reasoning.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Draw a rhombus that is not a square. Show or explain how you know it is a rhombus but not a square.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4. Draw a rhombus that is a square. Show or explain how you know it is a rhombus and a square.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5. Diego says that it is impossible to draw a square that is not a rhombus. Do you agree with him? Show or explain your reasoning.</a:t>
            </a:r>
            <a:endParaRPr sz="1300">
              <a:latin typeface="Quicksand"/>
              <a:ea typeface="Quicksand"/>
              <a:cs typeface="Quicksand"/>
              <a:sym typeface="Quicksan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78"/>
          <p:cNvSpPr txBox="1"/>
          <p:nvPr/>
        </p:nvSpPr>
        <p:spPr>
          <a:xfrm>
            <a:off x="1459728" y="3121775"/>
            <a:ext cx="19395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does this diagram show that a square is a rhombus and a parallelogram?</a:t>
            </a:r>
            <a:endParaRPr b="1" sz="1200">
              <a:latin typeface="Quicksand"/>
              <a:ea typeface="Quicksand"/>
              <a:cs typeface="Quicksand"/>
              <a:sym typeface="Quicksand"/>
            </a:endParaRPr>
          </a:p>
        </p:txBody>
      </p:sp>
      <p:pic>
        <p:nvPicPr>
          <p:cNvPr id="833" name="Google Shape;833;p78"/>
          <p:cNvPicPr preferRelativeResize="0"/>
          <p:nvPr/>
        </p:nvPicPr>
        <p:blipFill rotWithShape="1">
          <a:blip r:embed="rId3">
            <a:alphaModFix/>
          </a:blip>
          <a:srcRect b="0" l="17428" r="19424" t="0"/>
          <a:stretch/>
        </p:blipFill>
        <p:spPr>
          <a:xfrm>
            <a:off x="4000713" y="3446325"/>
            <a:ext cx="1142575" cy="1138050"/>
          </a:xfrm>
          <a:prstGeom prst="rect">
            <a:avLst/>
          </a:prstGeom>
          <a:noFill/>
          <a:ln>
            <a:noFill/>
          </a:ln>
        </p:spPr>
      </p:pic>
      <p:sp>
        <p:nvSpPr>
          <p:cNvPr id="834" name="Google Shape;834;p78"/>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835" name="Google Shape;835;p78"/>
          <p:cNvSpPr/>
          <p:nvPr/>
        </p:nvSpPr>
        <p:spPr>
          <a:xfrm flipH="1">
            <a:off x="1128491" y="2972600"/>
            <a:ext cx="2601959" cy="13915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78"/>
          <p:cNvSpPr txBox="1"/>
          <p:nvPr/>
        </p:nvSpPr>
        <p:spPr>
          <a:xfrm>
            <a:off x="675400" y="519550"/>
            <a:ext cx="70659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latin typeface="Quicksand"/>
                <a:ea typeface="Quicksand"/>
                <a:cs typeface="Quicksand"/>
                <a:sym typeface="Quicksand"/>
              </a:rPr>
              <a:t>Turn and talk: What makes a square a rhombus?</a:t>
            </a:r>
            <a:endParaRPr sz="2300">
              <a:latin typeface="Quicksand"/>
              <a:ea typeface="Quicksand"/>
              <a:cs typeface="Quicksand"/>
              <a:sym typeface="Quicksand"/>
            </a:endParaRPr>
          </a:p>
        </p:txBody>
      </p:sp>
      <p:pic>
        <p:nvPicPr>
          <p:cNvPr id="837" name="Google Shape;837;p78"/>
          <p:cNvPicPr preferRelativeResize="0"/>
          <p:nvPr/>
        </p:nvPicPr>
        <p:blipFill>
          <a:blip r:embed="rId4">
            <a:alphaModFix/>
          </a:blip>
          <a:stretch>
            <a:fillRect/>
          </a:stretch>
        </p:blipFill>
        <p:spPr>
          <a:xfrm>
            <a:off x="3814875" y="1225948"/>
            <a:ext cx="2850179" cy="19603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79"/>
          <p:cNvSpPr txBox="1"/>
          <p:nvPr>
            <p:ph type="ctrTitle"/>
          </p:nvPr>
        </p:nvSpPr>
        <p:spPr>
          <a:xfrm>
            <a:off x="1440900" y="1236575"/>
            <a:ext cx="62622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Rectangles and Squares</a:t>
            </a:r>
            <a:endParaRPr sz="4400">
              <a:solidFill>
                <a:srgbClr val="434343"/>
              </a:solidFill>
              <a:latin typeface="Hepta Slab"/>
              <a:ea typeface="Hepta Slab"/>
              <a:cs typeface="Hepta Slab"/>
              <a:sym typeface="Hepta Slab"/>
            </a:endParaRPr>
          </a:p>
        </p:txBody>
      </p:sp>
      <p:sp>
        <p:nvSpPr>
          <p:cNvPr id="843" name="Google Shape;843;p79"/>
          <p:cNvSpPr txBox="1"/>
          <p:nvPr/>
        </p:nvSpPr>
        <p:spPr>
          <a:xfrm>
            <a:off x="3066475" y="2735375"/>
            <a:ext cx="697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more about rectangles and squares.</a:t>
            </a:r>
            <a:endParaRPr>
              <a:latin typeface="Quicksand"/>
              <a:ea typeface="Quicksand"/>
              <a:cs typeface="Quicksand"/>
              <a:sym typeface="Quicksand"/>
            </a:endParaRPr>
          </a:p>
        </p:txBody>
      </p:sp>
      <p:sp>
        <p:nvSpPr>
          <p:cNvPr id="844" name="Google Shape;844;p79"/>
          <p:cNvSpPr/>
          <p:nvPr/>
        </p:nvSpPr>
        <p:spPr>
          <a:xfrm>
            <a:off x="2580615" y="2735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5.G.B.3, 5.G.B.4</a:t>
            </a:r>
            <a:endParaRPr sz="1100">
              <a:latin typeface="Quicksand"/>
              <a:ea typeface="Quicksand"/>
              <a:cs typeface="Quicksand"/>
              <a:sym typeface="Quicksand"/>
            </a:endParaRPr>
          </a:p>
        </p:txBody>
      </p:sp>
      <p:sp>
        <p:nvSpPr>
          <p:cNvPr id="846" name="Google Shape;846;p79"/>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80"/>
          <p:cNvSpPr txBox="1"/>
          <p:nvPr>
            <p:ph type="ctrTitle"/>
          </p:nvPr>
        </p:nvSpPr>
        <p:spPr>
          <a:xfrm>
            <a:off x="852325" y="615900"/>
            <a:ext cx="7046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 You Know About….</a:t>
            </a:r>
            <a:endParaRPr b="0" sz="3000">
              <a:solidFill>
                <a:srgbClr val="434343"/>
              </a:solidFill>
              <a:latin typeface="Hepta Slab"/>
              <a:ea typeface="Hepta Slab"/>
              <a:cs typeface="Hepta Slab"/>
              <a:sym typeface="Hepta Slab"/>
            </a:endParaRPr>
          </a:p>
        </p:txBody>
      </p:sp>
      <p:sp>
        <p:nvSpPr>
          <p:cNvPr id="852" name="Google Shape;852;p80"/>
          <p:cNvSpPr txBox="1"/>
          <p:nvPr/>
        </p:nvSpPr>
        <p:spPr>
          <a:xfrm>
            <a:off x="8144025" y="212250"/>
            <a:ext cx="8772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853" name="Google Shape;853;p80"/>
          <p:cNvGrpSpPr/>
          <p:nvPr/>
        </p:nvGrpSpPr>
        <p:grpSpPr>
          <a:xfrm>
            <a:off x="512278" y="1283522"/>
            <a:ext cx="3213809" cy="1542347"/>
            <a:chOff x="943501" y="1534588"/>
            <a:chExt cx="3079836" cy="1339308"/>
          </a:xfrm>
        </p:grpSpPr>
        <p:sp>
          <p:nvSpPr>
            <p:cNvPr id="854" name="Google Shape;854;p80"/>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80"/>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What do you know about this shape?</a:t>
              </a:r>
              <a:endParaRPr>
                <a:latin typeface="Livvic"/>
                <a:ea typeface="Livvic"/>
                <a:cs typeface="Livvic"/>
                <a:sym typeface="Livvic"/>
              </a:endParaRPr>
            </a:p>
          </p:txBody>
        </p:sp>
      </p:grpSp>
      <p:pic>
        <p:nvPicPr>
          <p:cNvPr id="856" name="Google Shape;856;p80"/>
          <p:cNvPicPr preferRelativeResize="0"/>
          <p:nvPr/>
        </p:nvPicPr>
        <p:blipFill>
          <a:blip r:embed="rId3">
            <a:alphaModFix/>
          </a:blip>
          <a:stretch>
            <a:fillRect/>
          </a:stretch>
        </p:blipFill>
        <p:spPr>
          <a:xfrm>
            <a:off x="3829050" y="1969877"/>
            <a:ext cx="2215000" cy="22292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81"/>
          <p:cNvSpPr txBox="1"/>
          <p:nvPr>
            <p:ph type="ctrTitle"/>
          </p:nvPr>
        </p:nvSpPr>
        <p:spPr>
          <a:xfrm>
            <a:off x="799250" y="3019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Quadrilateral Clues</a:t>
            </a:r>
            <a:endParaRPr b="0" sz="3000">
              <a:solidFill>
                <a:srgbClr val="434343"/>
              </a:solidFill>
              <a:latin typeface="Hepta Slab"/>
              <a:ea typeface="Hepta Slab"/>
              <a:cs typeface="Hepta Slab"/>
              <a:sym typeface="Hepta Slab"/>
            </a:endParaRPr>
          </a:p>
        </p:txBody>
      </p:sp>
      <p:sp>
        <p:nvSpPr>
          <p:cNvPr id="862" name="Google Shape;862;p8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863" name="Google Shape;863;p81"/>
          <p:cNvSpPr txBox="1"/>
          <p:nvPr/>
        </p:nvSpPr>
        <p:spPr>
          <a:xfrm>
            <a:off x="655550" y="910900"/>
            <a:ext cx="8059800" cy="5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Spread out your shape cards so you and your partner can see all of them.</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864" name="Google Shape;864;p81"/>
          <p:cNvSpPr txBox="1"/>
          <p:nvPr/>
        </p:nvSpPr>
        <p:spPr>
          <a:xfrm>
            <a:off x="502225" y="1454725"/>
            <a:ext cx="41529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Work together to find a shape that fits each clue. If you don’t think it is possible to find that shape, explain why. You can only use each shape one time.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Find a quadrilateral that is not a parallelogram.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Find a rhombus that is also a square.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c. Find a rhombus that is not a square.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d. Find a trapezoid that is not a rectangle.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e. Find a rectangle that is not a square.</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f. Find a parallelogram that is not a rectangle.</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Elena is looking for a square that is not a rectangle. Explain why this is not possible.</a:t>
            </a:r>
            <a:endParaRPr sz="1200">
              <a:latin typeface="Quicksand"/>
              <a:ea typeface="Quicksand"/>
              <a:cs typeface="Quicksand"/>
              <a:sym typeface="Quicksand"/>
            </a:endParaRPr>
          </a:p>
        </p:txBody>
      </p:sp>
      <p:pic>
        <p:nvPicPr>
          <p:cNvPr id="865" name="Google Shape;865;p81"/>
          <p:cNvPicPr preferRelativeResize="0"/>
          <p:nvPr/>
        </p:nvPicPr>
        <p:blipFill>
          <a:blip r:embed="rId3">
            <a:alphaModFix/>
          </a:blip>
          <a:stretch>
            <a:fillRect/>
          </a:stretch>
        </p:blipFill>
        <p:spPr>
          <a:xfrm>
            <a:off x="4655100" y="1643330"/>
            <a:ext cx="809749" cy="952071"/>
          </a:xfrm>
          <a:prstGeom prst="rect">
            <a:avLst/>
          </a:prstGeom>
          <a:noFill/>
          <a:ln>
            <a:noFill/>
          </a:ln>
        </p:spPr>
      </p:pic>
      <p:pic>
        <p:nvPicPr>
          <p:cNvPr id="866" name="Google Shape;866;p81"/>
          <p:cNvPicPr preferRelativeResize="0"/>
          <p:nvPr/>
        </p:nvPicPr>
        <p:blipFill>
          <a:blip r:embed="rId4">
            <a:alphaModFix/>
          </a:blip>
          <a:stretch>
            <a:fillRect/>
          </a:stretch>
        </p:blipFill>
        <p:spPr>
          <a:xfrm>
            <a:off x="5655183" y="1639964"/>
            <a:ext cx="809750" cy="958799"/>
          </a:xfrm>
          <a:prstGeom prst="rect">
            <a:avLst/>
          </a:prstGeom>
          <a:noFill/>
          <a:ln>
            <a:noFill/>
          </a:ln>
        </p:spPr>
      </p:pic>
      <p:pic>
        <p:nvPicPr>
          <p:cNvPr id="867" name="Google Shape;867;p81"/>
          <p:cNvPicPr preferRelativeResize="0"/>
          <p:nvPr/>
        </p:nvPicPr>
        <p:blipFill>
          <a:blip r:embed="rId5">
            <a:alphaModFix/>
          </a:blip>
          <a:stretch>
            <a:fillRect/>
          </a:stretch>
        </p:blipFill>
        <p:spPr>
          <a:xfrm>
            <a:off x="6655266" y="1639727"/>
            <a:ext cx="809751" cy="959296"/>
          </a:xfrm>
          <a:prstGeom prst="rect">
            <a:avLst/>
          </a:prstGeom>
          <a:noFill/>
          <a:ln>
            <a:noFill/>
          </a:ln>
        </p:spPr>
      </p:pic>
      <p:pic>
        <p:nvPicPr>
          <p:cNvPr id="868" name="Google Shape;868;p81"/>
          <p:cNvPicPr preferRelativeResize="0"/>
          <p:nvPr/>
        </p:nvPicPr>
        <p:blipFill>
          <a:blip r:embed="rId6">
            <a:alphaModFix/>
          </a:blip>
          <a:stretch>
            <a:fillRect/>
          </a:stretch>
        </p:blipFill>
        <p:spPr>
          <a:xfrm>
            <a:off x="7655349" y="1648419"/>
            <a:ext cx="809751" cy="941891"/>
          </a:xfrm>
          <a:prstGeom prst="rect">
            <a:avLst/>
          </a:prstGeom>
          <a:noFill/>
          <a:ln>
            <a:noFill/>
          </a:ln>
        </p:spPr>
      </p:pic>
      <p:pic>
        <p:nvPicPr>
          <p:cNvPr id="869" name="Google Shape;869;p81"/>
          <p:cNvPicPr preferRelativeResize="0"/>
          <p:nvPr/>
        </p:nvPicPr>
        <p:blipFill>
          <a:blip r:embed="rId7">
            <a:alphaModFix/>
          </a:blip>
          <a:stretch>
            <a:fillRect/>
          </a:stretch>
        </p:blipFill>
        <p:spPr>
          <a:xfrm>
            <a:off x="5655175" y="2818727"/>
            <a:ext cx="809751" cy="981324"/>
          </a:xfrm>
          <a:prstGeom prst="rect">
            <a:avLst/>
          </a:prstGeom>
          <a:noFill/>
          <a:ln>
            <a:noFill/>
          </a:ln>
        </p:spPr>
      </p:pic>
      <p:pic>
        <p:nvPicPr>
          <p:cNvPr id="870" name="Google Shape;870;p81"/>
          <p:cNvPicPr preferRelativeResize="0"/>
          <p:nvPr/>
        </p:nvPicPr>
        <p:blipFill>
          <a:blip r:embed="rId8">
            <a:alphaModFix/>
          </a:blip>
          <a:stretch>
            <a:fillRect/>
          </a:stretch>
        </p:blipFill>
        <p:spPr>
          <a:xfrm>
            <a:off x="6763533" y="2818748"/>
            <a:ext cx="809750" cy="97719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82"/>
          <p:cNvSpPr txBox="1"/>
          <p:nvPr>
            <p:ph type="ctrTitle"/>
          </p:nvPr>
        </p:nvSpPr>
        <p:spPr>
          <a:xfrm>
            <a:off x="457950" y="1882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Always, Sometimes, Never</a:t>
            </a:r>
            <a:endParaRPr b="0" sz="2600">
              <a:solidFill>
                <a:srgbClr val="434343"/>
              </a:solidFill>
              <a:latin typeface="Hepta Slab"/>
              <a:ea typeface="Hepta Slab"/>
              <a:cs typeface="Hepta Slab"/>
              <a:sym typeface="Hepta Slab"/>
            </a:endParaRPr>
          </a:p>
        </p:txBody>
      </p:sp>
      <p:sp>
        <p:nvSpPr>
          <p:cNvPr id="876" name="Google Shape;876;p8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877" name="Google Shape;877;p82"/>
          <p:cNvSpPr txBox="1"/>
          <p:nvPr/>
        </p:nvSpPr>
        <p:spPr>
          <a:xfrm>
            <a:off x="457950" y="1191550"/>
            <a:ext cx="8059800" cy="114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Make each statement true by filling in the blanks with always, sometimes, or never.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For each statement that is completed with “sometimes,” draw and describe a figure for which the statement is true and another figure for which the statement is not true.</a:t>
            </a:r>
            <a:endParaRPr>
              <a:latin typeface="Quicksand"/>
              <a:ea typeface="Quicksand"/>
              <a:cs typeface="Quicksand"/>
              <a:sym typeface="Quicksand"/>
            </a:endParaRPr>
          </a:p>
        </p:txBody>
      </p:sp>
      <p:sp>
        <p:nvSpPr>
          <p:cNvPr id="878" name="Google Shape;878;p82"/>
          <p:cNvSpPr txBox="1"/>
          <p:nvPr/>
        </p:nvSpPr>
        <p:spPr>
          <a:xfrm>
            <a:off x="536875" y="2424250"/>
            <a:ext cx="39312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A rhombus is ______________ a square.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A square is _____________ a rhombus.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A triangle is</a:t>
            </a:r>
            <a:r>
              <a:rPr lang="en">
                <a:latin typeface="Quicksand"/>
                <a:ea typeface="Quicksand"/>
                <a:cs typeface="Quicksand"/>
                <a:sym typeface="Quicksand"/>
              </a:rPr>
              <a:t> </a:t>
            </a:r>
            <a:r>
              <a:rPr lang="en">
                <a:latin typeface="Quicksand"/>
                <a:ea typeface="Quicksand"/>
                <a:cs typeface="Quicksand"/>
                <a:sym typeface="Quicksand"/>
              </a:rPr>
              <a:t>___________a quadrilateral.</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A square is ____________ a rectangle.</a:t>
            </a:r>
            <a:endParaRPr>
              <a:latin typeface="Quicksand"/>
              <a:ea typeface="Quicksand"/>
              <a:cs typeface="Quicksand"/>
              <a:sym typeface="Quicksand"/>
            </a:endParaRPr>
          </a:p>
        </p:txBody>
      </p:sp>
      <p:sp>
        <p:nvSpPr>
          <p:cNvPr id="879" name="Google Shape;879;p82"/>
          <p:cNvSpPr txBox="1"/>
          <p:nvPr/>
        </p:nvSpPr>
        <p:spPr>
          <a:xfrm>
            <a:off x="4586550" y="2424250"/>
            <a:ext cx="39312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5. A rectangle __________ a parallelogram.</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6. A parallelogram is ________a rhombus.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7. A trapezoid is ________ a parallelogram.</a:t>
            </a:r>
            <a:endParaRPr>
              <a:latin typeface="Quicksand"/>
              <a:ea typeface="Quicksand"/>
              <a:cs typeface="Quicksand"/>
              <a:sym typeface="Quicksan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pic>
        <p:nvPicPr>
          <p:cNvPr id="884" name="Google Shape;884;p83"/>
          <p:cNvPicPr preferRelativeResize="0"/>
          <p:nvPr/>
        </p:nvPicPr>
        <p:blipFill rotWithShape="1">
          <a:blip r:embed="rId3">
            <a:alphaModFix/>
          </a:blip>
          <a:srcRect b="0" l="17428" r="19424" t="0"/>
          <a:stretch/>
        </p:blipFill>
        <p:spPr>
          <a:xfrm>
            <a:off x="3535925" y="3228821"/>
            <a:ext cx="1461343" cy="1455600"/>
          </a:xfrm>
          <a:prstGeom prst="rect">
            <a:avLst/>
          </a:prstGeom>
          <a:noFill/>
          <a:ln>
            <a:noFill/>
          </a:ln>
        </p:spPr>
      </p:pic>
      <p:sp>
        <p:nvSpPr>
          <p:cNvPr id="885" name="Google Shape;885;p8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886" name="Google Shape;886;p83"/>
          <p:cNvSpPr txBox="1"/>
          <p:nvPr/>
        </p:nvSpPr>
        <p:spPr>
          <a:xfrm>
            <a:off x="5383875" y="1945213"/>
            <a:ext cx="23619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1"/>
                </a:solidFill>
                <a:latin typeface="Quicksand"/>
                <a:ea typeface="Quicksand"/>
                <a:cs typeface="Quicksand"/>
                <a:sym typeface="Quicksand"/>
              </a:rPr>
              <a:t>Why is a square also a rectangle?</a:t>
            </a:r>
            <a:endParaRPr sz="15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887" name="Google Shape;887;p83"/>
          <p:cNvSpPr/>
          <p:nvPr/>
        </p:nvSpPr>
        <p:spPr>
          <a:xfrm>
            <a:off x="5182450" y="1600125"/>
            <a:ext cx="2871981" cy="14555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83"/>
          <p:cNvSpPr txBox="1"/>
          <p:nvPr/>
        </p:nvSpPr>
        <p:spPr>
          <a:xfrm>
            <a:off x="517700" y="536950"/>
            <a:ext cx="7425600" cy="145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Earlier in the warm up we saw this shape.</a:t>
            </a:r>
            <a:endParaRPr sz="2100">
              <a:latin typeface="Quicksand"/>
              <a:ea typeface="Quicksand"/>
              <a:cs typeface="Quicksand"/>
              <a:sym typeface="Quicksand"/>
            </a:endParaRPr>
          </a:p>
        </p:txBody>
      </p:sp>
      <p:sp>
        <p:nvSpPr>
          <p:cNvPr id="889" name="Google Shape;889;p83"/>
          <p:cNvSpPr/>
          <p:nvPr/>
        </p:nvSpPr>
        <p:spPr>
          <a:xfrm flipH="1">
            <a:off x="717013" y="2280225"/>
            <a:ext cx="2872022" cy="18358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0" name="Google Shape;890;p83"/>
          <p:cNvPicPr preferRelativeResize="0"/>
          <p:nvPr/>
        </p:nvPicPr>
        <p:blipFill>
          <a:blip r:embed="rId4">
            <a:alphaModFix/>
          </a:blip>
          <a:stretch>
            <a:fillRect/>
          </a:stretch>
        </p:blipFill>
        <p:spPr>
          <a:xfrm>
            <a:off x="3928671" y="1061946"/>
            <a:ext cx="1068600" cy="1068600"/>
          </a:xfrm>
          <a:prstGeom prst="rect">
            <a:avLst/>
          </a:prstGeom>
          <a:noFill/>
          <a:ln>
            <a:noFill/>
          </a:ln>
        </p:spPr>
      </p:pic>
      <p:sp>
        <p:nvSpPr>
          <p:cNvPr id="891" name="Google Shape;891;p83"/>
          <p:cNvSpPr txBox="1"/>
          <p:nvPr/>
        </p:nvSpPr>
        <p:spPr>
          <a:xfrm>
            <a:off x="744675" y="1143000"/>
            <a:ext cx="28719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We said this is called a square because . . .” Include statements students made earlier in the warm up. “What do you now know about this shape?</a:t>
            </a:r>
            <a:endParaRPr sz="1200">
              <a:latin typeface="Quicksand"/>
              <a:ea typeface="Quicksand"/>
              <a:cs typeface="Quicksand"/>
              <a:sym typeface="Quicksand"/>
            </a:endParaRPr>
          </a:p>
        </p:txBody>
      </p:sp>
      <p:sp>
        <p:nvSpPr>
          <p:cNvPr id="892" name="Google Shape;892;p83"/>
          <p:cNvSpPr txBox="1"/>
          <p:nvPr/>
        </p:nvSpPr>
        <p:spPr>
          <a:xfrm>
            <a:off x="1177625" y="2718950"/>
            <a:ext cx="19569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Why is a square also a rhombus?</a:t>
            </a:r>
            <a:endParaRPr sz="1700">
              <a:latin typeface="Quicksand"/>
              <a:ea typeface="Quicksand"/>
              <a:cs typeface="Quicksand"/>
              <a:sym typeface="Quicksand"/>
            </a:endParaRPr>
          </a:p>
        </p:txBody>
      </p:sp>
      <p:sp>
        <p:nvSpPr>
          <p:cNvPr id="893" name="Google Shape;893;p83"/>
          <p:cNvSpPr txBox="1"/>
          <p:nvPr/>
        </p:nvSpPr>
        <p:spPr>
          <a:xfrm>
            <a:off x="6003875" y="3436013"/>
            <a:ext cx="23619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1"/>
                </a:solidFill>
                <a:latin typeface="Quicksand"/>
                <a:ea typeface="Quicksand"/>
                <a:cs typeface="Quicksand"/>
                <a:sym typeface="Quicksand"/>
              </a:rPr>
              <a:t>If a shape is a rectangle, is it also a square?</a:t>
            </a:r>
            <a:endParaRPr sz="15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894" name="Google Shape;894;p83"/>
          <p:cNvSpPr/>
          <p:nvPr/>
        </p:nvSpPr>
        <p:spPr>
          <a:xfrm>
            <a:off x="5802450" y="3090925"/>
            <a:ext cx="2871981" cy="14555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84"/>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Sort Triangles</a:t>
            </a:r>
            <a:endParaRPr sz="4400">
              <a:solidFill>
                <a:srgbClr val="434343"/>
              </a:solidFill>
              <a:latin typeface="Hepta Slab"/>
              <a:ea typeface="Hepta Slab"/>
              <a:cs typeface="Hepta Slab"/>
              <a:sym typeface="Hepta Slab"/>
            </a:endParaRPr>
          </a:p>
        </p:txBody>
      </p:sp>
      <p:sp>
        <p:nvSpPr>
          <p:cNvPr id="900" name="Google Shape;900;p84"/>
          <p:cNvSpPr txBox="1"/>
          <p:nvPr/>
        </p:nvSpPr>
        <p:spPr>
          <a:xfrm>
            <a:off x="3702400" y="2587800"/>
            <a:ext cx="589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triangles.</a:t>
            </a:r>
            <a:endParaRPr>
              <a:latin typeface="Quicksand"/>
              <a:ea typeface="Quicksand"/>
              <a:cs typeface="Quicksand"/>
              <a:sym typeface="Quicksand"/>
            </a:endParaRPr>
          </a:p>
        </p:txBody>
      </p:sp>
      <p:sp>
        <p:nvSpPr>
          <p:cNvPr id="901" name="Google Shape;901;p84"/>
          <p:cNvSpPr/>
          <p:nvPr/>
        </p:nvSpPr>
        <p:spPr>
          <a:xfrm>
            <a:off x="3315227" y="25877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8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5.G.B, 5.G.B.3, 5.G.B.4</a:t>
            </a:r>
            <a:endParaRPr sz="1100">
              <a:latin typeface="Quicksand"/>
              <a:ea typeface="Quicksand"/>
              <a:cs typeface="Quicksand"/>
              <a:sym typeface="Quicksand"/>
            </a:endParaRPr>
          </a:p>
        </p:txBody>
      </p:sp>
      <p:sp>
        <p:nvSpPr>
          <p:cNvPr id="903" name="Google Shape;903;p84"/>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85"/>
          <p:cNvSpPr txBox="1"/>
          <p:nvPr>
            <p:ph type="ctrTitle"/>
          </p:nvPr>
        </p:nvSpPr>
        <p:spPr>
          <a:xfrm>
            <a:off x="685800" y="706142"/>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Which One Doesn’t Belong: </a:t>
            </a:r>
            <a:r>
              <a:rPr lang="en" sz="3400">
                <a:solidFill>
                  <a:srgbClr val="595959"/>
                </a:solidFill>
                <a:latin typeface="Hepta Slab"/>
                <a:ea typeface="Hepta Slab"/>
                <a:cs typeface="Hepta Slab"/>
                <a:sym typeface="Hepta Slab"/>
              </a:rPr>
              <a:t>Triangles</a:t>
            </a:r>
            <a:endParaRPr sz="3400">
              <a:solidFill>
                <a:srgbClr val="595959"/>
              </a:solidFill>
              <a:latin typeface="Hepta Slab"/>
              <a:ea typeface="Hepta Slab"/>
              <a:cs typeface="Hepta Slab"/>
              <a:sym typeface="Hepta Slab"/>
            </a:endParaRPr>
          </a:p>
        </p:txBody>
      </p:sp>
      <p:sp>
        <p:nvSpPr>
          <p:cNvPr id="909" name="Google Shape;909;p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10" name="Google Shape;910;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11" name="Google Shape;911;p85"/>
          <p:cNvGrpSpPr/>
          <p:nvPr/>
        </p:nvGrpSpPr>
        <p:grpSpPr>
          <a:xfrm rot="-698982">
            <a:off x="414617" y="1734511"/>
            <a:ext cx="2102653" cy="1136272"/>
            <a:chOff x="254750" y="1577025"/>
            <a:chExt cx="2155248" cy="1185911"/>
          </a:xfrm>
        </p:grpSpPr>
        <p:sp>
          <p:nvSpPr>
            <p:cNvPr id="912" name="Google Shape;912;p8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85"/>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Which one doesn’t belong?</a:t>
              </a:r>
              <a:endParaRPr sz="1700">
                <a:latin typeface="Caveat Brush"/>
                <a:ea typeface="Caveat Brush"/>
                <a:cs typeface="Caveat Brush"/>
                <a:sym typeface="Caveat Brush"/>
              </a:endParaRPr>
            </a:p>
          </p:txBody>
        </p:sp>
      </p:grpSp>
      <p:pic>
        <p:nvPicPr>
          <p:cNvPr id="914" name="Google Shape;914;p85"/>
          <p:cNvPicPr preferRelativeResize="0"/>
          <p:nvPr/>
        </p:nvPicPr>
        <p:blipFill>
          <a:blip r:embed="rId3">
            <a:alphaModFix/>
          </a:blip>
          <a:stretch>
            <a:fillRect/>
          </a:stretch>
        </p:blipFill>
        <p:spPr>
          <a:xfrm>
            <a:off x="3022525" y="1769324"/>
            <a:ext cx="3533724" cy="26987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86"/>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The Right Fit</a:t>
            </a:r>
            <a:endParaRPr b="0" sz="3400">
              <a:solidFill>
                <a:srgbClr val="434343"/>
              </a:solidFill>
              <a:latin typeface="Hepta Slab"/>
              <a:ea typeface="Hepta Slab"/>
              <a:cs typeface="Hepta Slab"/>
              <a:sym typeface="Hepta Slab"/>
            </a:endParaRPr>
          </a:p>
        </p:txBody>
      </p:sp>
      <p:sp>
        <p:nvSpPr>
          <p:cNvPr id="920" name="Google Shape;920;p8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921" name="Google Shape;921;p86"/>
          <p:cNvSpPr txBox="1"/>
          <p:nvPr/>
        </p:nvSpPr>
        <p:spPr>
          <a:xfrm>
            <a:off x="722250" y="1509750"/>
            <a:ext cx="42576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1. Find a triangle card that fits in each space on the grid.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2. If you don’t think it is possible to find a triangle that fits certain criteria, explain why not.</a:t>
            </a:r>
            <a:endParaRPr sz="1800">
              <a:latin typeface="Quicksand"/>
              <a:ea typeface="Quicksand"/>
              <a:cs typeface="Quicksand"/>
              <a:sym typeface="Quicksand"/>
            </a:endParaRPr>
          </a:p>
        </p:txBody>
      </p:sp>
      <p:pic>
        <p:nvPicPr>
          <p:cNvPr id="922" name="Google Shape;922;p86"/>
          <p:cNvPicPr preferRelativeResize="0"/>
          <p:nvPr/>
        </p:nvPicPr>
        <p:blipFill>
          <a:blip r:embed="rId3">
            <a:alphaModFix/>
          </a:blip>
          <a:stretch>
            <a:fillRect/>
          </a:stretch>
        </p:blipFill>
        <p:spPr>
          <a:xfrm>
            <a:off x="5191925" y="1157175"/>
            <a:ext cx="2620675" cy="32554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87"/>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All, Some, None</a:t>
            </a:r>
            <a:endParaRPr b="0" sz="3400">
              <a:solidFill>
                <a:srgbClr val="434343"/>
              </a:solidFill>
              <a:latin typeface="Hepta Slab"/>
              <a:ea typeface="Hepta Slab"/>
              <a:cs typeface="Hepta Slab"/>
              <a:sym typeface="Hepta Slab"/>
            </a:endParaRPr>
          </a:p>
        </p:txBody>
      </p:sp>
      <p:sp>
        <p:nvSpPr>
          <p:cNvPr id="928" name="Google Shape;928;p8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929" name="Google Shape;929;p87"/>
          <p:cNvSpPr txBox="1"/>
          <p:nvPr/>
        </p:nvSpPr>
        <p:spPr>
          <a:xfrm>
            <a:off x="451200" y="1230200"/>
            <a:ext cx="8259900" cy="877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500">
                <a:latin typeface="Quicksand"/>
                <a:ea typeface="Quicksand"/>
                <a:cs typeface="Quicksand"/>
                <a:sym typeface="Quicksand"/>
              </a:rPr>
              <a:t>1. Use the triangle cards from activity 1. </a:t>
            </a:r>
            <a:endParaRPr sz="1500">
              <a:latin typeface="Quicksand"/>
              <a:ea typeface="Quicksand"/>
              <a:cs typeface="Quicksand"/>
              <a:sym typeface="Quicksand"/>
            </a:endParaRPr>
          </a:p>
          <a:p>
            <a:pPr indent="0" lvl="0" marL="457200" rtl="0" algn="l">
              <a:spcBef>
                <a:spcPts val="0"/>
              </a:spcBef>
              <a:spcAft>
                <a:spcPts val="0"/>
              </a:spcAft>
              <a:buNone/>
            </a:pPr>
            <a:r>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2. For the triangles with 90 degree angles, write statements about each category.</a:t>
            </a:r>
            <a:endParaRPr sz="1500">
              <a:latin typeface="Quicksand"/>
              <a:ea typeface="Quicksand"/>
              <a:cs typeface="Quicksand"/>
              <a:sym typeface="Quicksand"/>
            </a:endParaRPr>
          </a:p>
        </p:txBody>
      </p:sp>
      <p:pic>
        <p:nvPicPr>
          <p:cNvPr id="930" name="Google Shape;930;p87"/>
          <p:cNvPicPr preferRelativeResize="0"/>
          <p:nvPr/>
        </p:nvPicPr>
        <p:blipFill>
          <a:blip r:embed="rId3">
            <a:alphaModFix/>
          </a:blip>
          <a:stretch>
            <a:fillRect/>
          </a:stretch>
        </p:blipFill>
        <p:spPr>
          <a:xfrm>
            <a:off x="1659050" y="2180425"/>
            <a:ext cx="4787150" cy="18965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pic>
        <p:nvPicPr>
          <p:cNvPr id="935" name="Google Shape;935;p88"/>
          <p:cNvPicPr preferRelativeResize="0"/>
          <p:nvPr/>
        </p:nvPicPr>
        <p:blipFill rotWithShape="1">
          <a:blip r:embed="rId3">
            <a:alphaModFix/>
          </a:blip>
          <a:srcRect b="0" l="17428" r="19424" t="0"/>
          <a:stretch/>
        </p:blipFill>
        <p:spPr>
          <a:xfrm>
            <a:off x="2993262" y="2809944"/>
            <a:ext cx="1668125" cy="1661569"/>
          </a:xfrm>
          <a:prstGeom prst="rect">
            <a:avLst/>
          </a:prstGeom>
          <a:noFill/>
          <a:ln>
            <a:noFill/>
          </a:ln>
        </p:spPr>
      </p:pic>
      <p:sp>
        <p:nvSpPr>
          <p:cNvPr id="936" name="Google Shape;936;p88"/>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937" name="Google Shape;937;p88"/>
          <p:cNvSpPr txBox="1"/>
          <p:nvPr/>
        </p:nvSpPr>
        <p:spPr>
          <a:xfrm>
            <a:off x="5205300" y="2255450"/>
            <a:ext cx="22362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Based on what you know about triangles, how can we categorize or sort triangles?</a:t>
            </a:r>
            <a:endParaRPr b="1" sz="1200">
              <a:latin typeface="Quicksand"/>
              <a:ea typeface="Quicksand"/>
              <a:cs typeface="Quicksand"/>
              <a:sym typeface="Quicksand"/>
            </a:endParaRPr>
          </a:p>
        </p:txBody>
      </p:sp>
      <p:sp>
        <p:nvSpPr>
          <p:cNvPr id="938" name="Google Shape;938;p88"/>
          <p:cNvSpPr/>
          <p:nvPr/>
        </p:nvSpPr>
        <p:spPr>
          <a:xfrm>
            <a:off x="4972175" y="2029900"/>
            <a:ext cx="2871981" cy="14324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88"/>
          <p:cNvSpPr txBox="1"/>
          <p:nvPr/>
        </p:nvSpPr>
        <p:spPr>
          <a:xfrm>
            <a:off x="628550" y="495100"/>
            <a:ext cx="721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Quicksand"/>
                <a:ea typeface="Quicksand"/>
                <a:cs typeface="Quicksand"/>
                <a:sym typeface="Quicksand"/>
              </a:rPr>
              <a:t>How is classifying triangles the same as classifying quadrilaterals?</a:t>
            </a:r>
            <a:endParaRPr sz="3000">
              <a:latin typeface="Quicksand"/>
              <a:ea typeface="Quicksand"/>
              <a:cs typeface="Quicksand"/>
              <a:sym typeface="Quicksan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89"/>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45" name="Google Shape;945;p8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89"/>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In this section we sorted and analyzed different kinds of quadrilaterals and triangles. We described their properties. For example: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914400" rtl="0" algn="l">
              <a:spcBef>
                <a:spcPts val="0"/>
              </a:spcBef>
              <a:spcAft>
                <a:spcPts val="0"/>
              </a:spcAft>
              <a:buSzPts val="1700"/>
              <a:buFont typeface="Quicksand"/>
              <a:buChar char="●"/>
            </a:pPr>
            <a:r>
              <a:rPr lang="en" sz="1700">
                <a:latin typeface="Quicksand"/>
                <a:ea typeface="Quicksand"/>
                <a:cs typeface="Quicksand"/>
                <a:sym typeface="Quicksand"/>
              </a:rPr>
              <a:t>A rectangle is a quadrilateral with 4 right angles. </a:t>
            </a:r>
            <a:endParaRPr sz="1700">
              <a:latin typeface="Quicksand"/>
              <a:ea typeface="Quicksand"/>
              <a:cs typeface="Quicksand"/>
              <a:sym typeface="Quicksand"/>
            </a:endParaRPr>
          </a:p>
          <a:p>
            <a:pPr indent="-336550" lvl="0" marL="914400" rtl="0" algn="l">
              <a:spcBef>
                <a:spcPts val="0"/>
              </a:spcBef>
              <a:spcAft>
                <a:spcPts val="0"/>
              </a:spcAft>
              <a:buSzPts val="1700"/>
              <a:buFont typeface="Quicksand"/>
              <a:buChar char="●"/>
            </a:pPr>
            <a:r>
              <a:rPr lang="en" sz="1700">
                <a:latin typeface="Quicksand"/>
                <a:ea typeface="Quicksand"/>
                <a:cs typeface="Quicksand"/>
                <a:sym typeface="Quicksand"/>
              </a:rPr>
              <a:t>A rhombus is a quadrilateral with 4 equal sides. </a:t>
            </a:r>
            <a:endParaRPr sz="1700">
              <a:latin typeface="Quicksand"/>
              <a:ea typeface="Quicksand"/>
              <a:cs typeface="Quicksand"/>
              <a:sym typeface="Quicksand"/>
            </a:endParaRPr>
          </a:p>
          <a:p>
            <a:pPr indent="-336550" lvl="0" marL="914400" rtl="0" algn="l">
              <a:spcBef>
                <a:spcPts val="0"/>
              </a:spcBef>
              <a:spcAft>
                <a:spcPts val="0"/>
              </a:spcAft>
              <a:buSzPts val="1700"/>
              <a:buFont typeface="Quicksand"/>
              <a:buChar char="●"/>
            </a:pPr>
            <a:r>
              <a:rPr lang="en" sz="1700">
                <a:latin typeface="Quicksand"/>
                <a:ea typeface="Quicksand"/>
                <a:cs typeface="Quicksand"/>
                <a:sym typeface="Quicksand"/>
              </a:rPr>
              <a:t>A square is a quadrilateral with 4 right angles and 4 equal sides.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We also described how the shapes are related to each other. For example, we can see that a square is always a rhombus because it has the property of a rhombus. A square is also always a rectangle because it has the property of a rectangle. On the other hand, a rectangle does not need to be a square because its side lengths don't have to all be the same. And a rhombus does not need to be a square because its angles do not have to be right angles.</a:t>
            </a:r>
            <a:endParaRPr sz="17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90"/>
          <p:cNvSpPr txBox="1"/>
          <p:nvPr>
            <p:ph type="ctrTitle"/>
          </p:nvPr>
        </p:nvSpPr>
        <p:spPr>
          <a:xfrm>
            <a:off x="592925" y="1464225"/>
            <a:ext cx="7743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Generate Patterns</a:t>
            </a:r>
            <a:endParaRPr sz="4400">
              <a:latin typeface="Hepta Slab"/>
              <a:ea typeface="Hepta Slab"/>
              <a:cs typeface="Hepta Slab"/>
              <a:sym typeface="Hepta Slab"/>
            </a:endParaRPr>
          </a:p>
        </p:txBody>
      </p:sp>
      <p:sp>
        <p:nvSpPr>
          <p:cNvPr id="952" name="Google Shape;952;p90"/>
          <p:cNvSpPr txBox="1"/>
          <p:nvPr/>
        </p:nvSpPr>
        <p:spPr>
          <a:xfrm>
            <a:off x="2948825" y="2906313"/>
            <a:ext cx="538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rules and patterns.</a:t>
            </a:r>
            <a:endParaRPr>
              <a:latin typeface="Quicksand"/>
              <a:ea typeface="Quicksand"/>
              <a:cs typeface="Quicksand"/>
              <a:sym typeface="Quicksand"/>
            </a:endParaRPr>
          </a:p>
        </p:txBody>
      </p:sp>
      <p:sp>
        <p:nvSpPr>
          <p:cNvPr id="953" name="Google Shape;953;p90"/>
          <p:cNvSpPr/>
          <p:nvPr/>
        </p:nvSpPr>
        <p:spPr>
          <a:xfrm>
            <a:off x="23936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5.OA.B.3</a:t>
            </a:r>
            <a:endParaRPr sz="1100">
              <a:latin typeface="Quicksand"/>
              <a:ea typeface="Quicksand"/>
              <a:cs typeface="Quicksand"/>
              <a:sym typeface="Quicksand"/>
            </a:endParaRPr>
          </a:p>
        </p:txBody>
      </p:sp>
      <p:sp>
        <p:nvSpPr>
          <p:cNvPr id="955" name="Google Shape;955;p90"/>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91"/>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Choral Count: Two Patterns</a:t>
            </a:r>
            <a:endParaRPr b="0" sz="2600">
              <a:solidFill>
                <a:schemeClr val="accent5"/>
              </a:solidFill>
              <a:latin typeface="Hepta Slab"/>
              <a:ea typeface="Hepta Slab"/>
              <a:cs typeface="Hepta Slab"/>
              <a:sym typeface="Hepta Slab"/>
            </a:endParaRPr>
          </a:p>
        </p:txBody>
      </p:sp>
      <p:sp>
        <p:nvSpPr>
          <p:cNvPr id="961" name="Google Shape;961;p91"/>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sp>
        <p:nvSpPr>
          <p:cNvPr id="962" name="Google Shape;962;p91"/>
          <p:cNvSpPr txBox="1"/>
          <p:nvPr/>
        </p:nvSpPr>
        <p:spPr>
          <a:xfrm>
            <a:off x="848600" y="1902150"/>
            <a:ext cx="7174200" cy="1339200"/>
          </a:xfrm>
          <a:prstGeom prst="rect">
            <a:avLst/>
          </a:prstGeom>
          <a:noFill/>
          <a:ln>
            <a:noFill/>
          </a:ln>
        </p:spPr>
        <p:txBody>
          <a:bodyPr anchorCtr="0" anchor="t" bIns="91425" lIns="91425" spcFirstLastPara="1" rIns="91425" wrap="square" tIns="91425">
            <a:spAutoFit/>
          </a:bodyPr>
          <a:lstStyle/>
          <a:p>
            <a:pPr indent="-387350" lvl="0" marL="457200" rtl="0" algn="ctr">
              <a:spcBef>
                <a:spcPts val="0"/>
              </a:spcBef>
              <a:spcAft>
                <a:spcPts val="0"/>
              </a:spcAft>
              <a:buSzPts val="2500"/>
              <a:buFont typeface="Quicksand"/>
              <a:buChar char="●"/>
            </a:pPr>
            <a:r>
              <a:rPr lang="en" sz="2500">
                <a:latin typeface="Quicksand"/>
                <a:ea typeface="Quicksand"/>
                <a:cs typeface="Quicksand"/>
                <a:sym typeface="Quicksand"/>
              </a:rPr>
              <a:t>Count by 6, starting at 0. </a:t>
            </a:r>
            <a:endParaRPr sz="2500">
              <a:latin typeface="Quicksand"/>
              <a:ea typeface="Quicksand"/>
              <a:cs typeface="Quicksand"/>
              <a:sym typeface="Quicksand"/>
            </a:endParaRPr>
          </a:p>
          <a:p>
            <a:pPr indent="-387350" lvl="0" marL="457200" rtl="0" algn="ctr">
              <a:spcBef>
                <a:spcPts val="0"/>
              </a:spcBef>
              <a:spcAft>
                <a:spcPts val="0"/>
              </a:spcAft>
              <a:buSzPts val="2500"/>
              <a:buFont typeface="Quicksand"/>
              <a:buChar char="●"/>
            </a:pPr>
            <a:r>
              <a:rPr lang="en" sz="2500">
                <a:latin typeface="Quicksand"/>
                <a:ea typeface="Quicksand"/>
                <a:cs typeface="Quicksand"/>
                <a:sym typeface="Quicksand"/>
              </a:rPr>
              <a:t>Record as students count. </a:t>
            </a:r>
            <a:endParaRPr sz="2500">
              <a:latin typeface="Quicksand"/>
              <a:ea typeface="Quicksand"/>
              <a:cs typeface="Quicksand"/>
              <a:sym typeface="Quicksand"/>
            </a:endParaRPr>
          </a:p>
          <a:p>
            <a:pPr indent="-387350" lvl="0" marL="457200" rtl="0" algn="ctr">
              <a:spcBef>
                <a:spcPts val="0"/>
              </a:spcBef>
              <a:spcAft>
                <a:spcPts val="0"/>
              </a:spcAft>
              <a:buSzPts val="2500"/>
              <a:buFont typeface="Quicksand"/>
              <a:buChar char="●"/>
            </a:pPr>
            <a:r>
              <a:rPr lang="en" sz="2500">
                <a:latin typeface="Quicksand"/>
                <a:ea typeface="Quicksand"/>
                <a:cs typeface="Quicksand"/>
                <a:sym typeface="Quicksand"/>
              </a:rPr>
              <a:t>Stop counting and recording at 60.</a:t>
            </a:r>
            <a:endParaRPr sz="2500">
              <a:latin typeface="Quicksand"/>
              <a:ea typeface="Quicksand"/>
              <a:cs typeface="Quicksand"/>
              <a:sym typeface="Quicksand"/>
            </a:endParaRPr>
          </a:p>
        </p:txBody>
      </p:sp>
      <p:grpSp>
        <p:nvGrpSpPr>
          <p:cNvPr id="963" name="Google Shape;963;p91"/>
          <p:cNvGrpSpPr/>
          <p:nvPr/>
        </p:nvGrpSpPr>
        <p:grpSpPr>
          <a:xfrm rot="1721886">
            <a:off x="6641170" y="1233934"/>
            <a:ext cx="2102760" cy="1025120"/>
            <a:chOff x="-646138" y="-437412"/>
            <a:chExt cx="2155248" cy="1069848"/>
          </a:xfrm>
        </p:grpSpPr>
        <p:sp>
          <p:nvSpPr>
            <p:cNvPr id="964" name="Google Shape;964;p91"/>
            <p:cNvSpPr/>
            <p:nvPr/>
          </p:nvSpPr>
          <p:spPr>
            <a:xfrm>
              <a:off x="-646138" y="-437412"/>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91"/>
            <p:cNvSpPr txBox="1"/>
            <p:nvPr/>
          </p:nvSpPr>
          <p:spPr>
            <a:xfrm rot="-475401">
              <a:off x="-473849" y="-313118"/>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patterns do you notice?</a:t>
              </a:r>
              <a:endParaRPr sz="1700">
                <a:latin typeface="Caveat Brush"/>
                <a:ea typeface="Caveat Brush"/>
                <a:cs typeface="Caveat Brush"/>
                <a:sym typeface="Caveat Brush"/>
              </a:endParaRPr>
            </a:p>
          </p:txBody>
        </p:sp>
      </p:gr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92"/>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What’s the Pattern?</a:t>
            </a:r>
            <a:endParaRPr b="0" sz="3000">
              <a:solidFill>
                <a:srgbClr val="434343"/>
              </a:solidFill>
              <a:latin typeface="Hepta Slab"/>
              <a:ea typeface="Hepta Slab"/>
              <a:cs typeface="Hepta Slab"/>
              <a:sym typeface="Hepta Slab"/>
            </a:endParaRPr>
          </a:p>
        </p:txBody>
      </p:sp>
      <p:sp>
        <p:nvSpPr>
          <p:cNvPr id="971" name="Google Shape;971;p92"/>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972" name="Google Shape;972;p92"/>
          <p:cNvSpPr txBox="1"/>
          <p:nvPr/>
        </p:nvSpPr>
        <p:spPr>
          <a:xfrm>
            <a:off x="444675" y="1376300"/>
            <a:ext cx="3535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1. Jada and Priya are creating rules for patterns. Follow each rule to complete each pattern:</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p:txBody>
      </p:sp>
      <p:pic>
        <p:nvPicPr>
          <p:cNvPr id="973" name="Google Shape;973;p92"/>
          <p:cNvPicPr preferRelativeResize="0"/>
          <p:nvPr/>
        </p:nvPicPr>
        <p:blipFill>
          <a:blip r:embed="rId3">
            <a:alphaModFix/>
          </a:blip>
          <a:stretch>
            <a:fillRect/>
          </a:stretch>
        </p:blipFill>
        <p:spPr>
          <a:xfrm>
            <a:off x="444675" y="2372350"/>
            <a:ext cx="3806200" cy="1368375"/>
          </a:xfrm>
          <a:prstGeom prst="rect">
            <a:avLst/>
          </a:prstGeom>
          <a:noFill/>
          <a:ln>
            <a:noFill/>
          </a:ln>
        </p:spPr>
      </p:pic>
      <p:sp>
        <p:nvSpPr>
          <p:cNvPr id="974" name="Google Shape;974;p92"/>
          <p:cNvSpPr txBox="1"/>
          <p:nvPr/>
        </p:nvSpPr>
        <p:spPr>
          <a:xfrm>
            <a:off x="4519050" y="1376300"/>
            <a:ext cx="4157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If Jada and Priya kept their patterns going, what number will be in Priya's box when Jada's box shows: </a:t>
            </a:r>
            <a:endParaRPr sz="1500">
              <a:latin typeface="Quicksand"/>
              <a:ea typeface="Quicksand"/>
              <a:cs typeface="Quicksand"/>
              <a:sym typeface="Quicksand"/>
            </a:endParaRPr>
          </a:p>
          <a:p>
            <a:pPr indent="0" lvl="0" marL="914400" rtl="0" algn="l">
              <a:spcBef>
                <a:spcPts val="0"/>
              </a:spcBef>
              <a:spcAft>
                <a:spcPts val="0"/>
              </a:spcAft>
              <a:buNone/>
            </a:pPr>
            <a:r>
              <a:rPr lang="en" sz="1500">
                <a:latin typeface="Quicksand"/>
                <a:ea typeface="Quicksand"/>
                <a:cs typeface="Quicksand"/>
                <a:sym typeface="Quicksand"/>
              </a:rPr>
              <a:t>a. 40 </a:t>
            </a:r>
            <a:endParaRPr sz="1500">
              <a:latin typeface="Quicksand"/>
              <a:ea typeface="Quicksand"/>
              <a:cs typeface="Quicksand"/>
              <a:sym typeface="Quicksand"/>
            </a:endParaRPr>
          </a:p>
          <a:p>
            <a:pPr indent="0" lvl="0" marL="914400" rtl="0" algn="l">
              <a:spcBef>
                <a:spcPts val="0"/>
              </a:spcBef>
              <a:spcAft>
                <a:spcPts val="0"/>
              </a:spcAft>
              <a:buNone/>
            </a:pPr>
            <a:r>
              <a:rPr lang="en" sz="1500">
                <a:latin typeface="Quicksand"/>
                <a:ea typeface="Quicksand"/>
                <a:cs typeface="Quicksand"/>
                <a:sym typeface="Quicksand"/>
              </a:rPr>
              <a:t>b. 60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What relationship do you notice between the numbers in Priya's boxes and the numbers in Jada's boxes?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4. If Jada and Priya keep their patterns going, what number will be in Jada’s box when Priya’s box shows 192?</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93"/>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More Patterns</a:t>
            </a:r>
            <a:endParaRPr b="0" sz="3000">
              <a:solidFill>
                <a:srgbClr val="434343"/>
              </a:solidFill>
              <a:latin typeface="Hepta Slab"/>
              <a:ea typeface="Hepta Slab"/>
              <a:cs typeface="Hepta Slab"/>
              <a:sym typeface="Hepta Slab"/>
            </a:endParaRPr>
          </a:p>
        </p:txBody>
      </p:sp>
      <p:sp>
        <p:nvSpPr>
          <p:cNvPr id="980" name="Google Shape;980;p93"/>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981" name="Google Shape;981;p93"/>
          <p:cNvSpPr txBox="1"/>
          <p:nvPr/>
        </p:nvSpPr>
        <p:spPr>
          <a:xfrm>
            <a:off x="579875" y="1151150"/>
            <a:ext cx="3535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Partner A</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1. Jada and Priya are creating rules for patterns. Use each rule to generate a pattern.</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p:txBody>
      </p:sp>
      <p:sp>
        <p:nvSpPr>
          <p:cNvPr id="982" name="Google Shape;982;p93"/>
          <p:cNvSpPr txBox="1"/>
          <p:nvPr/>
        </p:nvSpPr>
        <p:spPr>
          <a:xfrm>
            <a:off x="4519050" y="1376300"/>
            <a:ext cx="4157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If Jada and Priya kept their patterns going: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a. What number will be in Priya’s box when Jada’s box shows 34? Explain your thinking.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b. What number will be in Jada’s box when Priya’s box shows 120? Explain your thinking.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What relationship do you notice between the numbers in Priya's pattern and the numbers in Jada's pattern?</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983" name="Google Shape;983;p93"/>
          <p:cNvPicPr preferRelativeResize="0"/>
          <p:nvPr/>
        </p:nvPicPr>
        <p:blipFill>
          <a:blip r:embed="rId3">
            <a:alphaModFix/>
          </a:blip>
          <a:stretch>
            <a:fillRect/>
          </a:stretch>
        </p:blipFill>
        <p:spPr>
          <a:xfrm>
            <a:off x="652075" y="2597525"/>
            <a:ext cx="3391400" cy="12990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94"/>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More Patterns</a:t>
            </a:r>
            <a:endParaRPr b="0" sz="3000">
              <a:solidFill>
                <a:srgbClr val="434343"/>
              </a:solidFill>
              <a:latin typeface="Hepta Slab"/>
              <a:ea typeface="Hepta Slab"/>
              <a:cs typeface="Hepta Slab"/>
              <a:sym typeface="Hepta Slab"/>
            </a:endParaRPr>
          </a:p>
        </p:txBody>
      </p:sp>
      <p:sp>
        <p:nvSpPr>
          <p:cNvPr id="989" name="Google Shape;989;p94"/>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990" name="Google Shape;990;p94"/>
          <p:cNvSpPr txBox="1"/>
          <p:nvPr/>
        </p:nvSpPr>
        <p:spPr>
          <a:xfrm>
            <a:off x="579875" y="1151150"/>
            <a:ext cx="3535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Partner B</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4. Jada and Priya are creating rules for patterns. Use each rule to generate a pattern.</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p:txBody>
      </p:sp>
      <p:sp>
        <p:nvSpPr>
          <p:cNvPr id="991" name="Google Shape;991;p94"/>
          <p:cNvSpPr txBox="1"/>
          <p:nvPr/>
        </p:nvSpPr>
        <p:spPr>
          <a:xfrm>
            <a:off x="4519050" y="1376300"/>
            <a:ext cx="4157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5. If Jada and Priya kept their patterns going,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a. What number will be in Priya’s box when Jada’s box shows 54? Explain your thinking.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b. What number will be in Jada’s box when Priya’s box shows 198? Explain your thinking.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6. What relationship do you notice between the numbers in Priya’s pattern and the numbers in Jada’s pattern?</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992" name="Google Shape;992;p94"/>
          <p:cNvPicPr preferRelativeResize="0"/>
          <p:nvPr/>
        </p:nvPicPr>
        <p:blipFill>
          <a:blip r:embed="rId3">
            <a:alphaModFix/>
          </a:blip>
          <a:stretch>
            <a:fillRect/>
          </a:stretch>
        </p:blipFill>
        <p:spPr>
          <a:xfrm>
            <a:off x="579875" y="2632150"/>
            <a:ext cx="3535800" cy="128180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95"/>
          <p:cNvSpPr txBox="1"/>
          <p:nvPr/>
        </p:nvSpPr>
        <p:spPr>
          <a:xfrm>
            <a:off x="1178200" y="2701050"/>
            <a:ext cx="21195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relationships do you notice between the patterns in each of the counts?</a:t>
            </a:r>
            <a:endParaRPr b="1" sz="1200">
              <a:latin typeface="Quicksand"/>
              <a:ea typeface="Quicksand"/>
              <a:cs typeface="Quicksand"/>
              <a:sym typeface="Quicksand"/>
            </a:endParaRPr>
          </a:p>
        </p:txBody>
      </p:sp>
      <p:pic>
        <p:nvPicPr>
          <p:cNvPr id="998" name="Google Shape;998;p95"/>
          <p:cNvPicPr preferRelativeResize="0"/>
          <p:nvPr/>
        </p:nvPicPr>
        <p:blipFill rotWithShape="1">
          <a:blip r:embed="rId3">
            <a:alphaModFix/>
          </a:blip>
          <a:srcRect b="0" l="17428" r="19424" t="0"/>
          <a:stretch/>
        </p:blipFill>
        <p:spPr>
          <a:xfrm>
            <a:off x="3905075" y="3220602"/>
            <a:ext cx="1333850" cy="1328600"/>
          </a:xfrm>
          <a:prstGeom prst="rect">
            <a:avLst/>
          </a:prstGeom>
          <a:noFill/>
          <a:ln>
            <a:noFill/>
          </a:ln>
        </p:spPr>
      </p:pic>
      <p:sp>
        <p:nvSpPr>
          <p:cNvPr id="999" name="Google Shape;999;p95"/>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1000" name="Google Shape;1000;p95"/>
          <p:cNvSpPr/>
          <p:nvPr/>
        </p:nvSpPr>
        <p:spPr>
          <a:xfrm flipH="1">
            <a:off x="747164" y="2464100"/>
            <a:ext cx="2981561" cy="15156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95"/>
          <p:cNvSpPr txBox="1"/>
          <p:nvPr/>
        </p:nvSpPr>
        <p:spPr>
          <a:xfrm>
            <a:off x="276225" y="447200"/>
            <a:ext cx="7794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Quicksand"/>
                <a:ea typeface="Quicksand"/>
                <a:cs typeface="Quicksand"/>
                <a:sym typeface="Quicksand"/>
              </a:rPr>
              <a:t>Today we generated patterns and recognized relationships between two different patterns.</a:t>
            </a:r>
            <a:endParaRPr sz="2100">
              <a:latin typeface="Quicksand"/>
              <a:ea typeface="Quicksand"/>
              <a:cs typeface="Quicksand"/>
              <a:sym typeface="Quicksand"/>
            </a:endParaRPr>
          </a:p>
        </p:txBody>
      </p:sp>
      <p:pic>
        <p:nvPicPr>
          <p:cNvPr id="1002" name="Google Shape;1002;p95"/>
          <p:cNvPicPr preferRelativeResize="0"/>
          <p:nvPr/>
        </p:nvPicPr>
        <p:blipFill>
          <a:blip r:embed="rId4">
            <a:alphaModFix/>
          </a:blip>
          <a:stretch>
            <a:fillRect/>
          </a:stretch>
        </p:blipFill>
        <p:spPr>
          <a:xfrm>
            <a:off x="2463900" y="1278500"/>
            <a:ext cx="3862475" cy="1064375"/>
          </a:xfrm>
          <a:prstGeom prst="rect">
            <a:avLst/>
          </a:prstGeom>
          <a:noFill/>
          <a:ln>
            <a:noFill/>
          </a:ln>
        </p:spPr>
      </p:pic>
      <p:sp>
        <p:nvSpPr>
          <p:cNvPr id="1003" name="Google Shape;1003;p95"/>
          <p:cNvSpPr txBox="1"/>
          <p:nvPr/>
        </p:nvSpPr>
        <p:spPr>
          <a:xfrm flipH="1">
            <a:off x="6085589" y="2579825"/>
            <a:ext cx="21195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Explain to your partner why these relationships will continue if the patterns continue.</a:t>
            </a:r>
            <a:endParaRPr b="1" sz="1200">
              <a:latin typeface="Quicksand"/>
              <a:ea typeface="Quicksand"/>
              <a:cs typeface="Quicksand"/>
              <a:sym typeface="Quicksand"/>
            </a:endParaRPr>
          </a:p>
        </p:txBody>
      </p:sp>
      <p:sp>
        <p:nvSpPr>
          <p:cNvPr id="1004" name="Google Shape;1004;p95"/>
          <p:cNvSpPr/>
          <p:nvPr/>
        </p:nvSpPr>
        <p:spPr>
          <a:xfrm>
            <a:off x="5654564" y="2342875"/>
            <a:ext cx="2981561" cy="15156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96"/>
          <p:cNvSpPr txBox="1"/>
          <p:nvPr>
            <p:ph type="ctrTitle"/>
          </p:nvPr>
        </p:nvSpPr>
        <p:spPr>
          <a:xfrm>
            <a:off x="885550" y="1338750"/>
            <a:ext cx="7023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Interpret Relationships</a:t>
            </a:r>
            <a:endParaRPr sz="4400">
              <a:solidFill>
                <a:srgbClr val="434343"/>
              </a:solidFill>
              <a:latin typeface="Hepta Slab"/>
              <a:ea typeface="Hepta Slab"/>
              <a:cs typeface="Hepta Slab"/>
              <a:sym typeface="Hepta Slab"/>
            </a:endParaRPr>
          </a:p>
        </p:txBody>
      </p:sp>
      <p:sp>
        <p:nvSpPr>
          <p:cNvPr id="1010" name="Google Shape;1010;p96"/>
          <p:cNvSpPr txBox="1"/>
          <p:nvPr/>
        </p:nvSpPr>
        <p:spPr>
          <a:xfrm>
            <a:off x="3025650" y="2803350"/>
            <a:ext cx="510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relationships between patterns.</a:t>
            </a:r>
            <a:endParaRPr>
              <a:latin typeface="Quicksand"/>
              <a:ea typeface="Quicksand"/>
              <a:cs typeface="Quicksand"/>
              <a:sym typeface="Quicksand"/>
            </a:endParaRPr>
          </a:p>
        </p:txBody>
      </p:sp>
      <p:sp>
        <p:nvSpPr>
          <p:cNvPr id="1011" name="Google Shape;1011;p96"/>
          <p:cNvSpPr/>
          <p:nvPr/>
        </p:nvSpPr>
        <p:spPr>
          <a:xfrm>
            <a:off x="2638477" y="28033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9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5.OA.B.3</a:t>
            </a:r>
            <a:endParaRPr sz="1100">
              <a:latin typeface="Quicksand"/>
              <a:ea typeface="Quicksand"/>
              <a:cs typeface="Quicksand"/>
              <a:sym typeface="Quicksand"/>
            </a:endParaRPr>
          </a:p>
        </p:txBody>
      </p:sp>
      <p:sp>
        <p:nvSpPr>
          <p:cNvPr id="1013" name="Google Shape;1013;p9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17" name="Shape 1017"/>
        <p:cNvGrpSpPr/>
        <p:nvPr/>
      </p:nvGrpSpPr>
      <p:grpSpPr>
        <a:xfrm>
          <a:off x="0" y="0"/>
          <a:ext cx="0" cy="0"/>
          <a:chOff x="0" y="0"/>
          <a:chExt cx="0" cy="0"/>
        </a:xfrm>
      </p:grpSpPr>
      <p:sp>
        <p:nvSpPr>
          <p:cNvPr id="1018" name="Google Shape;1018;p97"/>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Multiply and Divide</a:t>
            </a:r>
            <a:endParaRPr b="0" sz="2500">
              <a:solidFill>
                <a:srgbClr val="666666"/>
              </a:solidFill>
              <a:latin typeface="Hepta Slab"/>
              <a:ea typeface="Hepta Slab"/>
              <a:cs typeface="Hepta Slab"/>
              <a:sym typeface="Hepta Slab"/>
            </a:endParaRPr>
          </a:p>
        </p:txBody>
      </p:sp>
      <p:sp>
        <p:nvSpPr>
          <p:cNvPr id="1019" name="Google Shape;1019;p97"/>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20" name="Google Shape;1020;p97"/>
          <p:cNvGrpSpPr/>
          <p:nvPr/>
        </p:nvGrpSpPr>
        <p:grpSpPr>
          <a:xfrm>
            <a:off x="512278" y="1283522"/>
            <a:ext cx="3213809" cy="1542347"/>
            <a:chOff x="943501" y="1534588"/>
            <a:chExt cx="3079836" cy="1339308"/>
          </a:xfrm>
        </p:grpSpPr>
        <p:sp>
          <p:nvSpPr>
            <p:cNvPr id="1021" name="Google Shape;1021;p97"/>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97"/>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grpSp>
        <p:nvGrpSpPr>
          <p:cNvPr id="1023" name="Google Shape;1023;p97"/>
          <p:cNvGrpSpPr/>
          <p:nvPr/>
        </p:nvGrpSpPr>
        <p:grpSpPr>
          <a:xfrm rot="1477626">
            <a:off x="6067087" y="3361563"/>
            <a:ext cx="3213530" cy="1542296"/>
            <a:chOff x="943501" y="1534588"/>
            <a:chExt cx="3079836" cy="1339308"/>
          </a:xfrm>
        </p:grpSpPr>
        <p:sp>
          <p:nvSpPr>
            <p:cNvPr id="1024" name="Google Shape;1024;p97"/>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97"/>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a:t>
              </a:r>
              <a:r>
                <a:rPr lang="en">
                  <a:latin typeface="Livvic"/>
                  <a:ea typeface="Livvic"/>
                  <a:cs typeface="Livvic"/>
                  <a:sym typeface="Livvic"/>
                </a:rPr>
                <a:t>explain</a:t>
              </a:r>
              <a:r>
                <a:rPr lang="en">
                  <a:latin typeface="Livvic"/>
                  <a:ea typeface="Livvic"/>
                  <a:cs typeface="Livvic"/>
                  <a:sym typeface="Livvic"/>
                </a:rPr>
                <a:t> your reasoning. </a:t>
              </a:r>
              <a:endParaRPr>
                <a:latin typeface="Livvic"/>
                <a:ea typeface="Livvic"/>
                <a:cs typeface="Livvic"/>
                <a:sym typeface="Livvic"/>
              </a:endParaRPr>
            </a:p>
          </p:txBody>
        </p:sp>
      </p:grpSp>
      <p:pic>
        <p:nvPicPr>
          <p:cNvPr id="1026" name="Google Shape;1026;p97"/>
          <p:cNvPicPr preferRelativeResize="0"/>
          <p:nvPr/>
        </p:nvPicPr>
        <p:blipFill>
          <a:blip r:embed="rId3">
            <a:alphaModFix/>
          </a:blip>
          <a:stretch>
            <a:fillRect/>
          </a:stretch>
        </p:blipFill>
        <p:spPr>
          <a:xfrm>
            <a:off x="2854025" y="2350896"/>
            <a:ext cx="4086225" cy="10763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30" name="Shape 1030"/>
        <p:cNvGrpSpPr/>
        <p:nvPr/>
      </p:nvGrpSpPr>
      <p:grpSpPr>
        <a:xfrm>
          <a:off x="0" y="0"/>
          <a:ext cx="0" cy="0"/>
          <a:chOff x="0" y="0"/>
          <a:chExt cx="0" cy="0"/>
        </a:xfrm>
      </p:grpSpPr>
      <p:sp>
        <p:nvSpPr>
          <p:cNvPr id="1031" name="Google Shape;1031;p98"/>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Multiply and Divide</a:t>
            </a:r>
            <a:endParaRPr b="0" sz="2500">
              <a:solidFill>
                <a:srgbClr val="666666"/>
              </a:solidFill>
              <a:latin typeface="Hepta Slab"/>
              <a:ea typeface="Hepta Slab"/>
              <a:cs typeface="Hepta Slab"/>
              <a:sym typeface="Hepta Slab"/>
            </a:endParaRPr>
          </a:p>
        </p:txBody>
      </p:sp>
      <p:sp>
        <p:nvSpPr>
          <p:cNvPr id="1032" name="Google Shape;1032;p9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33" name="Google Shape;1033;p98"/>
          <p:cNvGrpSpPr/>
          <p:nvPr/>
        </p:nvGrpSpPr>
        <p:grpSpPr>
          <a:xfrm>
            <a:off x="512278" y="1283522"/>
            <a:ext cx="3213809" cy="1542347"/>
            <a:chOff x="943501" y="1534588"/>
            <a:chExt cx="3079836" cy="1339308"/>
          </a:xfrm>
        </p:grpSpPr>
        <p:sp>
          <p:nvSpPr>
            <p:cNvPr id="1034" name="Google Shape;1034;p98"/>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98"/>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grpSp>
        <p:nvGrpSpPr>
          <p:cNvPr id="1036" name="Google Shape;1036;p98"/>
          <p:cNvGrpSpPr/>
          <p:nvPr/>
        </p:nvGrpSpPr>
        <p:grpSpPr>
          <a:xfrm rot="1477626">
            <a:off x="6067087" y="3361563"/>
            <a:ext cx="3213530" cy="1542296"/>
            <a:chOff x="943501" y="1534588"/>
            <a:chExt cx="3079836" cy="1339308"/>
          </a:xfrm>
        </p:grpSpPr>
        <p:sp>
          <p:nvSpPr>
            <p:cNvPr id="1037" name="Google Shape;1037;p98"/>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98"/>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grpSp>
      <p:pic>
        <p:nvPicPr>
          <p:cNvPr id="1039" name="Google Shape;1039;p98"/>
          <p:cNvPicPr preferRelativeResize="0"/>
          <p:nvPr/>
        </p:nvPicPr>
        <p:blipFill>
          <a:blip r:embed="rId3">
            <a:alphaModFix/>
          </a:blip>
          <a:stretch>
            <a:fillRect/>
          </a:stretch>
        </p:blipFill>
        <p:spPr>
          <a:xfrm>
            <a:off x="2975250" y="2316246"/>
            <a:ext cx="3962400" cy="11144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43" name="Shape 1043"/>
        <p:cNvGrpSpPr/>
        <p:nvPr/>
      </p:nvGrpSpPr>
      <p:grpSpPr>
        <a:xfrm>
          <a:off x="0" y="0"/>
          <a:ext cx="0" cy="0"/>
          <a:chOff x="0" y="0"/>
          <a:chExt cx="0" cy="0"/>
        </a:xfrm>
      </p:grpSpPr>
      <p:sp>
        <p:nvSpPr>
          <p:cNvPr id="1044" name="Google Shape;1044;p99"/>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Multiply and Divide</a:t>
            </a:r>
            <a:endParaRPr b="0" sz="2500">
              <a:solidFill>
                <a:srgbClr val="666666"/>
              </a:solidFill>
              <a:latin typeface="Hepta Slab"/>
              <a:ea typeface="Hepta Slab"/>
              <a:cs typeface="Hepta Slab"/>
              <a:sym typeface="Hepta Slab"/>
            </a:endParaRPr>
          </a:p>
        </p:txBody>
      </p:sp>
      <p:sp>
        <p:nvSpPr>
          <p:cNvPr id="1045" name="Google Shape;1045;p9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46" name="Google Shape;1046;p99"/>
          <p:cNvGrpSpPr/>
          <p:nvPr/>
        </p:nvGrpSpPr>
        <p:grpSpPr>
          <a:xfrm>
            <a:off x="512278" y="1283522"/>
            <a:ext cx="3213809" cy="1542347"/>
            <a:chOff x="943501" y="1534588"/>
            <a:chExt cx="3079836" cy="1339308"/>
          </a:xfrm>
        </p:grpSpPr>
        <p:sp>
          <p:nvSpPr>
            <p:cNvPr id="1047" name="Google Shape;1047;p99"/>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99"/>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grpSp>
        <p:nvGrpSpPr>
          <p:cNvPr id="1049" name="Google Shape;1049;p99"/>
          <p:cNvGrpSpPr/>
          <p:nvPr/>
        </p:nvGrpSpPr>
        <p:grpSpPr>
          <a:xfrm rot="1477626">
            <a:off x="6067087" y="3361563"/>
            <a:ext cx="3213530" cy="1542296"/>
            <a:chOff x="943501" y="1534588"/>
            <a:chExt cx="3079836" cy="1339308"/>
          </a:xfrm>
        </p:grpSpPr>
        <p:sp>
          <p:nvSpPr>
            <p:cNvPr id="1050" name="Google Shape;1050;p99"/>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99"/>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grpSp>
      <p:pic>
        <p:nvPicPr>
          <p:cNvPr id="1052" name="Google Shape;1052;p99"/>
          <p:cNvPicPr preferRelativeResize="0"/>
          <p:nvPr/>
        </p:nvPicPr>
        <p:blipFill>
          <a:blip r:embed="rId3">
            <a:alphaModFix/>
          </a:blip>
          <a:stretch>
            <a:fillRect/>
          </a:stretch>
        </p:blipFill>
        <p:spPr>
          <a:xfrm>
            <a:off x="2802075" y="2524074"/>
            <a:ext cx="4367651" cy="9841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00"/>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Mix and Match: 3 Patterns</a:t>
            </a:r>
            <a:endParaRPr b="0" sz="2600">
              <a:solidFill>
                <a:srgbClr val="434343"/>
              </a:solidFill>
              <a:latin typeface="Hepta Slab"/>
              <a:ea typeface="Hepta Slab"/>
              <a:cs typeface="Hepta Slab"/>
              <a:sym typeface="Hepta Slab"/>
            </a:endParaRPr>
          </a:p>
        </p:txBody>
      </p:sp>
      <p:sp>
        <p:nvSpPr>
          <p:cNvPr id="1058" name="Google Shape;1058;p10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059" name="Google Shape;1059;p100"/>
          <p:cNvSpPr txBox="1"/>
          <p:nvPr/>
        </p:nvSpPr>
        <p:spPr>
          <a:xfrm>
            <a:off x="573950" y="1060525"/>
            <a:ext cx="35892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Complete the patterns for each set of rules.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What are some relationships between the patterns in each set of rules? Be prepared to explain your thinking.</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Set A</a:t>
            </a:r>
            <a:endParaRPr sz="1700">
              <a:latin typeface="Quicksand"/>
              <a:ea typeface="Quicksand"/>
              <a:cs typeface="Quicksand"/>
              <a:sym typeface="Quicksand"/>
            </a:endParaRPr>
          </a:p>
        </p:txBody>
      </p:sp>
      <p:sp>
        <p:nvSpPr>
          <p:cNvPr id="1060" name="Google Shape;1060;p100"/>
          <p:cNvSpPr txBox="1"/>
          <p:nvPr/>
        </p:nvSpPr>
        <p:spPr>
          <a:xfrm>
            <a:off x="4249750" y="1060525"/>
            <a:ext cx="44217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Set B</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Set C</a:t>
            </a:r>
            <a:endParaRPr sz="1700">
              <a:latin typeface="Quicksand"/>
              <a:ea typeface="Quicksand"/>
              <a:cs typeface="Quicksand"/>
              <a:sym typeface="Quicksand"/>
            </a:endParaRPr>
          </a:p>
        </p:txBody>
      </p:sp>
      <p:pic>
        <p:nvPicPr>
          <p:cNvPr id="1061" name="Google Shape;1061;p100"/>
          <p:cNvPicPr preferRelativeResize="0"/>
          <p:nvPr/>
        </p:nvPicPr>
        <p:blipFill>
          <a:blip r:embed="rId3">
            <a:alphaModFix/>
          </a:blip>
          <a:stretch>
            <a:fillRect/>
          </a:stretch>
        </p:blipFill>
        <p:spPr>
          <a:xfrm>
            <a:off x="1245713" y="3502399"/>
            <a:ext cx="2245675" cy="1069600"/>
          </a:xfrm>
          <a:prstGeom prst="rect">
            <a:avLst/>
          </a:prstGeom>
          <a:noFill/>
          <a:ln>
            <a:noFill/>
          </a:ln>
        </p:spPr>
      </p:pic>
      <p:pic>
        <p:nvPicPr>
          <p:cNvPr id="1062" name="Google Shape;1062;p100"/>
          <p:cNvPicPr preferRelativeResize="0"/>
          <p:nvPr/>
        </p:nvPicPr>
        <p:blipFill>
          <a:blip r:embed="rId4">
            <a:alphaModFix/>
          </a:blip>
          <a:stretch>
            <a:fillRect/>
          </a:stretch>
        </p:blipFill>
        <p:spPr>
          <a:xfrm>
            <a:off x="4867275" y="1489400"/>
            <a:ext cx="2258044" cy="1069600"/>
          </a:xfrm>
          <a:prstGeom prst="rect">
            <a:avLst/>
          </a:prstGeom>
          <a:noFill/>
          <a:ln>
            <a:noFill/>
          </a:ln>
        </p:spPr>
      </p:pic>
      <p:pic>
        <p:nvPicPr>
          <p:cNvPr id="1063" name="Google Shape;1063;p100"/>
          <p:cNvPicPr preferRelativeResize="0"/>
          <p:nvPr/>
        </p:nvPicPr>
        <p:blipFill>
          <a:blip r:embed="rId5">
            <a:alphaModFix/>
          </a:blip>
          <a:stretch>
            <a:fillRect/>
          </a:stretch>
        </p:blipFill>
        <p:spPr>
          <a:xfrm>
            <a:off x="4867270" y="3146700"/>
            <a:ext cx="2555275" cy="12867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101"/>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Generate Patterns</a:t>
            </a:r>
            <a:endParaRPr b="0" sz="2600">
              <a:solidFill>
                <a:srgbClr val="434343"/>
              </a:solidFill>
              <a:latin typeface="Hepta Slab"/>
              <a:ea typeface="Hepta Slab"/>
              <a:cs typeface="Hepta Slab"/>
              <a:sym typeface="Hepta Slab"/>
            </a:endParaRPr>
          </a:p>
        </p:txBody>
      </p:sp>
      <p:sp>
        <p:nvSpPr>
          <p:cNvPr id="1069" name="Google Shape;1069;p10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070" name="Google Shape;1070;p101"/>
          <p:cNvSpPr txBox="1"/>
          <p:nvPr/>
        </p:nvSpPr>
        <p:spPr>
          <a:xfrm>
            <a:off x="573950" y="1060525"/>
            <a:ext cx="35892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Partner A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Rule 1: Start with 0. Add 4.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Rule 2: Start with 0. Add 6.</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sp>
        <p:nvSpPr>
          <p:cNvPr id="1071" name="Google Shape;1071;p101"/>
          <p:cNvSpPr txBox="1"/>
          <p:nvPr/>
        </p:nvSpPr>
        <p:spPr>
          <a:xfrm>
            <a:off x="4249750" y="1060525"/>
            <a:ext cx="44217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2. Compare your patterns. What relationships do you notice?</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3. What number will be in pattern 2 when the number in the pattern 1 box is 40?</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4. What number will be in pattern 1 when the number in the pattern 2 box is 120?</a:t>
            </a:r>
            <a:endParaRPr sz="1700">
              <a:latin typeface="Quicksand"/>
              <a:ea typeface="Quicksand"/>
              <a:cs typeface="Quicksand"/>
              <a:sym typeface="Quicksand"/>
            </a:endParaRPr>
          </a:p>
        </p:txBody>
      </p:sp>
      <p:pic>
        <p:nvPicPr>
          <p:cNvPr id="1072" name="Google Shape;1072;p101"/>
          <p:cNvPicPr preferRelativeResize="0"/>
          <p:nvPr/>
        </p:nvPicPr>
        <p:blipFill>
          <a:blip r:embed="rId3">
            <a:alphaModFix/>
          </a:blip>
          <a:stretch>
            <a:fillRect/>
          </a:stretch>
        </p:blipFill>
        <p:spPr>
          <a:xfrm>
            <a:off x="573953" y="2986978"/>
            <a:ext cx="3589199" cy="1221994"/>
          </a:xfrm>
          <a:prstGeom prst="rect">
            <a:avLst/>
          </a:prstGeom>
          <a:noFill/>
          <a:ln>
            <a:noFill/>
          </a:ln>
        </p:spPr>
      </p:pic>
      <p:pic>
        <p:nvPicPr>
          <p:cNvPr id="1073" name="Google Shape;1073;p101"/>
          <p:cNvPicPr preferRelativeResize="0"/>
          <p:nvPr/>
        </p:nvPicPr>
        <p:blipFill>
          <a:blip r:embed="rId4">
            <a:alphaModFix/>
          </a:blip>
          <a:stretch>
            <a:fillRect/>
          </a:stretch>
        </p:blipFill>
        <p:spPr>
          <a:xfrm>
            <a:off x="5337049" y="2601200"/>
            <a:ext cx="1240339" cy="841500"/>
          </a:xfrm>
          <a:prstGeom prst="rect">
            <a:avLst/>
          </a:prstGeom>
          <a:noFill/>
          <a:ln>
            <a:noFill/>
          </a:ln>
        </p:spPr>
      </p:pic>
      <p:pic>
        <p:nvPicPr>
          <p:cNvPr id="1074" name="Google Shape;1074;p101"/>
          <p:cNvPicPr preferRelativeResize="0"/>
          <p:nvPr/>
        </p:nvPicPr>
        <p:blipFill>
          <a:blip r:embed="rId5">
            <a:alphaModFix/>
          </a:blip>
          <a:stretch>
            <a:fillRect/>
          </a:stretch>
        </p:blipFill>
        <p:spPr>
          <a:xfrm>
            <a:off x="5316844" y="4025750"/>
            <a:ext cx="1280745" cy="8415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02"/>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Generate Patterns</a:t>
            </a:r>
            <a:endParaRPr b="0" sz="2600">
              <a:solidFill>
                <a:srgbClr val="434343"/>
              </a:solidFill>
              <a:latin typeface="Hepta Slab"/>
              <a:ea typeface="Hepta Slab"/>
              <a:cs typeface="Hepta Slab"/>
              <a:sym typeface="Hepta Slab"/>
            </a:endParaRPr>
          </a:p>
        </p:txBody>
      </p:sp>
      <p:sp>
        <p:nvSpPr>
          <p:cNvPr id="1080" name="Google Shape;1080;p10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081" name="Google Shape;1081;p102"/>
          <p:cNvSpPr txBox="1"/>
          <p:nvPr/>
        </p:nvSpPr>
        <p:spPr>
          <a:xfrm>
            <a:off x="573950" y="1060525"/>
            <a:ext cx="35892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Partner B</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Rule 1: Start with 0. Add 2.</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Rule 2: Start with 0. Add 3.</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sp>
        <p:nvSpPr>
          <p:cNvPr id="1082" name="Google Shape;1082;p102"/>
          <p:cNvSpPr txBox="1"/>
          <p:nvPr/>
        </p:nvSpPr>
        <p:spPr>
          <a:xfrm>
            <a:off x="4249750" y="1060525"/>
            <a:ext cx="44217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6. Compare your patterns. What relationships do you notice?</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7. What number will be in pattern 2 when the number in the pattern 1 box is 30?</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8. What number will be in pattern 1 when the number in the pattern 2 box is 60?</a:t>
            </a:r>
            <a:endParaRPr sz="1700">
              <a:latin typeface="Quicksand"/>
              <a:ea typeface="Quicksand"/>
              <a:cs typeface="Quicksand"/>
              <a:sym typeface="Quicksand"/>
            </a:endParaRPr>
          </a:p>
        </p:txBody>
      </p:sp>
      <p:pic>
        <p:nvPicPr>
          <p:cNvPr id="1083" name="Google Shape;1083;p102"/>
          <p:cNvPicPr preferRelativeResize="0"/>
          <p:nvPr/>
        </p:nvPicPr>
        <p:blipFill>
          <a:blip r:embed="rId3">
            <a:alphaModFix/>
          </a:blip>
          <a:stretch>
            <a:fillRect/>
          </a:stretch>
        </p:blipFill>
        <p:spPr>
          <a:xfrm>
            <a:off x="573944" y="2854469"/>
            <a:ext cx="3272699" cy="1090900"/>
          </a:xfrm>
          <a:prstGeom prst="rect">
            <a:avLst/>
          </a:prstGeom>
          <a:noFill/>
          <a:ln>
            <a:noFill/>
          </a:ln>
        </p:spPr>
      </p:pic>
      <p:pic>
        <p:nvPicPr>
          <p:cNvPr id="1084" name="Google Shape;1084;p102"/>
          <p:cNvPicPr preferRelativeResize="0"/>
          <p:nvPr/>
        </p:nvPicPr>
        <p:blipFill>
          <a:blip r:embed="rId4">
            <a:alphaModFix/>
          </a:blip>
          <a:stretch>
            <a:fillRect/>
          </a:stretch>
        </p:blipFill>
        <p:spPr>
          <a:xfrm>
            <a:off x="5398519" y="2547944"/>
            <a:ext cx="1280750" cy="843199"/>
          </a:xfrm>
          <a:prstGeom prst="rect">
            <a:avLst/>
          </a:prstGeom>
          <a:noFill/>
          <a:ln>
            <a:noFill/>
          </a:ln>
        </p:spPr>
      </p:pic>
      <p:pic>
        <p:nvPicPr>
          <p:cNvPr id="1085" name="Google Shape;1085;p102"/>
          <p:cNvPicPr preferRelativeResize="0"/>
          <p:nvPr/>
        </p:nvPicPr>
        <p:blipFill>
          <a:blip r:embed="rId5">
            <a:alphaModFix/>
          </a:blip>
          <a:stretch>
            <a:fillRect/>
          </a:stretch>
        </p:blipFill>
        <p:spPr>
          <a:xfrm>
            <a:off x="5398518" y="4049291"/>
            <a:ext cx="1280750" cy="838309"/>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pic>
        <p:nvPicPr>
          <p:cNvPr id="1090" name="Google Shape;1090;p103"/>
          <p:cNvPicPr preferRelativeResize="0"/>
          <p:nvPr/>
        </p:nvPicPr>
        <p:blipFill>
          <a:blip r:embed="rId3">
            <a:alphaModFix/>
          </a:blip>
          <a:stretch>
            <a:fillRect/>
          </a:stretch>
        </p:blipFill>
        <p:spPr>
          <a:xfrm>
            <a:off x="3694651" y="3230149"/>
            <a:ext cx="2103900" cy="1323301"/>
          </a:xfrm>
          <a:prstGeom prst="rect">
            <a:avLst/>
          </a:prstGeom>
          <a:noFill/>
          <a:ln>
            <a:noFill/>
          </a:ln>
        </p:spPr>
      </p:pic>
      <p:sp>
        <p:nvSpPr>
          <p:cNvPr id="1091" name="Google Shape;1091;p103"/>
          <p:cNvSpPr/>
          <p:nvPr/>
        </p:nvSpPr>
        <p:spPr>
          <a:xfrm flipH="1">
            <a:off x="924350" y="1785900"/>
            <a:ext cx="2770299" cy="186522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03"/>
          <p:cNvSpPr txBox="1"/>
          <p:nvPr/>
        </p:nvSpPr>
        <p:spPr>
          <a:xfrm>
            <a:off x="1337521" y="2158746"/>
            <a:ext cx="21039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relationships did you find between the patterns we studied today?</a:t>
            </a:r>
            <a:endParaRPr b="1">
              <a:latin typeface="Quicksand"/>
              <a:ea typeface="Quicksand"/>
              <a:cs typeface="Quicksand"/>
              <a:sym typeface="Quicksand"/>
            </a:endParaRPr>
          </a:p>
        </p:txBody>
      </p:sp>
      <p:sp>
        <p:nvSpPr>
          <p:cNvPr id="1093" name="Google Shape;1093;p10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094" name="Google Shape;1094;p103"/>
          <p:cNvSpPr txBox="1"/>
          <p:nvPr/>
        </p:nvSpPr>
        <p:spPr>
          <a:xfrm>
            <a:off x="545950" y="397750"/>
            <a:ext cx="7234800" cy="66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noticed and explained relationships between patterns. Some of the relationships involved fractions.</a:t>
            </a:r>
            <a:endParaRPr sz="2100">
              <a:latin typeface="Quicksand"/>
              <a:ea typeface="Quicksand"/>
              <a:cs typeface="Quicksand"/>
              <a:sym typeface="Quicksand"/>
            </a:endParaRPr>
          </a:p>
        </p:txBody>
      </p:sp>
      <p:sp>
        <p:nvSpPr>
          <p:cNvPr id="1095" name="Google Shape;1095;p103"/>
          <p:cNvSpPr/>
          <p:nvPr/>
        </p:nvSpPr>
        <p:spPr>
          <a:xfrm>
            <a:off x="5628400" y="1785899"/>
            <a:ext cx="3096950" cy="15643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03"/>
          <p:cNvSpPr txBox="1"/>
          <p:nvPr/>
        </p:nvSpPr>
        <p:spPr>
          <a:xfrm flipH="1">
            <a:off x="5928800" y="2024275"/>
            <a:ext cx="22884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Describe how you can use a relationship between two patterns to predict what numbers will be in a pattern.</a:t>
            </a:r>
            <a:endParaRPr b="1" sz="1200">
              <a:latin typeface="Quicksand"/>
              <a:ea typeface="Quicksand"/>
              <a:cs typeface="Quicksand"/>
              <a:sym typeface="Quicksan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04"/>
          <p:cNvSpPr txBox="1"/>
          <p:nvPr>
            <p:ph type="ctrTitle"/>
          </p:nvPr>
        </p:nvSpPr>
        <p:spPr>
          <a:xfrm>
            <a:off x="921950" y="2244075"/>
            <a:ext cx="7266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Patterns and </a:t>
            </a:r>
            <a:endParaRPr sz="4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200">
                <a:solidFill>
                  <a:srgbClr val="434343"/>
                </a:solidFill>
                <a:latin typeface="Hepta Slab"/>
                <a:ea typeface="Hepta Slab"/>
                <a:cs typeface="Hepta Slab"/>
                <a:sym typeface="Hepta Slab"/>
              </a:rPr>
              <a:t>Ordered Pairs</a:t>
            </a:r>
            <a:endParaRPr sz="4200">
              <a:solidFill>
                <a:srgbClr val="434343"/>
              </a:solidFill>
              <a:latin typeface="Hepta Slab"/>
              <a:ea typeface="Hepta Slab"/>
              <a:cs typeface="Hepta Slab"/>
              <a:sym typeface="Hepta Slab"/>
            </a:endParaRPr>
          </a:p>
        </p:txBody>
      </p:sp>
      <p:sp>
        <p:nvSpPr>
          <p:cNvPr id="1102" name="Google Shape;1102;p104"/>
          <p:cNvSpPr txBox="1"/>
          <p:nvPr/>
        </p:nvSpPr>
        <p:spPr>
          <a:xfrm>
            <a:off x="3145150" y="3097100"/>
            <a:ext cx="614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graph patterns on the coordinate grid.</a:t>
            </a:r>
            <a:endParaRPr>
              <a:latin typeface="Quicksand"/>
              <a:ea typeface="Quicksand"/>
              <a:cs typeface="Quicksand"/>
              <a:sym typeface="Quicksand"/>
            </a:endParaRPr>
          </a:p>
        </p:txBody>
      </p:sp>
      <p:sp>
        <p:nvSpPr>
          <p:cNvPr id="1103" name="Google Shape;1103;p104"/>
          <p:cNvSpPr/>
          <p:nvPr/>
        </p:nvSpPr>
        <p:spPr>
          <a:xfrm>
            <a:off x="2757977" y="30970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5.OA.B.3</a:t>
            </a:r>
            <a:endParaRPr sz="1100">
              <a:latin typeface="Quicksand"/>
              <a:ea typeface="Quicksand"/>
              <a:cs typeface="Quicksand"/>
              <a:sym typeface="Quicksand"/>
            </a:endParaRPr>
          </a:p>
        </p:txBody>
      </p:sp>
      <p:sp>
        <p:nvSpPr>
          <p:cNvPr id="1105" name="Google Shape;1105;p10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105"/>
          <p:cNvSpPr txBox="1"/>
          <p:nvPr>
            <p:ph type="ctrTitle"/>
          </p:nvPr>
        </p:nvSpPr>
        <p:spPr>
          <a:xfrm>
            <a:off x="237075" y="652825"/>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Notice and Wonder: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The Coordinate Grid</a:t>
            </a:r>
            <a:endParaRPr b="0" sz="2600">
              <a:solidFill>
                <a:schemeClr val="accent5"/>
              </a:solidFill>
              <a:latin typeface="Hepta Slab"/>
              <a:ea typeface="Hepta Slab"/>
              <a:cs typeface="Hepta Slab"/>
              <a:sym typeface="Hepta Slab"/>
            </a:endParaRPr>
          </a:p>
        </p:txBody>
      </p:sp>
      <p:sp>
        <p:nvSpPr>
          <p:cNvPr id="1111" name="Google Shape;1111;p105"/>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112" name="Google Shape;1112;p105"/>
          <p:cNvGrpSpPr/>
          <p:nvPr/>
        </p:nvGrpSpPr>
        <p:grpSpPr>
          <a:xfrm rot="-698982">
            <a:off x="414617" y="1734511"/>
            <a:ext cx="2102653" cy="1136272"/>
            <a:chOff x="254750" y="1577025"/>
            <a:chExt cx="2155248" cy="1185911"/>
          </a:xfrm>
        </p:grpSpPr>
        <p:sp>
          <p:nvSpPr>
            <p:cNvPr id="1113" name="Google Shape;1113;p10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05"/>
            <p:cNvSpPr txBox="1"/>
            <p:nvPr/>
          </p:nvSpPr>
          <p:spPr>
            <a:xfrm rot="-475401">
              <a:off x="491363" y="1825800"/>
              <a:ext cx="1810686"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115" name="Google Shape;1115;p105"/>
          <p:cNvGrpSpPr/>
          <p:nvPr/>
        </p:nvGrpSpPr>
        <p:grpSpPr>
          <a:xfrm rot="1533391">
            <a:off x="6782281" y="3297918"/>
            <a:ext cx="2225527" cy="1136247"/>
            <a:chOff x="254750" y="1577025"/>
            <a:chExt cx="2281052" cy="1185907"/>
          </a:xfrm>
        </p:grpSpPr>
        <p:sp>
          <p:nvSpPr>
            <p:cNvPr id="1116" name="Google Shape;1116;p10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05"/>
            <p:cNvSpPr txBox="1"/>
            <p:nvPr/>
          </p:nvSpPr>
          <p:spPr>
            <a:xfrm rot="-475438">
              <a:off x="490600" y="1814846"/>
              <a:ext cx="1969404" cy="82127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1118" name="Google Shape;1118;p105"/>
          <p:cNvPicPr preferRelativeResize="0"/>
          <p:nvPr/>
        </p:nvPicPr>
        <p:blipFill>
          <a:blip r:embed="rId3">
            <a:alphaModFix/>
          </a:blip>
          <a:stretch>
            <a:fillRect/>
          </a:stretch>
        </p:blipFill>
        <p:spPr>
          <a:xfrm>
            <a:off x="3142313" y="1533925"/>
            <a:ext cx="2971800" cy="285750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106"/>
          <p:cNvSpPr txBox="1"/>
          <p:nvPr>
            <p:ph type="ctrTitle"/>
          </p:nvPr>
        </p:nvSpPr>
        <p:spPr>
          <a:xfrm>
            <a:off x="376125" y="5336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Patterns on the Coordinate Grid, Part 1</a:t>
            </a:r>
            <a:endParaRPr b="0" sz="2700">
              <a:solidFill>
                <a:srgbClr val="434343"/>
              </a:solidFill>
              <a:latin typeface="Hepta Slab"/>
              <a:ea typeface="Hepta Slab"/>
              <a:cs typeface="Hepta Slab"/>
              <a:sym typeface="Hepta Slab"/>
            </a:endParaRPr>
          </a:p>
        </p:txBody>
      </p:sp>
      <p:sp>
        <p:nvSpPr>
          <p:cNvPr id="1124" name="Google Shape;1124;p10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125" name="Google Shape;1125;p106"/>
          <p:cNvSpPr txBox="1"/>
          <p:nvPr/>
        </p:nvSpPr>
        <p:spPr>
          <a:xfrm>
            <a:off x="584125" y="1153275"/>
            <a:ext cx="4282200" cy="1543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700">
                <a:latin typeface="Quicksand"/>
                <a:ea typeface="Quicksand"/>
                <a:cs typeface="Quicksand"/>
                <a:sym typeface="Quicksand"/>
              </a:rPr>
              <a:t>Partner A </a:t>
            </a:r>
            <a:endParaRPr sz="1700">
              <a:latin typeface="Quicksand"/>
              <a:ea typeface="Quicksand"/>
              <a:cs typeface="Quicksand"/>
              <a:sym typeface="Quicksand"/>
            </a:endParaRPr>
          </a:p>
          <a:p>
            <a:pPr indent="0" lvl="0" marL="0" rtl="0" algn="l">
              <a:lnSpc>
                <a:spcPct val="150000"/>
              </a:lnSpc>
              <a:spcBef>
                <a:spcPts val="0"/>
              </a:spcBef>
              <a:spcAft>
                <a:spcPts val="0"/>
              </a:spcAft>
              <a:buNone/>
            </a:pPr>
            <a:r>
              <a:rPr lang="en" sz="1700">
                <a:latin typeface="Quicksand"/>
                <a:ea typeface="Quicksand"/>
                <a:cs typeface="Quicksand"/>
                <a:sym typeface="Quicksand"/>
              </a:rPr>
              <a:t>Rule 1: Start at 0. Add 8. </a:t>
            </a:r>
            <a:endParaRPr sz="1700">
              <a:latin typeface="Quicksand"/>
              <a:ea typeface="Quicksand"/>
              <a:cs typeface="Quicksand"/>
              <a:sym typeface="Quicksand"/>
            </a:endParaRPr>
          </a:p>
          <a:p>
            <a:pPr indent="0" lvl="0" marL="0" rtl="0" algn="l">
              <a:lnSpc>
                <a:spcPct val="150000"/>
              </a:lnSpc>
              <a:spcBef>
                <a:spcPts val="0"/>
              </a:spcBef>
              <a:spcAft>
                <a:spcPts val="0"/>
              </a:spcAft>
              <a:buNone/>
            </a:pPr>
            <a:r>
              <a:rPr lang="en" sz="1700">
                <a:latin typeface="Quicksand"/>
                <a:ea typeface="Quicksand"/>
                <a:cs typeface="Quicksand"/>
                <a:sym typeface="Quicksand"/>
              </a:rPr>
              <a:t>Rule 2: Start at 0. Add 2.</a:t>
            </a:r>
            <a:endParaRPr sz="1700">
              <a:latin typeface="Quicksand"/>
              <a:ea typeface="Quicksand"/>
              <a:cs typeface="Quicksand"/>
              <a:sym typeface="Quicksand"/>
            </a:endParaRPr>
          </a:p>
          <a:p>
            <a:pPr indent="0" lvl="0" marL="0" rtl="0" algn="l">
              <a:lnSpc>
                <a:spcPct val="150000"/>
              </a:lnSpc>
              <a:spcBef>
                <a:spcPts val="0"/>
              </a:spcBef>
              <a:spcAft>
                <a:spcPts val="0"/>
              </a:spcAft>
              <a:buNone/>
            </a:pPr>
            <a:r>
              <a:t/>
            </a:r>
            <a:endParaRPr sz="1700">
              <a:latin typeface="Quicksand"/>
              <a:ea typeface="Quicksand"/>
              <a:cs typeface="Quicksand"/>
              <a:sym typeface="Quicksand"/>
            </a:endParaRPr>
          </a:p>
          <a:p>
            <a:pPr indent="0" lvl="0" marL="0" rtl="0" algn="l">
              <a:lnSpc>
                <a:spcPct val="150000"/>
              </a:lnSpc>
              <a:spcBef>
                <a:spcPts val="0"/>
              </a:spcBef>
              <a:spcAft>
                <a:spcPts val="0"/>
              </a:spcAft>
              <a:buNone/>
            </a:pPr>
            <a:r>
              <a:rPr lang="en" sz="1700">
                <a:latin typeface="Quicksand"/>
                <a:ea typeface="Quicksand"/>
                <a:cs typeface="Quicksand"/>
                <a:sym typeface="Quicksand"/>
              </a:rPr>
              <a:t>1. Use the rules to complete the table.</a:t>
            </a:r>
            <a:endParaRPr sz="1700">
              <a:latin typeface="Quicksand"/>
              <a:ea typeface="Quicksand"/>
              <a:cs typeface="Quicksand"/>
              <a:sym typeface="Quicksand"/>
            </a:endParaRPr>
          </a:p>
        </p:txBody>
      </p:sp>
      <p:sp>
        <p:nvSpPr>
          <p:cNvPr id="1126" name="Google Shape;1126;p106"/>
          <p:cNvSpPr txBox="1"/>
          <p:nvPr/>
        </p:nvSpPr>
        <p:spPr>
          <a:xfrm>
            <a:off x="4534125" y="1153275"/>
            <a:ext cx="3999000" cy="1210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latin typeface="Quicksand"/>
                <a:ea typeface="Quicksand"/>
                <a:cs typeface="Quicksand"/>
                <a:sym typeface="Quicksand"/>
              </a:rPr>
              <a:t>2. Which point in the table represents the point on the coordinate grid? Label the point with the appropriate letter on the grid.</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rPr lang="en" sz="1600">
                <a:latin typeface="Quicksand"/>
                <a:ea typeface="Quicksand"/>
                <a:cs typeface="Quicksand"/>
                <a:sym typeface="Quicksand"/>
              </a:rPr>
              <a:t>3. Plot and label the rest of the points.</a:t>
            </a:r>
            <a:endParaRPr sz="1600">
              <a:latin typeface="Quicksand"/>
              <a:ea typeface="Quicksand"/>
              <a:cs typeface="Quicksand"/>
              <a:sym typeface="Quicksand"/>
            </a:endParaRPr>
          </a:p>
        </p:txBody>
      </p:sp>
      <p:pic>
        <p:nvPicPr>
          <p:cNvPr id="1127" name="Google Shape;1127;p106"/>
          <p:cNvPicPr preferRelativeResize="0"/>
          <p:nvPr/>
        </p:nvPicPr>
        <p:blipFill>
          <a:blip r:embed="rId3">
            <a:alphaModFix/>
          </a:blip>
          <a:stretch>
            <a:fillRect/>
          </a:stretch>
        </p:blipFill>
        <p:spPr>
          <a:xfrm>
            <a:off x="584125" y="3294050"/>
            <a:ext cx="3697500" cy="841500"/>
          </a:xfrm>
          <a:prstGeom prst="rect">
            <a:avLst/>
          </a:prstGeom>
          <a:noFill/>
          <a:ln>
            <a:noFill/>
          </a:ln>
        </p:spPr>
      </p:pic>
      <p:pic>
        <p:nvPicPr>
          <p:cNvPr id="1128" name="Google Shape;1128;p106"/>
          <p:cNvPicPr preferRelativeResize="0"/>
          <p:nvPr/>
        </p:nvPicPr>
        <p:blipFill>
          <a:blip r:embed="rId4">
            <a:alphaModFix/>
          </a:blip>
          <a:stretch>
            <a:fillRect/>
          </a:stretch>
        </p:blipFill>
        <p:spPr>
          <a:xfrm>
            <a:off x="5208475" y="2173750"/>
            <a:ext cx="2940050" cy="144572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107"/>
          <p:cNvSpPr txBox="1"/>
          <p:nvPr>
            <p:ph type="ctrTitle"/>
          </p:nvPr>
        </p:nvSpPr>
        <p:spPr>
          <a:xfrm>
            <a:off x="376125" y="5336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Patterns on the Coordinate Grid, Part 1</a:t>
            </a:r>
            <a:endParaRPr b="0" sz="2700">
              <a:solidFill>
                <a:srgbClr val="434343"/>
              </a:solidFill>
              <a:latin typeface="Hepta Slab"/>
              <a:ea typeface="Hepta Slab"/>
              <a:cs typeface="Hepta Slab"/>
              <a:sym typeface="Hepta Slab"/>
            </a:endParaRPr>
          </a:p>
        </p:txBody>
      </p:sp>
      <p:sp>
        <p:nvSpPr>
          <p:cNvPr id="1134" name="Google Shape;1134;p10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135" name="Google Shape;1135;p107"/>
          <p:cNvSpPr txBox="1"/>
          <p:nvPr/>
        </p:nvSpPr>
        <p:spPr>
          <a:xfrm>
            <a:off x="584125" y="1153275"/>
            <a:ext cx="4282200" cy="1543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700">
                <a:latin typeface="Quicksand"/>
                <a:ea typeface="Quicksand"/>
                <a:cs typeface="Quicksand"/>
                <a:sym typeface="Quicksand"/>
              </a:rPr>
              <a:t>Partner B</a:t>
            </a:r>
            <a:endParaRPr sz="1700">
              <a:latin typeface="Quicksand"/>
              <a:ea typeface="Quicksand"/>
              <a:cs typeface="Quicksand"/>
              <a:sym typeface="Quicksand"/>
            </a:endParaRPr>
          </a:p>
          <a:p>
            <a:pPr indent="0" lvl="0" marL="0" rtl="0" algn="l">
              <a:lnSpc>
                <a:spcPct val="150000"/>
              </a:lnSpc>
              <a:spcBef>
                <a:spcPts val="0"/>
              </a:spcBef>
              <a:spcAft>
                <a:spcPts val="0"/>
              </a:spcAft>
              <a:buNone/>
            </a:pPr>
            <a:r>
              <a:rPr lang="en" sz="1700">
                <a:latin typeface="Quicksand"/>
                <a:ea typeface="Quicksand"/>
                <a:cs typeface="Quicksand"/>
                <a:sym typeface="Quicksand"/>
              </a:rPr>
              <a:t>Rule 1: Start at 0. Add 10.</a:t>
            </a:r>
            <a:endParaRPr sz="1700">
              <a:latin typeface="Quicksand"/>
              <a:ea typeface="Quicksand"/>
              <a:cs typeface="Quicksand"/>
              <a:sym typeface="Quicksand"/>
            </a:endParaRPr>
          </a:p>
          <a:p>
            <a:pPr indent="0" lvl="0" marL="0" rtl="0" algn="l">
              <a:lnSpc>
                <a:spcPct val="150000"/>
              </a:lnSpc>
              <a:spcBef>
                <a:spcPts val="0"/>
              </a:spcBef>
              <a:spcAft>
                <a:spcPts val="0"/>
              </a:spcAft>
              <a:buNone/>
            </a:pPr>
            <a:r>
              <a:rPr lang="en" sz="1700">
                <a:latin typeface="Quicksand"/>
                <a:ea typeface="Quicksand"/>
                <a:cs typeface="Quicksand"/>
                <a:sym typeface="Quicksand"/>
              </a:rPr>
              <a:t>Rule 2: Start at 0. Add 40.</a:t>
            </a:r>
            <a:endParaRPr sz="1700">
              <a:latin typeface="Quicksand"/>
              <a:ea typeface="Quicksand"/>
              <a:cs typeface="Quicksand"/>
              <a:sym typeface="Quicksand"/>
            </a:endParaRPr>
          </a:p>
          <a:p>
            <a:pPr indent="0" lvl="0" marL="0" rtl="0" algn="l">
              <a:lnSpc>
                <a:spcPct val="150000"/>
              </a:lnSpc>
              <a:spcBef>
                <a:spcPts val="0"/>
              </a:spcBef>
              <a:spcAft>
                <a:spcPts val="0"/>
              </a:spcAft>
              <a:buNone/>
            </a:pPr>
            <a:r>
              <a:t/>
            </a:r>
            <a:endParaRPr sz="1700">
              <a:latin typeface="Quicksand"/>
              <a:ea typeface="Quicksand"/>
              <a:cs typeface="Quicksand"/>
              <a:sym typeface="Quicksand"/>
            </a:endParaRPr>
          </a:p>
          <a:p>
            <a:pPr indent="0" lvl="0" marL="0" rtl="0" algn="l">
              <a:lnSpc>
                <a:spcPct val="150000"/>
              </a:lnSpc>
              <a:spcBef>
                <a:spcPts val="0"/>
              </a:spcBef>
              <a:spcAft>
                <a:spcPts val="0"/>
              </a:spcAft>
              <a:buNone/>
            </a:pPr>
            <a:r>
              <a:rPr lang="en" sz="1700">
                <a:latin typeface="Quicksand"/>
                <a:ea typeface="Quicksand"/>
                <a:cs typeface="Quicksand"/>
                <a:sym typeface="Quicksand"/>
              </a:rPr>
              <a:t>1. Use the rules to complete the table.</a:t>
            </a:r>
            <a:endParaRPr sz="1700">
              <a:latin typeface="Quicksand"/>
              <a:ea typeface="Quicksand"/>
              <a:cs typeface="Quicksand"/>
              <a:sym typeface="Quicksand"/>
            </a:endParaRPr>
          </a:p>
        </p:txBody>
      </p:sp>
      <p:sp>
        <p:nvSpPr>
          <p:cNvPr id="1136" name="Google Shape;1136;p107"/>
          <p:cNvSpPr txBox="1"/>
          <p:nvPr/>
        </p:nvSpPr>
        <p:spPr>
          <a:xfrm>
            <a:off x="4534125" y="1153275"/>
            <a:ext cx="3999000" cy="1210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latin typeface="Quicksand"/>
                <a:ea typeface="Quicksand"/>
                <a:cs typeface="Quicksand"/>
                <a:sym typeface="Quicksand"/>
              </a:rPr>
              <a:t>2. Which point on the table represents the point on the coordinate grid? Label the point with the appropriate letter on the grid.</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t/>
            </a:r>
            <a:endParaRPr sz="1600">
              <a:latin typeface="Quicksand"/>
              <a:ea typeface="Quicksand"/>
              <a:cs typeface="Quicksand"/>
              <a:sym typeface="Quicksand"/>
            </a:endParaRPr>
          </a:p>
          <a:p>
            <a:pPr indent="0" lvl="0" marL="0" rtl="0" algn="l">
              <a:lnSpc>
                <a:spcPct val="100000"/>
              </a:lnSpc>
              <a:spcBef>
                <a:spcPts val="0"/>
              </a:spcBef>
              <a:spcAft>
                <a:spcPts val="0"/>
              </a:spcAft>
              <a:buNone/>
            </a:pPr>
            <a:r>
              <a:rPr lang="en" sz="1600">
                <a:latin typeface="Quicksand"/>
                <a:ea typeface="Quicksand"/>
                <a:cs typeface="Quicksand"/>
                <a:sym typeface="Quicksand"/>
              </a:rPr>
              <a:t>3. Plot and label the rest of the points.</a:t>
            </a:r>
            <a:endParaRPr sz="1600">
              <a:latin typeface="Quicksand"/>
              <a:ea typeface="Quicksand"/>
              <a:cs typeface="Quicksand"/>
              <a:sym typeface="Quicksand"/>
            </a:endParaRPr>
          </a:p>
        </p:txBody>
      </p:sp>
      <p:pic>
        <p:nvPicPr>
          <p:cNvPr id="1137" name="Google Shape;1137;p107"/>
          <p:cNvPicPr preferRelativeResize="0"/>
          <p:nvPr/>
        </p:nvPicPr>
        <p:blipFill>
          <a:blip r:embed="rId3">
            <a:alphaModFix/>
          </a:blip>
          <a:stretch>
            <a:fillRect/>
          </a:stretch>
        </p:blipFill>
        <p:spPr>
          <a:xfrm>
            <a:off x="584125" y="3294050"/>
            <a:ext cx="3697500" cy="841500"/>
          </a:xfrm>
          <a:prstGeom prst="rect">
            <a:avLst/>
          </a:prstGeom>
          <a:noFill/>
          <a:ln>
            <a:noFill/>
          </a:ln>
        </p:spPr>
      </p:pic>
      <p:pic>
        <p:nvPicPr>
          <p:cNvPr id="1138" name="Google Shape;1138;p107"/>
          <p:cNvPicPr preferRelativeResize="0"/>
          <p:nvPr/>
        </p:nvPicPr>
        <p:blipFill>
          <a:blip r:embed="rId4">
            <a:alphaModFix/>
          </a:blip>
          <a:stretch>
            <a:fillRect/>
          </a:stretch>
        </p:blipFill>
        <p:spPr>
          <a:xfrm>
            <a:off x="5651500" y="2168050"/>
            <a:ext cx="1764241" cy="161907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108"/>
          <p:cNvSpPr txBox="1"/>
          <p:nvPr>
            <p:ph type="ctrTitle"/>
          </p:nvPr>
        </p:nvSpPr>
        <p:spPr>
          <a:xfrm>
            <a:off x="268325" y="267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Patterns on the Coordinate Grid, Part 2</a:t>
            </a:r>
            <a:endParaRPr b="0" sz="2300">
              <a:solidFill>
                <a:srgbClr val="434343"/>
              </a:solidFill>
              <a:latin typeface="Hepta Slab"/>
              <a:ea typeface="Hepta Slab"/>
              <a:cs typeface="Hepta Slab"/>
              <a:sym typeface="Hepta Slab"/>
            </a:endParaRPr>
          </a:p>
        </p:txBody>
      </p:sp>
      <p:sp>
        <p:nvSpPr>
          <p:cNvPr id="1144" name="Google Shape;1144;p10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145" name="Google Shape;1145;p108"/>
          <p:cNvSpPr txBox="1"/>
          <p:nvPr/>
        </p:nvSpPr>
        <p:spPr>
          <a:xfrm>
            <a:off x="503650" y="1152650"/>
            <a:ext cx="34950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Use the rules to complete the table.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Rule 1: Priya starts at 0. She continues to count by 2.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Rule 2: Clare starts at 0. She continues to count by 5.</a:t>
            </a:r>
            <a:endParaRPr sz="1500">
              <a:latin typeface="Quicksand"/>
              <a:ea typeface="Quicksand"/>
              <a:cs typeface="Quicksand"/>
              <a:sym typeface="Quicksand"/>
            </a:endParaRPr>
          </a:p>
        </p:txBody>
      </p:sp>
      <p:sp>
        <p:nvSpPr>
          <p:cNvPr id="1146" name="Google Shape;1146;p108"/>
          <p:cNvSpPr txBox="1"/>
          <p:nvPr/>
        </p:nvSpPr>
        <p:spPr>
          <a:xfrm>
            <a:off x="4272300" y="1152650"/>
            <a:ext cx="45981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What patterns do you notice between the numbers in Priya’s list and Clare’s list?</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Plot and label the points from the table.</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4. What does the point C tell you about Clare’s and Priya’s counts?</a:t>
            </a:r>
            <a:endParaRPr sz="1500">
              <a:latin typeface="Quicksand"/>
              <a:ea typeface="Quicksand"/>
              <a:cs typeface="Quicksand"/>
              <a:sym typeface="Quicksand"/>
            </a:endParaRPr>
          </a:p>
        </p:txBody>
      </p:sp>
      <p:pic>
        <p:nvPicPr>
          <p:cNvPr id="1147" name="Google Shape;1147;p108"/>
          <p:cNvPicPr preferRelativeResize="0"/>
          <p:nvPr/>
        </p:nvPicPr>
        <p:blipFill>
          <a:blip r:embed="rId3">
            <a:alphaModFix/>
          </a:blip>
          <a:stretch>
            <a:fillRect/>
          </a:stretch>
        </p:blipFill>
        <p:spPr>
          <a:xfrm>
            <a:off x="607525" y="3143600"/>
            <a:ext cx="3287250" cy="1071400"/>
          </a:xfrm>
          <a:prstGeom prst="rect">
            <a:avLst/>
          </a:prstGeom>
          <a:noFill/>
          <a:ln>
            <a:noFill/>
          </a:ln>
        </p:spPr>
      </p:pic>
      <p:pic>
        <p:nvPicPr>
          <p:cNvPr id="1148" name="Google Shape;1148;p108"/>
          <p:cNvPicPr preferRelativeResize="0"/>
          <p:nvPr/>
        </p:nvPicPr>
        <p:blipFill>
          <a:blip r:embed="rId4">
            <a:alphaModFix/>
          </a:blip>
          <a:stretch>
            <a:fillRect/>
          </a:stretch>
        </p:blipFill>
        <p:spPr>
          <a:xfrm>
            <a:off x="5392875" y="2254950"/>
            <a:ext cx="1724300" cy="162755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54" name="Google Shape;1154;p109"/>
          <p:cNvPicPr preferRelativeResize="0"/>
          <p:nvPr/>
        </p:nvPicPr>
        <p:blipFill rotWithShape="1">
          <a:blip r:embed="rId3">
            <a:alphaModFix/>
          </a:blip>
          <a:srcRect b="0" l="17428" r="19424" t="0"/>
          <a:stretch/>
        </p:blipFill>
        <p:spPr>
          <a:xfrm>
            <a:off x="3611655" y="2910221"/>
            <a:ext cx="1506000" cy="1500081"/>
          </a:xfrm>
          <a:prstGeom prst="rect">
            <a:avLst/>
          </a:prstGeom>
          <a:noFill/>
          <a:ln>
            <a:noFill/>
          </a:ln>
        </p:spPr>
      </p:pic>
      <p:sp>
        <p:nvSpPr>
          <p:cNvPr id="1155" name="Google Shape;1155;p109"/>
          <p:cNvSpPr txBox="1"/>
          <p:nvPr/>
        </p:nvSpPr>
        <p:spPr>
          <a:xfrm>
            <a:off x="5705446" y="2155110"/>
            <a:ext cx="2494200" cy="145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is looking at relationships between patterns in a table the same as looking at relationships between patterns on a coordinate grid? How is it different?</a:t>
            </a:r>
            <a:endParaRPr b="1" sz="1000">
              <a:latin typeface="Quicksand"/>
              <a:ea typeface="Quicksand"/>
              <a:cs typeface="Quicksand"/>
              <a:sym typeface="Quicksand"/>
            </a:endParaRPr>
          </a:p>
        </p:txBody>
      </p:sp>
      <p:sp>
        <p:nvSpPr>
          <p:cNvPr id="1156" name="Google Shape;1156;p109"/>
          <p:cNvSpPr/>
          <p:nvPr/>
        </p:nvSpPr>
        <p:spPr>
          <a:xfrm>
            <a:off x="5436375" y="1901800"/>
            <a:ext cx="3032506" cy="19341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09"/>
          <p:cNvSpPr txBox="1"/>
          <p:nvPr/>
        </p:nvSpPr>
        <p:spPr>
          <a:xfrm>
            <a:off x="763225" y="497750"/>
            <a:ext cx="70350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Quicksand"/>
                <a:ea typeface="Quicksand"/>
                <a:cs typeface="Quicksand"/>
                <a:sym typeface="Quicksand"/>
              </a:rPr>
              <a:t>Today, we plotted rules on a coordinate grid and noticed patterns.</a:t>
            </a:r>
            <a:endParaRPr sz="2700">
              <a:latin typeface="Quicksand"/>
              <a:ea typeface="Quicksand"/>
              <a:cs typeface="Quicksand"/>
              <a:sym typeface="Quicksand"/>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10"/>
          <p:cNvSpPr txBox="1"/>
          <p:nvPr>
            <p:ph type="ctrTitle"/>
          </p:nvPr>
        </p:nvSpPr>
        <p:spPr>
          <a:xfrm>
            <a:off x="953850" y="2202750"/>
            <a:ext cx="7460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Problems on the Coordinate Grid</a:t>
            </a:r>
            <a:endParaRPr sz="4400">
              <a:solidFill>
                <a:srgbClr val="434343"/>
              </a:solidFill>
              <a:latin typeface="Hepta Slab"/>
              <a:ea typeface="Hepta Slab"/>
              <a:cs typeface="Hepta Slab"/>
              <a:sym typeface="Hepta Slab"/>
            </a:endParaRPr>
          </a:p>
        </p:txBody>
      </p:sp>
      <p:sp>
        <p:nvSpPr>
          <p:cNvPr id="1163" name="Google Shape;1163;p110"/>
          <p:cNvSpPr txBox="1"/>
          <p:nvPr/>
        </p:nvSpPr>
        <p:spPr>
          <a:xfrm>
            <a:off x="3186450" y="3007125"/>
            <a:ext cx="750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problems on the coordinate grid.</a:t>
            </a:r>
            <a:endParaRPr>
              <a:latin typeface="Quicksand"/>
              <a:ea typeface="Quicksand"/>
              <a:cs typeface="Quicksand"/>
              <a:sym typeface="Quicksand"/>
            </a:endParaRPr>
          </a:p>
        </p:txBody>
      </p:sp>
      <p:sp>
        <p:nvSpPr>
          <p:cNvPr id="1164" name="Google Shape;1164;p110"/>
          <p:cNvSpPr/>
          <p:nvPr/>
        </p:nvSpPr>
        <p:spPr>
          <a:xfrm>
            <a:off x="2799290" y="30071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5.G.A.2, 5.OA.A.2</a:t>
            </a:r>
            <a:endParaRPr sz="1100">
              <a:latin typeface="Quicksand"/>
              <a:ea typeface="Quicksand"/>
              <a:cs typeface="Quicksand"/>
              <a:sym typeface="Quicksand"/>
            </a:endParaRPr>
          </a:p>
        </p:txBody>
      </p:sp>
      <p:sp>
        <p:nvSpPr>
          <p:cNvPr id="1166" name="Google Shape;1166;p11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170" name="Shape 1170"/>
        <p:cNvGrpSpPr/>
        <p:nvPr/>
      </p:nvGrpSpPr>
      <p:grpSpPr>
        <a:xfrm>
          <a:off x="0" y="0"/>
          <a:ext cx="0" cy="0"/>
          <a:chOff x="0" y="0"/>
          <a:chExt cx="0" cy="0"/>
        </a:xfrm>
      </p:grpSpPr>
      <p:sp>
        <p:nvSpPr>
          <p:cNvPr id="1171" name="Google Shape;1171;p111"/>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Addition and Multiplication</a:t>
            </a:r>
            <a:endParaRPr b="0" sz="2500">
              <a:solidFill>
                <a:srgbClr val="666666"/>
              </a:solidFill>
              <a:latin typeface="Hepta Slab"/>
              <a:ea typeface="Hepta Slab"/>
              <a:cs typeface="Hepta Slab"/>
              <a:sym typeface="Hepta Slab"/>
            </a:endParaRPr>
          </a:p>
        </p:txBody>
      </p:sp>
      <p:sp>
        <p:nvSpPr>
          <p:cNvPr id="1172" name="Google Shape;1172;p11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73" name="Google Shape;1173;p111"/>
          <p:cNvGrpSpPr/>
          <p:nvPr/>
        </p:nvGrpSpPr>
        <p:grpSpPr>
          <a:xfrm>
            <a:off x="512278" y="1283522"/>
            <a:ext cx="3213809" cy="1542347"/>
            <a:chOff x="943501" y="1534588"/>
            <a:chExt cx="3079836" cy="1339308"/>
          </a:xfrm>
        </p:grpSpPr>
        <p:sp>
          <p:nvSpPr>
            <p:cNvPr id="1174" name="Google Shape;1174;p11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11"/>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grpSp>
        <p:nvGrpSpPr>
          <p:cNvPr id="1176" name="Google Shape;1176;p111"/>
          <p:cNvGrpSpPr/>
          <p:nvPr/>
        </p:nvGrpSpPr>
        <p:grpSpPr>
          <a:xfrm rot="1477626">
            <a:off x="6067087" y="3361563"/>
            <a:ext cx="3213530" cy="1542296"/>
            <a:chOff x="943501" y="1534588"/>
            <a:chExt cx="3079836" cy="1339308"/>
          </a:xfrm>
        </p:grpSpPr>
        <p:sp>
          <p:nvSpPr>
            <p:cNvPr id="1177" name="Google Shape;1177;p11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11"/>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grpSp>
      <p:pic>
        <p:nvPicPr>
          <p:cNvPr id="1179" name="Google Shape;1179;p111"/>
          <p:cNvPicPr preferRelativeResize="0"/>
          <p:nvPr/>
        </p:nvPicPr>
        <p:blipFill>
          <a:blip r:embed="rId3">
            <a:alphaModFix/>
          </a:blip>
          <a:stretch>
            <a:fillRect/>
          </a:stretch>
        </p:blipFill>
        <p:spPr>
          <a:xfrm>
            <a:off x="2392325" y="2644696"/>
            <a:ext cx="5267325" cy="7524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183" name="Shape 1183"/>
        <p:cNvGrpSpPr/>
        <p:nvPr/>
      </p:nvGrpSpPr>
      <p:grpSpPr>
        <a:xfrm>
          <a:off x="0" y="0"/>
          <a:ext cx="0" cy="0"/>
          <a:chOff x="0" y="0"/>
          <a:chExt cx="0" cy="0"/>
        </a:xfrm>
      </p:grpSpPr>
      <p:sp>
        <p:nvSpPr>
          <p:cNvPr id="1184" name="Google Shape;1184;p112"/>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Addition and Multiplication</a:t>
            </a:r>
            <a:endParaRPr b="0" sz="2500">
              <a:solidFill>
                <a:srgbClr val="666666"/>
              </a:solidFill>
              <a:latin typeface="Hepta Slab"/>
              <a:ea typeface="Hepta Slab"/>
              <a:cs typeface="Hepta Slab"/>
              <a:sym typeface="Hepta Slab"/>
            </a:endParaRPr>
          </a:p>
        </p:txBody>
      </p:sp>
      <p:sp>
        <p:nvSpPr>
          <p:cNvPr id="1185" name="Google Shape;1185;p112"/>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86" name="Google Shape;1186;p112"/>
          <p:cNvGrpSpPr/>
          <p:nvPr/>
        </p:nvGrpSpPr>
        <p:grpSpPr>
          <a:xfrm>
            <a:off x="512278" y="1283522"/>
            <a:ext cx="3213809" cy="1542347"/>
            <a:chOff x="943501" y="1534588"/>
            <a:chExt cx="3079836" cy="1339308"/>
          </a:xfrm>
        </p:grpSpPr>
        <p:sp>
          <p:nvSpPr>
            <p:cNvPr id="1187" name="Google Shape;1187;p11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12"/>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grpSp>
        <p:nvGrpSpPr>
          <p:cNvPr id="1189" name="Google Shape;1189;p112"/>
          <p:cNvGrpSpPr/>
          <p:nvPr/>
        </p:nvGrpSpPr>
        <p:grpSpPr>
          <a:xfrm rot="1477626">
            <a:off x="6067087" y="3361563"/>
            <a:ext cx="3213530" cy="1542296"/>
            <a:chOff x="943501" y="1534588"/>
            <a:chExt cx="3079836" cy="1339308"/>
          </a:xfrm>
        </p:grpSpPr>
        <p:sp>
          <p:nvSpPr>
            <p:cNvPr id="1190" name="Google Shape;1190;p11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12"/>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grpSp>
      <p:pic>
        <p:nvPicPr>
          <p:cNvPr id="1192" name="Google Shape;1192;p112"/>
          <p:cNvPicPr preferRelativeResize="0"/>
          <p:nvPr/>
        </p:nvPicPr>
        <p:blipFill>
          <a:blip r:embed="rId3">
            <a:alphaModFix/>
          </a:blip>
          <a:stretch>
            <a:fillRect/>
          </a:stretch>
        </p:blipFill>
        <p:spPr>
          <a:xfrm>
            <a:off x="2890075" y="2445596"/>
            <a:ext cx="3733800" cy="78105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196" name="Shape 1196"/>
        <p:cNvGrpSpPr/>
        <p:nvPr/>
      </p:nvGrpSpPr>
      <p:grpSpPr>
        <a:xfrm>
          <a:off x="0" y="0"/>
          <a:ext cx="0" cy="0"/>
          <a:chOff x="0" y="0"/>
          <a:chExt cx="0" cy="0"/>
        </a:xfrm>
      </p:grpSpPr>
      <p:sp>
        <p:nvSpPr>
          <p:cNvPr id="1197" name="Google Shape;1197;p113"/>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Addition and Multiplication</a:t>
            </a:r>
            <a:endParaRPr b="0" sz="2500">
              <a:solidFill>
                <a:srgbClr val="666666"/>
              </a:solidFill>
              <a:latin typeface="Hepta Slab"/>
              <a:ea typeface="Hepta Slab"/>
              <a:cs typeface="Hepta Slab"/>
              <a:sym typeface="Hepta Slab"/>
            </a:endParaRPr>
          </a:p>
        </p:txBody>
      </p:sp>
      <p:sp>
        <p:nvSpPr>
          <p:cNvPr id="1198" name="Google Shape;1198;p11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99" name="Google Shape;1199;p113"/>
          <p:cNvGrpSpPr/>
          <p:nvPr/>
        </p:nvGrpSpPr>
        <p:grpSpPr>
          <a:xfrm>
            <a:off x="512278" y="1283522"/>
            <a:ext cx="3213809" cy="1542347"/>
            <a:chOff x="943501" y="1534588"/>
            <a:chExt cx="3079836" cy="1339308"/>
          </a:xfrm>
        </p:grpSpPr>
        <p:sp>
          <p:nvSpPr>
            <p:cNvPr id="1200" name="Google Shape;1200;p11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13"/>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grpSp>
        <p:nvGrpSpPr>
          <p:cNvPr id="1202" name="Google Shape;1202;p113"/>
          <p:cNvGrpSpPr/>
          <p:nvPr/>
        </p:nvGrpSpPr>
        <p:grpSpPr>
          <a:xfrm rot="1477626">
            <a:off x="6067087" y="3361563"/>
            <a:ext cx="3213530" cy="1542296"/>
            <a:chOff x="943501" y="1534588"/>
            <a:chExt cx="3079836" cy="1339308"/>
          </a:xfrm>
        </p:grpSpPr>
        <p:sp>
          <p:nvSpPr>
            <p:cNvPr id="1203" name="Google Shape;1203;p11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13"/>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grpSp>
      <p:pic>
        <p:nvPicPr>
          <p:cNvPr id="1205" name="Google Shape;1205;p113"/>
          <p:cNvPicPr preferRelativeResize="0"/>
          <p:nvPr/>
        </p:nvPicPr>
        <p:blipFill>
          <a:blip r:embed="rId3">
            <a:alphaModFix/>
          </a:blip>
          <a:stretch>
            <a:fillRect/>
          </a:stretch>
        </p:blipFill>
        <p:spPr>
          <a:xfrm>
            <a:off x="2209800" y="2661271"/>
            <a:ext cx="5505450" cy="62865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114"/>
          <p:cNvSpPr txBox="1"/>
          <p:nvPr>
            <p:ph type="ctrTitle"/>
          </p:nvPr>
        </p:nvSpPr>
        <p:spPr>
          <a:xfrm>
            <a:off x="342500" y="3953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Heads or Tails</a:t>
            </a:r>
            <a:endParaRPr b="0" sz="3100">
              <a:solidFill>
                <a:srgbClr val="434343"/>
              </a:solidFill>
              <a:latin typeface="Hepta Slab"/>
              <a:ea typeface="Hepta Slab"/>
              <a:cs typeface="Hepta Slab"/>
              <a:sym typeface="Hepta Slab"/>
            </a:endParaRPr>
          </a:p>
        </p:txBody>
      </p:sp>
      <p:sp>
        <p:nvSpPr>
          <p:cNvPr id="1211" name="Google Shape;1211;p11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212" name="Google Shape;1212;p114"/>
          <p:cNvSpPr txBox="1"/>
          <p:nvPr/>
        </p:nvSpPr>
        <p:spPr>
          <a:xfrm>
            <a:off x="3688225" y="1274675"/>
            <a:ext cx="50556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How many heads did Jada get? How many tails did Jada get? Show or explain how you know.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How many heads did Han get? How many tails did Han get? Show or explain how you know.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Flip the coin 10 times and record how many heads and tails you get. Plot the point in the coordinate grid representing your coin flips.</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4. How many heads and tails did your partner get? Show or explain how you know.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5. Do any of the points you plotted lie on the horizontal axis? What would a point on the horizontal axis mean in this situation?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6. If time allows, toss the coin 10 more times and record your and your partner’s results in the coordinate grid.</a:t>
            </a:r>
            <a:endParaRPr sz="1200">
              <a:latin typeface="Quicksand"/>
              <a:ea typeface="Quicksand"/>
              <a:cs typeface="Quicksand"/>
              <a:sym typeface="Quicksand"/>
            </a:endParaRPr>
          </a:p>
        </p:txBody>
      </p:sp>
      <p:sp>
        <p:nvSpPr>
          <p:cNvPr id="1213" name="Google Shape;1213;p114"/>
          <p:cNvSpPr txBox="1"/>
          <p:nvPr/>
        </p:nvSpPr>
        <p:spPr>
          <a:xfrm>
            <a:off x="547525" y="1028700"/>
            <a:ext cx="31407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Han and Jada flipped a penny several times and counted how many times it came up heads and how many times it came up tails. Their overall results are plotted on the graph.</a:t>
            </a:r>
            <a:endParaRPr sz="1200">
              <a:latin typeface="Quicksand"/>
              <a:ea typeface="Quicksand"/>
              <a:cs typeface="Quicksand"/>
              <a:sym typeface="Quicksand"/>
            </a:endParaRPr>
          </a:p>
        </p:txBody>
      </p:sp>
      <p:pic>
        <p:nvPicPr>
          <p:cNvPr id="1214" name="Google Shape;1214;p114"/>
          <p:cNvPicPr preferRelativeResize="0"/>
          <p:nvPr/>
        </p:nvPicPr>
        <p:blipFill>
          <a:blip r:embed="rId3">
            <a:alphaModFix/>
          </a:blip>
          <a:stretch>
            <a:fillRect/>
          </a:stretch>
        </p:blipFill>
        <p:spPr>
          <a:xfrm>
            <a:off x="881775" y="2136900"/>
            <a:ext cx="2472200" cy="234247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sp>
        <p:nvSpPr>
          <p:cNvPr id="1219" name="Google Shape;1219;p115"/>
          <p:cNvSpPr txBox="1"/>
          <p:nvPr>
            <p:ph type="ctrTitle"/>
          </p:nvPr>
        </p:nvSpPr>
        <p:spPr>
          <a:xfrm>
            <a:off x="342500" y="3953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Coin Values</a:t>
            </a:r>
            <a:endParaRPr b="0" sz="3100">
              <a:solidFill>
                <a:srgbClr val="434343"/>
              </a:solidFill>
              <a:latin typeface="Hepta Slab"/>
              <a:ea typeface="Hepta Slab"/>
              <a:cs typeface="Hepta Slab"/>
              <a:sym typeface="Hepta Slab"/>
            </a:endParaRPr>
          </a:p>
        </p:txBody>
      </p:sp>
      <p:sp>
        <p:nvSpPr>
          <p:cNvPr id="1220" name="Google Shape;1220;p11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221" name="Google Shape;1221;p115"/>
          <p:cNvSpPr txBox="1"/>
          <p:nvPr/>
        </p:nvSpPr>
        <p:spPr>
          <a:xfrm>
            <a:off x="3688225" y="1448925"/>
            <a:ext cx="50556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Tyler has 1 dime, 3 nickels, and 2 pennies. Plot and label a point representing Tyler on the grid.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Lin has 3 quarters, 1 dime, and 1 penny. Plot and label a point representing Lin on the grid.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Diego has 1 quarter and 1 dime. Which point represents Diego? Explain how you know.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Clare has 5 coins and does not have a quarter. Which point represents Clare? Which coins does Clare have?</a:t>
            </a:r>
            <a:endParaRPr>
              <a:latin typeface="Quicksand"/>
              <a:ea typeface="Quicksand"/>
              <a:cs typeface="Quicksand"/>
              <a:sym typeface="Quicksand"/>
            </a:endParaRPr>
          </a:p>
        </p:txBody>
      </p:sp>
      <p:sp>
        <p:nvSpPr>
          <p:cNvPr id="1222" name="Google Shape;1222;p115"/>
          <p:cNvSpPr txBox="1"/>
          <p:nvPr/>
        </p:nvSpPr>
        <p:spPr>
          <a:xfrm>
            <a:off x="547525" y="1028700"/>
            <a:ext cx="3140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The graph shows the number and value of coins some students had with them.</a:t>
            </a:r>
            <a:endParaRPr sz="1200">
              <a:latin typeface="Quicksand"/>
              <a:ea typeface="Quicksand"/>
              <a:cs typeface="Quicksand"/>
              <a:sym typeface="Quicksand"/>
            </a:endParaRPr>
          </a:p>
        </p:txBody>
      </p:sp>
      <p:pic>
        <p:nvPicPr>
          <p:cNvPr id="1223" name="Google Shape;1223;p115"/>
          <p:cNvPicPr preferRelativeResize="0"/>
          <p:nvPr/>
        </p:nvPicPr>
        <p:blipFill>
          <a:blip r:embed="rId3">
            <a:alphaModFix/>
          </a:blip>
          <a:stretch>
            <a:fillRect/>
          </a:stretch>
        </p:blipFill>
        <p:spPr>
          <a:xfrm>
            <a:off x="809300" y="1723975"/>
            <a:ext cx="2451225" cy="22800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116"/>
          <p:cNvSpPr/>
          <p:nvPr/>
        </p:nvSpPr>
        <p:spPr>
          <a:xfrm flipH="1">
            <a:off x="507720" y="3299975"/>
            <a:ext cx="2611655" cy="111729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16"/>
          <p:cNvSpPr txBox="1"/>
          <p:nvPr/>
        </p:nvSpPr>
        <p:spPr>
          <a:xfrm>
            <a:off x="882400" y="3378900"/>
            <a:ext cx="18738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Which point on the graph represents the most heads?</a:t>
            </a:r>
            <a:endParaRPr b="1" sz="1200">
              <a:latin typeface="Quicksand"/>
              <a:ea typeface="Quicksand"/>
              <a:cs typeface="Quicksand"/>
              <a:sym typeface="Quicksand"/>
            </a:endParaRPr>
          </a:p>
        </p:txBody>
      </p:sp>
      <p:sp>
        <p:nvSpPr>
          <p:cNvPr id="1230" name="Google Shape;1230;p11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31" name="Google Shape;1231;p116"/>
          <p:cNvPicPr preferRelativeResize="0"/>
          <p:nvPr/>
        </p:nvPicPr>
        <p:blipFill>
          <a:blip r:embed="rId3">
            <a:alphaModFix/>
          </a:blip>
          <a:stretch>
            <a:fillRect/>
          </a:stretch>
        </p:blipFill>
        <p:spPr>
          <a:xfrm>
            <a:off x="3398927" y="3484300"/>
            <a:ext cx="1776400" cy="1117300"/>
          </a:xfrm>
          <a:prstGeom prst="rect">
            <a:avLst/>
          </a:prstGeom>
          <a:noFill/>
          <a:ln>
            <a:noFill/>
          </a:ln>
        </p:spPr>
      </p:pic>
      <p:sp>
        <p:nvSpPr>
          <p:cNvPr id="1232" name="Google Shape;1232;p116"/>
          <p:cNvSpPr txBox="1"/>
          <p:nvPr/>
        </p:nvSpPr>
        <p:spPr>
          <a:xfrm>
            <a:off x="381625" y="450050"/>
            <a:ext cx="7469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Today we represented real world and mathematical problems by graphing points in the first quadrant of the coordinate grid and interpreted the points.</a:t>
            </a:r>
            <a:endParaRPr sz="1600">
              <a:latin typeface="Quicksand"/>
              <a:ea typeface="Quicksand"/>
              <a:cs typeface="Quicksand"/>
              <a:sym typeface="Quicksand"/>
            </a:endParaRPr>
          </a:p>
        </p:txBody>
      </p:sp>
      <p:pic>
        <p:nvPicPr>
          <p:cNvPr id="1233" name="Google Shape;1233;p116"/>
          <p:cNvPicPr preferRelativeResize="0"/>
          <p:nvPr/>
        </p:nvPicPr>
        <p:blipFill>
          <a:blip r:embed="rId4">
            <a:alphaModFix/>
          </a:blip>
          <a:stretch>
            <a:fillRect/>
          </a:stretch>
        </p:blipFill>
        <p:spPr>
          <a:xfrm>
            <a:off x="2291626" y="1231437"/>
            <a:ext cx="2258925" cy="2043184"/>
          </a:xfrm>
          <a:prstGeom prst="rect">
            <a:avLst/>
          </a:prstGeom>
          <a:noFill/>
          <a:ln>
            <a:noFill/>
          </a:ln>
        </p:spPr>
      </p:pic>
      <p:sp>
        <p:nvSpPr>
          <p:cNvPr id="1234" name="Google Shape;1234;p116"/>
          <p:cNvSpPr/>
          <p:nvPr/>
        </p:nvSpPr>
        <p:spPr>
          <a:xfrm>
            <a:off x="4924725" y="1833925"/>
            <a:ext cx="3021096" cy="147564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16"/>
          <p:cNvSpPr txBox="1"/>
          <p:nvPr/>
        </p:nvSpPr>
        <p:spPr>
          <a:xfrm flipH="1">
            <a:off x="5288100" y="1912850"/>
            <a:ext cx="2259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Jada says both she and Han flipped the coin 9 times. Do you agree with her? Explain your reasoning</a:t>
            </a:r>
            <a:endParaRPr b="1" sz="1200">
              <a:latin typeface="Quicksand"/>
              <a:ea typeface="Quicksand"/>
              <a:cs typeface="Quicksand"/>
              <a:sym typeface="Quicksand"/>
            </a:endParaRPr>
          </a:p>
        </p:txBody>
      </p:sp>
      <p:sp>
        <p:nvSpPr>
          <p:cNvPr id="1236" name="Google Shape;1236;p116"/>
          <p:cNvSpPr/>
          <p:nvPr/>
        </p:nvSpPr>
        <p:spPr>
          <a:xfrm>
            <a:off x="5538625" y="3305125"/>
            <a:ext cx="3021096" cy="147564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16"/>
          <p:cNvSpPr txBox="1"/>
          <p:nvPr/>
        </p:nvSpPr>
        <p:spPr>
          <a:xfrm flipH="1">
            <a:off x="5901900" y="3384050"/>
            <a:ext cx="2327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Han says point A means 6 heads and 4 tails were flipped. Do you agree with him? Explain your reasoning.</a:t>
            </a:r>
            <a:endParaRPr b="1" sz="1200">
              <a:latin typeface="Quicksand"/>
              <a:ea typeface="Quicksand"/>
              <a:cs typeface="Quicksand"/>
              <a:sym typeface="Quicksan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117"/>
          <p:cNvSpPr txBox="1"/>
          <p:nvPr>
            <p:ph type="ctrTitle"/>
          </p:nvPr>
        </p:nvSpPr>
        <p:spPr>
          <a:xfrm>
            <a:off x="775250" y="1791875"/>
            <a:ext cx="752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Perimeter and Area of Rectangles</a:t>
            </a:r>
            <a:endParaRPr sz="4400">
              <a:solidFill>
                <a:srgbClr val="434343"/>
              </a:solidFill>
              <a:latin typeface="Hepta Slab"/>
              <a:ea typeface="Hepta Slab"/>
              <a:cs typeface="Hepta Slab"/>
              <a:sym typeface="Hepta Slab"/>
            </a:endParaRPr>
          </a:p>
        </p:txBody>
      </p:sp>
      <p:sp>
        <p:nvSpPr>
          <p:cNvPr id="1243" name="Google Shape;1243;p117"/>
          <p:cNvSpPr txBox="1"/>
          <p:nvPr/>
        </p:nvSpPr>
        <p:spPr>
          <a:xfrm>
            <a:off x="2134650" y="2529875"/>
            <a:ext cx="6550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the perimeter and area of rectangles on the coordinate grid.</a:t>
            </a:r>
            <a:endParaRPr>
              <a:latin typeface="Quicksand"/>
              <a:ea typeface="Quicksand"/>
              <a:cs typeface="Quicksand"/>
              <a:sym typeface="Quicksand"/>
            </a:endParaRPr>
          </a:p>
        </p:txBody>
      </p:sp>
      <p:sp>
        <p:nvSpPr>
          <p:cNvPr id="1244" name="Google Shape;1244;p117"/>
          <p:cNvSpPr/>
          <p:nvPr/>
        </p:nvSpPr>
        <p:spPr>
          <a:xfrm>
            <a:off x="1747477" y="2529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5.G.A.2, 5.NBT.B.7, 5.OA.B.3</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1246" name="Google Shape;1246;p11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50" name="Shape 1250"/>
        <p:cNvGrpSpPr/>
        <p:nvPr/>
      </p:nvGrpSpPr>
      <p:grpSpPr>
        <a:xfrm>
          <a:off x="0" y="0"/>
          <a:ext cx="0" cy="0"/>
          <a:chOff x="0" y="0"/>
          <a:chExt cx="0" cy="0"/>
        </a:xfrm>
      </p:grpSpPr>
      <p:sp>
        <p:nvSpPr>
          <p:cNvPr id="1251" name="Google Shape;1251;p118"/>
          <p:cNvSpPr txBox="1"/>
          <p:nvPr>
            <p:ph type="ctrTitle"/>
          </p:nvPr>
        </p:nvSpPr>
        <p:spPr>
          <a:xfrm>
            <a:off x="645300" y="5950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Estimation Exploration: </a:t>
            </a:r>
            <a:endParaRPr sz="27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700">
                <a:solidFill>
                  <a:srgbClr val="666666"/>
                </a:solidFill>
                <a:latin typeface="Hepta Slab"/>
                <a:ea typeface="Hepta Slab"/>
                <a:cs typeface="Hepta Slab"/>
                <a:sym typeface="Hepta Slab"/>
              </a:rPr>
              <a:t>Window Washing</a:t>
            </a:r>
            <a:endParaRPr b="0" sz="2700">
              <a:solidFill>
                <a:srgbClr val="666666"/>
              </a:solidFill>
              <a:latin typeface="Hepta Slab"/>
              <a:ea typeface="Hepta Slab"/>
              <a:cs typeface="Hepta Slab"/>
              <a:sym typeface="Hepta Slab"/>
            </a:endParaRPr>
          </a:p>
        </p:txBody>
      </p:sp>
      <p:sp>
        <p:nvSpPr>
          <p:cNvPr id="1252" name="Google Shape;1252;p11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3" name="Google Shape;1253;p118"/>
          <p:cNvSpPr/>
          <p:nvPr/>
        </p:nvSpPr>
        <p:spPr>
          <a:xfrm>
            <a:off x="5758700" y="164840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18"/>
          <p:cNvSpPr txBox="1"/>
          <p:nvPr/>
        </p:nvSpPr>
        <p:spPr>
          <a:xfrm>
            <a:off x="6000312" y="169942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Record an estimate that is: </a:t>
            </a:r>
            <a:endParaRPr>
              <a:latin typeface="Livvic"/>
              <a:ea typeface="Livvic"/>
              <a:cs typeface="Livvic"/>
              <a:sym typeface="Livvic"/>
            </a:endParaRPr>
          </a:p>
        </p:txBody>
      </p:sp>
      <p:graphicFrame>
        <p:nvGraphicFramePr>
          <p:cNvPr id="1255" name="Google Shape;1255;p118"/>
          <p:cNvGraphicFramePr/>
          <p:nvPr/>
        </p:nvGraphicFramePr>
        <p:xfrm>
          <a:off x="5155725" y="2636925"/>
          <a:ext cx="3000000" cy="3000000"/>
        </p:xfrm>
        <a:graphic>
          <a:graphicData uri="http://schemas.openxmlformats.org/drawingml/2006/table">
            <a:tbl>
              <a:tblPr>
                <a:noFill/>
                <a:tableStyleId>{7DD03DE7-EAE5-4E03-A180-FE8CEE51B113}</a:tableStyleId>
              </a:tblPr>
              <a:tblGrid>
                <a:gridCol w="1177175"/>
                <a:gridCol w="1177175"/>
                <a:gridCol w="1177175"/>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256" name="Google Shape;1256;p118"/>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18"/>
          <p:cNvSpPr txBox="1"/>
          <p:nvPr/>
        </p:nvSpPr>
        <p:spPr>
          <a:xfrm>
            <a:off x="798512" y="1438904"/>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What is the area of one window?</a:t>
            </a:r>
            <a:endParaRPr>
              <a:latin typeface="Livvic"/>
              <a:ea typeface="Livvic"/>
              <a:cs typeface="Livvic"/>
              <a:sym typeface="Livvic"/>
            </a:endParaRPr>
          </a:p>
        </p:txBody>
      </p:sp>
      <p:pic>
        <p:nvPicPr>
          <p:cNvPr id="1258" name="Google Shape;1258;p118"/>
          <p:cNvPicPr preferRelativeResize="0"/>
          <p:nvPr/>
        </p:nvPicPr>
        <p:blipFill>
          <a:blip r:embed="rId3">
            <a:alphaModFix/>
          </a:blip>
          <a:stretch>
            <a:fillRect/>
          </a:stretch>
        </p:blipFill>
        <p:spPr>
          <a:xfrm>
            <a:off x="2198100" y="2157475"/>
            <a:ext cx="1925725" cy="240530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119"/>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Rectangle Perimeters</a:t>
            </a:r>
            <a:endParaRPr b="0" sz="2800">
              <a:solidFill>
                <a:srgbClr val="434343"/>
              </a:solidFill>
              <a:latin typeface="Hepta Slab"/>
              <a:ea typeface="Hepta Slab"/>
              <a:cs typeface="Hepta Slab"/>
              <a:sym typeface="Hepta Slab"/>
            </a:endParaRPr>
          </a:p>
        </p:txBody>
      </p:sp>
      <p:sp>
        <p:nvSpPr>
          <p:cNvPr id="1264" name="Google Shape;1264;p119"/>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265" name="Google Shape;1265;p119"/>
          <p:cNvSpPr txBox="1"/>
          <p:nvPr/>
        </p:nvSpPr>
        <p:spPr>
          <a:xfrm>
            <a:off x="4712125" y="1384875"/>
            <a:ext cx="3633600" cy="7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2. Plot the length and width of each rectangle on the coordinate grid.</a:t>
            </a:r>
            <a:endParaRPr sz="1500">
              <a:latin typeface="Quicksand"/>
              <a:ea typeface="Quicksand"/>
              <a:cs typeface="Quicksand"/>
              <a:sym typeface="Quicksand"/>
            </a:endParaRPr>
          </a:p>
        </p:txBody>
      </p:sp>
      <p:sp>
        <p:nvSpPr>
          <p:cNvPr id="1266" name="Google Shape;1266;p119"/>
          <p:cNvSpPr txBox="1"/>
          <p:nvPr/>
        </p:nvSpPr>
        <p:spPr>
          <a:xfrm>
            <a:off x="567125" y="1384875"/>
            <a:ext cx="37089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1. Jada drew a rectangle with perimeter 12 centimeters. What could the length and width of Jada’s rectangle be? Use the table to record your answer.</a:t>
            </a:r>
            <a:endParaRPr sz="1500">
              <a:latin typeface="Quicksand"/>
              <a:ea typeface="Quicksand"/>
              <a:cs typeface="Quicksand"/>
              <a:sym typeface="Quicksand"/>
            </a:endParaRPr>
          </a:p>
        </p:txBody>
      </p:sp>
      <p:pic>
        <p:nvPicPr>
          <p:cNvPr id="1267" name="Google Shape;1267;p119"/>
          <p:cNvPicPr preferRelativeResize="0"/>
          <p:nvPr/>
        </p:nvPicPr>
        <p:blipFill>
          <a:blip r:embed="rId3">
            <a:alphaModFix/>
          </a:blip>
          <a:stretch>
            <a:fillRect/>
          </a:stretch>
        </p:blipFill>
        <p:spPr>
          <a:xfrm>
            <a:off x="1429975" y="2493075"/>
            <a:ext cx="1783075" cy="2136075"/>
          </a:xfrm>
          <a:prstGeom prst="rect">
            <a:avLst/>
          </a:prstGeom>
          <a:noFill/>
          <a:ln>
            <a:noFill/>
          </a:ln>
        </p:spPr>
      </p:pic>
      <p:pic>
        <p:nvPicPr>
          <p:cNvPr id="1268" name="Google Shape;1268;p119"/>
          <p:cNvPicPr preferRelativeResize="0"/>
          <p:nvPr/>
        </p:nvPicPr>
        <p:blipFill>
          <a:blip r:embed="rId4">
            <a:alphaModFix/>
          </a:blip>
          <a:stretch>
            <a:fillRect/>
          </a:stretch>
        </p:blipFill>
        <p:spPr>
          <a:xfrm>
            <a:off x="5152798" y="2150775"/>
            <a:ext cx="2428450" cy="223675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120"/>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Rectangle Perimeters</a:t>
            </a:r>
            <a:endParaRPr b="0" sz="2800">
              <a:solidFill>
                <a:srgbClr val="434343"/>
              </a:solidFill>
              <a:latin typeface="Hepta Slab"/>
              <a:ea typeface="Hepta Slab"/>
              <a:cs typeface="Hepta Slab"/>
              <a:sym typeface="Hepta Slab"/>
            </a:endParaRPr>
          </a:p>
        </p:txBody>
      </p:sp>
      <p:sp>
        <p:nvSpPr>
          <p:cNvPr id="1274" name="Google Shape;1274;p120"/>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275" name="Google Shape;1275;p120"/>
          <p:cNvSpPr txBox="1"/>
          <p:nvPr/>
        </p:nvSpPr>
        <p:spPr>
          <a:xfrm>
            <a:off x="567125" y="1384875"/>
            <a:ext cx="8143800" cy="253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3. If Jada’s rectangle was 2.5 cm long, how wide was it? Plot this point on the coordinate grid.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4. If Jada’s rectangle was 3.25 cm long, how wide was it? Plot this point on the coordinate grid.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5. If Jada drew a square, how long and wide was it? 6. Tyler draws a rectangle with a perimeter of 45 cm and a width of 5 cm. What is the area of his rectangle?</a:t>
            </a:r>
            <a:endParaRPr sz="1700">
              <a:latin typeface="Quicksand"/>
              <a:ea typeface="Quicksand"/>
              <a:cs typeface="Quicksand"/>
              <a:sym typeface="Quicksan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121"/>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Rectangle Areas</a:t>
            </a:r>
            <a:endParaRPr b="0" sz="2800">
              <a:solidFill>
                <a:srgbClr val="434343"/>
              </a:solidFill>
              <a:latin typeface="Hepta Slab"/>
              <a:ea typeface="Hepta Slab"/>
              <a:cs typeface="Hepta Slab"/>
              <a:sym typeface="Hepta Slab"/>
            </a:endParaRPr>
          </a:p>
        </p:txBody>
      </p:sp>
      <p:sp>
        <p:nvSpPr>
          <p:cNvPr id="1281" name="Google Shape;1281;p121"/>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282" name="Google Shape;1282;p121"/>
          <p:cNvSpPr txBox="1"/>
          <p:nvPr/>
        </p:nvSpPr>
        <p:spPr>
          <a:xfrm>
            <a:off x="4712125" y="1384875"/>
            <a:ext cx="3633600" cy="7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latin typeface="Quicksand"/>
                <a:ea typeface="Quicksand"/>
                <a:cs typeface="Quicksand"/>
                <a:sym typeface="Quicksand"/>
              </a:rPr>
              <a:t>2. Plot the length and width of each rectangle on the coordinate grid.</a:t>
            </a:r>
            <a:endParaRPr sz="1500">
              <a:latin typeface="Quicksand"/>
              <a:ea typeface="Quicksand"/>
              <a:cs typeface="Quicksand"/>
              <a:sym typeface="Quicksand"/>
            </a:endParaRPr>
          </a:p>
        </p:txBody>
      </p:sp>
      <p:sp>
        <p:nvSpPr>
          <p:cNvPr id="1283" name="Google Shape;1283;p121"/>
          <p:cNvSpPr txBox="1"/>
          <p:nvPr/>
        </p:nvSpPr>
        <p:spPr>
          <a:xfrm>
            <a:off x="567125" y="1384875"/>
            <a:ext cx="38298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1. Jada drew a rectangle with area 16 square centimeters. What could the length and width of Jada’s rectangle be? Use the table to record your answer.</a:t>
            </a:r>
            <a:endParaRPr sz="1500">
              <a:latin typeface="Quicksand"/>
              <a:ea typeface="Quicksand"/>
              <a:cs typeface="Quicksand"/>
              <a:sym typeface="Quicksand"/>
            </a:endParaRPr>
          </a:p>
        </p:txBody>
      </p:sp>
      <p:pic>
        <p:nvPicPr>
          <p:cNvPr id="1284" name="Google Shape;1284;p121"/>
          <p:cNvPicPr preferRelativeResize="0"/>
          <p:nvPr/>
        </p:nvPicPr>
        <p:blipFill>
          <a:blip r:embed="rId3">
            <a:alphaModFix/>
          </a:blip>
          <a:stretch>
            <a:fillRect/>
          </a:stretch>
        </p:blipFill>
        <p:spPr>
          <a:xfrm>
            <a:off x="1429975" y="2493075"/>
            <a:ext cx="1783075" cy="2136075"/>
          </a:xfrm>
          <a:prstGeom prst="rect">
            <a:avLst/>
          </a:prstGeom>
          <a:noFill/>
          <a:ln>
            <a:noFill/>
          </a:ln>
        </p:spPr>
      </p:pic>
      <p:pic>
        <p:nvPicPr>
          <p:cNvPr id="1285" name="Google Shape;1285;p121"/>
          <p:cNvPicPr preferRelativeResize="0"/>
          <p:nvPr/>
        </p:nvPicPr>
        <p:blipFill>
          <a:blip r:embed="rId4">
            <a:alphaModFix/>
          </a:blip>
          <a:stretch>
            <a:fillRect/>
          </a:stretch>
        </p:blipFill>
        <p:spPr>
          <a:xfrm>
            <a:off x="5063700" y="2037700"/>
            <a:ext cx="2565925" cy="239235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22"/>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Rectangle Areas</a:t>
            </a:r>
            <a:endParaRPr b="0" sz="2800">
              <a:solidFill>
                <a:srgbClr val="434343"/>
              </a:solidFill>
              <a:latin typeface="Hepta Slab"/>
              <a:ea typeface="Hepta Slab"/>
              <a:cs typeface="Hepta Slab"/>
              <a:sym typeface="Hepta Slab"/>
            </a:endParaRPr>
          </a:p>
        </p:txBody>
      </p:sp>
      <p:sp>
        <p:nvSpPr>
          <p:cNvPr id="1291" name="Google Shape;1291;p122"/>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292" name="Google Shape;1292;p122"/>
          <p:cNvSpPr txBox="1"/>
          <p:nvPr/>
        </p:nvSpPr>
        <p:spPr>
          <a:xfrm>
            <a:off x="567125" y="1384875"/>
            <a:ext cx="81438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3. l If Jada’s rectangle was 5 cm long, how wide was it? Plot this point on the coordinate grid.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4. If Jada’s rectangle was 3 cm long, how wide was it? Plot this point on the coordinate grid.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5. If Jada drew a square, how long and wide was it? Explain how you know.</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6. Tyler draws a rectangle with an area of 15 sq cm and a width of 6 cm. What is the perimeter of Tyler’s rectangle?</a:t>
            </a:r>
            <a:endParaRPr sz="1700">
              <a:latin typeface="Quicksand"/>
              <a:ea typeface="Quicksand"/>
              <a:cs typeface="Quicksand"/>
              <a:sym typeface="Quicksan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12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298" name="Google Shape;1298;p123"/>
          <p:cNvPicPr preferRelativeResize="0"/>
          <p:nvPr/>
        </p:nvPicPr>
        <p:blipFill>
          <a:blip r:embed="rId3">
            <a:alphaModFix/>
          </a:blip>
          <a:stretch>
            <a:fillRect/>
          </a:stretch>
        </p:blipFill>
        <p:spPr>
          <a:xfrm>
            <a:off x="3757325" y="3444375"/>
            <a:ext cx="2041925" cy="1284325"/>
          </a:xfrm>
          <a:prstGeom prst="rect">
            <a:avLst/>
          </a:prstGeom>
          <a:noFill/>
          <a:ln>
            <a:noFill/>
          </a:ln>
        </p:spPr>
      </p:pic>
      <p:sp>
        <p:nvSpPr>
          <p:cNvPr id="1299" name="Google Shape;1299;p123"/>
          <p:cNvSpPr txBox="1"/>
          <p:nvPr/>
        </p:nvSpPr>
        <p:spPr>
          <a:xfrm>
            <a:off x="763925" y="520550"/>
            <a:ext cx="7064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Today we represented real world and mathematical problems by graphing points on the coordinate grid.</a:t>
            </a:r>
            <a:endParaRPr sz="1800">
              <a:latin typeface="Quicksand"/>
              <a:ea typeface="Quicksand"/>
              <a:cs typeface="Quicksand"/>
              <a:sym typeface="Quicksand"/>
            </a:endParaRPr>
          </a:p>
        </p:txBody>
      </p:sp>
      <p:sp>
        <p:nvSpPr>
          <p:cNvPr id="1300" name="Google Shape;1300;p123"/>
          <p:cNvSpPr/>
          <p:nvPr/>
        </p:nvSpPr>
        <p:spPr>
          <a:xfrm>
            <a:off x="5554625" y="1779125"/>
            <a:ext cx="3457368" cy="16652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23"/>
          <p:cNvSpPr txBox="1"/>
          <p:nvPr/>
        </p:nvSpPr>
        <p:spPr>
          <a:xfrm flipH="1">
            <a:off x="5988165" y="1990250"/>
            <a:ext cx="25101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This coordinate grid represents information about rectangles A–D. Based on the coordinate grid, what do we know about rectangle C?</a:t>
            </a:r>
            <a:endParaRPr b="1" sz="1200">
              <a:latin typeface="Quicksand"/>
              <a:ea typeface="Quicksand"/>
              <a:cs typeface="Quicksand"/>
              <a:sym typeface="Quicksand"/>
            </a:endParaRPr>
          </a:p>
        </p:txBody>
      </p:sp>
      <p:pic>
        <p:nvPicPr>
          <p:cNvPr id="1302" name="Google Shape;1302;p123"/>
          <p:cNvPicPr preferRelativeResize="0"/>
          <p:nvPr/>
        </p:nvPicPr>
        <p:blipFill>
          <a:blip r:embed="rId4">
            <a:alphaModFix/>
          </a:blip>
          <a:stretch>
            <a:fillRect/>
          </a:stretch>
        </p:blipFill>
        <p:spPr>
          <a:xfrm>
            <a:off x="583775" y="1461625"/>
            <a:ext cx="2956400" cy="275272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124"/>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308" name="Google Shape;1308;p12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24"/>
          <p:cNvSpPr txBox="1"/>
          <p:nvPr/>
        </p:nvSpPr>
        <p:spPr>
          <a:xfrm>
            <a:off x="659850" y="947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In the beginning of the section, we used rules to generate patterns and recognized relationships between two different patterns.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Then, we plotted rules on a coordinate grid and noticed patterns.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310" name="Google Shape;1310;p124"/>
          <p:cNvPicPr preferRelativeResize="0"/>
          <p:nvPr/>
        </p:nvPicPr>
        <p:blipFill>
          <a:blip r:embed="rId3">
            <a:alphaModFix/>
          </a:blip>
          <a:stretch>
            <a:fillRect/>
          </a:stretch>
        </p:blipFill>
        <p:spPr>
          <a:xfrm>
            <a:off x="1828200" y="1682375"/>
            <a:ext cx="4981575" cy="733425"/>
          </a:xfrm>
          <a:prstGeom prst="rect">
            <a:avLst/>
          </a:prstGeom>
          <a:noFill/>
          <a:ln>
            <a:noFill/>
          </a:ln>
        </p:spPr>
      </p:pic>
      <p:pic>
        <p:nvPicPr>
          <p:cNvPr id="1311" name="Google Shape;1311;p124"/>
          <p:cNvPicPr preferRelativeResize="0"/>
          <p:nvPr/>
        </p:nvPicPr>
        <p:blipFill>
          <a:blip r:embed="rId4">
            <a:alphaModFix/>
          </a:blip>
          <a:stretch>
            <a:fillRect/>
          </a:stretch>
        </p:blipFill>
        <p:spPr>
          <a:xfrm>
            <a:off x="2653049" y="2949800"/>
            <a:ext cx="3137550" cy="15941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125"/>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317" name="Google Shape;1317;p12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25"/>
          <p:cNvSpPr txBox="1"/>
          <p:nvPr/>
        </p:nvSpPr>
        <p:spPr>
          <a:xfrm>
            <a:off x="659850" y="947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Finally, we represented real world and mathematical problems by graphing points on the coordinate grid.</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319" name="Google Shape;1319;p125"/>
          <p:cNvPicPr preferRelativeResize="0"/>
          <p:nvPr/>
        </p:nvPicPr>
        <p:blipFill>
          <a:blip r:embed="rId3">
            <a:alphaModFix/>
          </a:blip>
          <a:stretch>
            <a:fillRect/>
          </a:stretch>
        </p:blipFill>
        <p:spPr>
          <a:xfrm>
            <a:off x="1869900" y="1762275"/>
            <a:ext cx="5231450" cy="2708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