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68.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76.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43.xml"/>
  <Override ContentType="application/vnd.openxmlformats-officedocument.presentationml.notesSlide+xml" PartName="/ppt/notesSlides/notesSlide151.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16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178.xml"/>
  <Override ContentType="application/vnd.openxmlformats-officedocument.presentationml.notesSlide+xml" PartName="/ppt/notesSlides/notesSlide26.xml"/>
  <Override ContentType="application/vnd.openxmlformats-officedocument.presentationml.notesSlide+xml" PartName="/ppt/notesSlides/notesSlide148.xml"/>
  <Override ContentType="application/vnd.openxmlformats-officedocument.presentationml.notesSlide+xml" PartName="/ppt/notesSlides/notesSlide39.xml"/>
  <Override ContentType="application/vnd.openxmlformats-officedocument.presentationml.notesSlide+xml" PartName="/ppt/notesSlides/notesSlide135.xml"/>
  <Override ContentType="application/vnd.openxmlformats-officedocument.presentationml.notesSlide+xml" PartName="/ppt/notesSlides/notesSlide137.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1.xml"/>
  <Override ContentType="application/vnd.openxmlformats-officedocument.presentationml.notesSlide+xml" PartName="/ppt/notesSlides/notesSlide153.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71.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138.xml"/>
  <Override ContentType="application/vnd.openxmlformats-officedocument.presentationml.notesSlide+xml" PartName="/ppt/notesSlides/notesSlide163.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155.xml"/>
  <Override ContentType="application/vnd.openxmlformats-officedocument.presentationml.notesSlide+xml" PartName="/ppt/notesSlides/notesSlide46.xml"/>
  <Override ContentType="application/vnd.openxmlformats-officedocument.presentationml.notesSlide+xml" PartName="/ppt/notesSlides/notesSlide172.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46.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144.xml"/>
  <Override ContentType="application/vnd.openxmlformats-officedocument.presentationml.notesSlide+xml" PartName="/ppt/notesSlides/notesSlide4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5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161.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174.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150.xml"/>
  <Override ContentType="application/vnd.openxmlformats-officedocument.presentationml.notesSlide+xml" PartName="/ppt/notesSlides/notesSlide14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59.xml"/>
  <Override ContentType="application/vnd.openxmlformats-officedocument.presentationml.notesSlide+xml" PartName="/ppt/notesSlides/notesSlide124.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169.xml"/>
  <Override ContentType="application/vnd.openxmlformats-officedocument.presentationml.notesSlide+xml" PartName="/ppt/notesSlides/notesSlide177.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60.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52.xml"/>
  <Override ContentType="application/vnd.openxmlformats-officedocument.presentationml.notesSlide+xml" PartName="/ppt/notesSlides/notesSlide165.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170.xml"/>
  <Override ContentType="application/vnd.openxmlformats-officedocument.presentationml.notesSlide+xml" PartName="/ppt/notesSlides/notesSlide167.xml"/>
  <Override ContentType="application/vnd.openxmlformats-officedocument.presentationml.notesSlide+xml" PartName="/ppt/notesSlides/notesSlide58.xml"/>
  <Override ContentType="application/vnd.openxmlformats-officedocument.presentationml.notesSlide+xml" PartName="/ppt/notesSlides/notesSlide140.xml"/>
  <Override ContentType="application/vnd.openxmlformats-officedocument.presentationml.notesSlide+xml" PartName="/ppt/notesSlides/notesSlide154.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149.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139.xml"/>
  <Override ContentType="application/vnd.openxmlformats-officedocument.presentationml.notesSlide+xml" PartName="/ppt/notesSlides/notesSlide55.xml"/>
  <Override ContentType="application/vnd.openxmlformats-officedocument.presentationml.notesSlide+xml" PartName="/ppt/notesSlides/notesSlide156.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1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164.xml"/>
  <Override ContentType="application/vnd.openxmlformats-officedocument.presentationml.notesSlide+xml" PartName="/ppt/notesSlides/notesSlide38.xml"/>
  <Override ContentType="application/vnd.openxmlformats-officedocument.presentationml.notesSlide+xml" PartName="/ppt/notesSlides/notesSlide173.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128.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162.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45.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158.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75.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121.xml"/>
  <Override ContentType="application/vnd.openxmlformats-officedocument.presentationml.slide+xml" PartName="/ppt/slides/slide164.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48.xml"/>
  <Override ContentType="application/vnd.openxmlformats-officedocument.presentationml.slide+xml" PartName="/ppt/slides/slide17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138.xml"/>
  <Override ContentType="application/vnd.openxmlformats-officedocument.presentationml.slide+xml" PartName="/ppt/slides/slide25.xml"/>
  <Override ContentType="application/vnd.openxmlformats-officedocument.presentationml.slide+xml" PartName="/ppt/slides/slide17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156.xml"/>
  <Override ContentType="application/vnd.openxmlformats-officedocument.presentationml.slide+xml" PartName="/ppt/slides/slide170.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166.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36.xml"/>
  <Override ContentType="application/vnd.openxmlformats-officedocument.presentationml.slide+xml" PartName="/ppt/slides/slide154.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141.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68.xml"/>
  <Override ContentType="application/vnd.openxmlformats-officedocument.presentationml.slide+xml" PartName="/ppt/slides/slide118.xml"/>
  <Override ContentType="application/vnd.openxmlformats-officedocument.presentationml.slide+xml" PartName="/ppt/slides/slide142.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152.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20.xml"/>
  <Override ContentType="application/vnd.openxmlformats-officedocument.presentationml.slide+xml" PartName="/ppt/slides/slide161.xml"/>
  <Override ContentType="application/vnd.openxmlformats-officedocument.presentationml.slide+xml" PartName="/ppt/slides/slide178.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31.xml"/>
  <Override ContentType="application/vnd.openxmlformats-officedocument.presentationml.slide+xml" PartName="/ppt/slides/slide159.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144.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163.xml"/>
  <Override ContentType="application/vnd.openxmlformats-officedocument.presentationml.slide+xml" PartName="/ppt/slides/slide31.xml"/>
  <Override ContentType="application/vnd.openxmlformats-officedocument.presentationml.slide+xml" PartName="/ppt/slides/slide127.xml"/>
  <Override ContentType="application/vnd.openxmlformats-officedocument.presentationml.slide+xml" PartName="/ppt/slides/slide146.xml"/>
  <Override ContentType="application/vnd.openxmlformats-officedocument.presentationml.slide+xml" PartName="/ppt/slides/slide150.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176.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39.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15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157.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165.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30.xml"/>
  <Override ContentType="application/vnd.openxmlformats-officedocument.presentationml.slide+xml" PartName="/ppt/slides/slide173.xml"/>
  <Override ContentType="application/vnd.openxmlformats-officedocument.presentationml.slide+xml" PartName="/ppt/slides/slide147.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40.xml"/>
  <Override ContentType="application/vnd.openxmlformats-officedocument.presentationml.slide+xml" PartName="/ppt/slides/slide11.xml"/>
  <Override ContentType="application/vnd.openxmlformats-officedocument.presentationml.slide+xml" PartName="/ppt/slides/slide137.xml"/>
  <Override ContentType="application/vnd.openxmlformats-officedocument.presentationml.slide+xml" PartName="/ppt/slides/slide110.xml"/>
  <Override ContentType="application/vnd.openxmlformats-officedocument.presentationml.slide+xml" PartName="/ppt/slides/slide153.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171.xml"/>
  <Override ContentType="application/vnd.openxmlformats-officedocument.presentationml.slide+xml" PartName="/ppt/slides/slide14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167.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169.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51.xml"/>
  <Override ContentType="application/vnd.openxmlformats-officedocument.presentationml.slide+xml" PartName="/ppt/slides/slide177.xml"/>
  <Override ContentType="application/vnd.openxmlformats-officedocument.presentationml.slide+xml" PartName="/ppt/slides/slide109.xml"/>
  <Override ContentType="application/vnd.openxmlformats-officedocument.presentationml.slide+xml" PartName="/ppt/slides/slide134.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160.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43.xml"/>
  <Override ContentType="application/vnd.openxmlformats-officedocument.presentationml.slide+xml" PartName="/ppt/slides/slide117.xml"/>
  <Override ContentType="application/vnd.openxmlformats-officedocument.presentationml.slide+xml" PartName="/ppt/slides/slide145.xml"/>
  <Override ContentType="application/vnd.openxmlformats-officedocument.presentationml.slide+xml" PartName="/ppt/slides/slide132.xml"/>
  <Override ContentType="application/vnd.openxmlformats-officedocument.presentationml.slide+xml" PartName="/ppt/slides/slide162.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128.xml"/>
  <Override ContentType="application/vnd.openxmlformats-officedocument.presentationml.slide+xml" PartName="/ppt/slides/slide15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62"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 id="371" r:id="rId121"/>
    <p:sldId id="372" r:id="rId122"/>
    <p:sldId id="373" r:id="rId123"/>
    <p:sldId id="374" r:id="rId124"/>
    <p:sldId id="375" r:id="rId125"/>
    <p:sldId id="376" r:id="rId126"/>
    <p:sldId id="377" r:id="rId127"/>
    <p:sldId id="378" r:id="rId128"/>
    <p:sldId id="379" r:id="rId129"/>
    <p:sldId id="380" r:id="rId130"/>
    <p:sldId id="381" r:id="rId131"/>
    <p:sldId id="382" r:id="rId132"/>
    <p:sldId id="383" r:id="rId133"/>
    <p:sldId id="384" r:id="rId134"/>
    <p:sldId id="385" r:id="rId135"/>
    <p:sldId id="386" r:id="rId136"/>
    <p:sldId id="387" r:id="rId137"/>
    <p:sldId id="388" r:id="rId138"/>
    <p:sldId id="389" r:id="rId139"/>
    <p:sldId id="390" r:id="rId140"/>
    <p:sldId id="391" r:id="rId141"/>
    <p:sldId id="392" r:id="rId142"/>
    <p:sldId id="393" r:id="rId143"/>
    <p:sldId id="394" r:id="rId144"/>
    <p:sldId id="395" r:id="rId145"/>
    <p:sldId id="396" r:id="rId146"/>
    <p:sldId id="397" r:id="rId147"/>
    <p:sldId id="398" r:id="rId148"/>
    <p:sldId id="399" r:id="rId149"/>
    <p:sldId id="400" r:id="rId150"/>
    <p:sldId id="401" r:id="rId151"/>
    <p:sldId id="402" r:id="rId152"/>
    <p:sldId id="403" r:id="rId153"/>
    <p:sldId id="404" r:id="rId154"/>
    <p:sldId id="405" r:id="rId155"/>
    <p:sldId id="406" r:id="rId156"/>
    <p:sldId id="407" r:id="rId157"/>
    <p:sldId id="408" r:id="rId158"/>
    <p:sldId id="409" r:id="rId159"/>
    <p:sldId id="410" r:id="rId160"/>
    <p:sldId id="411" r:id="rId161"/>
    <p:sldId id="412" r:id="rId162"/>
    <p:sldId id="413" r:id="rId163"/>
    <p:sldId id="414" r:id="rId164"/>
    <p:sldId id="415" r:id="rId165"/>
    <p:sldId id="416" r:id="rId166"/>
    <p:sldId id="417" r:id="rId167"/>
    <p:sldId id="418" r:id="rId168"/>
    <p:sldId id="419" r:id="rId169"/>
    <p:sldId id="420" r:id="rId170"/>
    <p:sldId id="421" r:id="rId171"/>
    <p:sldId id="422" r:id="rId172"/>
    <p:sldId id="423" r:id="rId173"/>
    <p:sldId id="424" r:id="rId174"/>
    <p:sldId id="425" r:id="rId175"/>
    <p:sldId id="426" r:id="rId176"/>
    <p:sldId id="427" r:id="rId177"/>
    <p:sldId id="428" r:id="rId178"/>
    <p:sldId id="429" r:id="rId179"/>
    <p:sldId id="430" r:id="rId180"/>
    <p:sldId id="431" r:id="rId181"/>
    <p:sldId id="432" r:id="rId182"/>
    <p:sldId id="433" r:id="rId183"/>
  </p:sldIdLst>
  <p:sldSz cy="5143500" cx="9144000"/>
  <p:notesSz cx="6858000" cy="9144000"/>
  <p:embeddedFontLst>
    <p:embeddedFont>
      <p:font typeface="Raleway"/>
      <p:regular r:id="rId184"/>
      <p:bold r:id="rId185"/>
      <p:italic r:id="rId186"/>
      <p:boldItalic r:id="rId187"/>
    </p:embeddedFont>
    <p:embeddedFont>
      <p:font typeface="Raleway ExtraBold"/>
      <p:bold r:id="rId188"/>
      <p:boldItalic r:id="rId189"/>
    </p:embeddedFont>
    <p:embeddedFont>
      <p:font typeface="Amatic SC"/>
      <p:regular r:id="rId190"/>
      <p:bold r:id="rId191"/>
    </p:embeddedFont>
    <p:embeddedFont>
      <p:font typeface="Nixie One"/>
      <p:regular r:id="rId192"/>
    </p:embeddedFont>
    <p:embeddedFont>
      <p:font typeface="Hepta Slab"/>
      <p:regular r:id="rId193"/>
      <p:bold r:id="rId194"/>
    </p:embeddedFont>
    <p:embeddedFont>
      <p:font typeface="Covered By Your Grace"/>
      <p:regular r:id="rId195"/>
    </p:embeddedFont>
    <p:embeddedFont>
      <p:font typeface="Livvic"/>
      <p:regular r:id="rId196"/>
      <p:bold r:id="rId197"/>
      <p:italic r:id="rId198"/>
      <p:boldItalic r:id="rId199"/>
    </p:embeddedFont>
    <p:embeddedFont>
      <p:font typeface="Quicksand"/>
      <p:regular r:id="rId200"/>
      <p:bold r:id="rId201"/>
    </p:embeddedFont>
    <p:embeddedFont>
      <p:font typeface="Caveat Brush"/>
      <p:regular r:id="rId20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B09CB38-6D7C-4722-9202-305208A479ED}">
  <a:tblStyle styleId="{2B09CB38-6D7C-4722-9202-305208A479ED}"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190" Type="http://schemas.openxmlformats.org/officeDocument/2006/relationships/font" Target="fonts/AmaticSC-regular.fntdata"/><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194" Type="http://schemas.openxmlformats.org/officeDocument/2006/relationships/font" Target="fonts/HeptaSlab-bold.fntdata"/><Relationship Id="rId43" Type="http://schemas.openxmlformats.org/officeDocument/2006/relationships/slide" Target="slides/slide38.xml"/><Relationship Id="rId193" Type="http://schemas.openxmlformats.org/officeDocument/2006/relationships/font" Target="fonts/HeptaSlab-regular.fntdata"/><Relationship Id="rId46" Type="http://schemas.openxmlformats.org/officeDocument/2006/relationships/slide" Target="slides/slide41.xml"/><Relationship Id="rId192" Type="http://schemas.openxmlformats.org/officeDocument/2006/relationships/font" Target="fonts/NixieOne-regular.fntdata"/><Relationship Id="rId45" Type="http://schemas.openxmlformats.org/officeDocument/2006/relationships/slide" Target="slides/slide40.xml"/><Relationship Id="rId191" Type="http://schemas.openxmlformats.org/officeDocument/2006/relationships/font" Target="fonts/AmaticSC-bold.fntdata"/><Relationship Id="rId48" Type="http://schemas.openxmlformats.org/officeDocument/2006/relationships/slide" Target="slides/slide43.xml"/><Relationship Id="rId187" Type="http://schemas.openxmlformats.org/officeDocument/2006/relationships/font" Target="fonts/Raleway-boldItalic.fntdata"/><Relationship Id="rId47" Type="http://schemas.openxmlformats.org/officeDocument/2006/relationships/slide" Target="slides/slide42.xml"/><Relationship Id="rId186" Type="http://schemas.openxmlformats.org/officeDocument/2006/relationships/font" Target="fonts/Raleway-italic.fntdata"/><Relationship Id="rId185" Type="http://schemas.openxmlformats.org/officeDocument/2006/relationships/font" Target="fonts/Raleway-bold.fntdata"/><Relationship Id="rId49" Type="http://schemas.openxmlformats.org/officeDocument/2006/relationships/slide" Target="slides/slide44.xml"/><Relationship Id="rId184" Type="http://schemas.openxmlformats.org/officeDocument/2006/relationships/font" Target="fonts/Raleway-regular.fntdata"/><Relationship Id="rId189" Type="http://schemas.openxmlformats.org/officeDocument/2006/relationships/font" Target="fonts/RalewayExtraBold-boldItalic.fntdata"/><Relationship Id="rId188" Type="http://schemas.openxmlformats.org/officeDocument/2006/relationships/font" Target="fonts/RalewayExtraBold-bold.fntdata"/><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183" Type="http://schemas.openxmlformats.org/officeDocument/2006/relationships/slide" Target="slides/slide178.xml"/><Relationship Id="rId32" Type="http://schemas.openxmlformats.org/officeDocument/2006/relationships/slide" Target="slides/slide27.xml"/><Relationship Id="rId182" Type="http://schemas.openxmlformats.org/officeDocument/2006/relationships/slide" Target="slides/slide177.xml"/><Relationship Id="rId35" Type="http://schemas.openxmlformats.org/officeDocument/2006/relationships/slide" Target="slides/slide30.xml"/><Relationship Id="rId181" Type="http://schemas.openxmlformats.org/officeDocument/2006/relationships/slide" Target="slides/slide176.xml"/><Relationship Id="rId34" Type="http://schemas.openxmlformats.org/officeDocument/2006/relationships/slide" Target="slides/slide29.xml"/><Relationship Id="rId180" Type="http://schemas.openxmlformats.org/officeDocument/2006/relationships/slide" Target="slides/slide175.xml"/><Relationship Id="rId37" Type="http://schemas.openxmlformats.org/officeDocument/2006/relationships/slide" Target="slides/slide32.xml"/><Relationship Id="rId176" Type="http://schemas.openxmlformats.org/officeDocument/2006/relationships/slide" Target="slides/slide171.xml"/><Relationship Id="rId36" Type="http://schemas.openxmlformats.org/officeDocument/2006/relationships/slide" Target="slides/slide31.xml"/><Relationship Id="rId175" Type="http://schemas.openxmlformats.org/officeDocument/2006/relationships/slide" Target="slides/slide170.xml"/><Relationship Id="rId39" Type="http://schemas.openxmlformats.org/officeDocument/2006/relationships/slide" Target="slides/slide34.xml"/><Relationship Id="rId174" Type="http://schemas.openxmlformats.org/officeDocument/2006/relationships/slide" Target="slides/slide169.xml"/><Relationship Id="rId38" Type="http://schemas.openxmlformats.org/officeDocument/2006/relationships/slide" Target="slides/slide33.xml"/><Relationship Id="rId173" Type="http://schemas.openxmlformats.org/officeDocument/2006/relationships/slide" Target="slides/slide168.xml"/><Relationship Id="rId179" Type="http://schemas.openxmlformats.org/officeDocument/2006/relationships/slide" Target="slides/slide174.xml"/><Relationship Id="rId178" Type="http://schemas.openxmlformats.org/officeDocument/2006/relationships/slide" Target="slides/slide173.xml"/><Relationship Id="rId177" Type="http://schemas.openxmlformats.org/officeDocument/2006/relationships/slide" Target="slides/slide172.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98" Type="http://schemas.openxmlformats.org/officeDocument/2006/relationships/font" Target="fonts/Livvic-italic.fntdata"/><Relationship Id="rId14" Type="http://schemas.openxmlformats.org/officeDocument/2006/relationships/slide" Target="slides/slide9.xml"/><Relationship Id="rId197" Type="http://schemas.openxmlformats.org/officeDocument/2006/relationships/font" Target="fonts/Livvic-bold.fntdata"/><Relationship Id="rId17" Type="http://schemas.openxmlformats.org/officeDocument/2006/relationships/slide" Target="slides/slide12.xml"/><Relationship Id="rId196" Type="http://schemas.openxmlformats.org/officeDocument/2006/relationships/font" Target="fonts/Livvic-regular.fntdata"/><Relationship Id="rId16" Type="http://schemas.openxmlformats.org/officeDocument/2006/relationships/slide" Target="slides/slide11.xml"/><Relationship Id="rId195" Type="http://schemas.openxmlformats.org/officeDocument/2006/relationships/font" Target="fonts/CoveredByYourGrace-regular.fntdata"/><Relationship Id="rId19" Type="http://schemas.openxmlformats.org/officeDocument/2006/relationships/slide" Target="slides/slide14.xml"/><Relationship Id="rId18" Type="http://schemas.openxmlformats.org/officeDocument/2006/relationships/slide" Target="slides/slide13.xml"/><Relationship Id="rId199" Type="http://schemas.openxmlformats.org/officeDocument/2006/relationships/font" Target="fonts/Livvic-boldItalic.fntdata"/><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150" Type="http://schemas.openxmlformats.org/officeDocument/2006/relationships/slide" Target="slides/slide145.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149" Type="http://schemas.openxmlformats.org/officeDocument/2006/relationships/slide" Target="slides/slide144.xml"/><Relationship Id="rId4" Type="http://schemas.openxmlformats.org/officeDocument/2006/relationships/slideMaster" Target="slideMasters/slideMaster1.xml"/><Relationship Id="rId148" Type="http://schemas.openxmlformats.org/officeDocument/2006/relationships/slide" Target="slides/slide143.xml"/><Relationship Id="rId9" Type="http://schemas.openxmlformats.org/officeDocument/2006/relationships/slide" Target="slides/slide4.xml"/><Relationship Id="rId143" Type="http://schemas.openxmlformats.org/officeDocument/2006/relationships/slide" Target="slides/slide138.xml"/><Relationship Id="rId142" Type="http://schemas.openxmlformats.org/officeDocument/2006/relationships/slide" Target="slides/slide137.xml"/><Relationship Id="rId141" Type="http://schemas.openxmlformats.org/officeDocument/2006/relationships/slide" Target="slides/slide136.xml"/><Relationship Id="rId140" Type="http://schemas.openxmlformats.org/officeDocument/2006/relationships/slide" Target="slides/slide135.xml"/><Relationship Id="rId5" Type="http://schemas.openxmlformats.org/officeDocument/2006/relationships/notesMaster" Target="notesMasters/notesMaster1.xml"/><Relationship Id="rId147" Type="http://schemas.openxmlformats.org/officeDocument/2006/relationships/slide" Target="slides/slide142.xml"/><Relationship Id="rId6" Type="http://schemas.openxmlformats.org/officeDocument/2006/relationships/slide" Target="slides/slide1.xml"/><Relationship Id="rId146" Type="http://schemas.openxmlformats.org/officeDocument/2006/relationships/slide" Target="slides/slide141.xml"/><Relationship Id="rId7" Type="http://schemas.openxmlformats.org/officeDocument/2006/relationships/slide" Target="slides/slide2.xml"/><Relationship Id="rId145" Type="http://schemas.openxmlformats.org/officeDocument/2006/relationships/slide" Target="slides/slide140.xml"/><Relationship Id="rId8" Type="http://schemas.openxmlformats.org/officeDocument/2006/relationships/slide" Target="slides/slide3.xml"/><Relationship Id="rId144" Type="http://schemas.openxmlformats.org/officeDocument/2006/relationships/slide" Target="slides/slide139.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139" Type="http://schemas.openxmlformats.org/officeDocument/2006/relationships/slide" Target="slides/slide134.xml"/><Relationship Id="rId138" Type="http://schemas.openxmlformats.org/officeDocument/2006/relationships/slide" Target="slides/slide133.xml"/><Relationship Id="rId137" Type="http://schemas.openxmlformats.org/officeDocument/2006/relationships/slide" Target="slides/slide132.xml"/><Relationship Id="rId132" Type="http://schemas.openxmlformats.org/officeDocument/2006/relationships/slide" Target="slides/slide127.xml"/><Relationship Id="rId131" Type="http://schemas.openxmlformats.org/officeDocument/2006/relationships/slide" Target="slides/slide126.xml"/><Relationship Id="rId130" Type="http://schemas.openxmlformats.org/officeDocument/2006/relationships/slide" Target="slides/slide125.xml"/><Relationship Id="rId136" Type="http://schemas.openxmlformats.org/officeDocument/2006/relationships/slide" Target="slides/slide131.xml"/><Relationship Id="rId135" Type="http://schemas.openxmlformats.org/officeDocument/2006/relationships/slide" Target="slides/slide130.xml"/><Relationship Id="rId134" Type="http://schemas.openxmlformats.org/officeDocument/2006/relationships/slide" Target="slides/slide129.xml"/><Relationship Id="rId133" Type="http://schemas.openxmlformats.org/officeDocument/2006/relationships/slide" Target="slides/slide128.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172" Type="http://schemas.openxmlformats.org/officeDocument/2006/relationships/slide" Target="slides/slide167.xml"/><Relationship Id="rId65" Type="http://schemas.openxmlformats.org/officeDocument/2006/relationships/slide" Target="slides/slide60.xml"/><Relationship Id="rId171" Type="http://schemas.openxmlformats.org/officeDocument/2006/relationships/slide" Target="slides/slide166.xml"/><Relationship Id="rId68" Type="http://schemas.openxmlformats.org/officeDocument/2006/relationships/slide" Target="slides/slide63.xml"/><Relationship Id="rId170" Type="http://schemas.openxmlformats.org/officeDocument/2006/relationships/slide" Target="slides/slide165.xml"/><Relationship Id="rId67" Type="http://schemas.openxmlformats.org/officeDocument/2006/relationships/slide" Target="slides/slide62.xml"/><Relationship Id="rId60" Type="http://schemas.openxmlformats.org/officeDocument/2006/relationships/slide" Target="slides/slide55.xml"/><Relationship Id="rId165" Type="http://schemas.openxmlformats.org/officeDocument/2006/relationships/slide" Target="slides/slide160.xml"/><Relationship Id="rId69" Type="http://schemas.openxmlformats.org/officeDocument/2006/relationships/slide" Target="slides/slide64.xml"/><Relationship Id="rId164" Type="http://schemas.openxmlformats.org/officeDocument/2006/relationships/slide" Target="slides/slide159.xml"/><Relationship Id="rId163" Type="http://schemas.openxmlformats.org/officeDocument/2006/relationships/slide" Target="slides/slide158.xml"/><Relationship Id="rId162" Type="http://schemas.openxmlformats.org/officeDocument/2006/relationships/slide" Target="slides/slide157.xml"/><Relationship Id="rId169" Type="http://schemas.openxmlformats.org/officeDocument/2006/relationships/slide" Target="slides/slide164.xml"/><Relationship Id="rId168" Type="http://schemas.openxmlformats.org/officeDocument/2006/relationships/slide" Target="slides/slide163.xml"/><Relationship Id="rId167" Type="http://schemas.openxmlformats.org/officeDocument/2006/relationships/slide" Target="slides/slide162.xml"/><Relationship Id="rId166" Type="http://schemas.openxmlformats.org/officeDocument/2006/relationships/slide" Target="slides/slide161.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161" Type="http://schemas.openxmlformats.org/officeDocument/2006/relationships/slide" Target="slides/slide156.xml"/><Relationship Id="rId54" Type="http://schemas.openxmlformats.org/officeDocument/2006/relationships/slide" Target="slides/slide49.xml"/><Relationship Id="rId160" Type="http://schemas.openxmlformats.org/officeDocument/2006/relationships/slide" Target="slides/slide155.xml"/><Relationship Id="rId57" Type="http://schemas.openxmlformats.org/officeDocument/2006/relationships/slide" Target="slides/slide52.xml"/><Relationship Id="rId56" Type="http://schemas.openxmlformats.org/officeDocument/2006/relationships/slide" Target="slides/slide51.xml"/><Relationship Id="rId159" Type="http://schemas.openxmlformats.org/officeDocument/2006/relationships/slide" Target="slides/slide154.xml"/><Relationship Id="rId59" Type="http://schemas.openxmlformats.org/officeDocument/2006/relationships/slide" Target="slides/slide54.xml"/><Relationship Id="rId154" Type="http://schemas.openxmlformats.org/officeDocument/2006/relationships/slide" Target="slides/slide149.xml"/><Relationship Id="rId58" Type="http://schemas.openxmlformats.org/officeDocument/2006/relationships/slide" Target="slides/slide53.xml"/><Relationship Id="rId153" Type="http://schemas.openxmlformats.org/officeDocument/2006/relationships/slide" Target="slides/slide148.xml"/><Relationship Id="rId152" Type="http://schemas.openxmlformats.org/officeDocument/2006/relationships/slide" Target="slides/slide147.xml"/><Relationship Id="rId151" Type="http://schemas.openxmlformats.org/officeDocument/2006/relationships/slide" Target="slides/slide146.xml"/><Relationship Id="rId158" Type="http://schemas.openxmlformats.org/officeDocument/2006/relationships/slide" Target="slides/slide153.xml"/><Relationship Id="rId157" Type="http://schemas.openxmlformats.org/officeDocument/2006/relationships/slide" Target="slides/slide152.xml"/><Relationship Id="rId156" Type="http://schemas.openxmlformats.org/officeDocument/2006/relationships/slide" Target="slides/slide151.xml"/><Relationship Id="rId155" Type="http://schemas.openxmlformats.org/officeDocument/2006/relationships/slide" Target="slides/slide150.xml"/><Relationship Id="rId107" Type="http://schemas.openxmlformats.org/officeDocument/2006/relationships/slide" Target="slides/slide102.xml"/><Relationship Id="rId106" Type="http://schemas.openxmlformats.org/officeDocument/2006/relationships/slide" Target="slides/slide101.xml"/><Relationship Id="rId105" Type="http://schemas.openxmlformats.org/officeDocument/2006/relationships/slide" Target="slides/slide100.xml"/><Relationship Id="rId104" Type="http://schemas.openxmlformats.org/officeDocument/2006/relationships/slide" Target="slides/slide99.xml"/><Relationship Id="rId109" Type="http://schemas.openxmlformats.org/officeDocument/2006/relationships/slide" Target="slides/slide104.xml"/><Relationship Id="rId108" Type="http://schemas.openxmlformats.org/officeDocument/2006/relationships/slide" Target="slides/slide103.xml"/><Relationship Id="rId103" Type="http://schemas.openxmlformats.org/officeDocument/2006/relationships/slide" Target="slides/slide98.xml"/><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129" Type="http://schemas.openxmlformats.org/officeDocument/2006/relationships/slide" Target="slides/slide124.xml"/><Relationship Id="rId128" Type="http://schemas.openxmlformats.org/officeDocument/2006/relationships/slide" Target="slides/slide123.xml"/><Relationship Id="rId127" Type="http://schemas.openxmlformats.org/officeDocument/2006/relationships/slide" Target="slides/slide122.xml"/><Relationship Id="rId126" Type="http://schemas.openxmlformats.org/officeDocument/2006/relationships/slide" Target="slides/slide121.xml"/><Relationship Id="rId121" Type="http://schemas.openxmlformats.org/officeDocument/2006/relationships/slide" Target="slides/slide116.xml"/><Relationship Id="rId120" Type="http://schemas.openxmlformats.org/officeDocument/2006/relationships/slide" Target="slides/slide115.xml"/><Relationship Id="rId125" Type="http://schemas.openxmlformats.org/officeDocument/2006/relationships/slide" Target="slides/slide120.xml"/><Relationship Id="rId124" Type="http://schemas.openxmlformats.org/officeDocument/2006/relationships/slide" Target="slides/slide119.xml"/><Relationship Id="rId123" Type="http://schemas.openxmlformats.org/officeDocument/2006/relationships/slide" Target="slides/slide118.xml"/><Relationship Id="rId122" Type="http://schemas.openxmlformats.org/officeDocument/2006/relationships/slide" Target="slides/slide117.xml"/><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99" Type="http://schemas.openxmlformats.org/officeDocument/2006/relationships/slide" Target="slides/slide94.xml"/><Relationship Id="rId98" Type="http://schemas.openxmlformats.org/officeDocument/2006/relationships/slide" Target="slides/slide93.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18" Type="http://schemas.openxmlformats.org/officeDocument/2006/relationships/slide" Target="slides/slide113.xml"/><Relationship Id="rId117" Type="http://schemas.openxmlformats.org/officeDocument/2006/relationships/slide" Target="slides/slide112.xml"/><Relationship Id="rId116" Type="http://schemas.openxmlformats.org/officeDocument/2006/relationships/slide" Target="slides/slide111.xml"/><Relationship Id="rId115" Type="http://schemas.openxmlformats.org/officeDocument/2006/relationships/slide" Target="slides/slide110.xml"/><Relationship Id="rId119" Type="http://schemas.openxmlformats.org/officeDocument/2006/relationships/slide" Target="slides/slide114.xml"/><Relationship Id="rId110" Type="http://schemas.openxmlformats.org/officeDocument/2006/relationships/slide" Target="slides/slide105.xml"/><Relationship Id="rId114" Type="http://schemas.openxmlformats.org/officeDocument/2006/relationships/slide" Target="slides/slide109.xml"/><Relationship Id="rId113" Type="http://schemas.openxmlformats.org/officeDocument/2006/relationships/slide" Target="slides/slide108.xml"/><Relationship Id="rId112" Type="http://schemas.openxmlformats.org/officeDocument/2006/relationships/slide" Target="slides/slide107.xml"/><Relationship Id="rId111" Type="http://schemas.openxmlformats.org/officeDocument/2006/relationships/slide" Target="slides/slide106.xml"/><Relationship Id="rId202" Type="http://schemas.openxmlformats.org/officeDocument/2006/relationships/font" Target="fonts/CaveatBrush-regular.fntdata"/><Relationship Id="rId201" Type="http://schemas.openxmlformats.org/officeDocument/2006/relationships/font" Target="fonts/Quicksand-bold.fntdata"/><Relationship Id="rId200" Type="http://schemas.openxmlformats.org/officeDocument/2006/relationships/font" Target="fonts/Quicksand-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7cc8ad3f27_0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7cc8ad3f2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b8d01f17e8_0_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b8d01f17e8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8a1c5e0f93_0_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8a1c5e0f9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8e0abad9c7_0_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8e0abad9c7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be87a7815f_0_4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be87a7815f_0_4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be87a7815f_0_49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be87a7815f_0_4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be87a7815f_0_5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be87a7815f_0_5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be87a7815f_0_5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be87a7815f_0_5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7cc8ad3f27_0_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7cc8ad3f27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be87a7815f_0_5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be87a7815f_0_5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a7d53b3f27_0_8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a7d53b3f27_0_8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be87a7815f_0_54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be87a7815f_0_5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7cc8ad3f27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7cc8ad3f27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7cc8ad3f27_0_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7cc8ad3f27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be87a7815f_0_56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be87a7815f_0_5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be87a7815f_0_57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be87a7815f_0_5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be87a7815f_0_58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be87a7815f_0_5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769c54a84e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769c54a84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be87a7815f_0_6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be87a7815f_0_6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b8d01f17e8_0_103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b8d01f17e8_0_10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be87a7815f_0_6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be87a7815f_0_6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be87a7815f_0_6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be87a7815f_0_6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769c54a84e_0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769c54a84e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769c54a84e_0_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769c54a84e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769c54a84e_0_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769c54a84e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769c54a84e_0_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g769c54a84e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be87a7815f_0_64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be87a7815f_0_6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6e3a74acf6_0_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3" name="Google Shape;363;g6e3a74acf6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be87a7815f_0_66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3" name="Google Shape;373;gbe87a7815f_0_6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769c54a84e_0_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769c54a84e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be87a7815f_0_67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be87a7815f_0_6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g769c54a84e_0_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06" name="Google Shape;406;g769c54a84e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gbe87a7815f_0_6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15" name="Google Shape;415;gbe87a7815f_0_6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gbe87a7815f_0_7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5" name="Google Shape;425;gbe87a7815f_0_7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gbe87a7815f_0_7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35" name="Google Shape;435;gbe87a7815f_0_7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g769c54a84e_0_1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45" name="Google Shape;445;g769c54a84e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gbe87a7815f_0_73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55" name="Google Shape;455;gbe87a7815f_0_7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ga386e79339_0_17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65" name="Google Shape;465;ga386e79339_0_1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g8a1c706384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77" name="Google Shape;477;g8a1c706384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gbe87a7815f_0_7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86" name="Google Shape;486;gbe87a7815f_0_7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gbe87a7815f_0_76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96" name="Google Shape;496;gbe87a7815f_0_7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gbe87a7815f_0_7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06" name="Google Shape;506;gbe87a7815f_0_7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gbe87a7815f_0_78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16" name="Google Shape;516;gbe87a7815f_0_7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g8a1c706384_0_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26" name="Google Shape;526;g8a1c706384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gbe87a7815f_0_8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35" name="Google Shape;535;gbe87a7815f_0_8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gb8d01f17e8_0_12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43" name="Google Shape;543;gb8d01f17e8_0_12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gbe87a7815f_0_81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53" name="Google Shape;553;gbe87a7815f_0_8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ga386e79339_0_2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62" name="Google Shape;562;ga386e79339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g8a1c706384_0_1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72" name="Google Shape;572;g8a1c706384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gbe87a7815f_0_83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81" name="Google Shape;581;gbe87a7815f_0_8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 name="Shape 589"/>
        <p:cNvGrpSpPr/>
        <p:nvPr/>
      </p:nvGrpSpPr>
      <p:grpSpPr>
        <a:xfrm>
          <a:off x="0" y="0"/>
          <a:ext cx="0" cy="0"/>
          <a:chOff x="0" y="0"/>
          <a:chExt cx="0" cy="0"/>
        </a:xfrm>
      </p:grpSpPr>
      <p:sp>
        <p:nvSpPr>
          <p:cNvPr id="590" name="Google Shape;590;gbe87a7815f_0_8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91" name="Google Shape;591;gbe87a7815f_0_8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gbe87a7815f_0_8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01" name="Google Shape;601;gbe87a7815f_0_8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gbe87a7815f_0_86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11" name="Google Shape;611;gbe87a7815f_0_8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9" name="Shape 619"/>
        <p:cNvGrpSpPr/>
        <p:nvPr/>
      </p:nvGrpSpPr>
      <p:grpSpPr>
        <a:xfrm>
          <a:off x="0" y="0"/>
          <a:ext cx="0" cy="0"/>
          <a:chOff x="0" y="0"/>
          <a:chExt cx="0" cy="0"/>
        </a:xfrm>
      </p:grpSpPr>
      <p:sp>
        <p:nvSpPr>
          <p:cNvPr id="620" name="Google Shape;620;g8a1c706384_0_1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21" name="Google Shape;621;g8a1c706384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8" name="Shape 638"/>
        <p:cNvGrpSpPr/>
        <p:nvPr/>
      </p:nvGrpSpPr>
      <p:grpSpPr>
        <a:xfrm>
          <a:off x="0" y="0"/>
          <a:ext cx="0" cy="0"/>
          <a:chOff x="0" y="0"/>
          <a:chExt cx="0" cy="0"/>
        </a:xfrm>
      </p:grpSpPr>
      <p:sp>
        <p:nvSpPr>
          <p:cNvPr id="639" name="Google Shape;639;gbe87a7815f_0_89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0" name="Google Shape;640;gbe87a7815f_0_8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7" name="Shape 657"/>
        <p:cNvGrpSpPr/>
        <p:nvPr/>
      </p:nvGrpSpPr>
      <p:grpSpPr>
        <a:xfrm>
          <a:off x="0" y="0"/>
          <a:ext cx="0" cy="0"/>
          <a:chOff x="0" y="0"/>
          <a:chExt cx="0" cy="0"/>
        </a:xfrm>
      </p:grpSpPr>
      <p:sp>
        <p:nvSpPr>
          <p:cNvPr id="658" name="Google Shape;658;ga7d53b3f27_0_10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59" name="Google Shape;659;ga7d53b3f27_0_10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5" name="Shape 665"/>
        <p:cNvGrpSpPr/>
        <p:nvPr/>
      </p:nvGrpSpPr>
      <p:grpSpPr>
        <a:xfrm>
          <a:off x="0" y="0"/>
          <a:ext cx="0" cy="0"/>
          <a:chOff x="0" y="0"/>
          <a:chExt cx="0" cy="0"/>
        </a:xfrm>
      </p:grpSpPr>
      <p:sp>
        <p:nvSpPr>
          <p:cNvPr id="666" name="Google Shape;666;ga386e79339_0_2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67" name="Google Shape;667;ga386e79339_0_2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6" name="Shape 676"/>
        <p:cNvGrpSpPr/>
        <p:nvPr/>
      </p:nvGrpSpPr>
      <p:grpSpPr>
        <a:xfrm>
          <a:off x="0" y="0"/>
          <a:ext cx="0" cy="0"/>
          <a:chOff x="0" y="0"/>
          <a:chExt cx="0" cy="0"/>
        </a:xfrm>
      </p:grpSpPr>
      <p:sp>
        <p:nvSpPr>
          <p:cNvPr id="677" name="Google Shape;677;g8a1c706384_0_2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78" name="Google Shape;678;g8a1c706384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gbe87a7815f_0_9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87" name="Google Shape;687;gbe87a7815f_0_9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8" name="Shape 698"/>
        <p:cNvGrpSpPr/>
        <p:nvPr/>
      </p:nvGrpSpPr>
      <p:grpSpPr>
        <a:xfrm>
          <a:off x="0" y="0"/>
          <a:ext cx="0" cy="0"/>
          <a:chOff x="0" y="0"/>
          <a:chExt cx="0" cy="0"/>
        </a:xfrm>
      </p:grpSpPr>
      <p:sp>
        <p:nvSpPr>
          <p:cNvPr id="699" name="Google Shape;699;g8a1c706384_0_3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0" name="Google Shape;700;g8a1c706384_0_3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6" name="Shape 706"/>
        <p:cNvGrpSpPr/>
        <p:nvPr/>
      </p:nvGrpSpPr>
      <p:grpSpPr>
        <a:xfrm>
          <a:off x="0" y="0"/>
          <a:ext cx="0" cy="0"/>
          <a:chOff x="0" y="0"/>
          <a:chExt cx="0" cy="0"/>
        </a:xfrm>
      </p:grpSpPr>
      <p:sp>
        <p:nvSpPr>
          <p:cNvPr id="707" name="Google Shape;707;gbe87a7815f_0_94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8" name="Google Shape;708;gbe87a7815f_0_9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4" name="Shape 714"/>
        <p:cNvGrpSpPr/>
        <p:nvPr/>
      </p:nvGrpSpPr>
      <p:grpSpPr>
        <a:xfrm>
          <a:off x="0" y="0"/>
          <a:ext cx="0" cy="0"/>
          <a:chOff x="0" y="0"/>
          <a:chExt cx="0" cy="0"/>
        </a:xfrm>
      </p:grpSpPr>
      <p:sp>
        <p:nvSpPr>
          <p:cNvPr id="715" name="Google Shape;715;ga7d53b3f27_0_11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16" name="Google Shape;716;ga7d53b3f27_0_1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5" name="Shape 725"/>
        <p:cNvGrpSpPr/>
        <p:nvPr/>
      </p:nvGrpSpPr>
      <p:grpSpPr>
        <a:xfrm>
          <a:off x="0" y="0"/>
          <a:ext cx="0" cy="0"/>
          <a:chOff x="0" y="0"/>
          <a:chExt cx="0" cy="0"/>
        </a:xfrm>
      </p:grpSpPr>
      <p:sp>
        <p:nvSpPr>
          <p:cNvPr id="726" name="Google Shape;726;ga7d53b3f27_0_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27" name="Google Shape;727;ga7d53b3f27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4" name="Shape 734"/>
        <p:cNvGrpSpPr/>
        <p:nvPr/>
      </p:nvGrpSpPr>
      <p:grpSpPr>
        <a:xfrm>
          <a:off x="0" y="0"/>
          <a:ext cx="0" cy="0"/>
          <a:chOff x="0" y="0"/>
          <a:chExt cx="0" cy="0"/>
        </a:xfrm>
      </p:grpSpPr>
      <p:sp>
        <p:nvSpPr>
          <p:cNvPr id="735" name="Google Shape;735;gbe87a7815f_0_1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36" name="Google Shape;736;gbe87a7815f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2" name="Shape 742"/>
        <p:cNvGrpSpPr/>
        <p:nvPr/>
      </p:nvGrpSpPr>
      <p:grpSpPr>
        <a:xfrm>
          <a:off x="0" y="0"/>
          <a:ext cx="0" cy="0"/>
          <a:chOff x="0" y="0"/>
          <a:chExt cx="0" cy="0"/>
        </a:xfrm>
      </p:grpSpPr>
      <p:sp>
        <p:nvSpPr>
          <p:cNvPr id="743" name="Google Shape;743;gbe87a7815f_0_2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44" name="Google Shape;744;gbe87a7815f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gbe87a7815f_0_3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55" name="Google Shape;755;gbe87a7815f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4" name="Shape 764"/>
        <p:cNvGrpSpPr/>
        <p:nvPr/>
      </p:nvGrpSpPr>
      <p:grpSpPr>
        <a:xfrm>
          <a:off x="0" y="0"/>
          <a:ext cx="0" cy="0"/>
          <a:chOff x="0" y="0"/>
          <a:chExt cx="0" cy="0"/>
        </a:xfrm>
      </p:grpSpPr>
      <p:sp>
        <p:nvSpPr>
          <p:cNvPr id="765" name="Google Shape;765;gbe87a7815f_0_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66" name="Google Shape;766;gbe87a7815f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7" name="Shape 777"/>
        <p:cNvGrpSpPr/>
        <p:nvPr/>
      </p:nvGrpSpPr>
      <p:grpSpPr>
        <a:xfrm>
          <a:off x="0" y="0"/>
          <a:ext cx="0" cy="0"/>
          <a:chOff x="0" y="0"/>
          <a:chExt cx="0" cy="0"/>
        </a:xfrm>
      </p:grpSpPr>
      <p:sp>
        <p:nvSpPr>
          <p:cNvPr id="778" name="Google Shape;778;gbe87a7815f_0_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79" name="Google Shape;779;gbe87a7815f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9" name="Shape 789"/>
        <p:cNvGrpSpPr/>
        <p:nvPr/>
      </p:nvGrpSpPr>
      <p:grpSpPr>
        <a:xfrm>
          <a:off x="0" y="0"/>
          <a:ext cx="0" cy="0"/>
          <a:chOff x="0" y="0"/>
          <a:chExt cx="0" cy="0"/>
        </a:xfrm>
      </p:grpSpPr>
      <p:sp>
        <p:nvSpPr>
          <p:cNvPr id="790" name="Google Shape;790;ga7d53b3f27_0_19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91" name="Google Shape;791;ga7d53b3f27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8" name="Shape 798"/>
        <p:cNvGrpSpPr/>
        <p:nvPr/>
      </p:nvGrpSpPr>
      <p:grpSpPr>
        <a:xfrm>
          <a:off x="0" y="0"/>
          <a:ext cx="0" cy="0"/>
          <a:chOff x="0" y="0"/>
          <a:chExt cx="0" cy="0"/>
        </a:xfrm>
      </p:grpSpPr>
      <p:sp>
        <p:nvSpPr>
          <p:cNvPr id="799" name="Google Shape;799;gbe87a7815f_0_2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0" name="Google Shape;800;gbe87a7815f_0_2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0" name="Shape 810"/>
        <p:cNvGrpSpPr/>
        <p:nvPr/>
      </p:nvGrpSpPr>
      <p:grpSpPr>
        <a:xfrm>
          <a:off x="0" y="0"/>
          <a:ext cx="0" cy="0"/>
          <a:chOff x="0" y="0"/>
          <a:chExt cx="0" cy="0"/>
        </a:xfrm>
      </p:grpSpPr>
      <p:sp>
        <p:nvSpPr>
          <p:cNvPr id="811" name="Google Shape;811;gbe87a7815f_0_2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12" name="Google Shape;812;gbe87a7815f_0_2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0" name="Shape 820"/>
        <p:cNvGrpSpPr/>
        <p:nvPr/>
      </p:nvGrpSpPr>
      <p:grpSpPr>
        <a:xfrm>
          <a:off x="0" y="0"/>
          <a:ext cx="0" cy="0"/>
          <a:chOff x="0" y="0"/>
          <a:chExt cx="0" cy="0"/>
        </a:xfrm>
      </p:grpSpPr>
      <p:sp>
        <p:nvSpPr>
          <p:cNvPr id="821" name="Google Shape;821;gbe87a7815f_0_2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22" name="Google Shape;822;gbe87a7815f_0_2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8" name="Shape 828"/>
        <p:cNvGrpSpPr/>
        <p:nvPr/>
      </p:nvGrpSpPr>
      <p:grpSpPr>
        <a:xfrm>
          <a:off x="0" y="0"/>
          <a:ext cx="0" cy="0"/>
          <a:chOff x="0" y="0"/>
          <a:chExt cx="0" cy="0"/>
        </a:xfrm>
      </p:grpSpPr>
      <p:sp>
        <p:nvSpPr>
          <p:cNvPr id="829" name="Google Shape;829;gbe87a7815f_0_26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30" name="Google Shape;830;gbe87a7815f_0_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8" name="Shape 838"/>
        <p:cNvGrpSpPr/>
        <p:nvPr/>
      </p:nvGrpSpPr>
      <p:grpSpPr>
        <a:xfrm>
          <a:off x="0" y="0"/>
          <a:ext cx="0" cy="0"/>
          <a:chOff x="0" y="0"/>
          <a:chExt cx="0" cy="0"/>
        </a:xfrm>
      </p:grpSpPr>
      <p:sp>
        <p:nvSpPr>
          <p:cNvPr id="839" name="Google Shape;839;gbe87a7815f_0_27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40" name="Google Shape;840;gbe87a7815f_0_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7" name="Shape 847"/>
        <p:cNvGrpSpPr/>
        <p:nvPr/>
      </p:nvGrpSpPr>
      <p:grpSpPr>
        <a:xfrm>
          <a:off x="0" y="0"/>
          <a:ext cx="0" cy="0"/>
          <a:chOff x="0" y="0"/>
          <a:chExt cx="0" cy="0"/>
        </a:xfrm>
      </p:grpSpPr>
      <p:sp>
        <p:nvSpPr>
          <p:cNvPr id="848" name="Google Shape;848;gbe87a7815f_0_2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49" name="Google Shape;849;gbe87a7815f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0" name="Shape 860"/>
        <p:cNvGrpSpPr/>
        <p:nvPr/>
      </p:nvGrpSpPr>
      <p:grpSpPr>
        <a:xfrm>
          <a:off x="0" y="0"/>
          <a:ext cx="0" cy="0"/>
          <a:chOff x="0" y="0"/>
          <a:chExt cx="0" cy="0"/>
        </a:xfrm>
      </p:grpSpPr>
      <p:sp>
        <p:nvSpPr>
          <p:cNvPr id="861" name="Google Shape;861;gb8d01f17e8_0_4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62" name="Google Shape;862;gb8d01f17e8_0_4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9" name="Shape 869"/>
        <p:cNvGrpSpPr/>
        <p:nvPr/>
      </p:nvGrpSpPr>
      <p:grpSpPr>
        <a:xfrm>
          <a:off x="0" y="0"/>
          <a:ext cx="0" cy="0"/>
          <a:chOff x="0" y="0"/>
          <a:chExt cx="0" cy="0"/>
        </a:xfrm>
      </p:grpSpPr>
      <p:sp>
        <p:nvSpPr>
          <p:cNvPr id="870" name="Google Shape;870;gbe87a7815f_0_3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71" name="Google Shape;871;gbe87a7815f_0_3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7" name="Shape 877"/>
        <p:cNvGrpSpPr/>
        <p:nvPr/>
      </p:nvGrpSpPr>
      <p:grpSpPr>
        <a:xfrm>
          <a:off x="0" y="0"/>
          <a:ext cx="0" cy="0"/>
          <a:chOff x="0" y="0"/>
          <a:chExt cx="0" cy="0"/>
        </a:xfrm>
      </p:grpSpPr>
      <p:sp>
        <p:nvSpPr>
          <p:cNvPr id="878" name="Google Shape;878;gbe87a7815f_0_36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79" name="Google Shape;879;gbe87a7815f_0_3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7" name="Shape 887"/>
        <p:cNvGrpSpPr/>
        <p:nvPr/>
      </p:nvGrpSpPr>
      <p:grpSpPr>
        <a:xfrm>
          <a:off x="0" y="0"/>
          <a:ext cx="0" cy="0"/>
          <a:chOff x="0" y="0"/>
          <a:chExt cx="0" cy="0"/>
        </a:xfrm>
      </p:grpSpPr>
      <p:sp>
        <p:nvSpPr>
          <p:cNvPr id="888" name="Google Shape;888;gbe87a7815f_0_3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89" name="Google Shape;889;gbe87a7815f_0_3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8" name="Shape 898"/>
        <p:cNvGrpSpPr/>
        <p:nvPr/>
      </p:nvGrpSpPr>
      <p:grpSpPr>
        <a:xfrm>
          <a:off x="0" y="0"/>
          <a:ext cx="0" cy="0"/>
          <a:chOff x="0" y="0"/>
          <a:chExt cx="0" cy="0"/>
        </a:xfrm>
      </p:grpSpPr>
      <p:sp>
        <p:nvSpPr>
          <p:cNvPr id="899" name="Google Shape;899;gbe87a7815f_0_38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00" name="Google Shape;900;gbe87a7815f_0_3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1" name="Shape 911"/>
        <p:cNvGrpSpPr/>
        <p:nvPr/>
      </p:nvGrpSpPr>
      <p:grpSpPr>
        <a:xfrm>
          <a:off x="0" y="0"/>
          <a:ext cx="0" cy="0"/>
          <a:chOff x="0" y="0"/>
          <a:chExt cx="0" cy="0"/>
        </a:xfrm>
      </p:grpSpPr>
      <p:sp>
        <p:nvSpPr>
          <p:cNvPr id="912" name="Google Shape;912;gbe87a7815f_0_39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13" name="Google Shape;913;gbe87a7815f_0_3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0" name="Shape 920"/>
        <p:cNvGrpSpPr/>
        <p:nvPr/>
      </p:nvGrpSpPr>
      <p:grpSpPr>
        <a:xfrm>
          <a:off x="0" y="0"/>
          <a:ext cx="0" cy="0"/>
          <a:chOff x="0" y="0"/>
          <a:chExt cx="0" cy="0"/>
        </a:xfrm>
      </p:grpSpPr>
      <p:sp>
        <p:nvSpPr>
          <p:cNvPr id="921" name="Google Shape;921;gbe87a7815f_0_4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22" name="Google Shape;922;gbe87a7815f_0_4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6" name="Shape 936"/>
        <p:cNvGrpSpPr/>
        <p:nvPr/>
      </p:nvGrpSpPr>
      <p:grpSpPr>
        <a:xfrm>
          <a:off x="0" y="0"/>
          <a:ext cx="0" cy="0"/>
          <a:chOff x="0" y="0"/>
          <a:chExt cx="0" cy="0"/>
        </a:xfrm>
      </p:grpSpPr>
      <p:sp>
        <p:nvSpPr>
          <p:cNvPr id="937" name="Google Shape;937;ga386e79339_94_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38" name="Google Shape;938;ga386e79339_94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4" name="Shape 944"/>
        <p:cNvGrpSpPr/>
        <p:nvPr/>
      </p:nvGrpSpPr>
      <p:grpSpPr>
        <a:xfrm>
          <a:off x="0" y="0"/>
          <a:ext cx="0" cy="0"/>
          <a:chOff x="0" y="0"/>
          <a:chExt cx="0" cy="0"/>
        </a:xfrm>
      </p:grpSpPr>
      <p:sp>
        <p:nvSpPr>
          <p:cNvPr id="945" name="Google Shape;945;gbe87a7815f_0_9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46" name="Google Shape;946;gbe87a7815f_0_9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2" name="Shape 952"/>
        <p:cNvGrpSpPr/>
        <p:nvPr/>
      </p:nvGrpSpPr>
      <p:grpSpPr>
        <a:xfrm>
          <a:off x="0" y="0"/>
          <a:ext cx="0" cy="0"/>
          <a:chOff x="0" y="0"/>
          <a:chExt cx="0" cy="0"/>
        </a:xfrm>
      </p:grpSpPr>
      <p:sp>
        <p:nvSpPr>
          <p:cNvPr id="953" name="Google Shape;953;gbe87a7815f_0_96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54" name="Google Shape;954;gbe87a7815f_0_9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1" name="Shape 961"/>
        <p:cNvGrpSpPr/>
        <p:nvPr/>
      </p:nvGrpSpPr>
      <p:grpSpPr>
        <a:xfrm>
          <a:off x="0" y="0"/>
          <a:ext cx="0" cy="0"/>
          <a:chOff x="0" y="0"/>
          <a:chExt cx="0" cy="0"/>
        </a:xfrm>
      </p:grpSpPr>
      <p:sp>
        <p:nvSpPr>
          <p:cNvPr id="962" name="Google Shape;962;g8b65898bbc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63" name="Google Shape;963;g8b65898bb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0" name="Shape 970"/>
        <p:cNvGrpSpPr/>
        <p:nvPr/>
      </p:nvGrpSpPr>
      <p:grpSpPr>
        <a:xfrm>
          <a:off x="0" y="0"/>
          <a:ext cx="0" cy="0"/>
          <a:chOff x="0" y="0"/>
          <a:chExt cx="0" cy="0"/>
        </a:xfrm>
      </p:grpSpPr>
      <p:sp>
        <p:nvSpPr>
          <p:cNvPr id="971" name="Google Shape;971;gbe87a7815f_0_9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72" name="Google Shape;972;gbe87a7815f_0_9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0" name="Shape 980"/>
        <p:cNvGrpSpPr/>
        <p:nvPr/>
      </p:nvGrpSpPr>
      <p:grpSpPr>
        <a:xfrm>
          <a:off x="0" y="0"/>
          <a:ext cx="0" cy="0"/>
          <a:chOff x="0" y="0"/>
          <a:chExt cx="0" cy="0"/>
        </a:xfrm>
      </p:grpSpPr>
      <p:sp>
        <p:nvSpPr>
          <p:cNvPr id="981" name="Google Shape;981;gbe87a7815f_0_99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82" name="Google Shape;982;gbe87a7815f_0_9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0" name="Shape 990"/>
        <p:cNvGrpSpPr/>
        <p:nvPr/>
      </p:nvGrpSpPr>
      <p:grpSpPr>
        <a:xfrm>
          <a:off x="0" y="0"/>
          <a:ext cx="0" cy="0"/>
          <a:chOff x="0" y="0"/>
          <a:chExt cx="0" cy="0"/>
        </a:xfrm>
      </p:grpSpPr>
      <p:sp>
        <p:nvSpPr>
          <p:cNvPr id="991" name="Google Shape;991;gbe87a7815f_0_10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92" name="Google Shape;992;gbe87a7815f_0_10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0" name="Shape 1000"/>
        <p:cNvGrpSpPr/>
        <p:nvPr/>
      </p:nvGrpSpPr>
      <p:grpSpPr>
        <a:xfrm>
          <a:off x="0" y="0"/>
          <a:ext cx="0" cy="0"/>
          <a:chOff x="0" y="0"/>
          <a:chExt cx="0" cy="0"/>
        </a:xfrm>
      </p:grpSpPr>
      <p:sp>
        <p:nvSpPr>
          <p:cNvPr id="1001" name="Google Shape;1001;g8b65898bbc_0_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02" name="Google Shape;1002;g8b65898bbc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8" name="Shape 1008"/>
        <p:cNvGrpSpPr/>
        <p:nvPr/>
      </p:nvGrpSpPr>
      <p:grpSpPr>
        <a:xfrm>
          <a:off x="0" y="0"/>
          <a:ext cx="0" cy="0"/>
          <a:chOff x="0" y="0"/>
          <a:chExt cx="0" cy="0"/>
        </a:xfrm>
      </p:grpSpPr>
      <p:sp>
        <p:nvSpPr>
          <p:cNvPr id="1009" name="Google Shape;1009;gb8d01f17e8_0_13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10" name="Google Shape;1010;gb8d01f17e8_0_13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9" name="Shape 1019"/>
        <p:cNvGrpSpPr/>
        <p:nvPr/>
      </p:nvGrpSpPr>
      <p:grpSpPr>
        <a:xfrm>
          <a:off x="0" y="0"/>
          <a:ext cx="0" cy="0"/>
          <a:chOff x="0" y="0"/>
          <a:chExt cx="0" cy="0"/>
        </a:xfrm>
      </p:grpSpPr>
      <p:sp>
        <p:nvSpPr>
          <p:cNvPr id="1020" name="Google Shape;1020;ga7d53b3f27_0_124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21" name="Google Shape;1021;ga7d53b3f27_0_12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9" name="Shape 1029"/>
        <p:cNvGrpSpPr/>
        <p:nvPr/>
      </p:nvGrpSpPr>
      <p:grpSpPr>
        <a:xfrm>
          <a:off x="0" y="0"/>
          <a:ext cx="0" cy="0"/>
          <a:chOff x="0" y="0"/>
          <a:chExt cx="0" cy="0"/>
        </a:xfrm>
      </p:grpSpPr>
      <p:sp>
        <p:nvSpPr>
          <p:cNvPr id="1030" name="Google Shape;1030;g8b65898bbc_0_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31" name="Google Shape;1031;g8b65898bbc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8" name="Shape 1038"/>
        <p:cNvGrpSpPr/>
        <p:nvPr/>
      </p:nvGrpSpPr>
      <p:grpSpPr>
        <a:xfrm>
          <a:off x="0" y="0"/>
          <a:ext cx="0" cy="0"/>
          <a:chOff x="0" y="0"/>
          <a:chExt cx="0" cy="0"/>
        </a:xfrm>
      </p:grpSpPr>
      <p:sp>
        <p:nvSpPr>
          <p:cNvPr id="1039" name="Google Shape;1039;gbe87a7815f_0_103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40" name="Google Shape;1040;gbe87a7815f_0_10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8" name="Shape 1048"/>
        <p:cNvGrpSpPr/>
        <p:nvPr/>
      </p:nvGrpSpPr>
      <p:grpSpPr>
        <a:xfrm>
          <a:off x="0" y="0"/>
          <a:ext cx="0" cy="0"/>
          <a:chOff x="0" y="0"/>
          <a:chExt cx="0" cy="0"/>
        </a:xfrm>
      </p:grpSpPr>
      <p:sp>
        <p:nvSpPr>
          <p:cNvPr id="1049" name="Google Shape;1049;gbe87a7815f_0_10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50" name="Google Shape;1050;gbe87a7815f_0_10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8" name="Shape 1058"/>
        <p:cNvGrpSpPr/>
        <p:nvPr/>
      </p:nvGrpSpPr>
      <p:grpSpPr>
        <a:xfrm>
          <a:off x="0" y="0"/>
          <a:ext cx="0" cy="0"/>
          <a:chOff x="0" y="0"/>
          <a:chExt cx="0" cy="0"/>
        </a:xfrm>
      </p:grpSpPr>
      <p:sp>
        <p:nvSpPr>
          <p:cNvPr id="1059" name="Google Shape;1059;gbe87a7815f_0_10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60" name="Google Shape;1060;gbe87a7815f_0_10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8" name="Shape 1068"/>
        <p:cNvGrpSpPr/>
        <p:nvPr/>
      </p:nvGrpSpPr>
      <p:grpSpPr>
        <a:xfrm>
          <a:off x="0" y="0"/>
          <a:ext cx="0" cy="0"/>
          <a:chOff x="0" y="0"/>
          <a:chExt cx="0" cy="0"/>
        </a:xfrm>
      </p:grpSpPr>
      <p:sp>
        <p:nvSpPr>
          <p:cNvPr id="1069" name="Google Shape;1069;gbe87a7815f_0_10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70" name="Google Shape;1070;gbe87a7815f_0_10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8" name="Shape 1078"/>
        <p:cNvGrpSpPr/>
        <p:nvPr/>
      </p:nvGrpSpPr>
      <p:grpSpPr>
        <a:xfrm>
          <a:off x="0" y="0"/>
          <a:ext cx="0" cy="0"/>
          <a:chOff x="0" y="0"/>
          <a:chExt cx="0" cy="0"/>
        </a:xfrm>
      </p:grpSpPr>
      <p:sp>
        <p:nvSpPr>
          <p:cNvPr id="1079" name="Google Shape;1079;g8b65898bbc_0_1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80" name="Google Shape;1080;g8b65898bbc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6" name="Shape 1086"/>
        <p:cNvGrpSpPr/>
        <p:nvPr/>
      </p:nvGrpSpPr>
      <p:grpSpPr>
        <a:xfrm>
          <a:off x="0" y="0"/>
          <a:ext cx="0" cy="0"/>
          <a:chOff x="0" y="0"/>
          <a:chExt cx="0" cy="0"/>
        </a:xfrm>
      </p:grpSpPr>
      <p:sp>
        <p:nvSpPr>
          <p:cNvPr id="1087" name="Google Shape;1087;ga7d53b3f27_0_128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88" name="Google Shape;1088;ga7d53b3f27_0_12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7" name="Shape 1097"/>
        <p:cNvGrpSpPr/>
        <p:nvPr/>
      </p:nvGrpSpPr>
      <p:grpSpPr>
        <a:xfrm>
          <a:off x="0" y="0"/>
          <a:ext cx="0" cy="0"/>
          <a:chOff x="0" y="0"/>
          <a:chExt cx="0" cy="0"/>
        </a:xfrm>
      </p:grpSpPr>
      <p:sp>
        <p:nvSpPr>
          <p:cNvPr id="1098" name="Google Shape;1098;gbe87a7815f_0_108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99" name="Google Shape;1099;gbe87a7815f_0_10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5" name="Shape 1105"/>
        <p:cNvGrpSpPr/>
        <p:nvPr/>
      </p:nvGrpSpPr>
      <p:grpSpPr>
        <a:xfrm>
          <a:off x="0" y="0"/>
          <a:ext cx="0" cy="0"/>
          <a:chOff x="0" y="0"/>
          <a:chExt cx="0" cy="0"/>
        </a:xfrm>
      </p:grpSpPr>
      <p:sp>
        <p:nvSpPr>
          <p:cNvPr id="1106" name="Google Shape;1106;gb8d01f17e8_0_140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07" name="Google Shape;1107;gb8d01f17e8_0_14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5" name="Shape 1115"/>
        <p:cNvGrpSpPr/>
        <p:nvPr/>
      </p:nvGrpSpPr>
      <p:grpSpPr>
        <a:xfrm>
          <a:off x="0" y="0"/>
          <a:ext cx="0" cy="0"/>
          <a:chOff x="0" y="0"/>
          <a:chExt cx="0" cy="0"/>
        </a:xfrm>
      </p:grpSpPr>
      <p:sp>
        <p:nvSpPr>
          <p:cNvPr id="1116" name="Google Shape;1116;g8b0f34d5af_0_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17" name="Google Shape;1117;g8b0f34d5af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4" name="Shape 1124"/>
        <p:cNvGrpSpPr/>
        <p:nvPr/>
      </p:nvGrpSpPr>
      <p:grpSpPr>
        <a:xfrm>
          <a:off x="0" y="0"/>
          <a:ext cx="0" cy="0"/>
          <a:chOff x="0" y="0"/>
          <a:chExt cx="0" cy="0"/>
        </a:xfrm>
      </p:grpSpPr>
      <p:sp>
        <p:nvSpPr>
          <p:cNvPr id="1125" name="Google Shape;1125;ga7d53b3f27_0_133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26" name="Google Shape;1126;ga7d53b3f27_0_13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4" name="Shape 1134"/>
        <p:cNvGrpSpPr/>
        <p:nvPr/>
      </p:nvGrpSpPr>
      <p:grpSpPr>
        <a:xfrm>
          <a:off x="0" y="0"/>
          <a:ext cx="0" cy="0"/>
          <a:chOff x="0" y="0"/>
          <a:chExt cx="0" cy="0"/>
        </a:xfrm>
      </p:grpSpPr>
      <p:sp>
        <p:nvSpPr>
          <p:cNvPr id="1135" name="Google Shape;1135;g8b0f34d5af_0_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36" name="Google Shape;1136;g8b0f34d5af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4" name="Shape 1144"/>
        <p:cNvGrpSpPr/>
        <p:nvPr/>
      </p:nvGrpSpPr>
      <p:grpSpPr>
        <a:xfrm>
          <a:off x="0" y="0"/>
          <a:ext cx="0" cy="0"/>
          <a:chOff x="0" y="0"/>
          <a:chExt cx="0" cy="0"/>
        </a:xfrm>
      </p:grpSpPr>
      <p:sp>
        <p:nvSpPr>
          <p:cNvPr id="1145" name="Google Shape;1145;g8b0f34d5af_0_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46" name="Google Shape;1146;g8b0f34d5af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6" name="Shape 1156"/>
        <p:cNvGrpSpPr/>
        <p:nvPr/>
      </p:nvGrpSpPr>
      <p:grpSpPr>
        <a:xfrm>
          <a:off x="0" y="0"/>
          <a:ext cx="0" cy="0"/>
          <a:chOff x="0" y="0"/>
          <a:chExt cx="0" cy="0"/>
        </a:xfrm>
      </p:grpSpPr>
      <p:sp>
        <p:nvSpPr>
          <p:cNvPr id="1157" name="Google Shape;1157;g8b0f34d5af_0_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58" name="Google Shape;1158;g8b0f34d5af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0" name="Shape 1170"/>
        <p:cNvGrpSpPr/>
        <p:nvPr/>
      </p:nvGrpSpPr>
      <p:grpSpPr>
        <a:xfrm>
          <a:off x="0" y="0"/>
          <a:ext cx="0" cy="0"/>
          <a:chOff x="0" y="0"/>
          <a:chExt cx="0" cy="0"/>
        </a:xfrm>
      </p:grpSpPr>
      <p:sp>
        <p:nvSpPr>
          <p:cNvPr id="1171" name="Google Shape;1171;g8bb5fff223_0_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72" name="Google Shape;1172;g8bb5fff223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9" name="Shape 1179"/>
        <p:cNvGrpSpPr/>
        <p:nvPr/>
      </p:nvGrpSpPr>
      <p:grpSpPr>
        <a:xfrm>
          <a:off x="0" y="0"/>
          <a:ext cx="0" cy="0"/>
          <a:chOff x="0" y="0"/>
          <a:chExt cx="0" cy="0"/>
        </a:xfrm>
      </p:grpSpPr>
      <p:sp>
        <p:nvSpPr>
          <p:cNvPr id="1180" name="Google Shape;1180;gbe9e7eb00d_27_3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81" name="Google Shape;1181;gbe9e7eb00d_27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9" name="Shape 1189"/>
        <p:cNvGrpSpPr/>
        <p:nvPr/>
      </p:nvGrpSpPr>
      <p:grpSpPr>
        <a:xfrm>
          <a:off x="0" y="0"/>
          <a:ext cx="0" cy="0"/>
          <a:chOff x="0" y="0"/>
          <a:chExt cx="0" cy="0"/>
        </a:xfrm>
      </p:grpSpPr>
      <p:sp>
        <p:nvSpPr>
          <p:cNvPr id="1190" name="Google Shape;1190;gbe9e7eb00d_27_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91" name="Google Shape;1191;gbe9e7eb00d_27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9" name="Shape 1199"/>
        <p:cNvGrpSpPr/>
        <p:nvPr/>
      </p:nvGrpSpPr>
      <p:grpSpPr>
        <a:xfrm>
          <a:off x="0" y="0"/>
          <a:ext cx="0" cy="0"/>
          <a:chOff x="0" y="0"/>
          <a:chExt cx="0" cy="0"/>
        </a:xfrm>
      </p:grpSpPr>
      <p:sp>
        <p:nvSpPr>
          <p:cNvPr id="1200" name="Google Shape;1200;gbe9e7eb00d_27_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01" name="Google Shape;1201;gbe9e7eb00d_27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9" name="Shape 1209"/>
        <p:cNvGrpSpPr/>
        <p:nvPr/>
      </p:nvGrpSpPr>
      <p:grpSpPr>
        <a:xfrm>
          <a:off x="0" y="0"/>
          <a:ext cx="0" cy="0"/>
          <a:chOff x="0" y="0"/>
          <a:chExt cx="0" cy="0"/>
        </a:xfrm>
      </p:grpSpPr>
      <p:sp>
        <p:nvSpPr>
          <p:cNvPr id="1210" name="Google Shape;1210;gbe9e7eb00d_27_6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11" name="Google Shape;1211;gbe9e7eb00d_27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9" name="Shape 1219"/>
        <p:cNvGrpSpPr/>
        <p:nvPr/>
      </p:nvGrpSpPr>
      <p:grpSpPr>
        <a:xfrm>
          <a:off x="0" y="0"/>
          <a:ext cx="0" cy="0"/>
          <a:chOff x="0" y="0"/>
          <a:chExt cx="0" cy="0"/>
        </a:xfrm>
      </p:grpSpPr>
      <p:sp>
        <p:nvSpPr>
          <p:cNvPr id="1220" name="Google Shape;1220;g8bb5fff223_0_3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21" name="Google Shape;1221;g8bb5fff223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9" name="Shape 1229"/>
        <p:cNvGrpSpPr/>
        <p:nvPr/>
      </p:nvGrpSpPr>
      <p:grpSpPr>
        <a:xfrm>
          <a:off x="0" y="0"/>
          <a:ext cx="0" cy="0"/>
          <a:chOff x="0" y="0"/>
          <a:chExt cx="0" cy="0"/>
        </a:xfrm>
      </p:grpSpPr>
      <p:sp>
        <p:nvSpPr>
          <p:cNvPr id="1230" name="Google Shape;1230;g8bb5fff223_0_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31" name="Google Shape;1231;g8bb5fff223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0" name="Shape 1240"/>
        <p:cNvGrpSpPr/>
        <p:nvPr/>
      </p:nvGrpSpPr>
      <p:grpSpPr>
        <a:xfrm>
          <a:off x="0" y="0"/>
          <a:ext cx="0" cy="0"/>
          <a:chOff x="0" y="0"/>
          <a:chExt cx="0" cy="0"/>
        </a:xfrm>
      </p:grpSpPr>
      <p:sp>
        <p:nvSpPr>
          <p:cNvPr id="1241" name="Google Shape;1241;g8bb5fff223_0_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42" name="Google Shape;1242;g8bb5fff223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1" name="Shape 1251"/>
        <p:cNvGrpSpPr/>
        <p:nvPr/>
      </p:nvGrpSpPr>
      <p:grpSpPr>
        <a:xfrm>
          <a:off x="0" y="0"/>
          <a:ext cx="0" cy="0"/>
          <a:chOff x="0" y="0"/>
          <a:chExt cx="0" cy="0"/>
        </a:xfrm>
      </p:grpSpPr>
      <p:sp>
        <p:nvSpPr>
          <p:cNvPr id="1252" name="Google Shape;1252;g97efdfcba7_32_2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53" name="Google Shape;1253;g97efdfcba7_32_2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0" name="Shape 1260"/>
        <p:cNvGrpSpPr/>
        <p:nvPr/>
      </p:nvGrpSpPr>
      <p:grpSpPr>
        <a:xfrm>
          <a:off x="0" y="0"/>
          <a:ext cx="0" cy="0"/>
          <a:chOff x="0" y="0"/>
          <a:chExt cx="0" cy="0"/>
        </a:xfrm>
      </p:grpSpPr>
      <p:sp>
        <p:nvSpPr>
          <p:cNvPr id="1261" name="Google Shape;1261;gb8d01f17e8_0_15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62" name="Google Shape;1262;gb8d01f17e8_0_15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2" name="Shape 1272"/>
        <p:cNvGrpSpPr/>
        <p:nvPr/>
      </p:nvGrpSpPr>
      <p:grpSpPr>
        <a:xfrm>
          <a:off x="0" y="0"/>
          <a:ext cx="0" cy="0"/>
          <a:chOff x="0" y="0"/>
          <a:chExt cx="0" cy="0"/>
        </a:xfrm>
      </p:grpSpPr>
      <p:sp>
        <p:nvSpPr>
          <p:cNvPr id="1273" name="Google Shape;1273;g97efdfcba7_32_2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74" name="Google Shape;1274;g97efdfcba7_32_2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0" name="Shape 1280"/>
        <p:cNvGrpSpPr/>
        <p:nvPr/>
      </p:nvGrpSpPr>
      <p:grpSpPr>
        <a:xfrm>
          <a:off x="0" y="0"/>
          <a:ext cx="0" cy="0"/>
          <a:chOff x="0" y="0"/>
          <a:chExt cx="0" cy="0"/>
        </a:xfrm>
      </p:grpSpPr>
      <p:sp>
        <p:nvSpPr>
          <p:cNvPr id="1281" name="Google Shape;1281;g97efdfcba7_32_2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82" name="Google Shape;1282;g97efdfcba7_32_2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0" name="Shape 1290"/>
        <p:cNvGrpSpPr/>
        <p:nvPr/>
      </p:nvGrpSpPr>
      <p:grpSpPr>
        <a:xfrm>
          <a:off x="0" y="0"/>
          <a:ext cx="0" cy="0"/>
          <a:chOff x="0" y="0"/>
          <a:chExt cx="0" cy="0"/>
        </a:xfrm>
      </p:grpSpPr>
      <p:sp>
        <p:nvSpPr>
          <p:cNvPr id="1291" name="Google Shape;1291;g97efdfcba7_32_2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92" name="Google Shape;1292;g97efdfcba7_32_2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0" name="Shape 1300"/>
        <p:cNvGrpSpPr/>
        <p:nvPr/>
      </p:nvGrpSpPr>
      <p:grpSpPr>
        <a:xfrm>
          <a:off x="0" y="0"/>
          <a:ext cx="0" cy="0"/>
          <a:chOff x="0" y="0"/>
          <a:chExt cx="0" cy="0"/>
        </a:xfrm>
      </p:grpSpPr>
      <p:sp>
        <p:nvSpPr>
          <p:cNvPr id="1301" name="Google Shape;1301;g97efdfcba7_32_3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02" name="Google Shape;1302;g97efdfcba7_32_3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9" name="Shape 1309"/>
        <p:cNvGrpSpPr/>
        <p:nvPr/>
      </p:nvGrpSpPr>
      <p:grpSpPr>
        <a:xfrm>
          <a:off x="0" y="0"/>
          <a:ext cx="0" cy="0"/>
          <a:chOff x="0" y="0"/>
          <a:chExt cx="0" cy="0"/>
        </a:xfrm>
      </p:grpSpPr>
      <p:sp>
        <p:nvSpPr>
          <p:cNvPr id="1310" name="Google Shape;1310;gbe9e7eb00d_27_11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11" name="Google Shape;1311;gbe9e7eb00d_27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1" name="Shape 1321"/>
        <p:cNvGrpSpPr/>
        <p:nvPr/>
      </p:nvGrpSpPr>
      <p:grpSpPr>
        <a:xfrm>
          <a:off x="0" y="0"/>
          <a:ext cx="0" cy="0"/>
          <a:chOff x="0" y="0"/>
          <a:chExt cx="0" cy="0"/>
        </a:xfrm>
      </p:grpSpPr>
      <p:sp>
        <p:nvSpPr>
          <p:cNvPr id="1322" name="Google Shape;1322;g97efdfcba7_32_3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23" name="Google Shape;1323;g97efdfcba7_32_3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0" name="Shape 1330"/>
        <p:cNvGrpSpPr/>
        <p:nvPr/>
      </p:nvGrpSpPr>
      <p:grpSpPr>
        <a:xfrm>
          <a:off x="0" y="0"/>
          <a:ext cx="0" cy="0"/>
          <a:chOff x="0" y="0"/>
          <a:chExt cx="0" cy="0"/>
        </a:xfrm>
      </p:grpSpPr>
      <p:sp>
        <p:nvSpPr>
          <p:cNvPr id="1331" name="Google Shape;1331;ga7d53b3f27_0_156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32" name="Google Shape;1332;ga7d53b3f27_0_15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1" name="Shape 1341"/>
        <p:cNvGrpSpPr/>
        <p:nvPr/>
      </p:nvGrpSpPr>
      <p:grpSpPr>
        <a:xfrm>
          <a:off x="0" y="0"/>
          <a:ext cx="0" cy="0"/>
          <a:chOff x="0" y="0"/>
          <a:chExt cx="0" cy="0"/>
        </a:xfrm>
      </p:grpSpPr>
      <p:sp>
        <p:nvSpPr>
          <p:cNvPr id="1342" name="Google Shape;1342;ga386e79339_94_2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43" name="Google Shape;1343;ga386e79339_94_2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3" name="Shape 1353"/>
        <p:cNvGrpSpPr/>
        <p:nvPr/>
      </p:nvGrpSpPr>
      <p:grpSpPr>
        <a:xfrm>
          <a:off x="0" y="0"/>
          <a:ext cx="0" cy="0"/>
          <a:chOff x="0" y="0"/>
          <a:chExt cx="0" cy="0"/>
        </a:xfrm>
      </p:grpSpPr>
      <p:sp>
        <p:nvSpPr>
          <p:cNvPr id="1354" name="Google Shape;1354;g97efdfcba7_32_4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55" name="Google Shape;1355;g97efdfcba7_32_4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2" name="Shape 1362"/>
        <p:cNvGrpSpPr/>
        <p:nvPr/>
      </p:nvGrpSpPr>
      <p:grpSpPr>
        <a:xfrm>
          <a:off x="0" y="0"/>
          <a:ext cx="0" cy="0"/>
          <a:chOff x="0" y="0"/>
          <a:chExt cx="0" cy="0"/>
        </a:xfrm>
      </p:grpSpPr>
      <p:sp>
        <p:nvSpPr>
          <p:cNvPr id="1363" name="Google Shape;1363;gbe9e7eb00d_27_1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64" name="Google Shape;1364;gbe9e7eb00d_27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4" name="Shape 1374"/>
        <p:cNvGrpSpPr/>
        <p:nvPr/>
      </p:nvGrpSpPr>
      <p:grpSpPr>
        <a:xfrm>
          <a:off x="0" y="0"/>
          <a:ext cx="0" cy="0"/>
          <a:chOff x="0" y="0"/>
          <a:chExt cx="0" cy="0"/>
        </a:xfrm>
      </p:grpSpPr>
      <p:sp>
        <p:nvSpPr>
          <p:cNvPr id="1375" name="Google Shape;1375;g97efdfcba7_32_5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76" name="Google Shape;1376;g97efdfcba7_32_5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3" name="Shape 1383"/>
        <p:cNvGrpSpPr/>
        <p:nvPr/>
      </p:nvGrpSpPr>
      <p:grpSpPr>
        <a:xfrm>
          <a:off x="0" y="0"/>
          <a:ext cx="0" cy="0"/>
          <a:chOff x="0" y="0"/>
          <a:chExt cx="0" cy="0"/>
        </a:xfrm>
      </p:grpSpPr>
      <p:sp>
        <p:nvSpPr>
          <p:cNvPr id="1384" name="Google Shape;1384;gbe9e7eb00d_27_17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85" name="Google Shape;1385;gbe9e7eb00d_27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2" name="Shape 1392"/>
        <p:cNvGrpSpPr/>
        <p:nvPr/>
      </p:nvGrpSpPr>
      <p:grpSpPr>
        <a:xfrm>
          <a:off x="0" y="0"/>
          <a:ext cx="0" cy="0"/>
          <a:chOff x="0" y="0"/>
          <a:chExt cx="0" cy="0"/>
        </a:xfrm>
      </p:grpSpPr>
      <p:sp>
        <p:nvSpPr>
          <p:cNvPr id="1393" name="Google Shape;1393;g97efdfcba7_32_5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94" name="Google Shape;1394;g97efdfcba7_32_5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2" name="Shape 1402"/>
        <p:cNvGrpSpPr/>
        <p:nvPr/>
      </p:nvGrpSpPr>
      <p:grpSpPr>
        <a:xfrm>
          <a:off x="0" y="0"/>
          <a:ext cx="0" cy="0"/>
          <a:chOff x="0" y="0"/>
          <a:chExt cx="0" cy="0"/>
        </a:xfrm>
      </p:grpSpPr>
      <p:sp>
        <p:nvSpPr>
          <p:cNvPr id="1403" name="Google Shape;1403;g97efdfcba7_32_5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04" name="Google Shape;1404;g97efdfcba7_32_5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5" name="Shape 1415"/>
        <p:cNvGrpSpPr/>
        <p:nvPr/>
      </p:nvGrpSpPr>
      <p:grpSpPr>
        <a:xfrm>
          <a:off x="0" y="0"/>
          <a:ext cx="0" cy="0"/>
          <a:chOff x="0" y="0"/>
          <a:chExt cx="0" cy="0"/>
        </a:xfrm>
      </p:grpSpPr>
      <p:sp>
        <p:nvSpPr>
          <p:cNvPr id="1416" name="Google Shape;1416;g97efdfcba7_32_6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17" name="Google Shape;1417;g97efdfcba7_32_6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4" name="Shape 1424"/>
        <p:cNvGrpSpPr/>
        <p:nvPr/>
      </p:nvGrpSpPr>
      <p:grpSpPr>
        <a:xfrm>
          <a:off x="0" y="0"/>
          <a:ext cx="0" cy="0"/>
          <a:chOff x="0" y="0"/>
          <a:chExt cx="0" cy="0"/>
        </a:xfrm>
      </p:grpSpPr>
      <p:sp>
        <p:nvSpPr>
          <p:cNvPr id="1425" name="Google Shape;1425;gbe9e7eb00d_27_19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26" name="Google Shape;1426;gbe9e7eb00d_27_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4" name="Shape 1434"/>
        <p:cNvGrpSpPr/>
        <p:nvPr/>
      </p:nvGrpSpPr>
      <p:grpSpPr>
        <a:xfrm>
          <a:off x="0" y="0"/>
          <a:ext cx="0" cy="0"/>
          <a:chOff x="0" y="0"/>
          <a:chExt cx="0" cy="0"/>
        </a:xfrm>
      </p:grpSpPr>
      <p:sp>
        <p:nvSpPr>
          <p:cNvPr id="1435" name="Google Shape;1435;gbe9e7eb00d_27_2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36" name="Google Shape;1436;gbe9e7eb00d_27_2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4" name="Shape 1444"/>
        <p:cNvGrpSpPr/>
        <p:nvPr/>
      </p:nvGrpSpPr>
      <p:grpSpPr>
        <a:xfrm>
          <a:off x="0" y="0"/>
          <a:ext cx="0" cy="0"/>
          <a:chOff x="0" y="0"/>
          <a:chExt cx="0" cy="0"/>
        </a:xfrm>
      </p:grpSpPr>
      <p:sp>
        <p:nvSpPr>
          <p:cNvPr id="1445" name="Google Shape;1445;gbe9e7eb00d_27_2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46" name="Google Shape;1446;gbe9e7eb00d_27_2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4" name="Shape 1454"/>
        <p:cNvGrpSpPr/>
        <p:nvPr/>
      </p:nvGrpSpPr>
      <p:grpSpPr>
        <a:xfrm>
          <a:off x="0" y="0"/>
          <a:ext cx="0" cy="0"/>
          <a:chOff x="0" y="0"/>
          <a:chExt cx="0" cy="0"/>
        </a:xfrm>
      </p:grpSpPr>
      <p:sp>
        <p:nvSpPr>
          <p:cNvPr id="1455" name="Google Shape;1455;gbe9e7eb00d_27_2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56" name="Google Shape;1456;gbe9e7eb00d_27_2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4" name="Shape 1464"/>
        <p:cNvGrpSpPr/>
        <p:nvPr/>
      </p:nvGrpSpPr>
      <p:grpSpPr>
        <a:xfrm>
          <a:off x="0" y="0"/>
          <a:ext cx="0" cy="0"/>
          <a:chOff x="0" y="0"/>
          <a:chExt cx="0" cy="0"/>
        </a:xfrm>
      </p:grpSpPr>
      <p:sp>
        <p:nvSpPr>
          <p:cNvPr id="1465" name="Google Shape;1465;g97efdfcba7_32_6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66" name="Google Shape;1466;g97efdfcba7_32_6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3" name="Shape 1473"/>
        <p:cNvGrpSpPr/>
        <p:nvPr/>
      </p:nvGrpSpPr>
      <p:grpSpPr>
        <a:xfrm>
          <a:off x="0" y="0"/>
          <a:ext cx="0" cy="0"/>
          <a:chOff x="0" y="0"/>
          <a:chExt cx="0" cy="0"/>
        </a:xfrm>
      </p:grpSpPr>
      <p:sp>
        <p:nvSpPr>
          <p:cNvPr id="1474" name="Google Shape;1474;g97efdfcba7_32_6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75" name="Google Shape;1475;g97efdfcba7_32_6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1" name="Shape 1481"/>
        <p:cNvGrpSpPr/>
        <p:nvPr/>
      </p:nvGrpSpPr>
      <p:grpSpPr>
        <a:xfrm>
          <a:off x="0" y="0"/>
          <a:ext cx="0" cy="0"/>
          <a:chOff x="0" y="0"/>
          <a:chExt cx="0" cy="0"/>
        </a:xfrm>
      </p:grpSpPr>
      <p:sp>
        <p:nvSpPr>
          <p:cNvPr id="1482" name="Google Shape;1482;g97efdfcba7_32_6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83" name="Google Shape;1483;g97efdfcba7_32_6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2" name="Shape 1492"/>
        <p:cNvGrpSpPr/>
        <p:nvPr/>
      </p:nvGrpSpPr>
      <p:grpSpPr>
        <a:xfrm>
          <a:off x="0" y="0"/>
          <a:ext cx="0" cy="0"/>
          <a:chOff x="0" y="0"/>
          <a:chExt cx="0" cy="0"/>
        </a:xfrm>
      </p:grpSpPr>
      <p:sp>
        <p:nvSpPr>
          <p:cNvPr id="1493" name="Google Shape;1493;gb8d01f17e8_0_16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94" name="Google Shape;1494;gb8d01f17e8_0_16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0" name="Shape 1500"/>
        <p:cNvGrpSpPr/>
        <p:nvPr/>
      </p:nvGrpSpPr>
      <p:grpSpPr>
        <a:xfrm>
          <a:off x="0" y="0"/>
          <a:ext cx="0" cy="0"/>
          <a:chOff x="0" y="0"/>
          <a:chExt cx="0" cy="0"/>
        </a:xfrm>
      </p:grpSpPr>
      <p:sp>
        <p:nvSpPr>
          <p:cNvPr id="1501" name="Google Shape;1501;gbe9e7eb00d_27_2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02" name="Google Shape;1502;gbe9e7eb00d_27_2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8" name="Shape 1508"/>
        <p:cNvGrpSpPr/>
        <p:nvPr/>
      </p:nvGrpSpPr>
      <p:grpSpPr>
        <a:xfrm>
          <a:off x="0" y="0"/>
          <a:ext cx="0" cy="0"/>
          <a:chOff x="0" y="0"/>
          <a:chExt cx="0" cy="0"/>
        </a:xfrm>
      </p:grpSpPr>
      <p:sp>
        <p:nvSpPr>
          <p:cNvPr id="1509" name="Google Shape;1509;gbe9e7eb00d_27_26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10" name="Google Shape;1510;gbe9e7eb00d_27_2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6" name="Shape 1516"/>
        <p:cNvGrpSpPr/>
        <p:nvPr/>
      </p:nvGrpSpPr>
      <p:grpSpPr>
        <a:xfrm>
          <a:off x="0" y="0"/>
          <a:ext cx="0" cy="0"/>
          <a:chOff x="0" y="0"/>
          <a:chExt cx="0" cy="0"/>
        </a:xfrm>
      </p:grpSpPr>
      <p:sp>
        <p:nvSpPr>
          <p:cNvPr id="1517" name="Google Shape;1517;g97efdfcba7_32_7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18" name="Google Shape;1518;g97efdfcba7_32_7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5" name="Shape 1525"/>
        <p:cNvGrpSpPr/>
        <p:nvPr/>
      </p:nvGrpSpPr>
      <p:grpSpPr>
        <a:xfrm>
          <a:off x="0" y="0"/>
          <a:ext cx="0" cy="0"/>
          <a:chOff x="0" y="0"/>
          <a:chExt cx="0" cy="0"/>
        </a:xfrm>
      </p:grpSpPr>
      <p:sp>
        <p:nvSpPr>
          <p:cNvPr id="1526" name="Google Shape;1526;gb8d01f17e8_0_168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27" name="Google Shape;1527;gb8d01f17e8_0_16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6" name="Shape 1536"/>
        <p:cNvGrpSpPr/>
        <p:nvPr/>
      </p:nvGrpSpPr>
      <p:grpSpPr>
        <a:xfrm>
          <a:off x="0" y="0"/>
          <a:ext cx="0" cy="0"/>
          <a:chOff x="0" y="0"/>
          <a:chExt cx="0" cy="0"/>
        </a:xfrm>
      </p:grpSpPr>
      <p:sp>
        <p:nvSpPr>
          <p:cNvPr id="1537" name="Google Shape;1537;gb8d01f17e8_0_169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38" name="Google Shape;1538;gb8d01f17e8_0_16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7" name="Shape 1547"/>
        <p:cNvGrpSpPr/>
        <p:nvPr/>
      </p:nvGrpSpPr>
      <p:grpSpPr>
        <a:xfrm>
          <a:off x="0" y="0"/>
          <a:ext cx="0" cy="0"/>
          <a:chOff x="0" y="0"/>
          <a:chExt cx="0" cy="0"/>
        </a:xfrm>
      </p:grpSpPr>
      <p:sp>
        <p:nvSpPr>
          <p:cNvPr id="1548" name="Google Shape;1548;gb8d01f17e8_0_17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49" name="Google Shape;1549;gb8d01f17e8_0_17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8" name="Shape 1558"/>
        <p:cNvGrpSpPr/>
        <p:nvPr/>
      </p:nvGrpSpPr>
      <p:grpSpPr>
        <a:xfrm>
          <a:off x="0" y="0"/>
          <a:ext cx="0" cy="0"/>
          <a:chOff x="0" y="0"/>
          <a:chExt cx="0" cy="0"/>
        </a:xfrm>
      </p:grpSpPr>
      <p:sp>
        <p:nvSpPr>
          <p:cNvPr id="1559" name="Google Shape;1559;g97efdfcba7_32_7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60" name="Google Shape;1560;g97efdfcba7_32_7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7" name="Shape 1567"/>
        <p:cNvGrpSpPr/>
        <p:nvPr/>
      </p:nvGrpSpPr>
      <p:grpSpPr>
        <a:xfrm>
          <a:off x="0" y="0"/>
          <a:ext cx="0" cy="0"/>
          <a:chOff x="0" y="0"/>
          <a:chExt cx="0" cy="0"/>
        </a:xfrm>
      </p:grpSpPr>
      <p:sp>
        <p:nvSpPr>
          <p:cNvPr id="1568" name="Google Shape;1568;g97efdfcba7_32_76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69" name="Google Shape;1569;g97efdfcba7_32_7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2" name="Shape 1582"/>
        <p:cNvGrpSpPr/>
        <p:nvPr/>
      </p:nvGrpSpPr>
      <p:grpSpPr>
        <a:xfrm>
          <a:off x="0" y="0"/>
          <a:ext cx="0" cy="0"/>
          <a:chOff x="0" y="0"/>
          <a:chExt cx="0" cy="0"/>
        </a:xfrm>
      </p:grpSpPr>
      <p:sp>
        <p:nvSpPr>
          <p:cNvPr id="1583" name="Google Shape;1583;ga7d53b3f27_0_168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84" name="Google Shape;1584;ga7d53b3f27_0_16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3" name="Shape 1593"/>
        <p:cNvGrpSpPr/>
        <p:nvPr/>
      </p:nvGrpSpPr>
      <p:grpSpPr>
        <a:xfrm>
          <a:off x="0" y="0"/>
          <a:ext cx="0" cy="0"/>
          <a:chOff x="0" y="0"/>
          <a:chExt cx="0" cy="0"/>
        </a:xfrm>
      </p:grpSpPr>
      <p:sp>
        <p:nvSpPr>
          <p:cNvPr id="1594" name="Google Shape;1594;ga386e79339_94_38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95" name="Google Shape;1595;ga386e79339_94_3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2" name="Shape 1602"/>
        <p:cNvGrpSpPr/>
        <p:nvPr/>
      </p:nvGrpSpPr>
      <p:grpSpPr>
        <a:xfrm>
          <a:off x="0" y="0"/>
          <a:ext cx="0" cy="0"/>
          <a:chOff x="0" y="0"/>
          <a:chExt cx="0" cy="0"/>
        </a:xfrm>
      </p:grpSpPr>
      <p:sp>
        <p:nvSpPr>
          <p:cNvPr id="1603" name="Google Shape;1603;gbe9e7eb00d_27_30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04" name="Google Shape;1604;gbe9e7eb00d_27_3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2" name="Shape 1612"/>
        <p:cNvGrpSpPr/>
        <p:nvPr/>
      </p:nvGrpSpPr>
      <p:grpSpPr>
        <a:xfrm>
          <a:off x="0" y="0"/>
          <a:ext cx="0" cy="0"/>
          <a:chOff x="0" y="0"/>
          <a:chExt cx="0" cy="0"/>
        </a:xfrm>
      </p:grpSpPr>
      <p:sp>
        <p:nvSpPr>
          <p:cNvPr id="1613" name="Google Shape;1613;ga386e79339_94_40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14" name="Google Shape;1614;ga386e79339_94_4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1" name="Shape 1631"/>
        <p:cNvGrpSpPr/>
        <p:nvPr/>
      </p:nvGrpSpPr>
      <p:grpSpPr>
        <a:xfrm>
          <a:off x="0" y="0"/>
          <a:ext cx="0" cy="0"/>
          <a:chOff x="0" y="0"/>
          <a:chExt cx="0" cy="0"/>
        </a:xfrm>
      </p:grpSpPr>
      <p:sp>
        <p:nvSpPr>
          <p:cNvPr id="1632" name="Google Shape;1632;gbe9e7eb00d_27_33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33" name="Google Shape;1633;gbe9e7eb00d_27_3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0" name="Shape 1640"/>
        <p:cNvGrpSpPr/>
        <p:nvPr/>
      </p:nvGrpSpPr>
      <p:grpSpPr>
        <a:xfrm>
          <a:off x="0" y="0"/>
          <a:ext cx="0" cy="0"/>
          <a:chOff x="0" y="0"/>
          <a:chExt cx="0" cy="0"/>
        </a:xfrm>
      </p:grpSpPr>
      <p:sp>
        <p:nvSpPr>
          <p:cNvPr id="1641" name="Google Shape;1641;ga386e79339_94_41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42" name="Google Shape;1642;ga386e79339_94_4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9" name="Shape 1649"/>
        <p:cNvGrpSpPr/>
        <p:nvPr/>
      </p:nvGrpSpPr>
      <p:grpSpPr>
        <a:xfrm>
          <a:off x="0" y="0"/>
          <a:ext cx="0" cy="0"/>
          <a:chOff x="0" y="0"/>
          <a:chExt cx="0" cy="0"/>
        </a:xfrm>
      </p:grpSpPr>
      <p:sp>
        <p:nvSpPr>
          <p:cNvPr id="1650" name="Google Shape;1650;ga386e79339_94_4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51" name="Google Shape;1651;ga386e79339_94_4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9" name="Shape 1659"/>
        <p:cNvGrpSpPr/>
        <p:nvPr/>
      </p:nvGrpSpPr>
      <p:grpSpPr>
        <a:xfrm>
          <a:off x="0" y="0"/>
          <a:ext cx="0" cy="0"/>
          <a:chOff x="0" y="0"/>
          <a:chExt cx="0" cy="0"/>
        </a:xfrm>
      </p:grpSpPr>
      <p:sp>
        <p:nvSpPr>
          <p:cNvPr id="1660" name="Google Shape;1660;ga386e79339_94_49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61" name="Google Shape;1661;ga386e79339_94_4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8" name="Shape 1668"/>
        <p:cNvGrpSpPr/>
        <p:nvPr/>
      </p:nvGrpSpPr>
      <p:grpSpPr>
        <a:xfrm>
          <a:off x="0" y="0"/>
          <a:ext cx="0" cy="0"/>
          <a:chOff x="0" y="0"/>
          <a:chExt cx="0" cy="0"/>
        </a:xfrm>
      </p:grpSpPr>
      <p:sp>
        <p:nvSpPr>
          <p:cNvPr id="1669" name="Google Shape;1669;gbe9e7eb00d_27_37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70" name="Google Shape;1670;gbe9e7eb00d_27_3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9" name="Shape 1679"/>
        <p:cNvGrpSpPr/>
        <p:nvPr/>
      </p:nvGrpSpPr>
      <p:grpSpPr>
        <a:xfrm>
          <a:off x="0" y="0"/>
          <a:ext cx="0" cy="0"/>
          <a:chOff x="0" y="0"/>
          <a:chExt cx="0" cy="0"/>
        </a:xfrm>
      </p:grpSpPr>
      <p:sp>
        <p:nvSpPr>
          <p:cNvPr id="1680" name="Google Shape;1680;ga386e79339_94_5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81" name="Google Shape;1681;ga386e79339_94_5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0" name="Shape 1690"/>
        <p:cNvGrpSpPr/>
        <p:nvPr/>
      </p:nvGrpSpPr>
      <p:grpSpPr>
        <a:xfrm>
          <a:off x="0" y="0"/>
          <a:ext cx="0" cy="0"/>
          <a:chOff x="0" y="0"/>
          <a:chExt cx="0" cy="0"/>
        </a:xfrm>
      </p:grpSpPr>
      <p:sp>
        <p:nvSpPr>
          <p:cNvPr id="1691" name="Google Shape;1691;gbe9e7eb00d_27_39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92" name="Google Shape;1692;gbe9e7eb00d_27_3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8" name="Shape 1698"/>
        <p:cNvGrpSpPr/>
        <p:nvPr/>
      </p:nvGrpSpPr>
      <p:grpSpPr>
        <a:xfrm>
          <a:off x="0" y="0"/>
          <a:ext cx="0" cy="0"/>
          <a:chOff x="0" y="0"/>
          <a:chExt cx="0" cy="0"/>
        </a:xfrm>
      </p:grpSpPr>
      <p:sp>
        <p:nvSpPr>
          <p:cNvPr id="1699" name="Google Shape;1699;ga386e79339_94_5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00" name="Google Shape;1700;ga386e79339_94_5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8" name="Shape 1708"/>
        <p:cNvGrpSpPr/>
        <p:nvPr/>
      </p:nvGrpSpPr>
      <p:grpSpPr>
        <a:xfrm>
          <a:off x="0" y="0"/>
          <a:ext cx="0" cy="0"/>
          <a:chOff x="0" y="0"/>
          <a:chExt cx="0" cy="0"/>
        </a:xfrm>
      </p:grpSpPr>
      <p:sp>
        <p:nvSpPr>
          <p:cNvPr id="1709" name="Google Shape;1709;gb8d01f17e8_0_187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10" name="Google Shape;1710;gb8d01f17e8_0_18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7" name="Shape 1717"/>
        <p:cNvGrpSpPr/>
        <p:nvPr/>
      </p:nvGrpSpPr>
      <p:grpSpPr>
        <a:xfrm>
          <a:off x="0" y="0"/>
          <a:ext cx="0" cy="0"/>
          <a:chOff x="0" y="0"/>
          <a:chExt cx="0" cy="0"/>
        </a:xfrm>
      </p:grpSpPr>
      <p:sp>
        <p:nvSpPr>
          <p:cNvPr id="1718" name="Google Shape;1718;ga386e79339_94_5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19" name="Google Shape;1719;ga386e79339_94_5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8" name="Shape 1728"/>
        <p:cNvGrpSpPr/>
        <p:nvPr/>
      </p:nvGrpSpPr>
      <p:grpSpPr>
        <a:xfrm>
          <a:off x="0" y="0"/>
          <a:ext cx="0" cy="0"/>
          <a:chOff x="0" y="0"/>
          <a:chExt cx="0" cy="0"/>
        </a:xfrm>
      </p:grpSpPr>
      <p:sp>
        <p:nvSpPr>
          <p:cNvPr id="1729" name="Google Shape;1729;ga386e79339_94_59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30" name="Google Shape;1730;ga386e79339_94_5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7" name="Shape 1737"/>
        <p:cNvGrpSpPr/>
        <p:nvPr/>
      </p:nvGrpSpPr>
      <p:grpSpPr>
        <a:xfrm>
          <a:off x="0" y="0"/>
          <a:ext cx="0" cy="0"/>
          <a:chOff x="0" y="0"/>
          <a:chExt cx="0" cy="0"/>
        </a:xfrm>
      </p:grpSpPr>
      <p:sp>
        <p:nvSpPr>
          <p:cNvPr id="1738" name="Google Shape;1738;gb8d01f17e8_0_19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39" name="Google Shape;1739;gb8d01f17e8_0_19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4" name="Shape 1744"/>
        <p:cNvGrpSpPr/>
        <p:nvPr/>
      </p:nvGrpSpPr>
      <p:grpSpPr>
        <a:xfrm>
          <a:off x="0" y="0"/>
          <a:ext cx="0" cy="0"/>
          <a:chOff x="0" y="0"/>
          <a:chExt cx="0" cy="0"/>
        </a:xfrm>
      </p:grpSpPr>
      <p:sp>
        <p:nvSpPr>
          <p:cNvPr id="1745" name="Google Shape;1745;ga7d53b3f27_0_180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46" name="Google Shape;1746;ga7d53b3f27_0_18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0" name="Shape 1760"/>
        <p:cNvGrpSpPr/>
        <p:nvPr/>
      </p:nvGrpSpPr>
      <p:grpSpPr>
        <a:xfrm>
          <a:off x="0" y="0"/>
          <a:ext cx="0" cy="0"/>
          <a:chOff x="0" y="0"/>
          <a:chExt cx="0" cy="0"/>
        </a:xfrm>
      </p:grpSpPr>
      <p:sp>
        <p:nvSpPr>
          <p:cNvPr id="1761" name="Google Shape;1761;ga7d53b3f27_0_18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62" name="Google Shape;1762;ga7d53b3f27_0_18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1" name="Shape 1771"/>
        <p:cNvGrpSpPr/>
        <p:nvPr/>
      </p:nvGrpSpPr>
      <p:grpSpPr>
        <a:xfrm>
          <a:off x="0" y="0"/>
          <a:ext cx="0" cy="0"/>
          <a:chOff x="0" y="0"/>
          <a:chExt cx="0" cy="0"/>
        </a:xfrm>
      </p:grpSpPr>
      <p:sp>
        <p:nvSpPr>
          <p:cNvPr id="1772" name="Google Shape;1772;ga386e79339_94_6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73" name="Google Shape;1773;ga386e79339_94_6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1" name="Shape 1781"/>
        <p:cNvGrpSpPr/>
        <p:nvPr/>
      </p:nvGrpSpPr>
      <p:grpSpPr>
        <a:xfrm>
          <a:off x="0" y="0"/>
          <a:ext cx="0" cy="0"/>
          <a:chOff x="0" y="0"/>
          <a:chExt cx="0" cy="0"/>
        </a:xfrm>
      </p:grpSpPr>
      <p:sp>
        <p:nvSpPr>
          <p:cNvPr id="1782" name="Google Shape;1782;ga7d53b3f27_0_18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83" name="Google Shape;1783;ga7d53b3f27_0_18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0" name="Shape 1790"/>
        <p:cNvGrpSpPr/>
        <p:nvPr/>
      </p:nvGrpSpPr>
      <p:grpSpPr>
        <a:xfrm>
          <a:off x="0" y="0"/>
          <a:ext cx="0" cy="0"/>
          <a:chOff x="0" y="0"/>
          <a:chExt cx="0" cy="0"/>
        </a:xfrm>
      </p:grpSpPr>
      <p:sp>
        <p:nvSpPr>
          <p:cNvPr id="1791" name="Google Shape;1791;gbe9e7eb00d_27_4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92" name="Google Shape;1792;gbe9e7eb00d_27_4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1" name="Shape 1801"/>
        <p:cNvGrpSpPr/>
        <p:nvPr/>
      </p:nvGrpSpPr>
      <p:grpSpPr>
        <a:xfrm>
          <a:off x="0" y="0"/>
          <a:ext cx="0" cy="0"/>
          <a:chOff x="0" y="0"/>
          <a:chExt cx="0" cy="0"/>
        </a:xfrm>
      </p:grpSpPr>
      <p:sp>
        <p:nvSpPr>
          <p:cNvPr id="1802" name="Google Shape;1802;gbe9e7eb00d_27_4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03" name="Google Shape;1803;gbe9e7eb00d_27_4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2" name="Shape 1812"/>
        <p:cNvGrpSpPr/>
        <p:nvPr/>
      </p:nvGrpSpPr>
      <p:grpSpPr>
        <a:xfrm>
          <a:off x="0" y="0"/>
          <a:ext cx="0" cy="0"/>
          <a:chOff x="0" y="0"/>
          <a:chExt cx="0" cy="0"/>
        </a:xfrm>
      </p:grpSpPr>
      <p:sp>
        <p:nvSpPr>
          <p:cNvPr id="1813" name="Google Shape;1813;gbe9e7eb00d_27_4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14" name="Google Shape;1814;gbe9e7eb00d_27_4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3" name="Shape 1823"/>
        <p:cNvGrpSpPr/>
        <p:nvPr/>
      </p:nvGrpSpPr>
      <p:grpSpPr>
        <a:xfrm>
          <a:off x="0" y="0"/>
          <a:ext cx="0" cy="0"/>
          <a:chOff x="0" y="0"/>
          <a:chExt cx="0" cy="0"/>
        </a:xfrm>
      </p:grpSpPr>
      <p:sp>
        <p:nvSpPr>
          <p:cNvPr id="1824" name="Google Shape;1824;ga7d53b3f27_0_18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25" name="Google Shape;1825;ga7d53b3f27_0_18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2" name="Shape 1832"/>
        <p:cNvGrpSpPr/>
        <p:nvPr/>
      </p:nvGrpSpPr>
      <p:grpSpPr>
        <a:xfrm>
          <a:off x="0" y="0"/>
          <a:ext cx="0" cy="0"/>
          <a:chOff x="0" y="0"/>
          <a:chExt cx="0" cy="0"/>
        </a:xfrm>
      </p:grpSpPr>
      <p:sp>
        <p:nvSpPr>
          <p:cNvPr id="1833" name="Google Shape;1833;ga7d53b3f27_0_18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34" name="Google Shape;1834;ga7d53b3f27_0_18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0" name="Shape 1840"/>
        <p:cNvGrpSpPr/>
        <p:nvPr/>
      </p:nvGrpSpPr>
      <p:grpSpPr>
        <a:xfrm>
          <a:off x="0" y="0"/>
          <a:ext cx="0" cy="0"/>
          <a:chOff x="0" y="0"/>
          <a:chExt cx="0" cy="0"/>
        </a:xfrm>
      </p:grpSpPr>
      <p:sp>
        <p:nvSpPr>
          <p:cNvPr id="1841" name="Google Shape;1841;ga7d53b3f27_0_18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42" name="Google Shape;1842;ga7d53b3f27_0_18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7" name="Shape 1847"/>
        <p:cNvGrpSpPr/>
        <p:nvPr/>
      </p:nvGrpSpPr>
      <p:grpSpPr>
        <a:xfrm>
          <a:off x="0" y="0"/>
          <a:ext cx="0" cy="0"/>
          <a:chOff x="0" y="0"/>
          <a:chExt cx="0" cy="0"/>
        </a:xfrm>
      </p:grpSpPr>
      <p:sp>
        <p:nvSpPr>
          <p:cNvPr id="1848" name="Google Shape;1848;gb8d01f17e8_0_19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49" name="Google Shape;1849;gb8d01f17e8_0_19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6" name="Shape 1856"/>
        <p:cNvGrpSpPr/>
        <p:nvPr/>
      </p:nvGrpSpPr>
      <p:grpSpPr>
        <a:xfrm>
          <a:off x="0" y="0"/>
          <a:ext cx="0" cy="0"/>
          <a:chOff x="0" y="0"/>
          <a:chExt cx="0" cy="0"/>
        </a:xfrm>
      </p:grpSpPr>
      <p:sp>
        <p:nvSpPr>
          <p:cNvPr id="1857" name="Google Shape;1857;ga7d53b3f27_0_19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58" name="Google Shape;1858;ga7d53b3f27_0_19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5" name="Shape 1865"/>
        <p:cNvGrpSpPr/>
        <p:nvPr/>
      </p:nvGrpSpPr>
      <p:grpSpPr>
        <a:xfrm>
          <a:off x="0" y="0"/>
          <a:ext cx="0" cy="0"/>
          <a:chOff x="0" y="0"/>
          <a:chExt cx="0" cy="0"/>
        </a:xfrm>
      </p:grpSpPr>
      <p:sp>
        <p:nvSpPr>
          <p:cNvPr id="1866" name="Google Shape;1866;ga7d53b3f27_0_191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67" name="Google Shape;1867;ga7d53b3f27_0_19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3" name="Shape 1873"/>
        <p:cNvGrpSpPr/>
        <p:nvPr/>
      </p:nvGrpSpPr>
      <p:grpSpPr>
        <a:xfrm>
          <a:off x="0" y="0"/>
          <a:ext cx="0" cy="0"/>
          <a:chOff x="0" y="0"/>
          <a:chExt cx="0" cy="0"/>
        </a:xfrm>
      </p:grpSpPr>
      <p:sp>
        <p:nvSpPr>
          <p:cNvPr id="1874" name="Google Shape;1874;gb8d01f17e8_0_209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75" name="Google Shape;1875;gb8d01f17e8_0_20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1" name="Shape 1881"/>
        <p:cNvGrpSpPr/>
        <p:nvPr/>
      </p:nvGrpSpPr>
      <p:grpSpPr>
        <a:xfrm>
          <a:off x="0" y="0"/>
          <a:ext cx="0" cy="0"/>
          <a:chOff x="0" y="0"/>
          <a:chExt cx="0" cy="0"/>
        </a:xfrm>
      </p:grpSpPr>
      <p:sp>
        <p:nvSpPr>
          <p:cNvPr id="1882" name="Google Shape;1882;ga7d53b3f27_0_19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83" name="Google Shape;1883;ga7d53b3f27_0_19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50" name="Shape 50"/>
        <p:cNvGrpSpPr/>
        <p:nvPr/>
      </p:nvGrpSpPr>
      <p:grpSpPr>
        <a:xfrm>
          <a:off x="0" y="0"/>
          <a:ext cx="0" cy="0"/>
          <a:chOff x="0" y="0"/>
          <a:chExt cx="0" cy="0"/>
        </a:xfrm>
      </p:grpSpPr>
      <p:sp>
        <p:nvSpPr>
          <p:cNvPr id="51" name="Google Shape;51;p13"/>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3"/>
          <p:cNvSpPr txBox="1"/>
          <p:nvPr>
            <p:ph type="ctrTitle"/>
          </p:nvPr>
        </p:nvSpPr>
        <p:spPr>
          <a:xfrm>
            <a:off x="685800" y="2726342"/>
            <a:ext cx="77724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53" name="Google Shape;53;p13"/>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1600"/>
              </a:spcBef>
              <a:spcAft>
                <a:spcPts val="0"/>
              </a:spcAft>
              <a:buClr>
                <a:schemeClr val="lt1"/>
              </a:buClr>
              <a:buSzPts val="3000"/>
              <a:buNone/>
              <a:defRPr sz="3000">
                <a:solidFill>
                  <a:schemeClr val="lt1"/>
                </a:solidFill>
              </a:defRPr>
            </a:lvl2pPr>
            <a:lvl3pPr lvl="2" rtl="0">
              <a:spcBef>
                <a:spcPts val="1600"/>
              </a:spcBef>
              <a:spcAft>
                <a:spcPts val="0"/>
              </a:spcAft>
              <a:buClr>
                <a:schemeClr val="lt1"/>
              </a:buClr>
              <a:buSzPts val="3000"/>
              <a:buNone/>
              <a:defRPr sz="3000">
                <a:solidFill>
                  <a:schemeClr val="lt1"/>
                </a:solidFill>
              </a:defRPr>
            </a:lvl3pPr>
            <a:lvl4pPr lvl="3" rtl="0">
              <a:spcBef>
                <a:spcPts val="1600"/>
              </a:spcBef>
              <a:spcAft>
                <a:spcPts val="0"/>
              </a:spcAft>
              <a:buClr>
                <a:schemeClr val="lt1"/>
              </a:buClr>
              <a:buSzPts val="3000"/>
              <a:buNone/>
              <a:defRPr sz="3000">
                <a:solidFill>
                  <a:schemeClr val="lt1"/>
                </a:solidFill>
              </a:defRPr>
            </a:lvl4pPr>
            <a:lvl5pPr lvl="4" rtl="0">
              <a:spcBef>
                <a:spcPts val="1600"/>
              </a:spcBef>
              <a:spcAft>
                <a:spcPts val="0"/>
              </a:spcAft>
              <a:buClr>
                <a:schemeClr val="lt1"/>
              </a:buClr>
              <a:buSzPts val="3000"/>
              <a:buNone/>
              <a:defRPr sz="3000">
                <a:solidFill>
                  <a:schemeClr val="lt1"/>
                </a:solidFill>
              </a:defRPr>
            </a:lvl5pPr>
            <a:lvl6pPr lvl="5" rtl="0">
              <a:spcBef>
                <a:spcPts val="1600"/>
              </a:spcBef>
              <a:spcAft>
                <a:spcPts val="0"/>
              </a:spcAft>
              <a:buClr>
                <a:schemeClr val="lt1"/>
              </a:buClr>
              <a:buSzPts val="3000"/>
              <a:buNone/>
              <a:defRPr sz="3000">
                <a:solidFill>
                  <a:schemeClr val="lt1"/>
                </a:solidFill>
              </a:defRPr>
            </a:lvl6pPr>
            <a:lvl7pPr lvl="6" rtl="0">
              <a:spcBef>
                <a:spcPts val="1600"/>
              </a:spcBef>
              <a:spcAft>
                <a:spcPts val="0"/>
              </a:spcAft>
              <a:buClr>
                <a:schemeClr val="lt1"/>
              </a:buClr>
              <a:buSzPts val="3000"/>
              <a:buNone/>
              <a:defRPr sz="3000">
                <a:solidFill>
                  <a:schemeClr val="lt1"/>
                </a:solidFill>
              </a:defRPr>
            </a:lvl7pPr>
            <a:lvl8pPr lvl="7" rtl="0">
              <a:spcBef>
                <a:spcPts val="1600"/>
              </a:spcBef>
              <a:spcAft>
                <a:spcPts val="0"/>
              </a:spcAft>
              <a:buClr>
                <a:schemeClr val="lt1"/>
              </a:buClr>
              <a:buSzPts val="3000"/>
              <a:buNone/>
              <a:defRPr sz="3000">
                <a:solidFill>
                  <a:schemeClr val="lt1"/>
                </a:solidFill>
              </a:defRPr>
            </a:lvl8pPr>
            <a:lvl9pPr lvl="8" rtl="0">
              <a:spcBef>
                <a:spcPts val="1600"/>
              </a:spcBef>
              <a:spcAft>
                <a:spcPts val="1600"/>
              </a:spcAft>
              <a:buClr>
                <a:schemeClr val="lt1"/>
              </a:buClr>
              <a:buSzPts val="3000"/>
              <a:buNone/>
              <a:defRPr sz="3000">
                <a:solidFill>
                  <a:schemeClr val="lt1"/>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54" name="Shape 54"/>
        <p:cNvGrpSpPr/>
        <p:nvPr/>
      </p:nvGrpSpPr>
      <p:grpSpPr>
        <a:xfrm>
          <a:off x="0" y="0"/>
          <a:ext cx="0" cy="0"/>
          <a:chOff x="0" y="0"/>
          <a:chExt cx="0" cy="0"/>
        </a:xfrm>
      </p:grpSpPr>
      <p:sp>
        <p:nvSpPr>
          <p:cNvPr id="55" name="Google Shape;55;p14"/>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accent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4"/>
          <p:cNvSpPr txBox="1"/>
          <p:nvPr>
            <p:ph type="title"/>
          </p:nvPr>
        </p:nvSpPr>
        <p:spPr>
          <a:xfrm>
            <a:off x="922000" y="891775"/>
            <a:ext cx="6866100" cy="8574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 name="Google Shape;57;p14"/>
          <p:cNvSpPr txBox="1"/>
          <p:nvPr>
            <p:ph idx="1" type="body"/>
          </p:nvPr>
        </p:nvSpPr>
        <p:spPr>
          <a:xfrm>
            <a:off x="922000"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58" name="Google Shape;58;p14"/>
          <p:cNvSpPr txBox="1"/>
          <p:nvPr>
            <p:ph idx="2" type="body"/>
          </p:nvPr>
        </p:nvSpPr>
        <p:spPr>
          <a:xfrm>
            <a:off x="3373778"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59" name="Google Shape;59;p14"/>
          <p:cNvSpPr txBox="1"/>
          <p:nvPr>
            <p:ph idx="3" type="body"/>
          </p:nvPr>
        </p:nvSpPr>
        <p:spPr>
          <a:xfrm>
            <a:off x="5825557"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60" name="Google Shape;60;p14"/>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61" name="Shape 61"/>
        <p:cNvGrpSpPr/>
        <p:nvPr/>
      </p:nvGrpSpPr>
      <p:grpSpPr>
        <a:xfrm>
          <a:off x="0" y="0"/>
          <a:ext cx="0" cy="0"/>
          <a:chOff x="0" y="0"/>
          <a:chExt cx="0" cy="0"/>
        </a:xfrm>
      </p:grpSpPr>
      <p:sp>
        <p:nvSpPr>
          <p:cNvPr id="62" name="Google Shape;62;p15"/>
          <p:cNvSpPr/>
          <p:nvPr/>
        </p:nvSpPr>
        <p:spPr>
          <a:xfrm flipH="1">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5"/>
          <p:cNvSpPr txBox="1"/>
          <p:nvPr>
            <p:ph idx="1" type="body"/>
          </p:nvPr>
        </p:nvSpPr>
        <p:spPr>
          <a:xfrm>
            <a:off x="1757200" y="2161800"/>
            <a:ext cx="5629800" cy="819900"/>
          </a:xfrm>
          <a:prstGeom prst="rect">
            <a:avLst/>
          </a:prstGeom>
        </p:spPr>
        <p:txBody>
          <a:bodyPr anchorCtr="0" anchor="ctr" bIns="91425" lIns="91425" spcFirstLastPara="1" rIns="91425" wrap="square" tIns="91425">
            <a:noAutofit/>
          </a:bodyPr>
          <a:lstStyle>
            <a:lvl1pPr indent="-419100" lvl="0" marL="457200" rtl="0" algn="ctr">
              <a:spcBef>
                <a:spcPts val="0"/>
              </a:spcBef>
              <a:spcAft>
                <a:spcPts val="0"/>
              </a:spcAft>
              <a:buClr>
                <a:schemeClr val="dk1"/>
              </a:buClr>
              <a:buSzPts val="3000"/>
              <a:buChar char="●"/>
              <a:defRPr i="1" sz="3000">
                <a:solidFill>
                  <a:schemeClr val="dk1"/>
                </a:solidFill>
              </a:defRPr>
            </a:lvl1pPr>
            <a:lvl2pPr indent="-419100" lvl="1" marL="914400" rtl="0" algn="ctr">
              <a:spcBef>
                <a:spcPts val="1600"/>
              </a:spcBef>
              <a:spcAft>
                <a:spcPts val="0"/>
              </a:spcAft>
              <a:buClr>
                <a:schemeClr val="dk1"/>
              </a:buClr>
              <a:buSzPts val="3000"/>
              <a:buChar char="○"/>
              <a:defRPr i="1" sz="3000">
                <a:solidFill>
                  <a:schemeClr val="dk1"/>
                </a:solidFill>
              </a:defRPr>
            </a:lvl2pPr>
            <a:lvl3pPr indent="-419100" lvl="2" marL="1371600" rtl="0" algn="ctr">
              <a:spcBef>
                <a:spcPts val="1600"/>
              </a:spcBef>
              <a:spcAft>
                <a:spcPts val="0"/>
              </a:spcAft>
              <a:buClr>
                <a:schemeClr val="dk1"/>
              </a:buClr>
              <a:buSzPts val="3000"/>
              <a:buChar char="■"/>
              <a:defRPr i="1" sz="3000">
                <a:solidFill>
                  <a:schemeClr val="dk1"/>
                </a:solidFill>
              </a:defRPr>
            </a:lvl3pPr>
            <a:lvl4pPr indent="-419100" lvl="3" marL="1828800" rtl="0" algn="ctr">
              <a:spcBef>
                <a:spcPts val="1600"/>
              </a:spcBef>
              <a:spcAft>
                <a:spcPts val="0"/>
              </a:spcAft>
              <a:buClr>
                <a:schemeClr val="dk1"/>
              </a:buClr>
              <a:buSzPts val="3000"/>
              <a:buChar char="●"/>
              <a:defRPr i="1" sz="3000">
                <a:solidFill>
                  <a:schemeClr val="dk1"/>
                </a:solidFill>
              </a:defRPr>
            </a:lvl4pPr>
            <a:lvl5pPr indent="-419100" lvl="4" marL="2286000" rtl="0" algn="ctr">
              <a:spcBef>
                <a:spcPts val="1600"/>
              </a:spcBef>
              <a:spcAft>
                <a:spcPts val="0"/>
              </a:spcAft>
              <a:buClr>
                <a:schemeClr val="dk1"/>
              </a:buClr>
              <a:buSzPts val="3000"/>
              <a:buChar char="○"/>
              <a:defRPr i="1" sz="3000">
                <a:solidFill>
                  <a:schemeClr val="dk1"/>
                </a:solidFill>
              </a:defRPr>
            </a:lvl5pPr>
            <a:lvl6pPr indent="-419100" lvl="5" marL="2743200" rtl="0" algn="ctr">
              <a:spcBef>
                <a:spcPts val="1600"/>
              </a:spcBef>
              <a:spcAft>
                <a:spcPts val="0"/>
              </a:spcAft>
              <a:buClr>
                <a:schemeClr val="dk1"/>
              </a:buClr>
              <a:buSzPts val="3000"/>
              <a:buChar char="■"/>
              <a:defRPr i="1" sz="3000">
                <a:solidFill>
                  <a:schemeClr val="dk1"/>
                </a:solidFill>
              </a:defRPr>
            </a:lvl6pPr>
            <a:lvl7pPr indent="-419100" lvl="6" marL="3200400" rtl="0" algn="ctr">
              <a:spcBef>
                <a:spcPts val="1600"/>
              </a:spcBef>
              <a:spcAft>
                <a:spcPts val="0"/>
              </a:spcAft>
              <a:buClr>
                <a:schemeClr val="dk1"/>
              </a:buClr>
              <a:buSzPts val="3000"/>
              <a:buChar char="●"/>
              <a:defRPr i="1" sz="3000">
                <a:solidFill>
                  <a:schemeClr val="dk1"/>
                </a:solidFill>
              </a:defRPr>
            </a:lvl7pPr>
            <a:lvl8pPr indent="-419100" lvl="7" marL="3657600" rtl="0" algn="ctr">
              <a:spcBef>
                <a:spcPts val="1600"/>
              </a:spcBef>
              <a:spcAft>
                <a:spcPts val="0"/>
              </a:spcAft>
              <a:buClr>
                <a:schemeClr val="dk1"/>
              </a:buClr>
              <a:buSzPts val="3000"/>
              <a:buChar char="○"/>
              <a:defRPr i="1" sz="3000">
                <a:solidFill>
                  <a:schemeClr val="dk1"/>
                </a:solidFill>
              </a:defRPr>
            </a:lvl8pPr>
            <a:lvl9pPr indent="-419100" lvl="8" marL="4114800" rtl="0" algn="ctr">
              <a:spcBef>
                <a:spcPts val="1600"/>
              </a:spcBef>
              <a:spcAft>
                <a:spcPts val="1600"/>
              </a:spcAft>
              <a:buClr>
                <a:schemeClr val="dk1"/>
              </a:buClr>
              <a:buSzPts val="3000"/>
              <a:buChar char="■"/>
              <a:defRPr i="1" sz="3000">
                <a:solidFill>
                  <a:schemeClr val="dk1"/>
                </a:solidFill>
              </a:defRPr>
            </a:lvl9pPr>
          </a:lstStyle>
          <a:p/>
        </p:txBody>
      </p:sp>
      <p:sp>
        <p:nvSpPr>
          <p:cNvPr id="64" name="Google Shape;64;p15"/>
          <p:cNvSpPr txBox="1"/>
          <p:nvPr/>
        </p:nvSpPr>
        <p:spPr>
          <a:xfrm>
            <a:off x="205550" y="75075"/>
            <a:ext cx="7995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0">
                <a:solidFill>
                  <a:schemeClr val="dk1"/>
                </a:solidFill>
                <a:latin typeface="Raleway"/>
                <a:ea typeface="Raleway"/>
                <a:cs typeface="Raleway"/>
                <a:sym typeface="Raleway"/>
              </a:rPr>
              <a:t>“</a:t>
            </a:r>
            <a:endParaRPr b="1" sz="12000">
              <a:solidFill>
                <a:schemeClr val="dk1"/>
              </a:solidFill>
              <a:latin typeface="Raleway"/>
              <a:ea typeface="Raleway"/>
              <a:cs typeface="Raleway"/>
              <a:sym typeface="Raleway"/>
            </a:endParaRPr>
          </a:p>
        </p:txBody>
      </p:sp>
      <p:sp>
        <p:nvSpPr>
          <p:cNvPr id="65" name="Google Shape;65;p15"/>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1.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EAD1DC"/>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5.png"/><Relationship Id="rId5" Type="http://schemas.openxmlformats.org/officeDocument/2006/relationships/image" Target="../media/image6.png"/></Relationships>
</file>

<file path=ppt/slides/_rels/slide3.xml.rels><?xml version="1.0" encoding="UTF-8" standalone="yes"?><Relationships xmlns="http://schemas.openxmlformats.org/package/2006/relationships"><Relationship Id="rId40" Type="http://schemas.openxmlformats.org/officeDocument/2006/relationships/slide" Target="/ppt/slides/slide115.xml"/><Relationship Id="rId42" Type="http://schemas.openxmlformats.org/officeDocument/2006/relationships/slide" Target="/ppt/slides/slide120.xml"/><Relationship Id="rId41" Type="http://schemas.openxmlformats.org/officeDocument/2006/relationships/slide" Target="/ppt/slides/slide102.xml"/><Relationship Id="rId44" Type="http://schemas.openxmlformats.org/officeDocument/2006/relationships/slide" Target="/ppt/slides/slide102.xml"/><Relationship Id="rId43" Type="http://schemas.openxmlformats.org/officeDocument/2006/relationships/slide" Target="/ppt/slides/slide120.xml"/><Relationship Id="rId46" Type="http://schemas.openxmlformats.org/officeDocument/2006/relationships/slide" Target="/ppt/slides/slide125.xml"/><Relationship Id="rId45" Type="http://schemas.openxmlformats.org/officeDocument/2006/relationships/slide" Target="/ppt/slides/slide125.xml"/><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slide" Target="/ppt/slides/slide1.xml"/><Relationship Id="rId4" Type="http://schemas.openxmlformats.org/officeDocument/2006/relationships/slide" Target="/ppt/slides/slide4.xml"/><Relationship Id="rId9" Type="http://schemas.openxmlformats.org/officeDocument/2006/relationships/slide" Target="/ppt/slides/slide32.xml"/><Relationship Id="rId48" Type="http://schemas.openxmlformats.org/officeDocument/2006/relationships/slide" Target="/ppt/slides/slide131.xml"/><Relationship Id="rId47" Type="http://schemas.openxmlformats.org/officeDocument/2006/relationships/slide" Target="/ppt/slides/slide102.xml"/><Relationship Id="rId49" Type="http://schemas.openxmlformats.org/officeDocument/2006/relationships/slide" Target="/ppt/slides/slide131.xml"/><Relationship Id="rId5" Type="http://schemas.openxmlformats.org/officeDocument/2006/relationships/slide" Target="/ppt/slides/slide14.xml"/><Relationship Id="rId6" Type="http://schemas.openxmlformats.org/officeDocument/2006/relationships/slide" Target="/ppt/slides/slide14.xml"/><Relationship Id="rId7" Type="http://schemas.openxmlformats.org/officeDocument/2006/relationships/slide" Target="/ppt/slides/slide24.xml"/><Relationship Id="rId8" Type="http://schemas.openxmlformats.org/officeDocument/2006/relationships/slide" Target="/ppt/slides/slide24.xml"/><Relationship Id="rId31" Type="http://schemas.openxmlformats.org/officeDocument/2006/relationships/slide" Target="/ppt/slides/slide102.xml"/><Relationship Id="rId30" Type="http://schemas.openxmlformats.org/officeDocument/2006/relationships/slide" Target="/ppt/slides/slide102.xml"/><Relationship Id="rId33" Type="http://schemas.openxmlformats.org/officeDocument/2006/relationships/slide" Target="/ppt/slides/slide102.xml"/><Relationship Id="rId32" Type="http://schemas.openxmlformats.org/officeDocument/2006/relationships/slide" Target="/ppt/slides/slide102.xml"/><Relationship Id="rId35" Type="http://schemas.openxmlformats.org/officeDocument/2006/relationships/slide" Target="/ppt/slides/slide107.xml"/><Relationship Id="rId34" Type="http://schemas.openxmlformats.org/officeDocument/2006/relationships/slide" Target="/ppt/slides/slide107.xml"/><Relationship Id="rId70" Type="http://schemas.openxmlformats.org/officeDocument/2006/relationships/slide" Target="/ppt/slides/slide76.xml"/><Relationship Id="rId37" Type="http://schemas.openxmlformats.org/officeDocument/2006/relationships/image" Target="../media/image2.png"/><Relationship Id="rId36" Type="http://schemas.openxmlformats.org/officeDocument/2006/relationships/hyperlink" Target="https://toytheater.com/" TargetMode="External"/><Relationship Id="rId39" Type="http://schemas.openxmlformats.org/officeDocument/2006/relationships/slide" Target="/ppt/slides/slide115.xml"/><Relationship Id="rId38" Type="http://schemas.openxmlformats.org/officeDocument/2006/relationships/slide" Target="/ppt/slides/slide102.xml"/><Relationship Id="rId62" Type="http://schemas.openxmlformats.org/officeDocument/2006/relationships/slide" Target="/ppt/slides/slide175.xml"/><Relationship Id="rId61" Type="http://schemas.openxmlformats.org/officeDocument/2006/relationships/slide" Target="/ppt/slides/slide102.xml"/><Relationship Id="rId20" Type="http://schemas.openxmlformats.org/officeDocument/2006/relationships/slide" Target="/ppt/slides/slide86.xml"/><Relationship Id="rId64" Type="http://schemas.openxmlformats.org/officeDocument/2006/relationships/slide" Target="/ppt/slides/slide63.xml"/><Relationship Id="rId63" Type="http://schemas.openxmlformats.org/officeDocument/2006/relationships/slide" Target="/ppt/slides/slide1.xml"/><Relationship Id="rId22" Type="http://schemas.openxmlformats.org/officeDocument/2006/relationships/slide" Target="/ppt/slides/slide86.xml"/><Relationship Id="rId66" Type="http://schemas.openxmlformats.org/officeDocument/2006/relationships/slide" Target="/ppt/slides/slide69.xml"/><Relationship Id="rId21" Type="http://schemas.openxmlformats.org/officeDocument/2006/relationships/slide" Target="/ppt/slides/slide86.xml"/><Relationship Id="rId65" Type="http://schemas.openxmlformats.org/officeDocument/2006/relationships/slide" Target="/ppt/slides/slide1.xml"/><Relationship Id="rId24" Type="http://schemas.openxmlformats.org/officeDocument/2006/relationships/slide" Target="/ppt/slides/slide93.xml"/><Relationship Id="rId68" Type="http://schemas.openxmlformats.org/officeDocument/2006/relationships/slide" Target="/ppt/slides/slide1.xml"/><Relationship Id="rId23" Type="http://schemas.openxmlformats.org/officeDocument/2006/relationships/slide" Target="/ppt/slides/slide93.xml"/><Relationship Id="rId67" Type="http://schemas.openxmlformats.org/officeDocument/2006/relationships/slide" Target="/ppt/slides/slide69.xml"/><Relationship Id="rId60" Type="http://schemas.openxmlformats.org/officeDocument/2006/relationships/slide" Target="/ppt/slides/slide167.xml"/><Relationship Id="rId26" Type="http://schemas.openxmlformats.org/officeDocument/2006/relationships/hyperlink" Target="https://www.flourishkh.com/" TargetMode="External"/><Relationship Id="rId25" Type="http://schemas.openxmlformats.org/officeDocument/2006/relationships/slide" Target="/ppt/slides/slide93.xml"/><Relationship Id="rId69" Type="http://schemas.openxmlformats.org/officeDocument/2006/relationships/slide" Target="/ppt/slides/slide76.xml"/><Relationship Id="rId28" Type="http://schemas.openxmlformats.org/officeDocument/2006/relationships/hyperlink" Target="https://www.gregtangmath.com/games" TargetMode="External"/><Relationship Id="rId27" Type="http://schemas.openxmlformats.org/officeDocument/2006/relationships/image" Target="../media/image1.png"/><Relationship Id="rId29" Type="http://schemas.openxmlformats.org/officeDocument/2006/relationships/image" Target="../media/image4.png"/><Relationship Id="rId51" Type="http://schemas.openxmlformats.org/officeDocument/2006/relationships/slide" Target="/ppt/slides/slide142.xml"/><Relationship Id="rId50" Type="http://schemas.openxmlformats.org/officeDocument/2006/relationships/slide" Target="/ppt/slides/slide102.xml"/><Relationship Id="rId53" Type="http://schemas.openxmlformats.org/officeDocument/2006/relationships/slide" Target="/ppt/slides/slide102.xml"/><Relationship Id="rId52" Type="http://schemas.openxmlformats.org/officeDocument/2006/relationships/slide" Target="/ppt/slides/slide142.xml"/><Relationship Id="rId11" Type="http://schemas.openxmlformats.org/officeDocument/2006/relationships/slide" Target="/ppt/slides/slide39.xml"/><Relationship Id="rId55" Type="http://schemas.openxmlformats.org/officeDocument/2006/relationships/slide" Target="/ppt/slides/slide102.xml"/><Relationship Id="rId10" Type="http://schemas.openxmlformats.org/officeDocument/2006/relationships/slide" Target="/ppt/slides/slide32.xml"/><Relationship Id="rId54" Type="http://schemas.openxmlformats.org/officeDocument/2006/relationships/slide" Target="/ppt/slides/slide149.xml"/><Relationship Id="rId13" Type="http://schemas.openxmlformats.org/officeDocument/2006/relationships/slide" Target="/ppt/slides/slide39.xml"/><Relationship Id="rId57" Type="http://schemas.openxmlformats.org/officeDocument/2006/relationships/slide" Target="/ppt/slides/slide102.xml"/><Relationship Id="rId12" Type="http://schemas.openxmlformats.org/officeDocument/2006/relationships/slide" Target="/ppt/slides/slide39.xml"/><Relationship Id="rId56" Type="http://schemas.openxmlformats.org/officeDocument/2006/relationships/slide" Target="/ppt/slides/slide155.xml"/><Relationship Id="rId15" Type="http://schemas.openxmlformats.org/officeDocument/2006/relationships/slide" Target="/ppt/slides/slide49.xml"/><Relationship Id="rId59" Type="http://schemas.openxmlformats.org/officeDocument/2006/relationships/slide" Target="/ppt/slides/slide102.xml"/><Relationship Id="rId14" Type="http://schemas.openxmlformats.org/officeDocument/2006/relationships/slide" Target="/ppt/slides/slide49.xml"/><Relationship Id="rId58" Type="http://schemas.openxmlformats.org/officeDocument/2006/relationships/slide" Target="/ppt/slides/slide162.xml"/><Relationship Id="rId17" Type="http://schemas.openxmlformats.org/officeDocument/2006/relationships/slide" Target="/ppt/slides/slide58.xml"/><Relationship Id="rId16" Type="http://schemas.openxmlformats.org/officeDocument/2006/relationships/slide" Target="/ppt/slides/slide49.xml"/><Relationship Id="rId19" Type="http://schemas.openxmlformats.org/officeDocument/2006/relationships/slide" Target="/ppt/slides/slide58.xml"/><Relationship Id="rId18" Type="http://schemas.openxmlformats.org/officeDocument/2006/relationships/slide" Target="/ppt/slides/slide5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1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11.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11.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22.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22.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19.png"/><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2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30.png"/><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3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2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2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2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19.png"/><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2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2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2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26.png"/><Relationship Id="rId4" Type="http://schemas.openxmlformats.org/officeDocument/2006/relationships/image" Target="../media/image2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2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19.png"/><Relationship Id="rId4" Type="http://schemas.openxmlformats.org/officeDocument/2006/relationships/image" Target="../media/image2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19.png"/><Relationship Id="rId4" Type="http://schemas.openxmlformats.org/officeDocument/2006/relationships/image" Target="../media/image37.png"/><Relationship Id="rId5" Type="http://schemas.openxmlformats.org/officeDocument/2006/relationships/image" Target="../media/image3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 Id="rId3" Type="http://schemas.openxmlformats.org/officeDocument/2006/relationships/image" Target="../media/image3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 Id="rId3" Type="http://schemas.openxmlformats.org/officeDocument/2006/relationships/image" Target="../media/image4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image" Target="../media/image3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 Id="rId3" Type="http://schemas.openxmlformats.org/officeDocument/2006/relationships/image" Target="../media/image3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 Id="rId3" Type="http://schemas.openxmlformats.org/officeDocument/2006/relationships/image" Target="../media/image36.png"/><Relationship Id="rId4" Type="http://schemas.openxmlformats.org/officeDocument/2006/relationships/image" Target="../media/image5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 Id="rId3" Type="http://schemas.openxmlformats.org/officeDocument/2006/relationships/image" Target="../media/image19.png"/><Relationship Id="rId4" Type="http://schemas.openxmlformats.org/officeDocument/2006/relationships/image" Target="../media/image3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 Id="rId3" Type="http://schemas.openxmlformats.org/officeDocument/2006/relationships/image" Target="../media/image5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 Id="rId3" Type="http://schemas.openxmlformats.org/officeDocument/2006/relationships/image" Target="../media/image47.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 Id="rId3" Type="http://schemas.openxmlformats.org/officeDocument/2006/relationships/image" Target="../media/image4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 Id="rId3" Type="http://schemas.openxmlformats.org/officeDocument/2006/relationships/image" Target="../media/image4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 Id="rId3" Type="http://schemas.openxmlformats.org/officeDocument/2006/relationships/image" Target="../media/image45.png"/><Relationship Id="rId4" Type="http://schemas.openxmlformats.org/officeDocument/2006/relationships/image" Target="../media/image46.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 Id="rId3" Type="http://schemas.openxmlformats.org/officeDocument/2006/relationships/image" Target="../media/image45.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 Id="rId3" Type="http://schemas.openxmlformats.org/officeDocument/2006/relationships/image" Target="../media/image5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 Id="rId3" Type="http://schemas.openxmlformats.org/officeDocument/2006/relationships/image" Target="../media/image40.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 Id="rId3" Type="http://schemas.openxmlformats.org/officeDocument/2006/relationships/image" Target="../media/image19.png"/><Relationship Id="rId4" Type="http://schemas.openxmlformats.org/officeDocument/2006/relationships/image" Target="../media/image4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0.xml"/><Relationship Id="rId3" Type="http://schemas.openxmlformats.org/officeDocument/2006/relationships/image" Target="../media/image48.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1.xml"/><Relationship Id="rId3" Type="http://schemas.openxmlformats.org/officeDocument/2006/relationships/image" Target="../media/image52.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2.xml"/><Relationship Id="rId3" Type="http://schemas.openxmlformats.org/officeDocument/2006/relationships/image" Target="../media/image53.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3.xml"/><Relationship Id="rId3" Type="http://schemas.openxmlformats.org/officeDocument/2006/relationships/image" Target="../media/image49.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4.xml"/><Relationship Id="rId3" Type="http://schemas.openxmlformats.org/officeDocument/2006/relationships/image" Target="../media/image58.png"/><Relationship Id="rId4" Type="http://schemas.openxmlformats.org/officeDocument/2006/relationships/image" Target="../media/image60.png"/><Relationship Id="rId9" Type="http://schemas.openxmlformats.org/officeDocument/2006/relationships/image" Target="../media/image63.png"/><Relationship Id="rId5" Type="http://schemas.openxmlformats.org/officeDocument/2006/relationships/image" Target="../media/image69.png"/><Relationship Id="rId6" Type="http://schemas.openxmlformats.org/officeDocument/2006/relationships/image" Target="../media/image54.png"/><Relationship Id="rId7" Type="http://schemas.openxmlformats.org/officeDocument/2006/relationships/image" Target="../media/image67.png"/><Relationship Id="rId8" Type="http://schemas.openxmlformats.org/officeDocument/2006/relationships/image" Target="../media/image61.png"/><Relationship Id="rId11" Type="http://schemas.openxmlformats.org/officeDocument/2006/relationships/image" Target="../media/image55.png"/><Relationship Id="rId10" Type="http://schemas.openxmlformats.org/officeDocument/2006/relationships/image" Target="../media/image56.png"/><Relationship Id="rId13" Type="http://schemas.openxmlformats.org/officeDocument/2006/relationships/image" Target="../media/image59.png"/><Relationship Id="rId12" Type="http://schemas.openxmlformats.org/officeDocument/2006/relationships/image" Target="../media/image64.png"/><Relationship Id="rId14" Type="http://schemas.openxmlformats.org/officeDocument/2006/relationships/image" Target="../media/image72.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5.xml"/><Relationship Id="rId3" Type="http://schemas.openxmlformats.org/officeDocument/2006/relationships/image" Target="../media/image58.png"/><Relationship Id="rId4" Type="http://schemas.openxmlformats.org/officeDocument/2006/relationships/image" Target="../media/image60.png"/><Relationship Id="rId9" Type="http://schemas.openxmlformats.org/officeDocument/2006/relationships/image" Target="../media/image63.png"/><Relationship Id="rId5" Type="http://schemas.openxmlformats.org/officeDocument/2006/relationships/image" Target="../media/image69.png"/><Relationship Id="rId6" Type="http://schemas.openxmlformats.org/officeDocument/2006/relationships/image" Target="../media/image54.png"/><Relationship Id="rId7" Type="http://schemas.openxmlformats.org/officeDocument/2006/relationships/image" Target="../media/image67.png"/><Relationship Id="rId8" Type="http://schemas.openxmlformats.org/officeDocument/2006/relationships/image" Target="../media/image61.png"/><Relationship Id="rId11" Type="http://schemas.openxmlformats.org/officeDocument/2006/relationships/image" Target="../media/image55.png"/><Relationship Id="rId10" Type="http://schemas.openxmlformats.org/officeDocument/2006/relationships/image" Target="../media/image56.png"/><Relationship Id="rId13" Type="http://schemas.openxmlformats.org/officeDocument/2006/relationships/image" Target="../media/image59.png"/><Relationship Id="rId12" Type="http://schemas.openxmlformats.org/officeDocument/2006/relationships/image" Target="../media/image64.png"/><Relationship Id="rId14" Type="http://schemas.openxmlformats.org/officeDocument/2006/relationships/image" Target="../media/image72.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6.xml"/><Relationship Id="rId3" Type="http://schemas.openxmlformats.org/officeDocument/2006/relationships/image" Target="../media/image65.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7.xml"/><Relationship Id="rId3" Type="http://schemas.openxmlformats.org/officeDocument/2006/relationships/image" Target="../media/image19.png"/><Relationship Id="rId4" Type="http://schemas.openxmlformats.org/officeDocument/2006/relationships/image" Target="../media/image62.png"/><Relationship Id="rId5" Type="http://schemas.openxmlformats.org/officeDocument/2006/relationships/image" Target="../media/image71.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9.xml"/><Relationship Id="rId3" Type="http://schemas.openxmlformats.org/officeDocument/2006/relationships/image" Target="../media/image66.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0.xml"/><Relationship Id="rId3" Type="http://schemas.openxmlformats.org/officeDocument/2006/relationships/image" Target="../media/image75.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1.xml"/><Relationship Id="rId3" Type="http://schemas.openxmlformats.org/officeDocument/2006/relationships/image" Target="../media/image75.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2.xml"/><Relationship Id="rId3" Type="http://schemas.openxmlformats.org/officeDocument/2006/relationships/image" Target="../media/image19.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5.xml"/><Relationship Id="rId3" Type="http://schemas.openxmlformats.org/officeDocument/2006/relationships/image" Target="../media/image73.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6.xml"/><Relationship Id="rId3" Type="http://schemas.openxmlformats.org/officeDocument/2006/relationships/image" Target="../media/image73.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7.xml"/><Relationship Id="rId3" Type="http://schemas.openxmlformats.org/officeDocument/2006/relationships/image" Target="../media/image77.png"/><Relationship Id="rId4" Type="http://schemas.openxmlformats.org/officeDocument/2006/relationships/image" Target="../media/image68.png"/><Relationship Id="rId5" Type="http://schemas.openxmlformats.org/officeDocument/2006/relationships/image" Target="../media/image70.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8.xml"/><Relationship Id="rId3" Type="http://schemas.openxmlformats.org/officeDocument/2006/relationships/image" Target="../media/image74.png"/><Relationship Id="rId4" Type="http://schemas.openxmlformats.org/officeDocument/2006/relationships/image" Target="../media/image76.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0.xml"/><Relationship Id="rId3" Type="http://schemas.openxmlformats.org/officeDocument/2006/relationships/image" Target="../media/image79.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1.xml"/><Relationship Id="rId3" Type="http://schemas.openxmlformats.org/officeDocument/2006/relationships/image" Target="../media/image84.png"/><Relationship Id="rId4" Type="http://schemas.openxmlformats.org/officeDocument/2006/relationships/image" Target="../media/image81.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2.xml"/><Relationship Id="rId3" Type="http://schemas.openxmlformats.org/officeDocument/2006/relationships/image" Target="../media/image78.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3.xml"/><Relationship Id="rId3" Type="http://schemas.openxmlformats.org/officeDocument/2006/relationships/image" Target="../media/image94.png"/><Relationship Id="rId4" Type="http://schemas.openxmlformats.org/officeDocument/2006/relationships/image" Target="../media/image80.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4.xml"/><Relationship Id="rId3" Type="http://schemas.openxmlformats.org/officeDocument/2006/relationships/image" Target="../media/image85.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5.xml"/><Relationship Id="rId3" Type="http://schemas.openxmlformats.org/officeDocument/2006/relationships/image" Target="../media/image19.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7.xml"/><Relationship Id="rId3" Type="http://schemas.openxmlformats.org/officeDocument/2006/relationships/image" Target="../media/image82.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8.xml"/><Relationship Id="rId3" Type="http://schemas.openxmlformats.org/officeDocument/2006/relationships/image" Target="../media/image96.png"/><Relationship Id="rId4" Type="http://schemas.openxmlformats.org/officeDocument/2006/relationships/image" Target="../media/image90.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9.xml"/><Relationship Id="rId3" Type="http://schemas.openxmlformats.org/officeDocument/2006/relationships/image" Target="../media/image97.png"/><Relationship Id="rId4" Type="http://schemas.openxmlformats.org/officeDocument/2006/relationships/image" Target="../media/image108.png"/><Relationship Id="rId5" Type="http://schemas.openxmlformats.org/officeDocument/2006/relationships/image" Target="../media/image93.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0.xml"/><Relationship Id="rId3" Type="http://schemas.openxmlformats.org/officeDocument/2006/relationships/image" Target="../media/image86.png"/><Relationship Id="rId4" Type="http://schemas.openxmlformats.org/officeDocument/2006/relationships/image" Target="../media/image89.png"/><Relationship Id="rId5" Type="http://schemas.openxmlformats.org/officeDocument/2006/relationships/image" Target="../media/image104.png"/><Relationship Id="rId6" Type="http://schemas.openxmlformats.org/officeDocument/2006/relationships/image" Target="../media/image92.png"/><Relationship Id="rId7" Type="http://schemas.openxmlformats.org/officeDocument/2006/relationships/image" Target="../media/image87.png"/><Relationship Id="rId8" Type="http://schemas.openxmlformats.org/officeDocument/2006/relationships/image" Target="../media/image88.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1.xml"/><Relationship Id="rId3" Type="http://schemas.openxmlformats.org/officeDocument/2006/relationships/image" Target="../media/image95.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2.xml"/><Relationship Id="rId3" Type="http://schemas.openxmlformats.org/officeDocument/2006/relationships/image" Target="../media/image19.png"/><Relationship Id="rId4" Type="http://schemas.openxmlformats.org/officeDocument/2006/relationships/image" Target="../media/image99.png"/><Relationship Id="rId5" Type="http://schemas.openxmlformats.org/officeDocument/2006/relationships/image" Target="../media/image113.png"/><Relationship Id="rId6" Type="http://schemas.openxmlformats.org/officeDocument/2006/relationships/image" Target="../media/image107.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3.xml"/><Relationship Id="rId3" Type="http://schemas.openxmlformats.org/officeDocument/2006/relationships/image" Target="../media/image109.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4.xml"/><Relationship Id="rId3" Type="http://schemas.openxmlformats.org/officeDocument/2006/relationships/image" Target="../media/image91.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5.xml"/><Relationship Id="rId3" Type="http://schemas.openxmlformats.org/officeDocument/2006/relationships/image" Target="../media/image98.png"/><Relationship Id="rId4" Type="http://schemas.openxmlformats.org/officeDocument/2006/relationships/image" Target="../media/image100.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7.xml"/><Relationship Id="rId3" Type="http://schemas.openxmlformats.org/officeDocument/2006/relationships/image" Target="../media/image105.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8.xml"/><Relationship Id="rId3" Type="http://schemas.openxmlformats.org/officeDocument/2006/relationships/image" Target="../media/image106.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9.xml"/><Relationship Id="rId3" Type="http://schemas.openxmlformats.org/officeDocument/2006/relationships/image" Target="../media/image112.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1.xml"/><Relationship Id="rId3" Type="http://schemas.openxmlformats.org/officeDocument/2006/relationships/image" Target="../media/image101.png"/><Relationship Id="rId4" Type="http://schemas.openxmlformats.org/officeDocument/2006/relationships/image" Target="../media/image110.png"/><Relationship Id="rId5" Type="http://schemas.openxmlformats.org/officeDocument/2006/relationships/image" Target="../media/image111.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2.xml"/><Relationship Id="rId3" Type="http://schemas.openxmlformats.org/officeDocument/2006/relationships/image" Target="../media/image19.png"/><Relationship Id="rId4" Type="http://schemas.openxmlformats.org/officeDocument/2006/relationships/image" Target="../media/image145.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4.xml"/><Relationship Id="rId3" Type="http://schemas.openxmlformats.org/officeDocument/2006/relationships/image" Target="../media/image118.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5.xml"/><Relationship Id="rId3" Type="http://schemas.openxmlformats.org/officeDocument/2006/relationships/image" Target="../media/image102.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6.xml"/><Relationship Id="rId3" Type="http://schemas.openxmlformats.org/officeDocument/2006/relationships/image" Target="../media/image115.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7.xml"/><Relationship Id="rId3" Type="http://schemas.openxmlformats.org/officeDocument/2006/relationships/image" Target="../media/image122.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8.xml"/><Relationship Id="rId3" Type="http://schemas.openxmlformats.org/officeDocument/2006/relationships/image" Target="../media/image119.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9.xml"/><Relationship Id="rId3" Type="http://schemas.openxmlformats.org/officeDocument/2006/relationships/image" Target="../media/image116.png"/><Relationship Id="rId4" Type="http://schemas.openxmlformats.org/officeDocument/2006/relationships/image" Target="../media/image103.png"/><Relationship Id="rId5" Type="http://schemas.openxmlformats.org/officeDocument/2006/relationships/image" Target="../media/image117.png"/><Relationship Id="rId6" Type="http://schemas.openxmlformats.org/officeDocument/2006/relationships/image" Target="../media/image120.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0.xml"/><Relationship Id="rId3" Type="http://schemas.openxmlformats.org/officeDocument/2006/relationships/image" Target="../media/image114.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1.xml"/><Relationship Id="rId3" Type="http://schemas.openxmlformats.org/officeDocument/2006/relationships/image" Target="../media/image19.png"/><Relationship Id="rId4" Type="http://schemas.openxmlformats.org/officeDocument/2006/relationships/image" Target="../media/image131.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3.xml"/><Relationship Id="rId3" Type="http://schemas.openxmlformats.org/officeDocument/2006/relationships/image" Target="../media/image133.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4.xml"/><Relationship Id="rId3" Type="http://schemas.openxmlformats.org/officeDocument/2006/relationships/image" Target="../media/image126.png"/><Relationship Id="rId4" Type="http://schemas.openxmlformats.org/officeDocument/2006/relationships/image" Target="../media/image123.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5.xml"/><Relationship Id="rId3" Type="http://schemas.openxmlformats.org/officeDocument/2006/relationships/image" Target="../media/image142.png"/><Relationship Id="rId4" Type="http://schemas.openxmlformats.org/officeDocument/2006/relationships/image" Target="../media/image129.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6.xml"/><Relationship Id="rId3" Type="http://schemas.openxmlformats.org/officeDocument/2006/relationships/image" Target="../media/image19.png"/><Relationship Id="rId4" Type="http://schemas.openxmlformats.org/officeDocument/2006/relationships/image" Target="../media/image121.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8.xml"/><Relationship Id="rId3" Type="http://schemas.openxmlformats.org/officeDocument/2006/relationships/image" Target="../media/image127.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9.xml"/><Relationship Id="rId3" Type="http://schemas.openxmlformats.org/officeDocument/2006/relationships/image" Target="../media/image128.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0.xml"/><Relationship Id="rId3" Type="http://schemas.openxmlformats.org/officeDocument/2006/relationships/image" Target="../media/image124.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1.xml"/><Relationship Id="rId3" Type="http://schemas.openxmlformats.org/officeDocument/2006/relationships/image" Target="../media/image130.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2.xml"/><Relationship Id="rId3" Type="http://schemas.openxmlformats.org/officeDocument/2006/relationships/image" Target="../media/image132.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3.xml"/><Relationship Id="rId3" Type="http://schemas.openxmlformats.org/officeDocument/2006/relationships/image" Target="../media/image136.png"/><Relationship Id="rId4" Type="http://schemas.openxmlformats.org/officeDocument/2006/relationships/image" Target="../media/image146.png"/><Relationship Id="rId5" Type="http://schemas.openxmlformats.org/officeDocument/2006/relationships/image" Target="../media/image140.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4.xml"/><Relationship Id="rId3" Type="http://schemas.openxmlformats.org/officeDocument/2006/relationships/image" Target="../media/image19.png"/><Relationship Id="rId4" Type="http://schemas.openxmlformats.org/officeDocument/2006/relationships/image" Target="../media/image150.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6.xml"/><Relationship Id="rId3" Type="http://schemas.openxmlformats.org/officeDocument/2006/relationships/image" Target="../media/image154.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7.xml"/><Relationship Id="rId3" Type="http://schemas.openxmlformats.org/officeDocument/2006/relationships/image" Target="../media/image138.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8.xml"/><Relationship Id="rId3" Type="http://schemas.openxmlformats.org/officeDocument/2006/relationships/image" Target="../media/image134.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9.xml"/><Relationship Id="rId3" Type="http://schemas.openxmlformats.org/officeDocument/2006/relationships/image" Target="../media/image19.png"/><Relationship Id="rId4" Type="http://schemas.openxmlformats.org/officeDocument/2006/relationships/image" Target="../media/image144.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0.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1.xml"/><Relationship Id="rId3" Type="http://schemas.openxmlformats.org/officeDocument/2006/relationships/image" Target="../media/image135.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2.xml"/><Relationship Id="rId3" Type="http://schemas.openxmlformats.org/officeDocument/2006/relationships/image" Target="../media/image141.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3.xml"/><Relationship Id="rId3" Type="http://schemas.openxmlformats.org/officeDocument/2006/relationships/image" Target="../media/image143.png"/><Relationship Id="rId4" Type="http://schemas.openxmlformats.org/officeDocument/2006/relationships/image" Target="../media/image171.png"/><Relationship Id="rId5" Type="http://schemas.openxmlformats.org/officeDocument/2006/relationships/image" Target="../media/image153.png"/><Relationship Id="rId6" Type="http://schemas.openxmlformats.org/officeDocument/2006/relationships/image" Target="../media/image148.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4.xml"/><Relationship Id="rId3" Type="http://schemas.openxmlformats.org/officeDocument/2006/relationships/image" Target="../media/image19.png"/><Relationship Id="rId4" Type="http://schemas.openxmlformats.org/officeDocument/2006/relationships/image" Target="../media/image156.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6.xml"/><Relationship Id="rId3" Type="http://schemas.openxmlformats.org/officeDocument/2006/relationships/image" Target="../media/image147.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7.xml"/><Relationship Id="rId3" Type="http://schemas.openxmlformats.org/officeDocument/2006/relationships/image" Target="../media/image159.png"/><Relationship Id="rId4" Type="http://schemas.openxmlformats.org/officeDocument/2006/relationships/image" Target="../media/image165.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8.xml"/><Relationship Id="rId3" Type="http://schemas.openxmlformats.org/officeDocument/2006/relationships/image" Target="../media/image159.png"/><Relationship Id="rId4" Type="http://schemas.openxmlformats.org/officeDocument/2006/relationships/image" Target="../media/image165.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9.xml"/><Relationship Id="rId3" Type="http://schemas.openxmlformats.org/officeDocument/2006/relationships/image" Target="../media/image199.png"/><Relationship Id="rId4" Type="http://schemas.openxmlformats.org/officeDocument/2006/relationships/image" Target="../media/image158.png"/><Relationship Id="rId5" Type="http://schemas.openxmlformats.org/officeDocument/2006/relationships/image" Target="../media/image152.pn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0.xml"/><Relationship Id="rId3" Type="http://schemas.openxmlformats.org/officeDocument/2006/relationships/image" Target="../media/image19.png"/><Relationship Id="rId4" Type="http://schemas.openxmlformats.org/officeDocument/2006/relationships/image" Target="../media/image155.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2.xml"/><Relationship Id="rId3" Type="http://schemas.openxmlformats.org/officeDocument/2006/relationships/image" Target="../media/image161.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3.xml"/><Relationship Id="rId3" Type="http://schemas.openxmlformats.org/officeDocument/2006/relationships/image" Target="../media/image151.pn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4.xml"/><Relationship Id="rId3" Type="http://schemas.openxmlformats.org/officeDocument/2006/relationships/image" Target="../media/image157.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5.xml"/><Relationship Id="rId3" Type="http://schemas.openxmlformats.org/officeDocument/2006/relationships/image" Target="../media/image164.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6.xml"/><Relationship Id="rId3" Type="http://schemas.openxmlformats.org/officeDocument/2006/relationships/image" Target="../media/image162.pn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7.xml"/><Relationship Id="rId3" Type="http://schemas.openxmlformats.org/officeDocument/2006/relationships/image" Target="../media/image149.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8.xml"/><Relationship Id="rId3" Type="http://schemas.openxmlformats.org/officeDocument/2006/relationships/image" Target="../media/image19.pn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9.xml"/><Relationship Id="rId3" Type="http://schemas.openxmlformats.org/officeDocument/2006/relationships/image" Target="../media/image168.pn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0.xml"/><Relationship Id="rId3" Type="http://schemas.openxmlformats.org/officeDocument/2006/relationships/image" Target="../media/image163.pn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1.xml"/><Relationship Id="rId3" Type="http://schemas.openxmlformats.org/officeDocument/2006/relationships/image" Target="../media/image170.pn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3.xml"/><Relationship Id="rId3" Type="http://schemas.openxmlformats.org/officeDocument/2006/relationships/image" Target="../media/image174.pn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4.xml"/><Relationship Id="rId3" Type="http://schemas.openxmlformats.org/officeDocument/2006/relationships/image" Target="../media/image160.pn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5.xml"/><Relationship Id="rId3" Type="http://schemas.openxmlformats.org/officeDocument/2006/relationships/image" Target="../media/image173.pn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6.xml"/><Relationship Id="rId3" Type="http://schemas.openxmlformats.org/officeDocument/2006/relationships/image" Target="../media/image169.pn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7.xml"/><Relationship Id="rId3" Type="http://schemas.openxmlformats.org/officeDocument/2006/relationships/image" Target="../media/image166.png"/><Relationship Id="rId4" Type="http://schemas.openxmlformats.org/officeDocument/2006/relationships/image" Target="../media/image183.png"/><Relationship Id="rId9" Type="http://schemas.openxmlformats.org/officeDocument/2006/relationships/image" Target="../media/image176.png"/><Relationship Id="rId5" Type="http://schemas.openxmlformats.org/officeDocument/2006/relationships/image" Target="../media/image167.png"/><Relationship Id="rId6" Type="http://schemas.openxmlformats.org/officeDocument/2006/relationships/image" Target="../media/image175.png"/><Relationship Id="rId7" Type="http://schemas.openxmlformats.org/officeDocument/2006/relationships/image" Target="../media/image191.png"/><Relationship Id="rId8" Type="http://schemas.openxmlformats.org/officeDocument/2006/relationships/image" Target="../media/image181.pn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8.xml"/><Relationship Id="rId3" Type="http://schemas.openxmlformats.org/officeDocument/2006/relationships/image" Target="../media/image19.png"/></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9.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0.xml"/><Relationship Id="rId3" Type="http://schemas.openxmlformats.org/officeDocument/2006/relationships/image" Target="../media/image180.png"/></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1.xml"/><Relationship Id="rId3" Type="http://schemas.openxmlformats.org/officeDocument/2006/relationships/image" Target="../media/image179.png"/><Relationship Id="rId4" Type="http://schemas.openxmlformats.org/officeDocument/2006/relationships/image" Target="../media/image178.png"/><Relationship Id="rId9" Type="http://schemas.openxmlformats.org/officeDocument/2006/relationships/image" Target="../media/image177.png"/><Relationship Id="rId5" Type="http://schemas.openxmlformats.org/officeDocument/2006/relationships/image" Target="../media/image172.png"/><Relationship Id="rId6" Type="http://schemas.openxmlformats.org/officeDocument/2006/relationships/image" Target="../media/image190.png"/><Relationship Id="rId7" Type="http://schemas.openxmlformats.org/officeDocument/2006/relationships/image" Target="../media/image189.png"/><Relationship Id="rId8" Type="http://schemas.openxmlformats.org/officeDocument/2006/relationships/image" Target="../media/image185.png"/><Relationship Id="rId11" Type="http://schemas.openxmlformats.org/officeDocument/2006/relationships/image" Target="../media/image201.png"/><Relationship Id="rId10" Type="http://schemas.openxmlformats.org/officeDocument/2006/relationships/image" Target="../media/image186.png"/><Relationship Id="rId13" Type="http://schemas.openxmlformats.org/officeDocument/2006/relationships/image" Target="../media/image187.png"/><Relationship Id="rId12" Type="http://schemas.openxmlformats.org/officeDocument/2006/relationships/image" Target="../media/image195.png"/><Relationship Id="rId14" Type="http://schemas.openxmlformats.org/officeDocument/2006/relationships/image" Target="../media/image184.png"/></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2.xml"/><Relationship Id="rId3" Type="http://schemas.openxmlformats.org/officeDocument/2006/relationships/image" Target="../media/image188.png"/><Relationship Id="rId4" Type="http://schemas.openxmlformats.org/officeDocument/2006/relationships/image" Target="../media/image182.png"/></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3.xml"/><Relationship Id="rId3" Type="http://schemas.openxmlformats.org/officeDocument/2006/relationships/image" Target="../media/image196.png"/><Relationship Id="rId4" Type="http://schemas.openxmlformats.org/officeDocument/2006/relationships/image" Target="../media/image193.pn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4.xml"/><Relationship Id="rId3" Type="http://schemas.openxmlformats.org/officeDocument/2006/relationships/image" Target="../media/image19.png"/><Relationship Id="rId4" Type="http://schemas.openxmlformats.org/officeDocument/2006/relationships/image" Target="../media/image192.png"/></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5.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6.xml"/><Relationship Id="rId3" Type="http://schemas.openxmlformats.org/officeDocument/2006/relationships/image" Target="../media/image194.png"/></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7.xml"/><Relationship Id="rId3" Type="http://schemas.openxmlformats.org/officeDocument/2006/relationships/image" Target="../media/image206.png"/><Relationship Id="rId4" Type="http://schemas.openxmlformats.org/officeDocument/2006/relationships/image" Target="../media/image197.png"/><Relationship Id="rId5" Type="http://schemas.openxmlformats.org/officeDocument/2006/relationships/image" Target="../media/image202.png"/></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8.xml"/><Relationship Id="rId3" Type="http://schemas.openxmlformats.org/officeDocument/2006/relationships/image" Target="../media/image200.png"/></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9.xml"/><Relationship Id="rId3" Type="http://schemas.openxmlformats.org/officeDocument/2006/relationships/image" Target="../media/image203.png"/><Relationship Id="rId4" Type="http://schemas.openxmlformats.org/officeDocument/2006/relationships/image" Target="../media/image209.png"/><Relationship Id="rId5" Type="http://schemas.openxmlformats.org/officeDocument/2006/relationships/image" Target="../media/image212.png"/></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0.xml"/><Relationship Id="rId3" Type="http://schemas.openxmlformats.org/officeDocument/2006/relationships/image" Target="../media/image204.png"/></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1.xml"/><Relationship Id="rId3" Type="http://schemas.openxmlformats.org/officeDocument/2006/relationships/image" Target="../media/image19.png"/><Relationship Id="rId4" Type="http://schemas.openxmlformats.org/officeDocument/2006/relationships/image" Target="../media/image228.png"/></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3.xml"/><Relationship Id="rId3" Type="http://schemas.openxmlformats.org/officeDocument/2006/relationships/image" Target="../media/image220.png"/></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4.xml"/><Relationship Id="rId3" Type="http://schemas.openxmlformats.org/officeDocument/2006/relationships/image" Target="../media/image215.png"/><Relationship Id="rId4" Type="http://schemas.openxmlformats.org/officeDocument/2006/relationships/image" Target="../media/image229.png"/><Relationship Id="rId9" Type="http://schemas.openxmlformats.org/officeDocument/2006/relationships/image" Target="../media/image211.png"/><Relationship Id="rId5" Type="http://schemas.openxmlformats.org/officeDocument/2006/relationships/image" Target="../media/image198.png"/><Relationship Id="rId6" Type="http://schemas.openxmlformats.org/officeDocument/2006/relationships/image" Target="../media/image208.png"/><Relationship Id="rId7" Type="http://schemas.openxmlformats.org/officeDocument/2006/relationships/image" Target="../media/image205.png"/><Relationship Id="rId8" Type="http://schemas.openxmlformats.org/officeDocument/2006/relationships/image" Target="../media/image226.png"/><Relationship Id="rId11" Type="http://schemas.openxmlformats.org/officeDocument/2006/relationships/image" Target="../media/image227.png"/><Relationship Id="rId10" Type="http://schemas.openxmlformats.org/officeDocument/2006/relationships/image" Target="../media/image210.png"/></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5.xml"/><Relationship Id="rId3" Type="http://schemas.openxmlformats.org/officeDocument/2006/relationships/image" Target="../media/image207.png"/><Relationship Id="rId4" Type="http://schemas.openxmlformats.org/officeDocument/2006/relationships/image" Target="../media/image216.png"/></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6.xml"/><Relationship Id="rId3" Type="http://schemas.openxmlformats.org/officeDocument/2006/relationships/image" Target="../media/image19.png"/><Relationship Id="rId4" Type="http://schemas.openxmlformats.org/officeDocument/2006/relationships/image" Target="../media/image213.png"/></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8.xml"/><Relationship Id="rId3" Type="http://schemas.openxmlformats.org/officeDocument/2006/relationships/image" Target="../media/image224.png"/></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9.xml"/><Relationship Id="rId3" Type="http://schemas.openxmlformats.org/officeDocument/2006/relationships/image" Target="../media/image217.png"/></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0.xml"/><Relationship Id="rId3" Type="http://schemas.openxmlformats.org/officeDocument/2006/relationships/image" Target="../media/image218.png"/></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1.xml"/><Relationship Id="rId3" Type="http://schemas.openxmlformats.org/officeDocument/2006/relationships/image" Target="../media/image214.png"/><Relationship Id="rId4" Type="http://schemas.openxmlformats.org/officeDocument/2006/relationships/image" Target="../media/image221.png"/></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3.xml"/><Relationship Id="rId3" Type="http://schemas.openxmlformats.org/officeDocument/2006/relationships/image" Target="../media/image19.png"/></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4.xml"/><Relationship Id="rId3" Type="http://schemas.openxmlformats.org/officeDocument/2006/relationships/image" Target="../media/image223.png"/><Relationship Id="rId4" Type="http://schemas.openxmlformats.org/officeDocument/2006/relationships/image" Target="../media/image222.png"/></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5.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6.xml"/><Relationship Id="rId3" Type="http://schemas.openxmlformats.org/officeDocument/2006/relationships/image" Target="../media/image225.png"/></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7.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8.xml"/><Relationship Id="rId3"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6"/>
          <p:cNvSpPr txBox="1"/>
          <p:nvPr>
            <p:ph type="ctrTitle"/>
          </p:nvPr>
        </p:nvSpPr>
        <p:spPr>
          <a:xfrm>
            <a:off x="1851300" y="1634250"/>
            <a:ext cx="54414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Measurement Conversions and Fraction Operations</a:t>
            </a:r>
            <a:endParaRPr sz="2700">
              <a:solidFill>
                <a:srgbClr val="434343"/>
              </a:solidFill>
              <a:latin typeface="Hepta Slab"/>
              <a:ea typeface="Hepta Slab"/>
              <a:cs typeface="Hepta Slab"/>
              <a:sym typeface="Hepta Slab"/>
            </a:endParaRPr>
          </a:p>
        </p:txBody>
      </p:sp>
      <p:sp>
        <p:nvSpPr>
          <p:cNvPr id="71" name="Google Shape;71;p16"/>
          <p:cNvSpPr txBox="1"/>
          <p:nvPr>
            <p:ph idx="1" type="subTitle"/>
          </p:nvPr>
        </p:nvSpPr>
        <p:spPr>
          <a:xfrm>
            <a:off x="2112300" y="2372251"/>
            <a:ext cx="4919400" cy="3990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sz="2000">
                <a:solidFill>
                  <a:srgbClr val="434343"/>
                </a:solidFill>
                <a:latin typeface="Hepta Slab"/>
                <a:ea typeface="Hepta Slab"/>
                <a:cs typeface="Hepta Slab"/>
                <a:sym typeface="Hepta Slab"/>
              </a:rPr>
              <a:t>Grade 5: Unit 6</a:t>
            </a:r>
            <a:endParaRPr sz="2000">
              <a:solidFill>
                <a:srgbClr val="434343"/>
              </a:solidFill>
              <a:latin typeface="Hepta Slab"/>
              <a:ea typeface="Hepta Slab"/>
              <a:cs typeface="Hepta Slab"/>
              <a:sym typeface="Hepta Slab"/>
            </a:endParaRPr>
          </a:p>
        </p:txBody>
      </p:sp>
      <p:sp>
        <p:nvSpPr>
          <p:cNvPr id="72" name="Google Shape;72;p16"/>
          <p:cNvSpPr txBox="1"/>
          <p:nvPr/>
        </p:nvSpPr>
        <p:spPr>
          <a:xfrm>
            <a:off x="484050" y="4063725"/>
            <a:ext cx="81759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666666"/>
                </a:solidFill>
                <a:latin typeface="Hepta Slab"/>
                <a:ea typeface="Hepta Slab"/>
                <a:cs typeface="Hepta Slab"/>
                <a:sym typeface="Hepta Slab"/>
              </a:rPr>
              <a:t>Standards addressed: </a:t>
            </a:r>
            <a:r>
              <a:rPr lang="en" sz="1200">
                <a:solidFill>
                  <a:srgbClr val="666666"/>
                </a:solidFill>
                <a:latin typeface="Hepta Slab"/>
                <a:ea typeface="Hepta Slab"/>
                <a:cs typeface="Hepta Slab"/>
                <a:sym typeface="Hepta Slab"/>
              </a:rPr>
              <a:t>5.MD.A.1, 5.NBT.A.1, 5.NBT.A.2, 5.NF.B.6, 5.MD.B.2, 5.NF.A.1, 5.NF.A.2, 5.NF.B.5, 5.OA.A</a:t>
            </a:r>
            <a:endParaRPr sz="1200">
              <a:solidFill>
                <a:srgbClr val="666666"/>
              </a:solidFill>
              <a:latin typeface="Hepta Slab"/>
              <a:ea typeface="Hepta Slab"/>
              <a:cs typeface="Hepta Slab"/>
              <a:sym typeface="Hepta Slab"/>
            </a:endParaRPr>
          </a:p>
        </p:txBody>
      </p:sp>
      <p:pic>
        <p:nvPicPr>
          <p:cNvPr id="73" name="Google Shape;73;p16"/>
          <p:cNvPicPr preferRelativeResize="0"/>
          <p:nvPr/>
        </p:nvPicPr>
        <p:blipFill>
          <a:blip r:embed="rId3">
            <a:alphaModFix amt="50000"/>
          </a:blip>
          <a:stretch>
            <a:fillRect/>
          </a:stretch>
        </p:blipFill>
        <p:spPr>
          <a:xfrm>
            <a:off x="7970425" y="129300"/>
            <a:ext cx="992875" cy="1027275"/>
          </a:xfrm>
          <a:prstGeom prst="rect">
            <a:avLst/>
          </a:prstGeom>
          <a:noFill/>
          <a:ln>
            <a:noFill/>
          </a:ln>
        </p:spPr>
      </p:pic>
      <p:sp>
        <p:nvSpPr>
          <p:cNvPr id="74" name="Google Shape;74;p16"/>
          <p:cNvSpPr txBox="1"/>
          <p:nvPr/>
        </p:nvSpPr>
        <p:spPr>
          <a:xfrm>
            <a:off x="0" y="4709975"/>
            <a:ext cx="9144000" cy="30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750">
                <a:latin typeface="Times New Roman"/>
                <a:ea typeface="Times New Roman"/>
                <a:cs typeface="Times New Roman"/>
                <a:sym typeface="Times New Roman"/>
              </a:rPr>
              <a:t> These slides have been created by Britnee Wright- Southeast Arkansas Education Cooperative  and are not official IM materials. Images and language are taken from IM Grade 5, Unit 6  by Illustrative Mathematics.  </a:t>
            </a:r>
            <a:endParaRPr sz="750">
              <a:latin typeface="Times New Roman"/>
              <a:ea typeface="Times New Roman"/>
              <a:cs typeface="Times New Roman"/>
              <a:sym typeface="Times New Roman"/>
            </a:endParaRPr>
          </a:p>
          <a:p>
            <a:pPr indent="0" lvl="0" marL="0" rtl="0" algn="ctr">
              <a:spcBef>
                <a:spcPts val="0"/>
              </a:spcBef>
              <a:spcAft>
                <a:spcPts val="0"/>
              </a:spcAft>
              <a:buNone/>
            </a:pPr>
            <a:r>
              <a:rPr lang="en" sz="750">
                <a:latin typeface="Times New Roman"/>
                <a:ea typeface="Times New Roman"/>
                <a:cs typeface="Times New Roman"/>
                <a:sym typeface="Times New Roman"/>
              </a:rPr>
              <a:t>Copyright 2020 by Illustrative Mathematics. All Rights Reserved, adapted and shared with permission.</a:t>
            </a:r>
            <a:endParaRPr sz="650">
              <a:latin typeface="Times New Roman"/>
              <a:ea typeface="Times New Roman"/>
              <a:cs typeface="Times New Roman"/>
              <a:sym typeface="Times New Roman"/>
            </a:endParaRPr>
          </a:p>
          <a:p>
            <a:pPr indent="0" lvl="0" marL="0" rtl="0" algn="ctr">
              <a:spcBef>
                <a:spcPts val="0"/>
              </a:spcBef>
              <a:spcAft>
                <a:spcPts val="0"/>
              </a:spcAft>
              <a:buNone/>
            </a:pPr>
            <a:r>
              <a:t/>
            </a:r>
            <a:endParaRPr sz="550">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78" name="Shape 78"/>
        <p:cNvGrpSpPr/>
        <p:nvPr/>
      </p:nvGrpSpPr>
      <p:grpSpPr>
        <a:xfrm>
          <a:off x="0" y="0"/>
          <a:ext cx="0" cy="0"/>
          <a:chOff x="0" y="0"/>
          <a:chExt cx="0" cy="0"/>
        </a:xfrm>
      </p:grpSpPr>
      <p:grpSp>
        <p:nvGrpSpPr>
          <p:cNvPr id="79" name="Google Shape;79;p17"/>
          <p:cNvGrpSpPr/>
          <p:nvPr/>
        </p:nvGrpSpPr>
        <p:grpSpPr>
          <a:xfrm>
            <a:off x="5632200" y="990227"/>
            <a:ext cx="2591999" cy="2080903"/>
            <a:chOff x="5632317" y="1189775"/>
            <a:chExt cx="3305700" cy="2367083"/>
          </a:xfrm>
        </p:grpSpPr>
        <p:sp>
          <p:nvSpPr>
            <p:cNvPr id="80" name="Google Shape;80;p17"/>
            <p:cNvSpPr/>
            <p:nvPr/>
          </p:nvSpPr>
          <p:spPr>
            <a:xfrm>
              <a:off x="5632317" y="1189775"/>
              <a:ext cx="3305700" cy="669000"/>
            </a:xfrm>
            <a:prstGeom prst="chevron">
              <a:avLst>
                <a:gd fmla="val 50000" name="adj"/>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81" name="Google Shape;81;p17"/>
            <p:cNvSpPr txBox="1"/>
            <p:nvPr/>
          </p:nvSpPr>
          <p:spPr>
            <a:xfrm>
              <a:off x="6064547" y="1968958"/>
              <a:ext cx="2787600" cy="15879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Interpret multiplication as scaling (resizing). </a:t>
              </a:r>
              <a:endParaRPr sz="1200">
                <a:solidFill>
                  <a:schemeClr val="dk1"/>
                </a:solidFill>
                <a:latin typeface="Quicksand"/>
                <a:ea typeface="Quicksand"/>
                <a:cs typeface="Quicksand"/>
                <a:sym typeface="Quicksand"/>
              </a:endParaRPr>
            </a:p>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Make generalizations about multiplying a whole number by a fraction greater than, less than and equal to 1.</a:t>
              </a:r>
              <a:endParaRPr sz="1200">
                <a:solidFill>
                  <a:schemeClr val="dk1"/>
                </a:solidFill>
                <a:latin typeface="Quicksand"/>
                <a:ea typeface="Quicksand"/>
                <a:cs typeface="Quicksand"/>
                <a:sym typeface="Quicksand"/>
              </a:endParaRPr>
            </a:p>
          </p:txBody>
        </p:sp>
      </p:grpSp>
      <p:grpSp>
        <p:nvGrpSpPr>
          <p:cNvPr id="82" name="Google Shape;82;p17"/>
          <p:cNvGrpSpPr/>
          <p:nvPr/>
        </p:nvGrpSpPr>
        <p:grpSpPr>
          <a:xfrm>
            <a:off x="1185300" y="990229"/>
            <a:ext cx="2693161" cy="2758219"/>
            <a:chOff x="0" y="1189989"/>
            <a:chExt cx="3546900" cy="3199419"/>
          </a:xfrm>
        </p:grpSpPr>
        <p:sp>
          <p:nvSpPr>
            <p:cNvPr id="83" name="Google Shape;83;p17"/>
            <p:cNvSpPr/>
            <p:nvPr/>
          </p:nvSpPr>
          <p:spPr>
            <a:xfrm>
              <a:off x="0" y="1189989"/>
              <a:ext cx="3546900" cy="669000"/>
            </a:xfrm>
            <a:prstGeom prst="homePlate">
              <a:avLst>
                <a:gd fmla="val 50000" name="adj"/>
              </a:avLst>
            </a:prstGeom>
            <a:solidFill>
              <a:srgbClr val="C9DA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84" name="Google Shape;84;p17"/>
            <p:cNvSpPr txBox="1"/>
            <p:nvPr/>
          </p:nvSpPr>
          <p:spPr>
            <a:xfrm>
              <a:off x="283700" y="1975908"/>
              <a:ext cx="2466300" cy="2413500"/>
            </a:xfrm>
            <a:prstGeom prst="rect">
              <a:avLst/>
            </a:prstGeom>
            <a:noFill/>
            <a:ln>
              <a:noFill/>
            </a:ln>
          </p:spPr>
          <p:txBody>
            <a:bodyPr anchorCtr="0" anchor="t" bIns="0" lIns="0" spcFirstLastPara="1" rIns="0" wrap="square" tIns="0">
              <a:noAutofit/>
            </a:bodyPr>
            <a:lstStyle/>
            <a:p>
              <a:pPr indent="-298450" lvl="0" marL="457200" rtl="0" algn="l">
                <a:lnSpc>
                  <a:spcPct val="115000"/>
                </a:lnSpc>
                <a:spcBef>
                  <a:spcPts val="0"/>
                </a:spcBef>
                <a:spcAft>
                  <a:spcPts val="0"/>
                </a:spcAft>
                <a:buClr>
                  <a:schemeClr val="dk1"/>
                </a:buClr>
                <a:buSzPts val="1100"/>
                <a:buFont typeface="Quicksand"/>
                <a:buChar char="➔"/>
              </a:pPr>
              <a:r>
                <a:rPr lang="en" sz="1100">
                  <a:solidFill>
                    <a:schemeClr val="dk1"/>
                  </a:solidFill>
                  <a:latin typeface="Quicksand"/>
                  <a:ea typeface="Quicksand"/>
                  <a:cs typeface="Quicksand"/>
                  <a:sym typeface="Quicksand"/>
                </a:rPr>
                <a:t>Explain patterns when multiplying and dividing by powers of 10. </a:t>
              </a:r>
              <a:endParaRPr sz="1100">
                <a:solidFill>
                  <a:schemeClr val="dk1"/>
                </a:solidFill>
                <a:latin typeface="Quicksand"/>
                <a:ea typeface="Quicksand"/>
                <a:cs typeface="Quicksand"/>
                <a:sym typeface="Quicksand"/>
              </a:endParaRPr>
            </a:p>
            <a:p>
              <a:pPr indent="-298450" lvl="0" marL="457200" rtl="0" algn="l">
                <a:lnSpc>
                  <a:spcPct val="115000"/>
                </a:lnSpc>
                <a:spcBef>
                  <a:spcPts val="0"/>
                </a:spcBef>
                <a:spcAft>
                  <a:spcPts val="0"/>
                </a:spcAft>
                <a:buClr>
                  <a:schemeClr val="dk1"/>
                </a:buClr>
                <a:buSzPts val="1100"/>
                <a:buFont typeface="Quicksand"/>
                <a:buChar char="➔"/>
              </a:pPr>
              <a:r>
                <a:rPr lang="en" sz="1100">
                  <a:solidFill>
                    <a:schemeClr val="dk1"/>
                  </a:solidFill>
                  <a:latin typeface="Quicksand"/>
                  <a:ea typeface="Quicksand"/>
                  <a:cs typeface="Quicksand"/>
                  <a:sym typeface="Quicksand"/>
                </a:rPr>
                <a:t>Solve multi-step problems involving measurement conversions.</a:t>
              </a:r>
              <a:endParaRPr sz="1100">
                <a:solidFill>
                  <a:schemeClr val="dk1"/>
                </a:solidFill>
                <a:latin typeface="Quicksand"/>
                <a:ea typeface="Quicksand"/>
                <a:cs typeface="Quicksand"/>
                <a:sym typeface="Quicksand"/>
              </a:endParaRPr>
            </a:p>
          </p:txBody>
        </p:sp>
      </p:grpSp>
      <p:grpSp>
        <p:nvGrpSpPr>
          <p:cNvPr id="85" name="Google Shape;85;p17"/>
          <p:cNvGrpSpPr/>
          <p:nvPr/>
        </p:nvGrpSpPr>
        <p:grpSpPr>
          <a:xfrm>
            <a:off x="3456958" y="990216"/>
            <a:ext cx="2591999" cy="2445514"/>
            <a:chOff x="2944204" y="1189775"/>
            <a:chExt cx="3305700" cy="2778046"/>
          </a:xfrm>
        </p:grpSpPr>
        <p:sp>
          <p:nvSpPr>
            <p:cNvPr id="86" name="Google Shape;86;p17"/>
            <p:cNvSpPr/>
            <p:nvPr/>
          </p:nvSpPr>
          <p:spPr>
            <a:xfrm>
              <a:off x="2944204" y="1189775"/>
              <a:ext cx="3305700" cy="669000"/>
            </a:xfrm>
            <a:prstGeom prst="chevron">
              <a:avLst>
                <a:gd fmla="val 50000" name="adj"/>
              </a:avLst>
            </a:prstGeom>
            <a:solidFill>
              <a:srgbClr val="A4C2F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87" name="Google Shape;87;p17"/>
            <p:cNvSpPr txBox="1"/>
            <p:nvPr/>
          </p:nvSpPr>
          <p:spPr>
            <a:xfrm>
              <a:off x="3114375" y="1991421"/>
              <a:ext cx="2642700" cy="19764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Add and subtract fractions with unlike denominators. </a:t>
              </a:r>
              <a:endParaRPr sz="1200">
                <a:solidFill>
                  <a:schemeClr val="dk1"/>
                </a:solidFill>
                <a:latin typeface="Quicksand"/>
                <a:ea typeface="Quicksand"/>
                <a:cs typeface="Quicksand"/>
                <a:sym typeface="Quicksand"/>
              </a:endParaRPr>
            </a:p>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Create line plots to display fractional measurement data, and use the information to solve problems. </a:t>
              </a:r>
              <a:endParaRPr sz="1200">
                <a:solidFill>
                  <a:schemeClr val="dk1"/>
                </a:solidFill>
                <a:latin typeface="Quicksand"/>
                <a:ea typeface="Quicksand"/>
                <a:cs typeface="Quicksand"/>
                <a:sym typeface="Quicksand"/>
              </a:endParaRPr>
            </a:p>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Solve problems involving fraction operations.</a:t>
              </a:r>
              <a:endParaRPr sz="1200">
                <a:solidFill>
                  <a:schemeClr val="dk1"/>
                </a:solidFill>
                <a:latin typeface="Quicksand"/>
                <a:ea typeface="Quicksand"/>
                <a:cs typeface="Quicksand"/>
                <a:sym typeface="Quicksand"/>
              </a:endParaRPr>
            </a:p>
          </p:txBody>
        </p:sp>
      </p:grpSp>
      <p:sp>
        <p:nvSpPr>
          <p:cNvPr id="88" name="Google Shape;88;p17"/>
          <p:cNvSpPr txBox="1"/>
          <p:nvPr/>
        </p:nvSpPr>
        <p:spPr>
          <a:xfrm>
            <a:off x="1282500" y="909600"/>
            <a:ext cx="24108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A</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1-7</a:t>
            </a:r>
            <a:endParaRPr>
              <a:latin typeface="Quicksand"/>
              <a:ea typeface="Quicksand"/>
              <a:cs typeface="Quicksand"/>
              <a:sym typeface="Quicksand"/>
            </a:endParaRPr>
          </a:p>
          <a:p>
            <a:pPr indent="0" lvl="0" marL="0" rtl="0" algn="ctr">
              <a:spcBef>
                <a:spcPts val="0"/>
              </a:spcBef>
              <a:spcAft>
                <a:spcPts val="0"/>
              </a:spcAft>
              <a:buNone/>
            </a:pPr>
            <a:r>
              <a:rPr lang="en" sz="800">
                <a:latin typeface="Quicksand"/>
                <a:ea typeface="Quicksand"/>
                <a:cs typeface="Quicksand"/>
                <a:sym typeface="Quicksand"/>
              </a:rPr>
              <a:t>5.MD.A.1, 5.NBT.A.1, 5.NBT.A.2, 5.NF.B.6</a:t>
            </a:r>
            <a:endParaRPr sz="800">
              <a:latin typeface="Quicksand"/>
              <a:ea typeface="Quicksand"/>
              <a:cs typeface="Quicksand"/>
              <a:sym typeface="Quicksand"/>
            </a:endParaRPr>
          </a:p>
        </p:txBody>
      </p:sp>
      <p:sp>
        <p:nvSpPr>
          <p:cNvPr id="89" name="Google Shape;89;p17"/>
          <p:cNvSpPr txBox="1"/>
          <p:nvPr/>
        </p:nvSpPr>
        <p:spPr>
          <a:xfrm>
            <a:off x="3308300" y="909600"/>
            <a:ext cx="26427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B</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8-15</a:t>
            </a:r>
            <a:endParaRPr>
              <a:latin typeface="Quicksand"/>
              <a:ea typeface="Quicksand"/>
              <a:cs typeface="Quicksand"/>
              <a:sym typeface="Quicksand"/>
            </a:endParaRPr>
          </a:p>
          <a:p>
            <a:pPr indent="0" lvl="0" marL="0" rtl="0" algn="ctr">
              <a:spcBef>
                <a:spcPts val="0"/>
              </a:spcBef>
              <a:spcAft>
                <a:spcPts val="0"/>
              </a:spcAft>
              <a:buNone/>
            </a:pPr>
            <a:r>
              <a:rPr lang="en" sz="800">
                <a:latin typeface="Quicksand"/>
                <a:ea typeface="Quicksand"/>
                <a:cs typeface="Quicksand"/>
                <a:sym typeface="Quicksand"/>
              </a:rPr>
              <a:t>5.MD.B.2, 5.NF.A.1, 5.NF.A.2</a:t>
            </a:r>
            <a:endParaRPr sz="800">
              <a:latin typeface="Quicksand"/>
              <a:ea typeface="Quicksand"/>
              <a:cs typeface="Quicksand"/>
              <a:sym typeface="Quicksand"/>
            </a:endParaRPr>
          </a:p>
        </p:txBody>
      </p:sp>
      <p:sp>
        <p:nvSpPr>
          <p:cNvPr id="90" name="Google Shape;90;p17"/>
          <p:cNvSpPr txBox="1"/>
          <p:nvPr/>
        </p:nvSpPr>
        <p:spPr>
          <a:xfrm>
            <a:off x="5937288" y="909600"/>
            <a:ext cx="22440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C</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16-21</a:t>
            </a:r>
            <a:endParaRPr>
              <a:latin typeface="Quicksand"/>
              <a:ea typeface="Quicksand"/>
              <a:cs typeface="Quicksand"/>
              <a:sym typeface="Quicksand"/>
            </a:endParaRPr>
          </a:p>
          <a:p>
            <a:pPr indent="0" lvl="0" marL="0" rtl="0" algn="ctr">
              <a:spcBef>
                <a:spcPts val="0"/>
              </a:spcBef>
              <a:spcAft>
                <a:spcPts val="0"/>
              </a:spcAft>
              <a:buNone/>
            </a:pPr>
            <a:r>
              <a:rPr lang="en" sz="700">
                <a:latin typeface="Quicksand"/>
                <a:ea typeface="Quicksand"/>
                <a:cs typeface="Quicksand"/>
                <a:sym typeface="Quicksand"/>
              </a:rPr>
              <a:t>5.MD.B.2, 5.NF.A.2, 5.NF.B.5, 5.OA.A</a:t>
            </a:r>
            <a:endParaRPr sz="700">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91" name="Google Shape;91;p17"/>
          <p:cNvSpPr txBox="1"/>
          <p:nvPr/>
        </p:nvSpPr>
        <p:spPr>
          <a:xfrm>
            <a:off x="1052700" y="134150"/>
            <a:ext cx="70386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Unit 6 Progression Overview</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t/>
            </a:r>
            <a:endParaRPr sz="1800">
              <a:latin typeface="Hepta Slab"/>
              <a:ea typeface="Hepta Slab"/>
              <a:cs typeface="Hepta Slab"/>
              <a:sym typeface="Hepta Slab"/>
            </a:endParaRPr>
          </a:p>
        </p:txBody>
      </p:sp>
      <p:pic>
        <p:nvPicPr>
          <p:cNvPr id="92" name="Google Shape;92;p17"/>
          <p:cNvPicPr preferRelativeResize="0"/>
          <p:nvPr/>
        </p:nvPicPr>
        <p:blipFill>
          <a:blip r:embed="rId3">
            <a:alphaModFix/>
          </a:blip>
          <a:stretch>
            <a:fillRect/>
          </a:stretch>
        </p:blipFill>
        <p:spPr>
          <a:xfrm>
            <a:off x="1456424" y="3645850"/>
            <a:ext cx="2000525" cy="874400"/>
          </a:xfrm>
          <a:prstGeom prst="rect">
            <a:avLst/>
          </a:prstGeom>
          <a:noFill/>
          <a:ln>
            <a:noFill/>
          </a:ln>
        </p:spPr>
      </p:pic>
      <p:pic>
        <p:nvPicPr>
          <p:cNvPr id="93" name="Google Shape;93;p17"/>
          <p:cNvPicPr preferRelativeResize="0"/>
          <p:nvPr/>
        </p:nvPicPr>
        <p:blipFill>
          <a:blip r:embed="rId4">
            <a:alphaModFix/>
          </a:blip>
          <a:stretch>
            <a:fillRect/>
          </a:stretch>
        </p:blipFill>
        <p:spPr>
          <a:xfrm>
            <a:off x="3693301" y="4321950"/>
            <a:ext cx="2244001" cy="602306"/>
          </a:xfrm>
          <a:prstGeom prst="rect">
            <a:avLst/>
          </a:prstGeom>
          <a:noFill/>
          <a:ln>
            <a:noFill/>
          </a:ln>
        </p:spPr>
      </p:pic>
      <p:pic>
        <p:nvPicPr>
          <p:cNvPr id="94" name="Google Shape;94;p17"/>
          <p:cNvPicPr preferRelativeResize="0"/>
          <p:nvPr/>
        </p:nvPicPr>
        <p:blipFill>
          <a:blip r:embed="rId5">
            <a:alphaModFix/>
          </a:blip>
          <a:stretch>
            <a:fillRect/>
          </a:stretch>
        </p:blipFill>
        <p:spPr>
          <a:xfrm>
            <a:off x="6278174" y="3435725"/>
            <a:ext cx="2244001" cy="47153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8"/>
          <p:cNvSpPr txBox="1"/>
          <p:nvPr>
            <p:ph type="ctrTitle"/>
          </p:nvPr>
        </p:nvSpPr>
        <p:spPr>
          <a:xfrm>
            <a:off x="1680950" y="583250"/>
            <a:ext cx="5276100" cy="57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434343"/>
                </a:solidFill>
                <a:latin typeface="Gayathri"/>
                <a:ea typeface="Gayathri"/>
                <a:cs typeface="Gayathri"/>
                <a:sym typeface="Gayathri"/>
              </a:rPr>
              <a:t>Unit 6 Quick Links</a:t>
            </a:r>
            <a:endParaRPr sz="3200">
              <a:solidFill>
                <a:srgbClr val="434343"/>
              </a:solidFill>
              <a:latin typeface="Gayathri"/>
              <a:ea typeface="Gayathri"/>
              <a:cs typeface="Gayathri"/>
              <a:sym typeface="Gayathri"/>
            </a:endParaRPr>
          </a:p>
        </p:txBody>
      </p:sp>
      <p:sp>
        <p:nvSpPr>
          <p:cNvPr id="100" name="Google Shape;100;p18">
            <a:hlinkClick action="ppaction://hlinksldjump" r:id="rId3"/>
          </p:cNvPr>
          <p:cNvSpPr txBox="1"/>
          <p:nvPr/>
        </p:nvSpPr>
        <p:spPr>
          <a:xfrm>
            <a:off x="426700" y="15651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4">
                  <a:extLst>
                    <a:ext uri="{A12FA001-AC4F-418D-AE19-62706E023703}">
                      <ahyp:hlinkClr val="tx"/>
                    </a:ext>
                  </a:extLst>
                </a:hlinkClick>
              </a:rPr>
              <a:t>L1</a:t>
            </a:r>
            <a:endParaRPr b="1" sz="2200">
              <a:solidFill>
                <a:srgbClr val="674EA7"/>
              </a:solidFill>
              <a:latin typeface="Hepta Slab"/>
              <a:ea typeface="Hepta Slab"/>
              <a:cs typeface="Hepta Slab"/>
              <a:sym typeface="Hepta Slab"/>
            </a:endParaRPr>
          </a:p>
        </p:txBody>
      </p:sp>
      <p:sp>
        <p:nvSpPr>
          <p:cNvPr id="101" name="Google Shape;101;p18">
            <a:hlinkClick action="ppaction://hlinksldjump" r:id="rId5"/>
          </p:cNvPr>
          <p:cNvSpPr txBox="1"/>
          <p:nvPr/>
        </p:nvSpPr>
        <p:spPr>
          <a:xfrm>
            <a:off x="1129950" y="15651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6">
                  <a:extLst>
                    <a:ext uri="{A12FA001-AC4F-418D-AE19-62706E023703}">
                      <ahyp:hlinkClr val="tx"/>
                    </a:ext>
                  </a:extLst>
                </a:hlinkClick>
              </a:rPr>
              <a:t>L2</a:t>
            </a:r>
            <a:endParaRPr b="1" sz="2200">
              <a:solidFill>
                <a:srgbClr val="674EA7"/>
              </a:solidFill>
              <a:latin typeface="Hepta Slab"/>
              <a:ea typeface="Hepta Slab"/>
              <a:cs typeface="Hepta Slab"/>
              <a:sym typeface="Hepta Slab"/>
            </a:endParaRPr>
          </a:p>
        </p:txBody>
      </p:sp>
      <p:sp>
        <p:nvSpPr>
          <p:cNvPr id="102" name="Google Shape;102;p18">
            <a:hlinkClick action="ppaction://hlinksldjump" r:id="rId7"/>
          </p:cNvPr>
          <p:cNvSpPr txBox="1"/>
          <p:nvPr/>
        </p:nvSpPr>
        <p:spPr>
          <a:xfrm>
            <a:off x="1911938" y="157108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8">
                  <a:extLst>
                    <a:ext uri="{A12FA001-AC4F-418D-AE19-62706E023703}">
                      <ahyp:hlinkClr val="tx"/>
                    </a:ext>
                  </a:extLst>
                </a:hlinkClick>
              </a:rPr>
              <a:t>L3</a:t>
            </a:r>
            <a:endParaRPr b="1" sz="2200">
              <a:solidFill>
                <a:srgbClr val="674EA7"/>
              </a:solidFill>
              <a:latin typeface="Hepta Slab"/>
              <a:ea typeface="Hepta Slab"/>
              <a:cs typeface="Hepta Slab"/>
              <a:sym typeface="Hepta Slab"/>
            </a:endParaRPr>
          </a:p>
        </p:txBody>
      </p:sp>
      <p:sp>
        <p:nvSpPr>
          <p:cNvPr id="103" name="Google Shape;103;p18">
            <a:hlinkClick action="ppaction://hlinksldjump" r:id="rId9"/>
          </p:cNvPr>
          <p:cNvSpPr txBox="1"/>
          <p:nvPr/>
        </p:nvSpPr>
        <p:spPr>
          <a:xfrm>
            <a:off x="2693938" y="15651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10">
                  <a:extLst>
                    <a:ext uri="{A12FA001-AC4F-418D-AE19-62706E023703}">
                      <ahyp:hlinkClr val="tx"/>
                    </a:ext>
                  </a:extLst>
                </a:hlinkClick>
              </a:rPr>
              <a:t>L4</a:t>
            </a:r>
            <a:endParaRPr b="1" sz="2200">
              <a:solidFill>
                <a:srgbClr val="674EA7"/>
              </a:solidFill>
              <a:latin typeface="Hepta Slab"/>
              <a:ea typeface="Hepta Slab"/>
              <a:cs typeface="Hepta Slab"/>
              <a:sym typeface="Hepta Slab"/>
            </a:endParaRPr>
          </a:p>
        </p:txBody>
      </p:sp>
      <p:sp>
        <p:nvSpPr>
          <p:cNvPr id="104" name="Google Shape;104;p18">
            <a:hlinkClick action="ppaction://hlinksldjump" r:id="rId11"/>
          </p:cNvPr>
          <p:cNvSpPr txBox="1"/>
          <p:nvPr/>
        </p:nvSpPr>
        <p:spPr>
          <a:xfrm>
            <a:off x="3554688" y="15651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12">
                  <a:extLst>
                    <a:ext uri="{A12FA001-AC4F-418D-AE19-62706E023703}">
                      <ahyp:hlinkClr val="tx"/>
                    </a:ext>
                  </a:extLst>
                </a:hlinkClick>
              </a:rPr>
              <a:t>L</a:t>
            </a:r>
            <a:r>
              <a:rPr b="1" lang="en" sz="2200" u="sng">
                <a:solidFill>
                  <a:srgbClr val="674EA7"/>
                </a:solidFill>
                <a:latin typeface="Hepta Slab"/>
                <a:ea typeface="Hepta Slab"/>
                <a:cs typeface="Hepta Slab"/>
                <a:sym typeface="Hepta Slab"/>
                <a:hlinkClick action="ppaction://hlinksldjump" r:id="rId13">
                  <a:extLst>
                    <a:ext uri="{A12FA001-AC4F-418D-AE19-62706E023703}">
                      <ahyp:hlinkClr val="tx"/>
                    </a:ext>
                  </a:extLst>
                </a:hlinkClick>
              </a:rPr>
              <a:t>5</a:t>
            </a:r>
            <a:endParaRPr b="1" sz="2200">
              <a:solidFill>
                <a:srgbClr val="674EA7"/>
              </a:solidFill>
              <a:latin typeface="Hepta Slab"/>
              <a:ea typeface="Hepta Slab"/>
              <a:cs typeface="Hepta Slab"/>
              <a:sym typeface="Hepta Slab"/>
            </a:endParaRPr>
          </a:p>
        </p:txBody>
      </p:sp>
      <p:sp>
        <p:nvSpPr>
          <p:cNvPr id="105" name="Google Shape;105;p18">
            <a:hlinkClick action="ppaction://hlinksldjump" r:id="rId14"/>
          </p:cNvPr>
          <p:cNvSpPr txBox="1"/>
          <p:nvPr/>
        </p:nvSpPr>
        <p:spPr>
          <a:xfrm>
            <a:off x="4426038" y="15651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15">
                  <a:extLst>
                    <a:ext uri="{A12FA001-AC4F-418D-AE19-62706E023703}">
                      <ahyp:hlinkClr val="tx"/>
                    </a:ext>
                  </a:extLst>
                </a:hlinkClick>
              </a:rPr>
              <a:t>L</a:t>
            </a:r>
            <a:r>
              <a:rPr b="1" lang="en" sz="2200" u="sng">
                <a:solidFill>
                  <a:srgbClr val="674EA7"/>
                </a:solidFill>
                <a:latin typeface="Hepta Slab"/>
                <a:ea typeface="Hepta Slab"/>
                <a:cs typeface="Hepta Slab"/>
                <a:sym typeface="Hepta Slab"/>
                <a:hlinkClick action="ppaction://hlinksldjump" r:id="rId16">
                  <a:extLst>
                    <a:ext uri="{A12FA001-AC4F-418D-AE19-62706E023703}">
                      <ahyp:hlinkClr val="tx"/>
                    </a:ext>
                  </a:extLst>
                </a:hlinkClick>
              </a:rPr>
              <a:t>6</a:t>
            </a:r>
            <a:endParaRPr b="1" sz="2200">
              <a:solidFill>
                <a:srgbClr val="674EA7"/>
              </a:solidFill>
              <a:latin typeface="Hepta Slab"/>
              <a:ea typeface="Hepta Slab"/>
              <a:cs typeface="Hepta Slab"/>
              <a:sym typeface="Hepta Slab"/>
            </a:endParaRPr>
          </a:p>
        </p:txBody>
      </p:sp>
      <p:sp>
        <p:nvSpPr>
          <p:cNvPr id="106" name="Google Shape;106;p18">
            <a:hlinkClick action="ppaction://hlinksldjump" r:id="rId17"/>
          </p:cNvPr>
          <p:cNvSpPr txBox="1"/>
          <p:nvPr/>
        </p:nvSpPr>
        <p:spPr>
          <a:xfrm>
            <a:off x="5422063" y="15651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18">
                  <a:extLst>
                    <a:ext uri="{A12FA001-AC4F-418D-AE19-62706E023703}">
                      <ahyp:hlinkClr val="tx"/>
                    </a:ext>
                  </a:extLst>
                </a:hlinkClick>
              </a:rPr>
              <a:t>L</a:t>
            </a:r>
            <a:r>
              <a:rPr b="1" lang="en" sz="2200" u="sng">
                <a:solidFill>
                  <a:srgbClr val="674EA7"/>
                </a:solidFill>
                <a:latin typeface="Hepta Slab"/>
                <a:ea typeface="Hepta Slab"/>
                <a:cs typeface="Hepta Slab"/>
                <a:sym typeface="Hepta Slab"/>
                <a:hlinkClick action="ppaction://hlinksldjump" r:id="rId19">
                  <a:extLst>
                    <a:ext uri="{A12FA001-AC4F-418D-AE19-62706E023703}">
                      <ahyp:hlinkClr val="tx"/>
                    </a:ext>
                  </a:extLst>
                </a:hlinkClick>
              </a:rPr>
              <a:t>7</a:t>
            </a:r>
            <a:endParaRPr b="1" sz="2200">
              <a:solidFill>
                <a:srgbClr val="674EA7"/>
              </a:solidFill>
              <a:latin typeface="Hepta Slab"/>
              <a:ea typeface="Hepta Slab"/>
              <a:cs typeface="Hepta Slab"/>
              <a:sym typeface="Hepta Slab"/>
            </a:endParaRPr>
          </a:p>
        </p:txBody>
      </p:sp>
      <p:sp>
        <p:nvSpPr>
          <p:cNvPr id="107" name="Google Shape;107;p18">
            <a:hlinkClick action="ppaction://hlinksldjump" r:id="rId20"/>
          </p:cNvPr>
          <p:cNvSpPr txBox="1"/>
          <p:nvPr/>
        </p:nvSpPr>
        <p:spPr>
          <a:xfrm>
            <a:off x="1407963" y="26133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21">
                  <a:extLst>
                    <a:ext uri="{A12FA001-AC4F-418D-AE19-62706E023703}">
                      <ahyp:hlinkClr val="tx"/>
                    </a:ext>
                  </a:extLst>
                </a:hlinkClick>
              </a:rPr>
              <a:t>L</a:t>
            </a:r>
            <a:r>
              <a:rPr b="1" lang="en" sz="2200" u="sng">
                <a:solidFill>
                  <a:srgbClr val="674EA7"/>
                </a:solidFill>
                <a:latin typeface="Hepta Slab"/>
                <a:ea typeface="Hepta Slab"/>
                <a:cs typeface="Hepta Slab"/>
                <a:sym typeface="Hepta Slab"/>
                <a:hlinkClick action="ppaction://hlinksldjump" r:id="rId22">
                  <a:extLst>
                    <a:ext uri="{A12FA001-AC4F-418D-AE19-62706E023703}">
                      <ahyp:hlinkClr val="tx"/>
                    </a:ext>
                  </a:extLst>
                </a:hlinkClick>
              </a:rPr>
              <a:t>8</a:t>
            </a:r>
            <a:endParaRPr b="1" sz="2200">
              <a:solidFill>
                <a:srgbClr val="674EA7"/>
              </a:solidFill>
              <a:latin typeface="Hepta Slab"/>
              <a:ea typeface="Hepta Slab"/>
              <a:cs typeface="Hepta Slab"/>
              <a:sym typeface="Hepta Slab"/>
            </a:endParaRPr>
          </a:p>
        </p:txBody>
      </p:sp>
      <p:sp>
        <p:nvSpPr>
          <p:cNvPr id="108" name="Google Shape;108;p18">
            <a:hlinkClick action="ppaction://hlinksldjump" r:id="rId23"/>
          </p:cNvPr>
          <p:cNvSpPr txBox="1"/>
          <p:nvPr/>
        </p:nvSpPr>
        <p:spPr>
          <a:xfrm>
            <a:off x="2179425" y="26133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24">
                  <a:extLst>
                    <a:ext uri="{A12FA001-AC4F-418D-AE19-62706E023703}">
                      <ahyp:hlinkClr val="tx"/>
                    </a:ext>
                  </a:extLst>
                </a:hlinkClick>
              </a:rPr>
              <a:t>L</a:t>
            </a:r>
            <a:r>
              <a:rPr b="1" lang="en" sz="2200" u="sng">
                <a:solidFill>
                  <a:srgbClr val="674EA7"/>
                </a:solidFill>
                <a:latin typeface="Hepta Slab"/>
                <a:ea typeface="Hepta Slab"/>
                <a:cs typeface="Hepta Slab"/>
                <a:sym typeface="Hepta Slab"/>
                <a:hlinkClick action="ppaction://hlinksldjump" r:id="rId25">
                  <a:extLst>
                    <a:ext uri="{A12FA001-AC4F-418D-AE19-62706E023703}">
                      <ahyp:hlinkClr val="tx"/>
                    </a:ext>
                  </a:extLst>
                </a:hlinkClick>
              </a:rPr>
              <a:t>9</a:t>
            </a:r>
            <a:endParaRPr b="1" sz="2200">
              <a:solidFill>
                <a:srgbClr val="674EA7"/>
              </a:solidFill>
              <a:latin typeface="Hepta Slab"/>
              <a:ea typeface="Hepta Slab"/>
              <a:cs typeface="Hepta Slab"/>
              <a:sym typeface="Hepta Slab"/>
            </a:endParaRPr>
          </a:p>
        </p:txBody>
      </p:sp>
      <p:pic>
        <p:nvPicPr>
          <p:cNvPr id="109" name="Google Shape;109;p18">
            <a:hlinkClick r:id="rId26"/>
          </p:cNvPr>
          <p:cNvPicPr preferRelativeResize="0"/>
          <p:nvPr/>
        </p:nvPicPr>
        <p:blipFill>
          <a:blip r:embed="rId27">
            <a:alphaModFix/>
          </a:blip>
          <a:stretch>
            <a:fillRect/>
          </a:stretch>
        </p:blipFill>
        <p:spPr>
          <a:xfrm>
            <a:off x="8015874" y="1355625"/>
            <a:ext cx="548700" cy="560038"/>
          </a:xfrm>
          <a:prstGeom prst="rect">
            <a:avLst/>
          </a:prstGeom>
          <a:noFill/>
          <a:ln cap="flat" cmpd="sng" w="38100">
            <a:solidFill>
              <a:srgbClr val="595959"/>
            </a:solidFill>
            <a:prstDash val="solid"/>
            <a:round/>
            <a:headEnd len="sm" w="sm" type="none"/>
            <a:tailEnd len="sm" w="sm" type="none"/>
          </a:ln>
        </p:spPr>
      </p:pic>
      <p:pic>
        <p:nvPicPr>
          <p:cNvPr id="110" name="Google Shape;110;p18">
            <a:hlinkClick r:id="rId28"/>
          </p:cNvPr>
          <p:cNvPicPr preferRelativeResize="0"/>
          <p:nvPr/>
        </p:nvPicPr>
        <p:blipFill>
          <a:blip r:embed="rId29">
            <a:alphaModFix/>
          </a:blip>
          <a:stretch>
            <a:fillRect/>
          </a:stretch>
        </p:blipFill>
        <p:spPr>
          <a:xfrm>
            <a:off x="8000224" y="3390161"/>
            <a:ext cx="580025" cy="506289"/>
          </a:xfrm>
          <a:prstGeom prst="rect">
            <a:avLst/>
          </a:prstGeom>
          <a:noFill/>
          <a:ln cap="flat" cmpd="sng" w="38100">
            <a:solidFill>
              <a:srgbClr val="595959"/>
            </a:solidFill>
            <a:prstDash val="solid"/>
            <a:round/>
            <a:headEnd len="sm" w="sm" type="none"/>
            <a:tailEnd len="sm" w="sm" type="none"/>
          </a:ln>
        </p:spPr>
      </p:pic>
      <p:sp>
        <p:nvSpPr>
          <p:cNvPr id="111" name="Google Shape;111;p18">
            <a:hlinkClick action="ppaction://hlinksldjump" r:id="rId30"/>
          </p:cNvPr>
          <p:cNvSpPr txBox="1"/>
          <p:nvPr/>
        </p:nvSpPr>
        <p:spPr>
          <a:xfrm>
            <a:off x="2950863" y="26103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31">
                  <a:extLst>
                    <a:ext uri="{A12FA001-AC4F-418D-AE19-62706E023703}">
                      <ahyp:hlinkClr val="tx"/>
                    </a:ext>
                  </a:extLst>
                </a:hlinkClick>
              </a:rPr>
              <a:t>L</a:t>
            </a:r>
            <a:r>
              <a:rPr b="1" lang="en" sz="1800" u="sng">
                <a:solidFill>
                  <a:srgbClr val="674EA7"/>
                </a:solidFill>
                <a:latin typeface="Hepta Slab"/>
                <a:ea typeface="Hepta Slab"/>
                <a:cs typeface="Hepta Slab"/>
                <a:sym typeface="Hepta Slab"/>
                <a:hlinkClick action="ppaction://hlinksldjump" r:id="rId32">
                  <a:extLst>
                    <a:ext uri="{A12FA001-AC4F-418D-AE19-62706E023703}">
                      <ahyp:hlinkClr val="tx"/>
                    </a:ext>
                  </a:extLst>
                </a:hlinkClick>
              </a:rPr>
              <a:t>10</a:t>
            </a:r>
            <a:endParaRPr b="1" sz="1800">
              <a:solidFill>
                <a:srgbClr val="674EA7"/>
              </a:solidFill>
              <a:latin typeface="Hepta Slab"/>
              <a:ea typeface="Hepta Slab"/>
              <a:cs typeface="Hepta Slab"/>
              <a:sym typeface="Hepta Slab"/>
            </a:endParaRPr>
          </a:p>
        </p:txBody>
      </p:sp>
      <p:grpSp>
        <p:nvGrpSpPr>
          <p:cNvPr id="112" name="Google Shape;112;p18"/>
          <p:cNvGrpSpPr/>
          <p:nvPr/>
        </p:nvGrpSpPr>
        <p:grpSpPr>
          <a:xfrm>
            <a:off x="8000373" y="283909"/>
            <a:ext cx="780563" cy="669288"/>
            <a:chOff x="570875" y="4322250"/>
            <a:chExt cx="443300" cy="443325"/>
          </a:xfrm>
        </p:grpSpPr>
        <p:sp>
          <p:nvSpPr>
            <p:cNvPr id="113" name="Google Shape;113;p18"/>
            <p:cNvSpPr/>
            <p:nvPr/>
          </p:nvSpPr>
          <p:spPr>
            <a:xfrm>
              <a:off x="570875" y="4322250"/>
              <a:ext cx="443300" cy="443325"/>
            </a:xfrm>
            <a:custGeom>
              <a:rect b="b" l="l" r="r" t="t"/>
              <a:pathLst>
                <a:path extrusionOk="0" h="17733" w="17732">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8"/>
            <p:cNvSpPr/>
            <p:nvPr/>
          </p:nvSpPr>
          <p:spPr>
            <a:xfrm>
              <a:off x="597725" y="4665400"/>
              <a:ext cx="73300" cy="73300"/>
            </a:xfrm>
            <a:custGeom>
              <a:rect b="b" l="l" r="r" t="t"/>
              <a:pathLst>
                <a:path extrusionOk="0" h="2932" w="2932">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8"/>
            <p:cNvSpPr/>
            <p:nvPr/>
          </p:nvSpPr>
          <p:spPr>
            <a:xfrm>
              <a:off x="654525" y="4708150"/>
              <a:ext cx="47025" cy="47025"/>
            </a:xfrm>
            <a:custGeom>
              <a:rect b="b" l="l" r="r" t="t"/>
              <a:pathLst>
                <a:path extrusionOk="0" h="1881" w="1881">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8"/>
            <p:cNvSpPr/>
            <p:nvPr/>
          </p:nvSpPr>
          <p:spPr>
            <a:xfrm>
              <a:off x="581250" y="4634875"/>
              <a:ext cx="47050" cy="47050"/>
            </a:xfrm>
            <a:custGeom>
              <a:rect b="b" l="l" r="r" t="t"/>
              <a:pathLst>
                <a:path extrusionOk="0" h="1882" w="1882">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7" name="Google Shape;117;p18">
            <a:hlinkClick action="ppaction://hlinksldjump" r:id="rId33"/>
          </p:cNvPr>
          <p:cNvSpPr txBox="1"/>
          <p:nvPr/>
        </p:nvSpPr>
        <p:spPr>
          <a:xfrm>
            <a:off x="3722325" y="26103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34">
                  <a:extLst>
                    <a:ext uri="{A12FA001-AC4F-418D-AE19-62706E023703}">
                      <ahyp:hlinkClr val="tx"/>
                    </a:ext>
                  </a:extLst>
                </a:hlinkClick>
              </a:rPr>
              <a:t>L1</a:t>
            </a:r>
            <a:r>
              <a:rPr b="1" lang="en" sz="1800" u="sng">
                <a:solidFill>
                  <a:srgbClr val="674EA7"/>
                </a:solidFill>
                <a:latin typeface="Hepta Slab"/>
                <a:ea typeface="Hepta Slab"/>
                <a:cs typeface="Hepta Slab"/>
                <a:sym typeface="Hepta Slab"/>
                <a:hlinkClick action="ppaction://hlinksldjump" r:id="rId35">
                  <a:extLst>
                    <a:ext uri="{A12FA001-AC4F-418D-AE19-62706E023703}">
                      <ahyp:hlinkClr val="tx"/>
                    </a:ext>
                  </a:extLst>
                </a:hlinkClick>
              </a:rPr>
              <a:t>1</a:t>
            </a:r>
            <a:endParaRPr b="1" sz="1800">
              <a:solidFill>
                <a:srgbClr val="674EA7"/>
              </a:solidFill>
              <a:latin typeface="Hepta Slab"/>
              <a:ea typeface="Hepta Slab"/>
              <a:cs typeface="Hepta Slab"/>
              <a:sym typeface="Hepta Slab"/>
            </a:endParaRPr>
          </a:p>
        </p:txBody>
      </p:sp>
      <p:pic>
        <p:nvPicPr>
          <p:cNvPr id="118" name="Google Shape;118;p18">
            <a:hlinkClick r:id="rId36"/>
          </p:cNvPr>
          <p:cNvPicPr preferRelativeResize="0"/>
          <p:nvPr/>
        </p:nvPicPr>
        <p:blipFill>
          <a:blip r:embed="rId37">
            <a:alphaModFix/>
          </a:blip>
          <a:stretch>
            <a:fillRect/>
          </a:stretch>
        </p:blipFill>
        <p:spPr>
          <a:xfrm>
            <a:off x="7936525" y="2227474"/>
            <a:ext cx="707400" cy="688549"/>
          </a:xfrm>
          <a:prstGeom prst="rect">
            <a:avLst/>
          </a:prstGeom>
          <a:noFill/>
          <a:ln cap="flat" cmpd="sng" w="28575">
            <a:solidFill>
              <a:schemeClr val="dk2"/>
            </a:solidFill>
            <a:prstDash val="solid"/>
            <a:round/>
            <a:headEnd len="sm" w="sm" type="none"/>
            <a:tailEnd len="sm" w="sm" type="none"/>
          </a:ln>
        </p:spPr>
      </p:pic>
      <p:sp>
        <p:nvSpPr>
          <p:cNvPr id="119" name="Google Shape;119;p18">
            <a:hlinkClick action="ppaction://hlinksldjump" r:id="rId38"/>
          </p:cNvPr>
          <p:cNvSpPr txBox="1"/>
          <p:nvPr/>
        </p:nvSpPr>
        <p:spPr>
          <a:xfrm>
            <a:off x="4538850" y="26103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39">
                  <a:extLst>
                    <a:ext uri="{A12FA001-AC4F-418D-AE19-62706E023703}">
                      <ahyp:hlinkClr val="tx"/>
                    </a:ext>
                  </a:extLst>
                </a:hlinkClick>
              </a:rPr>
              <a:t>L1</a:t>
            </a:r>
            <a:r>
              <a:rPr b="1" lang="en" sz="1800" u="sng">
                <a:solidFill>
                  <a:srgbClr val="674EA7"/>
                </a:solidFill>
                <a:latin typeface="Hepta Slab"/>
                <a:ea typeface="Hepta Slab"/>
                <a:cs typeface="Hepta Slab"/>
                <a:sym typeface="Hepta Slab"/>
                <a:hlinkClick action="ppaction://hlinksldjump" r:id="rId40">
                  <a:extLst>
                    <a:ext uri="{A12FA001-AC4F-418D-AE19-62706E023703}">
                      <ahyp:hlinkClr val="tx"/>
                    </a:ext>
                  </a:extLst>
                </a:hlinkClick>
              </a:rPr>
              <a:t>2</a:t>
            </a:r>
            <a:endParaRPr b="1" sz="1800">
              <a:solidFill>
                <a:srgbClr val="674EA7"/>
              </a:solidFill>
              <a:latin typeface="Hepta Slab"/>
              <a:ea typeface="Hepta Slab"/>
              <a:cs typeface="Hepta Slab"/>
              <a:sym typeface="Hepta Slab"/>
            </a:endParaRPr>
          </a:p>
        </p:txBody>
      </p:sp>
      <p:sp>
        <p:nvSpPr>
          <p:cNvPr id="120" name="Google Shape;120;p18">
            <a:hlinkClick action="ppaction://hlinksldjump" r:id="rId41"/>
          </p:cNvPr>
          <p:cNvSpPr txBox="1"/>
          <p:nvPr/>
        </p:nvSpPr>
        <p:spPr>
          <a:xfrm>
            <a:off x="5425288" y="26103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42">
                  <a:extLst>
                    <a:ext uri="{A12FA001-AC4F-418D-AE19-62706E023703}">
                      <ahyp:hlinkClr val="tx"/>
                    </a:ext>
                  </a:extLst>
                </a:hlinkClick>
              </a:rPr>
              <a:t>L1</a:t>
            </a:r>
            <a:r>
              <a:rPr b="1" lang="en" sz="1800" u="sng">
                <a:solidFill>
                  <a:srgbClr val="674EA7"/>
                </a:solidFill>
                <a:latin typeface="Hepta Slab"/>
                <a:ea typeface="Hepta Slab"/>
                <a:cs typeface="Hepta Slab"/>
                <a:sym typeface="Hepta Slab"/>
                <a:hlinkClick action="ppaction://hlinksldjump" r:id="rId43">
                  <a:extLst>
                    <a:ext uri="{A12FA001-AC4F-418D-AE19-62706E023703}">
                      <ahyp:hlinkClr val="tx"/>
                    </a:ext>
                  </a:extLst>
                </a:hlinkClick>
              </a:rPr>
              <a:t>3</a:t>
            </a:r>
            <a:endParaRPr b="1" sz="1800">
              <a:solidFill>
                <a:srgbClr val="674EA7"/>
              </a:solidFill>
              <a:latin typeface="Hepta Slab"/>
              <a:ea typeface="Hepta Slab"/>
              <a:cs typeface="Hepta Slab"/>
              <a:sym typeface="Hepta Slab"/>
            </a:endParaRPr>
          </a:p>
        </p:txBody>
      </p:sp>
      <p:sp>
        <p:nvSpPr>
          <p:cNvPr id="121" name="Google Shape;121;p18">
            <a:hlinkClick action="ppaction://hlinksldjump" r:id="rId44"/>
          </p:cNvPr>
          <p:cNvSpPr txBox="1"/>
          <p:nvPr/>
        </p:nvSpPr>
        <p:spPr>
          <a:xfrm>
            <a:off x="6311738" y="261033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45">
                  <a:extLst>
                    <a:ext uri="{A12FA001-AC4F-418D-AE19-62706E023703}">
                      <ahyp:hlinkClr val="tx"/>
                    </a:ext>
                  </a:extLst>
                </a:hlinkClick>
              </a:rPr>
              <a:t>L1</a:t>
            </a:r>
            <a:r>
              <a:rPr b="1" lang="en" sz="1800" u="sng">
                <a:solidFill>
                  <a:srgbClr val="674EA7"/>
                </a:solidFill>
                <a:latin typeface="Hepta Slab"/>
                <a:ea typeface="Hepta Slab"/>
                <a:cs typeface="Hepta Slab"/>
                <a:sym typeface="Hepta Slab"/>
                <a:hlinkClick action="ppaction://hlinksldjump" r:id="rId46">
                  <a:extLst>
                    <a:ext uri="{A12FA001-AC4F-418D-AE19-62706E023703}">
                      <ahyp:hlinkClr val="tx"/>
                    </a:ext>
                  </a:extLst>
                </a:hlinkClick>
              </a:rPr>
              <a:t>4</a:t>
            </a:r>
            <a:endParaRPr b="1" sz="1800">
              <a:solidFill>
                <a:srgbClr val="674EA7"/>
              </a:solidFill>
              <a:latin typeface="Hepta Slab"/>
              <a:ea typeface="Hepta Slab"/>
              <a:cs typeface="Hepta Slab"/>
              <a:sym typeface="Hepta Slab"/>
            </a:endParaRPr>
          </a:p>
        </p:txBody>
      </p:sp>
      <p:sp>
        <p:nvSpPr>
          <p:cNvPr id="122" name="Google Shape;122;p18">
            <a:hlinkClick action="ppaction://hlinksldjump" r:id="rId47"/>
          </p:cNvPr>
          <p:cNvSpPr txBox="1"/>
          <p:nvPr/>
        </p:nvSpPr>
        <p:spPr>
          <a:xfrm>
            <a:off x="7198200" y="261031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48">
                  <a:extLst>
                    <a:ext uri="{A12FA001-AC4F-418D-AE19-62706E023703}">
                      <ahyp:hlinkClr val="tx"/>
                    </a:ext>
                  </a:extLst>
                </a:hlinkClick>
              </a:rPr>
              <a:t>L1</a:t>
            </a:r>
            <a:r>
              <a:rPr b="1" lang="en" sz="1800" u="sng">
                <a:solidFill>
                  <a:srgbClr val="674EA7"/>
                </a:solidFill>
                <a:latin typeface="Hepta Slab"/>
                <a:ea typeface="Hepta Slab"/>
                <a:cs typeface="Hepta Slab"/>
                <a:sym typeface="Hepta Slab"/>
                <a:hlinkClick action="ppaction://hlinksldjump" r:id="rId49">
                  <a:extLst>
                    <a:ext uri="{A12FA001-AC4F-418D-AE19-62706E023703}">
                      <ahyp:hlinkClr val="tx"/>
                    </a:ext>
                  </a:extLst>
                </a:hlinkClick>
              </a:rPr>
              <a:t>5</a:t>
            </a:r>
            <a:endParaRPr b="1" sz="1800">
              <a:solidFill>
                <a:srgbClr val="674EA7"/>
              </a:solidFill>
              <a:latin typeface="Hepta Slab"/>
              <a:ea typeface="Hepta Slab"/>
              <a:cs typeface="Hepta Slab"/>
              <a:sym typeface="Hepta Slab"/>
            </a:endParaRPr>
          </a:p>
        </p:txBody>
      </p:sp>
      <p:sp>
        <p:nvSpPr>
          <p:cNvPr id="123" name="Google Shape;123;p18">
            <a:hlinkClick action="ppaction://hlinksldjump" r:id="rId50"/>
          </p:cNvPr>
          <p:cNvSpPr txBox="1"/>
          <p:nvPr/>
        </p:nvSpPr>
        <p:spPr>
          <a:xfrm>
            <a:off x="1453388" y="366151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51">
                  <a:extLst>
                    <a:ext uri="{A12FA001-AC4F-418D-AE19-62706E023703}">
                      <ahyp:hlinkClr val="tx"/>
                    </a:ext>
                  </a:extLst>
                </a:hlinkClick>
              </a:rPr>
              <a:t>L1</a:t>
            </a:r>
            <a:r>
              <a:rPr b="1" lang="en" sz="1800" u="sng">
                <a:solidFill>
                  <a:srgbClr val="674EA7"/>
                </a:solidFill>
                <a:latin typeface="Hepta Slab"/>
                <a:ea typeface="Hepta Slab"/>
                <a:cs typeface="Hepta Slab"/>
                <a:sym typeface="Hepta Slab"/>
                <a:hlinkClick action="ppaction://hlinksldjump" r:id="rId52">
                  <a:extLst>
                    <a:ext uri="{A12FA001-AC4F-418D-AE19-62706E023703}">
                      <ahyp:hlinkClr val="tx"/>
                    </a:ext>
                  </a:extLst>
                </a:hlinkClick>
              </a:rPr>
              <a:t>6</a:t>
            </a:r>
            <a:endParaRPr b="1" sz="1800">
              <a:solidFill>
                <a:srgbClr val="674EA7"/>
              </a:solidFill>
              <a:latin typeface="Hepta Slab"/>
              <a:ea typeface="Hepta Slab"/>
              <a:cs typeface="Hepta Slab"/>
              <a:sym typeface="Hepta Slab"/>
            </a:endParaRPr>
          </a:p>
        </p:txBody>
      </p:sp>
      <p:sp>
        <p:nvSpPr>
          <p:cNvPr id="124" name="Google Shape;124;p18">
            <a:hlinkClick action="ppaction://hlinksldjump" r:id="rId53"/>
          </p:cNvPr>
          <p:cNvSpPr txBox="1"/>
          <p:nvPr/>
        </p:nvSpPr>
        <p:spPr>
          <a:xfrm>
            <a:off x="2223788" y="366151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54">
                  <a:extLst>
                    <a:ext uri="{A12FA001-AC4F-418D-AE19-62706E023703}">
                      <ahyp:hlinkClr val="tx"/>
                    </a:ext>
                  </a:extLst>
                </a:hlinkClick>
              </a:rPr>
              <a:t>L1</a:t>
            </a:r>
            <a:r>
              <a:rPr b="1" lang="en" sz="1800">
                <a:solidFill>
                  <a:srgbClr val="674EA7"/>
                </a:solidFill>
                <a:latin typeface="Hepta Slab"/>
                <a:ea typeface="Hepta Slab"/>
                <a:cs typeface="Hepta Slab"/>
                <a:sym typeface="Hepta Slab"/>
              </a:rPr>
              <a:t>7</a:t>
            </a:r>
            <a:endParaRPr b="1" sz="1800">
              <a:solidFill>
                <a:srgbClr val="674EA7"/>
              </a:solidFill>
              <a:latin typeface="Hepta Slab"/>
              <a:ea typeface="Hepta Slab"/>
              <a:cs typeface="Hepta Slab"/>
              <a:sym typeface="Hepta Slab"/>
            </a:endParaRPr>
          </a:p>
        </p:txBody>
      </p:sp>
      <p:sp>
        <p:nvSpPr>
          <p:cNvPr id="125" name="Google Shape;125;p18">
            <a:hlinkClick action="ppaction://hlinksldjump" r:id="rId55"/>
          </p:cNvPr>
          <p:cNvSpPr txBox="1"/>
          <p:nvPr/>
        </p:nvSpPr>
        <p:spPr>
          <a:xfrm>
            <a:off x="3013113" y="36555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56">
                  <a:extLst>
                    <a:ext uri="{A12FA001-AC4F-418D-AE19-62706E023703}">
                      <ahyp:hlinkClr val="tx"/>
                    </a:ext>
                  </a:extLst>
                </a:hlinkClick>
              </a:rPr>
              <a:t>L1</a:t>
            </a:r>
            <a:r>
              <a:rPr b="1" lang="en" sz="1800">
                <a:solidFill>
                  <a:srgbClr val="674EA7"/>
                </a:solidFill>
                <a:latin typeface="Hepta Slab"/>
                <a:ea typeface="Hepta Slab"/>
                <a:cs typeface="Hepta Slab"/>
                <a:sym typeface="Hepta Slab"/>
              </a:rPr>
              <a:t>8</a:t>
            </a:r>
            <a:endParaRPr b="1" sz="1800">
              <a:solidFill>
                <a:srgbClr val="674EA7"/>
              </a:solidFill>
              <a:latin typeface="Hepta Slab"/>
              <a:ea typeface="Hepta Slab"/>
              <a:cs typeface="Hepta Slab"/>
              <a:sym typeface="Hepta Slab"/>
            </a:endParaRPr>
          </a:p>
        </p:txBody>
      </p:sp>
      <p:sp>
        <p:nvSpPr>
          <p:cNvPr id="126" name="Google Shape;126;p18">
            <a:hlinkClick action="ppaction://hlinksldjump" r:id="rId57"/>
          </p:cNvPr>
          <p:cNvSpPr txBox="1"/>
          <p:nvPr/>
        </p:nvSpPr>
        <p:spPr>
          <a:xfrm>
            <a:off x="3722313" y="36555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58">
                  <a:extLst>
                    <a:ext uri="{A12FA001-AC4F-418D-AE19-62706E023703}">
                      <ahyp:hlinkClr val="tx"/>
                    </a:ext>
                  </a:extLst>
                </a:hlinkClick>
              </a:rPr>
              <a:t>L1</a:t>
            </a:r>
            <a:r>
              <a:rPr b="1" lang="en" sz="1800">
                <a:solidFill>
                  <a:srgbClr val="674EA7"/>
                </a:solidFill>
                <a:latin typeface="Hepta Slab"/>
                <a:ea typeface="Hepta Slab"/>
                <a:cs typeface="Hepta Slab"/>
                <a:sym typeface="Hepta Slab"/>
              </a:rPr>
              <a:t>9</a:t>
            </a:r>
            <a:endParaRPr b="1" sz="1800">
              <a:solidFill>
                <a:srgbClr val="674EA7"/>
              </a:solidFill>
              <a:latin typeface="Hepta Slab"/>
              <a:ea typeface="Hepta Slab"/>
              <a:cs typeface="Hepta Slab"/>
              <a:sym typeface="Hepta Slab"/>
            </a:endParaRPr>
          </a:p>
        </p:txBody>
      </p:sp>
      <p:sp>
        <p:nvSpPr>
          <p:cNvPr id="127" name="Google Shape;127;p18">
            <a:hlinkClick action="ppaction://hlinksldjump" r:id="rId59"/>
          </p:cNvPr>
          <p:cNvSpPr txBox="1"/>
          <p:nvPr/>
        </p:nvSpPr>
        <p:spPr>
          <a:xfrm>
            <a:off x="4561176" y="3655525"/>
            <a:ext cx="7074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60">
                  <a:extLst>
                    <a:ext uri="{A12FA001-AC4F-418D-AE19-62706E023703}">
                      <ahyp:hlinkClr val="tx"/>
                    </a:ext>
                  </a:extLst>
                </a:hlinkClick>
              </a:rPr>
              <a:t>L</a:t>
            </a:r>
            <a:r>
              <a:rPr b="1" lang="en" sz="1800">
                <a:solidFill>
                  <a:srgbClr val="674EA7"/>
                </a:solidFill>
                <a:latin typeface="Hepta Slab"/>
                <a:ea typeface="Hepta Slab"/>
                <a:cs typeface="Hepta Slab"/>
                <a:sym typeface="Hepta Slab"/>
              </a:rPr>
              <a:t>20</a:t>
            </a:r>
            <a:endParaRPr b="1" sz="1800">
              <a:solidFill>
                <a:srgbClr val="674EA7"/>
              </a:solidFill>
              <a:latin typeface="Hepta Slab"/>
              <a:ea typeface="Hepta Slab"/>
              <a:cs typeface="Hepta Slab"/>
              <a:sym typeface="Hepta Slab"/>
            </a:endParaRPr>
          </a:p>
        </p:txBody>
      </p:sp>
      <p:sp>
        <p:nvSpPr>
          <p:cNvPr id="128" name="Google Shape;128;p18">
            <a:hlinkClick action="ppaction://hlinksldjump" r:id="rId61"/>
          </p:cNvPr>
          <p:cNvSpPr txBox="1"/>
          <p:nvPr/>
        </p:nvSpPr>
        <p:spPr>
          <a:xfrm>
            <a:off x="5422063" y="36555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62">
                  <a:extLst>
                    <a:ext uri="{A12FA001-AC4F-418D-AE19-62706E023703}">
                      <ahyp:hlinkClr val="tx"/>
                    </a:ext>
                  </a:extLst>
                </a:hlinkClick>
              </a:rPr>
              <a:t>L</a:t>
            </a:r>
            <a:r>
              <a:rPr b="1" lang="en" sz="1800">
                <a:solidFill>
                  <a:srgbClr val="674EA7"/>
                </a:solidFill>
                <a:latin typeface="Hepta Slab"/>
                <a:ea typeface="Hepta Slab"/>
                <a:cs typeface="Hepta Slab"/>
                <a:sym typeface="Hepta Slab"/>
              </a:rPr>
              <a:t>21</a:t>
            </a:r>
            <a:endParaRPr b="1" sz="1800">
              <a:solidFill>
                <a:srgbClr val="674EA7"/>
              </a:solidFill>
              <a:latin typeface="Hepta Slab"/>
              <a:ea typeface="Hepta Slab"/>
              <a:cs typeface="Hepta Slab"/>
              <a:sym typeface="Hepta Slab"/>
            </a:endParaRPr>
          </a:p>
        </p:txBody>
      </p:sp>
      <p:sp>
        <p:nvSpPr>
          <p:cNvPr id="129" name="Google Shape;129;p18">
            <a:hlinkClick action="ppaction://hlinksldjump" r:id="rId63"/>
          </p:cNvPr>
          <p:cNvSpPr txBox="1"/>
          <p:nvPr/>
        </p:nvSpPr>
        <p:spPr>
          <a:xfrm>
            <a:off x="6311750" y="1565100"/>
            <a:ext cx="645300" cy="7626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000000"/>
              </a:solidFill>
              <a:latin typeface="Quicksand"/>
              <a:ea typeface="Quicksand"/>
              <a:cs typeface="Quicksand"/>
              <a:sym typeface="Quicksand"/>
            </a:endParaRPr>
          </a:p>
          <a:p>
            <a:pPr indent="0" lvl="0" marL="0" rtl="0" algn="ctr">
              <a:spcBef>
                <a:spcPts val="0"/>
              </a:spcBef>
              <a:spcAft>
                <a:spcPts val="0"/>
              </a:spcAft>
              <a:buNone/>
            </a:pPr>
            <a:r>
              <a:rPr b="1" lang="en" sz="1000" u="sng">
                <a:solidFill>
                  <a:srgbClr val="666666"/>
                </a:solidFill>
                <a:latin typeface="Hepta Slab"/>
                <a:ea typeface="Hepta Slab"/>
                <a:cs typeface="Hepta Slab"/>
                <a:sym typeface="Hepta Slab"/>
                <a:hlinkClick action="ppaction://hlinksldjump" r:id="rId64">
                  <a:extLst>
                    <a:ext uri="{A12FA001-AC4F-418D-AE19-62706E023703}">
                      <ahyp:hlinkClr val="tx"/>
                    </a:ext>
                  </a:extLst>
                </a:hlinkClick>
              </a:rPr>
              <a:t>Adapt 1</a:t>
            </a:r>
            <a:endParaRPr b="1" sz="1000">
              <a:solidFill>
                <a:srgbClr val="666666"/>
              </a:solidFill>
              <a:latin typeface="Hepta Slab"/>
              <a:ea typeface="Hepta Slab"/>
              <a:cs typeface="Hepta Slab"/>
              <a:sym typeface="Hepta Slab"/>
            </a:endParaRPr>
          </a:p>
        </p:txBody>
      </p:sp>
      <p:sp>
        <p:nvSpPr>
          <p:cNvPr id="130" name="Google Shape;130;p18">
            <a:hlinkClick action="ppaction://hlinksldjump" r:id="rId65"/>
          </p:cNvPr>
          <p:cNvSpPr txBox="1"/>
          <p:nvPr/>
        </p:nvSpPr>
        <p:spPr>
          <a:xfrm>
            <a:off x="7124138" y="15382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000000"/>
              </a:solidFill>
              <a:latin typeface="Quicksand"/>
              <a:ea typeface="Quicksand"/>
              <a:cs typeface="Quicksand"/>
              <a:sym typeface="Quicksand"/>
            </a:endParaRPr>
          </a:p>
          <a:p>
            <a:pPr indent="0" lvl="0" marL="0" rtl="0" algn="ctr">
              <a:spcBef>
                <a:spcPts val="0"/>
              </a:spcBef>
              <a:spcAft>
                <a:spcPts val="0"/>
              </a:spcAft>
              <a:buNone/>
            </a:pPr>
            <a:r>
              <a:rPr b="1" lang="en" sz="1000" u="sng">
                <a:solidFill>
                  <a:srgbClr val="595959"/>
                </a:solidFill>
                <a:latin typeface="Hepta Slab"/>
                <a:ea typeface="Hepta Slab"/>
                <a:cs typeface="Hepta Slab"/>
                <a:sym typeface="Hepta Slab"/>
                <a:hlinkClick action="ppaction://hlinksldjump" r:id="rId66">
                  <a:extLst>
                    <a:ext uri="{A12FA001-AC4F-418D-AE19-62706E023703}">
                      <ahyp:hlinkClr val="tx"/>
                    </a:ext>
                  </a:extLst>
                </a:hlinkClick>
              </a:rPr>
              <a:t>Adapt </a:t>
            </a:r>
            <a:r>
              <a:rPr b="1" lang="en" sz="1000" u="sng">
                <a:solidFill>
                  <a:srgbClr val="595959"/>
                </a:solidFill>
                <a:latin typeface="Hepta Slab"/>
                <a:ea typeface="Hepta Slab"/>
                <a:cs typeface="Hepta Slab"/>
                <a:sym typeface="Hepta Slab"/>
                <a:hlinkClick action="ppaction://hlinksldjump" r:id="rId67">
                  <a:extLst>
                    <a:ext uri="{A12FA001-AC4F-418D-AE19-62706E023703}">
                      <ahyp:hlinkClr val="tx"/>
                    </a:ext>
                  </a:extLst>
                </a:hlinkClick>
              </a:rPr>
              <a:t>2</a:t>
            </a:r>
            <a:endParaRPr b="1" sz="1000">
              <a:solidFill>
                <a:srgbClr val="595959"/>
              </a:solidFill>
              <a:latin typeface="Hepta Slab"/>
              <a:ea typeface="Hepta Slab"/>
              <a:cs typeface="Hepta Slab"/>
              <a:sym typeface="Hepta Slab"/>
            </a:endParaRPr>
          </a:p>
        </p:txBody>
      </p:sp>
      <p:sp>
        <p:nvSpPr>
          <p:cNvPr id="131" name="Google Shape;131;p18">
            <a:hlinkClick action="ppaction://hlinksldjump" r:id="rId68"/>
          </p:cNvPr>
          <p:cNvSpPr txBox="1"/>
          <p:nvPr/>
        </p:nvSpPr>
        <p:spPr>
          <a:xfrm>
            <a:off x="584525" y="26103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000000"/>
              </a:solidFill>
              <a:latin typeface="Quicksand"/>
              <a:ea typeface="Quicksand"/>
              <a:cs typeface="Quicksand"/>
              <a:sym typeface="Quicksand"/>
            </a:endParaRPr>
          </a:p>
          <a:p>
            <a:pPr indent="0" lvl="0" marL="0" rtl="0" algn="ctr">
              <a:spcBef>
                <a:spcPts val="0"/>
              </a:spcBef>
              <a:spcAft>
                <a:spcPts val="0"/>
              </a:spcAft>
              <a:buNone/>
            </a:pPr>
            <a:r>
              <a:rPr b="1" lang="en" sz="1000" u="sng">
                <a:solidFill>
                  <a:srgbClr val="595959"/>
                </a:solidFill>
                <a:latin typeface="Hepta Slab"/>
                <a:ea typeface="Hepta Slab"/>
                <a:cs typeface="Hepta Slab"/>
                <a:sym typeface="Hepta Slab"/>
                <a:hlinkClick action="ppaction://hlinksldjump" r:id="rId69">
                  <a:extLst>
                    <a:ext uri="{A12FA001-AC4F-418D-AE19-62706E023703}">
                      <ahyp:hlinkClr val="tx"/>
                    </a:ext>
                  </a:extLst>
                </a:hlinkClick>
              </a:rPr>
              <a:t>Adapt </a:t>
            </a:r>
            <a:r>
              <a:rPr b="1" lang="en" sz="1000" u="sng">
                <a:solidFill>
                  <a:srgbClr val="595959"/>
                </a:solidFill>
                <a:latin typeface="Hepta Slab"/>
                <a:ea typeface="Hepta Slab"/>
                <a:cs typeface="Hepta Slab"/>
                <a:sym typeface="Hepta Slab"/>
                <a:hlinkClick action="ppaction://hlinksldjump" r:id="rId70">
                  <a:extLst>
                    <a:ext uri="{A12FA001-AC4F-418D-AE19-62706E023703}">
                      <ahyp:hlinkClr val="tx"/>
                    </a:ext>
                  </a:extLst>
                </a:hlinkClick>
              </a:rPr>
              <a:t>3</a:t>
            </a:r>
            <a:endParaRPr b="1" sz="1000">
              <a:solidFill>
                <a:srgbClr val="595959"/>
              </a:solidFill>
              <a:latin typeface="Hepta Slab"/>
              <a:ea typeface="Hepta Slab"/>
              <a:cs typeface="Hepta Slab"/>
              <a:sym typeface="Hepta Slab"/>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19"/>
          <p:cNvSpPr txBox="1"/>
          <p:nvPr>
            <p:ph type="ctrTitle"/>
          </p:nvPr>
        </p:nvSpPr>
        <p:spPr>
          <a:xfrm>
            <a:off x="1188825" y="1786750"/>
            <a:ext cx="71727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Patterns of Ten</a:t>
            </a:r>
            <a:endParaRPr sz="4400">
              <a:solidFill>
                <a:srgbClr val="434343"/>
              </a:solidFill>
              <a:latin typeface="Hepta Slab"/>
              <a:ea typeface="Hepta Slab"/>
              <a:cs typeface="Hepta Slab"/>
              <a:sym typeface="Hepta Slab"/>
            </a:endParaRPr>
          </a:p>
        </p:txBody>
      </p:sp>
      <p:sp>
        <p:nvSpPr>
          <p:cNvPr id="137" name="Google Shape;137;p19"/>
          <p:cNvSpPr txBox="1"/>
          <p:nvPr/>
        </p:nvSpPr>
        <p:spPr>
          <a:xfrm>
            <a:off x="3342700" y="2601400"/>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notice patterns in measurements. </a:t>
            </a:r>
            <a:endParaRPr>
              <a:latin typeface="Quicksand"/>
              <a:ea typeface="Quicksand"/>
              <a:cs typeface="Quicksand"/>
              <a:sym typeface="Quicksand"/>
            </a:endParaRPr>
          </a:p>
        </p:txBody>
      </p:sp>
      <p:sp>
        <p:nvSpPr>
          <p:cNvPr id="138" name="Google Shape;138;p19"/>
          <p:cNvSpPr/>
          <p:nvPr/>
        </p:nvSpPr>
        <p:spPr>
          <a:xfrm>
            <a:off x="2853552" y="26013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9"/>
          <p:cNvSpPr txBox="1"/>
          <p:nvPr/>
        </p:nvSpPr>
        <p:spPr>
          <a:xfrm>
            <a:off x="-243025" y="4871500"/>
            <a:ext cx="2698200" cy="209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000">
                <a:solidFill>
                  <a:schemeClr val="dk1"/>
                </a:solidFill>
                <a:latin typeface="Quicksand"/>
                <a:ea typeface="Quicksand"/>
                <a:cs typeface="Quicksand"/>
                <a:sym typeface="Quicksand"/>
              </a:rPr>
              <a:t>5.MD.A.1, 5.NBT.A.1, 5.NBT.A.2</a:t>
            </a:r>
            <a:endParaRPr sz="1100">
              <a:latin typeface="Quicksand"/>
              <a:ea typeface="Quicksand"/>
              <a:cs typeface="Quicksand"/>
              <a:sym typeface="Quicksand"/>
            </a:endParaRPr>
          </a:p>
        </p:txBody>
      </p:sp>
      <p:sp>
        <p:nvSpPr>
          <p:cNvPr id="140" name="Google Shape;140;p19"/>
          <p:cNvSpPr txBox="1"/>
          <p:nvPr/>
        </p:nvSpPr>
        <p:spPr>
          <a:xfrm>
            <a:off x="7770600" y="-1793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a:t>
            </a:r>
            <a:endParaRPr sz="8000">
              <a:solidFill>
                <a:schemeClr val="dk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0"/>
          <p:cNvSpPr txBox="1"/>
          <p:nvPr>
            <p:ph type="ctrTitle"/>
          </p:nvPr>
        </p:nvSpPr>
        <p:spPr>
          <a:xfrm>
            <a:off x="185125" y="306450"/>
            <a:ext cx="82089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Number Talk</a:t>
            </a:r>
            <a:endParaRPr b="0" sz="2600">
              <a:solidFill>
                <a:schemeClr val="accent5"/>
              </a:solidFill>
              <a:latin typeface="Hepta Slab"/>
              <a:ea typeface="Hepta Slab"/>
              <a:cs typeface="Hepta Slab"/>
              <a:sym typeface="Hepta Slab"/>
            </a:endParaRPr>
          </a:p>
        </p:txBody>
      </p:sp>
      <p:sp>
        <p:nvSpPr>
          <p:cNvPr id="146" name="Google Shape;146;p20"/>
          <p:cNvSpPr txBox="1"/>
          <p:nvPr/>
        </p:nvSpPr>
        <p:spPr>
          <a:xfrm>
            <a:off x="8144025" y="212250"/>
            <a:ext cx="877200" cy="8415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666666"/>
                </a:solidFill>
                <a:latin typeface="Nixie One"/>
                <a:ea typeface="Nixie One"/>
                <a:cs typeface="Nixie One"/>
                <a:sym typeface="Nixie One"/>
              </a:rPr>
              <a:t>Warm up</a:t>
            </a:r>
            <a:endParaRPr sz="1600">
              <a:solidFill>
                <a:srgbClr val="666666"/>
              </a:solidFill>
              <a:latin typeface="Nixie One"/>
              <a:ea typeface="Nixie One"/>
              <a:cs typeface="Nixie One"/>
              <a:sym typeface="Nixie One"/>
            </a:endParaRPr>
          </a:p>
        </p:txBody>
      </p:sp>
      <p:grpSp>
        <p:nvGrpSpPr>
          <p:cNvPr id="147" name="Google Shape;147;p20"/>
          <p:cNvGrpSpPr/>
          <p:nvPr/>
        </p:nvGrpSpPr>
        <p:grpSpPr>
          <a:xfrm rot="-698982">
            <a:off x="430008" y="1732988"/>
            <a:ext cx="2102653" cy="1288976"/>
            <a:chOff x="254750" y="1577025"/>
            <a:chExt cx="2155248" cy="1069848"/>
          </a:xfrm>
        </p:grpSpPr>
        <p:sp>
          <p:nvSpPr>
            <p:cNvPr id="148" name="Google Shape;148;p20"/>
            <p:cNvSpPr/>
            <p:nvPr/>
          </p:nvSpPr>
          <p:spPr>
            <a:xfrm>
              <a:off x="254750" y="1577025"/>
              <a:ext cx="2155248"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0"/>
            <p:cNvSpPr txBox="1"/>
            <p:nvPr/>
          </p:nvSpPr>
          <p:spPr>
            <a:xfrm>
              <a:off x="422479" y="1704387"/>
              <a:ext cx="1819800" cy="81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Caveat Brush"/>
                  <a:ea typeface="Caveat Brush"/>
                  <a:cs typeface="Caveat Brush"/>
                  <a:sym typeface="Caveat Brush"/>
                </a:rPr>
                <a:t>Find the value of each expression mentally. </a:t>
              </a:r>
              <a:endParaRPr sz="1700">
                <a:latin typeface="Caveat Brush"/>
                <a:ea typeface="Caveat Brush"/>
                <a:cs typeface="Caveat Brush"/>
                <a:sym typeface="Caveat Brush"/>
              </a:endParaRPr>
            </a:p>
          </p:txBody>
        </p:sp>
      </p:grpSp>
      <p:pic>
        <p:nvPicPr>
          <p:cNvPr id="150" name="Google Shape;150;p20"/>
          <p:cNvPicPr preferRelativeResize="0"/>
          <p:nvPr/>
        </p:nvPicPr>
        <p:blipFill>
          <a:blip r:embed="rId3">
            <a:alphaModFix/>
          </a:blip>
          <a:stretch>
            <a:fillRect/>
          </a:stretch>
        </p:blipFill>
        <p:spPr>
          <a:xfrm>
            <a:off x="3325326" y="2049650"/>
            <a:ext cx="2838450" cy="9239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1"/>
          <p:cNvSpPr txBox="1"/>
          <p:nvPr>
            <p:ph type="ctrTitle"/>
          </p:nvPr>
        </p:nvSpPr>
        <p:spPr>
          <a:xfrm>
            <a:off x="185125" y="306450"/>
            <a:ext cx="82089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Number Talk</a:t>
            </a:r>
            <a:endParaRPr b="0" sz="2600">
              <a:solidFill>
                <a:schemeClr val="accent5"/>
              </a:solidFill>
              <a:latin typeface="Hepta Slab"/>
              <a:ea typeface="Hepta Slab"/>
              <a:cs typeface="Hepta Slab"/>
              <a:sym typeface="Hepta Slab"/>
            </a:endParaRPr>
          </a:p>
        </p:txBody>
      </p:sp>
      <p:sp>
        <p:nvSpPr>
          <p:cNvPr id="156" name="Google Shape;156;p21"/>
          <p:cNvSpPr txBox="1"/>
          <p:nvPr/>
        </p:nvSpPr>
        <p:spPr>
          <a:xfrm>
            <a:off x="8144025" y="212250"/>
            <a:ext cx="877200" cy="8415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666666"/>
                </a:solidFill>
                <a:latin typeface="Nixie One"/>
                <a:ea typeface="Nixie One"/>
                <a:cs typeface="Nixie One"/>
                <a:sym typeface="Nixie One"/>
              </a:rPr>
              <a:t>Warm up</a:t>
            </a:r>
            <a:endParaRPr sz="1600">
              <a:solidFill>
                <a:srgbClr val="666666"/>
              </a:solidFill>
              <a:latin typeface="Nixie One"/>
              <a:ea typeface="Nixie One"/>
              <a:cs typeface="Nixie One"/>
              <a:sym typeface="Nixie One"/>
            </a:endParaRPr>
          </a:p>
        </p:txBody>
      </p:sp>
      <p:grpSp>
        <p:nvGrpSpPr>
          <p:cNvPr id="157" name="Google Shape;157;p21"/>
          <p:cNvGrpSpPr/>
          <p:nvPr/>
        </p:nvGrpSpPr>
        <p:grpSpPr>
          <a:xfrm rot="-698982">
            <a:off x="430008" y="1732988"/>
            <a:ext cx="2102653" cy="1288976"/>
            <a:chOff x="254750" y="1577025"/>
            <a:chExt cx="2155248" cy="1069848"/>
          </a:xfrm>
        </p:grpSpPr>
        <p:sp>
          <p:nvSpPr>
            <p:cNvPr id="158" name="Google Shape;158;p21"/>
            <p:cNvSpPr/>
            <p:nvPr/>
          </p:nvSpPr>
          <p:spPr>
            <a:xfrm>
              <a:off x="254750" y="1577025"/>
              <a:ext cx="2155248"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21"/>
            <p:cNvSpPr txBox="1"/>
            <p:nvPr/>
          </p:nvSpPr>
          <p:spPr>
            <a:xfrm>
              <a:off x="422479" y="1704387"/>
              <a:ext cx="1819800" cy="81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Caveat Brush"/>
                  <a:ea typeface="Caveat Brush"/>
                  <a:cs typeface="Caveat Brush"/>
                  <a:sym typeface="Caveat Brush"/>
                </a:rPr>
                <a:t>Find the value of each expression mentally. </a:t>
              </a:r>
              <a:endParaRPr sz="1700">
                <a:latin typeface="Caveat Brush"/>
                <a:ea typeface="Caveat Brush"/>
                <a:cs typeface="Caveat Brush"/>
                <a:sym typeface="Caveat Brush"/>
              </a:endParaRPr>
            </a:p>
          </p:txBody>
        </p:sp>
      </p:grpSp>
      <p:pic>
        <p:nvPicPr>
          <p:cNvPr id="160" name="Google Shape;160;p21"/>
          <p:cNvPicPr preferRelativeResize="0"/>
          <p:nvPr/>
        </p:nvPicPr>
        <p:blipFill>
          <a:blip r:embed="rId3">
            <a:alphaModFix/>
          </a:blip>
          <a:stretch>
            <a:fillRect/>
          </a:stretch>
        </p:blipFill>
        <p:spPr>
          <a:xfrm>
            <a:off x="2830226" y="1971675"/>
            <a:ext cx="3609975" cy="12001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2"/>
          <p:cNvSpPr txBox="1"/>
          <p:nvPr>
            <p:ph type="ctrTitle"/>
          </p:nvPr>
        </p:nvSpPr>
        <p:spPr>
          <a:xfrm>
            <a:off x="185125" y="306450"/>
            <a:ext cx="82089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Number Talk</a:t>
            </a:r>
            <a:endParaRPr b="0" sz="2600">
              <a:solidFill>
                <a:schemeClr val="accent5"/>
              </a:solidFill>
              <a:latin typeface="Hepta Slab"/>
              <a:ea typeface="Hepta Slab"/>
              <a:cs typeface="Hepta Slab"/>
              <a:sym typeface="Hepta Slab"/>
            </a:endParaRPr>
          </a:p>
        </p:txBody>
      </p:sp>
      <p:sp>
        <p:nvSpPr>
          <p:cNvPr id="166" name="Google Shape;166;p22"/>
          <p:cNvSpPr txBox="1"/>
          <p:nvPr/>
        </p:nvSpPr>
        <p:spPr>
          <a:xfrm>
            <a:off x="8144025" y="212250"/>
            <a:ext cx="877200" cy="8415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666666"/>
                </a:solidFill>
                <a:latin typeface="Nixie One"/>
                <a:ea typeface="Nixie One"/>
                <a:cs typeface="Nixie One"/>
                <a:sym typeface="Nixie One"/>
              </a:rPr>
              <a:t>Warm up</a:t>
            </a:r>
            <a:endParaRPr sz="1600">
              <a:solidFill>
                <a:srgbClr val="666666"/>
              </a:solidFill>
              <a:latin typeface="Nixie One"/>
              <a:ea typeface="Nixie One"/>
              <a:cs typeface="Nixie One"/>
              <a:sym typeface="Nixie One"/>
            </a:endParaRPr>
          </a:p>
        </p:txBody>
      </p:sp>
      <p:grpSp>
        <p:nvGrpSpPr>
          <p:cNvPr id="167" name="Google Shape;167;p22"/>
          <p:cNvGrpSpPr/>
          <p:nvPr/>
        </p:nvGrpSpPr>
        <p:grpSpPr>
          <a:xfrm rot="-698982">
            <a:off x="430008" y="1732988"/>
            <a:ext cx="2102653" cy="1288976"/>
            <a:chOff x="254750" y="1577025"/>
            <a:chExt cx="2155248" cy="1069848"/>
          </a:xfrm>
        </p:grpSpPr>
        <p:sp>
          <p:nvSpPr>
            <p:cNvPr id="168" name="Google Shape;168;p22"/>
            <p:cNvSpPr/>
            <p:nvPr/>
          </p:nvSpPr>
          <p:spPr>
            <a:xfrm>
              <a:off x="254750" y="1577025"/>
              <a:ext cx="2155248"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22"/>
            <p:cNvSpPr txBox="1"/>
            <p:nvPr/>
          </p:nvSpPr>
          <p:spPr>
            <a:xfrm>
              <a:off x="422479" y="1704387"/>
              <a:ext cx="1819800" cy="81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Caveat Brush"/>
                  <a:ea typeface="Caveat Brush"/>
                  <a:cs typeface="Caveat Brush"/>
                  <a:sym typeface="Caveat Brush"/>
                </a:rPr>
                <a:t>Find the value of each expression mentally. </a:t>
              </a:r>
              <a:endParaRPr sz="1700">
                <a:latin typeface="Caveat Brush"/>
                <a:ea typeface="Caveat Brush"/>
                <a:cs typeface="Caveat Brush"/>
                <a:sym typeface="Caveat Brush"/>
              </a:endParaRPr>
            </a:p>
          </p:txBody>
        </p:sp>
      </p:grpSp>
      <p:pic>
        <p:nvPicPr>
          <p:cNvPr id="170" name="Google Shape;170;p22"/>
          <p:cNvPicPr preferRelativeResize="0"/>
          <p:nvPr/>
        </p:nvPicPr>
        <p:blipFill>
          <a:blip r:embed="rId3">
            <a:alphaModFix/>
          </a:blip>
          <a:stretch>
            <a:fillRect/>
          </a:stretch>
        </p:blipFill>
        <p:spPr>
          <a:xfrm>
            <a:off x="3357564" y="2076450"/>
            <a:ext cx="2428875" cy="9906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3"/>
          <p:cNvSpPr txBox="1"/>
          <p:nvPr>
            <p:ph type="ctrTitle"/>
          </p:nvPr>
        </p:nvSpPr>
        <p:spPr>
          <a:xfrm>
            <a:off x="185125" y="306450"/>
            <a:ext cx="82089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Number Talk</a:t>
            </a:r>
            <a:endParaRPr b="0" sz="2600">
              <a:solidFill>
                <a:schemeClr val="accent5"/>
              </a:solidFill>
              <a:latin typeface="Hepta Slab"/>
              <a:ea typeface="Hepta Slab"/>
              <a:cs typeface="Hepta Slab"/>
              <a:sym typeface="Hepta Slab"/>
            </a:endParaRPr>
          </a:p>
        </p:txBody>
      </p:sp>
      <p:sp>
        <p:nvSpPr>
          <p:cNvPr id="176" name="Google Shape;176;p23"/>
          <p:cNvSpPr txBox="1"/>
          <p:nvPr/>
        </p:nvSpPr>
        <p:spPr>
          <a:xfrm>
            <a:off x="8144025" y="212250"/>
            <a:ext cx="877200" cy="8415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666666"/>
                </a:solidFill>
                <a:latin typeface="Nixie One"/>
                <a:ea typeface="Nixie One"/>
                <a:cs typeface="Nixie One"/>
                <a:sym typeface="Nixie One"/>
              </a:rPr>
              <a:t>Warm up</a:t>
            </a:r>
            <a:endParaRPr sz="1600">
              <a:solidFill>
                <a:srgbClr val="666666"/>
              </a:solidFill>
              <a:latin typeface="Nixie One"/>
              <a:ea typeface="Nixie One"/>
              <a:cs typeface="Nixie One"/>
              <a:sym typeface="Nixie One"/>
            </a:endParaRPr>
          </a:p>
        </p:txBody>
      </p:sp>
      <p:grpSp>
        <p:nvGrpSpPr>
          <p:cNvPr id="177" name="Google Shape;177;p23"/>
          <p:cNvGrpSpPr/>
          <p:nvPr/>
        </p:nvGrpSpPr>
        <p:grpSpPr>
          <a:xfrm rot="-698982">
            <a:off x="430008" y="1732988"/>
            <a:ext cx="2102653" cy="1288976"/>
            <a:chOff x="254750" y="1577025"/>
            <a:chExt cx="2155248" cy="1069848"/>
          </a:xfrm>
        </p:grpSpPr>
        <p:sp>
          <p:nvSpPr>
            <p:cNvPr id="178" name="Google Shape;178;p23"/>
            <p:cNvSpPr/>
            <p:nvPr/>
          </p:nvSpPr>
          <p:spPr>
            <a:xfrm>
              <a:off x="254750" y="1577025"/>
              <a:ext cx="2155248"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23"/>
            <p:cNvSpPr txBox="1"/>
            <p:nvPr/>
          </p:nvSpPr>
          <p:spPr>
            <a:xfrm>
              <a:off x="422479" y="1704387"/>
              <a:ext cx="1819800" cy="81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Caveat Brush"/>
                  <a:ea typeface="Caveat Brush"/>
                  <a:cs typeface="Caveat Brush"/>
                  <a:sym typeface="Caveat Brush"/>
                </a:rPr>
                <a:t>Find the value of each expression mentally. </a:t>
              </a:r>
              <a:endParaRPr sz="1700">
                <a:latin typeface="Caveat Brush"/>
                <a:ea typeface="Caveat Brush"/>
                <a:cs typeface="Caveat Brush"/>
                <a:sym typeface="Caveat Brush"/>
              </a:endParaRPr>
            </a:p>
          </p:txBody>
        </p:sp>
      </p:grpSp>
      <p:pic>
        <p:nvPicPr>
          <p:cNvPr id="180" name="Google Shape;180;p23"/>
          <p:cNvPicPr preferRelativeResize="0"/>
          <p:nvPr/>
        </p:nvPicPr>
        <p:blipFill>
          <a:blip r:embed="rId3">
            <a:alphaModFix/>
          </a:blip>
          <a:stretch>
            <a:fillRect/>
          </a:stretch>
        </p:blipFill>
        <p:spPr>
          <a:xfrm>
            <a:off x="3162301" y="2106550"/>
            <a:ext cx="2819400" cy="11144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24"/>
          <p:cNvSpPr txBox="1"/>
          <p:nvPr>
            <p:ph type="ctrTitle"/>
          </p:nvPr>
        </p:nvSpPr>
        <p:spPr>
          <a:xfrm>
            <a:off x="639950" y="366700"/>
            <a:ext cx="7140000" cy="64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Broad Jump</a:t>
            </a:r>
            <a:endParaRPr b="0" sz="2800">
              <a:solidFill>
                <a:srgbClr val="434343"/>
              </a:solidFill>
              <a:latin typeface="Hepta Slab"/>
              <a:ea typeface="Hepta Slab"/>
              <a:cs typeface="Hepta Slab"/>
              <a:sym typeface="Hepta Slab"/>
            </a:endParaRPr>
          </a:p>
        </p:txBody>
      </p:sp>
      <p:sp>
        <p:nvSpPr>
          <p:cNvPr id="186" name="Google Shape;186;p24"/>
          <p:cNvSpPr txBox="1"/>
          <p:nvPr/>
        </p:nvSpPr>
        <p:spPr>
          <a:xfrm>
            <a:off x="8040725" y="267250"/>
            <a:ext cx="980400" cy="8415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666666"/>
              </a:solidFill>
              <a:latin typeface="Nixie One"/>
              <a:ea typeface="Nixie One"/>
              <a:cs typeface="Nixie One"/>
              <a:sym typeface="Nixie One"/>
            </a:endParaRPr>
          </a:p>
          <a:p>
            <a:pPr indent="0" lvl="0" marL="0" rtl="0" algn="ctr">
              <a:spcBef>
                <a:spcPts val="0"/>
              </a:spcBef>
              <a:spcAft>
                <a:spcPts val="0"/>
              </a:spcAft>
              <a:buNone/>
            </a:pPr>
            <a:r>
              <a:rPr lang="en" sz="1600">
                <a:solidFill>
                  <a:srgbClr val="666666"/>
                </a:solidFill>
                <a:latin typeface="Nixie One"/>
                <a:ea typeface="Nixie One"/>
                <a:cs typeface="Nixie One"/>
                <a:sym typeface="Nixie One"/>
              </a:rPr>
              <a:t>Activity #1</a:t>
            </a:r>
            <a:endParaRPr sz="1600">
              <a:solidFill>
                <a:srgbClr val="666666"/>
              </a:solidFill>
              <a:latin typeface="Nixie One"/>
              <a:ea typeface="Nixie One"/>
              <a:cs typeface="Nixie One"/>
              <a:sym typeface="Nixie One"/>
            </a:endParaRPr>
          </a:p>
        </p:txBody>
      </p:sp>
      <p:sp>
        <p:nvSpPr>
          <p:cNvPr id="187" name="Google Shape;187;p24"/>
          <p:cNvSpPr txBox="1"/>
          <p:nvPr/>
        </p:nvSpPr>
        <p:spPr>
          <a:xfrm>
            <a:off x="3714750" y="1325950"/>
            <a:ext cx="4815000" cy="287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Quicksand"/>
                <a:ea typeface="Quicksand"/>
                <a:cs typeface="Quicksand"/>
                <a:sym typeface="Quicksand"/>
              </a:rPr>
              <a:t>1. The average standing broad jump distance for 5th graders is 148 centimeters. Are each of the students in the table below, at, or above the average? Explain or show your reasoning. </a:t>
            </a:r>
            <a:endParaRPr sz="1500">
              <a:latin typeface="Quicksand"/>
              <a:ea typeface="Quicksand"/>
              <a:cs typeface="Quicksand"/>
              <a:sym typeface="Quicksand"/>
            </a:endParaRPr>
          </a:p>
          <a:p>
            <a:pPr indent="0" lvl="0" marL="0" rtl="0" algn="l">
              <a:spcBef>
                <a:spcPts val="1000"/>
              </a:spcBef>
              <a:spcAft>
                <a:spcPts val="0"/>
              </a:spcAft>
              <a:buNone/>
            </a:pPr>
            <a:r>
              <a:t/>
            </a:r>
            <a:endParaRPr sz="1500">
              <a:latin typeface="Quicksand"/>
              <a:ea typeface="Quicksand"/>
              <a:cs typeface="Quicksand"/>
              <a:sym typeface="Quicksand"/>
            </a:endParaRPr>
          </a:p>
          <a:p>
            <a:pPr indent="0" lvl="0" marL="0" rtl="0" algn="l">
              <a:spcBef>
                <a:spcPts val="1000"/>
              </a:spcBef>
              <a:spcAft>
                <a:spcPts val="0"/>
              </a:spcAft>
              <a:buNone/>
            </a:pPr>
            <a:r>
              <a:t/>
            </a:r>
            <a:endParaRPr sz="1500">
              <a:latin typeface="Quicksand"/>
              <a:ea typeface="Quicksand"/>
              <a:cs typeface="Quicksand"/>
              <a:sym typeface="Quicksand"/>
            </a:endParaRPr>
          </a:p>
          <a:p>
            <a:pPr indent="0" lvl="0" marL="0" rtl="0" algn="l">
              <a:spcBef>
                <a:spcPts val="1000"/>
              </a:spcBef>
              <a:spcAft>
                <a:spcPts val="1000"/>
              </a:spcAft>
              <a:buNone/>
            </a:pPr>
            <a:r>
              <a:rPr lang="en" sz="1500">
                <a:latin typeface="Quicksand"/>
                <a:ea typeface="Quicksand"/>
                <a:cs typeface="Quicksand"/>
                <a:sym typeface="Quicksand"/>
              </a:rPr>
              <a:t>2. The world record for the standing broad jump is 337 centimeters. Jada says that's more than Mai and Clare jumped combined. Do you agree with Jada? Explain or show your reasoning.</a:t>
            </a:r>
            <a:endParaRPr sz="1500">
              <a:latin typeface="Quicksand"/>
              <a:ea typeface="Quicksand"/>
              <a:cs typeface="Quicksand"/>
              <a:sym typeface="Quicksand"/>
            </a:endParaRPr>
          </a:p>
        </p:txBody>
      </p:sp>
      <p:pic>
        <p:nvPicPr>
          <p:cNvPr id="188" name="Google Shape;188;p24"/>
          <p:cNvPicPr preferRelativeResize="0"/>
          <p:nvPr/>
        </p:nvPicPr>
        <p:blipFill>
          <a:blip r:embed="rId3">
            <a:alphaModFix/>
          </a:blip>
          <a:stretch>
            <a:fillRect/>
          </a:stretch>
        </p:blipFill>
        <p:spPr>
          <a:xfrm>
            <a:off x="1011800" y="1169800"/>
            <a:ext cx="2462351" cy="1668800"/>
          </a:xfrm>
          <a:prstGeom prst="rect">
            <a:avLst/>
          </a:prstGeom>
          <a:noFill/>
          <a:ln cap="flat" cmpd="sng" w="19050">
            <a:solidFill>
              <a:schemeClr val="dk2"/>
            </a:solidFill>
            <a:prstDash val="solid"/>
            <a:round/>
            <a:headEnd len="sm" w="sm" type="none"/>
            <a:tailEnd len="sm" w="sm" type="none"/>
          </a:ln>
        </p:spPr>
      </p:pic>
      <p:pic>
        <p:nvPicPr>
          <p:cNvPr id="189" name="Google Shape;189;p24"/>
          <p:cNvPicPr preferRelativeResize="0"/>
          <p:nvPr/>
        </p:nvPicPr>
        <p:blipFill>
          <a:blip r:embed="rId4">
            <a:alphaModFix/>
          </a:blip>
          <a:stretch>
            <a:fillRect/>
          </a:stretch>
        </p:blipFill>
        <p:spPr>
          <a:xfrm>
            <a:off x="639945" y="2999100"/>
            <a:ext cx="3035399" cy="14345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25"/>
          <p:cNvSpPr txBox="1"/>
          <p:nvPr>
            <p:ph type="ctrTitle"/>
          </p:nvPr>
        </p:nvSpPr>
        <p:spPr>
          <a:xfrm>
            <a:off x="639950" y="366700"/>
            <a:ext cx="7140000" cy="64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Broad Jump</a:t>
            </a:r>
            <a:endParaRPr b="0" sz="2800">
              <a:solidFill>
                <a:srgbClr val="434343"/>
              </a:solidFill>
              <a:latin typeface="Hepta Slab"/>
              <a:ea typeface="Hepta Slab"/>
              <a:cs typeface="Hepta Slab"/>
              <a:sym typeface="Hepta Slab"/>
            </a:endParaRPr>
          </a:p>
        </p:txBody>
      </p:sp>
      <p:sp>
        <p:nvSpPr>
          <p:cNvPr id="195" name="Google Shape;195;p25"/>
          <p:cNvSpPr txBox="1"/>
          <p:nvPr/>
        </p:nvSpPr>
        <p:spPr>
          <a:xfrm>
            <a:off x="8040725" y="267250"/>
            <a:ext cx="980400" cy="8415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666666"/>
              </a:solidFill>
              <a:latin typeface="Nixie One"/>
              <a:ea typeface="Nixie One"/>
              <a:cs typeface="Nixie One"/>
              <a:sym typeface="Nixie One"/>
            </a:endParaRPr>
          </a:p>
          <a:p>
            <a:pPr indent="0" lvl="0" marL="0" rtl="0" algn="ctr">
              <a:spcBef>
                <a:spcPts val="0"/>
              </a:spcBef>
              <a:spcAft>
                <a:spcPts val="0"/>
              </a:spcAft>
              <a:buNone/>
            </a:pPr>
            <a:r>
              <a:rPr lang="en" sz="1600">
                <a:solidFill>
                  <a:srgbClr val="666666"/>
                </a:solidFill>
                <a:latin typeface="Nixie One"/>
                <a:ea typeface="Nixie One"/>
                <a:cs typeface="Nixie One"/>
                <a:sym typeface="Nixie One"/>
              </a:rPr>
              <a:t>Activity #1</a:t>
            </a:r>
            <a:endParaRPr sz="1600">
              <a:solidFill>
                <a:srgbClr val="666666"/>
              </a:solidFill>
              <a:latin typeface="Nixie One"/>
              <a:ea typeface="Nixie One"/>
              <a:cs typeface="Nixie One"/>
              <a:sym typeface="Nixie One"/>
            </a:endParaRPr>
          </a:p>
        </p:txBody>
      </p:sp>
      <p:sp>
        <p:nvSpPr>
          <p:cNvPr id="196" name="Google Shape;196;p25"/>
          <p:cNvSpPr txBox="1"/>
          <p:nvPr/>
        </p:nvSpPr>
        <p:spPr>
          <a:xfrm>
            <a:off x="3815800" y="1418600"/>
            <a:ext cx="4815000" cy="241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Quicksand"/>
                <a:ea typeface="Quicksand"/>
                <a:cs typeface="Quicksand"/>
                <a:sym typeface="Quicksand"/>
              </a:rPr>
              <a:t>3. Tyler says his jump sounds more impressive if he reports it in millimeters. </a:t>
            </a:r>
            <a:endParaRPr sz="1500">
              <a:latin typeface="Quicksand"/>
              <a:ea typeface="Quicksand"/>
              <a:cs typeface="Quicksand"/>
              <a:sym typeface="Quicksand"/>
            </a:endParaRPr>
          </a:p>
          <a:p>
            <a:pPr indent="0" lvl="0" marL="457200" rtl="0" algn="l">
              <a:spcBef>
                <a:spcPts val="1000"/>
              </a:spcBef>
              <a:spcAft>
                <a:spcPts val="0"/>
              </a:spcAft>
              <a:buNone/>
            </a:pPr>
            <a:r>
              <a:rPr lang="en" sz="1500">
                <a:latin typeface="Quicksand"/>
                <a:ea typeface="Quicksand"/>
                <a:cs typeface="Quicksand"/>
                <a:sym typeface="Quicksand"/>
              </a:rPr>
              <a:t>a. How far is Tyler's jump in millimeters? What about Mai’s and Clare's jumps? </a:t>
            </a:r>
            <a:endParaRPr sz="1500">
              <a:latin typeface="Quicksand"/>
              <a:ea typeface="Quicksand"/>
              <a:cs typeface="Quicksand"/>
              <a:sym typeface="Quicksand"/>
            </a:endParaRPr>
          </a:p>
          <a:p>
            <a:pPr indent="0" lvl="0" marL="457200" rtl="0" algn="l">
              <a:spcBef>
                <a:spcPts val="1000"/>
              </a:spcBef>
              <a:spcAft>
                <a:spcPts val="0"/>
              </a:spcAft>
              <a:buNone/>
            </a:pPr>
            <a:r>
              <a:rPr lang="en" sz="1500">
                <a:latin typeface="Quicksand"/>
                <a:ea typeface="Quicksand"/>
                <a:cs typeface="Quicksand"/>
                <a:sym typeface="Quicksand"/>
              </a:rPr>
              <a:t>b. Does the order of the jumps depend on the unit they are reported in? </a:t>
            </a:r>
            <a:endParaRPr sz="1500">
              <a:latin typeface="Quicksand"/>
              <a:ea typeface="Quicksand"/>
              <a:cs typeface="Quicksand"/>
              <a:sym typeface="Quicksand"/>
            </a:endParaRPr>
          </a:p>
          <a:p>
            <a:pPr indent="0" lvl="0" marL="457200" rtl="0" algn="l">
              <a:spcBef>
                <a:spcPts val="1000"/>
              </a:spcBef>
              <a:spcAft>
                <a:spcPts val="1000"/>
              </a:spcAft>
              <a:buNone/>
            </a:pPr>
            <a:r>
              <a:rPr lang="en" sz="1500">
                <a:latin typeface="Quicksand"/>
                <a:ea typeface="Quicksand"/>
                <a:cs typeface="Quicksand"/>
                <a:sym typeface="Quicksand"/>
              </a:rPr>
              <a:t>c. Which unit do you think is best for reporting the jumps? Explain your reasoning</a:t>
            </a:r>
            <a:endParaRPr sz="1500">
              <a:latin typeface="Quicksand"/>
              <a:ea typeface="Quicksand"/>
              <a:cs typeface="Quicksand"/>
              <a:sym typeface="Quicksand"/>
            </a:endParaRPr>
          </a:p>
        </p:txBody>
      </p:sp>
      <p:pic>
        <p:nvPicPr>
          <p:cNvPr id="197" name="Google Shape;197;p25"/>
          <p:cNvPicPr preferRelativeResize="0"/>
          <p:nvPr/>
        </p:nvPicPr>
        <p:blipFill>
          <a:blip r:embed="rId3">
            <a:alphaModFix/>
          </a:blip>
          <a:stretch>
            <a:fillRect/>
          </a:stretch>
        </p:blipFill>
        <p:spPr>
          <a:xfrm>
            <a:off x="1011800" y="1169800"/>
            <a:ext cx="2462351" cy="1668800"/>
          </a:xfrm>
          <a:prstGeom prst="rect">
            <a:avLst/>
          </a:prstGeom>
          <a:noFill/>
          <a:ln cap="flat" cmpd="sng" w="19050">
            <a:solidFill>
              <a:schemeClr val="dk2"/>
            </a:solidFill>
            <a:prstDash val="solid"/>
            <a:round/>
            <a:headEnd len="sm" w="sm" type="none"/>
            <a:tailEnd len="sm" w="sm" type="none"/>
          </a:ln>
        </p:spPr>
      </p:pic>
      <p:pic>
        <p:nvPicPr>
          <p:cNvPr id="198" name="Google Shape;198;p25"/>
          <p:cNvPicPr preferRelativeResize="0"/>
          <p:nvPr/>
        </p:nvPicPr>
        <p:blipFill>
          <a:blip r:embed="rId4">
            <a:alphaModFix/>
          </a:blip>
          <a:stretch>
            <a:fillRect/>
          </a:stretch>
        </p:blipFill>
        <p:spPr>
          <a:xfrm>
            <a:off x="639945" y="2999100"/>
            <a:ext cx="3035399" cy="14345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26"/>
          <p:cNvSpPr txBox="1"/>
          <p:nvPr>
            <p:ph type="ctrTitle"/>
          </p:nvPr>
        </p:nvSpPr>
        <p:spPr>
          <a:xfrm>
            <a:off x="466475" y="366700"/>
            <a:ext cx="7141500" cy="64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How Tall? How Long? How Far?</a:t>
            </a:r>
            <a:endParaRPr b="0" sz="3000">
              <a:solidFill>
                <a:srgbClr val="434343"/>
              </a:solidFill>
              <a:latin typeface="Hepta Slab"/>
              <a:ea typeface="Hepta Slab"/>
              <a:cs typeface="Hepta Slab"/>
              <a:sym typeface="Hepta Slab"/>
            </a:endParaRPr>
          </a:p>
        </p:txBody>
      </p:sp>
      <p:sp>
        <p:nvSpPr>
          <p:cNvPr id="204" name="Google Shape;204;p26"/>
          <p:cNvSpPr txBox="1"/>
          <p:nvPr/>
        </p:nvSpPr>
        <p:spPr>
          <a:xfrm>
            <a:off x="8040725" y="267250"/>
            <a:ext cx="980400" cy="8415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666666"/>
              </a:solidFill>
              <a:latin typeface="Nixie One"/>
              <a:ea typeface="Nixie One"/>
              <a:cs typeface="Nixie One"/>
              <a:sym typeface="Nixie One"/>
            </a:endParaRPr>
          </a:p>
          <a:p>
            <a:pPr indent="0" lvl="0" marL="0" rtl="0" algn="ctr">
              <a:spcBef>
                <a:spcPts val="0"/>
              </a:spcBef>
              <a:spcAft>
                <a:spcPts val="0"/>
              </a:spcAft>
              <a:buNone/>
            </a:pPr>
            <a:r>
              <a:rPr lang="en" sz="1600">
                <a:solidFill>
                  <a:srgbClr val="666666"/>
                </a:solidFill>
                <a:latin typeface="Nixie One"/>
                <a:ea typeface="Nixie One"/>
                <a:cs typeface="Nixie One"/>
                <a:sym typeface="Nixie One"/>
              </a:rPr>
              <a:t>Activity #2</a:t>
            </a:r>
            <a:endParaRPr sz="1600">
              <a:solidFill>
                <a:srgbClr val="666666"/>
              </a:solidFill>
              <a:latin typeface="Nixie One"/>
              <a:ea typeface="Nixie One"/>
              <a:cs typeface="Nixie One"/>
              <a:sym typeface="Nixie One"/>
            </a:endParaRPr>
          </a:p>
        </p:txBody>
      </p:sp>
      <p:sp>
        <p:nvSpPr>
          <p:cNvPr id="205" name="Google Shape;205;p26"/>
          <p:cNvSpPr txBox="1"/>
          <p:nvPr/>
        </p:nvSpPr>
        <p:spPr>
          <a:xfrm>
            <a:off x="4841525" y="1260275"/>
            <a:ext cx="3536100" cy="134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latin typeface="Quicksand"/>
                <a:ea typeface="Quicksand"/>
                <a:cs typeface="Quicksand"/>
                <a:sym typeface="Quicksand"/>
              </a:rPr>
              <a:t>1. Complete the table. </a:t>
            </a:r>
            <a:endParaRPr sz="1200">
              <a:latin typeface="Quicksand"/>
              <a:ea typeface="Quicksand"/>
              <a:cs typeface="Quicksand"/>
              <a:sym typeface="Quicksand"/>
            </a:endParaRPr>
          </a:p>
          <a:p>
            <a:pPr indent="0" lvl="0" marL="0" rtl="0" algn="l">
              <a:spcBef>
                <a:spcPts val="1000"/>
              </a:spcBef>
              <a:spcAft>
                <a:spcPts val="0"/>
              </a:spcAft>
              <a:buNone/>
            </a:pPr>
            <a:r>
              <a:t/>
            </a:r>
            <a:endParaRPr sz="1200">
              <a:latin typeface="Quicksand"/>
              <a:ea typeface="Quicksand"/>
              <a:cs typeface="Quicksand"/>
              <a:sym typeface="Quicksand"/>
            </a:endParaRPr>
          </a:p>
          <a:p>
            <a:pPr indent="0" lvl="0" marL="0" rtl="0" algn="l">
              <a:spcBef>
                <a:spcPts val="1000"/>
              </a:spcBef>
              <a:spcAft>
                <a:spcPts val="0"/>
              </a:spcAft>
              <a:buNone/>
            </a:pPr>
            <a:r>
              <a:t/>
            </a:r>
            <a:endParaRPr sz="1200">
              <a:latin typeface="Quicksand"/>
              <a:ea typeface="Quicksand"/>
              <a:cs typeface="Quicksand"/>
              <a:sym typeface="Quicksand"/>
            </a:endParaRPr>
          </a:p>
          <a:p>
            <a:pPr indent="0" lvl="0" marL="0" rtl="0" algn="l">
              <a:spcBef>
                <a:spcPts val="1000"/>
              </a:spcBef>
              <a:spcAft>
                <a:spcPts val="0"/>
              </a:spcAft>
              <a:buNone/>
            </a:pPr>
            <a:r>
              <a:t/>
            </a:r>
            <a:endParaRPr sz="1200">
              <a:latin typeface="Quicksand"/>
              <a:ea typeface="Quicksand"/>
              <a:cs typeface="Quicksand"/>
              <a:sym typeface="Quicksand"/>
            </a:endParaRPr>
          </a:p>
          <a:p>
            <a:pPr indent="0" lvl="0" marL="0" rtl="0" algn="l">
              <a:spcBef>
                <a:spcPts val="1000"/>
              </a:spcBef>
              <a:spcAft>
                <a:spcPts val="0"/>
              </a:spcAft>
              <a:buNone/>
            </a:pPr>
            <a:r>
              <a:t/>
            </a:r>
            <a:endParaRPr sz="1200">
              <a:latin typeface="Quicksand"/>
              <a:ea typeface="Quicksand"/>
              <a:cs typeface="Quicksand"/>
              <a:sym typeface="Quicksand"/>
            </a:endParaRPr>
          </a:p>
          <a:p>
            <a:pPr indent="0" lvl="0" marL="0" rtl="0" algn="l">
              <a:spcBef>
                <a:spcPts val="1000"/>
              </a:spcBef>
              <a:spcAft>
                <a:spcPts val="0"/>
              </a:spcAft>
              <a:buNone/>
            </a:pPr>
            <a:r>
              <a:t/>
            </a:r>
            <a:endParaRPr sz="1200">
              <a:latin typeface="Quicksand"/>
              <a:ea typeface="Quicksand"/>
              <a:cs typeface="Quicksand"/>
              <a:sym typeface="Quicksand"/>
            </a:endParaRPr>
          </a:p>
          <a:p>
            <a:pPr indent="0" lvl="0" marL="0" rtl="0" algn="l">
              <a:spcBef>
                <a:spcPts val="1000"/>
              </a:spcBef>
              <a:spcAft>
                <a:spcPts val="1000"/>
              </a:spcAft>
              <a:buNone/>
            </a:pPr>
            <a:r>
              <a:rPr lang="en" sz="1200">
                <a:latin typeface="Quicksand"/>
                <a:ea typeface="Quicksand"/>
                <a:cs typeface="Quicksand"/>
                <a:sym typeface="Quicksand"/>
              </a:rPr>
              <a:t>2. What patterns do you notice in the table? </a:t>
            </a:r>
            <a:endParaRPr sz="1200">
              <a:latin typeface="Quicksand"/>
              <a:ea typeface="Quicksand"/>
              <a:cs typeface="Quicksand"/>
              <a:sym typeface="Quicksand"/>
            </a:endParaRPr>
          </a:p>
        </p:txBody>
      </p:sp>
      <p:pic>
        <p:nvPicPr>
          <p:cNvPr id="206" name="Google Shape;206;p26"/>
          <p:cNvPicPr preferRelativeResize="0"/>
          <p:nvPr/>
        </p:nvPicPr>
        <p:blipFill>
          <a:blip r:embed="rId3">
            <a:alphaModFix/>
          </a:blip>
          <a:stretch>
            <a:fillRect/>
          </a:stretch>
        </p:blipFill>
        <p:spPr>
          <a:xfrm>
            <a:off x="466475" y="1260275"/>
            <a:ext cx="4209075" cy="2945776"/>
          </a:xfrm>
          <a:prstGeom prst="rect">
            <a:avLst/>
          </a:prstGeom>
          <a:noFill/>
          <a:ln cap="flat" cmpd="sng" w="19050">
            <a:solidFill>
              <a:schemeClr val="dk2"/>
            </a:solidFill>
            <a:prstDash val="solid"/>
            <a:round/>
            <a:headEnd len="sm" w="sm" type="none"/>
            <a:tailEnd len="sm" w="sm" type="none"/>
          </a:ln>
        </p:spPr>
      </p:pic>
      <p:pic>
        <p:nvPicPr>
          <p:cNvPr id="207" name="Google Shape;207;p26"/>
          <p:cNvPicPr preferRelativeResize="0"/>
          <p:nvPr/>
        </p:nvPicPr>
        <p:blipFill>
          <a:blip r:embed="rId4">
            <a:alphaModFix/>
          </a:blip>
          <a:stretch>
            <a:fillRect/>
          </a:stretch>
        </p:blipFill>
        <p:spPr>
          <a:xfrm>
            <a:off x="5031900" y="1650000"/>
            <a:ext cx="2576075" cy="14887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27"/>
          <p:cNvSpPr txBox="1"/>
          <p:nvPr>
            <p:ph type="ctrTitle"/>
          </p:nvPr>
        </p:nvSpPr>
        <p:spPr>
          <a:xfrm>
            <a:off x="466475" y="366700"/>
            <a:ext cx="7141500" cy="64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How Tall? How Long? How Far?</a:t>
            </a:r>
            <a:endParaRPr b="0" sz="3000">
              <a:solidFill>
                <a:srgbClr val="434343"/>
              </a:solidFill>
              <a:latin typeface="Hepta Slab"/>
              <a:ea typeface="Hepta Slab"/>
              <a:cs typeface="Hepta Slab"/>
              <a:sym typeface="Hepta Slab"/>
            </a:endParaRPr>
          </a:p>
        </p:txBody>
      </p:sp>
      <p:sp>
        <p:nvSpPr>
          <p:cNvPr id="213" name="Google Shape;213;p27"/>
          <p:cNvSpPr txBox="1"/>
          <p:nvPr/>
        </p:nvSpPr>
        <p:spPr>
          <a:xfrm>
            <a:off x="8040725" y="267250"/>
            <a:ext cx="980400" cy="8415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666666"/>
              </a:solidFill>
              <a:latin typeface="Nixie One"/>
              <a:ea typeface="Nixie One"/>
              <a:cs typeface="Nixie One"/>
              <a:sym typeface="Nixie One"/>
            </a:endParaRPr>
          </a:p>
          <a:p>
            <a:pPr indent="0" lvl="0" marL="0" rtl="0" algn="ctr">
              <a:spcBef>
                <a:spcPts val="0"/>
              </a:spcBef>
              <a:spcAft>
                <a:spcPts val="0"/>
              </a:spcAft>
              <a:buNone/>
            </a:pPr>
            <a:r>
              <a:rPr lang="en" sz="1600">
                <a:solidFill>
                  <a:srgbClr val="666666"/>
                </a:solidFill>
                <a:latin typeface="Nixie One"/>
                <a:ea typeface="Nixie One"/>
                <a:cs typeface="Nixie One"/>
                <a:sym typeface="Nixie One"/>
              </a:rPr>
              <a:t>Activity #2</a:t>
            </a:r>
            <a:endParaRPr sz="1600">
              <a:solidFill>
                <a:srgbClr val="666666"/>
              </a:solidFill>
              <a:latin typeface="Nixie One"/>
              <a:ea typeface="Nixie One"/>
              <a:cs typeface="Nixie One"/>
              <a:sym typeface="Nixie One"/>
            </a:endParaRPr>
          </a:p>
        </p:txBody>
      </p:sp>
      <p:sp>
        <p:nvSpPr>
          <p:cNvPr id="214" name="Google Shape;214;p27"/>
          <p:cNvSpPr txBox="1"/>
          <p:nvPr/>
        </p:nvSpPr>
        <p:spPr>
          <a:xfrm>
            <a:off x="4841525" y="1260275"/>
            <a:ext cx="3536100" cy="134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latin typeface="Quicksand"/>
                <a:ea typeface="Quicksand"/>
                <a:cs typeface="Quicksand"/>
                <a:sym typeface="Quicksand"/>
              </a:rPr>
              <a:t>3. Three long-distance races are 10 kilometers, 100 kilometers, and 1,000 kilometers. How many meters are there in these races?</a:t>
            </a:r>
            <a:endParaRPr sz="1200">
              <a:latin typeface="Quicksand"/>
              <a:ea typeface="Quicksand"/>
              <a:cs typeface="Quicksand"/>
              <a:sym typeface="Quicksand"/>
            </a:endParaRPr>
          </a:p>
          <a:p>
            <a:pPr indent="0" lvl="0" marL="0" rtl="0" algn="l">
              <a:spcBef>
                <a:spcPts val="1000"/>
              </a:spcBef>
              <a:spcAft>
                <a:spcPts val="0"/>
              </a:spcAft>
              <a:buNone/>
            </a:pPr>
            <a:r>
              <a:t/>
            </a:r>
            <a:endParaRPr sz="1200">
              <a:latin typeface="Quicksand"/>
              <a:ea typeface="Quicksand"/>
              <a:cs typeface="Quicksand"/>
              <a:sym typeface="Quicksand"/>
            </a:endParaRPr>
          </a:p>
          <a:p>
            <a:pPr indent="0" lvl="0" marL="0" rtl="0" algn="l">
              <a:spcBef>
                <a:spcPts val="1000"/>
              </a:spcBef>
              <a:spcAft>
                <a:spcPts val="0"/>
              </a:spcAft>
              <a:buNone/>
            </a:pPr>
            <a:r>
              <a:t/>
            </a:r>
            <a:endParaRPr sz="1200">
              <a:latin typeface="Quicksand"/>
              <a:ea typeface="Quicksand"/>
              <a:cs typeface="Quicksand"/>
              <a:sym typeface="Quicksand"/>
            </a:endParaRPr>
          </a:p>
          <a:p>
            <a:pPr indent="0" lvl="0" marL="0" rtl="0" algn="l">
              <a:spcBef>
                <a:spcPts val="1000"/>
              </a:spcBef>
              <a:spcAft>
                <a:spcPts val="0"/>
              </a:spcAft>
              <a:buNone/>
            </a:pPr>
            <a:r>
              <a:t/>
            </a:r>
            <a:endParaRPr sz="1200">
              <a:latin typeface="Quicksand"/>
              <a:ea typeface="Quicksand"/>
              <a:cs typeface="Quicksand"/>
              <a:sym typeface="Quicksand"/>
            </a:endParaRPr>
          </a:p>
          <a:p>
            <a:pPr indent="0" lvl="0" marL="0" rtl="0" algn="l">
              <a:spcBef>
                <a:spcPts val="1000"/>
              </a:spcBef>
              <a:spcAft>
                <a:spcPts val="0"/>
              </a:spcAft>
              <a:buNone/>
            </a:pPr>
            <a:r>
              <a:t/>
            </a:r>
            <a:endParaRPr sz="1200">
              <a:latin typeface="Quicksand"/>
              <a:ea typeface="Quicksand"/>
              <a:cs typeface="Quicksand"/>
              <a:sym typeface="Quicksand"/>
            </a:endParaRPr>
          </a:p>
          <a:p>
            <a:pPr indent="0" lvl="0" marL="0" rtl="0" algn="l">
              <a:spcBef>
                <a:spcPts val="1000"/>
              </a:spcBef>
              <a:spcAft>
                <a:spcPts val="0"/>
              </a:spcAft>
              <a:buNone/>
            </a:pPr>
            <a:r>
              <a:t/>
            </a:r>
            <a:endParaRPr sz="1200">
              <a:latin typeface="Quicksand"/>
              <a:ea typeface="Quicksand"/>
              <a:cs typeface="Quicksand"/>
              <a:sym typeface="Quicksand"/>
            </a:endParaRPr>
          </a:p>
          <a:p>
            <a:pPr indent="0" lvl="0" marL="0" rtl="0" algn="l">
              <a:spcBef>
                <a:spcPts val="1000"/>
              </a:spcBef>
              <a:spcAft>
                <a:spcPts val="0"/>
              </a:spcAft>
              <a:buNone/>
            </a:pPr>
            <a:r>
              <a:t/>
            </a:r>
            <a:endParaRPr sz="1200">
              <a:latin typeface="Quicksand"/>
              <a:ea typeface="Quicksand"/>
              <a:cs typeface="Quicksand"/>
              <a:sym typeface="Quicksand"/>
            </a:endParaRPr>
          </a:p>
          <a:p>
            <a:pPr indent="0" lvl="0" marL="0" rtl="0" algn="l">
              <a:spcBef>
                <a:spcPts val="1000"/>
              </a:spcBef>
              <a:spcAft>
                <a:spcPts val="1000"/>
              </a:spcAft>
              <a:buNone/>
            </a:pPr>
            <a:r>
              <a:rPr lang="en" sz="1200">
                <a:latin typeface="Quicksand"/>
                <a:ea typeface="Quicksand"/>
                <a:cs typeface="Quicksand"/>
                <a:sym typeface="Quicksand"/>
              </a:rPr>
              <a:t>4. What patterns do you notice in the table? </a:t>
            </a:r>
            <a:endParaRPr sz="1200">
              <a:latin typeface="Quicksand"/>
              <a:ea typeface="Quicksand"/>
              <a:cs typeface="Quicksand"/>
              <a:sym typeface="Quicksand"/>
            </a:endParaRPr>
          </a:p>
        </p:txBody>
      </p:sp>
      <p:pic>
        <p:nvPicPr>
          <p:cNvPr id="215" name="Google Shape;215;p27"/>
          <p:cNvPicPr preferRelativeResize="0"/>
          <p:nvPr/>
        </p:nvPicPr>
        <p:blipFill>
          <a:blip r:embed="rId3">
            <a:alphaModFix/>
          </a:blip>
          <a:stretch>
            <a:fillRect/>
          </a:stretch>
        </p:blipFill>
        <p:spPr>
          <a:xfrm>
            <a:off x="466475" y="1260275"/>
            <a:ext cx="4209075" cy="2945776"/>
          </a:xfrm>
          <a:prstGeom prst="rect">
            <a:avLst/>
          </a:prstGeom>
          <a:noFill/>
          <a:ln cap="flat" cmpd="sng" w="19050">
            <a:solidFill>
              <a:schemeClr val="dk2"/>
            </a:solidFill>
            <a:prstDash val="solid"/>
            <a:round/>
            <a:headEnd len="sm" w="sm" type="none"/>
            <a:tailEnd len="sm" w="sm" type="none"/>
          </a:ln>
        </p:spPr>
      </p:pic>
      <p:pic>
        <p:nvPicPr>
          <p:cNvPr id="216" name="Google Shape;216;p27"/>
          <p:cNvPicPr preferRelativeResize="0"/>
          <p:nvPr/>
        </p:nvPicPr>
        <p:blipFill>
          <a:blip r:embed="rId4">
            <a:alphaModFix/>
          </a:blip>
          <a:stretch>
            <a:fillRect/>
          </a:stretch>
        </p:blipFill>
        <p:spPr>
          <a:xfrm>
            <a:off x="5298612" y="2062575"/>
            <a:ext cx="2621925" cy="15830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28"/>
          <p:cNvSpPr/>
          <p:nvPr/>
        </p:nvSpPr>
        <p:spPr>
          <a:xfrm flipH="1">
            <a:off x="726271" y="3015951"/>
            <a:ext cx="2771929" cy="100011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8"/>
          <p:cNvSpPr txBox="1"/>
          <p:nvPr/>
        </p:nvSpPr>
        <p:spPr>
          <a:xfrm>
            <a:off x="886138" y="3184875"/>
            <a:ext cx="24522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Jada ran 1 kilometer. How many meters is that?</a:t>
            </a:r>
            <a:endParaRPr b="1" sz="1200">
              <a:latin typeface="Quicksand"/>
              <a:ea typeface="Quicksand"/>
              <a:cs typeface="Quicksand"/>
              <a:sym typeface="Quicksand"/>
            </a:endParaRPr>
          </a:p>
        </p:txBody>
      </p:sp>
      <p:sp>
        <p:nvSpPr>
          <p:cNvPr id="223" name="Google Shape;223;p28"/>
          <p:cNvSpPr txBox="1"/>
          <p:nvPr/>
        </p:nvSpPr>
        <p:spPr>
          <a:xfrm>
            <a:off x="7943375" y="220450"/>
            <a:ext cx="1068600" cy="8415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666666"/>
              </a:solidFill>
              <a:latin typeface="Nixie One"/>
              <a:ea typeface="Nixie One"/>
              <a:cs typeface="Nixie One"/>
              <a:sym typeface="Nixie One"/>
            </a:endParaRPr>
          </a:p>
          <a:p>
            <a:pPr indent="0" lvl="0" marL="0" rtl="0" algn="ctr">
              <a:spcBef>
                <a:spcPts val="0"/>
              </a:spcBef>
              <a:spcAft>
                <a:spcPts val="0"/>
              </a:spcAft>
              <a:buNone/>
            </a:pPr>
            <a:r>
              <a:rPr lang="en">
                <a:solidFill>
                  <a:srgbClr val="434343"/>
                </a:solidFill>
                <a:latin typeface="Nixie One"/>
                <a:ea typeface="Nixie One"/>
                <a:cs typeface="Nixie One"/>
                <a:sym typeface="Nixie One"/>
              </a:rPr>
              <a:t>Lesson Synthesis</a:t>
            </a:r>
            <a:endParaRPr>
              <a:solidFill>
                <a:srgbClr val="434343"/>
              </a:solidFill>
              <a:latin typeface="Nixie One"/>
              <a:ea typeface="Nixie One"/>
              <a:cs typeface="Nixie One"/>
              <a:sym typeface="Nixie One"/>
            </a:endParaRPr>
          </a:p>
        </p:txBody>
      </p:sp>
      <p:sp>
        <p:nvSpPr>
          <p:cNvPr id="224" name="Google Shape;224;p28"/>
          <p:cNvSpPr txBox="1"/>
          <p:nvPr/>
        </p:nvSpPr>
        <p:spPr>
          <a:xfrm>
            <a:off x="981825" y="456250"/>
            <a:ext cx="6759900" cy="69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Quicksand"/>
                <a:ea typeface="Quicksand"/>
                <a:cs typeface="Quicksand"/>
                <a:sym typeface="Quicksand"/>
              </a:rPr>
              <a:t>Today we converted between metric units to express distances related to track events in different ways.</a:t>
            </a:r>
            <a:endParaRPr sz="1800">
              <a:latin typeface="Quicksand"/>
              <a:ea typeface="Quicksand"/>
              <a:cs typeface="Quicksand"/>
              <a:sym typeface="Quicksand"/>
            </a:endParaRPr>
          </a:p>
        </p:txBody>
      </p:sp>
      <p:pic>
        <p:nvPicPr>
          <p:cNvPr id="225" name="Google Shape;225;p28"/>
          <p:cNvPicPr preferRelativeResize="0"/>
          <p:nvPr/>
        </p:nvPicPr>
        <p:blipFill rotWithShape="1">
          <a:blip r:embed="rId3">
            <a:alphaModFix/>
          </a:blip>
          <a:srcRect b="4616" l="17597" r="19307" t="4688"/>
          <a:stretch/>
        </p:blipFill>
        <p:spPr>
          <a:xfrm>
            <a:off x="3637263" y="3348063"/>
            <a:ext cx="1449025" cy="1310125"/>
          </a:xfrm>
          <a:prstGeom prst="rect">
            <a:avLst/>
          </a:prstGeom>
          <a:noFill/>
          <a:ln>
            <a:noFill/>
          </a:ln>
        </p:spPr>
      </p:pic>
      <p:pic>
        <p:nvPicPr>
          <p:cNvPr id="226" name="Google Shape;226;p28"/>
          <p:cNvPicPr preferRelativeResize="0"/>
          <p:nvPr/>
        </p:nvPicPr>
        <p:blipFill>
          <a:blip r:embed="rId4">
            <a:alphaModFix/>
          </a:blip>
          <a:stretch>
            <a:fillRect/>
          </a:stretch>
        </p:blipFill>
        <p:spPr>
          <a:xfrm>
            <a:off x="726263" y="1355263"/>
            <a:ext cx="7820025" cy="1000125"/>
          </a:xfrm>
          <a:prstGeom prst="rect">
            <a:avLst/>
          </a:prstGeom>
          <a:noFill/>
          <a:ln>
            <a:noFill/>
          </a:ln>
        </p:spPr>
      </p:pic>
      <p:sp>
        <p:nvSpPr>
          <p:cNvPr id="227" name="Google Shape;227;p28"/>
          <p:cNvSpPr/>
          <p:nvPr/>
        </p:nvSpPr>
        <p:spPr>
          <a:xfrm>
            <a:off x="4818950" y="2480527"/>
            <a:ext cx="2771929" cy="94921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8"/>
          <p:cNvSpPr txBox="1"/>
          <p:nvPr/>
        </p:nvSpPr>
        <p:spPr>
          <a:xfrm flipH="1">
            <a:off x="4978808" y="2598550"/>
            <a:ext cx="24522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How many centimeters is that?</a:t>
            </a:r>
            <a:endParaRPr b="1" sz="1200">
              <a:latin typeface="Quicksand"/>
              <a:ea typeface="Quicksand"/>
              <a:cs typeface="Quicksand"/>
              <a:sym typeface="Quicksand"/>
            </a:endParaRPr>
          </a:p>
        </p:txBody>
      </p:sp>
      <p:sp>
        <p:nvSpPr>
          <p:cNvPr id="229" name="Google Shape;229;p28"/>
          <p:cNvSpPr/>
          <p:nvPr/>
        </p:nvSpPr>
        <p:spPr>
          <a:xfrm>
            <a:off x="5880650" y="3499426"/>
            <a:ext cx="2771929" cy="104898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28"/>
          <p:cNvSpPr txBox="1"/>
          <p:nvPr/>
        </p:nvSpPr>
        <p:spPr>
          <a:xfrm flipH="1">
            <a:off x="6040500" y="3717225"/>
            <a:ext cx="2452200" cy="69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How many millimeters is that?</a:t>
            </a:r>
            <a:endParaRPr b="1" sz="1200">
              <a:latin typeface="Quicksand"/>
              <a:ea typeface="Quicksand"/>
              <a:cs typeface="Quicksand"/>
              <a:sym typeface="Quicksan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29"/>
          <p:cNvSpPr txBox="1"/>
          <p:nvPr>
            <p:ph type="ctrTitle"/>
          </p:nvPr>
        </p:nvSpPr>
        <p:spPr>
          <a:xfrm>
            <a:off x="970475" y="1652550"/>
            <a:ext cx="71814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Metric Conversion and Division by Powers of 10 </a:t>
            </a:r>
            <a:endParaRPr sz="4000">
              <a:solidFill>
                <a:srgbClr val="434343"/>
              </a:solidFill>
              <a:latin typeface="Hepta Slab"/>
              <a:ea typeface="Hepta Slab"/>
              <a:cs typeface="Hepta Slab"/>
              <a:sym typeface="Hepta Slab"/>
            </a:endParaRPr>
          </a:p>
        </p:txBody>
      </p:sp>
      <p:sp>
        <p:nvSpPr>
          <p:cNvPr id="236" name="Google Shape;236;p29"/>
          <p:cNvSpPr txBox="1"/>
          <p:nvPr/>
        </p:nvSpPr>
        <p:spPr>
          <a:xfrm>
            <a:off x="3148200" y="2468425"/>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convert units. </a:t>
            </a:r>
            <a:endParaRPr>
              <a:latin typeface="Quicksand"/>
              <a:ea typeface="Quicksand"/>
              <a:cs typeface="Quicksand"/>
              <a:sym typeface="Quicksand"/>
            </a:endParaRPr>
          </a:p>
        </p:txBody>
      </p:sp>
      <p:sp>
        <p:nvSpPr>
          <p:cNvPr id="237" name="Google Shape;237;p29"/>
          <p:cNvSpPr/>
          <p:nvPr/>
        </p:nvSpPr>
        <p:spPr>
          <a:xfrm>
            <a:off x="2583702" y="24684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2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5.MD.A.1, 5.NBT.A.2</a:t>
            </a:r>
            <a:endParaRPr sz="1100">
              <a:latin typeface="Quicksand"/>
              <a:ea typeface="Quicksand"/>
              <a:cs typeface="Quicksand"/>
              <a:sym typeface="Quicksand"/>
            </a:endParaRPr>
          </a:p>
        </p:txBody>
      </p:sp>
      <p:sp>
        <p:nvSpPr>
          <p:cNvPr id="239" name="Google Shape;239;p29"/>
          <p:cNvSpPr txBox="1"/>
          <p:nvPr/>
        </p:nvSpPr>
        <p:spPr>
          <a:xfrm>
            <a:off x="7770600" y="-1702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a:t>
            </a:r>
            <a:endParaRPr sz="8000">
              <a:solidFill>
                <a:schemeClr val="dk2"/>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243" name="Shape 243"/>
        <p:cNvGrpSpPr/>
        <p:nvPr/>
      </p:nvGrpSpPr>
      <p:grpSpPr>
        <a:xfrm>
          <a:off x="0" y="0"/>
          <a:ext cx="0" cy="0"/>
          <a:chOff x="0" y="0"/>
          <a:chExt cx="0" cy="0"/>
        </a:xfrm>
      </p:grpSpPr>
      <p:sp>
        <p:nvSpPr>
          <p:cNvPr id="244" name="Google Shape;244;p30"/>
          <p:cNvSpPr txBox="1"/>
          <p:nvPr>
            <p:ph type="ctrTitle"/>
          </p:nvPr>
        </p:nvSpPr>
        <p:spPr>
          <a:xfrm>
            <a:off x="586525" y="562625"/>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666666"/>
                </a:solidFill>
                <a:latin typeface="Hepta Slab"/>
                <a:ea typeface="Hepta Slab"/>
                <a:cs typeface="Hepta Slab"/>
                <a:sym typeface="Hepta Slab"/>
              </a:rPr>
              <a:t>True or False: </a:t>
            </a:r>
            <a:endParaRPr sz="2500">
              <a:solidFill>
                <a:srgbClr val="666666"/>
              </a:solidFill>
              <a:latin typeface="Hepta Slab"/>
              <a:ea typeface="Hepta Slab"/>
              <a:cs typeface="Hepta Slab"/>
              <a:sym typeface="Hepta Slab"/>
            </a:endParaRPr>
          </a:p>
          <a:p>
            <a:pPr indent="0" lvl="0" marL="0" rtl="0" algn="ctr">
              <a:spcBef>
                <a:spcPts val="0"/>
              </a:spcBef>
              <a:spcAft>
                <a:spcPts val="0"/>
              </a:spcAft>
              <a:buNone/>
            </a:pPr>
            <a:r>
              <a:rPr lang="en" sz="2500">
                <a:solidFill>
                  <a:srgbClr val="666666"/>
                </a:solidFill>
                <a:latin typeface="Hepta Slab"/>
                <a:ea typeface="Hepta Slab"/>
                <a:cs typeface="Hepta Slab"/>
                <a:sym typeface="Hepta Slab"/>
              </a:rPr>
              <a:t>Divide by a Hundred and a Thousand</a:t>
            </a:r>
            <a:endParaRPr b="0" sz="2500">
              <a:solidFill>
                <a:srgbClr val="666666"/>
              </a:solidFill>
              <a:latin typeface="Hepta Slab"/>
              <a:ea typeface="Hepta Slab"/>
              <a:cs typeface="Hepta Slab"/>
              <a:sym typeface="Hepta Slab"/>
            </a:endParaRPr>
          </a:p>
        </p:txBody>
      </p:sp>
      <p:sp>
        <p:nvSpPr>
          <p:cNvPr id="245" name="Google Shape;245;p30"/>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246" name="Google Shape;246;p30"/>
          <p:cNvGrpSpPr/>
          <p:nvPr/>
        </p:nvGrpSpPr>
        <p:grpSpPr>
          <a:xfrm>
            <a:off x="512278" y="1283522"/>
            <a:ext cx="3213809" cy="1542347"/>
            <a:chOff x="943501" y="1534588"/>
            <a:chExt cx="3079836" cy="1339308"/>
          </a:xfrm>
        </p:grpSpPr>
        <p:sp>
          <p:nvSpPr>
            <p:cNvPr id="247" name="Google Shape;247;p30"/>
            <p:cNvSpPr/>
            <p:nvPr/>
          </p:nvSpPr>
          <p:spPr>
            <a:xfrm rot="-591543">
              <a:off x="993589" y="1783463"/>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30"/>
            <p:cNvSpPr txBox="1"/>
            <p:nvPr/>
          </p:nvSpPr>
          <p:spPr>
            <a:xfrm rot="-581972">
              <a:off x="1387455" y="1904490"/>
              <a:ext cx="2191934"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Decide whether each statement is true or false. </a:t>
              </a:r>
              <a:endParaRPr>
                <a:latin typeface="Livvic"/>
                <a:ea typeface="Livvic"/>
                <a:cs typeface="Livvic"/>
                <a:sym typeface="Livvic"/>
              </a:endParaRPr>
            </a:p>
          </p:txBody>
        </p:sp>
      </p:grpSp>
      <p:pic>
        <p:nvPicPr>
          <p:cNvPr id="249" name="Google Shape;249;p30"/>
          <p:cNvPicPr preferRelativeResize="0"/>
          <p:nvPr/>
        </p:nvPicPr>
        <p:blipFill>
          <a:blip r:embed="rId3">
            <a:alphaModFix/>
          </a:blip>
          <a:stretch>
            <a:fillRect/>
          </a:stretch>
        </p:blipFill>
        <p:spPr>
          <a:xfrm>
            <a:off x="2692050" y="2522046"/>
            <a:ext cx="5105400" cy="9334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253" name="Shape 253"/>
        <p:cNvGrpSpPr/>
        <p:nvPr/>
      </p:nvGrpSpPr>
      <p:grpSpPr>
        <a:xfrm>
          <a:off x="0" y="0"/>
          <a:ext cx="0" cy="0"/>
          <a:chOff x="0" y="0"/>
          <a:chExt cx="0" cy="0"/>
        </a:xfrm>
      </p:grpSpPr>
      <p:sp>
        <p:nvSpPr>
          <p:cNvPr id="254" name="Google Shape;254;p31"/>
          <p:cNvSpPr txBox="1"/>
          <p:nvPr>
            <p:ph type="ctrTitle"/>
          </p:nvPr>
        </p:nvSpPr>
        <p:spPr>
          <a:xfrm>
            <a:off x="586525" y="562625"/>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666666"/>
                </a:solidFill>
                <a:latin typeface="Hepta Slab"/>
                <a:ea typeface="Hepta Slab"/>
                <a:cs typeface="Hepta Slab"/>
                <a:sym typeface="Hepta Slab"/>
              </a:rPr>
              <a:t>True or False: </a:t>
            </a:r>
            <a:endParaRPr sz="2500">
              <a:solidFill>
                <a:srgbClr val="666666"/>
              </a:solidFill>
              <a:latin typeface="Hepta Slab"/>
              <a:ea typeface="Hepta Slab"/>
              <a:cs typeface="Hepta Slab"/>
              <a:sym typeface="Hepta Slab"/>
            </a:endParaRPr>
          </a:p>
          <a:p>
            <a:pPr indent="0" lvl="0" marL="0" rtl="0" algn="ctr">
              <a:spcBef>
                <a:spcPts val="0"/>
              </a:spcBef>
              <a:spcAft>
                <a:spcPts val="0"/>
              </a:spcAft>
              <a:buNone/>
            </a:pPr>
            <a:r>
              <a:rPr lang="en" sz="2500">
                <a:solidFill>
                  <a:srgbClr val="666666"/>
                </a:solidFill>
                <a:latin typeface="Hepta Slab"/>
                <a:ea typeface="Hepta Slab"/>
                <a:cs typeface="Hepta Slab"/>
                <a:sym typeface="Hepta Slab"/>
              </a:rPr>
              <a:t>Divide by a Hundred and a Thousand</a:t>
            </a:r>
            <a:endParaRPr b="0" sz="2500">
              <a:solidFill>
                <a:srgbClr val="666666"/>
              </a:solidFill>
              <a:latin typeface="Hepta Slab"/>
              <a:ea typeface="Hepta Slab"/>
              <a:cs typeface="Hepta Slab"/>
              <a:sym typeface="Hepta Slab"/>
            </a:endParaRPr>
          </a:p>
        </p:txBody>
      </p:sp>
      <p:sp>
        <p:nvSpPr>
          <p:cNvPr id="255" name="Google Shape;255;p31"/>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256" name="Google Shape;256;p31"/>
          <p:cNvGrpSpPr/>
          <p:nvPr/>
        </p:nvGrpSpPr>
        <p:grpSpPr>
          <a:xfrm>
            <a:off x="512278" y="1283522"/>
            <a:ext cx="3213809" cy="1542347"/>
            <a:chOff x="943501" y="1534588"/>
            <a:chExt cx="3079836" cy="1339308"/>
          </a:xfrm>
        </p:grpSpPr>
        <p:sp>
          <p:nvSpPr>
            <p:cNvPr id="257" name="Google Shape;257;p31"/>
            <p:cNvSpPr/>
            <p:nvPr/>
          </p:nvSpPr>
          <p:spPr>
            <a:xfrm rot="-591543">
              <a:off x="993589" y="1783463"/>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31"/>
            <p:cNvSpPr txBox="1"/>
            <p:nvPr/>
          </p:nvSpPr>
          <p:spPr>
            <a:xfrm rot="-581972">
              <a:off x="1387455" y="1904490"/>
              <a:ext cx="2191934"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Decide whether each statement is true or false. </a:t>
              </a:r>
              <a:endParaRPr>
                <a:latin typeface="Livvic"/>
                <a:ea typeface="Livvic"/>
                <a:cs typeface="Livvic"/>
                <a:sym typeface="Livvic"/>
              </a:endParaRPr>
            </a:p>
          </p:txBody>
        </p:sp>
      </p:grpSp>
      <p:pic>
        <p:nvPicPr>
          <p:cNvPr id="259" name="Google Shape;259;p31"/>
          <p:cNvPicPr preferRelativeResize="0"/>
          <p:nvPr/>
        </p:nvPicPr>
        <p:blipFill>
          <a:blip r:embed="rId3">
            <a:alphaModFix/>
          </a:blip>
          <a:stretch>
            <a:fillRect/>
          </a:stretch>
        </p:blipFill>
        <p:spPr>
          <a:xfrm>
            <a:off x="2728725" y="2448671"/>
            <a:ext cx="5124450" cy="11811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263" name="Shape 263"/>
        <p:cNvGrpSpPr/>
        <p:nvPr/>
      </p:nvGrpSpPr>
      <p:grpSpPr>
        <a:xfrm>
          <a:off x="0" y="0"/>
          <a:ext cx="0" cy="0"/>
          <a:chOff x="0" y="0"/>
          <a:chExt cx="0" cy="0"/>
        </a:xfrm>
      </p:grpSpPr>
      <p:sp>
        <p:nvSpPr>
          <p:cNvPr id="264" name="Google Shape;264;p32"/>
          <p:cNvSpPr txBox="1"/>
          <p:nvPr>
            <p:ph type="ctrTitle"/>
          </p:nvPr>
        </p:nvSpPr>
        <p:spPr>
          <a:xfrm>
            <a:off x="586525" y="562625"/>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666666"/>
                </a:solidFill>
                <a:latin typeface="Hepta Slab"/>
                <a:ea typeface="Hepta Slab"/>
                <a:cs typeface="Hepta Slab"/>
                <a:sym typeface="Hepta Slab"/>
              </a:rPr>
              <a:t>True or False: </a:t>
            </a:r>
            <a:endParaRPr sz="2500">
              <a:solidFill>
                <a:srgbClr val="666666"/>
              </a:solidFill>
              <a:latin typeface="Hepta Slab"/>
              <a:ea typeface="Hepta Slab"/>
              <a:cs typeface="Hepta Slab"/>
              <a:sym typeface="Hepta Slab"/>
            </a:endParaRPr>
          </a:p>
          <a:p>
            <a:pPr indent="0" lvl="0" marL="0" rtl="0" algn="ctr">
              <a:spcBef>
                <a:spcPts val="0"/>
              </a:spcBef>
              <a:spcAft>
                <a:spcPts val="0"/>
              </a:spcAft>
              <a:buNone/>
            </a:pPr>
            <a:r>
              <a:rPr lang="en" sz="2500">
                <a:solidFill>
                  <a:srgbClr val="666666"/>
                </a:solidFill>
                <a:latin typeface="Hepta Slab"/>
                <a:ea typeface="Hepta Slab"/>
                <a:cs typeface="Hepta Slab"/>
                <a:sym typeface="Hepta Slab"/>
              </a:rPr>
              <a:t>Divide by a Hundred and a Thousand</a:t>
            </a:r>
            <a:endParaRPr b="0" sz="2500">
              <a:solidFill>
                <a:srgbClr val="666666"/>
              </a:solidFill>
              <a:latin typeface="Hepta Slab"/>
              <a:ea typeface="Hepta Slab"/>
              <a:cs typeface="Hepta Slab"/>
              <a:sym typeface="Hepta Slab"/>
            </a:endParaRPr>
          </a:p>
        </p:txBody>
      </p:sp>
      <p:sp>
        <p:nvSpPr>
          <p:cNvPr id="265" name="Google Shape;265;p32"/>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266" name="Google Shape;266;p32"/>
          <p:cNvGrpSpPr/>
          <p:nvPr/>
        </p:nvGrpSpPr>
        <p:grpSpPr>
          <a:xfrm>
            <a:off x="512278" y="1283522"/>
            <a:ext cx="3213809" cy="1542347"/>
            <a:chOff x="943501" y="1534588"/>
            <a:chExt cx="3079836" cy="1339308"/>
          </a:xfrm>
        </p:grpSpPr>
        <p:sp>
          <p:nvSpPr>
            <p:cNvPr id="267" name="Google Shape;267;p32"/>
            <p:cNvSpPr/>
            <p:nvPr/>
          </p:nvSpPr>
          <p:spPr>
            <a:xfrm rot="-591543">
              <a:off x="993589" y="1783463"/>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32"/>
            <p:cNvSpPr txBox="1"/>
            <p:nvPr/>
          </p:nvSpPr>
          <p:spPr>
            <a:xfrm rot="-581972">
              <a:off x="1387455" y="1904490"/>
              <a:ext cx="2191934"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Decide whether each statement is true or false. </a:t>
              </a:r>
              <a:endParaRPr>
                <a:latin typeface="Livvic"/>
                <a:ea typeface="Livvic"/>
                <a:cs typeface="Livvic"/>
                <a:sym typeface="Livvic"/>
              </a:endParaRPr>
            </a:p>
          </p:txBody>
        </p:sp>
      </p:grpSp>
      <p:pic>
        <p:nvPicPr>
          <p:cNvPr id="269" name="Google Shape;269;p32"/>
          <p:cNvPicPr preferRelativeResize="0"/>
          <p:nvPr/>
        </p:nvPicPr>
        <p:blipFill>
          <a:blip r:embed="rId3">
            <a:alphaModFix/>
          </a:blip>
          <a:stretch>
            <a:fillRect/>
          </a:stretch>
        </p:blipFill>
        <p:spPr>
          <a:xfrm>
            <a:off x="1518475" y="2723746"/>
            <a:ext cx="6781800" cy="11049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33"/>
          <p:cNvSpPr txBox="1"/>
          <p:nvPr>
            <p:ph type="ctrTitle"/>
          </p:nvPr>
        </p:nvSpPr>
        <p:spPr>
          <a:xfrm>
            <a:off x="797125" y="155700"/>
            <a:ext cx="6621000" cy="772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434343"/>
                </a:solidFill>
                <a:latin typeface="Hepta Slab"/>
                <a:ea typeface="Hepta Slab"/>
                <a:cs typeface="Hepta Slab"/>
                <a:sym typeface="Hepta Slab"/>
              </a:rPr>
              <a:t> Long Jump, Javelin Throw, and Shot Put</a:t>
            </a:r>
            <a:endParaRPr b="0" sz="2200">
              <a:solidFill>
                <a:srgbClr val="434343"/>
              </a:solidFill>
              <a:latin typeface="Hepta Slab"/>
              <a:ea typeface="Hepta Slab"/>
              <a:cs typeface="Hepta Slab"/>
              <a:sym typeface="Hepta Slab"/>
            </a:endParaRPr>
          </a:p>
        </p:txBody>
      </p:sp>
      <p:sp>
        <p:nvSpPr>
          <p:cNvPr id="275" name="Google Shape;275;p33"/>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pic>
        <p:nvPicPr>
          <p:cNvPr id="276" name="Google Shape;276;p33"/>
          <p:cNvPicPr preferRelativeResize="0"/>
          <p:nvPr/>
        </p:nvPicPr>
        <p:blipFill>
          <a:blip r:embed="rId3">
            <a:alphaModFix/>
          </a:blip>
          <a:stretch>
            <a:fillRect/>
          </a:stretch>
        </p:blipFill>
        <p:spPr>
          <a:xfrm>
            <a:off x="1435550" y="1031525"/>
            <a:ext cx="6272900" cy="1669525"/>
          </a:xfrm>
          <a:prstGeom prst="rect">
            <a:avLst/>
          </a:prstGeom>
          <a:noFill/>
          <a:ln>
            <a:noFill/>
          </a:ln>
        </p:spPr>
      </p:pic>
      <p:sp>
        <p:nvSpPr>
          <p:cNvPr id="277" name="Google Shape;277;p33"/>
          <p:cNvSpPr txBox="1"/>
          <p:nvPr/>
        </p:nvSpPr>
        <p:spPr>
          <a:xfrm>
            <a:off x="583750" y="2939150"/>
            <a:ext cx="80001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Below are some results Jackie Joyner-Kersee recorded in different heptathlon events in 1988. Complete the table.</a:t>
            </a:r>
            <a:endParaRPr>
              <a:latin typeface="Quicksand"/>
              <a:ea typeface="Quicksand"/>
              <a:cs typeface="Quicksand"/>
              <a:sym typeface="Quicksand"/>
            </a:endParaRPr>
          </a:p>
        </p:txBody>
      </p:sp>
      <p:pic>
        <p:nvPicPr>
          <p:cNvPr id="278" name="Google Shape;278;p33"/>
          <p:cNvPicPr preferRelativeResize="0"/>
          <p:nvPr/>
        </p:nvPicPr>
        <p:blipFill>
          <a:blip r:embed="rId4">
            <a:alphaModFix/>
          </a:blip>
          <a:stretch>
            <a:fillRect/>
          </a:stretch>
        </p:blipFill>
        <p:spPr>
          <a:xfrm>
            <a:off x="3067745" y="3439220"/>
            <a:ext cx="2907500" cy="11549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34"/>
          <p:cNvSpPr txBox="1"/>
          <p:nvPr>
            <p:ph type="ctrTitle"/>
          </p:nvPr>
        </p:nvSpPr>
        <p:spPr>
          <a:xfrm>
            <a:off x="797125" y="155700"/>
            <a:ext cx="6621000" cy="772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434343"/>
                </a:solidFill>
                <a:latin typeface="Hepta Slab"/>
                <a:ea typeface="Hepta Slab"/>
                <a:cs typeface="Hepta Slab"/>
                <a:sym typeface="Hepta Slab"/>
              </a:rPr>
              <a:t> Long Jump, Javelin Throw, and Shot Put</a:t>
            </a:r>
            <a:endParaRPr b="0" sz="2200">
              <a:solidFill>
                <a:srgbClr val="434343"/>
              </a:solidFill>
              <a:latin typeface="Hepta Slab"/>
              <a:ea typeface="Hepta Slab"/>
              <a:cs typeface="Hepta Slab"/>
              <a:sym typeface="Hepta Slab"/>
            </a:endParaRPr>
          </a:p>
        </p:txBody>
      </p:sp>
      <p:sp>
        <p:nvSpPr>
          <p:cNvPr id="284" name="Google Shape;284;p34"/>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pic>
        <p:nvPicPr>
          <p:cNvPr id="285" name="Google Shape;285;p34"/>
          <p:cNvPicPr preferRelativeResize="0"/>
          <p:nvPr/>
        </p:nvPicPr>
        <p:blipFill>
          <a:blip r:embed="rId3">
            <a:alphaModFix/>
          </a:blip>
          <a:stretch>
            <a:fillRect/>
          </a:stretch>
        </p:blipFill>
        <p:spPr>
          <a:xfrm>
            <a:off x="1435550" y="1224425"/>
            <a:ext cx="6272900" cy="1669525"/>
          </a:xfrm>
          <a:prstGeom prst="rect">
            <a:avLst/>
          </a:prstGeom>
          <a:noFill/>
          <a:ln>
            <a:noFill/>
          </a:ln>
        </p:spPr>
      </p:pic>
      <p:sp>
        <p:nvSpPr>
          <p:cNvPr id="286" name="Google Shape;286;p34"/>
          <p:cNvSpPr txBox="1"/>
          <p:nvPr/>
        </p:nvSpPr>
        <p:spPr>
          <a:xfrm>
            <a:off x="620500" y="3086125"/>
            <a:ext cx="80001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2. Which unit of measure helps you picture the distance, centimeters or meters? Explain your reasoning.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3. Why do you think that the distances are measured to the nearest centimeter?</a:t>
            </a:r>
            <a:endParaRPr>
              <a:latin typeface="Quicksand"/>
              <a:ea typeface="Quicksand"/>
              <a:cs typeface="Quicksand"/>
              <a:sym typeface="Quicksan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35"/>
          <p:cNvSpPr txBox="1"/>
          <p:nvPr>
            <p:ph type="ctrTitle"/>
          </p:nvPr>
        </p:nvSpPr>
        <p:spPr>
          <a:xfrm>
            <a:off x="797125" y="155700"/>
            <a:ext cx="6621000" cy="772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Hurdles</a:t>
            </a:r>
            <a:endParaRPr b="0" sz="2600">
              <a:solidFill>
                <a:srgbClr val="434343"/>
              </a:solidFill>
              <a:latin typeface="Hepta Slab"/>
              <a:ea typeface="Hepta Slab"/>
              <a:cs typeface="Hepta Slab"/>
              <a:sym typeface="Hepta Slab"/>
            </a:endParaRPr>
          </a:p>
        </p:txBody>
      </p:sp>
      <p:sp>
        <p:nvSpPr>
          <p:cNvPr id="292" name="Google Shape;292;p35"/>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293" name="Google Shape;293;p35"/>
          <p:cNvSpPr txBox="1"/>
          <p:nvPr/>
        </p:nvSpPr>
        <p:spPr>
          <a:xfrm>
            <a:off x="590400" y="927900"/>
            <a:ext cx="7450200" cy="355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1000"/>
              </a:spcAft>
              <a:buNone/>
            </a:pPr>
            <a:r>
              <a:rPr lang="en" sz="1700">
                <a:latin typeface="Quicksand"/>
                <a:ea typeface="Quicksand"/>
                <a:cs typeface="Quicksand"/>
                <a:sym typeface="Quicksand"/>
              </a:rPr>
              <a:t>1. The table shows how many meters some students ran during a week. Complete the table to show how many kilometers each student ran</a:t>
            </a:r>
            <a:endParaRPr sz="1700">
              <a:latin typeface="Quicksand"/>
              <a:ea typeface="Quicksand"/>
              <a:cs typeface="Quicksand"/>
              <a:sym typeface="Quicksand"/>
            </a:endParaRPr>
          </a:p>
        </p:txBody>
      </p:sp>
      <p:pic>
        <p:nvPicPr>
          <p:cNvPr id="294" name="Google Shape;294;p35"/>
          <p:cNvPicPr preferRelativeResize="0"/>
          <p:nvPr/>
        </p:nvPicPr>
        <p:blipFill>
          <a:blip r:embed="rId3">
            <a:alphaModFix/>
          </a:blip>
          <a:stretch>
            <a:fillRect/>
          </a:stretch>
        </p:blipFill>
        <p:spPr>
          <a:xfrm>
            <a:off x="797113" y="1830025"/>
            <a:ext cx="4714875" cy="2400300"/>
          </a:xfrm>
          <a:prstGeom prst="rect">
            <a:avLst/>
          </a:prstGeom>
          <a:noFill/>
          <a:ln>
            <a:noFill/>
          </a:ln>
        </p:spPr>
      </p:pic>
      <p:sp>
        <p:nvSpPr>
          <p:cNvPr id="295" name="Google Shape;295;p35"/>
          <p:cNvSpPr txBox="1"/>
          <p:nvPr/>
        </p:nvSpPr>
        <p:spPr>
          <a:xfrm>
            <a:off x="5762875" y="2347125"/>
            <a:ext cx="2732100" cy="70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latin typeface="Quicksand"/>
                <a:ea typeface="Quicksand"/>
                <a:cs typeface="Quicksand"/>
                <a:sym typeface="Quicksand"/>
              </a:rPr>
              <a:t>2. What patterns do you notice in the table? </a:t>
            </a:r>
            <a:endParaRPr sz="1700">
              <a:latin typeface="Quicksand"/>
              <a:ea typeface="Quicksand"/>
              <a:cs typeface="Quicksand"/>
              <a:sym typeface="Quicksan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36"/>
          <p:cNvSpPr txBox="1"/>
          <p:nvPr>
            <p:ph type="ctrTitle"/>
          </p:nvPr>
        </p:nvSpPr>
        <p:spPr>
          <a:xfrm>
            <a:off x="797125" y="155700"/>
            <a:ext cx="6621000" cy="772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Hurdles</a:t>
            </a:r>
            <a:endParaRPr b="0" sz="2600">
              <a:solidFill>
                <a:srgbClr val="434343"/>
              </a:solidFill>
              <a:latin typeface="Hepta Slab"/>
              <a:ea typeface="Hepta Slab"/>
              <a:cs typeface="Hepta Slab"/>
              <a:sym typeface="Hepta Slab"/>
            </a:endParaRPr>
          </a:p>
        </p:txBody>
      </p:sp>
      <p:sp>
        <p:nvSpPr>
          <p:cNvPr id="301" name="Google Shape;301;p36"/>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302" name="Google Shape;302;p36"/>
          <p:cNvSpPr txBox="1"/>
          <p:nvPr/>
        </p:nvSpPr>
        <p:spPr>
          <a:xfrm>
            <a:off x="590400" y="927900"/>
            <a:ext cx="7450200" cy="355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1000"/>
              </a:spcAft>
              <a:buNone/>
            </a:pPr>
            <a:r>
              <a:rPr lang="en" sz="1700">
                <a:latin typeface="Quicksand"/>
                <a:ea typeface="Quicksand"/>
                <a:cs typeface="Quicksand"/>
                <a:sym typeface="Quicksand"/>
              </a:rPr>
              <a:t>3. Below is Tyler’s strategy to divide a whole number by 10, 100, or 1,000. </a:t>
            </a:r>
            <a:endParaRPr sz="1700">
              <a:latin typeface="Quicksand"/>
              <a:ea typeface="Quicksand"/>
              <a:cs typeface="Quicksand"/>
              <a:sym typeface="Quicksand"/>
            </a:endParaRPr>
          </a:p>
        </p:txBody>
      </p:sp>
      <p:sp>
        <p:nvSpPr>
          <p:cNvPr id="303" name="Google Shape;303;p36"/>
          <p:cNvSpPr txBox="1"/>
          <p:nvPr/>
        </p:nvSpPr>
        <p:spPr>
          <a:xfrm>
            <a:off x="5762875" y="2347125"/>
            <a:ext cx="2732100" cy="70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latin typeface="Quicksand"/>
                <a:ea typeface="Quicksand"/>
                <a:cs typeface="Quicksand"/>
                <a:sym typeface="Quicksand"/>
              </a:rPr>
              <a:t>Describe to your partner what Tyler means. </a:t>
            </a:r>
            <a:endParaRPr sz="1700">
              <a:latin typeface="Quicksand"/>
              <a:ea typeface="Quicksand"/>
              <a:cs typeface="Quicksand"/>
              <a:sym typeface="Quicksand"/>
            </a:endParaRPr>
          </a:p>
        </p:txBody>
      </p:sp>
      <p:pic>
        <p:nvPicPr>
          <p:cNvPr id="304" name="Google Shape;304;p36"/>
          <p:cNvPicPr preferRelativeResize="0"/>
          <p:nvPr/>
        </p:nvPicPr>
        <p:blipFill>
          <a:blip r:embed="rId3">
            <a:alphaModFix/>
          </a:blip>
          <a:stretch>
            <a:fillRect/>
          </a:stretch>
        </p:blipFill>
        <p:spPr>
          <a:xfrm>
            <a:off x="897600" y="1477272"/>
            <a:ext cx="4911125" cy="28093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37"/>
          <p:cNvSpPr txBox="1"/>
          <p:nvPr>
            <p:ph type="ctrTitle"/>
          </p:nvPr>
        </p:nvSpPr>
        <p:spPr>
          <a:xfrm>
            <a:off x="797125" y="155700"/>
            <a:ext cx="6621000" cy="772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Hurdles</a:t>
            </a:r>
            <a:endParaRPr b="0" sz="2600">
              <a:solidFill>
                <a:srgbClr val="434343"/>
              </a:solidFill>
              <a:latin typeface="Hepta Slab"/>
              <a:ea typeface="Hepta Slab"/>
              <a:cs typeface="Hepta Slab"/>
              <a:sym typeface="Hepta Slab"/>
            </a:endParaRPr>
          </a:p>
        </p:txBody>
      </p:sp>
      <p:sp>
        <p:nvSpPr>
          <p:cNvPr id="310" name="Google Shape;310;p37"/>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311" name="Google Shape;311;p37"/>
          <p:cNvSpPr txBox="1"/>
          <p:nvPr/>
        </p:nvSpPr>
        <p:spPr>
          <a:xfrm>
            <a:off x="856300" y="1872250"/>
            <a:ext cx="3283800" cy="155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1000"/>
              </a:spcAft>
              <a:buNone/>
            </a:pPr>
            <a:r>
              <a:rPr lang="en" sz="1700">
                <a:latin typeface="Quicksand"/>
                <a:ea typeface="Quicksand"/>
                <a:cs typeface="Quicksand"/>
                <a:sym typeface="Quicksand"/>
              </a:rPr>
              <a:t>4. Why does Tyler’s strategy work? Will Tyler’s strategy always work? Show or explain your reasoning.</a:t>
            </a:r>
            <a:endParaRPr sz="1700">
              <a:latin typeface="Quicksand"/>
              <a:ea typeface="Quicksand"/>
              <a:cs typeface="Quicksand"/>
              <a:sym typeface="Quicksand"/>
            </a:endParaRPr>
          </a:p>
        </p:txBody>
      </p:sp>
      <p:pic>
        <p:nvPicPr>
          <p:cNvPr id="312" name="Google Shape;312;p37"/>
          <p:cNvPicPr preferRelativeResize="0"/>
          <p:nvPr/>
        </p:nvPicPr>
        <p:blipFill>
          <a:blip r:embed="rId3">
            <a:alphaModFix/>
          </a:blip>
          <a:stretch>
            <a:fillRect/>
          </a:stretch>
        </p:blipFill>
        <p:spPr>
          <a:xfrm>
            <a:off x="4344925" y="1651449"/>
            <a:ext cx="4133200" cy="23643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38"/>
          <p:cNvSpPr txBox="1"/>
          <p:nvPr>
            <p:ph idx="4294967295" type="title"/>
          </p:nvPr>
        </p:nvSpPr>
        <p:spPr>
          <a:xfrm>
            <a:off x="586950" y="511750"/>
            <a:ext cx="6946200" cy="55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Quicksand"/>
                <a:ea typeface="Quicksand"/>
                <a:cs typeface="Quicksand"/>
                <a:sym typeface="Quicksand"/>
              </a:rPr>
              <a:t>Today we converted from smaller metric measurements to larger metric measurements. We noticed and explained patterns when dividing by 10, 100, and 1,000</a:t>
            </a:r>
            <a:endParaRPr b="0" sz="1700">
              <a:latin typeface="Quicksand"/>
              <a:ea typeface="Quicksand"/>
              <a:cs typeface="Quicksand"/>
              <a:sym typeface="Quicksand"/>
            </a:endParaRPr>
          </a:p>
        </p:txBody>
      </p:sp>
      <p:pic>
        <p:nvPicPr>
          <p:cNvPr id="318" name="Google Shape;318;p38"/>
          <p:cNvPicPr preferRelativeResize="0"/>
          <p:nvPr/>
        </p:nvPicPr>
        <p:blipFill rotWithShape="1">
          <a:blip r:embed="rId3">
            <a:alphaModFix/>
          </a:blip>
          <a:srcRect b="0" l="14426" r="18755" t="0"/>
          <a:stretch/>
        </p:blipFill>
        <p:spPr>
          <a:xfrm>
            <a:off x="6127763" y="3414842"/>
            <a:ext cx="1171575" cy="1102896"/>
          </a:xfrm>
          <a:prstGeom prst="rect">
            <a:avLst/>
          </a:prstGeom>
          <a:noFill/>
          <a:ln>
            <a:noFill/>
          </a:ln>
        </p:spPr>
      </p:pic>
      <p:sp>
        <p:nvSpPr>
          <p:cNvPr id="319" name="Google Shape;319;p38"/>
          <p:cNvSpPr txBox="1"/>
          <p:nvPr/>
        </p:nvSpPr>
        <p:spPr>
          <a:xfrm>
            <a:off x="7943375" y="220450"/>
            <a:ext cx="10686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a:solidFill>
                  <a:srgbClr val="434343"/>
                </a:solidFill>
                <a:latin typeface="Nixie One"/>
                <a:ea typeface="Nixie One"/>
                <a:cs typeface="Nixie One"/>
                <a:sym typeface="Nixie One"/>
              </a:rPr>
              <a:t>Lesson Synthesis</a:t>
            </a:r>
            <a:endParaRPr>
              <a:solidFill>
                <a:srgbClr val="434343"/>
              </a:solidFill>
              <a:latin typeface="Nixie One"/>
              <a:ea typeface="Nixie One"/>
              <a:cs typeface="Nixie One"/>
              <a:sym typeface="Nixie One"/>
            </a:endParaRPr>
          </a:p>
        </p:txBody>
      </p:sp>
      <p:sp>
        <p:nvSpPr>
          <p:cNvPr id="320" name="Google Shape;320;p38"/>
          <p:cNvSpPr/>
          <p:nvPr/>
        </p:nvSpPr>
        <p:spPr>
          <a:xfrm flipH="1">
            <a:off x="3800350" y="2624887"/>
            <a:ext cx="2217218" cy="177346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38"/>
          <p:cNvSpPr txBox="1"/>
          <p:nvPr/>
        </p:nvSpPr>
        <p:spPr>
          <a:xfrm flipH="1">
            <a:off x="4098505" y="2814888"/>
            <a:ext cx="1620900" cy="922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What are the missing values in the table? How do you know?</a:t>
            </a:r>
            <a:endParaRPr b="1">
              <a:latin typeface="Quicksand"/>
              <a:ea typeface="Quicksand"/>
              <a:cs typeface="Quicksand"/>
              <a:sym typeface="Quicksand"/>
            </a:endParaRPr>
          </a:p>
        </p:txBody>
      </p:sp>
      <p:pic>
        <p:nvPicPr>
          <p:cNvPr id="322" name="Google Shape;322;p38"/>
          <p:cNvPicPr preferRelativeResize="0"/>
          <p:nvPr/>
        </p:nvPicPr>
        <p:blipFill>
          <a:blip r:embed="rId4">
            <a:alphaModFix/>
          </a:blip>
          <a:stretch>
            <a:fillRect/>
          </a:stretch>
        </p:blipFill>
        <p:spPr>
          <a:xfrm>
            <a:off x="887200" y="1673600"/>
            <a:ext cx="2623123" cy="1600550"/>
          </a:xfrm>
          <a:prstGeom prst="rect">
            <a:avLst/>
          </a:prstGeom>
          <a:noFill/>
          <a:ln>
            <a:noFill/>
          </a:ln>
        </p:spPr>
      </p:pic>
      <p:sp>
        <p:nvSpPr>
          <p:cNvPr id="323" name="Google Shape;323;p38"/>
          <p:cNvSpPr/>
          <p:nvPr/>
        </p:nvSpPr>
        <p:spPr>
          <a:xfrm>
            <a:off x="6496950" y="1587149"/>
            <a:ext cx="2217218" cy="177346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38"/>
          <p:cNvSpPr txBox="1"/>
          <p:nvPr/>
        </p:nvSpPr>
        <p:spPr>
          <a:xfrm>
            <a:off x="6795113" y="1777150"/>
            <a:ext cx="1620900" cy="922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How is converting from smaller millimeters to larger meters different from converting from larger meters to smaller millimeters?</a:t>
            </a:r>
            <a:endParaRPr b="1" sz="1000">
              <a:latin typeface="Quicksand"/>
              <a:ea typeface="Quicksand"/>
              <a:cs typeface="Quicksand"/>
              <a:sym typeface="Quicksan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39"/>
          <p:cNvSpPr txBox="1"/>
          <p:nvPr>
            <p:ph type="ctrTitle"/>
          </p:nvPr>
        </p:nvSpPr>
        <p:spPr>
          <a:xfrm>
            <a:off x="1373250" y="1430275"/>
            <a:ext cx="6262200" cy="1501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Write Powers of 10 with Exponents</a:t>
            </a:r>
            <a:endParaRPr sz="4400">
              <a:solidFill>
                <a:srgbClr val="434343"/>
              </a:solidFill>
              <a:latin typeface="Hepta Slab"/>
              <a:ea typeface="Hepta Slab"/>
              <a:cs typeface="Hepta Slab"/>
              <a:sym typeface="Hepta Slab"/>
            </a:endParaRPr>
          </a:p>
        </p:txBody>
      </p:sp>
      <p:sp>
        <p:nvSpPr>
          <p:cNvPr id="330" name="Google Shape;330;p39"/>
          <p:cNvSpPr txBox="1"/>
          <p:nvPr/>
        </p:nvSpPr>
        <p:spPr>
          <a:xfrm>
            <a:off x="3123475" y="2984175"/>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use exponents. </a:t>
            </a:r>
            <a:endParaRPr>
              <a:latin typeface="Quicksand"/>
              <a:ea typeface="Quicksand"/>
              <a:cs typeface="Quicksand"/>
              <a:sym typeface="Quicksand"/>
            </a:endParaRPr>
          </a:p>
        </p:txBody>
      </p:sp>
      <p:sp>
        <p:nvSpPr>
          <p:cNvPr id="331" name="Google Shape;331;p39"/>
          <p:cNvSpPr/>
          <p:nvPr/>
        </p:nvSpPr>
        <p:spPr>
          <a:xfrm>
            <a:off x="2736302" y="29841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3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5.NBT.A.1, 5.NBT.A.2</a:t>
            </a:r>
            <a:endParaRPr sz="1100">
              <a:latin typeface="Quicksand"/>
              <a:ea typeface="Quicksand"/>
              <a:cs typeface="Quicksand"/>
              <a:sym typeface="Quicksand"/>
            </a:endParaRPr>
          </a:p>
        </p:txBody>
      </p:sp>
      <p:sp>
        <p:nvSpPr>
          <p:cNvPr id="333" name="Google Shape;333;p39"/>
          <p:cNvSpPr txBox="1"/>
          <p:nvPr/>
        </p:nvSpPr>
        <p:spPr>
          <a:xfrm>
            <a:off x="7770600" y="-1977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3</a:t>
            </a:r>
            <a:endParaRPr sz="8000">
              <a:solidFill>
                <a:schemeClr val="dk2"/>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40"/>
          <p:cNvSpPr/>
          <p:nvPr/>
        </p:nvSpPr>
        <p:spPr>
          <a:xfrm rot="1227235">
            <a:off x="7506240" y="2974526"/>
            <a:ext cx="1326149" cy="1214711"/>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40"/>
          <p:cNvSpPr/>
          <p:nvPr/>
        </p:nvSpPr>
        <p:spPr>
          <a:xfrm rot="-679610">
            <a:off x="326598" y="1348427"/>
            <a:ext cx="1866853" cy="75748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40"/>
          <p:cNvSpPr txBox="1"/>
          <p:nvPr>
            <p:ph type="ctrTitle"/>
          </p:nvPr>
        </p:nvSpPr>
        <p:spPr>
          <a:xfrm>
            <a:off x="634400" y="677300"/>
            <a:ext cx="7046700" cy="757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How Many Do You See:</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 Starburst</a:t>
            </a:r>
            <a:endParaRPr b="0" sz="3000">
              <a:solidFill>
                <a:srgbClr val="434343"/>
              </a:solidFill>
              <a:latin typeface="Hepta Slab"/>
              <a:ea typeface="Hepta Slab"/>
              <a:cs typeface="Hepta Slab"/>
              <a:sym typeface="Hepta Slab"/>
            </a:endParaRPr>
          </a:p>
        </p:txBody>
      </p:sp>
      <p:sp>
        <p:nvSpPr>
          <p:cNvPr id="341" name="Google Shape;341;p40"/>
          <p:cNvSpPr txBox="1"/>
          <p:nvPr/>
        </p:nvSpPr>
        <p:spPr>
          <a:xfrm>
            <a:off x="8144025" y="212250"/>
            <a:ext cx="8772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666666"/>
              </a:solidFill>
              <a:latin typeface="Nixie One"/>
              <a:ea typeface="Nixie One"/>
              <a:cs typeface="Nixie One"/>
              <a:sym typeface="Nixie One"/>
            </a:endParaRPr>
          </a:p>
          <a:p>
            <a:pPr indent="0" lvl="0" marL="0" rtl="0" algn="ctr">
              <a:spcBef>
                <a:spcPts val="0"/>
              </a:spcBef>
              <a:spcAft>
                <a:spcPts val="0"/>
              </a:spcAft>
              <a:buNone/>
            </a:pPr>
            <a:r>
              <a:rPr lang="en" sz="1600">
                <a:solidFill>
                  <a:srgbClr val="666666"/>
                </a:solidFill>
                <a:latin typeface="Nixie One"/>
                <a:ea typeface="Nixie One"/>
                <a:cs typeface="Nixie One"/>
                <a:sym typeface="Nixie One"/>
              </a:rPr>
              <a:t>Warm up</a:t>
            </a:r>
            <a:endParaRPr sz="1600">
              <a:solidFill>
                <a:srgbClr val="666666"/>
              </a:solidFill>
              <a:latin typeface="Nixie One"/>
              <a:ea typeface="Nixie One"/>
              <a:cs typeface="Nixie One"/>
              <a:sym typeface="Nixie One"/>
            </a:endParaRPr>
          </a:p>
        </p:txBody>
      </p:sp>
      <p:sp>
        <p:nvSpPr>
          <p:cNvPr id="342" name="Google Shape;342;p40"/>
          <p:cNvSpPr txBox="1"/>
          <p:nvPr/>
        </p:nvSpPr>
        <p:spPr>
          <a:xfrm rot="-894030">
            <a:off x="441687" y="1450100"/>
            <a:ext cx="1611178" cy="554136"/>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latin typeface="Quicksand"/>
                <a:ea typeface="Quicksand"/>
                <a:cs typeface="Quicksand"/>
                <a:sym typeface="Quicksand"/>
              </a:rPr>
              <a:t>How many do you see?</a:t>
            </a:r>
            <a:endParaRPr b="1" sz="1200">
              <a:latin typeface="Quicksand"/>
              <a:ea typeface="Quicksand"/>
              <a:cs typeface="Quicksand"/>
              <a:sym typeface="Quicksand"/>
            </a:endParaRPr>
          </a:p>
        </p:txBody>
      </p:sp>
      <p:sp>
        <p:nvSpPr>
          <p:cNvPr id="343" name="Google Shape;343;p40"/>
          <p:cNvSpPr txBox="1"/>
          <p:nvPr/>
        </p:nvSpPr>
        <p:spPr>
          <a:xfrm rot="816866">
            <a:off x="7365828" y="3300510"/>
            <a:ext cx="1610965" cy="554087"/>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latin typeface="Quicksand"/>
                <a:ea typeface="Quicksand"/>
                <a:cs typeface="Quicksand"/>
                <a:sym typeface="Quicksand"/>
              </a:rPr>
              <a:t>How do you see them?</a:t>
            </a:r>
            <a:endParaRPr b="1" sz="1200">
              <a:latin typeface="Quicksand"/>
              <a:ea typeface="Quicksand"/>
              <a:cs typeface="Quicksand"/>
              <a:sym typeface="Quicksand"/>
            </a:endParaRPr>
          </a:p>
        </p:txBody>
      </p:sp>
      <p:pic>
        <p:nvPicPr>
          <p:cNvPr id="344" name="Google Shape;344;p40"/>
          <p:cNvPicPr preferRelativeResize="0"/>
          <p:nvPr/>
        </p:nvPicPr>
        <p:blipFill>
          <a:blip r:embed="rId3">
            <a:alphaModFix/>
          </a:blip>
          <a:stretch>
            <a:fillRect/>
          </a:stretch>
        </p:blipFill>
        <p:spPr>
          <a:xfrm>
            <a:off x="2803788" y="1504550"/>
            <a:ext cx="3536425" cy="32121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41"/>
          <p:cNvSpPr txBox="1"/>
          <p:nvPr>
            <p:ph type="ctrTitle"/>
          </p:nvPr>
        </p:nvSpPr>
        <p:spPr>
          <a:xfrm>
            <a:off x="477775" y="470350"/>
            <a:ext cx="7383000" cy="63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100">
                <a:solidFill>
                  <a:srgbClr val="434343"/>
                </a:solidFill>
                <a:latin typeface="Hepta Slab"/>
                <a:ea typeface="Hepta Slab"/>
                <a:cs typeface="Hepta Slab"/>
                <a:sym typeface="Hepta Slab"/>
              </a:rPr>
              <a:t>Population of Delaware and India</a:t>
            </a:r>
            <a:endParaRPr b="0" sz="3100">
              <a:solidFill>
                <a:srgbClr val="434343"/>
              </a:solidFill>
              <a:latin typeface="Hepta Slab"/>
              <a:ea typeface="Hepta Slab"/>
              <a:cs typeface="Hepta Slab"/>
              <a:sym typeface="Hepta Slab"/>
            </a:endParaRPr>
          </a:p>
        </p:txBody>
      </p:sp>
      <p:sp>
        <p:nvSpPr>
          <p:cNvPr id="350" name="Google Shape;350;p41"/>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351" name="Google Shape;351;p41"/>
          <p:cNvSpPr txBox="1"/>
          <p:nvPr/>
        </p:nvSpPr>
        <p:spPr>
          <a:xfrm>
            <a:off x="335175" y="1330575"/>
            <a:ext cx="8407500" cy="27861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sz="1600">
                <a:latin typeface="Quicksand"/>
                <a:ea typeface="Quicksand"/>
                <a:cs typeface="Quicksand"/>
                <a:sym typeface="Quicksand"/>
              </a:rPr>
              <a:t>1. About 1,000,000 people live in Delaware. </a:t>
            </a:r>
            <a:endParaRPr sz="1600">
              <a:latin typeface="Quicksand"/>
              <a:ea typeface="Quicksand"/>
              <a:cs typeface="Quicksand"/>
              <a:sym typeface="Quicksand"/>
            </a:endParaRPr>
          </a:p>
          <a:p>
            <a:pPr indent="0" lvl="0" marL="457200" rtl="0" algn="l">
              <a:spcBef>
                <a:spcPts val="0"/>
              </a:spcBef>
              <a:spcAft>
                <a:spcPts val="0"/>
              </a:spcAft>
              <a:buNone/>
            </a:pPr>
            <a:r>
              <a:t/>
            </a:r>
            <a:endParaRPr sz="1600">
              <a:latin typeface="Quicksand"/>
              <a:ea typeface="Quicksand"/>
              <a:cs typeface="Quicksand"/>
              <a:sym typeface="Quicksand"/>
            </a:endParaRPr>
          </a:p>
          <a:p>
            <a:pPr indent="0" lvl="0" marL="457200" rtl="0" algn="l">
              <a:spcBef>
                <a:spcPts val="0"/>
              </a:spcBef>
              <a:spcAft>
                <a:spcPts val="0"/>
              </a:spcAft>
              <a:buNone/>
            </a:pPr>
            <a:r>
              <a:t/>
            </a:r>
            <a:endParaRPr sz="1600">
              <a:latin typeface="Quicksand"/>
              <a:ea typeface="Quicksand"/>
              <a:cs typeface="Quicksand"/>
              <a:sym typeface="Quicksand"/>
            </a:endParaRPr>
          </a:p>
          <a:p>
            <a:pPr indent="0" lvl="0" marL="457200" rtl="0" algn="l">
              <a:spcBef>
                <a:spcPts val="0"/>
              </a:spcBef>
              <a:spcAft>
                <a:spcPts val="0"/>
              </a:spcAft>
              <a:buNone/>
            </a:pPr>
            <a:r>
              <a:t/>
            </a:r>
            <a:endParaRPr sz="1600">
              <a:latin typeface="Quicksand"/>
              <a:ea typeface="Quicksand"/>
              <a:cs typeface="Quicksand"/>
              <a:sym typeface="Quicksand"/>
            </a:endParaRPr>
          </a:p>
          <a:p>
            <a:pPr indent="0" lvl="0" marL="457200" rtl="0" algn="l">
              <a:spcBef>
                <a:spcPts val="0"/>
              </a:spcBef>
              <a:spcAft>
                <a:spcPts val="0"/>
              </a:spcAft>
              <a:buNone/>
            </a:pPr>
            <a:r>
              <a:rPr lang="en" sz="1600">
                <a:latin typeface="Quicksand"/>
                <a:ea typeface="Quicksand"/>
                <a:cs typeface="Quicksand"/>
                <a:sym typeface="Quicksand"/>
              </a:rPr>
              <a:t>a. How do you say this number? </a:t>
            </a:r>
            <a:endParaRPr sz="1600">
              <a:latin typeface="Quicksand"/>
              <a:ea typeface="Quicksand"/>
              <a:cs typeface="Quicksand"/>
              <a:sym typeface="Quicksand"/>
            </a:endParaRPr>
          </a:p>
          <a:p>
            <a:pPr indent="0" lvl="0" marL="457200" rtl="0" algn="l">
              <a:spcBef>
                <a:spcPts val="1000"/>
              </a:spcBef>
              <a:spcAft>
                <a:spcPts val="0"/>
              </a:spcAft>
              <a:buNone/>
            </a:pPr>
            <a:r>
              <a:rPr lang="en" sz="1600">
                <a:latin typeface="Quicksand"/>
                <a:ea typeface="Quicksand"/>
                <a:cs typeface="Quicksand"/>
                <a:sym typeface="Quicksand"/>
              </a:rPr>
              <a:t>b. How many thousands is this? Explain or show your reasoning. </a:t>
            </a:r>
            <a:endParaRPr sz="1600">
              <a:latin typeface="Quicksand"/>
              <a:ea typeface="Quicksand"/>
              <a:cs typeface="Quicksand"/>
              <a:sym typeface="Quicksand"/>
            </a:endParaRPr>
          </a:p>
          <a:p>
            <a:pPr indent="0" lvl="0" marL="457200" rtl="0" algn="l">
              <a:spcBef>
                <a:spcPts val="1000"/>
              </a:spcBef>
              <a:spcAft>
                <a:spcPts val="0"/>
              </a:spcAft>
              <a:buNone/>
            </a:pPr>
            <a:r>
              <a:rPr lang="en" sz="1600">
                <a:latin typeface="Quicksand"/>
                <a:ea typeface="Quicksand"/>
                <a:cs typeface="Quicksand"/>
                <a:sym typeface="Quicksand"/>
              </a:rPr>
              <a:t>c. Write the number using powers of 10. </a:t>
            </a:r>
            <a:endParaRPr sz="1600">
              <a:latin typeface="Quicksand"/>
              <a:ea typeface="Quicksand"/>
              <a:cs typeface="Quicksand"/>
              <a:sym typeface="Quicksand"/>
            </a:endParaRPr>
          </a:p>
          <a:p>
            <a:pPr indent="0" lvl="0" marL="457200" rtl="0" algn="l">
              <a:spcBef>
                <a:spcPts val="1000"/>
              </a:spcBef>
              <a:spcAft>
                <a:spcPts val="1000"/>
              </a:spcAft>
              <a:buNone/>
            </a:pPr>
            <a:r>
              <a:rPr lang="en" sz="1600">
                <a:latin typeface="Quicksand"/>
                <a:ea typeface="Quicksand"/>
                <a:cs typeface="Quicksand"/>
                <a:sym typeface="Quicksand"/>
              </a:rPr>
              <a:t>d. How many times would you need to extend the diagram from the warm-up to get 1,000,000 tiny segments? Explain or show your reasoning</a:t>
            </a:r>
            <a:endParaRPr sz="1600">
              <a:latin typeface="Quicksand"/>
              <a:ea typeface="Quicksand"/>
              <a:cs typeface="Quicksand"/>
              <a:sym typeface="Quicksand"/>
            </a:endParaRPr>
          </a:p>
        </p:txBody>
      </p:sp>
      <p:pic>
        <p:nvPicPr>
          <p:cNvPr id="352" name="Google Shape;352;p41"/>
          <p:cNvPicPr preferRelativeResize="0"/>
          <p:nvPr/>
        </p:nvPicPr>
        <p:blipFill>
          <a:blip r:embed="rId3">
            <a:alphaModFix/>
          </a:blip>
          <a:stretch>
            <a:fillRect/>
          </a:stretch>
        </p:blipFill>
        <p:spPr>
          <a:xfrm>
            <a:off x="5894575" y="1182225"/>
            <a:ext cx="1484200" cy="134677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42"/>
          <p:cNvSpPr txBox="1"/>
          <p:nvPr>
            <p:ph type="ctrTitle"/>
          </p:nvPr>
        </p:nvSpPr>
        <p:spPr>
          <a:xfrm>
            <a:off x="477775" y="470350"/>
            <a:ext cx="7383000" cy="63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100">
                <a:solidFill>
                  <a:srgbClr val="434343"/>
                </a:solidFill>
                <a:latin typeface="Hepta Slab"/>
                <a:ea typeface="Hepta Slab"/>
                <a:cs typeface="Hepta Slab"/>
                <a:sym typeface="Hepta Slab"/>
              </a:rPr>
              <a:t>Population of Delaware and India</a:t>
            </a:r>
            <a:endParaRPr b="0" sz="3100">
              <a:solidFill>
                <a:srgbClr val="434343"/>
              </a:solidFill>
              <a:latin typeface="Hepta Slab"/>
              <a:ea typeface="Hepta Slab"/>
              <a:cs typeface="Hepta Slab"/>
              <a:sym typeface="Hepta Slab"/>
            </a:endParaRPr>
          </a:p>
        </p:txBody>
      </p:sp>
      <p:sp>
        <p:nvSpPr>
          <p:cNvPr id="358" name="Google Shape;358;p42"/>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359" name="Google Shape;359;p42"/>
          <p:cNvSpPr txBox="1"/>
          <p:nvPr/>
        </p:nvSpPr>
        <p:spPr>
          <a:xfrm>
            <a:off x="619375" y="1330575"/>
            <a:ext cx="8123400" cy="279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Quicksand"/>
                <a:ea typeface="Quicksand"/>
                <a:cs typeface="Quicksand"/>
                <a:sym typeface="Quicksand"/>
              </a:rPr>
              <a:t>2. In 1997, the population of India was about 1,000,000,000.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rPr lang="en" sz="1600">
                <a:latin typeface="Quicksand"/>
                <a:ea typeface="Quicksand"/>
                <a:cs typeface="Quicksand"/>
                <a:sym typeface="Quicksand"/>
              </a:rPr>
              <a:t>a. How would you say this number? </a:t>
            </a:r>
            <a:endParaRPr sz="1600">
              <a:latin typeface="Quicksand"/>
              <a:ea typeface="Quicksand"/>
              <a:cs typeface="Quicksand"/>
              <a:sym typeface="Quicksand"/>
            </a:endParaRPr>
          </a:p>
          <a:p>
            <a:pPr indent="0" lvl="0" marL="0" rtl="0" algn="l">
              <a:spcBef>
                <a:spcPts val="1000"/>
              </a:spcBef>
              <a:spcAft>
                <a:spcPts val="0"/>
              </a:spcAft>
              <a:buNone/>
            </a:pPr>
            <a:r>
              <a:rPr lang="en" sz="1600">
                <a:latin typeface="Quicksand"/>
                <a:ea typeface="Quicksand"/>
                <a:cs typeface="Quicksand"/>
                <a:sym typeface="Quicksand"/>
              </a:rPr>
              <a:t>b. How many millions is this? How many thousands is it? Explain or show your reasoning. </a:t>
            </a:r>
            <a:endParaRPr sz="1600">
              <a:latin typeface="Quicksand"/>
              <a:ea typeface="Quicksand"/>
              <a:cs typeface="Quicksand"/>
              <a:sym typeface="Quicksand"/>
            </a:endParaRPr>
          </a:p>
          <a:p>
            <a:pPr indent="0" lvl="0" marL="0" rtl="0" algn="l">
              <a:spcBef>
                <a:spcPts val="1000"/>
              </a:spcBef>
              <a:spcAft>
                <a:spcPts val="0"/>
              </a:spcAft>
              <a:buNone/>
            </a:pPr>
            <a:r>
              <a:rPr lang="en" sz="1600">
                <a:latin typeface="Quicksand"/>
                <a:ea typeface="Quicksand"/>
                <a:cs typeface="Quicksand"/>
                <a:sym typeface="Quicksand"/>
              </a:rPr>
              <a:t>c. Write the number using powers of 10. </a:t>
            </a:r>
            <a:endParaRPr sz="1600">
              <a:latin typeface="Quicksand"/>
              <a:ea typeface="Quicksand"/>
              <a:cs typeface="Quicksand"/>
              <a:sym typeface="Quicksand"/>
            </a:endParaRPr>
          </a:p>
          <a:p>
            <a:pPr indent="0" lvl="0" marL="0" rtl="0" algn="l">
              <a:spcBef>
                <a:spcPts val="1000"/>
              </a:spcBef>
              <a:spcAft>
                <a:spcPts val="1000"/>
              </a:spcAft>
              <a:buNone/>
            </a:pPr>
            <a:r>
              <a:rPr lang="en" sz="1600">
                <a:latin typeface="Quicksand"/>
                <a:ea typeface="Quicksand"/>
                <a:cs typeface="Quicksand"/>
                <a:sym typeface="Quicksand"/>
              </a:rPr>
              <a:t>d. How many times would you need to extend the diagram from the warm-up to get 1,000,000 tiny segments? Explain or show your reasoning.</a:t>
            </a:r>
            <a:endParaRPr sz="1600">
              <a:latin typeface="Quicksand"/>
              <a:ea typeface="Quicksand"/>
              <a:cs typeface="Quicksand"/>
              <a:sym typeface="Quicksand"/>
            </a:endParaRPr>
          </a:p>
        </p:txBody>
      </p:sp>
      <p:pic>
        <p:nvPicPr>
          <p:cNvPr id="360" name="Google Shape;360;p42"/>
          <p:cNvPicPr preferRelativeResize="0"/>
          <p:nvPr/>
        </p:nvPicPr>
        <p:blipFill>
          <a:blip r:embed="rId3">
            <a:alphaModFix/>
          </a:blip>
          <a:stretch>
            <a:fillRect/>
          </a:stretch>
        </p:blipFill>
        <p:spPr>
          <a:xfrm>
            <a:off x="6446419" y="1428594"/>
            <a:ext cx="1651159" cy="8415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43"/>
          <p:cNvSpPr txBox="1"/>
          <p:nvPr>
            <p:ph type="ctrTitle"/>
          </p:nvPr>
        </p:nvSpPr>
        <p:spPr>
          <a:xfrm>
            <a:off x="485500" y="391750"/>
            <a:ext cx="7136700" cy="592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Powers of 10</a:t>
            </a:r>
            <a:endParaRPr b="0" sz="2600">
              <a:solidFill>
                <a:srgbClr val="434343"/>
              </a:solidFill>
              <a:latin typeface="Hepta Slab"/>
              <a:ea typeface="Hepta Slab"/>
              <a:cs typeface="Hepta Slab"/>
              <a:sym typeface="Hepta Slab"/>
            </a:endParaRPr>
          </a:p>
        </p:txBody>
      </p:sp>
      <p:sp>
        <p:nvSpPr>
          <p:cNvPr id="366" name="Google Shape;366;p43"/>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367" name="Google Shape;367;p43"/>
          <p:cNvSpPr txBox="1"/>
          <p:nvPr/>
        </p:nvSpPr>
        <p:spPr>
          <a:xfrm>
            <a:off x="435900" y="1246425"/>
            <a:ext cx="36933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300">
                <a:latin typeface="Quicksand"/>
                <a:ea typeface="Quicksand"/>
                <a:cs typeface="Quicksand"/>
                <a:sym typeface="Quicksand"/>
              </a:rPr>
              <a:t>1. Find the missing number that makes each equation true. Show your reasoning.</a:t>
            </a:r>
            <a:endParaRPr sz="1000">
              <a:latin typeface="Quicksand"/>
              <a:ea typeface="Quicksand"/>
              <a:cs typeface="Quicksand"/>
              <a:sym typeface="Quicksand"/>
            </a:endParaRPr>
          </a:p>
        </p:txBody>
      </p:sp>
      <p:sp>
        <p:nvSpPr>
          <p:cNvPr id="368" name="Google Shape;368;p43"/>
          <p:cNvSpPr txBox="1"/>
          <p:nvPr/>
        </p:nvSpPr>
        <p:spPr>
          <a:xfrm>
            <a:off x="4201925" y="1555875"/>
            <a:ext cx="44229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2. How were products of 10s useful in solving these problems?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3. Write each power of 10 as a number.</a:t>
            </a:r>
            <a:endParaRPr sz="1300">
              <a:latin typeface="Quicksand"/>
              <a:ea typeface="Quicksand"/>
              <a:cs typeface="Quicksand"/>
              <a:sym typeface="Quicksand"/>
            </a:endParaRPr>
          </a:p>
        </p:txBody>
      </p:sp>
      <p:pic>
        <p:nvPicPr>
          <p:cNvPr id="369" name="Google Shape;369;p43"/>
          <p:cNvPicPr preferRelativeResize="0"/>
          <p:nvPr/>
        </p:nvPicPr>
        <p:blipFill>
          <a:blip r:embed="rId3">
            <a:alphaModFix/>
          </a:blip>
          <a:stretch>
            <a:fillRect/>
          </a:stretch>
        </p:blipFill>
        <p:spPr>
          <a:xfrm>
            <a:off x="979050" y="1831425"/>
            <a:ext cx="2121325" cy="2689525"/>
          </a:xfrm>
          <a:prstGeom prst="rect">
            <a:avLst/>
          </a:prstGeom>
          <a:noFill/>
          <a:ln cap="flat" cmpd="sng" w="19050">
            <a:solidFill>
              <a:schemeClr val="dk2"/>
            </a:solidFill>
            <a:prstDash val="solid"/>
            <a:round/>
            <a:headEnd len="sm" w="sm" type="none"/>
            <a:tailEnd len="sm" w="sm" type="none"/>
          </a:ln>
        </p:spPr>
      </p:pic>
      <p:pic>
        <p:nvPicPr>
          <p:cNvPr id="370" name="Google Shape;370;p43"/>
          <p:cNvPicPr preferRelativeResize="0"/>
          <p:nvPr/>
        </p:nvPicPr>
        <p:blipFill>
          <a:blip r:embed="rId4">
            <a:alphaModFix/>
          </a:blip>
          <a:stretch>
            <a:fillRect/>
          </a:stretch>
        </p:blipFill>
        <p:spPr>
          <a:xfrm>
            <a:off x="5833725" y="2817975"/>
            <a:ext cx="693177" cy="17451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p44"/>
          <p:cNvSpPr txBox="1"/>
          <p:nvPr>
            <p:ph type="ctrTitle"/>
          </p:nvPr>
        </p:nvSpPr>
        <p:spPr>
          <a:xfrm>
            <a:off x="477775" y="470350"/>
            <a:ext cx="7383000" cy="63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100">
                <a:solidFill>
                  <a:srgbClr val="434343"/>
                </a:solidFill>
                <a:latin typeface="Hepta Slab"/>
                <a:ea typeface="Hepta Slab"/>
                <a:cs typeface="Hepta Slab"/>
                <a:sym typeface="Hepta Slab"/>
              </a:rPr>
              <a:t>Beyond a Billion</a:t>
            </a:r>
            <a:endParaRPr b="0" sz="3100">
              <a:solidFill>
                <a:srgbClr val="434343"/>
              </a:solidFill>
              <a:latin typeface="Hepta Slab"/>
              <a:ea typeface="Hepta Slab"/>
              <a:cs typeface="Hepta Slab"/>
              <a:sym typeface="Hepta Slab"/>
            </a:endParaRPr>
          </a:p>
        </p:txBody>
      </p:sp>
      <p:sp>
        <p:nvSpPr>
          <p:cNvPr id="376" name="Google Shape;376;p44"/>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#3</a:t>
            </a:r>
            <a:endParaRPr sz="1600">
              <a:solidFill>
                <a:srgbClr val="434343"/>
              </a:solidFill>
              <a:latin typeface="Nixie One"/>
              <a:ea typeface="Nixie One"/>
              <a:cs typeface="Nixie One"/>
              <a:sym typeface="Nixie One"/>
            </a:endParaRPr>
          </a:p>
        </p:txBody>
      </p:sp>
      <p:sp>
        <p:nvSpPr>
          <p:cNvPr id="377" name="Google Shape;377;p44"/>
          <p:cNvSpPr txBox="1"/>
          <p:nvPr/>
        </p:nvSpPr>
        <p:spPr>
          <a:xfrm>
            <a:off x="619375" y="1330575"/>
            <a:ext cx="8123400" cy="2047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Quicksand"/>
                <a:ea typeface="Quicksand"/>
                <a:cs typeface="Quicksand"/>
                <a:sym typeface="Quicksand"/>
              </a:rPr>
              <a:t>1. How would you say the number 1,000,000,000,000? </a:t>
            </a:r>
            <a:endParaRPr sz="1600">
              <a:latin typeface="Quicksand"/>
              <a:ea typeface="Quicksand"/>
              <a:cs typeface="Quicksand"/>
              <a:sym typeface="Quicksand"/>
            </a:endParaRPr>
          </a:p>
          <a:p>
            <a:pPr indent="0" lvl="0" marL="0" rtl="0" algn="l">
              <a:spcBef>
                <a:spcPts val="1000"/>
              </a:spcBef>
              <a:spcAft>
                <a:spcPts val="0"/>
              </a:spcAft>
              <a:buNone/>
            </a:pPr>
            <a:r>
              <a:rPr lang="en" sz="1600">
                <a:latin typeface="Quicksand"/>
                <a:ea typeface="Quicksand"/>
                <a:cs typeface="Quicksand"/>
                <a:sym typeface="Quicksand"/>
              </a:rPr>
              <a:t>2. How many billions is that? How many millions is it? Explain or show your reasoning. </a:t>
            </a:r>
            <a:endParaRPr sz="1600">
              <a:latin typeface="Quicksand"/>
              <a:ea typeface="Quicksand"/>
              <a:cs typeface="Quicksand"/>
              <a:sym typeface="Quicksand"/>
            </a:endParaRPr>
          </a:p>
          <a:p>
            <a:pPr indent="0" lvl="0" marL="0" rtl="0" algn="l">
              <a:spcBef>
                <a:spcPts val="1000"/>
              </a:spcBef>
              <a:spcAft>
                <a:spcPts val="0"/>
              </a:spcAft>
              <a:buNone/>
            </a:pPr>
            <a:r>
              <a:rPr lang="en" sz="1600">
                <a:latin typeface="Quicksand"/>
                <a:ea typeface="Quicksand"/>
                <a:cs typeface="Quicksand"/>
                <a:sym typeface="Quicksand"/>
              </a:rPr>
              <a:t>3. Write the number using powers of 10. </a:t>
            </a:r>
            <a:endParaRPr sz="1600">
              <a:latin typeface="Quicksand"/>
              <a:ea typeface="Quicksand"/>
              <a:cs typeface="Quicksand"/>
              <a:sym typeface="Quicksand"/>
            </a:endParaRPr>
          </a:p>
          <a:p>
            <a:pPr indent="0" lvl="0" marL="0" rtl="0" algn="l">
              <a:spcBef>
                <a:spcPts val="1000"/>
              </a:spcBef>
              <a:spcAft>
                <a:spcPts val="1000"/>
              </a:spcAft>
              <a:buNone/>
            </a:pPr>
            <a:r>
              <a:rPr lang="en" sz="1600">
                <a:latin typeface="Quicksand"/>
                <a:ea typeface="Quicksand"/>
                <a:cs typeface="Quicksand"/>
                <a:sym typeface="Quicksand"/>
              </a:rPr>
              <a:t>4. Describe an example of something that there are 1,000,000,000,000 of in the world.</a:t>
            </a:r>
            <a:endParaRPr sz="1600">
              <a:latin typeface="Quicksand"/>
              <a:ea typeface="Quicksand"/>
              <a:cs typeface="Quicksand"/>
              <a:sym typeface="Quicksand"/>
            </a:endParaRPr>
          </a:p>
        </p:txBody>
      </p:sp>
      <p:pic>
        <p:nvPicPr>
          <p:cNvPr id="378" name="Google Shape;378;p44"/>
          <p:cNvPicPr preferRelativeResize="0"/>
          <p:nvPr/>
        </p:nvPicPr>
        <p:blipFill>
          <a:blip r:embed="rId3">
            <a:alphaModFix/>
          </a:blip>
          <a:stretch>
            <a:fillRect/>
          </a:stretch>
        </p:blipFill>
        <p:spPr>
          <a:xfrm>
            <a:off x="1904325" y="3465900"/>
            <a:ext cx="5430275" cy="107707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pic>
        <p:nvPicPr>
          <p:cNvPr id="383" name="Google Shape;383;p45"/>
          <p:cNvPicPr preferRelativeResize="0"/>
          <p:nvPr/>
        </p:nvPicPr>
        <p:blipFill>
          <a:blip r:embed="rId3">
            <a:alphaModFix/>
          </a:blip>
          <a:stretch>
            <a:fillRect/>
          </a:stretch>
        </p:blipFill>
        <p:spPr>
          <a:xfrm>
            <a:off x="3299513" y="3240100"/>
            <a:ext cx="2190050" cy="1377484"/>
          </a:xfrm>
          <a:prstGeom prst="rect">
            <a:avLst/>
          </a:prstGeom>
          <a:noFill/>
          <a:ln>
            <a:noFill/>
          </a:ln>
        </p:spPr>
      </p:pic>
      <p:sp>
        <p:nvSpPr>
          <p:cNvPr id="384" name="Google Shape;384;p45"/>
          <p:cNvSpPr txBox="1"/>
          <p:nvPr/>
        </p:nvSpPr>
        <p:spPr>
          <a:xfrm>
            <a:off x="7943375" y="220450"/>
            <a:ext cx="10686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666666"/>
                </a:solidFill>
                <a:latin typeface="Nixie One"/>
                <a:ea typeface="Nixie One"/>
                <a:cs typeface="Nixie One"/>
                <a:sym typeface="Nixie One"/>
              </a:rPr>
              <a:t>Lesson Synthesis</a:t>
            </a:r>
            <a:endParaRPr>
              <a:solidFill>
                <a:srgbClr val="666666"/>
              </a:solidFill>
              <a:latin typeface="Nixie One"/>
              <a:ea typeface="Nixie One"/>
              <a:cs typeface="Nixie One"/>
              <a:sym typeface="Nixie One"/>
            </a:endParaRPr>
          </a:p>
        </p:txBody>
      </p:sp>
      <p:sp>
        <p:nvSpPr>
          <p:cNvPr id="385" name="Google Shape;385;p45"/>
          <p:cNvSpPr txBox="1"/>
          <p:nvPr/>
        </p:nvSpPr>
        <p:spPr>
          <a:xfrm>
            <a:off x="5532875" y="1921300"/>
            <a:ext cx="2311800" cy="904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How many of the medium sized segments are there?</a:t>
            </a:r>
            <a:endParaRPr b="1" sz="1300">
              <a:latin typeface="Quicksand"/>
              <a:ea typeface="Quicksand"/>
              <a:cs typeface="Quicksand"/>
              <a:sym typeface="Quicksand"/>
            </a:endParaRPr>
          </a:p>
        </p:txBody>
      </p:sp>
      <p:sp>
        <p:nvSpPr>
          <p:cNvPr id="386" name="Google Shape;386;p45"/>
          <p:cNvSpPr/>
          <p:nvPr/>
        </p:nvSpPr>
        <p:spPr>
          <a:xfrm>
            <a:off x="5229625" y="1681549"/>
            <a:ext cx="3019341" cy="156848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45"/>
          <p:cNvSpPr txBox="1"/>
          <p:nvPr>
            <p:ph idx="4294967295" type="title"/>
          </p:nvPr>
        </p:nvSpPr>
        <p:spPr>
          <a:xfrm>
            <a:off x="586950" y="511750"/>
            <a:ext cx="6946200" cy="55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900">
                <a:latin typeface="Quicksand"/>
                <a:ea typeface="Quicksand"/>
                <a:cs typeface="Quicksand"/>
                <a:sym typeface="Quicksand"/>
              </a:rPr>
              <a:t>Today we looked at some really big numbers that are powers of 10 and represented them using powers of 10.</a:t>
            </a:r>
            <a:endParaRPr sz="1700">
              <a:latin typeface="Quicksand"/>
              <a:ea typeface="Quicksand"/>
              <a:cs typeface="Quicksand"/>
              <a:sym typeface="Quicksand"/>
            </a:endParaRPr>
          </a:p>
        </p:txBody>
      </p:sp>
      <p:sp>
        <p:nvSpPr>
          <p:cNvPr id="388" name="Google Shape;388;p45"/>
          <p:cNvSpPr txBox="1"/>
          <p:nvPr/>
        </p:nvSpPr>
        <p:spPr>
          <a:xfrm>
            <a:off x="6245400" y="3384350"/>
            <a:ext cx="2311800" cy="904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Where do we see this expression in the representation?</a:t>
            </a:r>
            <a:endParaRPr b="1" sz="1300">
              <a:latin typeface="Quicksand"/>
              <a:ea typeface="Quicksand"/>
              <a:cs typeface="Quicksand"/>
              <a:sym typeface="Quicksand"/>
            </a:endParaRPr>
          </a:p>
        </p:txBody>
      </p:sp>
      <p:sp>
        <p:nvSpPr>
          <p:cNvPr id="389" name="Google Shape;389;p45"/>
          <p:cNvSpPr/>
          <p:nvPr/>
        </p:nvSpPr>
        <p:spPr>
          <a:xfrm>
            <a:off x="5942150" y="3144599"/>
            <a:ext cx="3019341" cy="156848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0" name="Google Shape;390;p45"/>
          <p:cNvPicPr preferRelativeResize="0"/>
          <p:nvPr/>
        </p:nvPicPr>
        <p:blipFill>
          <a:blip r:embed="rId4">
            <a:alphaModFix/>
          </a:blip>
          <a:stretch>
            <a:fillRect/>
          </a:stretch>
        </p:blipFill>
        <p:spPr>
          <a:xfrm>
            <a:off x="805071" y="1545350"/>
            <a:ext cx="2259999" cy="2052799"/>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pic>
        <p:nvPicPr>
          <p:cNvPr id="395" name="Google Shape;395;p46"/>
          <p:cNvPicPr preferRelativeResize="0"/>
          <p:nvPr/>
        </p:nvPicPr>
        <p:blipFill>
          <a:blip r:embed="rId3">
            <a:alphaModFix/>
          </a:blip>
          <a:stretch>
            <a:fillRect/>
          </a:stretch>
        </p:blipFill>
        <p:spPr>
          <a:xfrm>
            <a:off x="3299513" y="3240100"/>
            <a:ext cx="2190050" cy="1377484"/>
          </a:xfrm>
          <a:prstGeom prst="rect">
            <a:avLst/>
          </a:prstGeom>
          <a:noFill/>
          <a:ln>
            <a:noFill/>
          </a:ln>
        </p:spPr>
      </p:pic>
      <p:sp>
        <p:nvSpPr>
          <p:cNvPr id="396" name="Google Shape;396;p46"/>
          <p:cNvSpPr txBox="1"/>
          <p:nvPr/>
        </p:nvSpPr>
        <p:spPr>
          <a:xfrm>
            <a:off x="7943375" y="220450"/>
            <a:ext cx="10686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666666"/>
                </a:solidFill>
                <a:latin typeface="Nixie One"/>
                <a:ea typeface="Nixie One"/>
                <a:cs typeface="Nixie One"/>
                <a:sym typeface="Nixie One"/>
              </a:rPr>
              <a:t>Lesson Synthesis</a:t>
            </a:r>
            <a:endParaRPr>
              <a:solidFill>
                <a:srgbClr val="666666"/>
              </a:solidFill>
              <a:latin typeface="Nixie One"/>
              <a:ea typeface="Nixie One"/>
              <a:cs typeface="Nixie One"/>
              <a:sym typeface="Nixie One"/>
            </a:endParaRPr>
          </a:p>
        </p:txBody>
      </p:sp>
      <p:sp>
        <p:nvSpPr>
          <p:cNvPr id="397" name="Google Shape;397;p46"/>
          <p:cNvSpPr txBox="1"/>
          <p:nvPr/>
        </p:nvSpPr>
        <p:spPr>
          <a:xfrm>
            <a:off x="5532875" y="1921300"/>
            <a:ext cx="2311800" cy="904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We can also represent this expression with a power of ten.</a:t>
            </a:r>
            <a:endParaRPr b="1" sz="1300">
              <a:latin typeface="Quicksand"/>
              <a:ea typeface="Quicksand"/>
              <a:cs typeface="Quicksand"/>
              <a:sym typeface="Quicksand"/>
            </a:endParaRPr>
          </a:p>
        </p:txBody>
      </p:sp>
      <p:sp>
        <p:nvSpPr>
          <p:cNvPr id="398" name="Google Shape;398;p46"/>
          <p:cNvSpPr/>
          <p:nvPr/>
        </p:nvSpPr>
        <p:spPr>
          <a:xfrm>
            <a:off x="5229625" y="1681549"/>
            <a:ext cx="3019341" cy="156848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46"/>
          <p:cNvSpPr txBox="1"/>
          <p:nvPr>
            <p:ph idx="4294967295" type="title"/>
          </p:nvPr>
        </p:nvSpPr>
        <p:spPr>
          <a:xfrm>
            <a:off x="586950" y="511750"/>
            <a:ext cx="6946200" cy="55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900">
                <a:latin typeface="Quicksand"/>
                <a:ea typeface="Quicksand"/>
                <a:cs typeface="Quicksand"/>
                <a:sym typeface="Quicksand"/>
              </a:rPr>
              <a:t>Today we looked at some really big numbers that are powers of 10 and represented them using powers of 10.</a:t>
            </a:r>
            <a:endParaRPr sz="1700">
              <a:latin typeface="Quicksand"/>
              <a:ea typeface="Quicksand"/>
              <a:cs typeface="Quicksand"/>
              <a:sym typeface="Quicksand"/>
            </a:endParaRPr>
          </a:p>
        </p:txBody>
      </p:sp>
      <p:sp>
        <p:nvSpPr>
          <p:cNvPr id="400" name="Google Shape;400;p46"/>
          <p:cNvSpPr txBox="1"/>
          <p:nvPr/>
        </p:nvSpPr>
        <p:spPr>
          <a:xfrm>
            <a:off x="6245400" y="3384350"/>
            <a:ext cx="2311800" cy="904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What power of ten can we write to make this equation true</a:t>
            </a:r>
            <a:endParaRPr b="1" sz="1300">
              <a:latin typeface="Quicksand"/>
              <a:ea typeface="Quicksand"/>
              <a:cs typeface="Quicksand"/>
              <a:sym typeface="Quicksand"/>
            </a:endParaRPr>
          </a:p>
        </p:txBody>
      </p:sp>
      <p:sp>
        <p:nvSpPr>
          <p:cNvPr id="401" name="Google Shape;401;p46"/>
          <p:cNvSpPr/>
          <p:nvPr/>
        </p:nvSpPr>
        <p:spPr>
          <a:xfrm>
            <a:off x="5942150" y="3144599"/>
            <a:ext cx="3019341" cy="156848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02" name="Google Shape;402;p46"/>
          <p:cNvPicPr preferRelativeResize="0"/>
          <p:nvPr/>
        </p:nvPicPr>
        <p:blipFill>
          <a:blip r:embed="rId4">
            <a:alphaModFix/>
          </a:blip>
          <a:stretch>
            <a:fillRect/>
          </a:stretch>
        </p:blipFill>
        <p:spPr>
          <a:xfrm>
            <a:off x="775850" y="1718625"/>
            <a:ext cx="3652225" cy="1059425"/>
          </a:xfrm>
          <a:prstGeom prst="rect">
            <a:avLst/>
          </a:prstGeom>
          <a:noFill/>
          <a:ln>
            <a:noFill/>
          </a:ln>
        </p:spPr>
      </p:pic>
      <p:pic>
        <p:nvPicPr>
          <p:cNvPr id="403" name="Google Shape;403;p46"/>
          <p:cNvPicPr preferRelativeResize="0"/>
          <p:nvPr/>
        </p:nvPicPr>
        <p:blipFill>
          <a:blip r:embed="rId5">
            <a:alphaModFix/>
          </a:blip>
          <a:stretch>
            <a:fillRect/>
          </a:stretch>
        </p:blipFill>
        <p:spPr>
          <a:xfrm>
            <a:off x="435200" y="3384350"/>
            <a:ext cx="2778850" cy="48702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47"/>
          <p:cNvSpPr txBox="1"/>
          <p:nvPr>
            <p:ph type="ctrTitle"/>
          </p:nvPr>
        </p:nvSpPr>
        <p:spPr>
          <a:xfrm>
            <a:off x="666400" y="1275925"/>
            <a:ext cx="7779600" cy="154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Multi-step Measurement Conversion Problems</a:t>
            </a:r>
            <a:endParaRPr sz="4400">
              <a:solidFill>
                <a:srgbClr val="434343"/>
              </a:solidFill>
              <a:latin typeface="Hepta Slab"/>
              <a:ea typeface="Hepta Slab"/>
              <a:cs typeface="Hepta Slab"/>
              <a:sym typeface="Hepta Slab"/>
            </a:endParaRPr>
          </a:p>
        </p:txBody>
      </p:sp>
      <p:sp>
        <p:nvSpPr>
          <p:cNvPr id="409" name="Google Shape;409;p47"/>
          <p:cNvSpPr txBox="1"/>
          <p:nvPr/>
        </p:nvSpPr>
        <p:spPr>
          <a:xfrm>
            <a:off x="2778450" y="2906325"/>
            <a:ext cx="4946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solve problems about metric lengths. </a:t>
            </a:r>
            <a:endParaRPr>
              <a:latin typeface="Quicksand"/>
              <a:ea typeface="Quicksand"/>
              <a:cs typeface="Quicksand"/>
              <a:sym typeface="Quicksand"/>
            </a:endParaRPr>
          </a:p>
        </p:txBody>
      </p:sp>
      <p:sp>
        <p:nvSpPr>
          <p:cNvPr id="410" name="Google Shape;410;p47"/>
          <p:cNvSpPr/>
          <p:nvPr/>
        </p:nvSpPr>
        <p:spPr>
          <a:xfrm>
            <a:off x="2391277" y="29841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4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5.MD.A.1</a:t>
            </a:r>
            <a:endParaRPr sz="1100">
              <a:latin typeface="Quicksand"/>
              <a:ea typeface="Quicksand"/>
              <a:cs typeface="Quicksand"/>
              <a:sym typeface="Quicksand"/>
            </a:endParaRPr>
          </a:p>
        </p:txBody>
      </p:sp>
      <p:sp>
        <p:nvSpPr>
          <p:cNvPr id="412" name="Google Shape;412;p47"/>
          <p:cNvSpPr txBox="1"/>
          <p:nvPr/>
        </p:nvSpPr>
        <p:spPr>
          <a:xfrm>
            <a:off x="7724775" y="-22445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4</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416" name="Shape 416"/>
        <p:cNvGrpSpPr/>
        <p:nvPr/>
      </p:nvGrpSpPr>
      <p:grpSpPr>
        <a:xfrm>
          <a:off x="0" y="0"/>
          <a:ext cx="0" cy="0"/>
          <a:chOff x="0" y="0"/>
          <a:chExt cx="0" cy="0"/>
        </a:xfrm>
      </p:grpSpPr>
      <p:sp>
        <p:nvSpPr>
          <p:cNvPr id="417" name="Google Shape;417;p48"/>
          <p:cNvSpPr txBox="1"/>
          <p:nvPr>
            <p:ph type="ctrTitle"/>
          </p:nvPr>
        </p:nvSpPr>
        <p:spPr>
          <a:xfrm>
            <a:off x="586525" y="562625"/>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666666"/>
                </a:solidFill>
                <a:latin typeface="Hepta Slab"/>
                <a:ea typeface="Hepta Slab"/>
                <a:cs typeface="Hepta Slab"/>
                <a:sym typeface="Hepta Slab"/>
              </a:rPr>
              <a:t>True or False: </a:t>
            </a:r>
            <a:endParaRPr sz="2500">
              <a:solidFill>
                <a:srgbClr val="666666"/>
              </a:solidFill>
              <a:latin typeface="Hepta Slab"/>
              <a:ea typeface="Hepta Slab"/>
              <a:cs typeface="Hepta Slab"/>
              <a:sym typeface="Hepta Slab"/>
            </a:endParaRPr>
          </a:p>
          <a:p>
            <a:pPr indent="0" lvl="0" marL="0" rtl="0" algn="ctr">
              <a:spcBef>
                <a:spcPts val="0"/>
              </a:spcBef>
              <a:spcAft>
                <a:spcPts val="0"/>
              </a:spcAft>
              <a:buNone/>
            </a:pPr>
            <a:r>
              <a:rPr lang="en" sz="2500">
                <a:solidFill>
                  <a:srgbClr val="666666"/>
                </a:solidFill>
                <a:latin typeface="Hepta Slab"/>
                <a:ea typeface="Hepta Slab"/>
                <a:cs typeface="Hepta Slab"/>
                <a:sym typeface="Hepta Slab"/>
              </a:rPr>
              <a:t>Powers of 10</a:t>
            </a:r>
            <a:endParaRPr b="0" sz="2500">
              <a:solidFill>
                <a:srgbClr val="666666"/>
              </a:solidFill>
              <a:latin typeface="Hepta Slab"/>
              <a:ea typeface="Hepta Slab"/>
              <a:cs typeface="Hepta Slab"/>
              <a:sym typeface="Hepta Slab"/>
            </a:endParaRPr>
          </a:p>
        </p:txBody>
      </p:sp>
      <p:sp>
        <p:nvSpPr>
          <p:cNvPr id="418" name="Google Shape;418;p48"/>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419" name="Google Shape;419;p48"/>
          <p:cNvGrpSpPr/>
          <p:nvPr/>
        </p:nvGrpSpPr>
        <p:grpSpPr>
          <a:xfrm>
            <a:off x="512278" y="1283522"/>
            <a:ext cx="3213809" cy="1542347"/>
            <a:chOff x="943501" y="1534588"/>
            <a:chExt cx="3079836" cy="1339308"/>
          </a:xfrm>
        </p:grpSpPr>
        <p:sp>
          <p:nvSpPr>
            <p:cNvPr id="420" name="Google Shape;420;p48"/>
            <p:cNvSpPr/>
            <p:nvPr/>
          </p:nvSpPr>
          <p:spPr>
            <a:xfrm rot="-591543">
              <a:off x="993589" y="1783463"/>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48"/>
            <p:cNvSpPr txBox="1"/>
            <p:nvPr/>
          </p:nvSpPr>
          <p:spPr>
            <a:xfrm rot="-581972">
              <a:off x="1387455" y="1904490"/>
              <a:ext cx="2191934"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Decide whether each statement is true or false. </a:t>
              </a:r>
              <a:endParaRPr>
                <a:latin typeface="Livvic"/>
                <a:ea typeface="Livvic"/>
                <a:cs typeface="Livvic"/>
                <a:sym typeface="Livvic"/>
              </a:endParaRPr>
            </a:p>
          </p:txBody>
        </p:sp>
      </p:grpSp>
      <p:pic>
        <p:nvPicPr>
          <p:cNvPr id="422" name="Google Shape;422;p48"/>
          <p:cNvPicPr preferRelativeResize="0"/>
          <p:nvPr/>
        </p:nvPicPr>
        <p:blipFill>
          <a:blip r:embed="rId3">
            <a:alphaModFix/>
          </a:blip>
          <a:stretch>
            <a:fillRect/>
          </a:stretch>
        </p:blipFill>
        <p:spPr>
          <a:xfrm>
            <a:off x="1879150" y="2695646"/>
            <a:ext cx="6181725" cy="85725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426" name="Shape 426"/>
        <p:cNvGrpSpPr/>
        <p:nvPr/>
      </p:nvGrpSpPr>
      <p:grpSpPr>
        <a:xfrm>
          <a:off x="0" y="0"/>
          <a:ext cx="0" cy="0"/>
          <a:chOff x="0" y="0"/>
          <a:chExt cx="0" cy="0"/>
        </a:xfrm>
      </p:grpSpPr>
      <p:sp>
        <p:nvSpPr>
          <p:cNvPr id="427" name="Google Shape;427;p49"/>
          <p:cNvSpPr txBox="1"/>
          <p:nvPr>
            <p:ph type="ctrTitle"/>
          </p:nvPr>
        </p:nvSpPr>
        <p:spPr>
          <a:xfrm>
            <a:off x="586525" y="562625"/>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666666"/>
                </a:solidFill>
                <a:latin typeface="Hepta Slab"/>
                <a:ea typeface="Hepta Slab"/>
                <a:cs typeface="Hepta Slab"/>
                <a:sym typeface="Hepta Slab"/>
              </a:rPr>
              <a:t>True or False: </a:t>
            </a:r>
            <a:endParaRPr sz="2500">
              <a:solidFill>
                <a:srgbClr val="666666"/>
              </a:solidFill>
              <a:latin typeface="Hepta Slab"/>
              <a:ea typeface="Hepta Slab"/>
              <a:cs typeface="Hepta Slab"/>
              <a:sym typeface="Hepta Slab"/>
            </a:endParaRPr>
          </a:p>
          <a:p>
            <a:pPr indent="0" lvl="0" marL="0" rtl="0" algn="ctr">
              <a:spcBef>
                <a:spcPts val="0"/>
              </a:spcBef>
              <a:spcAft>
                <a:spcPts val="0"/>
              </a:spcAft>
              <a:buNone/>
            </a:pPr>
            <a:r>
              <a:rPr lang="en" sz="2500">
                <a:solidFill>
                  <a:srgbClr val="666666"/>
                </a:solidFill>
                <a:latin typeface="Hepta Slab"/>
                <a:ea typeface="Hepta Slab"/>
                <a:cs typeface="Hepta Slab"/>
                <a:sym typeface="Hepta Slab"/>
              </a:rPr>
              <a:t>Powers of 10</a:t>
            </a:r>
            <a:endParaRPr b="0" sz="2500">
              <a:solidFill>
                <a:srgbClr val="666666"/>
              </a:solidFill>
              <a:latin typeface="Hepta Slab"/>
              <a:ea typeface="Hepta Slab"/>
              <a:cs typeface="Hepta Slab"/>
              <a:sym typeface="Hepta Slab"/>
            </a:endParaRPr>
          </a:p>
        </p:txBody>
      </p:sp>
      <p:sp>
        <p:nvSpPr>
          <p:cNvPr id="428" name="Google Shape;428;p49"/>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429" name="Google Shape;429;p49"/>
          <p:cNvGrpSpPr/>
          <p:nvPr/>
        </p:nvGrpSpPr>
        <p:grpSpPr>
          <a:xfrm>
            <a:off x="512278" y="1283522"/>
            <a:ext cx="3213809" cy="1542347"/>
            <a:chOff x="943501" y="1534588"/>
            <a:chExt cx="3079836" cy="1339308"/>
          </a:xfrm>
        </p:grpSpPr>
        <p:sp>
          <p:nvSpPr>
            <p:cNvPr id="430" name="Google Shape;430;p49"/>
            <p:cNvSpPr/>
            <p:nvPr/>
          </p:nvSpPr>
          <p:spPr>
            <a:xfrm rot="-591543">
              <a:off x="993589" y="1783463"/>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49"/>
            <p:cNvSpPr txBox="1"/>
            <p:nvPr/>
          </p:nvSpPr>
          <p:spPr>
            <a:xfrm rot="-581972">
              <a:off x="1387455" y="1904490"/>
              <a:ext cx="2191934"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Decide whether each statement is true or false. </a:t>
              </a:r>
              <a:endParaRPr>
                <a:latin typeface="Livvic"/>
                <a:ea typeface="Livvic"/>
                <a:cs typeface="Livvic"/>
                <a:sym typeface="Livvic"/>
              </a:endParaRPr>
            </a:p>
          </p:txBody>
        </p:sp>
      </p:grpSp>
      <p:pic>
        <p:nvPicPr>
          <p:cNvPr id="432" name="Google Shape;432;p49"/>
          <p:cNvPicPr preferRelativeResize="0"/>
          <p:nvPr/>
        </p:nvPicPr>
        <p:blipFill>
          <a:blip r:embed="rId3">
            <a:alphaModFix/>
          </a:blip>
          <a:stretch>
            <a:fillRect/>
          </a:stretch>
        </p:blipFill>
        <p:spPr>
          <a:xfrm>
            <a:off x="2099575" y="2640546"/>
            <a:ext cx="5838825" cy="130492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436" name="Shape 436"/>
        <p:cNvGrpSpPr/>
        <p:nvPr/>
      </p:nvGrpSpPr>
      <p:grpSpPr>
        <a:xfrm>
          <a:off x="0" y="0"/>
          <a:ext cx="0" cy="0"/>
          <a:chOff x="0" y="0"/>
          <a:chExt cx="0" cy="0"/>
        </a:xfrm>
      </p:grpSpPr>
      <p:sp>
        <p:nvSpPr>
          <p:cNvPr id="437" name="Google Shape;437;p50"/>
          <p:cNvSpPr txBox="1"/>
          <p:nvPr>
            <p:ph type="ctrTitle"/>
          </p:nvPr>
        </p:nvSpPr>
        <p:spPr>
          <a:xfrm>
            <a:off x="586525" y="562625"/>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666666"/>
                </a:solidFill>
                <a:latin typeface="Hepta Slab"/>
                <a:ea typeface="Hepta Slab"/>
                <a:cs typeface="Hepta Slab"/>
                <a:sym typeface="Hepta Slab"/>
              </a:rPr>
              <a:t>True or False: </a:t>
            </a:r>
            <a:endParaRPr sz="2500">
              <a:solidFill>
                <a:srgbClr val="666666"/>
              </a:solidFill>
              <a:latin typeface="Hepta Slab"/>
              <a:ea typeface="Hepta Slab"/>
              <a:cs typeface="Hepta Slab"/>
              <a:sym typeface="Hepta Slab"/>
            </a:endParaRPr>
          </a:p>
          <a:p>
            <a:pPr indent="0" lvl="0" marL="0" rtl="0" algn="ctr">
              <a:spcBef>
                <a:spcPts val="0"/>
              </a:spcBef>
              <a:spcAft>
                <a:spcPts val="0"/>
              </a:spcAft>
              <a:buNone/>
            </a:pPr>
            <a:r>
              <a:rPr lang="en" sz="2500">
                <a:solidFill>
                  <a:srgbClr val="666666"/>
                </a:solidFill>
                <a:latin typeface="Hepta Slab"/>
                <a:ea typeface="Hepta Slab"/>
                <a:cs typeface="Hepta Slab"/>
                <a:sym typeface="Hepta Slab"/>
              </a:rPr>
              <a:t>Powers of 10</a:t>
            </a:r>
            <a:endParaRPr b="0" sz="2500">
              <a:solidFill>
                <a:srgbClr val="666666"/>
              </a:solidFill>
              <a:latin typeface="Hepta Slab"/>
              <a:ea typeface="Hepta Slab"/>
              <a:cs typeface="Hepta Slab"/>
              <a:sym typeface="Hepta Slab"/>
            </a:endParaRPr>
          </a:p>
        </p:txBody>
      </p:sp>
      <p:sp>
        <p:nvSpPr>
          <p:cNvPr id="438" name="Google Shape;438;p50"/>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439" name="Google Shape;439;p50"/>
          <p:cNvGrpSpPr/>
          <p:nvPr/>
        </p:nvGrpSpPr>
        <p:grpSpPr>
          <a:xfrm>
            <a:off x="512278" y="1283522"/>
            <a:ext cx="3213809" cy="1542347"/>
            <a:chOff x="943501" y="1534588"/>
            <a:chExt cx="3079836" cy="1339308"/>
          </a:xfrm>
        </p:grpSpPr>
        <p:sp>
          <p:nvSpPr>
            <p:cNvPr id="440" name="Google Shape;440;p50"/>
            <p:cNvSpPr/>
            <p:nvPr/>
          </p:nvSpPr>
          <p:spPr>
            <a:xfrm rot="-591543">
              <a:off x="993589" y="1783463"/>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50"/>
            <p:cNvSpPr txBox="1"/>
            <p:nvPr/>
          </p:nvSpPr>
          <p:spPr>
            <a:xfrm rot="-581972">
              <a:off x="1387455" y="1904490"/>
              <a:ext cx="2191934"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Decide whether each statement is true or false. </a:t>
              </a:r>
              <a:endParaRPr>
                <a:latin typeface="Livvic"/>
                <a:ea typeface="Livvic"/>
                <a:cs typeface="Livvic"/>
                <a:sym typeface="Livvic"/>
              </a:endParaRPr>
            </a:p>
          </p:txBody>
        </p:sp>
      </p:grpSp>
      <p:pic>
        <p:nvPicPr>
          <p:cNvPr id="442" name="Google Shape;442;p50"/>
          <p:cNvPicPr preferRelativeResize="0"/>
          <p:nvPr/>
        </p:nvPicPr>
        <p:blipFill>
          <a:blip r:embed="rId3">
            <a:alphaModFix/>
          </a:blip>
          <a:stretch>
            <a:fillRect/>
          </a:stretch>
        </p:blipFill>
        <p:spPr>
          <a:xfrm>
            <a:off x="1855225" y="2686446"/>
            <a:ext cx="6134100" cy="120967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sp>
        <p:nvSpPr>
          <p:cNvPr id="447" name="Google Shape;447;p51"/>
          <p:cNvSpPr txBox="1"/>
          <p:nvPr>
            <p:ph type="ctrTitle"/>
          </p:nvPr>
        </p:nvSpPr>
        <p:spPr>
          <a:xfrm>
            <a:off x="595525" y="470525"/>
            <a:ext cx="7512900" cy="64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Walk All Day</a:t>
            </a:r>
            <a:endParaRPr b="0" sz="3000">
              <a:solidFill>
                <a:srgbClr val="434343"/>
              </a:solidFill>
              <a:latin typeface="Hepta Slab"/>
              <a:ea typeface="Hepta Slab"/>
              <a:cs typeface="Hepta Slab"/>
              <a:sym typeface="Hepta Slab"/>
            </a:endParaRPr>
          </a:p>
        </p:txBody>
      </p:sp>
      <p:sp>
        <p:nvSpPr>
          <p:cNvPr id="448" name="Google Shape;448;p51"/>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449" name="Google Shape;449;p51"/>
          <p:cNvSpPr txBox="1"/>
          <p:nvPr/>
        </p:nvSpPr>
        <p:spPr>
          <a:xfrm>
            <a:off x="527700" y="999350"/>
            <a:ext cx="75129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Each of Andre’s steps is 50 cm. Use this information to fill out the table. </a:t>
            </a:r>
            <a:endParaRPr>
              <a:latin typeface="Quicksand"/>
              <a:ea typeface="Quicksand"/>
              <a:cs typeface="Quicksand"/>
              <a:sym typeface="Quicksand"/>
            </a:endParaRPr>
          </a:p>
        </p:txBody>
      </p:sp>
      <p:sp>
        <p:nvSpPr>
          <p:cNvPr id="450" name="Google Shape;450;p51"/>
          <p:cNvSpPr txBox="1"/>
          <p:nvPr/>
        </p:nvSpPr>
        <p:spPr>
          <a:xfrm>
            <a:off x="683575" y="1446725"/>
            <a:ext cx="3759000" cy="2986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Complete the table.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2. What patterns do you notice in the table? </a:t>
            </a:r>
            <a:endParaRPr>
              <a:latin typeface="Quicksand"/>
              <a:ea typeface="Quicksand"/>
              <a:cs typeface="Quicksand"/>
              <a:sym typeface="Quicksand"/>
            </a:endParaRPr>
          </a:p>
        </p:txBody>
      </p:sp>
      <p:pic>
        <p:nvPicPr>
          <p:cNvPr id="451" name="Google Shape;451;p51"/>
          <p:cNvPicPr preferRelativeResize="0"/>
          <p:nvPr/>
        </p:nvPicPr>
        <p:blipFill>
          <a:blip r:embed="rId3">
            <a:alphaModFix/>
          </a:blip>
          <a:stretch>
            <a:fillRect/>
          </a:stretch>
        </p:blipFill>
        <p:spPr>
          <a:xfrm>
            <a:off x="595525" y="1894100"/>
            <a:ext cx="3281700" cy="1849550"/>
          </a:xfrm>
          <a:prstGeom prst="rect">
            <a:avLst/>
          </a:prstGeom>
          <a:noFill/>
          <a:ln>
            <a:noFill/>
          </a:ln>
        </p:spPr>
      </p:pic>
      <p:sp>
        <p:nvSpPr>
          <p:cNvPr id="452" name="Google Shape;452;p51"/>
          <p:cNvSpPr txBox="1"/>
          <p:nvPr/>
        </p:nvSpPr>
        <p:spPr>
          <a:xfrm>
            <a:off x="4543500" y="2044575"/>
            <a:ext cx="40251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3. Andre lives 1.25 km from school. How many steps is that?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4. One day, Andre made a total of about 8,500 steps. How many km did Andre walk?</a:t>
            </a:r>
            <a:endParaRPr>
              <a:latin typeface="Quicksand"/>
              <a:ea typeface="Quicksand"/>
              <a:cs typeface="Quicksand"/>
              <a:sym typeface="Quicksand"/>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p52"/>
          <p:cNvSpPr txBox="1"/>
          <p:nvPr>
            <p:ph type="ctrTitle"/>
          </p:nvPr>
        </p:nvSpPr>
        <p:spPr>
          <a:xfrm>
            <a:off x="595525" y="470525"/>
            <a:ext cx="7512900" cy="64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Who Ran Farther?</a:t>
            </a:r>
            <a:endParaRPr b="0" sz="3000">
              <a:solidFill>
                <a:srgbClr val="434343"/>
              </a:solidFill>
              <a:latin typeface="Hepta Slab"/>
              <a:ea typeface="Hepta Slab"/>
              <a:cs typeface="Hepta Slab"/>
              <a:sym typeface="Hepta Slab"/>
            </a:endParaRPr>
          </a:p>
        </p:txBody>
      </p:sp>
      <p:sp>
        <p:nvSpPr>
          <p:cNvPr id="458" name="Google Shape;458;p52"/>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459" name="Google Shape;459;p52"/>
          <p:cNvSpPr txBox="1"/>
          <p:nvPr/>
        </p:nvSpPr>
        <p:spPr>
          <a:xfrm>
            <a:off x="674400" y="1254175"/>
            <a:ext cx="3759000" cy="341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Use the table to find the total distance Tyler ran during the week. Show your reasoning.</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460" name="Google Shape;460;p52"/>
          <p:cNvSpPr txBox="1"/>
          <p:nvPr/>
        </p:nvSpPr>
        <p:spPr>
          <a:xfrm>
            <a:off x="4497650" y="1155250"/>
            <a:ext cx="4025100" cy="3632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2. Use the table to find the total distance Clare ran during the week. Show your reasoning.</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3. Who ran farther, Clare or Tyler? How much farther? Explain or show your reasoning. </a:t>
            </a:r>
            <a:endParaRPr>
              <a:latin typeface="Quicksand"/>
              <a:ea typeface="Quicksand"/>
              <a:cs typeface="Quicksand"/>
              <a:sym typeface="Quicksand"/>
            </a:endParaRPr>
          </a:p>
        </p:txBody>
      </p:sp>
      <p:pic>
        <p:nvPicPr>
          <p:cNvPr id="461" name="Google Shape;461;p52"/>
          <p:cNvPicPr preferRelativeResize="0"/>
          <p:nvPr/>
        </p:nvPicPr>
        <p:blipFill>
          <a:blip r:embed="rId3">
            <a:alphaModFix/>
          </a:blip>
          <a:stretch>
            <a:fillRect/>
          </a:stretch>
        </p:blipFill>
        <p:spPr>
          <a:xfrm>
            <a:off x="1151150" y="2044576"/>
            <a:ext cx="2209575" cy="2246875"/>
          </a:xfrm>
          <a:prstGeom prst="rect">
            <a:avLst/>
          </a:prstGeom>
          <a:noFill/>
          <a:ln>
            <a:noFill/>
          </a:ln>
        </p:spPr>
      </p:pic>
      <p:pic>
        <p:nvPicPr>
          <p:cNvPr id="462" name="Google Shape;462;p52"/>
          <p:cNvPicPr preferRelativeResize="0"/>
          <p:nvPr/>
        </p:nvPicPr>
        <p:blipFill>
          <a:blip r:embed="rId4">
            <a:alphaModFix/>
          </a:blip>
          <a:stretch>
            <a:fillRect/>
          </a:stretch>
        </p:blipFill>
        <p:spPr>
          <a:xfrm>
            <a:off x="5594325" y="1858563"/>
            <a:ext cx="2038925" cy="220822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 name="Shape 466"/>
        <p:cNvGrpSpPr/>
        <p:nvPr/>
      </p:nvGrpSpPr>
      <p:grpSpPr>
        <a:xfrm>
          <a:off x="0" y="0"/>
          <a:ext cx="0" cy="0"/>
          <a:chOff x="0" y="0"/>
          <a:chExt cx="0" cy="0"/>
        </a:xfrm>
      </p:grpSpPr>
      <p:pic>
        <p:nvPicPr>
          <p:cNvPr id="467" name="Google Shape;467;p53"/>
          <p:cNvPicPr preferRelativeResize="0"/>
          <p:nvPr/>
        </p:nvPicPr>
        <p:blipFill rotWithShape="1">
          <a:blip r:embed="rId3">
            <a:alphaModFix/>
          </a:blip>
          <a:srcRect b="0" l="17428" r="19424" t="0"/>
          <a:stretch/>
        </p:blipFill>
        <p:spPr>
          <a:xfrm>
            <a:off x="3660075" y="3298473"/>
            <a:ext cx="1203775" cy="1199025"/>
          </a:xfrm>
          <a:prstGeom prst="rect">
            <a:avLst/>
          </a:prstGeom>
          <a:noFill/>
          <a:ln>
            <a:noFill/>
          </a:ln>
        </p:spPr>
      </p:pic>
      <p:sp>
        <p:nvSpPr>
          <p:cNvPr id="468" name="Google Shape;468;p53"/>
          <p:cNvSpPr txBox="1"/>
          <p:nvPr/>
        </p:nvSpPr>
        <p:spPr>
          <a:xfrm>
            <a:off x="7943375" y="220450"/>
            <a:ext cx="10686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666666"/>
                </a:solidFill>
                <a:latin typeface="Nixie One"/>
                <a:ea typeface="Nixie One"/>
                <a:cs typeface="Nixie One"/>
                <a:sym typeface="Nixie One"/>
              </a:rPr>
              <a:t>Lesson Synthesis</a:t>
            </a:r>
            <a:endParaRPr>
              <a:solidFill>
                <a:srgbClr val="666666"/>
              </a:solidFill>
              <a:latin typeface="Nixie One"/>
              <a:ea typeface="Nixie One"/>
              <a:cs typeface="Nixie One"/>
              <a:sym typeface="Nixie One"/>
            </a:endParaRPr>
          </a:p>
        </p:txBody>
      </p:sp>
      <p:sp>
        <p:nvSpPr>
          <p:cNvPr id="469" name="Google Shape;469;p53"/>
          <p:cNvSpPr txBox="1"/>
          <p:nvPr/>
        </p:nvSpPr>
        <p:spPr>
          <a:xfrm flipH="1">
            <a:off x="1473530" y="2847391"/>
            <a:ext cx="1413000" cy="865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Who ran farther? How do you know?</a:t>
            </a:r>
            <a:endParaRPr b="1" sz="1200">
              <a:latin typeface="Quicksand"/>
              <a:ea typeface="Quicksand"/>
              <a:cs typeface="Quicksand"/>
              <a:sym typeface="Quicksand"/>
            </a:endParaRPr>
          </a:p>
        </p:txBody>
      </p:sp>
      <p:sp>
        <p:nvSpPr>
          <p:cNvPr id="470" name="Google Shape;470;p53"/>
          <p:cNvSpPr/>
          <p:nvPr/>
        </p:nvSpPr>
        <p:spPr>
          <a:xfrm flipH="1">
            <a:off x="1217502" y="2608501"/>
            <a:ext cx="1925004" cy="168389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53"/>
          <p:cNvSpPr txBox="1"/>
          <p:nvPr>
            <p:ph idx="4294967295" type="title"/>
          </p:nvPr>
        </p:nvSpPr>
        <p:spPr>
          <a:xfrm>
            <a:off x="586950" y="511750"/>
            <a:ext cx="6946200" cy="55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200">
                <a:latin typeface="Quicksand"/>
                <a:ea typeface="Quicksand"/>
                <a:cs typeface="Quicksand"/>
                <a:sym typeface="Quicksand"/>
              </a:rPr>
              <a:t>Today we solved problems and converted length measurements in metric units.</a:t>
            </a:r>
            <a:endParaRPr b="0" sz="2200">
              <a:latin typeface="Quicksand"/>
              <a:ea typeface="Quicksand"/>
              <a:cs typeface="Quicksand"/>
              <a:sym typeface="Quicksand"/>
            </a:endParaRPr>
          </a:p>
        </p:txBody>
      </p:sp>
      <p:pic>
        <p:nvPicPr>
          <p:cNvPr id="472" name="Google Shape;472;p53"/>
          <p:cNvPicPr preferRelativeResize="0"/>
          <p:nvPr/>
        </p:nvPicPr>
        <p:blipFill>
          <a:blip r:embed="rId4">
            <a:alphaModFix/>
          </a:blip>
          <a:stretch>
            <a:fillRect/>
          </a:stretch>
        </p:blipFill>
        <p:spPr>
          <a:xfrm>
            <a:off x="1897500" y="1306175"/>
            <a:ext cx="4612921" cy="603900"/>
          </a:xfrm>
          <a:prstGeom prst="rect">
            <a:avLst/>
          </a:prstGeom>
          <a:noFill/>
          <a:ln>
            <a:noFill/>
          </a:ln>
        </p:spPr>
      </p:pic>
      <p:sp>
        <p:nvSpPr>
          <p:cNvPr id="473" name="Google Shape;473;p53"/>
          <p:cNvSpPr txBox="1"/>
          <p:nvPr/>
        </p:nvSpPr>
        <p:spPr>
          <a:xfrm>
            <a:off x="5112099" y="2433275"/>
            <a:ext cx="1832700" cy="865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In order to determine how much farther Clare ran, would you convert Tyler’s distance to meters or Clare’s distance to kilometers? Be prepared to explain your reasoning.</a:t>
            </a:r>
            <a:endParaRPr b="1" sz="1000">
              <a:latin typeface="Quicksand"/>
              <a:ea typeface="Quicksand"/>
              <a:cs typeface="Quicksand"/>
              <a:sym typeface="Quicksand"/>
            </a:endParaRPr>
          </a:p>
        </p:txBody>
      </p:sp>
      <p:sp>
        <p:nvSpPr>
          <p:cNvPr id="474" name="Google Shape;474;p53"/>
          <p:cNvSpPr/>
          <p:nvPr/>
        </p:nvSpPr>
        <p:spPr>
          <a:xfrm>
            <a:off x="4805000" y="2081225"/>
            <a:ext cx="2446909" cy="221117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sp>
        <p:nvSpPr>
          <p:cNvPr id="479" name="Google Shape;479;p54"/>
          <p:cNvSpPr txBox="1"/>
          <p:nvPr>
            <p:ph type="ctrTitle"/>
          </p:nvPr>
        </p:nvSpPr>
        <p:spPr>
          <a:xfrm>
            <a:off x="1261175" y="1632475"/>
            <a:ext cx="7453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434343"/>
                </a:solidFill>
                <a:latin typeface="Hepta Slab"/>
                <a:ea typeface="Hepta Slab"/>
                <a:cs typeface="Hepta Slab"/>
                <a:sym typeface="Hepta Slab"/>
              </a:rPr>
              <a:t>Convert Liquid Measurement</a:t>
            </a:r>
            <a:endParaRPr sz="3400">
              <a:solidFill>
                <a:srgbClr val="434343"/>
              </a:solidFill>
              <a:latin typeface="Hepta Slab"/>
              <a:ea typeface="Hepta Slab"/>
              <a:cs typeface="Hepta Slab"/>
              <a:sym typeface="Hepta Slab"/>
            </a:endParaRPr>
          </a:p>
        </p:txBody>
      </p:sp>
      <p:sp>
        <p:nvSpPr>
          <p:cNvPr id="480" name="Google Shape;480;p54"/>
          <p:cNvSpPr txBox="1"/>
          <p:nvPr/>
        </p:nvSpPr>
        <p:spPr>
          <a:xfrm>
            <a:off x="3179050" y="2370475"/>
            <a:ext cx="6768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solve liquid measurement problems.</a:t>
            </a:r>
            <a:endParaRPr>
              <a:latin typeface="Quicksand"/>
              <a:ea typeface="Quicksand"/>
              <a:cs typeface="Quicksand"/>
              <a:sym typeface="Quicksand"/>
            </a:endParaRPr>
          </a:p>
        </p:txBody>
      </p:sp>
      <p:sp>
        <p:nvSpPr>
          <p:cNvPr id="481" name="Google Shape;481;p54"/>
          <p:cNvSpPr/>
          <p:nvPr/>
        </p:nvSpPr>
        <p:spPr>
          <a:xfrm>
            <a:off x="2698202" y="23704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54"/>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100">
                <a:solidFill>
                  <a:schemeClr val="dk1"/>
                </a:solidFill>
                <a:latin typeface="Quicksand"/>
                <a:ea typeface="Quicksand"/>
                <a:cs typeface="Quicksand"/>
                <a:sym typeface="Quicksand"/>
              </a:rPr>
              <a:t>5.NBT.A.3, 5.NBT.A.3.b</a:t>
            </a:r>
            <a:endParaRPr sz="1100">
              <a:solidFill>
                <a:schemeClr val="dk1"/>
              </a:solidFill>
              <a:latin typeface="Quicksand"/>
              <a:ea typeface="Quicksand"/>
              <a:cs typeface="Quicksand"/>
              <a:sym typeface="Quicksand"/>
            </a:endParaRPr>
          </a:p>
          <a:p>
            <a:pPr indent="0" lvl="0" marL="0" rtl="0" algn="l">
              <a:spcBef>
                <a:spcPts val="0"/>
              </a:spcBef>
              <a:spcAft>
                <a:spcPts val="0"/>
              </a:spcAft>
              <a:buNone/>
            </a:pPr>
            <a:r>
              <a:t/>
            </a:r>
            <a:endParaRPr sz="1100">
              <a:latin typeface="Quicksand"/>
              <a:ea typeface="Quicksand"/>
              <a:cs typeface="Quicksand"/>
              <a:sym typeface="Quicksand"/>
            </a:endParaRPr>
          </a:p>
        </p:txBody>
      </p:sp>
      <p:sp>
        <p:nvSpPr>
          <p:cNvPr id="483" name="Google Shape;483;p54"/>
          <p:cNvSpPr txBox="1"/>
          <p:nvPr/>
        </p:nvSpPr>
        <p:spPr>
          <a:xfrm>
            <a:off x="7724775" y="-22445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5</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p55"/>
          <p:cNvSpPr txBox="1"/>
          <p:nvPr>
            <p:ph type="ctrTitle"/>
          </p:nvPr>
        </p:nvSpPr>
        <p:spPr>
          <a:xfrm>
            <a:off x="185125" y="306450"/>
            <a:ext cx="82089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Number Talk</a:t>
            </a:r>
            <a:endParaRPr b="0" sz="2600">
              <a:solidFill>
                <a:schemeClr val="accent5"/>
              </a:solidFill>
              <a:latin typeface="Hepta Slab"/>
              <a:ea typeface="Hepta Slab"/>
              <a:cs typeface="Hepta Slab"/>
              <a:sym typeface="Hepta Slab"/>
            </a:endParaRPr>
          </a:p>
        </p:txBody>
      </p:sp>
      <p:sp>
        <p:nvSpPr>
          <p:cNvPr id="489" name="Google Shape;489;p55"/>
          <p:cNvSpPr txBox="1"/>
          <p:nvPr/>
        </p:nvSpPr>
        <p:spPr>
          <a:xfrm>
            <a:off x="8144025" y="212250"/>
            <a:ext cx="877200" cy="8415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666666"/>
                </a:solidFill>
                <a:latin typeface="Nixie One"/>
                <a:ea typeface="Nixie One"/>
                <a:cs typeface="Nixie One"/>
                <a:sym typeface="Nixie One"/>
              </a:rPr>
              <a:t>Warm up</a:t>
            </a:r>
            <a:endParaRPr sz="1600">
              <a:solidFill>
                <a:srgbClr val="666666"/>
              </a:solidFill>
              <a:latin typeface="Nixie One"/>
              <a:ea typeface="Nixie One"/>
              <a:cs typeface="Nixie One"/>
              <a:sym typeface="Nixie One"/>
            </a:endParaRPr>
          </a:p>
        </p:txBody>
      </p:sp>
      <p:grpSp>
        <p:nvGrpSpPr>
          <p:cNvPr id="490" name="Google Shape;490;p55"/>
          <p:cNvGrpSpPr/>
          <p:nvPr/>
        </p:nvGrpSpPr>
        <p:grpSpPr>
          <a:xfrm rot="-698982">
            <a:off x="430008" y="1732988"/>
            <a:ext cx="2102653" cy="1288976"/>
            <a:chOff x="254750" y="1577025"/>
            <a:chExt cx="2155248" cy="1069848"/>
          </a:xfrm>
        </p:grpSpPr>
        <p:sp>
          <p:nvSpPr>
            <p:cNvPr id="491" name="Google Shape;491;p55"/>
            <p:cNvSpPr/>
            <p:nvPr/>
          </p:nvSpPr>
          <p:spPr>
            <a:xfrm>
              <a:off x="254750" y="1577025"/>
              <a:ext cx="2155248"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55"/>
            <p:cNvSpPr txBox="1"/>
            <p:nvPr/>
          </p:nvSpPr>
          <p:spPr>
            <a:xfrm>
              <a:off x="422479" y="1704387"/>
              <a:ext cx="1819800" cy="81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Caveat Brush"/>
                  <a:ea typeface="Caveat Brush"/>
                  <a:cs typeface="Caveat Brush"/>
                  <a:sym typeface="Caveat Brush"/>
                </a:rPr>
                <a:t>Find the value of each expression mentally. </a:t>
              </a:r>
              <a:endParaRPr sz="1700">
                <a:latin typeface="Caveat Brush"/>
                <a:ea typeface="Caveat Brush"/>
                <a:cs typeface="Caveat Brush"/>
                <a:sym typeface="Caveat Brush"/>
              </a:endParaRPr>
            </a:p>
          </p:txBody>
        </p:sp>
      </p:grpSp>
      <p:pic>
        <p:nvPicPr>
          <p:cNvPr id="493" name="Google Shape;493;p55"/>
          <p:cNvPicPr preferRelativeResize="0"/>
          <p:nvPr/>
        </p:nvPicPr>
        <p:blipFill>
          <a:blip r:embed="rId3">
            <a:alphaModFix/>
          </a:blip>
          <a:stretch>
            <a:fillRect/>
          </a:stretch>
        </p:blipFill>
        <p:spPr>
          <a:xfrm>
            <a:off x="2924176" y="2106550"/>
            <a:ext cx="3295650" cy="111442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sp>
        <p:nvSpPr>
          <p:cNvPr id="498" name="Google Shape;498;p56"/>
          <p:cNvSpPr txBox="1"/>
          <p:nvPr>
            <p:ph type="ctrTitle"/>
          </p:nvPr>
        </p:nvSpPr>
        <p:spPr>
          <a:xfrm>
            <a:off x="185125" y="306450"/>
            <a:ext cx="82089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Number Talk</a:t>
            </a:r>
            <a:endParaRPr b="0" sz="2600">
              <a:solidFill>
                <a:schemeClr val="accent5"/>
              </a:solidFill>
              <a:latin typeface="Hepta Slab"/>
              <a:ea typeface="Hepta Slab"/>
              <a:cs typeface="Hepta Slab"/>
              <a:sym typeface="Hepta Slab"/>
            </a:endParaRPr>
          </a:p>
        </p:txBody>
      </p:sp>
      <p:sp>
        <p:nvSpPr>
          <p:cNvPr id="499" name="Google Shape;499;p56"/>
          <p:cNvSpPr txBox="1"/>
          <p:nvPr/>
        </p:nvSpPr>
        <p:spPr>
          <a:xfrm>
            <a:off x="8144025" y="212250"/>
            <a:ext cx="877200" cy="8415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666666"/>
                </a:solidFill>
                <a:latin typeface="Nixie One"/>
                <a:ea typeface="Nixie One"/>
                <a:cs typeface="Nixie One"/>
                <a:sym typeface="Nixie One"/>
              </a:rPr>
              <a:t>Warm up</a:t>
            </a:r>
            <a:endParaRPr sz="1600">
              <a:solidFill>
                <a:srgbClr val="666666"/>
              </a:solidFill>
              <a:latin typeface="Nixie One"/>
              <a:ea typeface="Nixie One"/>
              <a:cs typeface="Nixie One"/>
              <a:sym typeface="Nixie One"/>
            </a:endParaRPr>
          </a:p>
        </p:txBody>
      </p:sp>
      <p:grpSp>
        <p:nvGrpSpPr>
          <p:cNvPr id="500" name="Google Shape;500;p56"/>
          <p:cNvGrpSpPr/>
          <p:nvPr/>
        </p:nvGrpSpPr>
        <p:grpSpPr>
          <a:xfrm rot="-698982">
            <a:off x="430008" y="1732988"/>
            <a:ext cx="2102653" cy="1288976"/>
            <a:chOff x="254750" y="1577025"/>
            <a:chExt cx="2155248" cy="1069848"/>
          </a:xfrm>
        </p:grpSpPr>
        <p:sp>
          <p:nvSpPr>
            <p:cNvPr id="501" name="Google Shape;501;p56"/>
            <p:cNvSpPr/>
            <p:nvPr/>
          </p:nvSpPr>
          <p:spPr>
            <a:xfrm>
              <a:off x="254750" y="1577025"/>
              <a:ext cx="2155248"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56"/>
            <p:cNvSpPr txBox="1"/>
            <p:nvPr/>
          </p:nvSpPr>
          <p:spPr>
            <a:xfrm>
              <a:off x="422479" y="1704387"/>
              <a:ext cx="1819800" cy="81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Caveat Brush"/>
                  <a:ea typeface="Caveat Brush"/>
                  <a:cs typeface="Caveat Brush"/>
                  <a:sym typeface="Caveat Brush"/>
                </a:rPr>
                <a:t>Find the value of each expression mentally. </a:t>
              </a:r>
              <a:endParaRPr sz="1700">
                <a:latin typeface="Caveat Brush"/>
                <a:ea typeface="Caveat Brush"/>
                <a:cs typeface="Caveat Brush"/>
                <a:sym typeface="Caveat Brush"/>
              </a:endParaRPr>
            </a:p>
          </p:txBody>
        </p:sp>
      </p:grpSp>
      <p:pic>
        <p:nvPicPr>
          <p:cNvPr id="503" name="Google Shape;503;p56"/>
          <p:cNvPicPr preferRelativeResize="0"/>
          <p:nvPr/>
        </p:nvPicPr>
        <p:blipFill>
          <a:blip r:embed="rId3">
            <a:alphaModFix/>
          </a:blip>
          <a:stretch>
            <a:fillRect/>
          </a:stretch>
        </p:blipFill>
        <p:spPr>
          <a:xfrm>
            <a:off x="2793551" y="2087500"/>
            <a:ext cx="3705225" cy="1133475"/>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7" name="Shape 507"/>
        <p:cNvGrpSpPr/>
        <p:nvPr/>
      </p:nvGrpSpPr>
      <p:grpSpPr>
        <a:xfrm>
          <a:off x="0" y="0"/>
          <a:ext cx="0" cy="0"/>
          <a:chOff x="0" y="0"/>
          <a:chExt cx="0" cy="0"/>
        </a:xfrm>
      </p:grpSpPr>
      <p:sp>
        <p:nvSpPr>
          <p:cNvPr id="508" name="Google Shape;508;p57"/>
          <p:cNvSpPr txBox="1"/>
          <p:nvPr>
            <p:ph type="ctrTitle"/>
          </p:nvPr>
        </p:nvSpPr>
        <p:spPr>
          <a:xfrm>
            <a:off x="185125" y="306450"/>
            <a:ext cx="82089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Number Talk</a:t>
            </a:r>
            <a:endParaRPr b="0" sz="2600">
              <a:solidFill>
                <a:schemeClr val="accent5"/>
              </a:solidFill>
              <a:latin typeface="Hepta Slab"/>
              <a:ea typeface="Hepta Slab"/>
              <a:cs typeface="Hepta Slab"/>
              <a:sym typeface="Hepta Slab"/>
            </a:endParaRPr>
          </a:p>
        </p:txBody>
      </p:sp>
      <p:sp>
        <p:nvSpPr>
          <p:cNvPr id="509" name="Google Shape;509;p57"/>
          <p:cNvSpPr txBox="1"/>
          <p:nvPr/>
        </p:nvSpPr>
        <p:spPr>
          <a:xfrm>
            <a:off x="8144025" y="212250"/>
            <a:ext cx="877200" cy="8415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666666"/>
                </a:solidFill>
                <a:latin typeface="Nixie One"/>
                <a:ea typeface="Nixie One"/>
                <a:cs typeface="Nixie One"/>
                <a:sym typeface="Nixie One"/>
              </a:rPr>
              <a:t>Warm up</a:t>
            </a:r>
            <a:endParaRPr sz="1600">
              <a:solidFill>
                <a:srgbClr val="666666"/>
              </a:solidFill>
              <a:latin typeface="Nixie One"/>
              <a:ea typeface="Nixie One"/>
              <a:cs typeface="Nixie One"/>
              <a:sym typeface="Nixie One"/>
            </a:endParaRPr>
          </a:p>
        </p:txBody>
      </p:sp>
      <p:grpSp>
        <p:nvGrpSpPr>
          <p:cNvPr id="510" name="Google Shape;510;p57"/>
          <p:cNvGrpSpPr/>
          <p:nvPr/>
        </p:nvGrpSpPr>
        <p:grpSpPr>
          <a:xfrm rot="-698982">
            <a:off x="430008" y="1732988"/>
            <a:ext cx="2102653" cy="1288976"/>
            <a:chOff x="254750" y="1577025"/>
            <a:chExt cx="2155248" cy="1069848"/>
          </a:xfrm>
        </p:grpSpPr>
        <p:sp>
          <p:nvSpPr>
            <p:cNvPr id="511" name="Google Shape;511;p57"/>
            <p:cNvSpPr/>
            <p:nvPr/>
          </p:nvSpPr>
          <p:spPr>
            <a:xfrm>
              <a:off x="254750" y="1577025"/>
              <a:ext cx="2155248"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57"/>
            <p:cNvSpPr txBox="1"/>
            <p:nvPr/>
          </p:nvSpPr>
          <p:spPr>
            <a:xfrm>
              <a:off x="422479" y="1704387"/>
              <a:ext cx="1819800" cy="81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Caveat Brush"/>
                  <a:ea typeface="Caveat Brush"/>
                  <a:cs typeface="Caveat Brush"/>
                  <a:sym typeface="Caveat Brush"/>
                </a:rPr>
                <a:t>Find the value of each expression mentally. </a:t>
              </a:r>
              <a:endParaRPr sz="1700">
                <a:latin typeface="Caveat Brush"/>
                <a:ea typeface="Caveat Brush"/>
                <a:cs typeface="Caveat Brush"/>
                <a:sym typeface="Caveat Brush"/>
              </a:endParaRPr>
            </a:p>
          </p:txBody>
        </p:sp>
      </p:grpSp>
      <p:pic>
        <p:nvPicPr>
          <p:cNvPr id="513" name="Google Shape;513;p57"/>
          <p:cNvPicPr preferRelativeResize="0"/>
          <p:nvPr/>
        </p:nvPicPr>
        <p:blipFill>
          <a:blip r:embed="rId3">
            <a:alphaModFix/>
          </a:blip>
          <a:stretch>
            <a:fillRect/>
          </a:stretch>
        </p:blipFill>
        <p:spPr>
          <a:xfrm>
            <a:off x="2573101" y="2198100"/>
            <a:ext cx="4419600" cy="139065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7" name="Shape 517"/>
        <p:cNvGrpSpPr/>
        <p:nvPr/>
      </p:nvGrpSpPr>
      <p:grpSpPr>
        <a:xfrm>
          <a:off x="0" y="0"/>
          <a:ext cx="0" cy="0"/>
          <a:chOff x="0" y="0"/>
          <a:chExt cx="0" cy="0"/>
        </a:xfrm>
      </p:grpSpPr>
      <p:sp>
        <p:nvSpPr>
          <p:cNvPr id="518" name="Google Shape;518;p58"/>
          <p:cNvSpPr txBox="1"/>
          <p:nvPr>
            <p:ph type="ctrTitle"/>
          </p:nvPr>
        </p:nvSpPr>
        <p:spPr>
          <a:xfrm>
            <a:off x="185125" y="306450"/>
            <a:ext cx="82089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Number Talk</a:t>
            </a:r>
            <a:endParaRPr b="0" sz="2600">
              <a:solidFill>
                <a:schemeClr val="accent5"/>
              </a:solidFill>
              <a:latin typeface="Hepta Slab"/>
              <a:ea typeface="Hepta Slab"/>
              <a:cs typeface="Hepta Slab"/>
              <a:sym typeface="Hepta Slab"/>
            </a:endParaRPr>
          </a:p>
        </p:txBody>
      </p:sp>
      <p:sp>
        <p:nvSpPr>
          <p:cNvPr id="519" name="Google Shape;519;p58"/>
          <p:cNvSpPr txBox="1"/>
          <p:nvPr/>
        </p:nvSpPr>
        <p:spPr>
          <a:xfrm>
            <a:off x="8144025" y="212250"/>
            <a:ext cx="877200" cy="8415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666666"/>
                </a:solidFill>
                <a:latin typeface="Nixie One"/>
                <a:ea typeface="Nixie One"/>
                <a:cs typeface="Nixie One"/>
                <a:sym typeface="Nixie One"/>
              </a:rPr>
              <a:t>Warm up</a:t>
            </a:r>
            <a:endParaRPr sz="1600">
              <a:solidFill>
                <a:srgbClr val="666666"/>
              </a:solidFill>
              <a:latin typeface="Nixie One"/>
              <a:ea typeface="Nixie One"/>
              <a:cs typeface="Nixie One"/>
              <a:sym typeface="Nixie One"/>
            </a:endParaRPr>
          </a:p>
        </p:txBody>
      </p:sp>
      <p:grpSp>
        <p:nvGrpSpPr>
          <p:cNvPr id="520" name="Google Shape;520;p58"/>
          <p:cNvGrpSpPr/>
          <p:nvPr/>
        </p:nvGrpSpPr>
        <p:grpSpPr>
          <a:xfrm rot="-698982">
            <a:off x="430008" y="1732988"/>
            <a:ext cx="2102653" cy="1288976"/>
            <a:chOff x="254750" y="1577025"/>
            <a:chExt cx="2155248" cy="1069848"/>
          </a:xfrm>
        </p:grpSpPr>
        <p:sp>
          <p:nvSpPr>
            <p:cNvPr id="521" name="Google Shape;521;p58"/>
            <p:cNvSpPr/>
            <p:nvPr/>
          </p:nvSpPr>
          <p:spPr>
            <a:xfrm>
              <a:off x="254750" y="1577025"/>
              <a:ext cx="2155248"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58"/>
            <p:cNvSpPr txBox="1"/>
            <p:nvPr/>
          </p:nvSpPr>
          <p:spPr>
            <a:xfrm>
              <a:off x="422479" y="1704387"/>
              <a:ext cx="1819800" cy="81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Caveat Brush"/>
                  <a:ea typeface="Caveat Brush"/>
                  <a:cs typeface="Caveat Brush"/>
                  <a:sym typeface="Caveat Brush"/>
                </a:rPr>
                <a:t>Find the value of each expression mentally. </a:t>
              </a:r>
              <a:endParaRPr sz="1700">
                <a:latin typeface="Caveat Brush"/>
                <a:ea typeface="Caveat Brush"/>
                <a:cs typeface="Caveat Brush"/>
                <a:sym typeface="Caveat Brush"/>
              </a:endParaRPr>
            </a:p>
          </p:txBody>
        </p:sp>
      </p:grpSp>
      <p:pic>
        <p:nvPicPr>
          <p:cNvPr id="523" name="Google Shape;523;p58"/>
          <p:cNvPicPr preferRelativeResize="0"/>
          <p:nvPr/>
        </p:nvPicPr>
        <p:blipFill>
          <a:blip r:embed="rId3">
            <a:alphaModFix/>
          </a:blip>
          <a:stretch>
            <a:fillRect/>
          </a:stretch>
        </p:blipFill>
        <p:spPr>
          <a:xfrm>
            <a:off x="2563926" y="2326700"/>
            <a:ext cx="4333875" cy="1152525"/>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sp>
        <p:nvSpPr>
          <p:cNvPr id="528" name="Google Shape;528;p59"/>
          <p:cNvSpPr txBox="1"/>
          <p:nvPr>
            <p:ph type="ctrTitle"/>
          </p:nvPr>
        </p:nvSpPr>
        <p:spPr>
          <a:xfrm>
            <a:off x="574750" y="192525"/>
            <a:ext cx="6785400" cy="74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Liquid Volume Conversions</a:t>
            </a:r>
            <a:endParaRPr b="0" sz="2700">
              <a:solidFill>
                <a:srgbClr val="434343"/>
              </a:solidFill>
              <a:latin typeface="Hepta Slab"/>
              <a:ea typeface="Hepta Slab"/>
              <a:cs typeface="Hepta Slab"/>
              <a:sym typeface="Hepta Slab"/>
            </a:endParaRPr>
          </a:p>
        </p:txBody>
      </p:sp>
      <p:sp>
        <p:nvSpPr>
          <p:cNvPr id="529" name="Google Shape;529;p59"/>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530" name="Google Shape;530;p59"/>
          <p:cNvSpPr txBox="1"/>
          <p:nvPr/>
        </p:nvSpPr>
        <p:spPr>
          <a:xfrm>
            <a:off x="4897600" y="1195313"/>
            <a:ext cx="4036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Complete the table. </a:t>
            </a:r>
            <a:endParaRPr>
              <a:latin typeface="Quicksand"/>
              <a:ea typeface="Quicksand"/>
              <a:cs typeface="Quicksand"/>
              <a:sym typeface="Quicksand"/>
            </a:endParaRPr>
          </a:p>
        </p:txBody>
      </p:sp>
      <p:pic>
        <p:nvPicPr>
          <p:cNvPr id="531" name="Google Shape;531;p59"/>
          <p:cNvPicPr preferRelativeResize="0"/>
          <p:nvPr/>
        </p:nvPicPr>
        <p:blipFill>
          <a:blip r:embed="rId3">
            <a:alphaModFix/>
          </a:blip>
          <a:stretch>
            <a:fillRect/>
          </a:stretch>
        </p:blipFill>
        <p:spPr>
          <a:xfrm>
            <a:off x="785025" y="1509775"/>
            <a:ext cx="3355051" cy="2029900"/>
          </a:xfrm>
          <a:prstGeom prst="rect">
            <a:avLst/>
          </a:prstGeom>
          <a:noFill/>
          <a:ln>
            <a:noFill/>
          </a:ln>
        </p:spPr>
      </p:pic>
      <p:pic>
        <p:nvPicPr>
          <p:cNvPr id="532" name="Google Shape;532;p59"/>
          <p:cNvPicPr preferRelativeResize="0"/>
          <p:nvPr/>
        </p:nvPicPr>
        <p:blipFill>
          <a:blip r:embed="rId4">
            <a:alphaModFix/>
          </a:blip>
          <a:stretch>
            <a:fillRect/>
          </a:stretch>
        </p:blipFill>
        <p:spPr>
          <a:xfrm>
            <a:off x="4897600" y="1682075"/>
            <a:ext cx="2341400" cy="2505925"/>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 name="Shape 536"/>
        <p:cNvGrpSpPr/>
        <p:nvPr/>
      </p:nvGrpSpPr>
      <p:grpSpPr>
        <a:xfrm>
          <a:off x="0" y="0"/>
          <a:ext cx="0" cy="0"/>
          <a:chOff x="0" y="0"/>
          <a:chExt cx="0" cy="0"/>
        </a:xfrm>
      </p:grpSpPr>
      <p:sp>
        <p:nvSpPr>
          <p:cNvPr id="537" name="Google Shape;537;p60"/>
          <p:cNvSpPr txBox="1"/>
          <p:nvPr>
            <p:ph type="ctrTitle"/>
          </p:nvPr>
        </p:nvSpPr>
        <p:spPr>
          <a:xfrm>
            <a:off x="574750" y="192525"/>
            <a:ext cx="6785400" cy="74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Liquid Volume Conversions</a:t>
            </a:r>
            <a:endParaRPr b="0" sz="2700">
              <a:solidFill>
                <a:srgbClr val="434343"/>
              </a:solidFill>
              <a:latin typeface="Hepta Slab"/>
              <a:ea typeface="Hepta Slab"/>
              <a:cs typeface="Hepta Slab"/>
              <a:sym typeface="Hepta Slab"/>
            </a:endParaRPr>
          </a:p>
        </p:txBody>
      </p:sp>
      <p:sp>
        <p:nvSpPr>
          <p:cNvPr id="538" name="Google Shape;538;p60"/>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539" name="Google Shape;539;p60"/>
          <p:cNvSpPr txBox="1"/>
          <p:nvPr/>
        </p:nvSpPr>
        <p:spPr>
          <a:xfrm>
            <a:off x="4112550" y="1195325"/>
            <a:ext cx="4821900" cy="2637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2. Decide if the two measurements are equal. If not, choose which one is greater. Explain or show your reasoning.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457200" rtl="0" algn="l">
              <a:spcBef>
                <a:spcPts val="0"/>
              </a:spcBef>
              <a:spcAft>
                <a:spcPts val="0"/>
              </a:spcAft>
              <a:buNone/>
            </a:pPr>
            <a:r>
              <a:rPr lang="en">
                <a:latin typeface="Quicksand"/>
                <a:ea typeface="Quicksand"/>
                <a:cs typeface="Quicksand"/>
                <a:sym typeface="Quicksand"/>
              </a:rPr>
              <a:t>a. 15 mL and 0.15 L </a:t>
            </a:r>
            <a:endParaRPr>
              <a:latin typeface="Quicksand"/>
              <a:ea typeface="Quicksand"/>
              <a:cs typeface="Quicksand"/>
              <a:sym typeface="Quicksand"/>
            </a:endParaRPr>
          </a:p>
          <a:p>
            <a:pPr indent="0" lvl="0" marL="457200" rtl="0" algn="l">
              <a:spcBef>
                <a:spcPts val="1000"/>
              </a:spcBef>
              <a:spcAft>
                <a:spcPts val="0"/>
              </a:spcAft>
              <a:buNone/>
            </a:pPr>
            <a:r>
              <a:rPr lang="en">
                <a:latin typeface="Quicksand"/>
                <a:ea typeface="Quicksand"/>
                <a:cs typeface="Quicksand"/>
                <a:sym typeface="Quicksand"/>
              </a:rPr>
              <a:t>b. 2,500 mL and 2.5 L </a:t>
            </a:r>
            <a:endParaRPr>
              <a:latin typeface="Quicksand"/>
              <a:ea typeface="Quicksand"/>
              <a:cs typeface="Quicksand"/>
              <a:sym typeface="Quicksand"/>
            </a:endParaRPr>
          </a:p>
          <a:p>
            <a:pPr indent="0" lvl="0" marL="457200" rtl="0" algn="l">
              <a:spcBef>
                <a:spcPts val="1000"/>
              </a:spcBef>
              <a:spcAft>
                <a:spcPts val="0"/>
              </a:spcAft>
              <a:buNone/>
            </a:pPr>
            <a:r>
              <a:rPr lang="en">
                <a:latin typeface="Quicksand"/>
                <a:ea typeface="Quicksand"/>
                <a:cs typeface="Quicksand"/>
                <a:sym typeface="Quicksand"/>
              </a:rPr>
              <a:t>c. 200 mL and ¼ L </a:t>
            </a:r>
            <a:endParaRPr>
              <a:latin typeface="Quicksand"/>
              <a:ea typeface="Quicksand"/>
              <a:cs typeface="Quicksand"/>
              <a:sym typeface="Quicksand"/>
            </a:endParaRPr>
          </a:p>
          <a:p>
            <a:pPr indent="0" lvl="0" marL="457200" rtl="0" algn="l">
              <a:spcBef>
                <a:spcPts val="1000"/>
              </a:spcBef>
              <a:spcAft>
                <a:spcPts val="0"/>
              </a:spcAft>
              <a:buNone/>
            </a:pPr>
            <a:r>
              <a:rPr lang="en">
                <a:latin typeface="Quicksand"/>
                <a:ea typeface="Quicksand"/>
                <a:cs typeface="Quicksand"/>
                <a:sym typeface="Quicksand"/>
              </a:rPr>
              <a:t>d. 1 mL and 1/1,000 L </a:t>
            </a:r>
            <a:endParaRPr>
              <a:latin typeface="Quicksand"/>
              <a:ea typeface="Quicksand"/>
              <a:cs typeface="Quicksand"/>
              <a:sym typeface="Quicksand"/>
            </a:endParaRPr>
          </a:p>
          <a:p>
            <a:pPr indent="0" lvl="0" marL="457200" rtl="0" algn="l">
              <a:spcBef>
                <a:spcPts val="1000"/>
              </a:spcBef>
              <a:spcAft>
                <a:spcPts val="1000"/>
              </a:spcAft>
              <a:buNone/>
            </a:pPr>
            <a:r>
              <a:rPr lang="en">
                <a:latin typeface="Quicksand"/>
                <a:ea typeface="Quicksand"/>
                <a:cs typeface="Quicksand"/>
                <a:sym typeface="Quicksand"/>
              </a:rPr>
              <a:t>e. 15,600 mL and 15.5 L</a:t>
            </a:r>
            <a:endParaRPr>
              <a:latin typeface="Quicksand"/>
              <a:ea typeface="Quicksand"/>
              <a:cs typeface="Quicksand"/>
              <a:sym typeface="Quicksand"/>
            </a:endParaRPr>
          </a:p>
        </p:txBody>
      </p:sp>
      <p:pic>
        <p:nvPicPr>
          <p:cNvPr id="540" name="Google Shape;540;p60"/>
          <p:cNvPicPr preferRelativeResize="0"/>
          <p:nvPr/>
        </p:nvPicPr>
        <p:blipFill>
          <a:blip r:embed="rId3">
            <a:alphaModFix/>
          </a:blip>
          <a:stretch>
            <a:fillRect/>
          </a:stretch>
        </p:blipFill>
        <p:spPr>
          <a:xfrm>
            <a:off x="574750" y="1711475"/>
            <a:ext cx="3355051" cy="202990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4" name="Shape 544"/>
        <p:cNvGrpSpPr/>
        <p:nvPr/>
      </p:nvGrpSpPr>
      <p:grpSpPr>
        <a:xfrm>
          <a:off x="0" y="0"/>
          <a:ext cx="0" cy="0"/>
          <a:chOff x="0" y="0"/>
          <a:chExt cx="0" cy="0"/>
        </a:xfrm>
      </p:grpSpPr>
      <p:sp>
        <p:nvSpPr>
          <p:cNvPr id="545" name="Google Shape;545;p61"/>
          <p:cNvSpPr txBox="1"/>
          <p:nvPr>
            <p:ph type="ctrTitle"/>
          </p:nvPr>
        </p:nvSpPr>
        <p:spPr>
          <a:xfrm>
            <a:off x="574750" y="192525"/>
            <a:ext cx="6785400" cy="74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Rehydrating Dancers</a:t>
            </a:r>
            <a:endParaRPr b="0" sz="2700">
              <a:solidFill>
                <a:srgbClr val="434343"/>
              </a:solidFill>
              <a:latin typeface="Hepta Slab"/>
              <a:ea typeface="Hepta Slab"/>
              <a:cs typeface="Hepta Slab"/>
              <a:sym typeface="Hepta Slab"/>
            </a:endParaRPr>
          </a:p>
        </p:txBody>
      </p:sp>
      <p:sp>
        <p:nvSpPr>
          <p:cNvPr id="546" name="Google Shape;546;p61"/>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547" name="Google Shape;547;p61"/>
          <p:cNvSpPr txBox="1"/>
          <p:nvPr/>
        </p:nvSpPr>
        <p:spPr>
          <a:xfrm>
            <a:off x="377075" y="1173500"/>
            <a:ext cx="3949500" cy="785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latin typeface="Quicksand"/>
                <a:ea typeface="Quicksand"/>
                <a:cs typeface="Quicksand"/>
                <a:sym typeface="Quicksand"/>
              </a:rPr>
              <a:t>There are 25 dancers in the performance group. </a:t>
            </a:r>
            <a:endParaRPr sz="1300">
              <a:latin typeface="Quicksand"/>
              <a:ea typeface="Quicksand"/>
              <a:cs typeface="Quicksand"/>
              <a:sym typeface="Quicksand"/>
            </a:endParaRPr>
          </a:p>
          <a:p>
            <a:pPr indent="0" lvl="0" marL="0" rtl="0" algn="ctr">
              <a:spcBef>
                <a:spcPts val="0"/>
              </a:spcBef>
              <a:spcAft>
                <a:spcPts val="0"/>
              </a:spcAft>
              <a:buNone/>
            </a:pPr>
            <a:r>
              <a:rPr lang="en" sz="1300">
                <a:latin typeface="Quicksand"/>
                <a:ea typeface="Quicksand"/>
                <a:cs typeface="Quicksand"/>
                <a:sym typeface="Quicksand"/>
              </a:rPr>
              <a:t>During practice, each dancer drinks 1 ½  bottles of water.</a:t>
            </a:r>
            <a:endParaRPr sz="1300">
              <a:latin typeface="Quicksand"/>
              <a:ea typeface="Quicksand"/>
              <a:cs typeface="Quicksand"/>
              <a:sym typeface="Quicksand"/>
            </a:endParaRPr>
          </a:p>
        </p:txBody>
      </p:sp>
      <p:sp>
        <p:nvSpPr>
          <p:cNvPr id="548" name="Google Shape;548;p61"/>
          <p:cNvSpPr txBox="1"/>
          <p:nvPr/>
        </p:nvSpPr>
        <p:spPr>
          <a:xfrm>
            <a:off x="794975" y="2489100"/>
            <a:ext cx="33525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Each bottle holds 500 mL of water. How many liters of water do the dancers drink?</a:t>
            </a:r>
            <a:endParaRPr>
              <a:latin typeface="Quicksand"/>
              <a:ea typeface="Quicksand"/>
              <a:cs typeface="Quicksand"/>
              <a:sym typeface="Quicksand"/>
            </a:endParaRPr>
          </a:p>
        </p:txBody>
      </p:sp>
      <p:sp>
        <p:nvSpPr>
          <p:cNvPr id="549" name="Google Shape;549;p61"/>
          <p:cNvSpPr txBox="1"/>
          <p:nvPr/>
        </p:nvSpPr>
        <p:spPr>
          <a:xfrm>
            <a:off x="4395450" y="1138925"/>
            <a:ext cx="42618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2. Each cooler holds 15 L of water. How many coolers does the team need? How much water will they have left over after practice?</a:t>
            </a:r>
            <a:endParaRPr>
              <a:latin typeface="Quicksand"/>
              <a:ea typeface="Quicksand"/>
              <a:cs typeface="Quicksand"/>
              <a:sym typeface="Quicksand"/>
            </a:endParaRPr>
          </a:p>
        </p:txBody>
      </p:sp>
      <p:pic>
        <p:nvPicPr>
          <p:cNvPr id="550" name="Google Shape;550;p61"/>
          <p:cNvPicPr preferRelativeResize="0"/>
          <p:nvPr/>
        </p:nvPicPr>
        <p:blipFill>
          <a:blip r:embed="rId3">
            <a:alphaModFix/>
          </a:blip>
          <a:stretch>
            <a:fillRect/>
          </a:stretch>
        </p:blipFill>
        <p:spPr>
          <a:xfrm>
            <a:off x="5519475" y="2090875"/>
            <a:ext cx="1840675" cy="22516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4" name="Shape 554"/>
        <p:cNvGrpSpPr/>
        <p:nvPr/>
      </p:nvGrpSpPr>
      <p:grpSpPr>
        <a:xfrm>
          <a:off x="0" y="0"/>
          <a:ext cx="0" cy="0"/>
          <a:chOff x="0" y="0"/>
          <a:chExt cx="0" cy="0"/>
        </a:xfrm>
      </p:grpSpPr>
      <p:sp>
        <p:nvSpPr>
          <p:cNvPr id="555" name="Google Shape;555;p62"/>
          <p:cNvSpPr txBox="1"/>
          <p:nvPr>
            <p:ph type="ctrTitle"/>
          </p:nvPr>
        </p:nvSpPr>
        <p:spPr>
          <a:xfrm>
            <a:off x="574750" y="192525"/>
            <a:ext cx="6785400" cy="74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Rehydrating Dancers</a:t>
            </a:r>
            <a:endParaRPr b="0" sz="2700">
              <a:solidFill>
                <a:srgbClr val="434343"/>
              </a:solidFill>
              <a:latin typeface="Hepta Slab"/>
              <a:ea typeface="Hepta Slab"/>
              <a:cs typeface="Hepta Slab"/>
              <a:sym typeface="Hepta Slab"/>
            </a:endParaRPr>
          </a:p>
        </p:txBody>
      </p:sp>
      <p:sp>
        <p:nvSpPr>
          <p:cNvPr id="556" name="Google Shape;556;p62"/>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557" name="Google Shape;557;p62"/>
          <p:cNvSpPr txBox="1"/>
          <p:nvPr/>
        </p:nvSpPr>
        <p:spPr>
          <a:xfrm>
            <a:off x="377075" y="1173500"/>
            <a:ext cx="78486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Quicksand"/>
                <a:ea typeface="Quicksand"/>
                <a:cs typeface="Quicksand"/>
                <a:sym typeface="Quicksand"/>
              </a:rPr>
              <a:t>There are 25 dancers in the performance group. </a:t>
            </a:r>
            <a:endParaRPr sz="1600">
              <a:latin typeface="Quicksand"/>
              <a:ea typeface="Quicksand"/>
              <a:cs typeface="Quicksand"/>
              <a:sym typeface="Quicksand"/>
            </a:endParaRPr>
          </a:p>
          <a:p>
            <a:pPr indent="0" lvl="0" marL="0" rtl="0" algn="ctr">
              <a:spcBef>
                <a:spcPts val="0"/>
              </a:spcBef>
              <a:spcAft>
                <a:spcPts val="0"/>
              </a:spcAft>
              <a:buNone/>
            </a:pPr>
            <a:r>
              <a:rPr lang="en" sz="1600">
                <a:latin typeface="Quicksand"/>
                <a:ea typeface="Quicksand"/>
                <a:cs typeface="Quicksand"/>
                <a:sym typeface="Quicksand"/>
              </a:rPr>
              <a:t>During practice, each dancer drinks 1 ½  bottles of water.</a:t>
            </a:r>
            <a:endParaRPr sz="1600">
              <a:latin typeface="Quicksand"/>
              <a:ea typeface="Quicksand"/>
              <a:cs typeface="Quicksand"/>
              <a:sym typeface="Quicksand"/>
            </a:endParaRPr>
          </a:p>
        </p:txBody>
      </p:sp>
      <p:sp>
        <p:nvSpPr>
          <p:cNvPr id="558" name="Google Shape;558;p62"/>
          <p:cNvSpPr txBox="1"/>
          <p:nvPr/>
        </p:nvSpPr>
        <p:spPr>
          <a:xfrm>
            <a:off x="638850" y="2066600"/>
            <a:ext cx="77796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3. The dancers can make a sports drink by mixing 30 mL of drink mix with each 500 mL of water. How many liters of drink mix does the team need for their practice? </a:t>
            </a:r>
            <a:endParaRPr>
              <a:latin typeface="Quicksand"/>
              <a:ea typeface="Quicksand"/>
              <a:cs typeface="Quicksand"/>
              <a:sym typeface="Quicksand"/>
            </a:endParaRPr>
          </a:p>
        </p:txBody>
      </p:sp>
      <p:pic>
        <p:nvPicPr>
          <p:cNvPr id="559" name="Google Shape;559;p62"/>
          <p:cNvPicPr preferRelativeResize="0"/>
          <p:nvPr/>
        </p:nvPicPr>
        <p:blipFill>
          <a:blip r:embed="rId3">
            <a:alphaModFix/>
          </a:blip>
          <a:stretch>
            <a:fillRect/>
          </a:stretch>
        </p:blipFill>
        <p:spPr>
          <a:xfrm>
            <a:off x="3784850" y="2898200"/>
            <a:ext cx="1248800" cy="151690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pic>
        <p:nvPicPr>
          <p:cNvPr id="564" name="Google Shape;564;p63"/>
          <p:cNvPicPr preferRelativeResize="0"/>
          <p:nvPr/>
        </p:nvPicPr>
        <p:blipFill rotWithShape="1">
          <a:blip r:embed="rId3">
            <a:alphaModFix/>
          </a:blip>
          <a:srcRect b="0" l="17428" r="19424" t="0"/>
          <a:stretch/>
        </p:blipFill>
        <p:spPr>
          <a:xfrm>
            <a:off x="4026400" y="3140020"/>
            <a:ext cx="1556100" cy="1549984"/>
          </a:xfrm>
          <a:prstGeom prst="rect">
            <a:avLst/>
          </a:prstGeom>
          <a:noFill/>
          <a:ln>
            <a:noFill/>
          </a:ln>
        </p:spPr>
      </p:pic>
      <p:sp>
        <p:nvSpPr>
          <p:cNvPr id="565" name="Google Shape;565;p63"/>
          <p:cNvSpPr txBox="1"/>
          <p:nvPr/>
        </p:nvSpPr>
        <p:spPr>
          <a:xfrm>
            <a:off x="7943375" y="220450"/>
            <a:ext cx="10686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666666"/>
                </a:solidFill>
                <a:latin typeface="Nixie One"/>
                <a:ea typeface="Nixie One"/>
                <a:cs typeface="Nixie One"/>
                <a:sym typeface="Nixie One"/>
              </a:rPr>
              <a:t>Lesson Synthesis</a:t>
            </a:r>
            <a:endParaRPr>
              <a:solidFill>
                <a:srgbClr val="666666"/>
              </a:solidFill>
              <a:latin typeface="Nixie One"/>
              <a:ea typeface="Nixie One"/>
              <a:cs typeface="Nixie One"/>
              <a:sym typeface="Nixie One"/>
            </a:endParaRPr>
          </a:p>
        </p:txBody>
      </p:sp>
      <p:sp>
        <p:nvSpPr>
          <p:cNvPr id="566" name="Google Shape;566;p63"/>
          <p:cNvSpPr txBox="1"/>
          <p:nvPr>
            <p:ph idx="4294967295" type="title"/>
          </p:nvPr>
        </p:nvSpPr>
        <p:spPr>
          <a:xfrm>
            <a:off x="623350" y="369275"/>
            <a:ext cx="6946200" cy="55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900">
                <a:latin typeface="Quicksand"/>
                <a:ea typeface="Quicksand"/>
                <a:cs typeface="Quicksand"/>
                <a:sym typeface="Quicksand"/>
              </a:rPr>
              <a:t>Today we converted between liters and milliliters and used these conversions to solve problems.</a:t>
            </a:r>
            <a:endParaRPr sz="1900">
              <a:latin typeface="Quicksand"/>
              <a:ea typeface="Quicksand"/>
              <a:cs typeface="Quicksand"/>
              <a:sym typeface="Quicksand"/>
            </a:endParaRPr>
          </a:p>
          <a:p>
            <a:pPr indent="0" lvl="0" marL="0" rtl="0" algn="ctr">
              <a:spcBef>
                <a:spcPts val="0"/>
              </a:spcBef>
              <a:spcAft>
                <a:spcPts val="0"/>
              </a:spcAft>
              <a:buNone/>
            </a:pPr>
            <a:r>
              <a:t/>
            </a:r>
            <a:endParaRPr sz="1900">
              <a:latin typeface="Quicksand"/>
              <a:ea typeface="Quicksand"/>
              <a:cs typeface="Quicksand"/>
              <a:sym typeface="Quicksand"/>
            </a:endParaRPr>
          </a:p>
          <a:p>
            <a:pPr indent="0" lvl="0" marL="0" rtl="0" algn="ctr">
              <a:spcBef>
                <a:spcPts val="0"/>
              </a:spcBef>
              <a:spcAft>
                <a:spcPts val="0"/>
              </a:spcAft>
              <a:buNone/>
            </a:pPr>
            <a:r>
              <a:rPr lang="en" sz="1900">
                <a:latin typeface="Quicksand"/>
                <a:ea typeface="Quicksand"/>
                <a:cs typeface="Quicksand"/>
                <a:sym typeface="Quicksand"/>
              </a:rPr>
              <a:t>We saw two ways to solve the water cooler problem.</a:t>
            </a:r>
            <a:endParaRPr sz="1900">
              <a:latin typeface="Quicksand"/>
              <a:ea typeface="Quicksand"/>
              <a:cs typeface="Quicksand"/>
              <a:sym typeface="Quicksand"/>
            </a:endParaRPr>
          </a:p>
        </p:txBody>
      </p:sp>
      <p:sp>
        <p:nvSpPr>
          <p:cNvPr id="567" name="Google Shape;567;p63"/>
          <p:cNvSpPr txBox="1"/>
          <p:nvPr/>
        </p:nvSpPr>
        <p:spPr>
          <a:xfrm>
            <a:off x="5916100" y="2130275"/>
            <a:ext cx="1556100" cy="675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Which method do you prefer? Why?</a:t>
            </a:r>
            <a:endParaRPr b="1" sz="1000">
              <a:latin typeface="Quicksand"/>
              <a:ea typeface="Quicksand"/>
              <a:cs typeface="Quicksand"/>
              <a:sym typeface="Quicksand"/>
            </a:endParaRPr>
          </a:p>
        </p:txBody>
      </p:sp>
      <p:sp>
        <p:nvSpPr>
          <p:cNvPr id="568" name="Google Shape;568;p63"/>
          <p:cNvSpPr/>
          <p:nvPr/>
        </p:nvSpPr>
        <p:spPr>
          <a:xfrm>
            <a:off x="5711151" y="1773613"/>
            <a:ext cx="1966003" cy="149343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69" name="Google Shape;569;p63"/>
          <p:cNvPicPr preferRelativeResize="0"/>
          <p:nvPr/>
        </p:nvPicPr>
        <p:blipFill>
          <a:blip r:embed="rId4">
            <a:alphaModFix/>
          </a:blip>
          <a:stretch>
            <a:fillRect/>
          </a:stretch>
        </p:blipFill>
        <p:spPr>
          <a:xfrm>
            <a:off x="2132750" y="2130263"/>
            <a:ext cx="2567400" cy="78015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3" name="Shape 573"/>
        <p:cNvGrpSpPr/>
        <p:nvPr/>
      </p:nvGrpSpPr>
      <p:grpSpPr>
        <a:xfrm>
          <a:off x="0" y="0"/>
          <a:ext cx="0" cy="0"/>
          <a:chOff x="0" y="0"/>
          <a:chExt cx="0" cy="0"/>
        </a:xfrm>
      </p:grpSpPr>
      <p:sp>
        <p:nvSpPr>
          <p:cNvPr id="574" name="Google Shape;574;p64"/>
          <p:cNvSpPr txBox="1"/>
          <p:nvPr>
            <p:ph type="ctrTitle"/>
          </p:nvPr>
        </p:nvSpPr>
        <p:spPr>
          <a:xfrm>
            <a:off x="839550" y="1622300"/>
            <a:ext cx="7464900" cy="920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Convert Customary Length Units</a:t>
            </a:r>
            <a:endParaRPr sz="4400">
              <a:solidFill>
                <a:srgbClr val="434343"/>
              </a:solidFill>
              <a:latin typeface="Hepta Slab"/>
              <a:ea typeface="Hepta Slab"/>
              <a:cs typeface="Hepta Slab"/>
              <a:sym typeface="Hepta Slab"/>
            </a:endParaRPr>
          </a:p>
        </p:txBody>
      </p:sp>
      <p:sp>
        <p:nvSpPr>
          <p:cNvPr id="575" name="Google Shape;575;p64"/>
          <p:cNvSpPr txBox="1"/>
          <p:nvPr/>
        </p:nvSpPr>
        <p:spPr>
          <a:xfrm>
            <a:off x="3134275" y="2542400"/>
            <a:ext cx="61140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solve more measurement problems.</a:t>
            </a:r>
            <a:endParaRPr>
              <a:latin typeface="Quicksand"/>
              <a:ea typeface="Quicksand"/>
              <a:cs typeface="Quicksand"/>
              <a:sym typeface="Quicksand"/>
            </a:endParaRPr>
          </a:p>
        </p:txBody>
      </p:sp>
      <p:sp>
        <p:nvSpPr>
          <p:cNvPr id="576" name="Google Shape;576;p64"/>
          <p:cNvSpPr/>
          <p:nvPr/>
        </p:nvSpPr>
        <p:spPr>
          <a:xfrm>
            <a:off x="2476427" y="25423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64"/>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5.MD.A.1</a:t>
            </a:r>
            <a:endParaRPr sz="1100">
              <a:latin typeface="Quicksand"/>
              <a:ea typeface="Quicksand"/>
              <a:cs typeface="Quicksand"/>
              <a:sym typeface="Quicksand"/>
            </a:endParaRPr>
          </a:p>
        </p:txBody>
      </p:sp>
      <p:sp>
        <p:nvSpPr>
          <p:cNvPr id="578" name="Google Shape;578;p64"/>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6</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2" name="Shape 582"/>
        <p:cNvGrpSpPr/>
        <p:nvPr/>
      </p:nvGrpSpPr>
      <p:grpSpPr>
        <a:xfrm>
          <a:off x="0" y="0"/>
          <a:ext cx="0" cy="0"/>
          <a:chOff x="0" y="0"/>
          <a:chExt cx="0" cy="0"/>
        </a:xfrm>
      </p:grpSpPr>
      <p:sp>
        <p:nvSpPr>
          <p:cNvPr id="583" name="Google Shape;583;p65"/>
          <p:cNvSpPr txBox="1"/>
          <p:nvPr>
            <p:ph type="ctrTitle"/>
          </p:nvPr>
        </p:nvSpPr>
        <p:spPr>
          <a:xfrm>
            <a:off x="185125" y="306450"/>
            <a:ext cx="82089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Number Talk: Multiples of 12</a:t>
            </a:r>
            <a:endParaRPr b="0" sz="2600">
              <a:solidFill>
                <a:schemeClr val="accent5"/>
              </a:solidFill>
              <a:latin typeface="Hepta Slab"/>
              <a:ea typeface="Hepta Slab"/>
              <a:cs typeface="Hepta Slab"/>
              <a:sym typeface="Hepta Slab"/>
            </a:endParaRPr>
          </a:p>
        </p:txBody>
      </p:sp>
      <p:sp>
        <p:nvSpPr>
          <p:cNvPr id="584" name="Google Shape;584;p65"/>
          <p:cNvSpPr txBox="1"/>
          <p:nvPr/>
        </p:nvSpPr>
        <p:spPr>
          <a:xfrm>
            <a:off x="8144025" y="212250"/>
            <a:ext cx="877200" cy="8415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666666"/>
                </a:solidFill>
                <a:latin typeface="Nixie One"/>
                <a:ea typeface="Nixie One"/>
                <a:cs typeface="Nixie One"/>
                <a:sym typeface="Nixie One"/>
              </a:rPr>
              <a:t>Warm up</a:t>
            </a:r>
            <a:endParaRPr sz="1600">
              <a:solidFill>
                <a:srgbClr val="666666"/>
              </a:solidFill>
              <a:latin typeface="Nixie One"/>
              <a:ea typeface="Nixie One"/>
              <a:cs typeface="Nixie One"/>
              <a:sym typeface="Nixie One"/>
            </a:endParaRPr>
          </a:p>
        </p:txBody>
      </p:sp>
      <p:grpSp>
        <p:nvGrpSpPr>
          <p:cNvPr id="585" name="Google Shape;585;p65"/>
          <p:cNvGrpSpPr/>
          <p:nvPr/>
        </p:nvGrpSpPr>
        <p:grpSpPr>
          <a:xfrm rot="-698982">
            <a:off x="430008" y="1732988"/>
            <a:ext cx="2102653" cy="1288976"/>
            <a:chOff x="254750" y="1577025"/>
            <a:chExt cx="2155248" cy="1069848"/>
          </a:xfrm>
        </p:grpSpPr>
        <p:sp>
          <p:nvSpPr>
            <p:cNvPr id="586" name="Google Shape;586;p65"/>
            <p:cNvSpPr/>
            <p:nvPr/>
          </p:nvSpPr>
          <p:spPr>
            <a:xfrm>
              <a:off x="254750" y="1577025"/>
              <a:ext cx="2155248"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65"/>
            <p:cNvSpPr txBox="1"/>
            <p:nvPr/>
          </p:nvSpPr>
          <p:spPr>
            <a:xfrm>
              <a:off x="422479" y="1704387"/>
              <a:ext cx="1819800" cy="81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Caveat Brush"/>
                  <a:ea typeface="Caveat Brush"/>
                  <a:cs typeface="Caveat Brush"/>
                  <a:sym typeface="Caveat Brush"/>
                </a:rPr>
                <a:t>Find the value of each expression mentally. </a:t>
              </a:r>
              <a:endParaRPr sz="1700">
                <a:latin typeface="Caveat Brush"/>
                <a:ea typeface="Caveat Brush"/>
                <a:cs typeface="Caveat Brush"/>
                <a:sym typeface="Caveat Brush"/>
              </a:endParaRPr>
            </a:p>
          </p:txBody>
        </p:sp>
      </p:grpSp>
      <p:pic>
        <p:nvPicPr>
          <p:cNvPr id="588" name="Google Shape;588;p65"/>
          <p:cNvPicPr preferRelativeResize="0"/>
          <p:nvPr/>
        </p:nvPicPr>
        <p:blipFill>
          <a:blip r:embed="rId3">
            <a:alphaModFix/>
          </a:blip>
          <a:stretch>
            <a:fillRect/>
          </a:stretch>
        </p:blipFill>
        <p:spPr>
          <a:xfrm>
            <a:off x="3464051" y="2071688"/>
            <a:ext cx="2352675" cy="1000125"/>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2" name="Shape 592"/>
        <p:cNvGrpSpPr/>
        <p:nvPr/>
      </p:nvGrpSpPr>
      <p:grpSpPr>
        <a:xfrm>
          <a:off x="0" y="0"/>
          <a:ext cx="0" cy="0"/>
          <a:chOff x="0" y="0"/>
          <a:chExt cx="0" cy="0"/>
        </a:xfrm>
      </p:grpSpPr>
      <p:sp>
        <p:nvSpPr>
          <p:cNvPr id="593" name="Google Shape;593;p66"/>
          <p:cNvSpPr txBox="1"/>
          <p:nvPr>
            <p:ph type="ctrTitle"/>
          </p:nvPr>
        </p:nvSpPr>
        <p:spPr>
          <a:xfrm>
            <a:off x="185125" y="306450"/>
            <a:ext cx="82089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Number Talk: Multiples of 12</a:t>
            </a:r>
            <a:endParaRPr b="0" sz="2600">
              <a:solidFill>
                <a:schemeClr val="accent5"/>
              </a:solidFill>
              <a:latin typeface="Hepta Slab"/>
              <a:ea typeface="Hepta Slab"/>
              <a:cs typeface="Hepta Slab"/>
              <a:sym typeface="Hepta Slab"/>
            </a:endParaRPr>
          </a:p>
        </p:txBody>
      </p:sp>
      <p:sp>
        <p:nvSpPr>
          <p:cNvPr id="594" name="Google Shape;594;p66"/>
          <p:cNvSpPr txBox="1"/>
          <p:nvPr/>
        </p:nvSpPr>
        <p:spPr>
          <a:xfrm>
            <a:off x="8144025" y="212250"/>
            <a:ext cx="877200" cy="8415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666666"/>
                </a:solidFill>
                <a:latin typeface="Nixie One"/>
                <a:ea typeface="Nixie One"/>
                <a:cs typeface="Nixie One"/>
                <a:sym typeface="Nixie One"/>
              </a:rPr>
              <a:t>Warm up</a:t>
            </a:r>
            <a:endParaRPr sz="1600">
              <a:solidFill>
                <a:srgbClr val="666666"/>
              </a:solidFill>
              <a:latin typeface="Nixie One"/>
              <a:ea typeface="Nixie One"/>
              <a:cs typeface="Nixie One"/>
              <a:sym typeface="Nixie One"/>
            </a:endParaRPr>
          </a:p>
        </p:txBody>
      </p:sp>
      <p:grpSp>
        <p:nvGrpSpPr>
          <p:cNvPr id="595" name="Google Shape;595;p66"/>
          <p:cNvGrpSpPr/>
          <p:nvPr/>
        </p:nvGrpSpPr>
        <p:grpSpPr>
          <a:xfrm rot="-698982">
            <a:off x="430008" y="1732988"/>
            <a:ext cx="2102653" cy="1288976"/>
            <a:chOff x="254750" y="1577025"/>
            <a:chExt cx="2155248" cy="1069848"/>
          </a:xfrm>
        </p:grpSpPr>
        <p:sp>
          <p:nvSpPr>
            <p:cNvPr id="596" name="Google Shape;596;p66"/>
            <p:cNvSpPr/>
            <p:nvPr/>
          </p:nvSpPr>
          <p:spPr>
            <a:xfrm>
              <a:off x="254750" y="1577025"/>
              <a:ext cx="2155248"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66"/>
            <p:cNvSpPr txBox="1"/>
            <p:nvPr/>
          </p:nvSpPr>
          <p:spPr>
            <a:xfrm>
              <a:off x="422479" y="1704387"/>
              <a:ext cx="1819800" cy="81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Caveat Brush"/>
                  <a:ea typeface="Caveat Brush"/>
                  <a:cs typeface="Caveat Brush"/>
                  <a:sym typeface="Caveat Brush"/>
                </a:rPr>
                <a:t>Find the value of each expression mentally. </a:t>
              </a:r>
              <a:endParaRPr sz="1700">
                <a:latin typeface="Caveat Brush"/>
                <a:ea typeface="Caveat Brush"/>
                <a:cs typeface="Caveat Brush"/>
                <a:sym typeface="Caveat Brush"/>
              </a:endParaRPr>
            </a:p>
          </p:txBody>
        </p:sp>
      </p:grpSp>
      <p:pic>
        <p:nvPicPr>
          <p:cNvPr id="598" name="Google Shape;598;p66"/>
          <p:cNvPicPr preferRelativeResize="0"/>
          <p:nvPr/>
        </p:nvPicPr>
        <p:blipFill>
          <a:blip r:embed="rId3">
            <a:alphaModFix/>
          </a:blip>
          <a:stretch>
            <a:fillRect/>
          </a:stretch>
        </p:blipFill>
        <p:spPr>
          <a:xfrm>
            <a:off x="3471864" y="2014538"/>
            <a:ext cx="2200275" cy="1114425"/>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2" name="Shape 602"/>
        <p:cNvGrpSpPr/>
        <p:nvPr/>
      </p:nvGrpSpPr>
      <p:grpSpPr>
        <a:xfrm>
          <a:off x="0" y="0"/>
          <a:ext cx="0" cy="0"/>
          <a:chOff x="0" y="0"/>
          <a:chExt cx="0" cy="0"/>
        </a:xfrm>
      </p:grpSpPr>
      <p:sp>
        <p:nvSpPr>
          <p:cNvPr id="603" name="Google Shape;603;p67"/>
          <p:cNvSpPr txBox="1"/>
          <p:nvPr>
            <p:ph type="ctrTitle"/>
          </p:nvPr>
        </p:nvSpPr>
        <p:spPr>
          <a:xfrm>
            <a:off x="185125" y="306450"/>
            <a:ext cx="82089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Number Talk: Multiples of 12</a:t>
            </a:r>
            <a:endParaRPr b="0" sz="2600">
              <a:solidFill>
                <a:schemeClr val="accent5"/>
              </a:solidFill>
              <a:latin typeface="Hepta Slab"/>
              <a:ea typeface="Hepta Slab"/>
              <a:cs typeface="Hepta Slab"/>
              <a:sym typeface="Hepta Slab"/>
            </a:endParaRPr>
          </a:p>
        </p:txBody>
      </p:sp>
      <p:sp>
        <p:nvSpPr>
          <p:cNvPr id="604" name="Google Shape;604;p67"/>
          <p:cNvSpPr txBox="1"/>
          <p:nvPr/>
        </p:nvSpPr>
        <p:spPr>
          <a:xfrm>
            <a:off x="8144025" y="212250"/>
            <a:ext cx="877200" cy="8415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666666"/>
                </a:solidFill>
                <a:latin typeface="Nixie One"/>
                <a:ea typeface="Nixie One"/>
                <a:cs typeface="Nixie One"/>
                <a:sym typeface="Nixie One"/>
              </a:rPr>
              <a:t>Warm up</a:t>
            </a:r>
            <a:endParaRPr sz="1600">
              <a:solidFill>
                <a:srgbClr val="666666"/>
              </a:solidFill>
              <a:latin typeface="Nixie One"/>
              <a:ea typeface="Nixie One"/>
              <a:cs typeface="Nixie One"/>
              <a:sym typeface="Nixie One"/>
            </a:endParaRPr>
          </a:p>
        </p:txBody>
      </p:sp>
      <p:grpSp>
        <p:nvGrpSpPr>
          <p:cNvPr id="605" name="Google Shape;605;p67"/>
          <p:cNvGrpSpPr/>
          <p:nvPr/>
        </p:nvGrpSpPr>
        <p:grpSpPr>
          <a:xfrm rot="-698982">
            <a:off x="430008" y="1732988"/>
            <a:ext cx="2102653" cy="1288976"/>
            <a:chOff x="254750" y="1577025"/>
            <a:chExt cx="2155248" cy="1069848"/>
          </a:xfrm>
        </p:grpSpPr>
        <p:sp>
          <p:nvSpPr>
            <p:cNvPr id="606" name="Google Shape;606;p67"/>
            <p:cNvSpPr/>
            <p:nvPr/>
          </p:nvSpPr>
          <p:spPr>
            <a:xfrm>
              <a:off x="254750" y="1577025"/>
              <a:ext cx="2155248"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67"/>
            <p:cNvSpPr txBox="1"/>
            <p:nvPr/>
          </p:nvSpPr>
          <p:spPr>
            <a:xfrm>
              <a:off x="422479" y="1704387"/>
              <a:ext cx="1819800" cy="81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Caveat Brush"/>
                  <a:ea typeface="Caveat Brush"/>
                  <a:cs typeface="Caveat Brush"/>
                  <a:sym typeface="Caveat Brush"/>
                </a:rPr>
                <a:t>Find the value of each expression mentally. </a:t>
              </a:r>
              <a:endParaRPr sz="1700">
                <a:latin typeface="Caveat Brush"/>
                <a:ea typeface="Caveat Brush"/>
                <a:cs typeface="Caveat Brush"/>
                <a:sym typeface="Caveat Brush"/>
              </a:endParaRPr>
            </a:p>
          </p:txBody>
        </p:sp>
      </p:grpSp>
      <p:pic>
        <p:nvPicPr>
          <p:cNvPr id="608" name="Google Shape;608;p67"/>
          <p:cNvPicPr preferRelativeResize="0"/>
          <p:nvPr/>
        </p:nvPicPr>
        <p:blipFill>
          <a:blip r:embed="rId3">
            <a:alphaModFix/>
          </a:blip>
          <a:stretch>
            <a:fillRect/>
          </a:stretch>
        </p:blipFill>
        <p:spPr>
          <a:xfrm>
            <a:off x="3290889" y="2179750"/>
            <a:ext cx="2562225" cy="1162050"/>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2" name="Shape 612"/>
        <p:cNvGrpSpPr/>
        <p:nvPr/>
      </p:nvGrpSpPr>
      <p:grpSpPr>
        <a:xfrm>
          <a:off x="0" y="0"/>
          <a:ext cx="0" cy="0"/>
          <a:chOff x="0" y="0"/>
          <a:chExt cx="0" cy="0"/>
        </a:xfrm>
      </p:grpSpPr>
      <p:sp>
        <p:nvSpPr>
          <p:cNvPr id="613" name="Google Shape;613;p68"/>
          <p:cNvSpPr txBox="1"/>
          <p:nvPr>
            <p:ph type="ctrTitle"/>
          </p:nvPr>
        </p:nvSpPr>
        <p:spPr>
          <a:xfrm>
            <a:off x="185125" y="306450"/>
            <a:ext cx="82089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Number Talk: Multiples of 12</a:t>
            </a:r>
            <a:endParaRPr b="0" sz="2600">
              <a:solidFill>
                <a:schemeClr val="accent5"/>
              </a:solidFill>
              <a:latin typeface="Hepta Slab"/>
              <a:ea typeface="Hepta Slab"/>
              <a:cs typeface="Hepta Slab"/>
              <a:sym typeface="Hepta Slab"/>
            </a:endParaRPr>
          </a:p>
        </p:txBody>
      </p:sp>
      <p:sp>
        <p:nvSpPr>
          <p:cNvPr id="614" name="Google Shape;614;p68"/>
          <p:cNvSpPr txBox="1"/>
          <p:nvPr/>
        </p:nvSpPr>
        <p:spPr>
          <a:xfrm>
            <a:off x="8144025" y="212250"/>
            <a:ext cx="877200" cy="8415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666666"/>
                </a:solidFill>
                <a:latin typeface="Nixie One"/>
                <a:ea typeface="Nixie One"/>
                <a:cs typeface="Nixie One"/>
                <a:sym typeface="Nixie One"/>
              </a:rPr>
              <a:t>Warm up</a:t>
            </a:r>
            <a:endParaRPr sz="1600">
              <a:solidFill>
                <a:srgbClr val="666666"/>
              </a:solidFill>
              <a:latin typeface="Nixie One"/>
              <a:ea typeface="Nixie One"/>
              <a:cs typeface="Nixie One"/>
              <a:sym typeface="Nixie One"/>
            </a:endParaRPr>
          </a:p>
        </p:txBody>
      </p:sp>
      <p:grpSp>
        <p:nvGrpSpPr>
          <p:cNvPr id="615" name="Google Shape;615;p68"/>
          <p:cNvGrpSpPr/>
          <p:nvPr/>
        </p:nvGrpSpPr>
        <p:grpSpPr>
          <a:xfrm rot="-698982">
            <a:off x="430008" y="1732988"/>
            <a:ext cx="2102653" cy="1288976"/>
            <a:chOff x="254750" y="1577025"/>
            <a:chExt cx="2155248" cy="1069848"/>
          </a:xfrm>
        </p:grpSpPr>
        <p:sp>
          <p:nvSpPr>
            <p:cNvPr id="616" name="Google Shape;616;p68"/>
            <p:cNvSpPr/>
            <p:nvPr/>
          </p:nvSpPr>
          <p:spPr>
            <a:xfrm>
              <a:off x="254750" y="1577025"/>
              <a:ext cx="2155248"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68"/>
            <p:cNvSpPr txBox="1"/>
            <p:nvPr/>
          </p:nvSpPr>
          <p:spPr>
            <a:xfrm>
              <a:off x="422479" y="1704387"/>
              <a:ext cx="1819800" cy="81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Caveat Brush"/>
                  <a:ea typeface="Caveat Brush"/>
                  <a:cs typeface="Caveat Brush"/>
                  <a:sym typeface="Caveat Brush"/>
                </a:rPr>
                <a:t>Find the value of each expression mentally. </a:t>
              </a:r>
              <a:endParaRPr sz="1700">
                <a:latin typeface="Caveat Brush"/>
                <a:ea typeface="Caveat Brush"/>
                <a:cs typeface="Caveat Brush"/>
                <a:sym typeface="Caveat Brush"/>
              </a:endParaRPr>
            </a:p>
          </p:txBody>
        </p:sp>
      </p:grpSp>
      <p:pic>
        <p:nvPicPr>
          <p:cNvPr id="618" name="Google Shape;618;p68"/>
          <p:cNvPicPr preferRelativeResize="0"/>
          <p:nvPr/>
        </p:nvPicPr>
        <p:blipFill>
          <a:blip r:embed="rId3">
            <a:alphaModFix/>
          </a:blip>
          <a:stretch>
            <a:fillRect/>
          </a:stretch>
        </p:blipFill>
        <p:spPr>
          <a:xfrm>
            <a:off x="3436501" y="2253200"/>
            <a:ext cx="2533650" cy="1095375"/>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2" name="Shape 622"/>
        <p:cNvGrpSpPr/>
        <p:nvPr/>
      </p:nvGrpSpPr>
      <p:grpSpPr>
        <a:xfrm>
          <a:off x="0" y="0"/>
          <a:ext cx="0" cy="0"/>
          <a:chOff x="0" y="0"/>
          <a:chExt cx="0" cy="0"/>
        </a:xfrm>
      </p:grpSpPr>
      <p:sp>
        <p:nvSpPr>
          <p:cNvPr id="623" name="Google Shape;623;p69"/>
          <p:cNvSpPr txBox="1"/>
          <p:nvPr>
            <p:ph type="ctrTitle"/>
          </p:nvPr>
        </p:nvSpPr>
        <p:spPr>
          <a:xfrm>
            <a:off x="545950" y="267250"/>
            <a:ext cx="74043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Card Sort: Assorted Measurements</a:t>
            </a:r>
            <a:endParaRPr b="0" sz="2700">
              <a:solidFill>
                <a:srgbClr val="434343"/>
              </a:solidFill>
              <a:latin typeface="Hepta Slab"/>
              <a:ea typeface="Hepta Slab"/>
              <a:cs typeface="Hepta Slab"/>
              <a:sym typeface="Hepta Slab"/>
            </a:endParaRPr>
          </a:p>
        </p:txBody>
      </p:sp>
      <p:sp>
        <p:nvSpPr>
          <p:cNvPr id="624" name="Google Shape;624;p69"/>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625" name="Google Shape;625;p69"/>
          <p:cNvSpPr txBox="1"/>
          <p:nvPr/>
        </p:nvSpPr>
        <p:spPr>
          <a:xfrm>
            <a:off x="380925" y="944350"/>
            <a:ext cx="78573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Your teacher will give you a set of cards that show different measurements. Sort the cards into 2 categories of your choosing. Be prepared to explain the meaning of your categories.</a:t>
            </a:r>
            <a:endParaRPr>
              <a:latin typeface="Quicksand"/>
              <a:ea typeface="Quicksand"/>
              <a:cs typeface="Quicksand"/>
              <a:sym typeface="Quicksand"/>
            </a:endParaRPr>
          </a:p>
        </p:txBody>
      </p:sp>
      <p:pic>
        <p:nvPicPr>
          <p:cNvPr id="626" name="Google Shape;626;p69"/>
          <p:cNvPicPr preferRelativeResize="0"/>
          <p:nvPr/>
        </p:nvPicPr>
        <p:blipFill>
          <a:blip r:embed="rId3">
            <a:alphaModFix/>
          </a:blip>
          <a:stretch>
            <a:fillRect/>
          </a:stretch>
        </p:blipFill>
        <p:spPr>
          <a:xfrm>
            <a:off x="1014225" y="1805450"/>
            <a:ext cx="2014732" cy="506975"/>
          </a:xfrm>
          <a:prstGeom prst="rect">
            <a:avLst/>
          </a:prstGeom>
          <a:noFill/>
          <a:ln cap="flat" cmpd="sng" w="19050">
            <a:solidFill>
              <a:schemeClr val="dk2"/>
            </a:solidFill>
            <a:prstDash val="solid"/>
            <a:round/>
            <a:headEnd len="sm" w="sm" type="none"/>
            <a:tailEnd len="sm" w="sm" type="none"/>
          </a:ln>
        </p:spPr>
      </p:pic>
      <p:pic>
        <p:nvPicPr>
          <p:cNvPr id="627" name="Google Shape;627;p69"/>
          <p:cNvPicPr preferRelativeResize="0"/>
          <p:nvPr/>
        </p:nvPicPr>
        <p:blipFill>
          <a:blip r:embed="rId4">
            <a:alphaModFix/>
          </a:blip>
          <a:stretch>
            <a:fillRect/>
          </a:stretch>
        </p:blipFill>
        <p:spPr>
          <a:xfrm>
            <a:off x="739200" y="2636327"/>
            <a:ext cx="1737300" cy="448578"/>
          </a:xfrm>
          <a:prstGeom prst="rect">
            <a:avLst/>
          </a:prstGeom>
          <a:noFill/>
          <a:ln cap="flat" cmpd="sng" w="19050">
            <a:solidFill>
              <a:schemeClr val="dk2"/>
            </a:solidFill>
            <a:prstDash val="solid"/>
            <a:round/>
            <a:headEnd len="sm" w="sm" type="none"/>
            <a:tailEnd len="sm" w="sm" type="none"/>
          </a:ln>
        </p:spPr>
      </p:pic>
      <p:pic>
        <p:nvPicPr>
          <p:cNvPr id="628" name="Google Shape;628;p69"/>
          <p:cNvPicPr preferRelativeResize="0"/>
          <p:nvPr/>
        </p:nvPicPr>
        <p:blipFill>
          <a:blip r:embed="rId5">
            <a:alphaModFix/>
          </a:blip>
          <a:stretch>
            <a:fillRect/>
          </a:stretch>
        </p:blipFill>
        <p:spPr>
          <a:xfrm>
            <a:off x="3604525" y="1812913"/>
            <a:ext cx="1809750" cy="570388"/>
          </a:xfrm>
          <a:prstGeom prst="rect">
            <a:avLst/>
          </a:prstGeom>
          <a:noFill/>
          <a:ln cap="flat" cmpd="sng" w="19050">
            <a:solidFill>
              <a:schemeClr val="dk2"/>
            </a:solidFill>
            <a:prstDash val="solid"/>
            <a:round/>
            <a:headEnd len="sm" w="sm" type="none"/>
            <a:tailEnd len="sm" w="sm" type="none"/>
          </a:ln>
        </p:spPr>
      </p:pic>
      <p:pic>
        <p:nvPicPr>
          <p:cNvPr id="629" name="Google Shape;629;p69"/>
          <p:cNvPicPr preferRelativeResize="0"/>
          <p:nvPr/>
        </p:nvPicPr>
        <p:blipFill>
          <a:blip r:embed="rId6">
            <a:alphaModFix/>
          </a:blip>
          <a:stretch>
            <a:fillRect/>
          </a:stretch>
        </p:blipFill>
        <p:spPr>
          <a:xfrm>
            <a:off x="791250" y="3341500"/>
            <a:ext cx="980400" cy="524802"/>
          </a:xfrm>
          <a:prstGeom prst="rect">
            <a:avLst/>
          </a:prstGeom>
          <a:noFill/>
          <a:ln cap="flat" cmpd="sng" w="19050">
            <a:solidFill>
              <a:schemeClr val="dk2"/>
            </a:solidFill>
            <a:prstDash val="solid"/>
            <a:round/>
            <a:headEnd len="sm" w="sm" type="none"/>
            <a:tailEnd len="sm" w="sm" type="none"/>
          </a:ln>
        </p:spPr>
      </p:pic>
      <p:pic>
        <p:nvPicPr>
          <p:cNvPr id="630" name="Google Shape;630;p69"/>
          <p:cNvPicPr preferRelativeResize="0"/>
          <p:nvPr/>
        </p:nvPicPr>
        <p:blipFill>
          <a:blip r:embed="rId7">
            <a:alphaModFix/>
          </a:blip>
          <a:stretch>
            <a:fillRect/>
          </a:stretch>
        </p:blipFill>
        <p:spPr>
          <a:xfrm>
            <a:off x="3379450" y="2649288"/>
            <a:ext cx="1737300" cy="568713"/>
          </a:xfrm>
          <a:prstGeom prst="rect">
            <a:avLst/>
          </a:prstGeom>
          <a:noFill/>
          <a:ln cap="flat" cmpd="sng" w="19050">
            <a:solidFill>
              <a:schemeClr val="dk2"/>
            </a:solidFill>
            <a:prstDash val="solid"/>
            <a:round/>
            <a:headEnd len="sm" w="sm" type="none"/>
            <a:tailEnd len="sm" w="sm" type="none"/>
          </a:ln>
        </p:spPr>
      </p:pic>
      <p:pic>
        <p:nvPicPr>
          <p:cNvPr id="631" name="Google Shape;631;p69"/>
          <p:cNvPicPr preferRelativeResize="0"/>
          <p:nvPr/>
        </p:nvPicPr>
        <p:blipFill>
          <a:blip r:embed="rId8">
            <a:alphaModFix/>
          </a:blip>
          <a:stretch>
            <a:fillRect/>
          </a:stretch>
        </p:blipFill>
        <p:spPr>
          <a:xfrm>
            <a:off x="2476500" y="3408800"/>
            <a:ext cx="1415579" cy="506975"/>
          </a:xfrm>
          <a:prstGeom prst="rect">
            <a:avLst/>
          </a:prstGeom>
          <a:noFill/>
          <a:ln cap="flat" cmpd="sng" w="19050">
            <a:solidFill>
              <a:schemeClr val="dk2"/>
            </a:solidFill>
            <a:prstDash val="solid"/>
            <a:round/>
            <a:headEnd len="sm" w="sm" type="none"/>
            <a:tailEnd len="sm" w="sm" type="none"/>
          </a:ln>
        </p:spPr>
      </p:pic>
      <p:pic>
        <p:nvPicPr>
          <p:cNvPr id="632" name="Google Shape;632;p69"/>
          <p:cNvPicPr preferRelativeResize="0"/>
          <p:nvPr/>
        </p:nvPicPr>
        <p:blipFill>
          <a:blip r:embed="rId9">
            <a:alphaModFix/>
          </a:blip>
          <a:stretch>
            <a:fillRect/>
          </a:stretch>
        </p:blipFill>
        <p:spPr>
          <a:xfrm>
            <a:off x="5911450" y="1758900"/>
            <a:ext cx="1341344" cy="600075"/>
          </a:xfrm>
          <a:prstGeom prst="rect">
            <a:avLst/>
          </a:prstGeom>
          <a:noFill/>
          <a:ln cap="flat" cmpd="sng" w="19050">
            <a:solidFill>
              <a:schemeClr val="dk2"/>
            </a:solidFill>
            <a:prstDash val="solid"/>
            <a:round/>
            <a:headEnd len="sm" w="sm" type="none"/>
            <a:tailEnd len="sm" w="sm" type="none"/>
          </a:ln>
        </p:spPr>
      </p:pic>
      <p:pic>
        <p:nvPicPr>
          <p:cNvPr id="633" name="Google Shape;633;p69"/>
          <p:cNvPicPr preferRelativeResize="0"/>
          <p:nvPr/>
        </p:nvPicPr>
        <p:blipFill>
          <a:blip r:embed="rId10">
            <a:alphaModFix/>
          </a:blip>
          <a:stretch>
            <a:fillRect/>
          </a:stretch>
        </p:blipFill>
        <p:spPr>
          <a:xfrm>
            <a:off x="5705550" y="2557925"/>
            <a:ext cx="1547261" cy="506975"/>
          </a:xfrm>
          <a:prstGeom prst="rect">
            <a:avLst/>
          </a:prstGeom>
          <a:noFill/>
          <a:ln cap="flat" cmpd="sng" w="19050">
            <a:solidFill>
              <a:schemeClr val="dk2"/>
            </a:solidFill>
            <a:prstDash val="solid"/>
            <a:round/>
            <a:headEnd len="sm" w="sm" type="none"/>
            <a:tailEnd len="sm" w="sm" type="none"/>
          </a:ln>
        </p:spPr>
      </p:pic>
      <p:pic>
        <p:nvPicPr>
          <p:cNvPr id="634" name="Google Shape;634;p69"/>
          <p:cNvPicPr preferRelativeResize="0"/>
          <p:nvPr/>
        </p:nvPicPr>
        <p:blipFill>
          <a:blip r:embed="rId11">
            <a:alphaModFix/>
          </a:blip>
          <a:stretch>
            <a:fillRect/>
          </a:stretch>
        </p:blipFill>
        <p:spPr>
          <a:xfrm>
            <a:off x="4481900" y="3312713"/>
            <a:ext cx="1737300" cy="699157"/>
          </a:xfrm>
          <a:prstGeom prst="rect">
            <a:avLst/>
          </a:prstGeom>
          <a:noFill/>
          <a:ln cap="flat" cmpd="sng" w="19050">
            <a:solidFill>
              <a:schemeClr val="dk2"/>
            </a:solidFill>
            <a:prstDash val="solid"/>
            <a:round/>
            <a:headEnd len="sm" w="sm" type="none"/>
            <a:tailEnd len="sm" w="sm" type="none"/>
          </a:ln>
        </p:spPr>
      </p:pic>
      <p:pic>
        <p:nvPicPr>
          <p:cNvPr id="635" name="Google Shape;635;p69"/>
          <p:cNvPicPr preferRelativeResize="0"/>
          <p:nvPr/>
        </p:nvPicPr>
        <p:blipFill>
          <a:blip r:embed="rId12">
            <a:alphaModFix/>
          </a:blip>
          <a:stretch>
            <a:fillRect/>
          </a:stretch>
        </p:blipFill>
        <p:spPr>
          <a:xfrm>
            <a:off x="6729875" y="3263850"/>
            <a:ext cx="1720142" cy="568700"/>
          </a:xfrm>
          <a:prstGeom prst="rect">
            <a:avLst/>
          </a:prstGeom>
          <a:noFill/>
          <a:ln cap="flat" cmpd="sng" w="19050">
            <a:solidFill>
              <a:schemeClr val="dk2"/>
            </a:solidFill>
            <a:prstDash val="solid"/>
            <a:round/>
            <a:headEnd len="sm" w="sm" type="none"/>
            <a:tailEnd len="sm" w="sm" type="none"/>
          </a:ln>
        </p:spPr>
      </p:pic>
      <p:pic>
        <p:nvPicPr>
          <p:cNvPr id="636" name="Google Shape;636;p69"/>
          <p:cNvPicPr preferRelativeResize="0"/>
          <p:nvPr/>
        </p:nvPicPr>
        <p:blipFill>
          <a:blip r:embed="rId13">
            <a:alphaModFix/>
          </a:blip>
          <a:stretch>
            <a:fillRect/>
          </a:stretch>
        </p:blipFill>
        <p:spPr>
          <a:xfrm>
            <a:off x="2105275" y="4161275"/>
            <a:ext cx="1737300" cy="474415"/>
          </a:xfrm>
          <a:prstGeom prst="rect">
            <a:avLst/>
          </a:prstGeom>
          <a:noFill/>
          <a:ln cap="flat" cmpd="sng" w="19050">
            <a:solidFill>
              <a:schemeClr val="dk2"/>
            </a:solidFill>
            <a:prstDash val="solid"/>
            <a:round/>
            <a:headEnd len="sm" w="sm" type="none"/>
            <a:tailEnd len="sm" w="sm" type="none"/>
          </a:ln>
        </p:spPr>
      </p:pic>
      <p:pic>
        <p:nvPicPr>
          <p:cNvPr id="637" name="Google Shape;637;p69"/>
          <p:cNvPicPr preferRelativeResize="0"/>
          <p:nvPr/>
        </p:nvPicPr>
        <p:blipFill>
          <a:blip r:embed="rId14">
            <a:alphaModFix/>
          </a:blip>
          <a:stretch>
            <a:fillRect/>
          </a:stretch>
        </p:blipFill>
        <p:spPr>
          <a:xfrm>
            <a:off x="6219200" y="4172375"/>
            <a:ext cx="1607644" cy="5069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1" name="Shape 641"/>
        <p:cNvGrpSpPr/>
        <p:nvPr/>
      </p:nvGrpSpPr>
      <p:grpSpPr>
        <a:xfrm>
          <a:off x="0" y="0"/>
          <a:ext cx="0" cy="0"/>
          <a:chOff x="0" y="0"/>
          <a:chExt cx="0" cy="0"/>
        </a:xfrm>
      </p:grpSpPr>
      <p:sp>
        <p:nvSpPr>
          <p:cNvPr id="642" name="Google Shape;642;p70"/>
          <p:cNvSpPr txBox="1"/>
          <p:nvPr>
            <p:ph type="ctrTitle"/>
          </p:nvPr>
        </p:nvSpPr>
        <p:spPr>
          <a:xfrm>
            <a:off x="545950" y="267250"/>
            <a:ext cx="74043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Card Sort: Assorted Measurements</a:t>
            </a:r>
            <a:endParaRPr b="0" sz="2700">
              <a:solidFill>
                <a:srgbClr val="434343"/>
              </a:solidFill>
              <a:latin typeface="Hepta Slab"/>
              <a:ea typeface="Hepta Slab"/>
              <a:cs typeface="Hepta Slab"/>
              <a:sym typeface="Hepta Slab"/>
            </a:endParaRPr>
          </a:p>
        </p:txBody>
      </p:sp>
      <p:sp>
        <p:nvSpPr>
          <p:cNvPr id="643" name="Google Shape;643;p70"/>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644" name="Google Shape;644;p70"/>
          <p:cNvSpPr txBox="1"/>
          <p:nvPr/>
        </p:nvSpPr>
        <p:spPr>
          <a:xfrm>
            <a:off x="380925" y="944350"/>
            <a:ext cx="78573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2. Match the cards with the same measurements. </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Then list the measurements in increasing order.</a:t>
            </a:r>
            <a:endParaRPr>
              <a:latin typeface="Quicksand"/>
              <a:ea typeface="Quicksand"/>
              <a:cs typeface="Quicksand"/>
              <a:sym typeface="Quicksand"/>
            </a:endParaRPr>
          </a:p>
        </p:txBody>
      </p:sp>
      <p:pic>
        <p:nvPicPr>
          <p:cNvPr id="645" name="Google Shape;645;p70"/>
          <p:cNvPicPr preferRelativeResize="0"/>
          <p:nvPr/>
        </p:nvPicPr>
        <p:blipFill>
          <a:blip r:embed="rId3">
            <a:alphaModFix/>
          </a:blip>
          <a:stretch>
            <a:fillRect/>
          </a:stretch>
        </p:blipFill>
        <p:spPr>
          <a:xfrm>
            <a:off x="1014225" y="1805450"/>
            <a:ext cx="2014732" cy="506975"/>
          </a:xfrm>
          <a:prstGeom prst="rect">
            <a:avLst/>
          </a:prstGeom>
          <a:noFill/>
          <a:ln cap="flat" cmpd="sng" w="19050">
            <a:solidFill>
              <a:schemeClr val="dk2"/>
            </a:solidFill>
            <a:prstDash val="solid"/>
            <a:round/>
            <a:headEnd len="sm" w="sm" type="none"/>
            <a:tailEnd len="sm" w="sm" type="none"/>
          </a:ln>
        </p:spPr>
      </p:pic>
      <p:pic>
        <p:nvPicPr>
          <p:cNvPr id="646" name="Google Shape;646;p70"/>
          <p:cNvPicPr preferRelativeResize="0"/>
          <p:nvPr/>
        </p:nvPicPr>
        <p:blipFill>
          <a:blip r:embed="rId4">
            <a:alphaModFix/>
          </a:blip>
          <a:stretch>
            <a:fillRect/>
          </a:stretch>
        </p:blipFill>
        <p:spPr>
          <a:xfrm>
            <a:off x="739200" y="2636327"/>
            <a:ext cx="1737300" cy="448578"/>
          </a:xfrm>
          <a:prstGeom prst="rect">
            <a:avLst/>
          </a:prstGeom>
          <a:noFill/>
          <a:ln cap="flat" cmpd="sng" w="19050">
            <a:solidFill>
              <a:schemeClr val="dk2"/>
            </a:solidFill>
            <a:prstDash val="solid"/>
            <a:round/>
            <a:headEnd len="sm" w="sm" type="none"/>
            <a:tailEnd len="sm" w="sm" type="none"/>
          </a:ln>
        </p:spPr>
      </p:pic>
      <p:pic>
        <p:nvPicPr>
          <p:cNvPr id="647" name="Google Shape;647;p70"/>
          <p:cNvPicPr preferRelativeResize="0"/>
          <p:nvPr/>
        </p:nvPicPr>
        <p:blipFill>
          <a:blip r:embed="rId5">
            <a:alphaModFix/>
          </a:blip>
          <a:stretch>
            <a:fillRect/>
          </a:stretch>
        </p:blipFill>
        <p:spPr>
          <a:xfrm>
            <a:off x="3604525" y="1812913"/>
            <a:ext cx="1809750" cy="570388"/>
          </a:xfrm>
          <a:prstGeom prst="rect">
            <a:avLst/>
          </a:prstGeom>
          <a:noFill/>
          <a:ln cap="flat" cmpd="sng" w="19050">
            <a:solidFill>
              <a:schemeClr val="dk2"/>
            </a:solidFill>
            <a:prstDash val="solid"/>
            <a:round/>
            <a:headEnd len="sm" w="sm" type="none"/>
            <a:tailEnd len="sm" w="sm" type="none"/>
          </a:ln>
        </p:spPr>
      </p:pic>
      <p:pic>
        <p:nvPicPr>
          <p:cNvPr id="648" name="Google Shape;648;p70"/>
          <p:cNvPicPr preferRelativeResize="0"/>
          <p:nvPr/>
        </p:nvPicPr>
        <p:blipFill>
          <a:blip r:embed="rId6">
            <a:alphaModFix/>
          </a:blip>
          <a:stretch>
            <a:fillRect/>
          </a:stretch>
        </p:blipFill>
        <p:spPr>
          <a:xfrm>
            <a:off x="791250" y="3341500"/>
            <a:ext cx="980400" cy="524802"/>
          </a:xfrm>
          <a:prstGeom prst="rect">
            <a:avLst/>
          </a:prstGeom>
          <a:noFill/>
          <a:ln cap="flat" cmpd="sng" w="19050">
            <a:solidFill>
              <a:schemeClr val="dk2"/>
            </a:solidFill>
            <a:prstDash val="solid"/>
            <a:round/>
            <a:headEnd len="sm" w="sm" type="none"/>
            <a:tailEnd len="sm" w="sm" type="none"/>
          </a:ln>
        </p:spPr>
      </p:pic>
      <p:pic>
        <p:nvPicPr>
          <p:cNvPr id="649" name="Google Shape;649;p70"/>
          <p:cNvPicPr preferRelativeResize="0"/>
          <p:nvPr/>
        </p:nvPicPr>
        <p:blipFill>
          <a:blip r:embed="rId7">
            <a:alphaModFix/>
          </a:blip>
          <a:stretch>
            <a:fillRect/>
          </a:stretch>
        </p:blipFill>
        <p:spPr>
          <a:xfrm>
            <a:off x="3379450" y="2649288"/>
            <a:ext cx="1737300" cy="568713"/>
          </a:xfrm>
          <a:prstGeom prst="rect">
            <a:avLst/>
          </a:prstGeom>
          <a:noFill/>
          <a:ln cap="flat" cmpd="sng" w="19050">
            <a:solidFill>
              <a:schemeClr val="dk2"/>
            </a:solidFill>
            <a:prstDash val="solid"/>
            <a:round/>
            <a:headEnd len="sm" w="sm" type="none"/>
            <a:tailEnd len="sm" w="sm" type="none"/>
          </a:ln>
        </p:spPr>
      </p:pic>
      <p:pic>
        <p:nvPicPr>
          <p:cNvPr id="650" name="Google Shape;650;p70"/>
          <p:cNvPicPr preferRelativeResize="0"/>
          <p:nvPr/>
        </p:nvPicPr>
        <p:blipFill>
          <a:blip r:embed="rId8">
            <a:alphaModFix/>
          </a:blip>
          <a:stretch>
            <a:fillRect/>
          </a:stretch>
        </p:blipFill>
        <p:spPr>
          <a:xfrm>
            <a:off x="2476500" y="3408800"/>
            <a:ext cx="1415579" cy="506975"/>
          </a:xfrm>
          <a:prstGeom prst="rect">
            <a:avLst/>
          </a:prstGeom>
          <a:noFill/>
          <a:ln cap="flat" cmpd="sng" w="19050">
            <a:solidFill>
              <a:schemeClr val="dk2"/>
            </a:solidFill>
            <a:prstDash val="solid"/>
            <a:round/>
            <a:headEnd len="sm" w="sm" type="none"/>
            <a:tailEnd len="sm" w="sm" type="none"/>
          </a:ln>
        </p:spPr>
      </p:pic>
      <p:pic>
        <p:nvPicPr>
          <p:cNvPr id="651" name="Google Shape;651;p70"/>
          <p:cNvPicPr preferRelativeResize="0"/>
          <p:nvPr/>
        </p:nvPicPr>
        <p:blipFill>
          <a:blip r:embed="rId9">
            <a:alphaModFix/>
          </a:blip>
          <a:stretch>
            <a:fillRect/>
          </a:stretch>
        </p:blipFill>
        <p:spPr>
          <a:xfrm>
            <a:off x="5911450" y="1758900"/>
            <a:ext cx="1341344" cy="600075"/>
          </a:xfrm>
          <a:prstGeom prst="rect">
            <a:avLst/>
          </a:prstGeom>
          <a:noFill/>
          <a:ln cap="flat" cmpd="sng" w="19050">
            <a:solidFill>
              <a:schemeClr val="dk2"/>
            </a:solidFill>
            <a:prstDash val="solid"/>
            <a:round/>
            <a:headEnd len="sm" w="sm" type="none"/>
            <a:tailEnd len="sm" w="sm" type="none"/>
          </a:ln>
        </p:spPr>
      </p:pic>
      <p:pic>
        <p:nvPicPr>
          <p:cNvPr id="652" name="Google Shape;652;p70"/>
          <p:cNvPicPr preferRelativeResize="0"/>
          <p:nvPr/>
        </p:nvPicPr>
        <p:blipFill>
          <a:blip r:embed="rId10">
            <a:alphaModFix/>
          </a:blip>
          <a:stretch>
            <a:fillRect/>
          </a:stretch>
        </p:blipFill>
        <p:spPr>
          <a:xfrm>
            <a:off x="5705550" y="2557925"/>
            <a:ext cx="1547261" cy="506975"/>
          </a:xfrm>
          <a:prstGeom prst="rect">
            <a:avLst/>
          </a:prstGeom>
          <a:noFill/>
          <a:ln cap="flat" cmpd="sng" w="19050">
            <a:solidFill>
              <a:schemeClr val="dk2"/>
            </a:solidFill>
            <a:prstDash val="solid"/>
            <a:round/>
            <a:headEnd len="sm" w="sm" type="none"/>
            <a:tailEnd len="sm" w="sm" type="none"/>
          </a:ln>
        </p:spPr>
      </p:pic>
      <p:pic>
        <p:nvPicPr>
          <p:cNvPr id="653" name="Google Shape;653;p70"/>
          <p:cNvPicPr preferRelativeResize="0"/>
          <p:nvPr/>
        </p:nvPicPr>
        <p:blipFill>
          <a:blip r:embed="rId11">
            <a:alphaModFix/>
          </a:blip>
          <a:stretch>
            <a:fillRect/>
          </a:stretch>
        </p:blipFill>
        <p:spPr>
          <a:xfrm>
            <a:off x="4481900" y="3312713"/>
            <a:ext cx="1737300" cy="699157"/>
          </a:xfrm>
          <a:prstGeom prst="rect">
            <a:avLst/>
          </a:prstGeom>
          <a:noFill/>
          <a:ln cap="flat" cmpd="sng" w="19050">
            <a:solidFill>
              <a:schemeClr val="dk2"/>
            </a:solidFill>
            <a:prstDash val="solid"/>
            <a:round/>
            <a:headEnd len="sm" w="sm" type="none"/>
            <a:tailEnd len="sm" w="sm" type="none"/>
          </a:ln>
        </p:spPr>
      </p:pic>
      <p:pic>
        <p:nvPicPr>
          <p:cNvPr id="654" name="Google Shape;654;p70"/>
          <p:cNvPicPr preferRelativeResize="0"/>
          <p:nvPr/>
        </p:nvPicPr>
        <p:blipFill>
          <a:blip r:embed="rId12">
            <a:alphaModFix/>
          </a:blip>
          <a:stretch>
            <a:fillRect/>
          </a:stretch>
        </p:blipFill>
        <p:spPr>
          <a:xfrm>
            <a:off x="6729875" y="3263850"/>
            <a:ext cx="1720142" cy="568700"/>
          </a:xfrm>
          <a:prstGeom prst="rect">
            <a:avLst/>
          </a:prstGeom>
          <a:noFill/>
          <a:ln cap="flat" cmpd="sng" w="19050">
            <a:solidFill>
              <a:schemeClr val="dk2"/>
            </a:solidFill>
            <a:prstDash val="solid"/>
            <a:round/>
            <a:headEnd len="sm" w="sm" type="none"/>
            <a:tailEnd len="sm" w="sm" type="none"/>
          </a:ln>
        </p:spPr>
      </p:pic>
      <p:pic>
        <p:nvPicPr>
          <p:cNvPr id="655" name="Google Shape;655;p70"/>
          <p:cNvPicPr preferRelativeResize="0"/>
          <p:nvPr/>
        </p:nvPicPr>
        <p:blipFill>
          <a:blip r:embed="rId13">
            <a:alphaModFix/>
          </a:blip>
          <a:stretch>
            <a:fillRect/>
          </a:stretch>
        </p:blipFill>
        <p:spPr>
          <a:xfrm>
            <a:off x="2105275" y="4161275"/>
            <a:ext cx="1737300" cy="474415"/>
          </a:xfrm>
          <a:prstGeom prst="rect">
            <a:avLst/>
          </a:prstGeom>
          <a:noFill/>
          <a:ln cap="flat" cmpd="sng" w="19050">
            <a:solidFill>
              <a:schemeClr val="dk2"/>
            </a:solidFill>
            <a:prstDash val="solid"/>
            <a:round/>
            <a:headEnd len="sm" w="sm" type="none"/>
            <a:tailEnd len="sm" w="sm" type="none"/>
          </a:ln>
        </p:spPr>
      </p:pic>
      <p:pic>
        <p:nvPicPr>
          <p:cNvPr id="656" name="Google Shape;656;p70"/>
          <p:cNvPicPr preferRelativeResize="0"/>
          <p:nvPr/>
        </p:nvPicPr>
        <p:blipFill>
          <a:blip r:embed="rId14">
            <a:alphaModFix/>
          </a:blip>
          <a:stretch>
            <a:fillRect/>
          </a:stretch>
        </p:blipFill>
        <p:spPr>
          <a:xfrm>
            <a:off x="6219200" y="4172375"/>
            <a:ext cx="1607644" cy="5069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0" name="Shape 660"/>
        <p:cNvGrpSpPr/>
        <p:nvPr/>
      </p:nvGrpSpPr>
      <p:grpSpPr>
        <a:xfrm>
          <a:off x="0" y="0"/>
          <a:ext cx="0" cy="0"/>
          <a:chOff x="0" y="0"/>
          <a:chExt cx="0" cy="0"/>
        </a:xfrm>
      </p:grpSpPr>
      <p:sp>
        <p:nvSpPr>
          <p:cNvPr id="661" name="Google Shape;661;p71"/>
          <p:cNvSpPr txBox="1"/>
          <p:nvPr>
            <p:ph type="ctrTitle"/>
          </p:nvPr>
        </p:nvSpPr>
        <p:spPr>
          <a:xfrm>
            <a:off x="636425" y="349450"/>
            <a:ext cx="74043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434343"/>
                </a:solidFill>
                <a:latin typeface="Hepta Slab"/>
                <a:ea typeface="Hepta Slab"/>
                <a:cs typeface="Hepta Slab"/>
                <a:sym typeface="Hepta Slab"/>
              </a:rPr>
              <a:t>Run a Mile or Two</a:t>
            </a:r>
            <a:endParaRPr b="0" sz="2300">
              <a:solidFill>
                <a:srgbClr val="434343"/>
              </a:solidFill>
              <a:latin typeface="Hepta Slab"/>
              <a:ea typeface="Hepta Slab"/>
              <a:cs typeface="Hepta Slab"/>
              <a:sym typeface="Hepta Slab"/>
            </a:endParaRPr>
          </a:p>
        </p:txBody>
      </p:sp>
      <p:sp>
        <p:nvSpPr>
          <p:cNvPr id="662" name="Google Shape;662;p71"/>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pic>
        <p:nvPicPr>
          <p:cNvPr id="663" name="Google Shape;663;p71"/>
          <p:cNvPicPr preferRelativeResize="0"/>
          <p:nvPr/>
        </p:nvPicPr>
        <p:blipFill>
          <a:blip r:embed="rId3">
            <a:alphaModFix/>
          </a:blip>
          <a:stretch>
            <a:fillRect/>
          </a:stretch>
        </p:blipFill>
        <p:spPr>
          <a:xfrm>
            <a:off x="501400" y="1757125"/>
            <a:ext cx="4427350" cy="2017825"/>
          </a:xfrm>
          <a:prstGeom prst="rect">
            <a:avLst/>
          </a:prstGeom>
          <a:noFill/>
          <a:ln>
            <a:noFill/>
          </a:ln>
        </p:spPr>
      </p:pic>
      <p:sp>
        <p:nvSpPr>
          <p:cNvPr id="664" name="Google Shape;664;p71"/>
          <p:cNvSpPr txBox="1"/>
          <p:nvPr/>
        </p:nvSpPr>
        <p:spPr>
          <a:xfrm>
            <a:off x="5056750" y="1148100"/>
            <a:ext cx="3591300" cy="255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A rectangular field is 90 yards long and 42.25 yards wide. Priya says that 6 laps around the field is more than a mile. Do you agree with Priya? Explain your reasoning.</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2. A different rectangular field is 408.5 feet long and 240.25 feet wide. How many laps around this field would Priya need to run if she wants to run at least 2 miles? </a:t>
            </a:r>
            <a:endParaRPr>
              <a:latin typeface="Quicksand"/>
              <a:ea typeface="Quicksand"/>
              <a:cs typeface="Quicksand"/>
              <a:sym typeface="Quicksand"/>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8" name="Shape 668"/>
        <p:cNvGrpSpPr/>
        <p:nvPr/>
      </p:nvGrpSpPr>
      <p:grpSpPr>
        <a:xfrm>
          <a:off x="0" y="0"/>
          <a:ext cx="0" cy="0"/>
          <a:chOff x="0" y="0"/>
          <a:chExt cx="0" cy="0"/>
        </a:xfrm>
      </p:grpSpPr>
      <p:sp>
        <p:nvSpPr>
          <p:cNvPr id="669" name="Google Shape;669;p72"/>
          <p:cNvSpPr txBox="1"/>
          <p:nvPr/>
        </p:nvSpPr>
        <p:spPr>
          <a:xfrm>
            <a:off x="1269228" y="2688825"/>
            <a:ext cx="1939500" cy="61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Work with a partner to fill out the tables.</a:t>
            </a:r>
            <a:endParaRPr b="1" sz="1200">
              <a:latin typeface="Quicksand"/>
              <a:ea typeface="Quicksand"/>
              <a:cs typeface="Quicksand"/>
              <a:sym typeface="Quicksand"/>
            </a:endParaRPr>
          </a:p>
        </p:txBody>
      </p:sp>
      <p:pic>
        <p:nvPicPr>
          <p:cNvPr id="670" name="Google Shape;670;p72"/>
          <p:cNvPicPr preferRelativeResize="0"/>
          <p:nvPr/>
        </p:nvPicPr>
        <p:blipFill rotWithShape="1">
          <a:blip r:embed="rId3">
            <a:alphaModFix/>
          </a:blip>
          <a:srcRect b="0" l="17428" r="19424" t="0"/>
          <a:stretch/>
        </p:blipFill>
        <p:spPr>
          <a:xfrm>
            <a:off x="3639112" y="3308319"/>
            <a:ext cx="1611425" cy="1605075"/>
          </a:xfrm>
          <a:prstGeom prst="rect">
            <a:avLst/>
          </a:prstGeom>
          <a:noFill/>
          <a:ln>
            <a:noFill/>
          </a:ln>
        </p:spPr>
      </p:pic>
      <p:sp>
        <p:nvSpPr>
          <p:cNvPr id="671" name="Google Shape;671;p72"/>
          <p:cNvSpPr txBox="1"/>
          <p:nvPr/>
        </p:nvSpPr>
        <p:spPr>
          <a:xfrm>
            <a:off x="7943375" y="220450"/>
            <a:ext cx="10686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666666"/>
                </a:solidFill>
                <a:latin typeface="Nixie One"/>
                <a:ea typeface="Nixie One"/>
                <a:cs typeface="Nixie One"/>
                <a:sym typeface="Nixie One"/>
              </a:rPr>
              <a:t>Lesson Synthesis</a:t>
            </a:r>
            <a:endParaRPr>
              <a:solidFill>
                <a:srgbClr val="666666"/>
              </a:solidFill>
              <a:latin typeface="Nixie One"/>
              <a:ea typeface="Nixie One"/>
              <a:cs typeface="Nixie One"/>
              <a:sym typeface="Nixie One"/>
            </a:endParaRPr>
          </a:p>
        </p:txBody>
      </p:sp>
      <p:sp>
        <p:nvSpPr>
          <p:cNvPr id="672" name="Google Shape;672;p72"/>
          <p:cNvSpPr/>
          <p:nvPr/>
        </p:nvSpPr>
        <p:spPr>
          <a:xfrm flipH="1">
            <a:off x="937991" y="2539651"/>
            <a:ext cx="2601959" cy="96268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72"/>
          <p:cNvSpPr txBox="1"/>
          <p:nvPr/>
        </p:nvSpPr>
        <p:spPr>
          <a:xfrm>
            <a:off x="5349700" y="2446025"/>
            <a:ext cx="3172800" cy="19497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Char char="●"/>
            </a:pPr>
            <a:r>
              <a:rPr lang="en"/>
              <a:t>How are the tables different?</a:t>
            </a:r>
            <a:endParaRPr/>
          </a:p>
          <a:p>
            <a:pPr indent="-317500" lvl="0" marL="457200" rtl="0" algn="l">
              <a:spcBef>
                <a:spcPts val="1000"/>
              </a:spcBef>
              <a:spcAft>
                <a:spcPts val="0"/>
              </a:spcAft>
              <a:buSzPts val="1400"/>
              <a:buChar char="●"/>
            </a:pPr>
            <a:r>
              <a:rPr lang="en"/>
              <a:t>Converting in metric units lets us use our place value system since we multiply and divide by powers of 10. Where do we see this in the table?</a:t>
            </a:r>
            <a:endParaRPr/>
          </a:p>
          <a:p>
            <a:pPr indent="0" lvl="0" marL="0" rtl="0" algn="l">
              <a:spcBef>
                <a:spcPts val="1000"/>
              </a:spcBef>
              <a:spcAft>
                <a:spcPts val="1000"/>
              </a:spcAft>
              <a:buNone/>
            </a:pPr>
            <a:r>
              <a:t/>
            </a:r>
            <a:endParaRPr/>
          </a:p>
        </p:txBody>
      </p:sp>
      <p:pic>
        <p:nvPicPr>
          <p:cNvPr id="674" name="Google Shape;674;p72"/>
          <p:cNvPicPr preferRelativeResize="0"/>
          <p:nvPr/>
        </p:nvPicPr>
        <p:blipFill>
          <a:blip r:embed="rId4">
            <a:alphaModFix/>
          </a:blip>
          <a:stretch>
            <a:fillRect/>
          </a:stretch>
        </p:blipFill>
        <p:spPr>
          <a:xfrm>
            <a:off x="2325300" y="693350"/>
            <a:ext cx="1939500" cy="1410552"/>
          </a:xfrm>
          <a:prstGeom prst="rect">
            <a:avLst/>
          </a:prstGeom>
          <a:noFill/>
          <a:ln cap="flat" cmpd="sng" w="19050">
            <a:solidFill>
              <a:schemeClr val="dk2"/>
            </a:solidFill>
            <a:prstDash val="solid"/>
            <a:round/>
            <a:headEnd len="sm" w="sm" type="none"/>
            <a:tailEnd len="sm" w="sm" type="none"/>
          </a:ln>
        </p:spPr>
      </p:pic>
      <p:pic>
        <p:nvPicPr>
          <p:cNvPr id="675" name="Google Shape;675;p72"/>
          <p:cNvPicPr preferRelativeResize="0"/>
          <p:nvPr/>
        </p:nvPicPr>
        <p:blipFill>
          <a:blip r:embed="rId5">
            <a:alphaModFix/>
          </a:blip>
          <a:stretch>
            <a:fillRect/>
          </a:stretch>
        </p:blipFill>
        <p:spPr>
          <a:xfrm>
            <a:off x="4754950" y="558900"/>
            <a:ext cx="1363656" cy="16050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9" name="Shape 679"/>
        <p:cNvGrpSpPr/>
        <p:nvPr/>
      </p:nvGrpSpPr>
      <p:grpSpPr>
        <a:xfrm>
          <a:off x="0" y="0"/>
          <a:ext cx="0" cy="0"/>
          <a:chOff x="0" y="0"/>
          <a:chExt cx="0" cy="0"/>
        </a:xfrm>
      </p:grpSpPr>
      <p:sp>
        <p:nvSpPr>
          <p:cNvPr id="680" name="Google Shape;680;p73"/>
          <p:cNvSpPr txBox="1"/>
          <p:nvPr>
            <p:ph type="ctrTitle"/>
          </p:nvPr>
        </p:nvSpPr>
        <p:spPr>
          <a:xfrm>
            <a:off x="1440900" y="1236575"/>
            <a:ext cx="6262200" cy="1498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More Conversion Problems</a:t>
            </a:r>
            <a:endParaRPr sz="4400">
              <a:solidFill>
                <a:srgbClr val="434343"/>
              </a:solidFill>
              <a:latin typeface="Hepta Slab"/>
              <a:ea typeface="Hepta Slab"/>
              <a:cs typeface="Hepta Slab"/>
              <a:sym typeface="Hepta Slab"/>
            </a:endParaRPr>
          </a:p>
        </p:txBody>
      </p:sp>
      <p:sp>
        <p:nvSpPr>
          <p:cNvPr id="681" name="Google Shape;681;p73"/>
          <p:cNvSpPr txBox="1"/>
          <p:nvPr/>
        </p:nvSpPr>
        <p:spPr>
          <a:xfrm>
            <a:off x="3066475" y="2735375"/>
            <a:ext cx="6972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solve a multi-step conversion problem.</a:t>
            </a:r>
            <a:endParaRPr>
              <a:latin typeface="Quicksand"/>
              <a:ea typeface="Quicksand"/>
              <a:cs typeface="Quicksand"/>
              <a:sym typeface="Quicksand"/>
            </a:endParaRPr>
          </a:p>
        </p:txBody>
      </p:sp>
      <p:sp>
        <p:nvSpPr>
          <p:cNvPr id="682" name="Google Shape;682;p73"/>
          <p:cNvSpPr/>
          <p:nvPr/>
        </p:nvSpPr>
        <p:spPr>
          <a:xfrm>
            <a:off x="2580615" y="27353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7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5.MD.A.1, 5.NF.B.6</a:t>
            </a:r>
            <a:endParaRPr sz="1100">
              <a:latin typeface="Quicksand"/>
              <a:ea typeface="Quicksand"/>
              <a:cs typeface="Quicksand"/>
              <a:sym typeface="Quicksand"/>
            </a:endParaRPr>
          </a:p>
        </p:txBody>
      </p:sp>
      <p:sp>
        <p:nvSpPr>
          <p:cNvPr id="684" name="Google Shape;684;p73"/>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7</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8" name="Shape 688"/>
        <p:cNvGrpSpPr/>
        <p:nvPr/>
      </p:nvGrpSpPr>
      <p:grpSpPr>
        <a:xfrm>
          <a:off x="0" y="0"/>
          <a:ext cx="0" cy="0"/>
          <a:chOff x="0" y="0"/>
          <a:chExt cx="0" cy="0"/>
        </a:xfrm>
      </p:grpSpPr>
      <p:sp>
        <p:nvSpPr>
          <p:cNvPr id="689" name="Google Shape;689;p74"/>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690" name="Google Shape;690;p74"/>
          <p:cNvSpPr txBox="1"/>
          <p:nvPr/>
        </p:nvSpPr>
        <p:spPr>
          <a:xfrm>
            <a:off x="308325" y="499550"/>
            <a:ext cx="8414400" cy="9792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800">
                <a:solidFill>
                  <a:srgbClr val="595959"/>
                </a:solidFill>
                <a:latin typeface="Hepta Slab"/>
                <a:ea typeface="Hepta Slab"/>
                <a:cs typeface="Hepta Slab"/>
                <a:sym typeface="Hepta Slab"/>
              </a:rPr>
              <a:t>Notice and Wonder: </a:t>
            </a:r>
            <a:endParaRPr sz="2800">
              <a:solidFill>
                <a:srgbClr val="595959"/>
              </a:solidFill>
              <a:latin typeface="Hepta Slab"/>
              <a:ea typeface="Hepta Slab"/>
              <a:cs typeface="Hepta Slab"/>
              <a:sym typeface="Hepta Slab"/>
            </a:endParaRPr>
          </a:p>
          <a:p>
            <a:pPr indent="0" lvl="0" marL="0" rtl="0" algn="ctr">
              <a:lnSpc>
                <a:spcPct val="90000"/>
              </a:lnSpc>
              <a:spcBef>
                <a:spcPts val="0"/>
              </a:spcBef>
              <a:spcAft>
                <a:spcPts val="0"/>
              </a:spcAft>
              <a:buNone/>
            </a:pPr>
            <a:r>
              <a:rPr lang="en" sz="2800">
                <a:solidFill>
                  <a:srgbClr val="595959"/>
                </a:solidFill>
                <a:latin typeface="Hepta Slab"/>
                <a:ea typeface="Hepta Slab"/>
                <a:cs typeface="Hepta Slab"/>
                <a:sym typeface="Hepta Slab"/>
              </a:rPr>
              <a:t>Two Hikers</a:t>
            </a:r>
            <a:endParaRPr sz="2800">
              <a:solidFill>
                <a:srgbClr val="595959"/>
              </a:solidFill>
              <a:latin typeface="Hepta Slab"/>
              <a:ea typeface="Hepta Slab"/>
              <a:cs typeface="Hepta Slab"/>
              <a:sym typeface="Hepta Slab"/>
            </a:endParaRPr>
          </a:p>
        </p:txBody>
      </p:sp>
      <p:sp>
        <p:nvSpPr>
          <p:cNvPr id="691" name="Google Shape;691;p7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692" name="Google Shape;692;p74"/>
          <p:cNvSpPr/>
          <p:nvPr/>
        </p:nvSpPr>
        <p:spPr>
          <a:xfrm rot="-658143">
            <a:off x="722543" y="1672375"/>
            <a:ext cx="1569951" cy="720085"/>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74"/>
          <p:cNvSpPr txBox="1"/>
          <p:nvPr/>
        </p:nvSpPr>
        <p:spPr>
          <a:xfrm rot="-721396">
            <a:off x="961605" y="1716299"/>
            <a:ext cx="1091647" cy="6323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What do you notice?</a:t>
            </a:r>
            <a:endParaRPr b="1" sz="1600">
              <a:solidFill>
                <a:srgbClr val="434343"/>
              </a:solidFill>
              <a:latin typeface="Caveat Brush"/>
              <a:ea typeface="Caveat Brush"/>
              <a:cs typeface="Caveat Brush"/>
              <a:sym typeface="Caveat Brush"/>
            </a:endParaRPr>
          </a:p>
        </p:txBody>
      </p:sp>
      <p:sp>
        <p:nvSpPr>
          <p:cNvPr id="694" name="Google Shape;694;p74"/>
          <p:cNvSpPr/>
          <p:nvPr/>
        </p:nvSpPr>
        <p:spPr>
          <a:xfrm rot="925591">
            <a:off x="6688709" y="2563417"/>
            <a:ext cx="1747880" cy="703517"/>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74"/>
          <p:cNvSpPr txBox="1"/>
          <p:nvPr/>
        </p:nvSpPr>
        <p:spPr>
          <a:xfrm rot="857210">
            <a:off x="6955413" y="2514200"/>
            <a:ext cx="1214460" cy="618176"/>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What do you wonder?</a:t>
            </a:r>
            <a:endParaRPr b="1" sz="1600">
              <a:solidFill>
                <a:srgbClr val="434343"/>
              </a:solidFill>
              <a:latin typeface="Caveat Brush"/>
              <a:ea typeface="Caveat Brush"/>
              <a:cs typeface="Caveat Brush"/>
              <a:sym typeface="Caveat Brush"/>
            </a:endParaRPr>
          </a:p>
        </p:txBody>
      </p:sp>
      <p:pic>
        <p:nvPicPr>
          <p:cNvPr id="696" name="Google Shape;696;p74"/>
          <p:cNvPicPr preferRelativeResize="0"/>
          <p:nvPr/>
        </p:nvPicPr>
        <p:blipFill>
          <a:blip r:embed="rId3">
            <a:alphaModFix/>
          </a:blip>
          <a:stretch>
            <a:fillRect/>
          </a:stretch>
        </p:blipFill>
        <p:spPr>
          <a:xfrm>
            <a:off x="2990040" y="1526650"/>
            <a:ext cx="3111048" cy="2474825"/>
          </a:xfrm>
          <a:prstGeom prst="rect">
            <a:avLst/>
          </a:prstGeom>
          <a:noFill/>
          <a:ln>
            <a:noFill/>
          </a:ln>
        </p:spPr>
      </p:pic>
      <p:sp>
        <p:nvSpPr>
          <p:cNvPr id="697" name="Google Shape;697;p74"/>
          <p:cNvSpPr txBox="1"/>
          <p:nvPr/>
        </p:nvSpPr>
        <p:spPr>
          <a:xfrm>
            <a:off x="1591225" y="4089125"/>
            <a:ext cx="59595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Clare and Diego are on a hike. Clare drinks 1 ¼ cups of water each hour of a hike and Diego drinks ¾ cup of water every 30 minutes.</a:t>
            </a:r>
            <a:endParaRPr>
              <a:latin typeface="Quicksand"/>
              <a:ea typeface="Quicksand"/>
              <a:cs typeface="Quicksand"/>
              <a:sym typeface="Quicksand"/>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1" name="Shape 701"/>
        <p:cNvGrpSpPr/>
        <p:nvPr/>
      </p:nvGrpSpPr>
      <p:grpSpPr>
        <a:xfrm>
          <a:off x="0" y="0"/>
          <a:ext cx="0" cy="0"/>
          <a:chOff x="0" y="0"/>
          <a:chExt cx="0" cy="0"/>
        </a:xfrm>
      </p:grpSpPr>
      <p:sp>
        <p:nvSpPr>
          <p:cNvPr id="702" name="Google Shape;702;p75"/>
          <p:cNvSpPr txBox="1"/>
          <p:nvPr>
            <p:ph type="ctrTitle"/>
          </p:nvPr>
        </p:nvSpPr>
        <p:spPr>
          <a:xfrm>
            <a:off x="799250" y="301950"/>
            <a:ext cx="7772400" cy="72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Who Drinks More Water?</a:t>
            </a:r>
            <a:endParaRPr b="0" sz="3000">
              <a:solidFill>
                <a:srgbClr val="434343"/>
              </a:solidFill>
              <a:latin typeface="Hepta Slab"/>
              <a:ea typeface="Hepta Slab"/>
              <a:cs typeface="Hepta Slab"/>
              <a:sym typeface="Hepta Slab"/>
            </a:endParaRPr>
          </a:p>
        </p:txBody>
      </p:sp>
      <p:sp>
        <p:nvSpPr>
          <p:cNvPr id="703" name="Google Shape;703;p75"/>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704" name="Google Shape;704;p75"/>
          <p:cNvSpPr txBox="1"/>
          <p:nvPr/>
        </p:nvSpPr>
        <p:spPr>
          <a:xfrm>
            <a:off x="579175" y="1239950"/>
            <a:ext cx="8059800" cy="166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Clare drinks 1 ¼ cups of water each hour of a hike and Diego drinks ¾ cup of water every 30 minutes.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At the end of 2 hours, who drank more water, Clare or Diego? Show or explain your reasoning.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pic>
        <p:nvPicPr>
          <p:cNvPr id="705" name="Google Shape;705;p75"/>
          <p:cNvPicPr preferRelativeResize="0"/>
          <p:nvPr/>
        </p:nvPicPr>
        <p:blipFill>
          <a:blip r:embed="rId3">
            <a:alphaModFix/>
          </a:blip>
          <a:stretch>
            <a:fillRect/>
          </a:stretch>
        </p:blipFill>
        <p:spPr>
          <a:xfrm>
            <a:off x="3045625" y="2779400"/>
            <a:ext cx="2828925" cy="19335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9" name="Shape 709"/>
        <p:cNvGrpSpPr/>
        <p:nvPr/>
      </p:nvGrpSpPr>
      <p:grpSpPr>
        <a:xfrm>
          <a:off x="0" y="0"/>
          <a:ext cx="0" cy="0"/>
          <a:chOff x="0" y="0"/>
          <a:chExt cx="0" cy="0"/>
        </a:xfrm>
      </p:grpSpPr>
      <p:sp>
        <p:nvSpPr>
          <p:cNvPr id="710" name="Google Shape;710;p76"/>
          <p:cNvSpPr txBox="1"/>
          <p:nvPr>
            <p:ph type="ctrTitle"/>
          </p:nvPr>
        </p:nvSpPr>
        <p:spPr>
          <a:xfrm>
            <a:off x="321650" y="326800"/>
            <a:ext cx="7772400" cy="72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Will Clare and Diego Run Out of Water?</a:t>
            </a:r>
            <a:endParaRPr b="0" sz="2600">
              <a:solidFill>
                <a:srgbClr val="434343"/>
              </a:solidFill>
              <a:latin typeface="Hepta Slab"/>
              <a:ea typeface="Hepta Slab"/>
              <a:cs typeface="Hepta Slab"/>
              <a:sym typeface="Hepta Slab"/>
            </a:endParaRPr>
          </a:p>
        </p:txBody>
      </p:sp>
      <p:sp>
        <p:nvSpPr>
          <p:cNvPr id="711" name="Google Shape;711;p76"/>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712" name="Google Shape;712;p76"/>
          <p:cNvSpPr txBox="1"/>
          <p:nvPr/>
        </p:nvSpPr>
        <p:spPr>
          <a:xfrm>
            <a:off x="579175" y="1239950"/>
            <a:ext cx="8059800" cy="166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Diego and Clare are going on a hike. The hike is 6 miles long and it takes them 40 minutes to hike each mile.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Clare drinks 1 ¼ cups of water each hour of the hike and Diego drinks ¾ cup of water each 30 minutes.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Clare and Diego plan to bring 3 quarts of water for the hike. Is this enough?</a:t>
            </a:r>
            <a:endParaRPr>
              <a:latin typeface="Quicksand"/>
              <a:ea typeface="Quicksand"/>
              <a:cs typeface="Quicksand"/>
              <a:sym typeface="Quicksand"/>
            </a:endParaRPr>
          </a:p>
        </p:txBody>
      </p:sp>
      <p:pic>
        <p:nvPicPr>
          <p:cNvPr id="713" name="Google Shape;713;p76"/>
          <p:cNvPicPr preferRelativeResize="0"/>
          <p:nvPr/>
        </p:nvPicPr>
        <p:blipFill>
          <a:blip r:embed="rId3">
            <a:alphaModFix/>
          </a:blip>
          <a:stretch>
            <a:fillRect/>
          </a:stretch>
        </p:blipFill>
        <p:spPr>
          <a:xfrm>
            <a:off x="3045625" y="3011900"/>
            <a:ext cx="2488750" cy="17010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7" name="Shape 717"/>
        <p:cNvGrpSpPr/>
        <p:nvPr/>
      </p:nvGrpSpPr>
      <p:grpSpPr>
        <a:xfrm>
          <a:off x="0" y="0"/>
          <a:ext cx="0" cy="0"/>
          <a:chOff x="0" y="0"/>
          <a:chExt cx="0" cy="0"/>
        </a:xfrm>
      </p:grpSpPr>
      <p:pic>
        <p:nvPicPr>
          <p:cNvPr id="718" name="Google Shape;718;p77"/>
          <p:cNvPicPr preferRelativeResize="0"/>
          <p:nvPr/>
        </p:nvPicPr>
        <p:blipFill rotWithShape="1">
          <a:blip r:embed="rId3">
            <a:alphaModFix/>
          </a:blip>
          <a:srcRect b="0" l="17428" r="19424" t="0"/>
          <a:stretch/>
        </p:blipFill>
        <p:spPr>
          <a:xfrm>
            <a:off x="3535925" y="3228821"/>
            <a:ext cx="1461343" cy="1455600"/>
          </a:xfrm>
          <a:prstGeom prst="rect">
            <a:avLst/>
          </a:prstGeom>
          <a:noFill/>
          <a:ln>
            <a:noFill/>
          </a:ln>
        </p:spPr>
      </p:pic>
      <p:sp>
        <p:nvSpPr>
          <p:cNvPr id="719" name="Google Shape;719;p77"/>
          <p:cNvSpPr txBox="1"/>
          <p:nvPr/>
        </p:nvSpPr>
        <p:spPr>
          <a:xfrm>
            <a:off x="7943375" y="220450"/>
            <a:ext cx="10686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666666"/>
                </a:solidFill>
                <a:latin typeface="Nixie One"/>
                <a:ea typeface="Nixie One"/>
                <a:cs typeface="Nixie One"/>
                <a:sym typeface="Nixie One"/>
              </a:rPr>
              <a:t>Lesson Synthesis</a:t>
            </a:r>
            <a:endParaRPr>
              <a:solidFill>
                <a:srgbClr val="666666"/>
              </a:solidFill>
              <a:latin typeface="Nixie One"/>
              <a:ea typeface="Nixie One"/>
              <a:cs typeface="Nixie One"/>
              <a:sym typeface="Nixie One"/>
            </a:endParaRPr>
          </a:p>
        </p:txBody>
      </p:sp>
      <p:sp>
        <p:nvSpPr>
          <p:cNvPr id="720" name="Google Shape;720;p77"/>
          <p:cNvSpPr txBox="1"/>
          <p:nvPr/>
        </p:nvSpPr>
        <p:spPr>
          <a:xfrm>
            <a:off x="5487800" y="2482088"/>
            <a:ext cx="2361900" cy="114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chemeClr val="dk1"/>
                </a:solidFill>
                <a:latin typeface="Quicksand"/>
                <a:ea typeface="Quicksand"/>
                <a:cs typeface="Quicksand"/>
                <a:sym typeface="Quicksand"/>
              </a:rPr>
              <a:t>What strategies did you use to work through the challenges?</a:t>
            </a:r>
            <a:endParaRPr sz="1500">
              <a:solidFill>
                <a:schemeClr val="dk1"/>
              </a:solidFill>
              <a:latin typeface="Quicksand"/>
              <a:ea typeface="Quicksand"/>
              <a:cs typeface="Quicksand"/>
              <a:sym typeface="Quicksand"/>
            </a:endParaRPr>
          </a:p>
          <a:p>
            <a:pPr indent="0" lvl="0" marL="0" rtl="0" algn="ctr">
              <a:spcBef>
                <a:spcPts val="0"/>
              </a:spcBef>
              <a:spcAft>
                <a:spcPts val="0"/>
              </a:spcAft>
              <a:buNone/>
            </a:pPr>
            <a:r>
              <a:t/>
            </a:r>
            <a:endParaRPr b="1" sz="1500">
              <a:latin typeface="Quicksand"/>
              <a:ea typeface="Quicksand"/>
              <a:cs typeface="Quicksand"/>
              <a:sym typeface="Quicksand"/>
            </a:endParaRPr>
          </a:p>
        </p:txBody>
      </p:sp>
      <p:sp>
        <p:nvSpPr>
          <p:cNvPr id="721" name="Google Shape;721;p77"/>
          <p:cNvSpPr/>
          <p:nvPr/>
        </p:nvSpPr>
        <p:spPr>
          <a:xfrm>
            <a:off x="5286363" y="2137000"/>
            <a:ext cx="2872022" cy="183588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77"/>
          <p:cNvSpPr txBox="1"/>
          <p:nvPr/>
        </p:nvSpPr>
        <p:spPr>
          <a:xfrm>
            <a:off x="517700" y="536950"/>
            <a:ext cx="7425600" cy="1455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Quicksand"/>
                <a:ea typeface="Quicksand"/>
                <a:cs typeface="Quicksand"/>
                <a:sym typeface="Quicksand"/>
              </a:rPr>
              <a:t>Today we solved a multi-step problem that involved converting different units. We converted minutes to hours and cups to quarts. What was challenging about today’s activities? What strategies did you use to work through the challenges?</a:t>
            </a:r>
            <a:endParaRPr sz="2100">
              <a:latin typeface="Quicksand"/>
              <a:ea typeface="Quicksand"/>
              <a:cs typeface="Quicksand"/>
              <a:sym typeface="Quicksand"/>
            </a:endParaRPr>
          </a:p>
        </p:txBody>
      </p:sp>
      <p:sp>
        <p:nvSpPr>
          <p:cNvPr id="723" name="Google Shape;723;p77"/>
          <p:cNvSpPr txBox="1"/>
          <p:nvPr/>
        </p:nvSpPr>
        <p:spPr>
          <a:xfrm flipH="1">
            <a:off x="1034922" y="2542950"/>
            <a:ext cx="2236200" cy="114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Quicksand"/>
                <a:ea typeface="Quicksand"/>
                <a:cs typeface="Quicksand"/>
                <a:sym typeface="Quicksand"/>
              </a:rPr>
              <a:t>What was challenging about today’s activities? </a:t>
            </a:r>
            <a:endParaRPr b="1" sz="1600">
              <a:latin typeface="Quicksand"/>
              <a:ea typeface="Quicksand"/>
              <a:cs typeface="Quicksand"/>
              <a:sym typeface="Quicksand"/>
            </a:endParaRPr>
          </a:p>
        </p:txBody>
      </p:sp>
      <p:sp>
        <p:nvSpPr>
          <p:cNvPr id="724" name="Google Shape;724;p77"/>
          <p:cNvSpPr/>
          <p:nvPr/>
        </p:nvSpPr>
        <p:spPr>
          <a:xfrm flipH="1">
            <a:off x="717013" y="2280225"/>
            <a:ext cx="2872022" cy="183588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8" name="Shape 728"/>
        <p:cNvGrpSpPr/>
        <p:nvPr/>
      </p:nvGrpSpPr>
      <p:grpSpPr>
        <a:xfrm>
          <a:off x="0" y="0"/>
          <a:ext cx="0" cy="0"/>
          <a:chOff x="0" y="0"/>
          <a:chExt cx="0" cy="0"/>
        </a:xfrm>
      </p:grpSpPr>
      <p:sp>
        <p:nvSpPr>
          <p:cNvPr id="729" name="Google Shape;729;p78"/>
          <p:cNvSpPr txBox="1"/>
          <p:nvPr>
            <p:ph type="ctrTitle"/>
          </p:nvPr>
        </p:nvSpPr>
        <p:spPr>
          <a:xfrm>
            <a:off x="2272350" y="1578600"/>
            <a:ext cx="5514600" cy="114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900">
                <a:solidFill>
                  <a:srgbClr val="434343"/>
                </a:solidFill>
                <a:latin typeface="Hepta Slab"/>
                <a:ea typeface="Hepta Slab"/>
                <a:cs typeface="Hepta Slab"/>
                <a:sym typeface="Hepta Slab"/>
              </a:rPr>
              <a:t>Fractions as Sums</a:t>
            </a:r>
            <a:endParaRPr sz="3900">
              <a:solidFill>
                <a:srgbClr val="434343"/>
              </a:solidFill>
              <a:latin typeface="Hepta Slab"/>
              <a:ea typeface="Hepta Slab"/>
              <a:cs typeface="Hepta Slab"/>
              <a:sym typeface="Hepta Slab"/>
            </a:endParaRPr>
          </a:p>
        </p:txBody>
      </p:sp>
      <p:sp>
        <p:nvSpPr>
          <p:cNvPr id="730" name="Google Shape;730;p78"/>
          <p:cNvSpPr txBox="1"/>
          <p:nvPr/>
        </p:nvSpPr>
        <p:spPr>
          <a:xfrm>
            <a:off x="3236075" y="2854363"/>
            <a:ext cx="4253400" cy="69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write fractions as sums.</a:t>
            </a:r>
            <a:endParaRPr>
              <a:latin typeface="Quicksand"/>
              <a:ea typeface="Quicksand"/>
              <a:cs typeface="Quicksand"/>
              <a:sym typeface="Quicksand"/>
            </a:endParaRPr>
          </a:p>
        </p:txBody>
      </p:sp>
      <p:sp>
        <p:nvSpPr>
          <p:cNvPr id="731" name="Google Shape;731;p78"/>
          <p:cNvSpPr/>
          <p:nvPr/>
        </p:nvSpPr>
        <p:spPr>
          <a:xfrm>
            <a:off x="2890002" y="2891653"/>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78"/>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3.NF.A.1 </a:t>
            </a:r>
            <a:endParaRPr sz="1100">
              <a:latin typeface="Quicksand"/>
              <a:ea typeface="Quicksand"/>
              <a:cs typeface="Quicksand"/>
              <a:sym typeface="Quicksand"/>
            </a:endParaRPr>
          </a:p>
        </p:txBody>
      </p:sp>
      <p:sp>
        <p:nvSpPr>
          <p:cNvPr id="733" name="Google Shape;733;p78"/>
          <p:cNvSpPr txBox="1"/>
          <p:nvPr/>
        </p:nvSpPr>
        <p:spPr>
          <a:xfrm>
            <a:off x="7884875" y="365450"/>
            <a:ext cx="1173600" cy="909000"/>
          </a:xfrm>
          <a:prstGeom prst="rect">
            <a:avLst/>
          </a:prstGeom>
          <a:noFill/>
          <a:ln cap="flat" cmpd="sng" w="76200">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1</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7" name="Shape 737"/>
        <p:cNvGrpSpPr/>
        <p:nvPr/>
      </p:nvGrpSpPr>
      <p:grpSpPr>
        <a:xfrm>
          <a:off x="0" y="0"/>
          <a:ext cx="0" cy="0"/>
          <a:chOff x="0" y="0"/>
          <a:chExt cx="0" cy="0"/>
        </a:xfrm>
      </p:grpSpPr>
      <p:sp>
        <p:nvSpPr>
          <p:cNvPr id="738" name="Google Shape;738;p79"/>
          <p:cNvSpPr txBox="1"/>
          <p:nvPr>
            <p:ph type="ctrTitle"/>
          </p:nvPr>
        </p:nvSpPr>
        <p:spPr>
          <a:xfrm>
            <a:off x="685800" y="706142"/>
            <a:ext cx="77724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Choral Count: </a:t>
            </a:r>
            <a:endParaRPr sz="34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400">
                <a:solidFill>
                  <a:srgbClr val="595959"/>
                </a:solidFill>
                <a:latin typeface="Hepta Slab"/>
                <a:ea typeface="Hepta Slab"/>
                <a:cs typeface="Hepta Slab"/>
                <a:sym typeface="Hepta Slab"/>
              </a:rPr>
              <a:t>Three-Fourths at a Time</a:t>
            </a:r>
            <a:endParaRPr sz="3400">
              <a:solidFill>
                <a:srgbClr val="595959"/>
              </a:solidFill>
              <a:latin typeface="Hepta Slab"/>
              <a:ea typeface="Hepta Slab"/>
              <a:cs typeface="Hepta Slab"/>
              <a:sym typeface="Hepta Slab"/>
            </a:endParaRPr>
          </a:p>
        </p:txBody>
      </p:sp>
      <p:sp>
        <p:nvSpPr>
          <p:cNvPr id="739" name="Google Shape;739;p79"/>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40" name="Google Shape;740;p7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741" name="Google Shape;741;p79"/>
          <p:cNvSpPr txBox="1"/>
          <p:nvPr/>
        </p:nvSpPr>
        <p:spPr>
          <a:xfrm>
            <a:off x="2726525" y="2171700"/>
            <a:ext cx="4012500" cy="8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434343"/>
                </a:solidFill>
                <a:latin typeface="Caveat Brush"/>
                <a:ea typeface="Caveat Brush"/>
                <a:cs typeface="Caveat Brush"/>
                <a:sym typeface="Caveat Brush"/>
              </a:rPr>
              <a:t>Count by ¾  , starting at 0</a:t>
            </a:r>
            <a:endParaRPr sz="3000">
              <a:solidFill>
                <a:srgbClr val="434343"/>
              </a:solidFill>
              <a:latin typeface="Caveat Brush"/>
              <a:ea typeface="Caveat Brush"/>
              <a:cs typeface="Caveat Brush"/>
              <a:sym typeface="Caveat Brush"/>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5" name="Shape 745"/>
        <p:cNvGrpSpPr/>
        <p:nvPr/>
      </p:nvGrpSpPr>
      <p:grpSpPr>
        <a:xfrm>
          <a:off x="0" y="0"/>
          <a:ext cx="0" cy="0"/>
          <a:chOff x="0" y="0"/>
          <a:chExt cx="0" cy="0"/>
        </a:xfrm>
      </p:grpSpPr>
      <p:sp>
        <p:nvSpPr>
          <p:cNvPr id="746" name="Google Shape;746;p80"/>
          <p:cNvSpPr txBox="1"/>
          <p:nvPr>
            <p:ph type="title"/>
          </p:nvPr>
        </p:nvSpPr>
        <p:spPr>
          <a:xfrm>
            <a:off x="311700" y="267250"/>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Barley Soup</a:t>
            </a:r>
            <a:endParaRPr b="0" sz="3400">
              <a:solidFill>
                <a:srgbClr val="595959"/>
              </a:solidFill>
              <a:latin typeface="Hepta Slab"/>
              <a:ea typeface="Hepta Slab"/>
              <a:cs typeface="Hepta Slab"/>
              <a:sym typeface="Hepta Slab"/>
            </a:endParaRPr>
          </a:p>
        </p:txBody>
      </p:sp>
      <p:sp>
        <p:nvSpPr>
          <p:cNvPr id="747" name="Google Shape;747;p80"/>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48" name="Google Shape;748;p8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749" name="Google Shape;749;p80"/>
          <p:cNvSpPr txBox="1"/>
          <p:nvPr>
            <p:ph idx="1" type="body"/>
          </p:nvPr>
        </p:nvSpPr>
        <p:spPr>
          <a:xfrm>
            <a:off x="202400" y="989400"/>
            <a:ext cx="43437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Lin is learning to make barley soup using a family recipe. Here are some ingredients in the recipe:</a:t>
            </a:r>
            <a:endParaRPr/>
          </a:p>
          <a:p>
            <a:pPr indent="-317500" lvl="0" marL="457200" rtl="0" algn="l">
              <a:spcBef>
                <a:spcPts val="1600"/>
              </a:spcBef>
              <a:spcAft>
                <a:spcPts val="0"/>
              </a:spcAft>
              <a:buSzPts val="1400"/>
              <a:buChar char="●"/>
            </a:pPr>
            <a:r>
              <a:rPr lang="en"/>
              <a:t>¾ cup of barley</a:t>
            </a:r>
            <a:endParaRPr/>
          </a:p>
          <a:p>
            <a:pPr indent="-317500" lvl="0" marL="457200" rtl="0" algn="l">
              <a:spcBef>
                <a:spcPts val="1000"/>
              </a:spcBef>
              <a:spcAft>
                <a:spcPts val="0"/>
              </a:spcAft>
              <a:buSzPts val="1400"/>
              <a:buChar char="●"/>
            </a:pPr>
            <a:r>
              <a:rPr lang="en"/>
              <a:t>5/4 cups of chopped celery</a:t>
            </a:r>
            <a:endParaRPr/>
          </a:p>
          <a:p>
            <a:pPr indent="-317500" lvl="0" marL="457200" rtl="0" algn="l">
              <a:spcBef>
                <a:spcPts val="1000"/>
              </a:spcBef>
              <a:spcAft>
                <a:spcPts val="0"/>
              </a:spcAft>
              <a:buSzPts val="1400"/>
              <a:buChar char="●"/>
            </a:pPr>
            <a:r>
              <a:rPr lang="en"/>
              <a:t>6/4 cups of chopped carrots</a:t>
            </a:r>
            <a:endParaRPr/>
          </a:p>
          <a:p>
            <a:pPr indent="-317500" lvl="0" marL="457200" rtl="0" algn="l">
              <a:spcBef>
                <a:spcPts val="1000"/>
              </a:spcBef>
              <a:spcAft>
                <a:spcPts val="0"/>
              </a:spcAft>
              <a:buSzPts val="1400"/>
              <a:buChar char="●"/>
            </a:pPr>
            <a:r>
              <a:rPr lang="en"/>
              <a:t>1 cup of chopped onions</a:t>
            </a:r>
            <a:endParaRPr/>
          </a:p>
          <a:p>
            <a:pPr indent="-317500" lvl="0" marL="457200" rtl="0" algn="l">
              <a:spcBef>
                <a:spcPts val="1000"/>
              </a:spcBef>
              <a:spcAft>
                <a:spcPts val="1000"/>
              </a:spcAft>
              <a:buSzPts val="1400"/>
              <a:buChar char="●"/>
            </a:pPr>
            <a:r>
              <a:rPr lang="en"/>
              <a:t>2 ¼ cups of vegetable broth</a:t>
            </a:r>
            <a:endParaRPr/>
          </a:p>
        </p:txBody>
      </p:sp>
      <p:sp>
        <p:nvSpPr>
          <p:cNvPr id="750" name="Google Shape;750;p80"/>
          <p:cNvSpPr txBox="1"/>
          <p:nvPr>
            <p:ph idx="2" type="body"/>
          </p:nvPr>
        </p:nvSpPr>
        <p:spPr>
          <a:xfrm>
            <a:off x="4832400" y="1152475"/>
            <a:ext cx="3999900" cy="90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 Lin has only one measuring cup that measures ¼ cup. Show how Lin could use the cup to measure the right amount of each ingredient.</a:t>
            </a:r>
            <a:endParaRPr/>
          </a:p>
          <a:p>
            <a:pPr indent="-317500" lvl="0" marL="457200" rtl="0" algn="l">
              <a:spcBef>
                <a:spcPts val="1600"/>
              </a:spcBef>
              <a:spcAft>
                <a:spcPts val="0"/>
              </a:spcAft>
              <a:buSzPts val="1400"/>
              <a:buChar char="●"/>
            </a:pPr>
            <a:r>
              <a:rPr lang="en"/>
              <a:t>Barley:</a:t>
            </a:r>
            <a:endParaRPr/>
          </a:p>
          <a:p>
            <a:pPr indent="-317500" lvl="0" marL="457200" rtl="0" algn="l">
              <a:spcBef>
                <a:spcPts val="1000"/>
              </a:spcBef>
              <a:spcAft>
                <a:spcPts val="0"/>
              </a:spcAft>
              <a:buSzPts val="1400"/>
              <a:buChar char="●"/>
            </a:pPr>
            <a:r>
              <a:rPr lang="en"/>
              <a:t>Celery:</a:t>
            </a:r>
            <a:endParaRPr/>
          </a:p>
          <a:p>
            <a:pPr indent="-317500" lvl="0" marL="457200" rtl="0" algn="l">
              <a:spcBef>
                <a:spcPts val="1000"/>
              </a:spcBef>
              <a:spcAft>
                <a:spcPts val="0"/>
              </a:spcAft>
              <a:buSzPts val="1400"/>
              <a:buChar char="●"/>
            </a:pPr>
            <a:r>
              <a:rPr lang="en"/>
              <a:t>Carrots:</a:t>
            </a:r>
            <a:endParaRPr/>
          </a:p>
          <a:p>
            <a:pPr indent="-317500" lvl="0" marL="457200" rtl="0" algn="l">
              <a:spcBef>
                <a:spcPts val="1000"/>
              </a:spcBef>
              <a:spcAft>
                <a:spcPts val="0"/>
              </a:spcAft>
              <a:buSzPts val="1400"/>
              <a:buChar char="●"/>
            </a:pPr>
            <a:r>
              <a:rPr lang="en"/>
              <a:t>Onions:</a:t>
            </a:r>
            <a:endParaRPr/>
          </a:p>
          <a:p>
            <a:pPr indent="-317500" lvl="0" marL="457200" rtl="0" algn="l">
              <a:spcBef>
                <a:spcPts val="1000"/>
              </a:spcBef>
              <a:spcAft>
                <a:spcPts val="1000"/>
              </a:spcAft>
              <a:buSzPts val="1400"/>
              <a:buChar char="●"/>
            </a:pPr>
            <a:r>
              <a:rPr lang="en"/>
              <a:t>Vegetable broth:</a:t>
            </a:r>
            <a:endParaRPr/>
          </a:p>
        </p:txBody>
      </p:sp>
      <p:sp>
        <p:nvSpPr>
          <p:cNvPr id="751" name="Google Shape;751;p8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752" name="Google Shape;752;p80"/>
          <p:cNvPicPr preferRelativeResize="0"/>
          <p:nvPr/>
        </p:nvPicPr>
        <p:blipFill>
          <a:blip r:embed="rId3">
            <a:alphaModFix/>
          </a:blip>
          <a:stretch>
            <a:fillRect/>
          </a:stretch>
        </p:blipFill>
        <p:spPr>
          <a:xfrm>
            <a:off x="971550" y="3833800"/>
            <a:ext cx="1676400" cy="1143000"/>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sp>
        <p:nvSpPr>
          <p:cNvPr id="757" name="Google Shape;757;p81"/>
          <p:cNvSpPr txBox="1"/>
          <p:nvPr>
            <p:ph type="title"/>
          </p:nvPr>
        </p:nvSpPr>
        <p:spPr>
          <a:xfrm>
            <a:off x="311700" y="267250"/>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Barley Soup</a:t>
            </a:r>
            <a:endParaRPr b="0" sz="3400">
              <a:solidFill>
                <a:srgbClr val="595959"/>
              </a:solidFill>
              <a:latin typeface="Hepta Slab"/>
              <a:ea typeface="Hepta Slab"/>
              <a:cs typeface="Hepta Slab"/>
              <a:sym typeface="Hepta Slab"/>
            </a:endParaRPr>
          </a:p>
        </p:txBody>
      </p:sp>
      <p:sp>
        <p:nvSpPr>
          <p:cNvPr id="758" name="Google Shape;758;p81"/>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59" name="Google Shape;759;p8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760" name="Google Shape;760;p81"/>
          <p:cNvSpPr txBox="1"/>
          <p:nvPr>
            <p:ph idx="1" type="body"/>
          </p:nvPr>
        </p:nvSpPr>
        <p:spPr>
          <a:xfrm>
            <a:off x="202400" y="989400"/>
            <a:ext cx="43437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Lin is learning to make barley soup using a family recipe. Here are some ingredients in the recipe:</a:t>
            </a:r>
            <a:endParaRPr/>
          </a:p>
          <a:p>
            <a:pPr indent="-317500" lvl="0" marL="457200" rtl="0" algn="l">
              <a:spcBef>
                <a:spcPts val="1600"/>
              </a:spcBef>
              <a:spcAft>
                <a:spcPts val="0"/>
              </a:spcAft>
              <a:buSzPts val="1400"/>
              <a:buChar char="●"/>
            </a:pPr>
            <a:r>
              <a:rPr lang="en"/>
              <a:t>¾ cup of barley</a:t>
            </a:r>
            <a:endParaRPr/>
          </a:p>
          <a:p>
            <a:pPr indent="-317500" lvl="0" marL="457200" rtl="0" algn="l">
              <a:spcBef>
                <a:spcPts val="1000"/>
              </a:spcBef>
              <a:spcAft>
                <a:spcPts val="0"/>
              </a:spcAft>
              <a:buSzPts val="1400"/>
              <a:buChar char="●"/>
            </a:pPr>
            <a:r>
              <a:rPr lang="en"/>
              <a:t>5/4 cups of chopped celery</a:t>
            </a:r>
            <a:endParaRPr/>
          </a:p>
          <a:p>
            <a:pPr indent="-317500" lvl="0" marL="457200" rtl="0" algn="l">
              <a:spcBef>
                <a:spcPts val="1000"/>
              </a:spcBef>
              <a:spcAft>
                <a:spcPts val="0"/>
              </a:spcAft>
              <a:buSzPts val="1400"/>
              <a:buChar char="●"/>
            </a:pPr>
            <a:r>
              <a:rPr lang="en"/>
              <a:t>6/4 cups of chopped carrots</a:t>
            </a:r>
            <a:endParaRPr/>
          </a:p>
          <a:p>
            <a:pPr indent="-317500" lvl="0" marL="457200" rtl="0" algn="l">
              <a:spcBef>
                <a:spcPts val="1000"/>
              </a:spcBef>
              <a:spcAft>
                <a:spcPts val="0"/>
              </a:spcAft>
              <a:buSzPts val="1400"/>
              <a:buChar char="●"/>
            </a:pPr>
            <a:r>
              <a:rPr lang="en"/>
              <a:t>1 cup of chopped onions</a:t>
            </a:r>
            <a:endParaRPr/>
          </a:p>
          <a:p>
            <a:pPr indent="-317500" lvl="0" marL="457200" rtl="0" algn="l">
              <a:spcBef>
                <a:spcPts val="1000"/>
              </a:spcBef>
              <a:spcAft>
                <a:spcPts val="1000"/>
              </a:spcAft>
              <a:buSzPts val="1400"/>
              <a:buChar char="●"/>
            </a:pPr>
            <a:r>
              <a:rPr lang="en"/>
              <a:t>2 ¼ cups of vegetable broth</a:t>
            </a:r>
            <a:endParaRPr/>
          </a:p>
        </p:txBody>
      </p:sp>
      <p:sp>
        <p:nvSpPr>
          <p:cNvPr id="761" name="Google Shape;761;p81"/>
          <p:cNvSpPr txBox="1"/>
          <p:nvPr>
            <p:ph idx="2" type="body"/>
          </p:nvPr>
        </p:nvSpPr>
        <p:spPr>
          <a:xfrm>
            <a:off x="4832400" y="1152475"/>
            <a:ext cx="3999900" cy="90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2. Lin later found a ¾ -cup measuring cup. Show how she could use the cups to measure the right amount of each ingredient.</a:t>
            </a:r>
            <a:endParaRPr/>
          </a:p>
          <a:p>
            <a:pPr indent="-317500" lvl="0" marL="457200" rtl="0" algn="l">
              <a:spcBef>
                <a:spcPts val="1600"/>
              </a:spcBef>
              <a:spcAft>
                <a:spcPts val="0"/>
              </a:spcAft>
              <a:buSzPts val="1400"/>
              <a:buChar char="●"/>
            </a:pPr>
            <a:r>
              <a:rPr lang="en"/>
              <a:t>Barley:</a:t>
            </a:r>
            <a:endParaRPr/>
          </a:p>
          <a:p>
            <a:pPr indent="-317500" lvl="0" marL="457200" rtl="0" algn="l">
              <a:spcBef>
                <a:spcPts val="1000"/>
              </a:spcBef>
              <a:spcAft>
                <a:spcPts val="0"/>
              </a:spcAft>
              <a:buSzPts val="1400"/>
              <a:buChar char="●"/>
            </a:pPr>
            <a:r>
              <a:rPr lang="en"/>
              <a:t>Celery:</a:t>
            </a:r>
            <a:endParaRPr/>
          </a:p>
          <a:p>
            <a:pPr indent="-317500" lvl="0" marL="457200" rtl="0" algn="l">
              <a:spcBef>
                <a:spcPts val="1000"/>
              </a:spcBef>
              <a:spcAft>
                <a:spcPts val="0"/>
              </a:spcAft>
              <a:buSzPts val="1400"/>
              <a:buChar char="●"/>
            </a:pPr>
            <a:r>
              <a:rPr lang="en"/>
              <a:t>Carrots:</a:t>
            </a:r>
            <a:endParaRPr/>
          </a:p>
          <a:p>
            <a:pPr indent="-317500" lvl="0" marL="457200" rtl="0" algn="l">
              <a:spcBef>
                <a:spcPts val="1000"/>
              </a:spcBef>
              <a:spcAft>
                <a:spcPts val="0"/>
              </a:spcAft>
              <a:buSzPts val="1400"/>
              <a:buChar char="●"/>
            </a:pPr>
            <a:r>
              <a:rPr lang="en"/>
              <a:t>Onions:</a:t>
            </a:r>
            <a:endParaRPr/>
          </a:p>
          <a:p>
            <a:pPr indent="-317500" lvl="0" marL="457200" rtl="0" algn="l">
              <a:spcBef>
                <a:spcPts val="1000"/>
              </a:spcBef>
              <a:spcAft>
                <a:spcPts val="1000"/>
              </a:spcAft>
              <a:buSzPts val="1400"/>
              <a:buChar char="●"/>
            </a:pPr>
            <a:r>
              <a:rPr lang="en"/>
              <a:t>Vegetable broth:</a:t>
            </a:r>
            <a:endParaRPr/>
          </a:p>
        </p:txBody>
      </p:sp>
      <p:sp>
        <p:nvSpPr>
          <p:cNvPr id="762" name="Google Shape;762;p8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763" name="Google Shape;763;p81"/>
          <p:cNvPicPr preferRelativeResize="0"/>
          <p:nvPr/>
        </p:nvPicPr>
        <p:blipFill>
          <a:blip r:embed="rId3">
            <a:alphaModFix/>
          </a:blip>
          <a:stretch>
            <a:fillRect/>
          </a:stretch>
        </p:blipFill>
        <p:spPr>
          <a:xfrm>
            <a:off x="971550" y="3833800"/>
            <a:ext cx="1676400" cy="1143000"/>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7" name="Shape 767"/>
        <p:cNvGrpSpPr/>
        <p:nvPr/>
      </p:nvGrpSpPr>
      <p:grpSpPr>
        <a:xfrm>
          <a:off x="0" y="0"/>
          <a:ext cx="0" cy="0"/>
          <a:chOff x="0" y="0"/>
          <a:chExt cx="0" cy="0"/>
        </a:xfrm>
      </p:grpSpPr>
      <p:sp>
        <p:nvSpPr>
          <p:cNvPr id="768" name="Google Shape;768;p8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200">
                <a:solidFill>
                  <a:srgbClr val="595959"/>
                </a:solidFill>
                <a:latin typeface="Hepta Slab"/>
                <a:ea typeface="Hepta Slab"/>
                <a:cs typeface="Hepta Slab"/>
                <a:sym typeface="Hepta Slab"/>
              </a:rPr>
              <a:t>Sums in Fifths and Thirds</a:t>
            </a:r>
            <a:endParaRPr b="0" sz="3200">
              <a:solidFill>
                <a:srgbClr val="595959"/>
              </a:solidFill>
              <a:latin typeface="Hepta Slab"/>
              <a:ea typeface="Hepta Slab"/>
              <a:cs typeface="Hepta Slab"/>
              <a:sym typeface="Hepta Slab"/>
            </a:endParaRPr>
          </a:p>
        </p:txBody>
      </p:sp>
      <p:sp>
        <p:nvSpPr>
          <p:cNvPr id="769" name="Google Shape;769;p82"/>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70" name="Google Shape;770;p8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771" name="Google Shape;771;p82"/>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1. Use different combinations of fifths to make a sum of  9/5.</a:t>
            </a:r>
            <a:endParaRPr/>
          </a:p>
        </p:txBody>
      </p:sp>
      <p:sp>
        <p:nvSpPr>
          <p:cNvPr id="772" name="Google Shape;772;p82"/>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2. Write different ways to use thirds to make a sum of 4/3. </a:t>
            </a:r>
            <a:endParaRPr/>
          </a:p>
          <a:p>
            <a:pPr indent="0" lvl="0" marL="0" rtl="0" algn="l">
              <a:spcBef>
                <a:spcPts val="1600"/>
              </a:spcBef>
              <a:spcAft>
                <a:spcPts val="1600"/>
              </a:spcAft>
              <a:buNone/>
            </a:pPr>
            <a:r>
              <a:rPr lang="en"/>
              <a:t>How many can you think of? Write an equation for each combination.</a:t>
            </a:r>
            <a:endParaRPr/>
          </a:p>
        </p:txBody>
      </p:sp>
      <p:sp>
        <p:nvSpPr>
          <p:cNvPr id="773" name="Google Shape;773;p8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774" name="Google Shape;774;p82"/>
          <p:cNvPicPr preferRelativeResize="0"/>
          <p:nvPr/>
        </p:nvPicPr>
        <p:blipFill>
          <a:blip r:embed="rId3">
            <a:alphaModFix/>
          </a:blip>
          <a:stretch>
            <a:fillRect/>
          </a:stretch>
        </p:blipFill>
        <p:spPr>
          <a:xfrm>
            <a:off x="783425" y="1816150"/>
            <a:ext cx="2791525" cy="493675"/>
          </a:xfrm>
          <a:prstGeom prst="rect">
            <a:avLst/>
          </a:prstGeom>
          <a:noFill/>
          <a:ln>
            <a:noFill/>
          </a:ln>
        </p:spPr>
      </p:pic>
      <p:pic>
        <p:nvPicPr>
          <p:cNvPr id="775" name="Google Shape;775;p82"/>
          <p:cNvPicPr preferRelativeResize="0"/>
          <p:nvPr/>
        </p:nvPicPr>
        <p:blipFill>
          <a:blip r:embed="rId4">
            <a:alphaModFix/>
          </a:blip>
          <a:stretch>
            <a:fillRect/>
          </a:stretch>
        </p:blipFill>
        <p:spPr>
          <a:xfrm>
            <a:off x="268974" y="2465755"/>
            <a:ext cx="4085350" cy="2291995"/>
          </a:xfrm>
          <a:prstGeom prst="rect">
            <a:avLst/>
          </a:prstGeom>
          <a:noFill/>
          <a:ln>
            <a:noFill/>
          </a:ln>
        </p:spPr>
      </p:pic>
      <p:pic>
        <p:nvPicPr>
          <p:cNvPr id="776" name="Google Shape;776;p82"/>
          <p:cNvPicPr preferRelativeResize="0"/>
          <p:nvPr/>
        </p:nvPicPr>
        <p:blipFill>
          <a:blip r:embed="rId5">
            <a:alphaModFix/>
          </a:blip>
          <a:stretch>
            <a:fillRect/>
          </a:stretch>
        </p:blipFill>
        <p:spPr>
          <a:xfrm>
            <a:off x="5107062" y="2663875"/>
            <a:ext cx="3236273" cy="393600"/>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0" name="Shape 780"/>
        <p:cNvGrpSpPr/>
        <p:nvPr/>
      </p:nvGrpSpPr>
      <p:grpSpPr>
        <a:xfrm>
          <a:off x="0" y="0"/>
          <a:ext cx="0" cy="0"/>
          <a:chOff x="0" y="0"/>
          <a:chExt cx="0" cy="0"/>
        </a:xfrm>
      </p:grpSpPr>
      <p:sp>
        <p:nvSpPr>
          <p:cNvPr id="781" name="Google Shape;781;p83"/>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782" name="Google Shape;782;p83"/>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In earlier lessons, we saw that a fraction whose numerator is greater than 1 can be written as products. Let’s take 4/3, for example.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rPr lang="en" sz="2100">
                <a:latin typeface="Covered By Your Grace"/>
                <a:ea typeface="Covered By Your Grace"/>
                <a:cs typeface="Covered By Your Grace"/>
                <a:sym typeface="Covered By Your Grace"/>
              </a:rPr>
              <a:t>We can write: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saw that a fraction whose numerator is greater than 1 can also be seen as sums.</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p:txBody>
      </p:sp>
      <p:pic>
        <p:nvPicPr>
          <p:cNvPr id="783" name="Google Shape;783;p83"/>
          <p:cNvPicPr preferRelativeResize="0"/>
          <p:nvPr/>
        </p:nvPicPr>
        <p:blipFill>
          <a:blip r:embed="rId3">
            <a:alphaModFix/>
          </a:blip>
          <a:stretch>
            <a:fillRect/>
          </a:stretch>
        </p:blipFill>
        <p:spPr>
          <a:xfrm>
            <a:off x="3904675" y="1262100"/>
            <a:ext cx="941796" cy="1023175"/>
          </a:xfrm>
          <a:prstGeom prst="rect">
            <a:avLst/>
          </a:prstGeom>
          <a:noFill/>
          <a:ln>
            <a:noFill/>
          </a:ln>
        </p:spPr>
      </p:pic>
      <p:pic>
        <p:nvPicPr>
          <p:cNvPr id="784" name="Google Shape;784;p83"/>
          <p:cNvPicPr preferRelativeResize="0"/>
          <p:nvPr/>
        </p:nvPicPr>
        <p:blipFill>
          <a:blip r:embed="rId4">
            <a:alphaModFix/>
          </a:blip>
          <a:stretch>
            <a:fillRect/>
          </a:stretch>
        </p:blipFill>
        <p:spPr>
          <a:xfrm>
            <a:off x="3518300" y="3402075"/>
            <a:ext cx="1571625" cy="1209675"/>
          </a:xfrm>
          <a:prstGeom prst="rect">
            <a:avLst/>
          </a:prstGeom>
          <a:noFill/>
          <a:ln>
            <a:noFill/>
          </a:ln>
        </p:spPr>
      </p:pic>
      <p:sp>
        <p:nvSpPr>
          <p:cNvPr id="785" name="Google Shape;785;p83"/>
          <p:cNvSpPr/>
          <p:nvPr/>
        </p:nvSpPr>
        <p:spPr>
          <a:xfrm flipH="1">
            <a:off x="154837" y="3368901"/>
            <a:ext cx="2702637" cy="127602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83"/>
          <p:cNvSpPr txBox="1"/>
          <p:nvPr/>
        </p:nvSpPr>
        <p:spPr>
          <a:xfrm>
            <a:off x="470025" y="3611034"/>
            <a:ext cx="22821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Compare these two ways of thinking about fractions. How are they alike?</a:t>
            </a:r>
            <a:endParaRPr b="1" sz="1100">
              <a:latin typeface="Quicksand"/>
              <a:ea typeface="Quicksand"/>
              <a:cs typeface="Quicksand"/>
              <a:sym typeface="Quicksand"/>
            </a:endParaRPr>
          </a:p>
        </p:txBody>
      </p:sp>
      <p:sp>
        <p:nvSpPr>
          <p:cNvPr id="787" name="Google Shape;787;p83"/>
          <p:cNvSpPr/>
          <p:nvPr/>
        </p:nvSpPr>
        <p:spPr>
          <a:xfrm>
            <a:off x="5904937" y="3317563"/>
            <a:ext cx="2702637" cy="127602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83"/>
          <p:cNvSpPr txBox="1"/>
          <p:nvPr/>
        </p:nvSpPr>
        <p:spPr>
          <a:xfrm flipH="1">
            <a:off x="6010287" y="3559696"/>
            <a:ext cx="22821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How are they different</a:t>
            </a:r>
            <a:endParaRPr b="1" sz="1100">
              <a:latin typeface="Quicksand"/>
              <a:ea typeface="Quicksand"/>
              <a:cs typeface="Quicksand"/>
              <a:sym typeface="Quicksand"/>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2" name="Shape 792"/>
        <p:cNvGrpSpPr/>
        <p:nvPr/>
      </p:nvGrpSpPr>
      <p:grpSpPr>
        <a:xfrm>
          <a:off x="0" y="0"/>
          <a:ext cx="0" cy="0"/>
          <a:chOff x="0" y="0"/>
          <a:chExt cx="0" cy="0"/>
        </a:xfrm>
      </p:grpSpPr>
      <p:sp>
        <p:nvSpPr>
          <p:cNvPr id="793" name="Google Shape;793;p84"/>
          <p:cNvSpPr txBox="1"/>
          <p:nvPr>
            <p:ph type="ctrTitle"/>
          </p:nvPr>
        </p:nvSpPr>
        <p:spPr>
          <a:xfrm>
            <a:off x="1096125" y="1569400"/>
            <a:ext cx="7445100" cy="114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Addition of Fractions</a:t>
            </a:r>
            <a:endParaRPr sz="3900">
              <a:solidFill>
                <a:srgbClr val="434343"/>
              </a:solidFill>
              <a:latin typeface="Hepta Slab"/>
              <a:ea typeface="Hepta Slab"/>
              <a:cs typeface="Hepta Slab"/>
              <a:sym typeface="Hepta Slab"/>
            </a:endParaRPr>
          </a:p>
        </p:txBody>
      </p:sp>
      <p:sp>
        <p:nvSpPr>
          <p:cNvPr id="794" name="Google Shape;794;p84"/>
          <p:cNvSpPr txBox="1"/>
          <p:nvPr/>
        </p:nvSpPr>
        <p:spPr>
          <a:xfrm>
            <a:off x="2846100" y="2854375"/>
            <a:ext cx="5837700" cy="69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explore sums of fractions on a number line.</a:t>
            </a:r>
            <a:endParaRPr>
              <a:solidFill>
                <a:schemeClr val="dk1"/>
              </a:solidFill>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795" name="Google Shape;795;p84"/>
          <p:cNvSpPr/>
          <p:nvPr/>
        </p:nvSpPr>
        <p:spPr>
          <a:xfrm>
            <a:off x="2458927" y="28543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84"/>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100">
                <a:solidFill>
                  <a:schemeClr val="dk1"/>
                </a:solidFill>
                <a:latin typeface="Quicksand"/>
                <a:ea typeface="Quicksand"/>
                <a:cs typeface="Quicksand"/>
                <a:sym typeface="Quicksand"/>
              </a:rPr>
              <a:t>4.NF.B.3.a, 4.NF.B.3.b</a:t>
            </a:r>
            <a:endParaRPr sz="1100">
              <a:solidFill>
                <a:schemeClr val="dk1"/>
              </a:solidFill>
              <a:latin typeface="Quicksand"/>
              <a:ea typeface="Quicksand"/>
              <a:cs typeface="Quicksand"/>
              <a:sym typeface="Quicksand"/>
            </a:endParaRPr>
          </a:p>
          <a:p>
            <a:pPr indent="0" lvl="0" marL="0" rtl="0" algn="l">
              <a:spcBef>
                <a:spcPts val="0"/>
              </a:spcBef>
              <a:spcAft>
                <a:spcPts val="0"/>
              </a:spcAft>
              <a:buNone/>
            </a:pPr>
            <a:r>
              <a:t/>
            </a:r>
            <a:endParaRPr sz="1100">
              <a:latin typeface="Quicksand"/>
              <a:ea typeface="Quicksand"/>
              <a:cs typeface="Quicksand"/>
              <a:sym typeface="Quicksand"/>
            </a:endParaRPr>
          </a:p>
        </p:txBody>
      </p:sp>
      <p:sp>
        <p:nvSpPr>
          <p:cNvPr id="797" name="Google Shape;797;p84"/>
          <p:cNvSpPr txBox="1"/>
          <p:nvPr/>
        </p:nvSpPr>
        <p:spPr>
          <a:xfrm>
            <a:off x="7884875" y="365450"/>
            <a:ext cx="1173600" cy="909000"/>
          </a:xfrm>
          <a:prstGeom prst="rect">
            <a:avLst/>
          </a:prstGeom>
          <a:noFill/>
          <a:ln cap="flat" cmpd="sng" w="76200">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2</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1" name="Shape 801"/>
        <p:cNvGrpSpPr/>
        <p:nvPr/>
      </p:nvGrpSpPr>
      <p:grpSpPr>
        <a:xfrm>
          <a:off x="0" y="0"/>
          <a:ext cx="0" cy="0"/>
          <a:chOff x="0" y="0"/>
          <a:chExt cx="0" cy="0"/>
        </a:xfrm>
      </p:grpSpPr>
      <p:sp>
        <p:nvSpPr>
          <p:cNvPr id="802" name="Google Shape;802;p85"/>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803" name="Google Shape;803;p85"/>
          <p:cNvSpPr txBox="1"/>
          <p:nvPr/>
        </p:nvSpPr>
        <p:spPr>
          <a:xfrm>
            <a:off x="308325" y="499550"/>
            <a:ext cx="8414400" cy="9792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800">
                <a:solidFill>
                  <a:srgbClr val="595959"/>
                </a:solidFill>
                <a:latin typeface="Hepta Slab"/>
                <a:ea typeface="Hepta Slab"/>
                <a:cs typeface="Hepta Slab"/>
                <a:sym typeface="Hepta Slab"/>
              </a:rPr>
              <a:t>Notice and Wonder: </a:t>
            </a:r>
            <a:endParaRPr sz="2800">
              <a:solidFill>
                <a:srgbClr val="595959"/>
              </a:solidFill>
              <a:latin typeface="Hepta Slab"/>
              <a:ea typeface="Hepta Slab"/>
              <a:cs typeface="Hepta Slab"/>
              <a:sym typeface="Hepta Slab"/>
            </a:endParaRPr>
          </a:p>
          <a:p>
            <a:pPr indent="0" lvl="0" marL="0" rtl="0" algn="ctr">
              <a:lnSpc>
                <a:spcPct val="90000"/>
              </a:lnSpc>
              <a:spcBef>
                <a:spcPts val="0"/>
              </a:spcBef>
              <a:spcAft>
                <a:spcPts val="0"/>
              </a:spcAft>
              <a:buNone/>
            </a:pPr>
            <a:r>
              <a:rPr lang="en" sz="2800">
                <a:solidFill>
                  <a:srgbClr val="595959"/>
                </a:solidFill>
                <a:latin typeface="Hepta Slab"/>
                <a:ea typeface="Hepta Slab"/>
                <a:cs typeface="Hepta Slab"/>
                <a:sym typeface="Hepta Slab"/>
              </a:rPr>
              <a:t>A Fraction on a Number Line </a:t>
            </a:r>
            <a:endParaRPr sz="2800">
              <a:solidFill>
                <a:srgbClr val="595959"/>
              </a:solidFill>
              <a:latin typeface="Hepta Slab"/>
              <a:ea typeface="Hepta Slab"/>
              <a:cs typeface="Hepta Slab"/>
              <a:sym typeface="Hepta Slab"/>
            </a:endParaRPr>
          </a:p>
        </p:txBody>
      </p:sp>
      <p:sp>
        <p:nvSpPr>
          <p:cNvPr id="804" name="Google Shape;804;p8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805" name="Google Shape;805;p85"/>
          <p:cNvPicPr preferRelativeResize="0"/>
          <p:nvPr/>
        </p:nvPicPr>
        <p:blipFill>
          <a:blip r:embed="rId3">
            <a:alphaModFix/>
          </a:blip>
          <a:stretch>
            <a:fillRect/>
          </a:stretch>
        </p:blipFill>
        <p:spPr>
          <a:xfrm>
            <a:off x="2736050" y="2262200"/>
            <a:ext cx="4431075" cy="916775"/>
          </a:xfrm>
          <a:prstGeom prst="rect">
            <a:avLst/>
          </a:prstGeom>
          <a:noFill/>
          <a:ln>
            <a:noFill/>
          </a:ln>
        </p:spPr>
      </p:pic>
      <p:sp>
        <p:nvSpPr>
          <p:cNvPr id="806" name="Google Shape;806;p85"/>
          <p:cNvSpPr/>
          <p:nvPr/>
        </p:nvSpPr>
        <p:spPr>
          <a:xfrm rot="-658143">
            <a:off x="722543" y="1672375"/>
            <a:ext cx="1569951" cy="720085"/>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85"/>
          <p:cNvSpPr txBox="1"/>
          <p:nvPr/>
        </p:nvSpPr>
        <p:spPr>
          <a:xfrm rot="-721396">
            <a:off x="961605" y="1716299"/>
            <a:ext cx="1091647" cy="6323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What do you notice?</a:t>
            </a:r>
            <a:endParaRPr b="1" sz="1600">
              <a:solidFill>
                <a:srgbClr val="434343"/>
              </a:solidFill>
              <a:latin typeface="Caveat Brush"/>
              <a:ea typeface="Caveat Brush"/>
              <a:cs typeface="Caveat Brush"/>
              <a:sym typeface="Caveat Brush"/>
            </a:endParaRPr>
          </a:p>
        </p:txBody>
      </p:sp>
      <p:sp>
        <p:nvSpPr>
          <p:cNvPr id="808" name="Google Shape;808;p85"/>
          <p:cNvSpPr/>
          <p:nvPr/>
        </p:nvSpPr>
        <p:spPr>
          <a:xfrm rot="925591">
            <a:off x="6789559" y="3379392"/>
            <a:ext cx="1747880" cy="703517"/>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85"/>
          <p:cNvSpPr txBox="1"/>
          <p:nvPr/>
        </p:nvSpPr>
        <p:spPr>
          <a:xfrm rot="857210">
            <a:off x="7056263" y="3347025"/>
            <a:ext cx="1214460" cy="618176"/>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What do you wonder?</a:t>
            </a:r>
            <a:endParaRPr b="1" sz="1600">
              <a:solidFill>
                <a:srgbClr val="434343"/>
              </a:solidFill>
              <a:latin typeface="Caveat Brush"/>
              <a:ea typeface="Caveat Brush"/>
              <a:cs typeface="Caveat Brush"/>
              <a:sym typeface="Caveat Brush"/>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3" name="Shape 813"/>
        <p:cNvGrpSpPr/>
        <p:nvPr/>
      </p:nvGrpSpPr>
      <p:grpSpPr>
        <a:xfrm>
          <a:off x="0" y="0"/>
          <a:ext cx="0" cy="0"/>
          <a:chOff x="0" y="0"/>
          <a:chExt cx="0" cy="0"/>
        </a:xfrm>
      </p:grpSpPr>
      <p:sp>
        <p:nvSpPr>
          <p:cNvPr id="814" name="Google Shape;814;p86"/>
          <p:cNvSpPr txBox="1"/>
          <p:nvPr/>
        </p:nvSpPr>
        <p:spPr>
          <a:xfrm>
            <a:off x="288950" y="427650"/>
            <a:ext cx="7998300" cy="3000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Sum of Jumps</a:t>
            </a:r>
            <a:endParaRPr sz="3200">
              <a:solidFill>
                <a:srgbClr val="595959"/>
              </a:solidFill>
              <a:latin typeface="Hepta Slab"/>
              <a:ea typeface="Hepta Slab"/>
              <a:cs typeface="Hepta Slab"/>
              <a:sym typeface="Hepta Slab"/>
            </a:endParaRPr>
          </a:p>
        </p:txBody>
      </p:sp>
      <p:sp>
        <p:nvSpPr>
          <p:cNvPr id="815" name="Google Shape;815;p8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816" name="Google Shape;816;p86"/>
          <p:cNvSpPr txBox="1"/>
          <p:nvPr/>
        </p:nvSpPr>
        <p:spPr>
          <a:xfrm>
            <a:off x="535775" y="1157300"/>
            <a:ext cx="32574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rPr>
              <a:t>1. Noah draws number lines with a series of “jumps” to show different ways to use sixths to make a sum of 8/6 . He writes 8/6 = 4/6 + 4/6 for the first diagram.</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p:txBody>
      </p:sp>
      <p:sp>
        <p:nvSpPr>
          <p:cNvPr id="817" name="Google Shape;817;p86"/>
          <p:cNvSpPr txBox="1"/>
          <p:nvPr/>
        </p:nvSpPr>
        <p:spPr>
          <a:xfrm>
            <a:off x="4532700" y="1285875"/>
            <a:ext cx="41256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rPr>
              <a:t>a. Write an equation for each of the other two diagrams.</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rPr lang="en">
                <a:solidFill>
                  <a:srgbClr val="434343"/>
                </a:solidFill>
              </a:rPr>
              <a:t>b. For the following diagram, </a:t>
            </a:r>
            <a:endParaRPr>
              <a:solidFill>
                <a:srgbClr val="434343"/>
              </a:solidFill>
            </a:endParaRPr>
          </a:p>
          <a:p>
            <a:pPr indent="0" lvl="0" marL="0" rtl="0" algn="l">
              <a:spcBef>
                <a:spcPts val="0"/>
              </a:spcBef>
              <a:spcAft>
                <a:spcPts val="0"/>
              </a:spcAft>
              <a:buNone/>
            </a:pPr>
            <a:r>
              <a:rPr lang="en">
                <a:solidFill>
                  <a:srgbClr val="434343"/>
                </a:solidFill>
              </a:rPr>
              <a:t>Noah writes: 8/6 = 6/6 + 2/6 and  8/6 = 1 + 2/6. Which equation is correct? Explain your reasoning. </a:t>
            </a:r>
            <a:endParaRPr>
              <a:solidFill>
                <a:srgbClr val="434343"/>
              </a:solidFill>
            </a:endParaRPr>
          </a:p>
          <a:p>
            <a:pPr indent="0" lvl="0" marL="0" rtl="0" algn="l">
              <a:spcBef>
                <a:spcPts val="0"/>
              </a:spcBef>
              <a:spcAft>
                <a:spcPts val="0"/>
              </a:spcAft>
              <a:buNone/>
            </a:pPr>
            <a:r>
              <a:t/>
            </a:r>
            <a:endParaRPr>
              <a:solidFill>
                <a:srgbClr val="434343"/>
              </a:solidFill>
            </a:endParaRPr>
          </a:p>
        </p:txBody>
      </p:sp>
      <p:pic>
        <p:nvPicPr>
          <p:cNvPr id="818" name="Google Shape;818;p86"/>
          <p:cNvPicPr preferRelativeResize="0"/>
          <p:nvPr/>
        </p:nvPicPr>
        <p:blipFill>
          <a:blip r:embed="rId3">
            <a:alphaModFix/>
          </a:blip>
          <a:stretch>
            <a:fillRect/>
          </a:stretch>
        </p:blipFill>
        <p:spPr>
          <a:xfrm>
            <a:off x="630875" y="2538400"/>
            <a:ext cx="3162300" cy="1733550"/>
          </a:xfrm>
          <a:prstGeom prst="rect">
            <a:avLst/>
          </a:prstGeom>
          <a:noFill/>
          <a:ln>
            <a:noFill/>
          </a:ln>
        </p:spPr>
      </p:pic>
      <p:pic>
        <p:nvPicPr>
          <p:cNvPr id="819" name="Google Shape;819;p86"/>
          <p:cNvPicPr preferRelativeResize="0"/>
          <p:nvPr/>
        </p:nvPicPr>
        <p:blipFill>
          <a:blip r:embed="rId4">
            <a:alphaModFix/>
          </a:blip>
          <a:stretch>
            <a:fillRect/>
          </a:stretch>
        </p:blipFill>
        <p:spPr>
          <a:xfrm>
            <a:off x="4886175" y="3270475"/>
            <a:ext cx="3257550" cy="685800"/>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3" name="Shape 823"/>
        <p:cNvGrpSpPr/>
        <p:nvPr/>
      </p:nvGrpSpPr>
      <p:grpSpPr>
        <a:xfrm>
          <a:off x="0" y="0"/>
          <a:ext cx="0" cy="0"/>
          <a:chOff x="0" y="0"/>
          <a:chExt cx="0" cy="0"/>
        </a:xfrm>
      </p:grpSpPr>
      <p:sp>
        <p:nvSpPr>
          <p:cNvPr id="824" name="Google Shape;824;p87"/>
          <p:cNvSpPr txBox="1"/>
          <p:nvPr/>
        </p:nvSpPr>
        <p:spPr>
          <a:xfrm>
            <a:off x="288950" y="427650"/>
            <a:ext cx="7998300" cy="3000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Sum of Jumps</a:t>
            </a:r>
            <a:endParaRPr sz="3200">
              <a:solidFill>
                <a:srgbClr val="595959"/>
              </a:solidFill>
              <a:latin typeface="Hepta Slab"/>
              <a:ea typeface="Hepta Slab"/>
              <a:cs typeface="Hepta Slab"/>
              <a:sym typeface="Hepta Slab"/>
            </a:endParaRPr>
          </a:p>
        </p:txBody>
      </p:sp>
      <p:sp>
        <p:nvSpPr>
          <p:cNvPr id="825" name="Google Shape;825;p8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826" name="Google Shape;826;p87"/>
          <p:cNvSpPr txBox="1"/>
          <p:nvPr/>
        </p:nvSpPr>
        <p:spPr>
          <a:xfrm>
            <a:off x="535775" y="1157300"/>
            <a:ext cx="79983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rPr>
              <a:t>2.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rPr lang="en">
                <a:solidFill>
                  <a:srgbClr val="434343"/>
                </a:solidFill>
              </a:rPr>
              <a:t>a. Draw "jumps" on the number lines to show two ways to use thirds to make a sum of 7/3 . </a:t>
            </a:r>
            <a:endParaRPr>
              <a:solidFill>
                <a:srgbClr val="434343"/>
              </a:solidFill>
            </a:endParaRPr>
          </a:p>
          <a:p>
            <a:pPr indent="0" lvl="0" marL="0" rtl="0" algn="l">
              <a:spcBef>
                <a:spcPts val="0"/>
              </a:spcBef>
              <a:spcAft>
                <a:spcPts val="0"/>
              </a:spcAft>
              <a:buNone/>
            </a:pPr>
            <a:r>
              <a:rPr lang="en">
                <a:solidFill>
                  <a:srgbClr val="434343"/>
                </a:solidFill>
              </a:rPr>
              <a:t>Then, represent each combination of jumps as an equation.</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rPr lang="en">
                <a:solidFill>
                  <a:srgbClr val="434343"/>
                </a:solidFill>
              </a:rPr>
              <a:t>b. Write 7/3  as a sum of a whole number and a fraction.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p:txBody>
      </p:sp>
      <p:pic>
        <p:nvPicPr>
          <p:cNvPr id="827" name="Google Shape;827;p87"/>
          <p:cNvPicPr preferRelativeResize="0"/>
          <p:nvPr/>
        </p:nvPicPr>
        <p:blipFill>
          <a:blip r:embed="rId3">
            <a:alphaModFix/>
          </a:blip>
          <a:stretch>
            <a:fillRect/>
          </a:stretch>
        </p:blipFill>
        <p:spPr>
          <a:xfrm>
            <a:off x="2645038" y="2294175"/>
            <a:ext cx="3286125" cy="1228725"/>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1" name="Shape 831"/>
        <p:cNvGrpSpPr/>
        <p:nvPr/>
      </p:nvGrpSpPr>
      <p:grpSpPr>
        <a:xfrm>
          <a:off x="0" y="0"/>
          <a:ext cx="0" cy="0"/>
          <a:chOff x="0" y="0"/>
          <a:chExt cx="0" cy="0"/>
        </a:xfrm>
      </p:grpSpPr>
      <p:sp>
        <p:nvSpPr>
          <p:cNvPr id="832" name="Google Shape;832;p88"/>
          <p:cNvSpPr txBox="1"/>
          <p:nvPr>
            <p:ph type="ctrTitle"/>
          </p:nvPr>
        </p:nvSpPr>
        <p:spPr>
          <a:xfrm>
            <a:off x="685800" y="439243"/>
            <a:ext cx="77724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What is the Sum?</a:t>
            </a:r>
            <a:endParaRPr>
              <a:solidFill>
                <a:srgbClr val="595959"/>
              </a:solidFill>
            </a:endParaRPr>
          </a:p>
        </p:txBody>
      </p:sp>
      <p:sp>
        <p:nvSpPr>
          <p:cNvPr id="833" name="Google Shape;833;p8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834" name="Google Shape;834;p88"/>
          <p:cNvSpPr txBox="1"/>
          <p:nvPr/>
        </p:nvSpPr>
        <p:spPr>
          <a:xfrm>
            <a:off x="685800" y="1313075"/>
            <a:ext cx="3452700" cy="8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Use a number line to represent each addition expression and to find the sum.</a:t>
            </a:r>
            <a:endParaRPr/>
          </a:p>
        </p:txBody>
      </p:sp>
      <p:pic>
        <p:nvPicPr>
          <p:cNvPr id="835" name="Google Shape;835;p88"/>
          <p:cNvPicPr preferRelativeResize="0"/>
          <p:nvPr/>
        </p:nvPicPr>
        <p:blipFill>
          <a:blip r:embed="rId3">
            <a:alphaModFix/>
          </a:blip>
          <a:stretch>
            <a:fillRect/>
          </a:stretch>
        </p:blipFill>
        <p:spPr>
          <a:xfrm>
            <a:off x="473850" y="2014550"/>
            <a:ext cx="3730125" cy="2109775"/>
          </a:xfrm>
          <a:prstGeom prst="rect">
            <a:avLst/>
          </a:prstGeom>
          <a:noFill/>
          <a:ln>
            <a:noFill/>
          </a:ln>
        </p:spPr>
      </p:pic>
      <p:sp>
        <p:nvSpPr>
          <p:cNvPr id="836" name="Google Shape;836;p88"/>
          <p:cNvSpPr txBox="1"/>
          <p:nvPr/>
        </p:nvSpPr>
        <p:spPr>
          <a:xfrm>
            <a:off x="4665000" y="1313075"/>
            <a:ext cx="3955200" cy="8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2. Priya says the sum of 1 ⅖  and ⅘  is 1 6/5 . Kiran says the sum is 11/5 . Tyler says it is 2 ⅕ . Do you agree with any of them? Explain or show your reasoning. Use one or more number lines if you find them helpful.</a:t>
            </a:r>
            <a:endParaRPr/>
          </a:p>
        </p:txBody>
      </p:sp>
      <p:pic>
        <p:nvPicPr>
          <p:cNvPr id="837" name="Google Shape;837;p88"/>
          <p:cNvPicPr preferRelativeResize="0"/>
          <p:nvPr/>
        </p:nvPicPr>
        <p:blipFill>
          <a:blip r:embed="rId4">
            <a:alphaModFix/>
          </a:blip>
          <a:stretch>
            <a:fillRect/>
          </a:stretch>
        </p:blipFill>
        <p:spPr>
          <a:xfrm>
            <a:off x="4730988" y="2612426"/>
            <a:ext cx="3823225" cy="1633150"/>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1" name="Shape 841"/>
        <p:cNvGrpSpPr/>
        <p:nvPr/>
      </p:nvGrpSpPr>
      <p:grpSpPr>
        <a:xfrm>
          <a:off x="0" y="0"/>
          <a:ext cx="0" cy="0"/>
          <a:chOff x="0" y="0"/>
          <a:chExt cx="0" cy="0"/>
        </a:xfrm>
      </p:grpSpPr>
      <p:sp>
        <p:nvSpPr>
          <p:cNvPr id="842" name="Google Shape;842;p89"/>
          <p:cNvSpPr txBox="1"/>
          <p:nvPr>
            <p:ph type="ctrTitle"/>
          </p:nvPr>
        </p:nvSpPr>
        <p:spPr>
          <a:xfrm>
            <a:off x="473850" y="267243"/>
            <a:ext cx="77724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Make Two Jumps</a:t>
            </a:r>
            <a:endParaRPr>
              <a:solidFill>
                <a:srgbClr val="595959"/>
              </a:solidFill>
            </a:endParaRPr>
          </a:p>
        </p:txBody>
      </p:sp>
      <p:sp>
        <p:nvSpPr>
          <p:cNvPr id="843" name="Google Shape;843;p8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844" name="Google Shape;844;p89"/>
          <p:cNvSpPr txBox="1"/>
          <p:nvPr/>
        </p:nvSpPr>
        <p:spPr>
          <a:xfrm>
            <a:off x="688250" y="1108750"/>
            <a:ext cx="2728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Here are four number lines, </a:t>
            </a:r>
            <a:endParaRPr/>
          </a:p>
          <a:p>
            <a:pPr indent="0" lvl="0" marL="0" rtl="0" algn="ctr">
              <a:spcBef>
                <a:spcPts val="0"/>
              </a:spcBef>
              <a:spcAft>
                <a:spcPts val="0"/>
              </a:spcAft>
              <a:buNone/>
            </a:pPr>
            <a:r>
              <a:rPr lang="en"/>
              <a:t>each with a point on it. </a:t>
            </a:r>
            <a:endParaRPr/>
          </a:p>
        </p:txBody>
      </p:sp>
      <p:sp>
        <p:nvSpPr>
          <p:cNvPr id="845" name="Google Shape;845;p89"/>
          <p:cNvSpPr txBox="1"/>
          <p:nvPr/>
        </p:nvSpPr>
        <p:spPr>
          <a:xfrm>
            <a:off x="4665000" y="1313075"/>
            <a:ext cx="3955200" cy="8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For each number line, label the point. This is your target. Make two forward jumps to get from 0 to the target. </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
              <a:t>Pick a card from the set given to you. Use the fraction on it for your first jump. Draw the jump and label it with the fraction. </a:t>
            </a:r>
            <a:endParaRPr/>
          </a:p>
          <a:p>
            <a:pPr indent="-317500" lvl="0" marL="457200" rtl="0" algn="l">
              <a:spcBef>
                <a:spcPts val="1000"/>
              </a:spcBef>
              <a:spcAft>
                <a:spcPts val="0"/>
              </a:spcAft>
              <a:buSzPts val="1400"/>
              <a:buChar char="●"/>
            </a:pPr>
            <a:r>
              <a:rPr lang="en"/>
              <a:t>From there, draw the second jump to reach the target. What fraction do you need to add? Label the jump with the fraction. </a:t>
            </a:r>
            <a:endParaRPr/>
          </a:p>
          <a:p>
            <a:pPr indent="-317500" lvl="0" marL="457200" rtl="0" algn="l">
              <a:spcBef>
                <a:spcPts val="1000"/>
              </a:spcBef>
              <a:spcAft>
                <a:spcPts val="1000"/>
              </a:spcAft>
              <a:buSzPts val="1400"/>
              <a:buChar char="●"/>
            </a:pPr>
            <a:r>
              <a:rPr lang="en"/>
              <a:t>Write an equation to represent the sum of your two fractions.</a:t>
            </a:r>
            <a:endParaRPr/>
          </a:p>
        </p:txBody>
      </p:sp>
      <p:pic>
        <p:nvPicPr>
          <p:cNvPr id="846" name="Google Shape;846;p89"/>
          <p:cNvPicPr preferRelativeResize="0"/>
          <p:nvPr/>
        </p:nvPicPr>
        <p:blipFill>
          <a:blip r:embed="rId3">
            <a:alphaModFix/>
          </a:blip>
          <a:stretch>
            <a:fillRect/>
          </a:stretch>
        </p:blipFill>
        <p:spPr>
          <a:xfrm>
            <a:off x="414325" y="1715975"/>
            <a:ext cx="3919233" cy="2929850"/>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0" name="Shape 850"/>
        <p:cNvGrpSpPr/>
        <p:nvPr/>
      </p:nvGrpSpPr>
      <p:grpSpPr>
        <a:xfrm>
          <a:off x="0" y="0"/>
          <a:ext cx="0" cy="0"/>
          <a:chOff x="0" y="0"/>
          <a:chExt cx="0" cy="0"/>
        </a:xfrm>
      </p:grpSpPr>
      <p:sp>
        <p:nvSpPr>
          <p:cNvPr id="851" name="Google Shape;851;p90"/>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852" name="Google Shape;852;p90"/>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used number lines to decompose fractions into sums of smaller fractions or sums of a whole number and a fraction. We also learn that a fraction greater than 1 can be written as a mixed number.</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p:txBody>
      </p:sp>
      <p:sp>
        <p:nvSpPr>
          <p:cNvPr id="853" name="Google Shape;853;p90"/>
          <p:cNvSpPr/>
          <p:nvPr/>
        </p:nvSpPr>
        <p:spPr>
          <a:xfrm flipH="1">
            <a:off x="702513" y="2458225"/>
            <a:ext cx="2702637" cy="164234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90"/>
          <p:cNvSpPr txBox="1"/>
          <p:nvPr/>
        </p:nvSpPr>
        <p:spPr>
          <a:xfrm>
            <a:off x="970075" y="2651459"/>
            <a:ext cx="22821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How would you explain to a classmate who is absent today what a mixed number is? What examples would you give to help them understand it</a:t>
            </a:r>
            <a:endParaRPr b="1" sz="1100">
              <a:latin typeface="Quicksand"/>
              <a:ea typeface="Quicksand"/>
              <a:cs typeface="Quicksand"/>
              <a:sym typeface="Quicksand"/>
            </a:endParaRPr>
          </a:p>
        </p:txBody>
      </p:sp>
      <p:sp>
        <p:nvSpPr>
          <p:cNvPr id="855" name="Google Shape;855;p90"/>
          <p:cNvSpPr/>
          <p:nvPr/>
        </p:nvSpPr>
        <p:spPr>
          <a:xfrm>
            <a:off x="5297713" y="1586528"/>
            <a:ext cx="2702637" cy="164234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90"/>
          <p:cNvSpPr txBox="1"/>
          <p:nvPr/>
        </p:nvSpPr>
        <p:spPr>
          <a:xfrm flipH="1">
            <a:off x="5507987" y="1769121"/>
            <a:ext cx="22821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Let’s look at some sums you found in the second activity: ⅞ ,10/8  , and  20/8 . Which ones can be written as mixed numbers and why?</a:t>
            </a:r>
            <a:endParaRPr b="1" sz="1100">
              <a:latin typeface="Quicksand"/>
              <a:ea typeface="Quicksand"/>
              <a:cs typeface="Quicksand"/>
              <a:sym typeface="Quicksand"/>
            </a:endParaRPr>
          </a:p>
        </p:txBody>
      </p:sp>
      <p:sp>
        <p:nvSpPr>
          <p:cNvPr id="857" name="Google Shape;857;p90"/>
          <p:cNvSpPr/>
          <p:nvPr/>
        </p:nvSpPr>
        <p:spPr>
          <a:xfrm>
            <a:off x="5738225" y="3553301"/>
            <a:ext cx="2702637" cy="130444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90"/>
          <p:cNvSpPr txBox="1"/>
          <p:nvPr/>
        </p:nvSpPr>
        <p:spPr>
          <a:xfrm flipH="1">
            <a:off x="5948500" y="3735896"/>
            <a:ext cx="22821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What mixed number is equivalent to each of those fractions? How do you know?</a:t>
            </a:r>
            <a:endParaRPr b="1" sz="1100">
              <a:latin typeface="Quicksand"/>
              <a:ea typeface="Quicksand"/>
              <a:cs typeface="Quicksand"/>
              <a:sym typeface="Quicksand"/>
            </a:endParaRPr>
          </a:p>
        </p:txBody>
      </p:sp>
      <p:pic>
        <p:nvPicPr>
          <p:cNvPr id="859" name="Google Shape;859;p90"/>
          <p:cNvPicPr preferRelativeResize="0"/>
          <p:nvPr/>
        </p:nvPicPr>
        <p:blipFill rotWithShape="1">
          <a:blip r:embed="rId3">
            <a:alphaModFix/>
          </a:blip>
          <a:srcRect b="0" l="21370" r="22481" t="0"/>
          <a:stretch/>
        </p:blipFill>
        <p:spPr>
          <a:xfrm>
            <a:off x="3762112" y="3096201"/>
            <a:ext cx="1466178" cy="1642350"/>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3" name="Shape 863"/>
        <p:cNvGrpSpPr/>
        <p:nvPr/>
      </p:nvGrpSpPr>
      <p:grpSpPr>
        <a:xfrm>
          <a:off x="0" y="0"/>
          <a:ext cx="0" cy="0"/>
          <a:chOff x="0" y="0"/>
          <a:chExt cx="0" cy="0"/>
        </a:xfrm>
      </p:grpSpPr>
      <p:sp>
        <p:nvSpPr>
          <p:cNvPr id="864" name="Google Shape;864;p91"/>
          <p:cNvSpPr txBox="1"/>
          <p:nvPr>
            <p:ph type="ctrTitle"/>
          </p:nvPr>
        </p:nvSpPr>
        <p:spPr>
          <a:xfrm>
            <a:off x="1002500" y="1958538"/>
            <a:ext cx="7585200" cy="114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 Differences of Fractions</a:t>
            </a:r>
            <a:endParaRPr sz="3900">
              <a:solidFill>
                <a:srgbClr val="434343"/>
              </a:solidFill>
              <a:latin typeface="Hepta Slab"/>
              <a:ea typeface="Hepta Slab"/>
              <a:cs typeface="Hepta Slab"/>
              <a:sym typeface="Hepta Slab"/>
            </a:endParaRPr>
          </a:p>
        </p:txBody>
      </p:sp>
      <p:sp>
        <p:nvSpPr>
          <p:cNvPr id="865" name="Google Shape;865;p91"/>
          <p:cNvSpPr txBox="1"/>
          <p:nvPr/>
        </p:nvSpPr>
        <p:spPr>
          <a:xfrm>
            <a:off x="2771675" y="2979750"/>
            <a:ext cx="4684200" cy="69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explore differences of fractions on a number line.</a:t>
            </a:r>
            <a:endParaRPr>
              <a:solidFill>
                <a:schemeClr val="dk1"/>
              </a:solidFill>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866" name="Google Shape;866;p91"/>
          <p:cNvSpPr/>
          <p:nvPr/>
        </p:nvSpPr>
        <p:spPr>
          <a:xfrm>
            <a:off x="2384502" y="2979753"/>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91"/>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100">
                <a:solidFill>
                  <a:schemeClr val="dk1"/>
                </a:solidFill>
                <a:latin typeface="Quicksand"/>
                <a:ea typeface="Quicksand"/>
                <a:cs typeface="Quicksand"/>
                <a:sym typeface="Quicksand"/>
              </a:rPr>
              <a:t>4.NF.B.3.a, 4.NF.B.3.c</a:t>
            </a:r>
            <a:endParaRPr sz="1100">
              <a:solidFill>
                <a:schemeClr val="dk1"/>
              </a:solidFill>
              <a:latin typeface="Quicksand"/>
              <a:ea typeface="Quicksand"/>
              <a:cs typeface="Quicksand"/>
              <a:sym typeface="Quicksand"/>
            </a:endParaRPr>
          </a:p>
          <a:p>
            <a:pPr indent="0" lvl="0" marL="0" rtl="0" algn="l">
              <a:spcBef>
                <a:spcPts val="0"/>
              </a:spcBef>
              <a:spcAft>
                <a:spcPts val="0"/>
              </a:spcAft>
              <a:buNone/>
            </a:pPr>
            <a:r>
              <a:t/>
            </a:r>
            <a:endParaRPr sz="1100">
              <a:latin typeface="Quicksand"/>
              <a:ea typeface="Quicksand"/>
              <a:cs typeface="Quicksand"/>
              <a:sym typeface="Quicksand"/>
            </a:endParaRPr>
          </a:p>
        </p:txBody>
      </p:sp>
      <p:sp>
        <p:nvSpPr>
          <p:cNvPr id="868" name="Google Shape;868;p91"/>
          <p:cNvSpPr txBox="1"/>
          <p:nvPr/>
        </p:nvSpPr>
        <p:spPr>
          <a:xfrm>
            <a:off x="7884875" y="365450"/>
            <a:ext cx="1173600" cy="909000"/>
          </a:xfrm>
          <a:prstGeom prst="rect">
            <a:avLst/>
          </a:prstGeom>
          <a:noFill/>
          <a:ln cap="flat" cmpd="sng" w="76200">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3</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2" name="Shape 872"/>
        <p:cNvGrpSpPr/>
        <p:nvPr/>
      </p:nvGrpSpPr>
      <p:grpSpPr>
        <a:xfrm>
          <a:off x="0" y="0"/>
          <a:ext cx="0" cy="0"/>
          <a:chOff x="0" y="0"/>
          <a:chExt cx="0" cy="0"/>
        </a:xfrm>
      </p:grpSpPr>
      <p:sp>
        <p:nvSpPr>
          <p:cNvPr id="873" name="Google Shape;873;p92"/>
          <p:cNvSpPr txBox="1"/>
          <p:nvPr>
            <p:ph type="ctrTitle"/>
          </p:nvPr>
        </p:nvSpPr>
        <p:spPr>
          <a:xfrm>
            <a:off x="685800" y="47391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What Do You Know About:</a:t>
            </a:r>
            <a:endParaRPr b="0" sz="3400">
              <a:solidFill>
                <a:srgbClr val="595959"/>
              </a:solidFill>
              <a:latin typeface="Hepta Slab"/>
              <a:ea typeface="Hepta Slab"/>
              <a:cs typeface="Hepta Slab"/>
              <a:sym typeface="Hepta Slab"/>
            </a:endParaRPr>
          </a:p>
        </p:txBody>
      </p:sp>
      <p:sp>
        <p:nvSpPr>
          <p:cNvPr id="874" name="Google Shape;874;p92"/>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875" name="Google Shape;875;p9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876" name="Google Shape;876;p92"/>
          <p:cNvPicPr preferRelativeResize="0"/>
          <p:nvPr/>
        </p:nvPicPr>
        <p:blipFill>
          <a:blip r:embed="rId3">
            <a:alphaModFix/>
          </a:blip>
          <a:stretch>
            <a:fillRect/>
          </a:stretch>
        </p:blipFill>
        <p:spPr>
          <a:xfrm>
            <a:off x="3957638" y="1910372"/>
            <a:ext cx="1228725" cy="1898925"/>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0" name="Shape 880"/>
        <p:cNvGrpSpPr/>
        <p:nvPr/>
      </p:nvGrpSpPr>
      <p:grpSpPr>
        <a:xfrm>
          <a:off x="0" y="0"/>
          <a:ext cx="0" cy="0"/>
          <a:chOff x="0" y="0"/>
          <a:chExt cx="0" cy="0"/>
        </a:xfrm>
      </p:grpSpPr>
      <p:sp>
        <p:nvSpPr>
          <p:cNvPr id="881" name="Google Shape;881;p93"/>
          <p:cNvSpPr txBox="1"/>
          <p:nvPr/>
        </p:nvSpPr>
        <p:spPr>
          <a:xfrm>
            <a:off x="288950" y="427650"/>
            <a:ext cx="7998300" cy="6321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Differences of Jumps</a:t>
            </a:r>
            <a:endParaRPr sz="3200">
              <a:solidFill>
                <a:srgbClr val="595959"/>
              </a:solidFill>
              <a:latin typeface="Hepta Slab"/>
              <a:ea typeface="Hepta Slab"/>
              <a:cs typeface="Hepta Slab"/>
              <a:sym typeface="Hepta Slab"/>
            </a:endParaRPr>
          </a:p>
        </p:txBody>
      </p:sp>
      <p:sp>
        <p:nvSpPr>
          <p:cNvPr id="882" name="Google Shape;882;p9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883" name="Google Shape;883;p93"/>
          <p:cNvSpPr txBox="1"/>
          <p:nvPr/>
        </p:nvSpPr>
        <p:spPr>
          <a:xfrm>
            <a:off x="464350" y="1108750"/>
            <a:ext cx="39291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rPr>
              <a:t>1. To subtract different fractions from 11/6, Noah draws “jumps” on number lines.</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457200" rtl="0" algn="l">
              <a:spcBef>
                <a:spcPts val="0"/>
              </a:spcBef>
              <a:spcAft>
                <a:spcPts val="0"/>
              </a:spcAft>
              <a:buNone/>
            </a:pPr>
            <a:r>
              <a:t/>
            </a:r>
            <a:endParaRPr>
              <a:solidFill>
                <a:srgbClr val="434343"/>
              </a:solidFill>
            </a:endParaRPr>
          </a:p>
        </p:txBody>
      </p:sp>
      <p:pic>
        <p:nvPicPr>
          <p:cNvPr id="884" name="Google Shape;884;p93"/>
          <p:cNvPicPr preferRelativeResize="0"/>
          <p:nvPr/>
        </p:nvPicPr>
        <p:blipFill>
          <a:blip r:embed="rId3">
            <a:alphaModFix/>
          </a:blip>
          <a:stretch>
            <a:fillRect/>
          </a:stretch>
        </p:blipFill>
        <p:spPr>
          <a:xfrm>
            <a:off x="926350" y="1937275"/>
            <a:ext cx="2571750" cy="2170375"/>
          </a:xfrm>
          <a:prstGeom prst="rect">
            <a:avLst/>
          </a:prstGeom>
          <a:noFill/>
          <a:ln>
            <a:noFill/>
          </a:ln>
        </p:spPr>
      </p:pic>
      <p:sp>
        <p:nvSpPr>
          <p:cNvPr id="885" name="Google Shape;885;p93"/>
          <p:cNvSpPr txBox="1"/>
          <p:nvPr/>
        </p:nvSpPr>
        <p:spPr>
          <a:xfrm>
            <a:off x="4714875" y="1143000"/>
            <a:ext cx="3714900" cy="354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434343"/>
                </a:solidFill>
              </a:rPr>
              <a:t>a. The first diagram shows how he finds     . </a:t>
            </a:r>
            <a:endParaRPr>
              <a:solidFill>
                <a:srgbClr val="434343"/>
              </a:solidFill>
            </a:endParaRPr>
          </a:p>
          <a:p>
            <a:pPr indent="0" lvl="0" marL="0" rtl="0" algn="l">
              <a:spcBef>
                <a:spcPts val="0"/>
              </a:spcBef>
              <a:spcAft>
                <a:spcPts val="0"/>
              </a:spcAft>
              <a:buClr>
                <a:schemeClr val="dk1"/>
              </a:buClr>
              <a:buSzPts val="1100"/>
              <a:buFont typeface="Arial"/>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Clr>
                <a:schemeClr val="dk1"/>
              </a:buClr>
              <a:buSzPts val="1100"/>
              <a:buFont typeface="Arial"/>
              <a:buNone/>
            </a:pPr>
            <a:r>
              <a:rPr lang="en">
                <a:solidFill>
                  <a:srgbClr val="434343"/>
                </a:solidFill>
              </a:rPr>
              <a:t>What is the difference (the result of the subtraction)?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Clr>
                <a:schemeClr val="dk1"/>
              </a:buClr>
              <a:buSzPts val="1100"/>
              <a:buFont typeface="Arial"/>
              <a:buNone/>
            </a:pPr>
            <a:r>
              <a:t/>
            </a:r>
            <a:endParaRPr>
              <a:solidFill>
                <a:srgbClr val="434343"/>
              </a:solidFill>
            </a:endParaRPr>
          </a:p>
          <a:p>
            <a:pPr indent="0" lvl="0" marL="0" rtl="0" algn="l">
              <a:spcBef>
                <a:spcPts val="0"/>
              </a:spcBef>
              <a:spcAft>
                <a:spcPts val="0"/>
              </a:spcAft>
              <a:buClr>
                <a:schemeClr val="dk1"/>
              </a:buClr>
              <a:buSzPts val="1100"/>
              <a:buFont typeface="Arial"/>
              <a:buNone/>
            </a:pPr>
            <a:r>
              <a:rPr lang="en">
                <a:solidFill>
                  <a:srgbClr val="434343"/>
                </a:solidFill>
              </a:rPr>
              <a:t>b. Write an equation and find the difference for each of Noah’s diagrams.</a:t>
            </a:r>
            <a:endParaRPr/>
          </a:p>
        </p:txBody>
      </p:sp>
      <p:pic>
        <p:nvPicPr>
          <p:cNvPr id="886" name="Google Shape;886;p93"/>
          <p:cNvPicPr preferRelativeResize="0"/>
          <p:nvPr/>
        </p:nvPicPr>
        <p:blipFill>
          <a:blip r:embed="rId4">
            <a:alphaModFix/>
          </a:blip>
          <a:stretch>
            <a:fillRect/>
          </a:stretch>
        </p:blipFill>
        <p:spPr>
          <a:xfrm>
            <a:off x="8040725" y="1213678"/>
            <a:ext cx="555600" cy="332075"/>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0" name="Shape 890"/>
        <p:cNvGrpSpPr/>
        <p:nvPr/>
      </p:nvGrpSpPr>
      <p:grpSpPr>
        <a:xfrm>
          <a:off x="0" y="0"/>
          <a:ext cx="0" cy="0"/>
          <a:chOff x="0" y="0"/>
          <a:chExt cx="0" cy="0"/>
        </a:xfrm>
      </p:grpSpPr>
      <p:sp>
        <p:nvSpPr>
          <p:cNvPr id="891" name="Google Shape;891;p94"/>
          <p:cNvSpPr txBox="1"/>
          <p:nvPr/>
        </p:nvSpPr>
        <p:spPr>
          <a:xfrm>
            <a:off x="288950" y="427650"/>
            <a:ext cx="7998300" cy="6321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Differences of Jumps</a:t>
            </a:r>
            <a:endParaRPr sz="3200">
              <a:solidFill>
                <a:srgbClr val="595959"/>
              </a:solidFill>
              <a:latin typeface="Hepta Slab"/>
              <a:ea typeface="Hepta Slab"/>
              <a:cs typeface="Hepta Slab"/>
              <a:sym typeface="Hepta Slab"/>
            </a:endParaRPr>
          </a:p>
        </p:txBody>
      </p:sp>
      <p:sp>
        <p:nvSpPr>
          <p:cNvPr id="892" name="Google Shape;892;p9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893" name="Google Shape;893;p94"/>
          <p:cNvSpPr txBox="1"/>
          <p:nvPr/>
        </p:nvSpPr>
        <p:spPr>
          <a:xfrm>
            <a:off x="464350" y="1108750"/>
            <a:ext cx="39291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rPr>
              <a:t>2. Here is another diagram Noah draws:</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Clr>
                <a:schemeClr val="dk1"/>
              </a:buClr>
              <a:buSzPts val="1100"/>
              <a:buFont typeface="Arial"/>
              <a:buNone/>
            </a:pPr>
            <a:r>
              <a:rPr lang="en">
                <a:solidFill>
                  <a:srgbClr val="434343"/>
                </a:solidFill>
              </a:rPr>
              <a:t>Which equations could the diagram represent? Explain your reasoning.</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457200" rtl="0" algn="l">
              <a:spcBef>
                <a:spcPts val="0"/>
              </a:spcBef>
              <a:spcAft>
                <a:spcPts val="0"/>
              </a:spcAft>
              <a:buNone/>
            </a:pPr>
            <a:r>
              <a:t/>
            </a:r>
            <a:endParaRPr>
              <a:solidFill>
                <a:srgbClr val="434343"/>
              </a:solidFill>
            </a:endParaRPr>
          </a:p>
        </p:txBody>
      </p:sp>
      <p:sp>
        <p:nvSpPr>
          <p:cNvPr id="894" name="Google Shape;894;p94"/>
          <p:cNvSpPr txBox="1"/>
          <p:nvPr/>
        </p:nvSpPr>
        <p:spPr>
          <a:xfrm>
            <a:off x="4714875" y="1143000"/>
            <a:ext cx="4048200" cy="354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rPr>
              <a:t>3. Use a number line to show how to find each difference. </a:t>
            </a:r>
            <a:endParaRPr>
              <a:solidFill>
                <a:srgbClr val="434343"/>
              </a:solidFill>
            </a:endParaRPr>
          </a:p>
        </p:txBody>
      </p:sp>
      <p:pic>
        <p:nvPicPr>
          <p:cNvPr id="895" name="Google Shape;895;p94"/>
          <p:cNvPicPr preferRelativeResize="0"/>
          <p:nvPr/>
        </p:nvPicPr>
        <p:blipFill>
          <a:blip r:embed="rId3">
            <a:alphaModFix/>
          </a:blip>
          <a:stretch>
            <a:fillRect/>
          </a:stretch>
        </p:blipFill>
        <p:spPr>
          <a:xfrm>
            <a:off x="640575" y="1552525"/>
            <a:ext cx="3171825" cy="933450"/>
          </a:xfrm>
          <a:prstGeom prst="rect">
            <a:avLst/>
          </a:prstGeom>
          <a:noFill/>
          <a:ln>
            <a:noFill/>
          </a:ln>
        </p:spPr>
      </p:pic>
      <p:pic>
        <p:nvPicPr>
          <p:cNvPr id="896" name="Google Shape;896;p94"/>
          <p:cNvPicPr preferRelativeResize="0"/>
          <p:nvPr/>
        </p:nvPicPr>
        <p:blipFill>
          <a:blip r:embed="rId4">
            <a:alphaModFix/>
          </a:blip>
          <a:stretch>
            <a:fillRect/>
          </a:stretch>
        </p:blipFill>
        <p:spPr>
          <a:xfrm>
            <a:off x="1319250" y="3174150"/>
            <a:ext cx="1431125" cy="1431125"/>
          </a:xfrm>
          <a:prstGeom prst="rect">
            <a:avLst/>
          </a:prstGeom>
          <a:noFill/>
          <a:ln>
            <a:noFill/>
          </a:ln>
        </p:spPr>
      </p:pic>
      <p:pic>
        <p:nvPicPr>
          <p:cNvPr id="897" name="Google Shape;897;p94"/>
          <p:cNvPicPr preferRelativeResize="0"/>
          <p:nvPr/>
        </p:nvPicPr>
        <p:blipFill>
          <a:blip r:embed="rId5">
            <a:alphaModFix/>
          </a:blip>
          <a:stretch>
            <a:fillRect/>
          </a:stretch>
        </p:blipFill>
        <p:spPr>
          <a:xfrm>
            <a:off x="4774425" y="1994417"/>
            <a:ext cx="3929100" cy="2058507"/>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1" name="Shape 901"/>
        <p:cNvGrpSpPr/>
        <p:nvPr/>
      </p:nvGrpSpPr>
      <p:grpSpPr>
        <a:xfrm>
          <a:off x="0" y="0"/>
          <a:ext cx="0" cy="0"/>
          <a:chOff x="0" y="0"/>
          <a:chExt cx="0" cy="0"/>
        </a:xfrm>
      </p:grpSpPr>
      <p:sp>
        <p:nvSpPr>
          <p:cNvPr id="902" name="Google Shape;902;p95"/>
          <p:cNvSpPr txBox="1"/>
          <p:nvPr>
            <p:ph type="ctrTitle"/>
          </p:nvPr>
        </p:nvSpPr>
        <p:spPr>
          <a:xfrm>
            <a:off x="685800" y="224393"/>
            <a:ext cx="77724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What’s the Difference?</a:t>
            </a:r>
            <a:endParaRPr>
              <a:solidFill>
                <a:srgbClr val="595959"/>
              </a:solidFill>
            </a:endParaRPr>
          </a:p>
        </p:txBody>
      </p:sp>
      <p:sp>
        <p:nvSpPr>
          <p:cNvPr id="903" name="Google Shape;903;p9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904" name="Google Shape;904;p95"/>
          <p:cNvSpPr txBox="1"/>
          <p:nvPr/>
        </p:nvSpPr>
        <p:spPr>
          <a:xfrm>
            <a:off x="750100" y="1143000"/>
            <a:ext cx="8143800" cy="47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Use a number line to represent each subtraction expression and to find the difference.</a:t>
            </a:r>
            <a:endParaRPr/>
          </a:p>
        </p:txBody>
      </p:sp>
      <p:pic>
        <p:nvPicPr>
          <p:cNvPr id="905" name="Google Shape;905;p95"/>
          <p:cNvPicPr preferRelativeResize="0"/>
          <p:nvPr/>
        </p:nvPicPr>
        <p:blipFill>
          <a:blip r:embed="rId3">
            <a:alphaModFix/>
          </a:blip>
          <a:stretch>
            <a:fillRect/>
          </a:stretch>
        </p:blipFill>
        <p:spPr>
          <a:xfrm>
            <a:off x="295275" y="1696500"/>
            <a:ext cx="4369200" cy="628785"/>
          </a:xfrm>
          <a:prstGeom prst="rect">
            <a:avLst/>
          </a:prstGeom>
          <a:noFill/>
          <a:ln>
            <a:noFill/>
          </a:ln>
        </p:spPr>
      </p:pic>
      <p:pic>
        <p:nvPicPr>
          <p:cNvPr id="906" name="Google Shape;906;p95"/>
          <p:cNvPicPr preferRelativeResize="0"/>
          <p:nvPr/>
        </p:nvPicPr>
        <p:blipFill>
          <a:blip r:embed="rId4">
            <a:alphaModFix/>
          </a:blip>
          <a:stretch>
            <a:fillRect/>
          </a:stretch>
        </p:blipFill>
        <p:spPr>
          <a:xfrm>
            <a:off x="295275" y="2479663"/>
            <a:ext cx="4369191" cy="656600"/>
          </a:xfrm>
          <a:prstGeom prst="rect">
            <a:avLst/>
          </a:prstGeom>
          <a:noFill/>
          <a:ln>
            <a:noFill/>
          </a:ln>
        </p:spPr>
      </p:pic>
      <p:pic>
        <p:nvPicPr>
          <p:cNvPr id="907" name="Google Shape;907;p95"/>
          <p:cNvPicPr preferRelativeResize="0"/>
          <p:nvPr/>
        </p:nvPicPr>
        <p:blipFill>
          <a:blip r:embed="rId5">
            <a:alphaModFix/>
          </a:blip>
          <a:stretch>
            <a:fillRect/>
          </a:stretch>
        </p:blipFill>
        <p:spPr>
          <a:xfrm>
            <a:off x="295275" y="3290650"/>
            <a:ext cx="4369200" cy="741344"/>
          </a:xfrm>
          <a:prstGeom prst="rect">
            <a:avLst/>
          </a:prstGeom>
          <a:noFill/>
          <a:ln>
            <a:noFill/>
          </a:ln>
        </p:spPr>
      </p:pic>
      <p:pic>
        <p:nvPicPr>
          <p:cNvPr id="908" name="Google Shape;908;p95"/>
          <p:cNvPicPr preferRelativeResize="0"/>
          <p:nvPr/>
        </p:nvPicPr>
        <p:blipFill>
          <a:blip r:embed="rId6">
            <a:alphaModFix/>
          </a:blip>
          <a:stretch>
            <a:fillRect/>
          </a:stretch>
        </p:blipFill>
        <p:spPr>
          <a:xfrm>
            <a:off x="4938425" y="1653649"/>
            <a:ext cx="3955467" cy="628775"/>
          </a:xfrm>
          <a:prstGeom prst="rect">
            <a:avLst/>
          </a:prstGeom>
          <a:noFill/>
          <a:ln>
            <a:noFill/>
          </a:ln>
        </p:spPr>
      </p:pic>
      <p:pic>
        <p:nvPicPr>
          <p:cNvPr id="909" name="Google Shape;909;p95"/>
          <p:cNvPicPr preferRelativeResize="0"/>
          <p:nvPr/>
        </p:nvPicPr>
        <p:blipFill>
          <a:blip r:embed="rId7">
            <a:alphaModFix/>
          </a:blip>
          <a:stretch>
            <a:fillRect/>
          </a:stretch>
        </p:blipFill>
        <p:spPr>
          <a:xfrm>
            <a:off x="4938425" y="2483949"/>
            <a:ext cx="3955475" cy="609080"/>
          </a:xfrm>
          <a:prstGeom prst="rect">
            <a:avLst/>
          </a:prstGeom>
          <a:noFill/>
          <a:ln>
            <a:noFill/>
          </a:ln>
        </p:spPr>
      </p:pic>
      <p:pic>
        <p:nvPicPr>
          <p:cNvPr id="910" name="Google Shape;910;p95"/>
          <p:cNvPicPr preferRelativeResize="0"/>
          <p:nvPr/>
        </p:nvPicPr>
        <p:blipFill>
          <a:blip r:embed="rId8">
            <a:alphaModFix/>
          </a:blip>
          <a:stretch>
            <a:fillRect/>
          </a:stretch>
        </p:blipFill>
        <p:spPr>
          <a:xfrm>
            <a:off x="4938425" y="3350944"/>
            <a:ext cx="4100754" cy="806706"/>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4" name="Shape 914"/>
        <p:cNvGrpSpPr/>
        <p:nvPr/>
      </p:nvGrpSpPr>
      <p:grpSpPr>
        <a:xfrm>
          <a:off x="0" y="0"/>
          <a:ext cx="0" cy="0"/>
          <a:chOff x="0" y="0"/>
          <a:chExt cx="0" cy="0"/>
        </a:xfrm>
      </p:grpSpPr>
      <p:sp>
        <p:nvSpPr>
          <p:cNvPr id="915" name="Google Shape;915;p96"/>
          <p:cNvSpPr txBox="1"/>
          <p:nvPr>
            <p:ph type="ctrTitle"/>
          </p:nvPr>
        </p:nvSpPr>
        <p:spPr>
          <a:xfrm>
            <a:off x="447675" y="105343"/>
            <a:ext cx="77724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Make Two Jumps, Subtraction Edition</a:t>
            </a:r>
            <a:endParaRPr sz="4100">
              <a:solidFill>
                <a:srgbClr val="595959"/>
              </a:solidFill>
            </a:endParaRPr>
          </a:p>
        </p:txBody>
      </p:sp>
      <p:sp>
        <p:nvSpPr>
          <p:cNvPr id="916" name="Google Shape;916;p9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917" name="Google Shape;917;p96"/>
          <p:cNvSpPr txBox="1"/>
          <p:nvPr/>
        </p:nvSpPr>
        <p:spPr>
          <a:xfrm>
            <a:off x="345300" y="881050"/>
            <a:ext cx="4250400" cy="47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Here are four number lines, each with a point on it. </a:t>
            </a:r>
            <a:endParaRPr/>
          </a:p>
        </p:txBody>
      </p:sp>
      <p:pic>
        <p:nvPicPr>
          <p:cNvPr id="918" name="Google Shape;918;p96"/>
          <p:cNvPicPr preferRelativeResize="0"/>
          <p:nvPr/>
        </p:nvPicPr>
        <p:blipFill>
          <a:blip r:embed="rId3">
            <a:alphaModFix/>
          </a:blip>
          <a:stretch>
            <a:fillRect/>
          </a:stretch>
        </p:blipFill>
        <p:spPr>
          <a:xfrm>
            <a:off x="245275" y="1357450"/>
            <a:ext cx="4613426" cy="3481250"/>
          </a:xfrm>
          <a:prstGeom prst="rect">
            <a:avLst/>
          </a:prstGeom>
          <a:noFill/>
          <a:ln>
            <a:noFill/>
          </a:ln>
        </p:spPr>
      </p:pic>
      <p:sp>
        <p:nvSpPr>
          <p:cNvPr id="919" name="Google Shape;919;p96"/>
          <p:cNvSpPr txBox="1"/>
          <p:nvPr/>
        </p:nvSpPr>
        <p:spPr>
          <a:xfrm>
            <a:off x="5131600" y="1202525"/>
            <a:ext cx="3607500" cy="354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For each number line, label the point. This is your target. Then, make two jumps to get from 0 to the target.</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
              <a:t>Pick a card from the set given to you. Use the fraction on it for your first jump. Draw the jump and label it with the fraction. </a:t>
            </a:r>
            <a:endParaRPr/>
          </a:p>
          <a:p>
            <a:pPr indent="-317500" lvl="0" marL="457200" rtl="0" algn="l">
              <a:spcBef>
                <a:spcPts val="1000"/>
              </a:spcBef>
              <a:spcAft>
                <a:spcPts val="0"/>
              </a:spcAft>
              <a:buSzPts val="1400"/>
              <a:buChar char="●"/>
            </a:pPr>
            <a:r>
              <a:rPr lang="en"/>
              <a:t>From there, draw the second jump to reach the target. What fraction do you need to subtract? Label the jump with the fraction. </a:t>
            </a:r>
            <a:endParaRPr/>
          </a:p>
          <a:p>
            <a:pPr indent="-317500" lvl="0" marL="457200" rtl="0" algn="l">
              <a:spcBef>
                <a:spcPts val="1000"/>
              </a:spcBef>
              <a:spcAft>
                <a:spcPts val="1000"/>
              </a:spcAft>
              <a:buSzPts val="1400"/>
              <a:buChar char="●"/>
            </a:pPr>
            <a:r>
              <a:rPr lang="en"/>
              <a:t>Write an equation to represent the difference of your two fractions.</a:t>
            </a:r>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3" name="Shape 923"/>
        <p:cNvGrpSpPr/>
        <p:nvPr/>
      </p:nvGrpSpPr>
      <p:grpSpPr>
        <a:xfrm>
          <a:off x="0" y="0"/>
          <a:ext cx="0" cy="0"/>
          <a:chOff x="0" y="0"/>
          <a:chExt cx="0" cy="0"/>
        </a:xfrm>
      </p:grpSpPr>
      <p:sp>
        <p:nvSpPr>
          <p:cNvPr id="924" name="Google Shape;924;p97"/>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925" name="Google Shape;925;p97"/>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learned to subtract a fraction from a fraction and a whole number from a fraction. We used a number line to help us.</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p:txBody>
      </p:sp>
      <p:sp>
        <p:nvSpPr>
          <p:cNvPr id="926" name="Google Shape;926;p97"/>
          <p:cNvSpPr/>
          <p:nvPr/>
        </p:nvSpPr>
        <p:spPr>
          <a:xfrm flipH="1">
            <a:off x="702513" y="2458225"/>
            <a:ext cx="2702637" cy="164234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97"/>
          <p:cNvSpPr txBox="1"/>
          <p:nvPr/>
        </p:nvSpPr>
        <p:spPr>
          <a:xfrm>
            <a:off x="981975" y="2806225"/>
            <a:ext cx="19707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How might we find the value of:</a:t>
            </a:r>
            <a:endParaRPr b="1" sz="1100">
              <a:latin typeface="Quicksand"/>
              <a:ea typeface="Quicksand"/>
              <a:cs typeface="Quicksand"/>
              <a:sym typeface="Quicksand"/>
            </a:endParaRPr>
          </a:p>
        </p:txBody>
      </p:sp>
      <p:sp>
        <p:nvSpPr>
          <p:cNvPr id="928" name="Google Shape;928;p97"/>
          <p:cNvSpPr/>
          <p:nvPr/>
        </p:nvSpPr>
        <p:spPr>
          <a:xfrm>
            <a:off x="5297713" y="1586528"/>
            <a:ext cx="2702637" cy="164234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97"/>
          <p:cNvSpPr txBox="1"/>
          <p:nvPr/>
        </p:nvSpPr>
        <p:spPr>
          <a:xfrm flipH="1">
            <a:off x="5508050" y="1852475"/>
            <a:ext cx="18381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How might we find the value of:</a:t>
            </a:r>
            <a:endParaRPr b="1" sz="1100">
              <a:latin typeface="Quicksand"/>
              <a:ea typeface="Quicksand"/>
              <a:cs typeface="Quicksand"/>
              <a:sym typeface="Quicksand"/>
            </a:endParaRPr>
          </a:p>
        </p:txBody>
      </p:sp>
      <p:sp>
        <p:nvSpPr>
          <p:cNvPr id="930" name="Google Shape;930;p97"/>
          <p:cNvSpPr/>
          <p:nvPr/>
        </p:nvSpPr>
        <p:spPr>
          <a:xfrm>
            <a:off x="5738225" y="3553301"/>
            <a:ext cx="2702637" cy="130444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97"/>
          <p:cNvSpPr txBox="1"/>
          <p:nvPr/>
        </p:nvSpPr>
        <p:spPr>
          <a:xfrm flipH="1">
            <a:off x="5948575" y="3735900"/>
            <a:ext cx="21834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How might we find the value of: </a:t>
            </a:r>
            <a:endParaRPr b="1" sz="1100">
              <a:latin typeface="Quicksand"/>
              <a:ea typeface="Quicksand"/>
              <a:cs typeface="Quicksand"/>
              <a:sym typeface="Quicksand"/>
            </a:endParaRPr>
          </a:p>
        </p:txBody>
      </p:sp>
      <p:pic>
        <p:nvPicPr>
          <p:cNvPr id="932" name="Google Shape;932;p97"/>
          <p:cNvPicPr preferRelativeResize="0"/>
          <p:nvPr/>
        </p:nvPicPr>
        <p:blipFill rotWithShape="1">
          <a:blip r:embed="rId3">
            <a:alphaModFix/>
          </a:blip>
          <a:srcRect b="0" l="21370" r="22481" t="0"/>
          <a:stretch/>
        </p:blipFill>
        <p:spPr>
          <a:xfrm>
            <a:off x="3762112" y="3096201"/>
            <a:ext cx="1466178" cy="1642350"/>
          </a:xfrm>
          <a:prstGeom prst="rect">
            <a:avLst/>
          </a:prstGeom>
          <a:noFill/>
          <a:ln>
            <a:noFill/>
          </a:ln>
        </p:spPr>
      </p:pic>
      <p:pic>
        <p:nvPicPr>
          <p:cNvPr id="933" name="Google Shape;933;p97"/>
          <p:cNvPicPr preferRelativeResize="0"/>
          <p:nvPr/>
        </p:nvPicPr>
        <p:blipFill>
          <a:blip r:embed="rId4">
            <a:alphaModFix/>
          </a:blip>
          <a:stretch>
            <a:fillRect/>
          </a:stretch>
        </p:blipFill>
        <p:spPr>
          <a:xfrm>
            <a:off x="1639500" y="3228875"/>
            <a:ext cx="694125" cy="414875"/>
          </a:xfrm>
          <a:prstGeom prst="rect">
            <a:avLst/>
          </a:prstGeom>
          <a:noFill/>
          <a:ln>
            <a:noFill/>
          </a:ln>
        </p:spPr>
      </p:pic>
      <p:pic>
        <p:nvPicPr>
          <p:cNvPr id="934" name="Google Shape;934;p97"/>
          <p:cNvPicPr preferRelativeResize="0"/>
          <p:nvPr/>
        </p:nvPicPr>
        <p:blipFill>
          <a:blip r:embed="rId5">
            <a:alphaModFix/>
          </a:blip>
          <a:stretch>
            <a:fillRect/>
          </a:stretch>
        </p:blipFill>
        <p:spPr>
          <a:xfrm>
            <a:off x="6212675" y="2364311"/>
            <a:ext cx="626380" cy="414875"/>
          </a:xfrm>
          <a:prstGeom prst="rect">
            <a:avLst/>
          </a:prstGeom>
          <a:noFill/>
          <a:ln>
            <a:noFill/>
          </a:ln>
        </p:spPr>
      </p:pic>
      <p:pic>
        <p:nvPicPr>
          <p:cNvPr id="935" name="Google Shape;935;p97"/>
          <p:cNvPicPr preferRelativeResize="0"/>
          <p:nvPr/>
        </p:nvPicPr>
        <p:blipFill>
          <a:blip r:embed="rId6">
            <a:alphaModFix/>
          </a:blip>
          <a:stretch>
            <a:fillRect/>
          </a:stretch>
        </p:blipFill>
        <p:spPr>
          <a:xfrm>
            <a:off x="6727088" y="4177032"/>
            <a:ext cx="626375" cy="325968"/>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9" name="Shape 939"/>
        <p:cNvGrpSpPr/>
        <p:nvPr/>
      </p:nvGrpSpPr>
      <p:grpSpPr>
        <a:xfrm>
          <a:off x="0" y="0"/>
          <a:ext cx="0" cy="0"/>
          <a:chOff x="0" y="0"/>
          <a:chExt cx="0" cy="0"/>
        </a:xfrm>
      </p:grpSpPr>
      <p:sp>
        <p:nvSpPr>
          <p:cNvPr id="940" name="Google Shape;940;p98"/>
          <p:cNvSpPr txBox="1"/>
          <p:nvPr/>
        </p:nvSpPr>
        <p:spPr>
          <a:xfrm>
            <a:off x="1368600" y="334188"/>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941" name="Google Shape;941;p98"/>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98"/>
          <p:cNvSpPr txBox="1"/>
          <p:nvPr/>
        </p:nvSpPr>
        <p:spPr>
          <a:xfrm>
            <a:off x="659850" y="1130175"/>
            <a:ext cx="78243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Quicksand"/>
                <a:ea typeface="Quicksand"/>
                <a:cs typeface="Quicksand"/>
                <a:sym typeface="Quicksand"/>
              </a:rPr>
              <a:t>We converted between smaller metric measurements and larger metric measurements. We began with whole numbers and then worked with decimals too. We noticed and explained patterns when multiplying and dividing by 10, 100, and 1,000. We learned these numbers are called powers of 10. </a:t>
            </a:r>
            <a:endParaRPr sz="1800">
              <a:latin typeface="Quicksand"/>
              <a:ea typeface="Quicksand"/>
              <a:cs typeface="Quicksand"/>
              <a:sym typeface="Quicksand"/>
            </a:endParaRPr>
          </a:p>
          <a:p>
            <a:pPr indent="-342900" lvl="1" marL="914400" rtl="0" algn="l">
              <a:spcBef>
                <a:spcPts val="0"/>
              </a:spcBef>
              <a:spcAft>
                <a:spcPts val="0"/>
              </a:spcAft>
              <a:buSzPts val="1800"/>
              <a:buFont typeface="Quicksand"/>
              <a:buChar char="○"/>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p:txBody>
      </p:sp>
      <p:pic>
        <p:nvPicPr>
          <p:cNvPr id="943" name="Google Shape;943;p98"/>
          <p:cNvPicPr preferRelativeResize="0"/>
          <p:nvPr/>
        </p:nvPicPr>
        <p:blipFill>
          <a:blip r:embed="rId3">
            <a:alphaModFix/>
          </a:blip>
          <a:stretch>
            <a:fillRect/>
          </a:stretch>
        </p:blipFill>
        <p:spPr>
          <a:xfrm>
            <a:off x="2279475" y="2501075"/>
            <a:ext cx="4429125" cy="1905000"/>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7" name="Shape 947"/>
        <p:cNvGrpSpPr/>
        <p:nvPr/>
      </p:nvGrpSpPr>
      <p:grpSpPr>
        <a:xfrm>
          <a:off x="0" y="0"/>
          <a:ext cx="0" cy="0"/>
          <a:chOff x="0" y="0"/>
          <a:chExt cx="0" cy="0"/>
        </a:xfrm>
      </p:grpSpPr>
      <p:sp>
        <p:nvSpPr>
          <p:cNvPr id="948" name="Google Shape;948;p99"/>
          <p:cNvSpPr txBox="1"/>
          <p:nvPr/>
        </p:nvSpPr>
        <p:spPr>
          <a:xfrm>
            <a:off x="1368600" y="334188"/>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949" name="Google Shape;949;p99"/>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99"/>
          <p:cNvSpPr txBox="1"/>
          <p:nvPr/>
        </p:nvSpPr>
        <p:spPr>
          <a:xfrm>
            <a:off x="659850" y="1130175"/>
            <a:ext cx="78243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Quicksand"/>
                <a:ea typeface="Quicksand"/>
                <a:cs typeface="Quicksand"/>
                <a:sym typeface="Quicksand"/>
              </a:rPr>
              <a:t>For example, we noticed there are three more zeros for each distance in millimeters compared to the distance in meters. This is because we multiply by 1,000 and move the digit three places to the left so there are 3 zeroes in those places. </a:t>
            </a:r>
            <a:endParaRPr sz="1800">
              <a:latin typeface="Quicksand"/>
              <a:ea typeface="Quicksand"/>
              <a:cs typeface="Quicksand"/>
              <a:sym typeface="Quicksand"/>
            </a:endParaRPr>
          </a:p>
          <a:p>
            <a:pPr indent="-342900" lvl="1" marL="914400" rtl="0" algn="l">
              <a:spcBef>
                <a:spcPts val="0"/>
              </a:spcBef>
              <a:spcAft>
                <a:spcPts val="0"/>
              </a:spcAft>
              <a:buSzPts val="1800"/>
              <a:buFont typeface="Quicksand"/>
              <a:buChar char="○"/>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p:txBody>
      </p:sp>
      <p:pic>
        <p:nvPicPr>
          <p:cNvPr id="951" name="Google Shape;951;p99"/>
          <p:cNvPicPr preferRelativeResize="0"/>
          <p:nvPr/>
        </p:nvPicPr>
        <p:blipFill>
          <a:blip r:embed="rId3">
            <a:alphaModFix/>
          </a:blip>
          <a:stretch>
            <a:fillRect/>
          </a:stretch>
        </p:blipFill>
        <p:spPr>
          <a:xfrm>
            <a:off x="2618700" y="2418575"/>
            <a:ext cx="4076700" cy="1533525"/>
          </a:xfrm>
          <a:prstGeom prst="rect">
            <a:avLst/>
          </a:prstGeom>
          <a:noFill/>
          <a:ln>
            <a:noFill/>
          </a:ln>
        </p:spPr>
      </p:pic>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5" name="Shape 955"/>
        <p:cNvGrpSpPr/>
        <p:nvPr/>
      </p:nvGrpSpPr>
      <p:grpSpPr>
        <a:xfrm>
          <a:off x="0" y="0"/>
          <a:ext cx="0" cy="0"/>
          <a:chOff x="0" y="0"/>
          <a:chExt cx="0" cy="0"/>
        </a:xfrm>
      </p:grpSpPr>
      <p:sp>
        <p:nvSpPr>
          <p:cNvPr id="956" name="Google Shape;956;p100"/>
          <p:cNvSpPr txBox="1"/>
          <p:nvPr/>
        </p:nvSpPr>
        <p:spPr>
          <a:xfrm>
            <a:off x="1368600" y="334188"/>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957" name="Google Shape;957;p100"/>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100"/>
          <p:cNvSpPr txBox="1"/>
          <p:nvPr/>
        </p:nvSpPr>
        <p:spPr>
          <a:xfrm>
            <a:off x="659850" y="1130175"/>
            <a:ext cx="78243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Quicksand"/>
                <a:ea typeface="Quicksand"/>
                <a:cs typeface="Quicksand"/>
                <a:sym typeface="Quicksand"/>
              </a:rPr>
              <a:t>We also noticed that the digits shift when we multiply or divide by powers of 10. We represented really big numbers using powers of 10. We learned that       means 10 multiplied by itself 7 times.</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rPr lang="en" sz="1800">
                <a:latin typeface="Quicksand"/>
                <a:ea typeface="Quicksand"/>
                <a:cs typeface="Quicksand"/>
                <a:sym typeface="Quicksand"/>
              </a:rPr>
              <a:t>We solved problems involving metric length measurements, liquid measurements (liters and milliliters), and customary length measurements (inches, feet, and yards), time, and customary volume units (cups and quarts). We decided to convert from the smaller unit to the larger unit or the other way around.</a:t>
            </a:r>
            <a:endParaRPr sz="1800">
              <a:latin typeface="Quicksand"/>
              <a:ea typeface="Quicksand"/>
              <a:cs typeface="Quicksand"/>
              <a:sym typeface="Quicksand"/>
            </a:endParaRPr>
          </a:p>
          <a:p>
            <a:pPr indent="0" lvl="0" marL="91440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p:txBody>
      </p:sp>
      <p:pic>
        <p:nvPicPr>
          <p:cNvPr descr="&lt;math xmlns=&quot;http://www.w3.org/1998/Math/MathML&quot; display=&quot;block&quot; data-is-equatio=&quot;1&quot; data-latex=&quot;10^7&quot;&gt;&lt;msup&gt;&lt;mn&gt;10&lt;/mn&gt;&lt;mn&gt;7&lt;/mn&gt;&lt;/msup&gt;&lt;/math&gt;" id="959" name="Google Shape;959;p100" title="10 to the seventh power"/>
          <p:cNvPicPr preferRelativeResize="0"/>
          <p:nvPr/>
        </p:nvPicPr>
        <p:blipFill>
          <a:blip r:embed="rId3">
            <a:alphaModFix/>
          </a:blip>
          <a:stretch>
            <a:fillRect/>
          </a:stretch>
        </p:blipFill>
        <p:spPr>
          <a:xfrm>
            <a:off x="2123625" y="1794075"/>
            <a:ext cx="285100" cy="213825"/>
          </a:xfrm>
          <a:prstGeom prst="rect">
            <a:avLst/>
          </a:prstGeom>
          <a:noFill/>
          <a:ln>
            <a:noFill/>
          </a:ln>
        </p:spPr>
      </p:pic>
      <p:pic>
        <p:nvPicPr>
          <p:cNvPr id="960" name="Google Shape;960;p100"/>
          <p:cNvPicPr preferRelativeResize="0"/>
          <p:nvPr/>
        </p:nvPicPr>
        <p:blipFill>
          <a:blip r:embed="rId4">
            <a:alphaModFix/>
          </a:blip>
          <a:stretch>
            <a:fillRect/>
          </a:stretch>
        </p:blipFill>
        <p:spPr>
          <a:xfrm>
            <a:off x="1958575" y="2242800"/>
            <a:ext cx="4610100" cy="400050"/>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4" name="Shape 964"/>
        <p:cNvGrpSpPr/>
        <p:nvPr/>
      </p:nvGrpSpPr>
      <p:grpSpPr>
        <a:xfrm>
          <a:off x="0" y="0"/>
          <a:ext cx="0" cy="0"/>
          <a:chOff x="0" y="0"/>
          <a:chExt cx="0" cy="0"/>
        </a:xfrm>
      </p:grpSpPr>
      <p:sp>
        <p:nvSpPr>
          <p:cNvPr id="965" name="Google Shape;965;p101"/>
          <p:cNvSpPr txBox="1"/>
          <p:nvPr>
            <p:ph type="ctrTitle"/>
          </p:nvPr>
        </p:nvSpPr>
        <p:spPr>
          <a:xfrm>
            <a:off x="601350" y="1849800"/>
            <a:ext cx="79413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Add Fractions with Unlike Denominators</a:t>
            </a:r>
            <a:endParaRPr sz="4400">
              <a:solidFill>
                <a:srgbClr val="434343"/>
              </a:solidFill>
              <a:latin typeface="Hepta Slab"/>
              <a:ea typeface="Hepta Slab"/>
              <a:cs typeface="Hepta Slab"/>
              <a:sym typeface="Hepta Slab"/>
            </a:endParaRPr>
          </a:p>
        </p:txBody>
      </p:sp>
      <p:sp>
        <p:nvSpPr>
          <p:cNvPr id="966" name="Google Shape;966;p101"/>
          <p:cNvSpPr txBox="1"/>
          <p:nvPr/>
        </p:nvSpPr>
        <p:spPr>
          <a:xfrm>
            <a:off x="2888425" y="2587800"/>
            <a:ext cx="5892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add fractions with unlike denominators.</a:t>
            </a:r>
            <a:endParaRPr>
              <a:latin typeface="Quicksand"/>
              <a:ea typeface="Quicksand"/>
              <a:cs typeface="Quicksand"/>
              <a:sym typeface="Quicksand"/>
            </a:endParaRPr>
          </a:p>
        </p:txBody>
      </p:sp>
      <p:sp>
        <p:nvSpPr>
          <p:cNvPr id="967" name="Google Shape;967;p101"/>
          <p:cNvSpPr/>
          <p:nvPr/>
        </p:nvSpPr>
        <p:spPr>
          <a:xfrm>
            <a:off x="2371702" y="25877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101"/>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5.NF.A.1, 5.NF.A.2 </a:t>
            </a:r>
            <a:endParaRPr sz="1100">
              <a:latin typeface="Quicksand"/>
              <a:ea typeface="Quicksand"/>
              <a:cs typeface="Quicksand"/>
              <a:sym typeface="Quicksand"/>
            </a:endParaRPr>
          </a:p>
        </p:txBody>
      </p:sp>
      <p:sp>
        <p:nvSpPr>
          <p:cNvPr id="969" name="Google Shape;969;p101"/>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8</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973" name="Shape 973"/>
        <p:cNvGrpSpPr/>
        <p:nvPr/>
      </p:nvGrpSpPr>
      <p:grpSpPr>
        <a:xfrm>
          <a:off x="0" y="0"/>
          <a:ext cx="0" cy="0"/>
          <a:chOff x="0" y="0"/>
          <a:chExt cx="0" cy="0"/>
        </a:xfrm>
      </p:grpSpPr>
      <p:sp>
        <p:nvSpPr>
          <p:cNvPr id="974" name="Google Shape;974;p102"/>
          <p:cNvSpPr txBox="1"/>
          <p:nvPr>
            <p:ph type="ctrTitle"/>
          </p:nvPr>
        </p:nvSpPr>
        <p:spPr>
          <a:xfrm>
            <a:off x="512275" y="272550"/>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666666"/>
                </a:solidFill>
                <a:latin typeface="Hepta Slab"/>
                <a:ea typeface="Hepta Slab"/>
                <a:cs typeface="Hepta Slab"/>
                <a:sym typeface="Hepta Slab"/>
              </a:rPr>
              <a:t>True or False: Sum of 1</a:t>
            </a:r>
            <a:endParaRPr b="0" sz="2500">
              <a:solidFill>
                <a:srgbClr val="666666"/>
              </a:solidFill>
              <a:latin typeface="Hepta Slab"/>
              <a:ea typeface="Hepta Slab"/>
              <a:cs typeface="Hepta Slab"/>
              <a:sym typeface="Hepta Slab"/>
            </a:endParaRPr>
          </a:p>
        </p:txBody>
      </p:sp>
      <p:sp>
        <p:nvSpPr>
          <p:cNvPr id="975" name="Google Shape;975;p102"/>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976" name="Google Shape;976;p102"/>
          <p:cNvGrpSpPr/>
          <p:nvPr/>
        </p:nvGrpSpPr>
        <p:grpSpPr>
          <a:xfrm>
            <a:off x="512278" y="1283522"/>
            <a:ext cx="3213809" cy="1542347"/>
            <a:chOff x="943501" y="1534588"/>
            <a:chExt cx="3079836" cy="1339308"/>
          </a:xfrm>
        </p:grpSpPr>
        <p:sp>
          <p:nvSpPr>
            <p:cNvPr id="977" name="Google Shape;977;p102"/>
            <p:cNvSpPr/>
            <p:nvPr/>
          </p:nvSpPr>
          <p:spPr>
            <a:xfrm rot="-591543">
              <a:off x="993589" y="1783463"/>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102"/>
            <p:cNvSpPr txBox="1"/>
            <p:nvPr/>
          </p:nvSpPr>
          <p:spPr>
            <a:xfrm rot="-581972">
              <a:off x="1387455" y="1904490"/>
              <a:ext cx="2191934"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Decide whether each statement is true or false. </a:t>
              </a:r>
              <a:endParaRPr>
                <a:latin typeface="Livvic"/>
                <a:ea typeface="Livvic"/>
                <a:cs typeface="Livvic"/>
                <a:sym typeface="Livvic"/>
              </a:endParaRPr>
            </a:p>
          </p:txBody>
        </p:sp>
      </p:grpSp>
      <p:pic>
        <p:nvPicPr>
          <p:cNvPr id="979" name="Google Shape;979;p102"/>
          <p:cNvPicPr preferRelativeResize="0"/>
          <p:nvPr/>
        </p:nvPicPr>
        <p:blipFill>
          <a:blip r:embed="rId3">
            <a:alphaModFix/>
          </a:blip>
          <a:stretch>
            <a:fillRect/>
          </a:stretch>
        </p:blipFill>
        <p:spPr>
          <a:xfrm>
            <a:off x="3137862" y="2492025"/>
            <a:ext cx="3333750" cy="1285875"/>
          </a:xfrm>
          <a:prstGeom prst="rect">
            <a:avLst/>
          </a:prstGeom>
          <a:noFill/>
          <a:ln>
            <a:noFill/>
          </a:ln>
        </p:spPr>
      </p:pic>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983" name="Shape 983"/>
        <p:cNvGrpSpPr/>
        <p:nvPr/>
      </p:nvGrpSpPr>
      <p:grpSpPr>
        <a:xfrm>
          <a:off x="0" y="0"/>
          <a:ext cx="0" cy="0"/>
          <a:chOff x="0" y="0"/>
          <a:chExt cx="0" cy="0"/>
        </a:xfrm>
      </p:grpSpPr>
      <p:sp>
        <p:nvSpPr>
          <p:cNvPr id="984" name="Google Shape;984;p103"/>
          <p:cNvSpPr txBox="1"/>
          <p:nvPr>
            <p:ph type="ctrTitle"/>
          </p:nvPr>
        </p:nvSpPr>
        <p:spPr>
          <a:xfrm>
            <a:off x="512275" y="272550"/>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666666"/>
                </a:solidFill>
                <a:latin typeface="Hepta Slab"/>
                <a:ea typeface="Hepta Slab"/>
                <a:cs typeface="Hepta Slab"/>
                <a:sym typeface="Hepta Slab"/>
              </a:rPr>
              <a:t>True or False: Sum of 1</a:t>
            </a:r>
            <a:endParaRPr b="0" sz="2500">
              <a:solidFill>
                <a:srgbClr val="666666"/>
              </a:solidFill>
              <a:latin typeface="Hepta Slab"/>
              <a:ea typeface="Hepta Slab"/>
              <a:cs typeface="Hepta Slab"/>
              <a:sym typeface="Hepta Slab"/>
            </a:endParaRPr>
          </a:p>
        </p:txBody>
      </p:sp>
      <p:sp>
        <p:nvSpPr>
          <p:cNvPr id="985" name="Google Shape;985;p103"/>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986" name="Google Shape;986;p103"/>
          <p:cNvGrpSpPr/>
          <p:nvPr/>
        </p:nvGrpSpPr>
        <p:grpSpPr>
          <a:xfrm>
            <a:off x="512278" y="1283522"/>
            <a:ext cx="3213809" cy="1542347"/>
            <a:chOff x="943501" y="1534588"/>
            <a:chExt cx="3079836" cy="1339308"/>
          </a:xfrm>
        </p:grpSpPr>
        <p:sp>
          <p:nvSpPr>
            <p:cNvPr id="987" name="Google Shape;987;p103"/>
            <p:cNvSpPr/>
            <p:nvPr/>
          </p:nvSpPr>
          <p:spPr>
            <a:xfrm rot="-591543">
              <a:off x="993589" y="1783463"/>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103"/>
            <p:cNvSpPr txBox="1"/>
            <p:nvPr/>
          </p:nvSpPr>
          <p:spPr>
            <a:xfrm rot="-581972">
              <a:off x="1387455" y="1904490"/>
              <a:ext cx="2191934"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Decide whether each statement is true or false. </a:t>
              </a:r>
              <a:endParaRPr>
                <a:latin typeface="Livvic"/>
                <a:ea typeface="Livvic"/>
                <a:cs typeface="Livvic"/>
                <a:sym typeface="Livvic"/>
              </a:endParaRPr>
            </a:p>
          </p:txBody>
        </p:sp>
      </p:grpSp>
      <p:pic>
        <p:nvPicPr>
          <p:cNvPr id="989" name="Google Shape;989;p103"/>
          <p:cNvPicPr preferRelativeResize="0"/>
          <p:nvPr/>
        </p:nvPicPr>
        <p:blipFill>
          <a:blip r:embed="rId3">
            <a:alphaModFix/>
          </a:blip>
          <a:stretch>
            <a:fillRect/>
          </a:stretch>
        </p:blipFill>
        <p:spPr>
          <a:xfrm>
            <a:off x="3284812" y="2207300"/>
            <a:ext cx="3362325" cy="1619250"/>
          </a:xfrm>
          <a:prstGeom prst="rect">
            <a:avLst/>
          </a:prstGeom>
          <a:noFill/>
          <a:ln>
            <a:noFill/>
          </a:ln>
        </p:spPr>
      </p:pic>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993" name="Shape 993"/>
        <p:cNvGrpSpPr/>
        <p:nvPr/>
      </p:nvGrpSpPr>
      <p:grpSpPr>
        <a:xfrm>
          <a:off x="0" y="0"/>
          <a:ext cx="0" cy="0"/>
          <a:chOff x="0" y="0"/>
          <a:chExt cx="0" cy="0"/>
        </a:xfrm>
      </p:grpSpPr>
      <p:sp>
        <p:nvSpPr>
          <p:cNvPr id="994" name="Google Shape;994;p104"/>
          <p:cNvSpPr txBox="1"/>
          <p:nvPr>
            <p:ph type="ctrTitle"/>
          </p:nvPr>
        </p:nvSpPr>
        <p:spPr>
          <a:xfrm>
            <a:off x="512275" y="272550"/>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666666"/>
                </a:solidFill>
                <a:latin typeface="Hepta Slab"/>
                <a:ea typeface="Hepta Slab"/>
                <a:cs typeface="Hepta Slab"/>
                <a:sym typeface="Hepta Slab"/>
              </a:rPr>
              <a:t>True or False: Sum of 1</a:t>
            </a:r>
            <a:endParaRPr b="0" sz="2500">
              <a:solidFill>
                <a:srgbClr val="666666"/>
              </a:solidFill>
              <a:latin typeface="Hepta Slab"/>
              <a:ea typeface="Hepta Slab"/>
              <a:cs typeface="Hepta Slab"/>
              <a:sym typeface="Hepta Slab"/>
            </a:endParaRPr>
          </a:p>
        </p:txBody>
      </p:sp>
      <p:sp>
        <p:nvSpPr>
          <p:cNvPr id="995" name="Google Shape;995;p104"/>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996" name="Google Shape;996;p104"/>
          <p:cNvGrpSpPr/>
          <p:nvPr/>
        </p:nvGrpSpPr>
        <p:grpSpPr>
          <a:xfrm>
            <a:off x="512278" y="1283522"/>
            <a:ext cx="3213809" cy="1542347"/>
            <a:chOff x="943501" y="1534588"/>
            <a:chExt cx="3079836" cy="1339308"/>
          </a:xfrm>
        </p:grpSpPr>
        <p:sp>
          <p:nvSpPr>
            <p:cNvPr id="997" name="Google Shape;997;p104"/>
            <p:cNvSpPr/>
            <p:nvPr/>
          </p:nvSpPr>
          <p:spPr>
            <a:xfrm rot="-591543">
              <a:off x="993589" y="1783463"/>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104"/>
            <p:cNvSpPr txBox="1"/>
            <p:nvPr/>
          </p:nvSpPr>
          <p:spPr>
            <a:xfrm rot="-581972">
              <a:off x="1387455" y="1904490"/>
              <a:ext cx="2191934"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Decide whether each statement is true or false. </a:t>
              </a:r>
              <a:endParaRPr>
                <a:latin typeface="Livvic"/>
                <a:ea typeface="Livvic"/>
                <a:cs typeface="Livvic"/>
                <a:sym typeface="Livvic"/>
              </a:endParaRPr>
            </a:p>
          </p:txBody>
        </p:sp>
      </p:grpSp>
      <p:pic>
        <p:nvPicPr>
          <p:cNvPr id="999" name="Google Shape;999;p104"/>
          <p:cNvPicPr preferRelativeResize="0"/>
          <p:nvPr/>
        </p:nvPicPr>
        <p:blipFill>
          <a:blip r:embed="rId3">
            <a:alphaModFix/>
          </a:blip>
          <a:stretch>
            <a:fillRect/>
          </a:stretch>
        </p:blipFill>
        <p:spPr>
          <a:xfrm>
            <a:off x="3211337" y="2345075"/>
            <a:ext cx="3295650" cy="1562100"/>
          </a:xfrm>
          <a:prstGeom prst="rect">
            <a:avLst/>
          </a:prstGeom>
          <a:noFill/>
          <a:ln>
            <a:noFill/>
          </a:ln>
        </p:spPr>
      </p:pic>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3" name="Shape 1003"/>
        <p:cNvGrpSpPr/>
        <p:nvPr/>
      </p:nvGrpSpPr>
      <p:grpSpPr>
        <a:xfrm>
          <a:off x="0" y="0"/>
          <a:ext cx="0" cy="0"/>
          <a:chOff x="0" y="0"/>
          <a:chExt cx="0" cy="0"/>
        </a:xfrm>
      </p:grpSpPr>
      <p:sp>
        <p:nvSpPr>
          <p:cNvPr id="1004" name="Google Shape;1004;p105"/>
          <p:cNvSpPr txBox="1"/>
          <p:nvPr>
            <p:ph type="ctrTitle"/>
          </p:nvPr>
        </p:nvSpPr>
        <p:spPr>
          <a:xfrm>
            <a:off x="583700" y="536771"/>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434343"/>
                </a:solidFill>
                <a:latin typeface="Hepta Slab"/>
                <a:ea typeface="Hepta Slab"/>
                <a:cs typeface="Hepta Slab"/>
                <a:sym typeface="Hepta Slab"/>
              </a:rPr>
              <a:t>Tyler’s Jog-A-Thon</a:t>
            </a:r>
            <a:endParaRPr b="0" sz="3400">
              <a:solidFill>
                <a:srgbClr val="434343"/>
              </a:solidFill>
              <a:latin typeface="Hepta Slab"/>
              <a:ea typeface="Hepta Slab"/>
              <a:cs typeface="Hepta Slab"/>
              <a:sym typeface="Hepta Slab"/>
            </a:endParaRPr>
          </a:p>
        </p:txBody>
      </p:sp>
      <p:sp>
        <p:nvSpPr>
          <p:cNvPr id="1005" name="Google Shape;1005;p105"/>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1006" name="Google Shape;1006;p105"/>
          <p:cNvSpPr txBox="1"/>
          <p:nvPr/>
        </p:nvSpPr>
        <p:spPr>
          <a:xfrm>
            <a:off x="3968700" y="1648188"/>
            <a:ext cx="4920300" cy="184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latin typeface="Quicksand"/>
                <a:ea typeface="Quicksand"/>
                <a:cs typeface="Quicksand"/>
                <a:sym typeface="Quicksand"/>
              </a:rPr>
              <a:t>1. Estimate whether or not Tyler ran 1 mile. Explain or show your reasoning.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rPr lang="en" sz="1800">
                <a:latin typeface="Quicksand"/>
                <a:ea typeface="Quicksand"/>
                <a:cs typeface="Quicksand"/>
                <a:sym typeface="Quicksand"/>
              </a:rPr>
              <a:t>2. How far did Tyler run? Explain or show your thinking.</a:t>
            </a:r>
            <a:endParaRPr sz="1800">
              <a:latin typeface="Quicksand"/>
              <a:ea typeface="Quicksand"/>
              <a:cs typeface="Quicksand"/>
              <a:sym typeface="Quicksand"/>
            </a:endParaRPr>
          </a:p>
        </p:txBody>
      </p:sp>
      <p:sp>
        <p:nvSpPr>
          <p:cNvPr id="1007" name="Google Shape;1007;p105"/>
          <p:cNvSpPr txBox="1"/>
          <p:nvPr/>
        </p:nvSpPr>
        <p:spPr>
          <a:xfrm>
            <a:off x="528675" y="1725150"/>
            <a:ext cx="3330900" cy="1693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Quicksand"/>
                <a:ea typeface="Quicksand"/>
                <a:cs typeface="Quicksand"/>
                <a:sym typeface="Quicksand"/>
              </a:rPr>
              <a:t>Tyler trains for his school's Jog-A-Thon and needs to run at least 1 mile per day. In the morning, Tyler runs to his grandma's house, which is 5/8 mile away. In the afternoon, Tyler runs to his friend Jada’s house, which is ¼ mile away.</a:t>
            </a:r>
            <a:endParaRPr b="1">
              <a:latin typeface="Quicksand"/>
              <a:ea typeface="Quicksand"/>
              <a:cs typeface="Quicksand"/>
              <a:sym typeface="Quicksand"/>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1" name="Shape 1011"/>
        <p:cNvGrpSpPr/>
        <p:nvPr/>
      </p:nvGrpSpPr>
      <p:grpSpPr>
        <a:xfrm>
          <a:off x="0" y="0"/>
          <a:ext cx="0" cy="0"/>
          <a:chOff x="0" y="0"/>
          <a:chExt cx="0" cy="0"/>
        </a:xfrm>
      </p:grpSpPr>
      <p:sp>
        <p:nvSpPr>
          <p:cNvPr id="1012" name="Google Shape;1012;p106"/>
          <p:cNvSpPr txBox="1"/>
          <p:nvPr>
            <p:ph type="ctrTitle"/>
          </p:nvPr>
        </p:nvSpPr>
        <p:spPr>
          <a:xfrm>
            <a:off x="583700" y="536771"/>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434343"/>
                </a:solidFill>
                <a:latin typeface="Hepta Slab"/>
                <a:ea typeface="Hepta Slab"/>
                <a:cs typeface="Hepta Slab"/>
                <a:sym typeface="Hepta Slab"/>
              </a:rPr>
              <a:t>How Far Did Kiran Run?</a:t>
            </a:r>
            <a:endParaRPr b="0" sz="3400">
              <a:solidFill>
                <a:srgbClr val="434343"/>
              </a:solidFill>
              <a:latin typeface="Hepta Slab"/>
              <a:ea typeface="Hepta Slab"/>
              <a:cs typeface="Hepta Slab"/>
              <a:sym typeface="Hepta Slab"/>
            </a:endParaRPr>
          </a:p>
        </p:txBody>
      </p:sp>
      <p:sp>
        <p:nvSpPr>
          <p:cNvPr id="1013" name="Google Shape;1013;p106"/>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1014" name="Google Shape;1014;p106"/>
          <p:cNvSpPr txBox="1"/>
          <p:nvPr/>
        </p:nvSpPr>
        <p:spPr>
          <a:xfrm>
            <a:off x="451200" y="1230200"/>
            <a:ext cx="4467900" cy="877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Quicksand"/>
                <a:ea typeface="Quicksand"/>
                <a:cs typeface="Quicksand"/>
                <a:sym typeface="Quicksand"/>
              </a:rPr>
              <a:t>1. Below are entries from Kiran's running log. Did he run at least 1 mile each day? Show your reasoning. </a:t>
            </a:r>
            <a:endParaRPr sz="1500">
              <a:latin typeface="Quicksand"/>
              <a:ea typeface="Quicksand"/>
              <a:cs typeface="Quicksand"/>
              <a:sym typeface="Quicksand"/>
            </a:endParaRPr>
          </a:p>
        </p:txBody>
      </p:sp>
      <p:pic>
        <p:nvPicPr>
          <p:cNvPr id="1015" name="Google Shape;1015;p106"/>
          <p:cNvPicPr preferRelativeResize="0"/>
          <p:nvPr/>
        </p:nvPicPr>
        <p:blipFill>
          <a:blip r:embed="rId3">
            <a:alphaModFix/>
          </a:blip>
          <a:stretch>
            <a:fillRect/>
          </a:stretch>
        </p:blipFill>
        <p:spPr>
          <a:xfrm>
            <a:off x="1144325" y="2107400"/>
            <a:ext cx="2856125" cy="2468650"/>
          </a:xfrm>
          <a:prstGeom prst="rect">
            <a:avLst/>
          </a:prstGeom>
          <a:noFill/>
          <a:ln cap="flat" cmpd="sng" w="19050">
            <a:solidFill>
              <a:schemeClr val="dk2"/>
            </a:solidFill>
            <a:prstDash val="solid"/>
            <a:round/>
            <a:headEnd len="sm" w="sm" type="none"/>
            <a:tailEnd len="sm" w="sm" type="none"/>
          </a:ln>
        </p:spPr>
      </p:pic>
      <p:sp>
        <p:nvSpPr>
          <p:cNvPr id="1016" name="Google Shape;1016;p106"/>
          <p:cNvSpPr txBox="1"/>
          <p:nvPr/>
        </p:nvSpPr>
        <p:spPr>
          <a:xfrm>
            <a:off x="4919100" y="1276700"/>
            <a:ext cx="37107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2. Each of the expressions below could be used to find the total distance Kiran ran on a given day. Match each of the expressions to one of the days entered in Kiran’s running log. Some days will have more than one match.</a:t>
            </a:r>
            <a:endParaRPr>
              <a:latin typeface="Quicksand"/>
              <a:ea typeface="Quicksand"/>
              <a:cs typeface="Quicksand"/>
              <a:sym typeface="Quicksand"/>
            </a:endParaRPr>
          </a:p>
        </p:txBody>
      </p:sp>
      <p:pic>
        <p:nvPicPr>
          <p:cNvPr id="1017" name="Google Shape;1017;p106"/>
          <p:cNvPicPr preferRelativeResize="0"/>
          <p:nvPr/>
        </p:nvPicPr>
        <p:blipFill>
          <a:blip r:embed="rId4">
            <a:alphaModFix/>
          </a:blip>
          <a:stretch>
            <a:fillRect/>
          </a:stretch>
        </p:blipFill>
        <p:spPr>
          <a:xfrm>
            <a:off x="5425521" y="2814625"/>
            <a:ext cx="910236" cy="1702600"/>
          </a:xfrm>
          <a:prstGeom prst="rect">
            <a:avLst/>
          </a:prstGeom>
          <a:noFill/>
          <a:ln cap="flat" cmpd="sng" w="19050">
            <a:solidFill>
              <a:schemeClr val="dk2"/>
            </a:solidFill>
            <a:prstDash val="solid"/>
            <a:round/>
            <a:headEnd len="sm" w="sm" type="none"/>
            <a:tailEnd len="sm" w="sm" type="none"/>
          </a:ln>
        </p:spPr>
      </p:pic>
      <p:pic>
        <p:nvPicPr>
          <p:cNvPr id="1018" name="Google Shape;1018;p106"/>
          <p:cNvPicPr preferRelativeResize="0"/>
          <p:nvPr/>
        </p:nvPicPr>
        <p:blipFill>
          <a:blip r:embed="rId5">
            <a:alphaModFix/>
          </a:blip>
          <a:stretch>
            <a:fillRect/>
          </a:stretch>
        </p:blipFill>
        <p:spPr>
          <a:xfrm>
            <a:off x="6570801" y="2860613"/>
            <a:ext cx="1016846" cy="16106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2" name="Shape 1022"/>
        <p:cNvGrpSpPr/>
        <p:nvPr/>
      </p:nvGrpSpPr>
      <p:grpSpPr>
        <a:xfrm>
          <a:off x="0" y="0"/>
          <a:ext cx="0" cy="0"/>
          <a:chOff x="0" y="0"/>
          <a:chExt cx="0" cy="0"/>
        </a:xfrm>
      </p:grpSpPr>
      <p:pic>
        <p:nvPicPr>
          <p:cNvPr id="1023" name="Google Shape;1023;p107"/>
          <p:cNvPicPr preferRelativeResize="0"/>
          <p:nvPr/>
        </p:nvPicPr>
        <p:blipFill rotWithShape="1">
          <a:blip r:embed="rId3">
            <a:alphaModFix/>
          </a:blip>
          <a:srcRect b="0" l="17428" r="19424" t="0"/>
          <a:stretch/>
        </p:blipFill>
        <p:spPr>
          <a:xfrm>
            <a:off x="3737937" y="2792644"/>
            <a:ext cx="1668125" cy="1661569"/>
          </a:xfrm>
          <a:prstGeom prst="rect">
            <a:avLst/>
          </a:prstGeom>
          <a:noFill/>
          <a:ln>
            <a:noFill/>
          </a:ln>
        </p:spPr>
      </p:pic>
      <p:sp>
        <p:nvSpPr>
          <p:cNvPr id="1024" name="Google Shape;1024;p107"/>
          <p:cNvSpPr txBox="1"/>
          <p:nvPr/>
        </p:nvSpPr>
        <p:spPr>
          <a:xfrm>
            <a:off x="7943375" y="220450"/>
            <a:ext cx="10686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666666"/>
                </a:solidFill>
                <a:latin typeface="Nixie One"/>
                <a:ea typeface="Nixie One"/>
                <a:cs typeface="Nixie One"/>
                <a:sym typeface="Nixie One"/>
              </a:rPr>
              <a:t>Lesson Synthesis</a:t>
            </a:r>
            <a:endParaRPr>
              <a:solidFill>
                <a:srgbClr val="666666"/>
              </a:solidFill>
              <a:latin typeface="Nixie One"/>
              <a:ea typeface="Nixie One"/>
              <a:cs typeface="Nixie One"/>
              <a:sym typeface="Nixie One"/>
            </a:endParaRPr>
          </a:p>
        </p:txBody>
      </p:sp>
      <p:sp>
        <p:nvSpPr>
          <p:cNvPr id="1025" name="Google Shape;1025;p107"/>
          <p:cNvSpPr txBox="1"/>
          <p:nvPr/>
        </p:nvSpPr>
        <p:spPr>
          <a:xfrm>
            <a:off x="5703425" y="1978350"/>
            <a:ext cx="2236200" cy="114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Describe how you would add these two fractions.</a:t>
            </a:r>
            <a:endParaRPr b="1" sz="1200">
              <a:latin typeface="Quicksand"/>
              <a:ea typeface="Quicksand"/>
              <a:cs typeface="Quicksand"/>
              <a:sym typeface="Quicksand"/>
            </a:endParaRPr>
          </a:p>
        </p:txBody>
      </p:sp>
      <p:sp>
        <p:nvSpPr>
          <p:cNvPr id="1026" name="Google Shape;1026;p107"/>
          <p:cNvSpPr/>
          <p:nvPr/>
        </p:nvSpPr>
        <p:spPr>
          <a:xfrm>
            <a:off x="5470300" y="1752800"/>
            <a:ext cx="2871981" cy="143244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7" name="Google Shape;1027;p107"/>
          <p:cNvSpPr txBox="1"/>
          <p:nvPr/>
        </p:nvSpPr>
        <p:spPr>
          <a:xfrm>
            <a:off x="628550" y="495100"/>
            <a:ext cx="7215600" cy="1200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200">
                <a:latin typeface="Quicksand"/>
                <a:ea typeface="Quicksand"/>
                <a:cs typeface="Quicksand"/>
                <a:sym typeface="Quicksand"/>
              </a:rPr>
              <a:t>Today we added fractions with unlike denominators. What is challenging about adding fractions with unlike denominators?</a:t>
            </a:r>
            <a:endParaRPr sz="2200">
              <a:latin typeface="Quicksand"/>
              <a:ea typeface="Quicksand"/>
              <a:cs typeface="Quicksand"/>
              <a:sym typeface="Quicksand"/>
            </a:endParaRPr>
          </a:p>
        </p:txBody>
      </p:sp>
      <p:pic>
        <p:nvPicPr>
          <p:cNvPr id="1028" name="Google Shape;1028;p107"/>
          <p:cNvPicPr preferRelativeResize="0"/>
          <p:nvPr/>
        </p:nvPicPr>
        <p:blipFill>
          <a:blip r:embed="rId4">
            <a:alphaModFix/>
          </a:blip>
          <a:stretch>
            <a:fillRect/>
          </a:stretch>
        </p:blipFill>
        <p:spPr>
          <a:xfrm>
            <a:off x="1967775" y="1752800"/>
            <a:ext cx="1814050" cy="887725"/>
          </a:xfrm>
          <a:prstGeom prst="rect">
            <a:avLst/>
          </a:prstGeom>
          <a:noFill/>
          <a:ln>
            <a:noFill/>
          </a:ln>
        </p:spPr>
      </p:pic>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2" name="Shape 1032"/>
        <p:cNvGrpSpPr/>
        <p:nvPr/>
      </p:nvGrpSpPr>
      <p:grpSpPr>
        <a:xfrm>
          <a:off x="0" y="0"/>
          <a:ext cx="0" cy="0"/>
          <a:chOff x="0" y="0"/>
          <a:chExt cx="0" cy="0"/>
        </a:xfrm>
      </p:grpSpPr>
      <p:sp>
        <p:nvSpPr>
          <p:cNvPr id="1033" name="Google Shape;1033;p108"/>
          <p:cNvSpPr txBox="1"/>
          <p:nvPr>
            <p:ph type="ctrTitle"/>
          </p:nvPr>
        </p:nvSpPr>
        <p:spPr>
          <a:xfrm>
            <a:off x="592925" y="1464225"/>
            <a:ext cx="7743600" cy="1442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Subtract Fractions with Unlike Denominators</a:t>
            </a:r>
            <a:endParaRPr sz="4400">
              <a:latin typeface="Hepta Slab"/>
              <a:ea typeface="Hepta Slab"/>
              <a:cs typeface="Hepta Slab"/>
              <a:sym typeface="Hepta Slab"/>
            </a:endParaRPr>
          </a:p>
        </p:txBody>
      </p:sp>
      <p:sp>
        <p:nvSpPr>
          <p:cNvPr id="1034" name="Google Shape;1034;p108"/>
          <p:cNvSpPr txBox="1"/>
          <p:nvPr/>
        </p:nvSpPr>
        <p:spPr>
          <a:xfrm>
            <a:off x="2948825" y="2906313"/>
            <a:ext cx="53877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subtract fractions with unlike denominators. </a:t>
            </a:r>
            <a:endParaRPr>
              <a:latin typeface="Quicksand"/>
              <a:ea typeface="Quicksand"/>
              <a:cs typeface="Quicksand"/>
              <a:sym typeface="Quicksand"/>
            </a:endParaRPr>
          </a:p>
        </p:txBody>
      </p:sp>
      <p:sp>
        <p:nvSpPr>
          <p:cNvPr id="1035" name="Google Shape;1035;p108"/>
          <p:cNvSpPr/>
          <p:nvPr/>
        </p:nvSpPr>
        <p:spPr>
          <a:xfrm>
            <a:off x="2393677" y="2906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6" name="Google Shape;1036;p108"/>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5.NF.A.1, 5.NF.A.2</a:t>
            </a:r>
            <a:endParaRPr sz="1100">
              <a:latin typeface="Quicksand"/>
              <a:ea typeface="Quicksand"/>
              <a:cs typeface="Quicksand"/>
              <a:sym typeface="Quicksand"/>
            </a:endParaRPr>
          </a:p>
        </p:txBody>
      </p:sp>
      <p:sp>
        <p:nvSpPr>
          <p:cNvPr id="1037" name="Google Shape;1037;p108"/>
          <p:cNvSpPr txBox="1"/>
          <p:nvPr/>
        </p:nvSpPr>
        <p:spPr>
          <a:xfrm>
            <a:off x="7713425" y="-1450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9</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1" name="Shape 1041"/>
        <p:cNvGrpSpPr/>
        <p:nvPr/>
      </p:nvGrpSpPr>
      <p:grpSpPr>
        <a:xfrm>
          <a:off x="0" y="0"/>
          <a:ext cx="0" cy="0"/>
          <a:chOff x="0" y="0"/>
          <a:chExt cx="0" cy="0"/>
        </a:xfrm>
      </p:grpSpPr>
      <p:sp>
        <p:nvSpPr>
          <p:cNvPr id="1042" name="Google Shape;1042;p109"/>
          <p:cNvSpPr txBox="1"/>
          <p:nvPr>
            <p:ph type="ctrTitle"/>
          </p:nvPr>
        </p:nvSpPr>
        <p:spPr>
          <a:xfrm>
            <a:off x="203475" y="682350"/>
            <a:ext cx="82089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Number Talk: </a:t>
            </a:r>
            <a:endParaRPr sz="26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600">
                <a:solidFill>
                  <a:srgbClr val="434343"/>
                </a:solidFill>
                <a:latin typeface="Hepta Slab"/>
                <a:ea typeface="Hepta Slab"/>
                <a:cs typeface="Hepta Slab"/>
                <a:sym typeface="Hepta Slab"/>
              </a:rPr>
              <a:t>Fraction Addition and Subtraction</a:t>
            </a:r>
            <a:endParaRPr b="0" sz="2600">
              <a:solidFill>
                <a:schemeClr val="accent5"/>
              </a:solidFill>
              <a:latin typeface="Hepta Slab"/>
              <a:ea typeface="Hepta Slab"/>
              <a:cs typeface="Hepta Slab"/>
              <a:sym typeface="Hepta Slab"/>
            </a:endParaRPr>
          </a:p>
        </p:txBody>
      </p:sp>
      <p:sp>
        <p:nvSpPr>
          <p:cNvPr id="1043" name="Google Shape;1043;p109"/>
          <p:cNvSpPr txBox="1"/>
          <p:nvPr/>
        </p:nvSpPr>
        <p:spPr>
          <a:xfrm>
            <a:off x="8144025" y="212250"/>
            <a:ext cx="877200" cy="8415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666666"/>
                </a:solidFill>
                <a:latin typeface="Nixie One"/>
                <a:ea typeface="Nixie One"/>
                <a:cs typeface="Nixie One"/>
                <a:sym typeface="Nixie One"/>
              </a:rPr>
              <a:t>Warm up</a:t>
            </a:r>
            <a:endParaRPr sz="1600">
              <a:solidFill>
                <a:srgbClr val="666666"/>
              </a:solidFill>
              <a:latin typeface="Nixie One"/>
              <a:ea typeface="Nixie One"/>
              <a:cs typeface="Nixie One"/>
              <a:sym typeface="Nixie One"/>
            </a:endParaRPr>
          </a:p>
        </p:txBody>
      </p:sp>
      <p:grpSp>
        <p:nvGrpSpPr>
          <p:cNvPr id="1044" name="Google Shape;1044;p109"/>
          <p:cNvGrpSpPr/>
          <p:nvPr/>
        </p:nvGrpSpPr>
        <p:grpSpPr>
          <a:xfrm rot="-698982">
            <a:off x="430008" y="1732988"/>
            <a:ext cx="2102653" cy="1288976"/>
            <a:chOff x="254750" y="1577025"/>
            <a:chExt cx="2155248" cy="1069848"/>
          </a:xfrm>
        </p:grpSpPr>
        <p:sp>
          <p:nvSpPr>
            <p:cNvPr id="1045" name="Google Shape;1045;p109"/>
            <p:cNvSpPr/>
            <p:nvPr/>
          </p:nvSpPr>
          <p:spPr>
            <a:xfrm>
              <a:off x="254750" y="1577025"/>
              <a:ext cx="2155248"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6" name="Google Shape;1046;p109"/>
            <p:cNvSpPr txBox="1"/>
            <p:nvPr/>
          </p:nvSpPr>
          <p:spPr>
            <a:xfrm>
              <a:off x="422479" y="1704387"/>
              <a:ext cx="1819800" cy="81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Caveat Brush"/>
                  <a:ea typeface="Caveat Brush"/>
                  <a:cs typeface="Caveat Brush"/>
                  <a:sym typeface="Caveat Brush"/>
                </a:rPr>
                <a:t>Find the value of each expression mentally. </a:t>
              </a:r>
              <a:endParaRPr sz="1700">
                <a:latin typeface="Caveat Brush"/>
                <a:ea typeface="Caveat Brush"/>
                <a:cs typeface="Caveat Brush"/>
                <a:sym typeface="Caveat Brush"/>
              </a:endParaRPr>
            </a:p>
          </p:txBody>
        </p:sp>
      </p:grpSp>
      <p:pic>
        <p:nvPicPr>
          <p:cNvPr id="1047" name="Google Shape;1047;p109"/>
          <p:cNvPicPr preferRelativeResize="0"/>
          <p:nvPr/>
        </p:nvPicPr>
        <p:blipFill>
          <a:blip r:embed="rId3">
            <a:alphaModFix/>
          </a:blip>
          <a:stretch>
            <a:fillRect/>
          </a:stretch>
        </p:blipFill>
        <p:spPr>
          <a:xfrm>
            <a:off x="3655376" y="2166325"/>
            <a:ext cx="2028825" cy="1257300"/>
          </a:xfrm>
          <a:prstGeom prst="rect">
            <a:avLst/>
          </a:prstGeom>
          <a:noFill/>
          <a:ln>
            <a:noFill/>
          </a:ln>
        </p:spPr>
      </p:pic>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1" name="Shape 1051"/>
        <p:cNvGrpSpPr/>
        <p:nvPr/>
      </p:nvGrpSpPr>
      <p:grpSpPr>
        <a:xfrm>
          <a:off x="0" y="0"/>
          <a:ext cx="0" cy="0"/>
          <a:chOff x="0" y="0"/>
          <a:chExt cx="0" cy="0"/>
        </a:xfrm>
      </p:grpSpPr>
      <p:sp>
        <p:nvSpPr>
          <p:cNvPr id="1052" name="Google Shape;1052;p110"/>
          <p:cNvSpPr txBox="1"/>
          <p:nvPr>
            <p:ph type="ctrTitle"/>
          </p:nvPr>
        </p:nvSpPr>
        <p:spPr>
          <a:xfrm>
            <a:off x="203475" y="682350"/>
            <a:ext cx="82089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Number Talk: </a:t>
            </a:r>
            <a:endParaRPr sz="26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600">
                <a:solidFill>
                  <a:srgbClr val="434343"/>
                </a:solidFill>
                <a:latin typeface="Hepta Slab"/>
                <a:ea typeface="Hepta Slab"/>
                <a:cs typeface="Hepta Slab"/>
                <a:sym typeface="Hepta Slab"/>
              </a:rPr>
              <a:t>Fraction Addition and Subtraction</a:t>
            </a:r>
            <a:endParaRPr b="0" sz="2600">
              <a:solidFill>
                <a:schemeClr val="accent5"/>
              </a:solidFill>
              <a:latin typeface="Hepta Slab"/>
              <a:ea typeface="Hepta Slab"/>
              <a:cs typeface="Hepta Slab"/>
              <a:sym typeface="Hepta Slab"/>
            </a:endParaRPr>
          </a:p>
        </p:txBody>
      </p:sp>
      <p:sp>
        <p:nvSpPr>
          <p:cNvPr id="1053" name="Google Shape;1053;p110"/>
          <p:cNvSpPr txBox="1"/>
          <p:nvPr/>
        </p:nvSpPr>
        <p:spPr>
          <a:xfrm>
            <a:off x="8144025" y="212250"/>
            <a:ext cx="877200" cy="8415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666666"/>
                </a:solidFill>
                <a:latin typeface="Nixie One"/>
                <a:ea typeface="Nixie One"/>
                <a:cs typeface="Nixie One"/>
                <a:sym typeface="Nixie One"/>
              </a:rPr>
              <a:t>Warm up</a:t>
            </a:r>
            <a:endParaRPr sz="1600">
              <a:solidFill>
                <a:srgbClr val="666666"/>
              </a:solidFill>
              <a:latin typeface="Nixie One"/>
              <a:ea typeface="Nixie One"/>
              <a:cs typeface="Nixie One"/>
              <a:sym typeface="Nixie One"/>
            </a:endParaRPr>
          </a:p>
        </p:txBody>
      </p:sp>
      <p:grpSp>
        <p:nvGrpSpPr>
          <p:cNvPr id="1054" name="Google Shape;1054;p110"/>
          <p:cNvGrpSpPr/>
          <p:nvPr/>
        </p:nvGrpSpPr>
        <p:grpSpPr>
          <a:xfrm rot="-698982">
            <a:off x="430008" y="1732988"/>
            <a:ext cx="2102653" cy="1288976"/>
            <a:chOff x="254750" y="1577025"/>
            <a:chExt cx="2155248" cy="1069848"/>
          </a:xfrm>
        </p:grpSpPr>
        <p:sp>
          <p:nvSpPr>
            <p:cNvPr id="1055" name="Google Shape;1055;p110"/>
            <p:cNvSpPr/>
            <p:nvPr/>
          </p:nvSpPr>
          <p:spPr>
            <a:xfrm>
              <a:off x="254750" y="1577025"/>
              <a:ext cx="2155248"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6" name="Google Shape;1056;p110"/>
            <p:cNvSpPr txBox="1"/>
            <p:nvPr/>
          </p:nvSpPr>
          <p:spPr>
            <a:xfrm>
              <a:off x="422479" y="1704387"/>
              <a:ext cx="1819800" cy="81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Caveat Brush"/>
                  <a:ea typeface="Caveat Brush"/>
                  <a:cs typeface="Caveat Brush"/>
                  <a:sym typeface="Caveat Brush"/>
                </a:rPr>
                <a:t>Find the value of each expression mentally. </a:t>
              </a:r>
              <a:endParaRPr sz="1700">
                <a:latin typeface="Caveat Brush"/>
                <a:ea typeface="Caveat Brush"/>
                <a:cs typeface="Caveat Brush"/>
                <a:sym typeface="Caveat Brush"/>
              </a:endParaRPr>
            </a:p>
          </p:txBody>
        </p:sp>
      </p:grpSp>
      <p:pic>
        <p:nvPicPr>
          <p:cNvPr id="1057" name="Google Shape;1057;p110"/>
          <p:cNvPicPr preferRelativeResize="0"/>
          <p:nvPr/>
        </p:nvPicPr>
        <p:blipFill>
          <a:blip r:embed="rId3">
            <a:alphaModFix/>
          </a:blip>
          <a:stretch>
            <a:fillRect/>
          </a:stretch>
        </p:blipFill>
        <p:spPr>
          <a:xfrm>
            <a:off x="3444526" y="1973800"/>
            <a:ext cx="2028825" cy="1457325"/>
          </a:xfrm>
          <a:prstGeom prst="rect">
            <a:avLst/>
          </a:prstGeom>
          <a:noFill/>
          <a:ln>
            <a:noFill/>
          </a:ln>
        </p:spPr>
      </p:pic>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1" name="Shape 1061"/>
        <p:cNvGrpSpPr/>
        <p:nvPr/>
      </p:nvGrpSpPr>
      <p:grpSpPr>
        <a:xfrm>
          <a:off x="0" y="0"/>
          <a:ext cx="0" cy="0"/>
          <a:chOff x="0" y="0"/>
          <a:chExt cx="0" cy="0"/>
        </a:xfrm>
      </p:grpSpPr>
      <p:sp>
        <p:nvSpPr>
          <p:cNvPr id="1062" name="Google Shape;1062;p111"/>
          <p:cNvSpPr txBox="1"/>
          <p:nvPr>
            <p:ph type="ctrTitle"/>
          </p:nvPr>
        </p:nvSpPr>
        <p:spPr>
          <a:xfrm>
            <a:off x="203475" y="682350"/>
            <a:ext cx="82089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Number Talk: </a:t>
            </a:r>
            <a:endParaRPr sz="26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600">
                <a:solidFill>
                  <a:srgbClr val="434343"/>
                </a:solidFill>
                <a:latin typeface="Hepta Slab"/>
                <a:ea typeface="Hepta Slab"/>
                <a:cs typeface="Hepta Slab"/>
                <a:sym typeface="Hepta Slab"/>
              </a:rPr>
              <a:t>Fraction Addition and Subtraction</a:t>
            </a:r>
            <a:endParaRPr b="0" sz="2600">
              <a:solidFill>
                <a:schemeClr val="accent5"/>
              </a:solidFill>
              <a:latin typeface="Hepta Slab"/>
              <a:ea typeface="Hepta Slab"/>
              <a:cs typeface="Hepta Slab"/>
              <a:sym typeface="Hepta Slab"/>
            </a:endParaRPr>
          </a:p>
        </p:txBody>
      </p:sp>
      <p:sp>
        <p:nvSpPr>
          <p:cNvPr id="1063" name="Google Shape;1063;p111"/>
          <p:cNvSpPr txBox="1"/>
          <p:nvPr/>
        </p:nvSpPr>
        <p:spPr>
          <a:xfrm>
            <a:off x="8144025" y="212250"/>
            <a:ext cx="877200" cy="8415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666666"/>
                </a:solidFill>
                <a:latin typeface="Nixie One"/>
                <a:ea typeface="Nixie One"/>
                <a:cs typeface="Nixie One"/>
                <a:sym typeface="Nixie One"/>
              </a:rPr>
              <a:t>Warm up</a:t>
            </a:r>
            <a:endParaRPr sz="1600">
              <a:solidFill>
                <a:srgbClr val="666666"/>
              </a:solidFill>
              <a:latin typeface="Nixie One"/>
              <a:ea typeface="Nixie One"/>
              <a:cs typeface="Nixie One"/>
              <a:sym typeface="Nixie One"/>
            </a:endParaRPr>
          </a:p>
        </p:txBody>
      </p:sp>
      <p:grpSp>
        <p:nvGrpSpPr>
          <p:cNvPr id="1064" name="Google Shape;1064;p111"/>
          <p:cNvGrpSpPr/>
          <p:nvPr/>
        </p:nvGrpSpPr>
        <p:grpSpPr>
          <a:xfrm rot="-698982">
            <a:off x="430008" y="1732988"/>
            <a:ext cx="2102653" cy="1288976"/>
            <a:chOff x="254750" y="1577025"/>
            <a:chExt cx="2155248" cy="1069848"/>
          </a:xfrm>
        </p:grpSpPr>
        <p:sp>
          <p:nvSpPr>
            <p:cNvPr id="1065" name="Google Shape;1065;p111"/>
            <p:cNvSpPr/>
            <p:nvPr/>
          </p:nvSpPr>
          <p:spPr>
            <a:xfrm>
              <a:off x="254750" y="1577025"/>
              <a:ext cx="2155248"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111"/>
            <p:cNvSpPr txBox="1"/>
            <p:nvPr/>
          </p:nvSpPr>
          <p:spPr>
            <a:xfrm>
              <a:off x="422479" y="1704387"/>
              <a:ext cx="1819800" cy="81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Caveat Brush"/>
                  <a:ea typeface="Caveat Brush"/>
                  <a:cs typeface="Caveat Brush"/>
                  <a:sym typeface="Caveat Brush"/>
                </a:rPr>
                <a:t>Find the value of each expression mentally. </a:t>
              </a:r>
              <a:endParaRPr sz="1700">
                <a:latin typeface="Caveat Brush"/>
                <a:ea typeface="Caveat Brush"/>
                <a:cs typeface="Caveat Brush"/>
                <a:sym typeface="Caveat Brush"/>
              </a:endParaRPr>
            </a:p>
          </p:txBody>
        </p:sp>
      </p:grpSp>
      <p:pic>
        <p:nvPicPr>
          <p:cNvPr id="1067" name="Google Shape;1067;p111"/>
          <p:cNvPicPr preferRelativeResize="0"/>
          <p:nvPr/>
        </p:nvPicPr>
        <p:blipFill>
          <a:blip r:embed="rId3">
            <a:alphaModFix/>
          </a:blip>
          <a:stretch>
            <a:fillRect/>
          </a:stretch>
        </p:blipFill>
        <p:spPr>
          <a:xfrm>
            <a:off x="3538539" y="2092975"/>
            <a:ext cx="2066925" cy="1600200"/>
          </a:xfrm>
          <a:prstGeom prst="rect">
            <a:avLst/>
          </a:prstGeom>
          <a:noFill/>
          <a:ln>
            <a:noFill/>
          </a:ln>
        </p:spPr>
      </p:pic>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1" name="Shape 1071"/>
        <p:cNvGrpSpPr/>
        <p:nvPr/>
      </p:nvGrpSpPr>
      <p:grpSpPr>
        <a:xfrm>
          <a:off x="0" y="0"/>
          <a:ext cx="0" cy="0"/>
          <a:chOff x="0" y="0"/>
          <a:chExt cx="0" cy="0"/>
        </a:xfrm>
      </p:grpSpPr>
      <p:sp>
        <p:nvSpPr>
          <p:cNvPr id="1072" name="Google Shape;1072;p112"/>
          <p:cNvSpPr txBox="1"/>
          <p:nvPr>
            <p:ph type="ctrTitle"/>
          </p:nvPr>
        </p:nvSpPr>
        <p:spPr>
          <a:xfrm>
            <a:off x="203475" y="682350"/>
            <a:ext cx="82089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Number Talk: </a:t>
            </a:r>
            <a:endParaRPr sz="26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600">
                <a:solidFill>
                  <a:srgbClr val="434343"/>
                </a:solidFill>
                <a:latin typeface="Hepta Slab"/>
                <a:ea typeface="Hepta Slab"/>
                <a:cs typeface="Hepta Slab"/>
                <a:sym typeface="Hepta Slab"/>
              </a:rPr>
              <a:t>Fraction Addition and Subtraction</a:t>
            </a:r>
            <a:endParaRPr b="0" sz="2600">
              <a:solidFill>
                <a:schemeClr val="accent5"/>
              </a:solidFill>
              <a:latin typeface="Hepta Slab"/>
              <a:ea typeface="Hepta Slab"/>
              <a:cs typeface="Hepta Slab"/>
              <a:sym typeface="Hepta Slab"/>
            </a:endParaRPr>
          </a:p>
        </p:txBody>
      </p:sp>
      <p:sp>
        <p:nvSpPr>
          <p:cNvPr id="1073" name="Google Shape;1073;p112"/>
          <p:cNvSpPr txBox="1"/>
          <p:nvPr/>
        </p:nvSpPr>
        <p:spPr>
          <a:xfrm>
            <a:off x="8144025" y="212250"/>
            <a:ext cx="877200" cy="8415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666666"/>
                </a:solidFill>
                <a:latin typeface="Nixie One"/>
                <a:ea typeface="Nixie One"/>
                <a:cs typeface="Nixie One"/>
                <a:sym typeface="Nixie One"/>
              </a:rPr>
              <a:t>Warm up</a:t>
            </a:r>
            <a:endParaRPr sz="1600">
              <a:solidFill>
                <a:srgbClr val="666666"/>
              </a:solidFill>
              <a:latin typeface="Nixie One"/>
              <a:ea typeface="Nixie One"/>
              <a:cs typeface="Nixie One"/>
              <a:sym typeface="Nixie One"/>
            </a:endParaRPr>
          </a:p>
        </p:txBody>
      </p:sp>
      <p:grpSp>
        <p:nvGrpSpPr>
          <p:cNvPr id="1074" name="Google Shape;1074;p112"/>
          <p:cNvGrpSpPr/>
          <p:nvPr/>
        </p:nvGrpSpPr>
        <p:grpSpPr>
          <a:xfrm rot="-698982">
            <a:off x="430008" y="1732988"/>
            <a:ext cx="2102653" cy="1288976"/>
            <a:chOff x="254750" y="1577025"/>
            <a:chExt cx="2155248" cy="1069848"/>
          </a:xfrm>
        </p:grpSpPr>
        <p:sp>
          <p:nvSpPr>
            <p:cNvPr id="1075" name="Google Shape;1075;p112"/>
            <p:cNvSpPr/>
            <p:nvPr/>
          </p:nvSpPr>
          <p:spPr>
            <a:xfrm>
              <a:off x="254750" y="1577025"/>
              <a:ext cx="2155248"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6" name="Google Shape;1076;p112"/>
            <p:cNvSpPr txBox="1"/>
            <p:nvPr/>
          </p:nvSpPr>
          <p:spPr>
            <a:xfrm>
              <a:off x="422479" y="1704387"/>
              <a:ext cx="1819800" cy="81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Caveat Brush"/>
                  <a:ea typeface="Caveat Brush"/>
                  <a:cs typeface="Caveat Brush"/>
                  <a:sym typeface="Caveat Brush"/>
                </a:rPr>
                <a:t>Find the value of each expression mentally. </a:t>
              </a:r>
              <a:endParaRPr sz="1700">
                <a:latin typeface="Caveat Brush"/>
                <a:ea typeface="Caveat Brush"/>
                <a:cs typeface="Caveat Brush"/>
                <a:sym typeface="Caveat Brush"/>
              </a:endParaRPr>
            </a:p>
          </p:txBody>
        </p:sp>
      </p:grpSp>
      <p:pic>
        <p:nvPicPr>
          <p:cNvPr id="1077" name="Google Shape;1077;p112"/>
          <p:cNvPicPr preferRelativeResize="0"/>
          <p:nvPr/>
        </p:nvPicPr>
        <p:blipFill>
          <a:blip r:embed="rId3">
            <a:alphaModFix/>
          </a:blip>
          <a:stretch>
            <a:fillRect/>
          </a:stretch>
        </p:blipFill>
        <p:spPr>
          <a:xfrm>
            <a:off x="3646226" y="2120475"/>
            <a:ext cx="2009775" cy="1476375"/>
          </a:xfrm>
          <a:prstGeom prst="rect">
            <a:avLst/>
          </a:prstGeom>
          <a:noFill/>
          <a:ln>
            <a:noFill/>
          </a:ln>
        </p:spPr>
      </p:pic>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1" name="Shape 1081"/>
        <p:cNvGrpSpPr/>
        <p:nvPr/>
      </p:nvGrpSpPr>
      <p:grpSpPr>
        <a:xfrm>
          <a:off x="0" y="0"/>
          <a:ext cx="0" cy="0"/>
          <a:chOff x="0" y="0"/>
          <a:chExt cx="0" cy="0"/>
        </a:xfrm>
      </p:grpSpPr>
      <p:sp>
        <p:nvSpPr>
          <p:cNvPr id="1082" name="Google Shape;1082;p113"/>
          <p:cNvSpPr txBox="1"/>
          <p:nvPr>
            <p:ph type="ctrTitle"/>
          </p:nvPr>
        </p:nvSpPr>
        <p:spPr>
          <a:xfrm>
            <a:off x="444675" y="4258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 Diego and Priya’s Race</a:t>
            </a:r>
            <a:endParaRPr b="0" sz="3000">
              <a:solidFill>
                <a:srgbClr val="434343"/>
              </a:solidFill>
              <a:latin typeface="Hepta Slab"/>
              <a:ea typeface="Hepta Slab"/>
              <a:cs typeface="Hepta Slab"/>
              <a:sym typeface="Hepta Slab"/>
            </a:endParaRPr>
          </a:p>
        </p:txBody>
      </p:sp>
      <p:sp>
        <p:nvSpPr>
          <p:cNvPr id="1083" name="Google Shape;1083;p113"/>
          <p:cNvSpPr txBox="1"/>
          <p:nvPr/>
        </p:nvSpPr>
        <p:spPr>
          <a:xfrm>
            <a:off x="8054850" y="3096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1084" name="Google Shape;1084;p113"/>
          <p:cNvSpPr txBox="1"/>
          <p:nvPr/>
        </p:nvSpPr>
        <p:spPr>
          <a:xfrm>
            <a:off x="586050" y="1151150"/>
            <a:ext cx="79719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Quicksand"/>
                <a:ea typeface="Quicksand"/>
                <a:cs typeface="Quicksand"/>
                <a:sym typeface="Quicksand"/>
              </a:rPr>
              <a:t>1. On Monday morning, Diego ran ⅔  mile and Priya ran ⅚  mile. Here is a diagram that represents how far Diego ran. Complete the diagram to represent how far Priya ran.</a:t>
            </a:r>
            <a:endParaRPr sz="1500">
              <a:latin typeface="Quicksand"/>
              <a:ea typeface="Quicksand"/>
              <a:cs typeface="Quicksand"/>
              <a:sym typeface="Quicksand"/>
            </a:endParaRPr>
          </a:p>
          <a:p>
            <a:pPr indent="0" lvl="0" marL="0" rtl="0" algn="ctr">
              <a:spcBef>
                <a:spcPts val="0"/>
              </a:spcBef>
              <a:spcAft>
                <a:spcPts val="0"/>
              </a:spcAft>
              <a:buNone/>
            </a:pPr>
            <a:r>
              <a:t/>
            </a:r>
            <a:endParaRPr sz="1500">
              <a:latin typeface="Quicksand"/>
              <a:ea typeface="Quicksand"/>
              <a:cs typeface="Quicksand"/>
              <a:sym typeface="Quicksand"/>
            </a:endParaRPr>
          </a:p>
          <a:p>
            <a:pPr indent="0" lvl="0" marL="0" rtl="0" algn="ctr">
              <a:spcBef>
                <a:spcPts val="0"/>
              </a:spcBef>
              <a:spcAft>
                <a:spcPts val="0"/>
              </a:spcAft>
              <a:buNone/>
            </a:pPr>
            <a:r>
              <a:t/>
            </a:r>
            <a:endParaRPr sz="1500">
              <a:latin typeface="Quicksand"/>
              <a:ea typeface="Quicksand"/>
              <a:cs typeface="Quicksand"/>
              <a:sym typeface="Quicksand"/>
            </a:endParaRPr>
          </a:p>
          <a:p>
            <a:pPr indent="0" lvl="0" marL="0" rtl="0" algn="ctr">
              <a:spcBef>
                <a:spcPts val="0"/>
              </a:spcBef>
              <a:spcAft>
                <a:spcPts val="0"/>
              </a:spcAft>
              <a:buNone/>
            </a:pPr>
            <a:r>
              <a:t/>
            </a:r>
            <a:endParaRPr sz="1500">
              <a:latin typeface="Quicksand"/>
              <a:ea typeface="Quicksand"/>
              <a:cs typeface="Quicksand"/>
              <a:sym typeface="Quicksand"/>
            </a:endParaRPr>
          </a:p>
          <a:p>
            <a:pPr indent="0" lvl="0" marL="0" rtl="0" algn="ctr">
              <a:spcBef>
                <a:spcPts val="0"/>
              </a:spcBef>
              <a:spcAft>
                <a:spcPts val="0"/>
              </a:spcAft>
              <a:buNone/>
            </a:pPr>
            <a:r>
              <a:t/>
            </a:r>
            <a:endParaRPr sz="1500">
              <a:latin typeface="Quicksand"/>
              <a:ea typeface="Quicksand"/>
              <a:cs typeface="Quicksand"/>
              <a:sym typeface="Quicksand"/>
            </a:endParaRPr>
          </a:p>
          <a:p>
            <a:pPr indent="0" lvl="0" marL="0" rtl="0" algn="ctr">
              <a:spcBef>
                <a:spcPts val="0"/>
              </a:spcBef>
              <a:spcAft>
                <a:spcPts val="0"/>
              </a:spcAft>
              <a:buNone/>
            </a:pPr>
            <a:r>
              <a:t/>
            </a:r>
            <a:endParaRPr sz="1500">
              <a:latin typeface="Quicksand"/>
              <a:ea typeface="Quicksand"/>
              <a:cs typeface="Quicksand"/>
              <a:sym typeface="Quicksand"/>
            </a:endParaRPr>
          </a:p>
          <a:p>
            <a:pPr indent="0" lvl="0" marL="0" rtl="0" algn="ctr">
              <a:spcBef>
                <a:spcPts val="0"/>
              </a:spcBef>
              <a:spcAft>
                <a:spcPts val="0"/>
              </a:spcAft>
              <a:buNone/>
            </a:pPr>
            <a:r>
              <a:t/>
            </a:r>
            <a:endParaRPr sz="1500">
              <a:latin typeface="Quicksand"/>
              <a:ea typeface="Quicksand"/>
              <a:cs typeface="Quicksand"/>
              <a:sym typeface="Quicksand"/>
            </a:endParaRPr>
          </a:p>
          <a:p>
            <a:pPr indent="0" lvl="0" marL="0" rtl="0" algn="ctr">
              <a:spcBef>
                <a:spcPts val="0"/>
              </a:spcBef>
              <a:spcAft>
                <a:spcPts val="0"/>
              </a:spcAft>
              <a:buNone/>
            </a:pPr>
            <a:r>
              <a:t/>
            </a:r>
            <a:endParaRPr sz="1500">
              <a:latin typeface="Quicksand"/>
              <a:ea typeface="Quicksand"/>
              <a:cs typeface="Quicksand"/>
              <a:sym typeface="Quicksand"/>
            </a:endParaRPr>
          </a:p>
          <a:p>
            <a:pPr indent="0" lvl="0" marL="0" rtl="0" algn="ctr">
              <a:spcBef>
                <a:spcPts val="0"/>
              </a:spcBef>
              <a:spcAft>
                <a:spcPts val="0"/>
              </a:spcAft>
              <a:buNone/>
            </a:pPr>
            <a:r>
              <a:rPr lang="en" sz="1500">
                <a:latin typeface="Quicksand"/>
                <a:ea typeface="Quicksand"/>
                <a:cs typeface="Quicksand"/>
                <a:sym typeface="Quicksand"/>
              </a:rPr>
              <a:t>2. How much farther did Priya run? Explain or show your reasoning. </a:t>
            </a:r>
            <a:endParaRPr sz="1500">
              <a:latin typeface="Quicksand"/>
              <a:ea typeface="Quicksand"/>
              <a:cs typeface="Quicksand"/>
              <a:sym typeface="Quicksand"/>
            </a:endParaRPr>
          </a:p>
        </p:txBody>
      </p:sp>
      <p:pic>
        <p:nvPicPr>
          <p:cNvPr id="1085" name="Google Shape;1085;p113"/>
          <p:cNvPicPr preferRelativeResize="0"/>
          <p:nvPr/>
        </p:nvPicPr>
        <p:blipFill>
          <a:blip r:embed="rId3">
            <a:alphaModFix/>
          </a:blip>
          <a:stretch>
            <a:fillRect/>
          </a:stretch>
        </p:blipFill>
        <p:spPr>
          <a:xfrm>
            <a:off x="2424113" y="1820275"/>
            <a:ext cx="4295775" cy="11049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9" name="Shape 1089"/>
        <p:cNvGrpSpPr/>
        <p:nvPr/>
      </p:nvGrpSpPr>
      <p:grpSpPr>
        <a:xfrm>
          <a:off x="0" y="0"/>
          <a:ext cx="0" cy="0"/>
          <a:chOff x="0" y="0"/>
          <a:chExt cx="0" cy="0"/>
        </a:xfrm>
      </p:grpSpPr>
      <p:sp>
        <p:nvSpPr>
          <p:cNvPr id="1090" name="Google Shape;1090;p114"/>
          <p:cNvSpPr txBox="1"/>
          <p:nvPr>
            <p:ph type="ctrTitle"/>
          </p:nvPr>
        </p:nvSpPr>
        <p:spPr>
          <a:xfrm>
            <a:off x="444675" y="4258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434343"/>
                </a:solidFill>
                <a:latin typeface="Hepta Slab"/>
                <a:ea typeface="Hepta Slab"/>
                <a:cs typeface="Hepta Slab"/>
                <a:sym typeface="Hepta Slab"/>
              </a:rPr>
              <a:t> Add and Subtract Unlike Denominators</a:t>
            </a:r>
            <a:endParaRPr b="0" sz="2500">
              <a:solidFill>
                <a:srgbClr val="434343"/>
              </a:solidFill>
              <a:latin typeface="Hepta Slab"/>
              <a:ea typeface="Hepta Slab"/>
              <a:cs typeface="Hepta Slab"/>
              <a:sym typeface="Hepta Slab"/>
            </a:endParaRPr>
          </a:p>
        </p:txBody>
      </p:sp>
      <p:sp>
        <p:nvSpPr>
          <p:cNvPr id="1091" name="Google Shape;1091;p114"/>
          <p:cNvSpPr txBox="1"/>
          <p:nvPr/>
        </p:nvSpPr>
        <p:spPr>
          <a:xfrm>
            <a:off x="8054850" y="3096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1092" name="Google Shape;1092;p114"/>
          <p:cNvSpPr txBox="1"/>
          <p:nvPr/>
        </p:nvSpPr>
        <p:spPr>
          <a:xfrm>
            <a:off x="516050" y="1034900"/>
            <a:ext cx="74931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Quicksand"/>
                <a:ea typeface="Quicksand"/>
                <a:cs typeface="Quicksand"/>
                <a:sym typeface="Quicksand"/>
              </a:rPr>
              <a:t>Evaluate each expression. Use a diagram if it helps. </a:t>
            </a:r>
            <a:endParaRPr sz="1600">
              <a:latin typeface="Quicksand"/>
              <a:ea typeface="Quicksand"/>
              <a:cs typeface="Quicksand"/>
              <a:sym typeface="Quicksand"/>
            </a:endParaRPr>
          </a:p>
        </p:txBody>
      </p:sp>
      <p:pic>
        <p:nvPicPr>
          <p:cNvPr id="1093" name="Google Shape;1093;p114"/>
          <p:cNvPicPr preferRelativeResize="0"/>
          <p:nvPr/>
        </p:nvPicPr>
        <p:blipFill>
          <a:blip r:embed="rId3">
            <a:alphaModFix/>
          </a:blip>
          <a:stretch>
            <a:fillRect/>
          </a:stretch>
        </p:blipFill>
        <p:spPr>
          <a:xfrm>
            <a:off x="794200" y="1710075"/>
            <a:ext cx="3281699" cy="741200"/>
          </a:xfrm>
          <a:prstGeom prst="rect">
            <a:avLst/>
          </a:prstGeom>
          <a:noFill/>
          <a:ln>
            <a:noFill/>
          </a:ln>
        </p:spPr>
      </p:pic>
      <p:pic>
        <p:nvPicPr>
          <p:cNvPr id="1094" name="Google Shape;1094;p114"/>
          <p:cNvPicPr preferRelativeResize="0"/>
          <p:nvPr/>
        </p:nvPicPr>
        <p:blipFill>
          <a:blip r:embed="rId4">
            <a:alphaModFix/>
          </a:blip>
          <a:stretch>
            <a:fillRect/>
          </a:stretch>
        </p:blipFill>
        <p:spPr>
          <a:xfrm>
            <a:off x="794200" y="2695350"/>
            <a:ext cx="3281700" cy="890514"/>
          </a:xfrm>
          <a:prstGeom prst="rect">
            <a:avLst/>
          </a:prstGeom>
          <a:noFill/>
          <a:ln>
            <a:noFill/>
          </a:ln>
        </p:spPr>
      </p:pic>
      <p:pic>
        <p:nvPicPr>
          <p:cNvPr id="1095" name="Google Shape;1095;p114"/>
          <p:cNvPicPr preferRelativeResize="0"/>
          <p:nvPr/>
        </p:nvPicPr>
        <p:blipFill>
          <a:blip r:embed="rId5">
            <a:alphaModFix/>
          </a:blip>
          <a:stretch>
            <a:fillRect/>
          </a:stretch>
        </p:blipFill>
        <p:spPr>
          <a:xfrm>
            <a:off x="4816150" y="1685350"/>
            <a:ext cx="3152288" cy="890525"/>
          </a:xfrm>
          <a:prstGeom prst="rect">
            <a:avLst/>
          </a:prstGeom>
          <a:noFill/>
          <a:ln>
            <a:noFill/>
          </a:ln>
        </p:spPr>
      </p:pic>
      <p:pic>
        <p:nvPicPr>
          <p:cNvPr id="1096" name="Google Shape;1096;p114"/>
          <p:cNvPicPr preferRelativeResize="0"/>
          <p:nvPr/>
        </p:nvPicPr>
        <p:blipFill>
          <a:blip r:embed="rId6">
            <a:alphaModFix/>
          </a:blip>
          <a:stretch>
            <a:fillRect/>
          </a:stretch>
        </p:blipFill>
        <p:spPr>
          <a:xfrm>
            <a:off x="4816150" y="2766401"/>
            <a:ext cx="3203511" cy="741200"/>
          </a:xfrm>
          <a:prstGeom prst="rect">
            <a:avLst/>
          </a:prstGeom>
          <a:noFill/>
          <a:ln>
            <a:noFill/>
          </a:ln>
        </p:spPr>
      </p:pic>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0" name="Shape 1100"/>
        <p:cNvGrpSpPr/>
        <p:nvPr/>
      </p:nvGrpSpPr>
      <p:grpSpPr>
        <a:xfrm>
          <a:off x="0" y="0"/>
          <a:ext cx="0" cy="0"/>
          <a:chOff x="0" y="0"/>
          <a:chExt cx="0" cy="0"/>
        </a:xfrm>
      </p:grpSpPr>
      <p:sp>
        <p:nvSpPr>
          <p:cNvPr id="1101" name="Google Shape;1101;p115"/>
          <p:cNvSpPr txBox="1"/>
          <p:nvPr>
            <p:ph type="ctrTitle"/>
          </p:nvPr>
        </p:nvSpPr>
        <p:spPr>
          <a:xfrm>
            <a:off x="444675" y="4258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434343"/>
                </a:solidFill>
                <a:latin typeface="Hepta Slab"/>
                <a:ea typeface="Hepta Slab"/>
                <a:cs typeface="Hepta Slab"/>
                <a:sym typeface="Hepta Slab"/>
              </a:rPr>
              <a:t>Grow Plants</a:t>
            </a:r>
            <a:endParaRPr b="0" sz="2500">
              <a:solidFill>
                <a:srgbClr val="434343"/>
              </a:solidFill>
              <a:latin typeface="Hepta Slab"/>
              <a:ea typeface="Hepta Slab"/>
              <a:cs typeface="Hepta Slab"/>
              <a:sym typeface="Hepta Slab"/>
            </a:endParaRPr>
          </a:p>
        </p:txBody>
      </p:sp>
      <p:sp>
        <p:nvSpPr>
          <p:cNvPr id="1102" name="Google Shape;1102;p115"/>
          <p:cNvSpPr txBox="1"/>
          <p:nvPr/>
        </p:nvSpPr>
        <p:spPr>
          <a:xfrm>
            <a:off x="8054850" y="3096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#3</a:t>
            </a:r>
            <a:endParaRPr sz="1600">
              <a:solidFill>
                <a:srgbClr val="434343"/>
              </a:solidFill>
              <a:latin typeface="Nixie One"/>
              <a:ea typeface="Nixie One"/>
              <a:cs typeface="Nixie One"/>
              <a:sym typeface="Nixie One"/>
            </a:endParaRPr>
          </a:p>
        </p:txBody>
      </p:sp>
      <p:sp>
        <p:nvSpPr>
          <p:cNvPr id="1103" name="Google Shape;1103;p115"/>
          <p:cNvSpPr txBox="1"/>
          <p:nvPr/>
        </p:nvSpPr>
        <p:spPr>
          <a:xfrm>
            <a:off x="671900" y="1151150"/>
            <a:ext cx="7493100" cy="215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Quicksand"/>
                <a:ea typeface="Quicksand"/>
                <a:cs typeface="Quicksand"/>
                <a:sym typeface="Quicksand"/>
              </a:rPr>
              <a:t>1. Jada and Andre compare the growth of their plants. Jada’s plant grew 1 ⅓  inches since last week. Andre’s plant grew 8/9 inches. How much more did Jada’s plant grow? Show reasoning.</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2. Diego and Clare compare the growth of their plants. Diego’s plant grew 7/4 inches since last week. Clare’s plant grew 9/8 inches. Whose plant grew more? How much more did it grow? Show your reasoning.</a:t>
            </a:r>
            <a:endParaRPr sz="1600">
              <a:latin typeface="Quicksand"/>
              <a:ea typeface="Quicksand"/>
              <a:cs typeface="Quicksand"/>
              <a:sym typeface="Quicksand"/>
            </a:endParaRPr>
          </a:p>
        </p:txBody>
      </p:sp>
      <p:pic>
        <p:nvPicPr>
          <p:cNvPr id="1104" name="Google Shape;1104;p115"/>
          <p:cNvPicPr preferRelativeResize="0"/>
          <p:nvPr/>
        </p:nvPicPr>
        <p:blipFill>
          <a:blip r:embed="rId3">
            <a:alphaModFix/>
          </a:blip>
          <a:stretch>
            <a:fillRect/>
          </a:stretch>
        </p:blipFill>
        <p:spPr>
          <a:xfrm>
            <a:off x="3197546" y="3464846"/>
            <a:ext cx="2441825" cy="11970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8" name="Shape 1108"/>
        <p:cNvGrpSpPr/>
        <p:nvPr/>
      </p:nvGrpSpPr>
      <p:grpSpPr>
        <a:xfrm>
          <a:off x="0" y="0"/>
          <a:ext cx="0" cy="0"/>
          <a:chOff x="0" y="0"/>
          <a:chExt cx="0" cy="0"/>
        </a:xfrm>
      </p:grpSpPr>
      <p:sp>
        <p:nvSpPr>
          <p:cNvPr id="1109" name="Google Shape;1109;p116"/>
          <p:cNvSpPr txBox="1"/>
          <p:nvPr/>
        </p:nvSpPr>
        <p:spPr>
          <a:xfrm>
            <a:off x="1974850" y="2683725"/>
            <a:ext cx="2119500" cy="61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Describe to your partner how you find the value of this expression.</a:t>
            </a:r>
            <a:endParaRPr b="1" sz="1200">
              <a:latin typeface="Quicksand"/>
              <a:ea typeface="Quicksand"/>
              <a:cs typeface="Quicksand"/>
              <a:sym typeface="Quicksand"/>
            </a:endParaRPr>
          </a:p>
        </p:txBody>
      </p:sp>
      <p:pic>
        <p:nvPicPr>
          <p:cNvPr id="1110" name="Google Shape;1110;p116"/>
          <p:cNvPicPr preferRelativeResize="0"/>
          <p:nvPr/>
        </p:nvPicPr>
        <p:blipFill rotWithShape="1">
          <a:blip r:embed="rId3">
            <a:alphaModFix/>
          </a:blip>
          <a:srcRect b="0" l="17428" r="19424" t="0"/>
          <a:stretch/>
        </p:blipFill>
        <p:spPr>
          <a:xfrm>
            <a:off x="4658250" y="2645194"/>
            <a:ext cx="1668125" cy="1661569"/>
          </a:xfrm>
          <a:prstGeom prst="rect">
            <a:avLst/>
          </a:prstGeom>
          <a:noFill/>
          <a:ln>
            <a:noFill/>
          </a:ln>
        </p:spPr>
      </p:pic>
      <p:sp>
        <p:nvSpPr>
          <p:cNvPr id="1111" name="Google Shape;1111;p116"/>
          <p:cNvSpPr txBox="1"/>
          <p:nvPr/>
        </p:nvSpPr>
        <p:spPr>
          <a:xfrm>
            <a:off x="7943375" y="220450"/>
            <a:ext cx="10686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666666"/>
                </a:solidFill>
                <a:latin typeface="Nixie One"/>
                <a:ea typeface="Nixie One"/>
                <a:cs typeface="Nixie One"/>
                <a:sym typeface="Nixie One"/>
              </a:rPr>
              <a:t>Lesson Synthesis</a:t>
            </a:r>
            <a:endParaRPr>
              <a:solidFill>
                <a:srgbClr val="666666"/>
              </a:solidFill>
              <a:latin typeface="Nixie One"/>
              <a:ea typeface="Nixie One"/>
              <a:cs typeface="Nixie One"/>
              <a:sym typeface="Nixie One"/>
            </a:endParaRPr>
          </a:p>
        </p:txBody>
      </p:sp>
      <p:sp>
        <p:nvSpPr>
          <p:cNvPr id="1112" name="Google Shape;1112;p116"/>
          <p:cNvSpPr/>
          <p:nvPr/>
        </p:nvSpPr>
        <p:spPr>
          <a:xfrm flipH="1">
            <a:off x="1508514" y="2554075"/>
            <a:ext cx="2981561" cy="106438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3" name="Google Shape;1113;p116"/>
          <p:cNvSpPr txBox="1"/>
          <p:nvPr/>
        </p:nvSpPr>
        <p:spPr>
          <a:xfrm>
            <a:off x="657225" y="551100"/>
            <a:ext cx="7155000" cy="50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100">
                <a:latin typeface="Quicksand"/>
                <a:ea typeface="Quicksand"/>
                <a:cs typeface="Quicksand"/>
                <a:sym typeface="Quicksand"/>
              </a:rPr>
              <a:t>Today we subtracted fractions with unlike denominators.</a:t>
            </a:r>
            <a:endParaRPr sz="2100">
              <a:latin typeface="Quicksand"/>
              <a:ea typeface="Quicksand"/>
              <a:cs typeface="Quicksand"/>
              <a:sym typeface="Quicksand"/>
            </a:endParaRPr>
          </a:p>
        </p:txBody>
      </p:sp>
      <p:pic>
        <p:nvPicPr>
          <p:cNvPr id="1114" name="Google Shape;1114;p116"/>
          <p:cNvPicPr preferRelativeResize="0"/>
          <p:nvPr/>
        </p:nvPicPr>
        <p:blipFill>
          <a:blip r:embed="rId4">
            <a:alphaModFix/>
          </a:blip>
          <a:stretch>
            <a:fillRect/>
          </a:stretch>
        </p:blipFill>
        <p:spPr>
          <a:xfrm>
            <a:off x="3103500" y="1137925"/>
            <a:ext cx="1386575" cy="1016825"/>
          </a:xfrm>
          <a:prstGeom prst="rect">
            <a:avLst/>
          </a:prstGeom>
          <a:noFill/>
          <a:ln>
            <a:noFill/>
          </a:ln>
        </p:spPr>
      </p:pic>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8" name="Shape 1118"/>
        <p:cNvGrpSpPr/>
        <p:nvPr/>
      </p:nvGrpSpPr>
      <p:grpSpPr>
        <a:xfrm>
          <a:off x="0" y="0"/>
          <a:ext cx="0" cy="0"/>
          <a:chOff x="0" y="0"/>
          <a:chExt cx="0" cy="0"/>
        </a:xfrm>
      </p:grpSpPr>
      <p:sp>
        <p:nvSpPr>
          <p:cNvPr id="1119" name="Google Shape;1119;p117"/>
          <p:cNvSpPr txBox="1"/>
          <p:nvPr>
            <p:ph type="ctrTitle"/>
          </p:nvPr>
        </p:nvSpPr>
        <p:spPr>
          <a:xfrm>
            <a:off x="885550" y="1338750"/>
            <a:ext cx="7023900" cy="1464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Add and Subtract Fractions with Unlike Denominators</a:t>
            </a:r>
            <a:endParaRPr sz="4400">
              <a:solidFill>
                <a:srgbClr val="434343"/>
              </a:solidFill>
              <a:latin typeface="Hepta Slab"/>
              <a:ea typeface="Hepta Slab"/>
              <a:cs typeface="Hepta Slab"/>
              <a:sym typeface="Hepta Slab"/>
            </a:endParaRPr>
          </a:p>
        </p:txBody>
      </p:sp>
      <p:sp>
        <p:nvSpPr>
          <p:cNvPr id="1120" name="Google Shape;1120;p117"/>
          <p:cNvSpPr txBox="1"/>
          <p:nvPr/>
        </p:nvSpPr>
        <p:spPr>
          <a:xfrm>
            <a:off x="3222150" y="2828450"/>
            <a:ext cx="5103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add and subtract fractions to solve problems. </a:t>
            </a:r>
            <a:endParaRPr>
              <a:latin typeface="Quicksand"/>
              <a:ea typeface="Quicksand"/>
              <a:cs typeface="Quicksand"/>
              <a:sym typeface="Quicksand"/>
            </a:endParaRPr>
          </a:p>
        </p:txBody>
      </p:sp>
      <p:sp>
        <p:nvSpPr>
          <p:cNvPr id="1121" name="Google Shape;1121;p117"/>
          <p:cNvSpPr/>
          <p:nvPr/>
        </p:nvSpPr>
        <p:spPr>
          <a:xfrm>
            <a:off x="2638477" y="28033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2" name="Google Shape;1122;p11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5.NF.A.1, 5.NF.A.2</a:t>
            </a:r>
            <a:endParaRPr sz="1100">
              <a:latin typeface="Quicksand"/>
              <a:ea typeface="Quicksand"/>
              <a:cs typeface="Quicksand"/>
              <a:sym typeface="Quicksand"/>
            </a:endParaRPr>
          </a:p>
        </p:txBody>
      </p:sp>
      <p:sp>
        <p:nvSpPr>
          <p:cNvPr id="1123" name="Google Shape;1123;p117"/>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a:t>
            </a:r>
            <a:r>
              <a:rPr lang="en" sz="8000">
                <a:solidFill>
                  <a:schemeClr val="dk2"/>
                </a:solidFill>
                <a:latin typeface="Raleway ExtraBold"/>
                <a:ea typeface="Raleway ExtraBold"/>
                <a:cs typeface="Raleway ExtraBold"/>
                <a:sym typeface="Raleway ExtraBold"/>
              </a:rPr>
              <a:t>0</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7" name="Shape 1127"/>
        <p:cNvGrpSpPr/>
        <p:nvPr/>
      </p:nvGrpSpPr>
      <p:grpSpPr>
        <a:xfrm>
          <a:off x="0" y="0"/>
          <a:ext cx="0" cy="0"/>
          <a:chOff x="0" y="0"/>
          <a:chExt cx="0" cy="0"/>
        </a:xfrm>
      </p:grpSpPr>
      <p:sp>
        <p:nvSpPr>
          <p:cNvPr id="1128" name="Google Shape;1128;p118"/>
          <p:cNvSpPr txBox="1"/>
          <p:nvPr>
            <p:ph type="ctrTitle"/>
          </p:nvPr>
        </p:nvSpPr>
        <p:spPr>
          <a:xfrm>
            <a:off x="267800" y="655475"/>
            <a:ext cx="82089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Which One Doesn’t Belong: Fraction Addition and Subtraction</a:t>
            </a:r>
            <a:endParaRPr b="0" sz="2600">
              <a:solidFill>
                <a:schemeClr val="accent5"/>
              </a:solidFill>
              <a:latin typeface="Hepta Slab"/>
              <a:ea typeface="Hepta Slab"/>
              <a:cs typeface="Hepta Slab"/>
              <a:sym typeface="Hepta Slab"/>
            </a:endParaRPr>
          </a:p>
        </p:txBody>
      </p:sp>
      <p:sp>
        <p:nvSpPr>
          <p:cNvPr id="1129" name="Google Shape;1129;p118"/>
          <p:cNvSpPr txBox="1"/>
          <p:nvPr/>
        </p:nvSpPr>
        <p:spPr>
          <a:xfrm>
            <a:off x="8144025" y="212250"/>
            <a:ext cx="877200" cy="8415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666666"/>
                </a:solidFill>
                <a:latin typeface="Nixie One"/>
                <a:ea typeface="Nixie One"/>
                <a:cs typeface="Nixie One"/>
                <a:sym typeface="Nixie One"/>
              </a:rPr>
              <a:t>Warm up</a:t>
            </a:r>
            <a:endParaRPr sz="1600">
              <a:solidFill>
                <a:srgbClr val="666666"/>
              </a:solidFill>
              <a:latin typeface="Nixie One"/>
              <a:ea typeface="Nixie One"/>
              <a:cs typeface="Nixie One"/>
              <a:sym typeface="Nixie One"/>
            </a:endParaRPr>
          </a:p>
        </p:txBody>
      </p:sp>
      <p:grpSp>
        <p:nvGrpSpPr>
          <p:cNvPr id="1130" name="Google Shape;1130;p118"/>
          <p:cNvGrpSpPr/>
          <p:nvPr/>
        </p:nvGrpSpPr>
        <p:grpSpPr>
          <a:xfrm rot="-698982">
            <a:off x="430008" y="1732988"/>
            <a:ext cx="2102653" cy="1288976"/>
            <a:chOff x="254750" y="1577025"/>
            <a:chExt cx="2155248" cy="1069848"/>
          </a:xfrm>
        </p:grpSpPr>
        <p:sp>
          <p:nvSpPr>
            <p:cNvPr id="1131" name="Google Shape;1131;p118"/>
            <p:cNvSpPr/>
            <p:nvPr/>
          </p:nvSpPr>
          <p:spPr>
            <a:xfrm>
              <a:off x="254750" y="1577025"/>
              <a:ext cx="2155248"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2" name="Google Shape;1132;p118"/>
            <p:cNvSpPr txBox="1"/>
            <p:nvPr/>
          </p:nvSpPr>
          <p:spPr>
            <a:xfrm>
              <a:off x="422479" y="1704387"/>
              <a:ext cx="1819800" cy="81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Caveat Brush"/>
                  <a:ea typeface="Caveat Brush"/>
                  <a:cs typeface="Caveat Brush"/>
                  <a:sym typeface="Caveat Brush"/>
                </a:rPr>
                <a:t>Which one doesn’t belong?</a:t>
              </a:r>
              <a:endParaRPr sz="1700">
                <a:latin typeface="Caveat Brush"/>
                <a:ea typeface="Caveat Brush"/>
                <a:cs typeface="Caveat Brush"/>
                <a:sym typeface="Caveat Brush"/>
              </a:endParaRPr>
            </a:p>
          </p:txBody>
        </p:sp>
      </p:grpSp>
      <p:pic>
        <p:nvPicPr>
          <p:cNvPr id="1133" name="Google Shape;1133;p118"/>
          <p:cNvPicPr preferRelativeResize="0"/>
          <p:nvPr/>
        </p:nvPicPr>
        <p:blipFill>
          <a:blip r:embed="rId3">
            <a:alphaModFix/>
          </a:blip>
          <a:stretch>
            <a:fillRect/>
          </a:stretch>
        </p:blipFill>
        <p:spPr>
          <a:xfrm>
            <a:off x="3712025" y="1479325"/>
            <a:ext cx="1919075" cy="30487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7" name="Shape 1137"/>
        <p:cNvGrpSpPr/>
        <p:nvPr/>
      </p:nvGrpSpPr>
      <p:grpSpPr>
        <a:xfrm>
          <a:off x="0" y="0"/>
          <a:ext cx="0" cy="0"/>
          <a:chOff x="0" y="0"/>
          <a:chExt cx="0" cy="0"/>
        </a:xfrm>
      </p:grpSpPr>
      <p:sp>
        <p:nvSpPr>
          <p:cNvPr id="1138" name="Google Shape;1138;p119"/>
          <p:cNvSpPr txBox="1"/>
          <p:nvPr>
            <p:ph type="ctrTitle"/>
          </p:nvPr>
        </p:nvSpPr>
        <p:spPr>
          <a:xfrm>
            <a:off x="418550" y="406222"/>
            <a:ext cx="7772400" cy="65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Select Equal Expressions</a:t>
            </a:r>
            <a:endParaRPr b="0" sz="2600">
              <a:solidFill>
                <a:srgbClr val="434343"/>
              </a:solidFill>
              <a:latin typeface="Hepta Slab"/>
              <a:ea typeface="Hepta Slab"/>
              <a:cs typeface="Hepta Slab"/>
              <a:sym typeface="Hepta Slab"/>
            </a:endParaRPr>
          </a:p>
        </p:txBody>
      </p:sp>
      <p:sp>
        <p:nvSpPr>
          <p:cNvPr id="1139" name="Google Shape;1139;p119"/>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1140" name="Google Shape;1140;p119"/>
          <p:cNvSpPr txBox="1"/>
          <p:nvPr/>
        </p:nvSpPr>
        <p:spPr>
          <a:xfrm>
            <a:off x="660550" y="1060525"/>
            <a:ext cx="3589200" cy="264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Quicksand"/>
                <a:ea typeface="Quicksand"/>
                <a:cs typeface="Quicksand"/>
                <a:sym typeface="Quicksand"/>
              </a:rPr>
              <a:t>1. Select all the expressions that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are equal to:  </a:t>
            </a:r>
            <a:endParaRPr sz="1700">
              <a:latin typeface="Quicksand"/>
              <a:ea typeface="Quicksand"/>
              <a:cs typeface="Quicksand"/>
              <a:sym typeface="Quicksand"/>
            </a:endParaRPr>
          </a:p>
        </p:txBody>
      </p:sp>
      <p:sp>
        <p:nvSpPr>
          <p:cNvPr id="1141" name="Google Shape;1141;p119"/>
          <p:cNvSpPr txBox="1"/>
          <p:nvPr/>
        </p:nvSpPr>
        <p:spPr>
          <a:xfrm>
            <a:off x="4249750" y="1060525"/>
            <a:ext cx="4421700" cy="264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Quicksand"/>
                <a:ea typeface="Quicksand"/>
                <a:cs typeface="Quicksand"/>
                <a:sym typeface="Quicksand"/>
              </a:rPr>
              <a:t>2. Choose one of the expressions that is equal to ⅚ + 3/12 and explain or show how you know they are equal.</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3. Choose one of the expressions that is not equal to </a:t>
            </a:r>
            <a:r>
              <a:rPr lang="en" sz="1700">
                <a:solidFill>
                  <a:schemeClr val="dk1"/>
                </a:solidFill>
                <a:latin typeface="Quicksand"/>
                <a:ea typeface="Quicksand"/>
                <a:cs typeface="Quicksand"/>
                <a:sym typeface="Quicksand"/>
              </a:rPr>
              <a:t>⅚ + 3/12</a:t>
            </a:r>
            <a:r>
              <a:rPr lang="en" sz="1700">
                <a:latin typeface="Quicksand"/>
                <a:ea typeface="Quicksand"/>
                <a:cs typeface="Quicksand"/>
                <a:sym typeface="Quicksand"/>
              </a:rPr>
              <a:t> and explain or show how you know it is not equal.</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4. Write at least one more expression that is equal to </a:t>
            </a:r>
            <a:r>
              <a:rPr lang="en" sz="1700">
                <a:solidFill>
                  <a:schemeClr val="dk1"/>
                </a:solidFill>
                <a:latin typeface="Quicksand"/>
                <a:ea typeface="Quicksand"/>
                <a:cs typeface="Quicksand"/>
                <a:sym typeface="Quicksand"/>
              </a:rPr>
              <a:t>⅚ + 3/12. </a:t>
            </a:r>
            <a:endParaRPr sz="1700">
              <a:solidFill>
                <a:schemeClr val="dk1"/>
              </a:solidFill>
              <a:latin typeface="Quicksand"/>
              <a:ea typeface="Quicksand"/>
              <a:cs typeface="Quicksand"/>
              <a:sym typeface="Quicksand"/>
            </a:endParaRPr>
          </a:p>
          <a:p>
            <a:pPr indent="0" lvl="0" marL="0" rtl="0" algn="l">
              <a:spcBef>
                <a:spcPts val="0"/>
              </a:spcBef>
              <a:spcAft>
                <a:spcPts val="0"/>
              </a:spcAft>
              <a:buNone/>
            </a:pPr>
            <a:r>
              <a:t/>
            </a:r>
            <a:endParaRPr sz="1700">
              <a:solidFill>
                <a:schemeClr val="dk1"/>
              </a:solidFill>
              <a:latin typeface="Quicksand"/>
              <a:ea typeface="Quicksand"/>
              <a:cs typeface="Quicksand"/>
              <a:sym typeface="Quicksand"/>
            </a:endParaRPr>
          </a:p>
          <a:p>
            <a:pPr indent="0" lvl="0" marL="0" rtl="0" algn="l">
              <a:spcBef>
                <a:spcPts val="0"/>
              </a:spcBef>
              <a:spcAft>
                <a:spcPts val="0"/>
              </a:spcAft>
              <a:buNone/>
            </a:pPr>
            <a:r>
              <a:rPr lang="en" sz="1700">
                <a:solidFill>
                  <a:schemeClr val="dk1"/>
                </a:solidFill>
                <a:latin typeface="Quicksand"/>
                <a:ea typeface="Quicksand"/>
                <a:cs typeface="Quicksand"/>
                <a:sym typeface="Quicksand"/>
              </a:rPr>
              <a:t>5. What is the value of  ⅚ + 3/12? </a:t>
            </a:r>
            <a:endParaRPr sz="1700">
              <a:solidFill>
                <a:schemeClr val="dk1"/>
              </a:solidFill>
              <a:latin typeface="Quicksand"/>
              <a:ea typeface="Quicksand"/>
              <a:cs typeface="Quicksand"/>
              <a:sym typeface="Quicksand"/>
            </a:endParaRPr>
          </a:p>
        </p:txBody>
      </p:sp>
      <p:pic>
        <p:nvPicPr>
          <p:cNvPr id="1142" name="Google Shape;1142;p119"/>
          <p:cNvPicPr preferRelativeResize="0"/>
          <p:nvPr/>
        </p:nvPicPr>
        <p:blipFill>
          <a:blip r:embed="rId3">
            <a:alphaModFix/>
          </a:blip>
          <a:stretch>
            <a:fillRect/>
          </a:stretch>
        </p:blipFill>
        <p:spPr>
          <a:xfrm>
            <a:off x="2125425" y="1477550"/>
            <a:ext cx="732850" cy="510975"/>
          </a:xfrm>
          <a:prstGeom prst="rect">
            <a:avLst/>
          </a:prstGeom>
          <a:noFill/>
          <a:ln cap="flat" cmpd="sng" w="19050">
            <a:solidFill>
              <a:schemeClr val="dk2"/>
            </a:solidFill>
            <a:prstDash val="solid"/>
            <a:round/>
            <a:headEnd len="sm" w="sm" type="none"/>
            <a:tailEnd len="sm" w="sm" type="none"/>
          </a:ln>
        </p:spPr>
      </p:pic>
      <p:pic>
        <p:nvPicPr>
          <p:cNvPr id="1143" name="Google Shape;1143;p119"/>
          <p:cNvPicPr preferRelativeResize="0"/>
          <p:nvPr/>
        </p:nvPicPr>
        <p:blipFill>
          <a:blip r:embed="rId4">
            <a:alphaModFix/>
          </a:blip>
          <a:stretch>
            <a:fillRect/>
          </a:stretch>
        </p:blipFill>
        <p:spPr>
          <a:xfrm>
            <a:off x="1416370" y="2209645"/>
            <a:ext cx="1050750" cy="22050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7" name="Shape 1147"/>
        <p:cNvGrpSpPr/>
        <p:nvPr/>
      </p:nvGrpSpPr>
      <p:grpSpPr>
        <a:xfrm>
          <a:off x="0" y="0"/>
          <a:ext cx="0" cy="0"/>
          <a:chOff x="0" y="0"/>
          <a:chExt cx="0" cy="0"/>
        </a:xfrm>
      </p:grpSpPr>
      <p:sp>
        <p:nvSpPr>
          <p:cNvPr id="1148" name="Google Shape;1148;p120"/>
          <p:cNvSpPr txBox="1"/>
          <p:nvPr>
            <p:ph type="ctrTitle"/>
          </p:nvPr>
        </p:nvSpPr>
        <p:spPr>
          <a:xfrm>
            <a:off x="268325" y="476887"/>
            <a:ext cx="7772400" cy="578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Interpret Expressions</a:t>
            </a:r>
            <a:endParaRPr b="0" sz="3000">
              <a:solidFill>
                <a:srgbClr val="434343"/>
              </a:solidFill>
              <a:latin typeface="Hepta Slab"/>
              <a:ea typeface="Hepta Slab"/>
              <a:cs typeface="Hepta Slab"/>
              <a:sym typeface="Hepta Slab"/>
            </a:endParaRPr>
          </a:p>
        </p:txBody>
      </p:sp>
      <p:sp>
        <p:nvSpPr>
          <p:cNvPr id="1149" name="Google Shape;1149;p120"/>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1150" name="Google Shape;1150;p120"/>
          <p:cNvSpPr txBox="1"/>
          <p:nvPr/>
        </p:nvSpPr>
        <p:spPr>
          <a:xfrm>
            <a:off x="376050" y="1055575"/>
            <a:ext cx="4233600" cy="366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1000"/>
              </a:spcBef>
              <a:spcAft>
                <a:spcPts val="0"/>
              </a:spcAft>
              <a:buNone/>
            </a:pPr>
            <a:r>
              <a:rPr lang="en">
                <a:latin typeface="Quicksand"/>
                <a:ea typeface="Quicksand"/>
                <a:cs typeface="Quicksand"/>
                <a:sym typeface="Quicksand"/>
              </a:rPr>
              <a:t>1. Andre picked 1 ⅔ pounds of blueberries and ½ pound of raspberries. Elena picked ¾  pound of raspberries.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1000"/>
              </a:spcBef>
              <a:spcAft>
                <a:spcPts val="1000"/>
              </a:spcAft>
              <a:buNone/>
            </a:pPr>
            <a:r>
              <a:rPr lang="en">
                <a:latin typeface="Quicksand"/>
                <a:ea typeface="Quicksand"/>
                <a:cs typeface="Quicksand"/>
                <a:sym typeface="Quicksand"/>
              </a:rPr>
              <a:t>Based on the situation above, write a question that represents each expression.</a:t>
            </a:r>
            <a:endParaRPr>
              <a:latin typeface="Quicksand"/>
              <a:ea typeface="Quicksand"/>
              <a:cs typeface="Quicksand"/>
              <a:sym typeface="Quicksand"/>
            </a:endParaRPr>
          </a:p>
        </p:txBody>
      </p:sp>
      <p:sp>
        <p:nvSpPr>
          <p:cNvPr id="1151" name="Google Shape;1151;p120"/>
          <p:cNvSpPr txBox="1"/>
          <p:nvPr/>
        </p:nvSpPr>
        <p:spPr>
          <a:xfrm>
            <a:off x="4712450" y="1016900"/>
            <a:ext cx="3912900" cy="366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Partner A:</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Partner B: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2. Discuss the questions you wrote with your partner. If anything is unclear, work with your partner to write revised questions. After you agree that all the questions make sense, find the value of each expression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pic>
        <p:nvPicPr>
          <p:cNvPr id="1152" name="Google Shape;1152;p120"/>
          <p:cNvPicPr preferRelativeResize="0"/>
          <p:nvPr/>
        </p:nvPicPr>
        <p:blipFill rotWithShape="1">
          <a:blip r:embed="rId3">
            <a:alphaModFix/>
          </a:blip>
          <a:srcRect b="74885" l="0" r="0" t="0"/>
          <a:stretch/>
        </p:blipFill>
        <p:spPr>
          <a:xfrm>
            <a:off x="5381300" y="1418891"/>
            <a:ext cx="1228725" cy="519100"/>
          </a:xfrm>
          <a:prstGeom prst="rect">
            <a:avLst/>
          </a:prstGeom>
          <a:noFill/>
          <a:ln>
            <a:noFill/>
          </a:ln>
        </p:spPr>
      </p:pic>
      <p:pic>
        <p:nvPicPr>
          <p:cNvPr id="1153" name="Google Shape;1153;p120"/>
          <p:cNvPicPr preferRelativeResize="0"/>
          <p:nvPr/>
        </p:nvPicPr>
        <p:blipFill rotWithShape="1">
          <a:blip r:embed="rId3">
            <a:alphaModFix/>
          </a:blip>
          <a:srcRect b="0" l="0" r="0" t="72002"/>
          <a:stretch/>
        </p:blipFill>
        <p:spPr>
          <a:xfrm>
            <a:off x="6746075" y="1389091"/>
            <a:ext cx="1228725" cy="578700"/>
          </a:xfrm>
          <a:prstGeom prst="rect">
            <a:avLst/>
          </a:prstGeom>
          <a:noFill/>
          <a:ln>
            <a:noFill/>
          </a:ln>
        </p:spPr>
      </p:pic>
      <p:pic>
        <p:nvPicPr>
          <p:cNvPr id="1154" name="Google Shape;1154;p120"/>
          <p:cNvPicPr preferRelativeResize="0"/>
          <p:nvPr/>
        </p:nvPicPr>
        <p:blipFill rotWithShape="1">
          <a:blip r:embed="rId4">
            <a:alphaModFix/>
          </a:blip>
          <a:srcRect b="71741" l="0" r="0" t="0"/>
          <a:stretch/>
        </p:blipFill>
        <p:spPr>
          <a:xfrm>
            <a:off x="5451375" y="2697616"/>
            <a:ext cx="1000125" cy="578700"/>
          </a:xfrm>
          <a:prstGeom prst="rect">
            <a:avLst/>
          </a:prstGeom>
          <a:noFill/>
          <a:ln>
            <a:noFill/>
          </a:ln>
        </p:spPr>
      </p:pic>
      <p:pic>
        <p:nvPicPr>
          <p:cNvPr id="1155" name="Google Shape;1155;p120"/>
          <p:cNvPicPr preferRelativeResize="0"/>
          <p:nvPr/>
        </p:nvPicPr>
        <p:blipFill rotWithShape="1">
          <a:blip r:embed="rId4">
            <a:alphaModFix/>
          </a:blip>
          <a:srcRect b="0" l="0" r="0" t="74651"/>
          <a:stretch/>
        </p:blipFill>
        <p:spPr>
          <a:xfrm>
            <a:off x="6806975" y="2697615"/>
            <a:ext cx="1000125" cy="519100"/>
          </a:xfrm>
          <a:prstGeom prst="rect">
            <a:avLst/>
          </a:prstGeom>
          <a:noFill/>
          <a:ln>
            <a:noFill/>
          </a:ln>
        </p:spPr>
      </p:pic>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9" name="Shape 1159"/>
        <p:cNvGrpSpPr/>
        <p:nvPr/>
      </p:nvGrpSpPr>
      <p:grpSpPr>
        <a:xfrm>
          <a:off x="0" y="0"/>
          <a:ext cx="0" cy="0"/>
          <a:chOff x="0" y="0"/>
          <a:chExt cx="0" cy="0"/>
        </a:xfrm>
      </p:grpSpPr>
      <p:pic>
        <p:nvPicPr>
          <p:cNvPr id="1160" name="Google Shape;1160;p121"/>
          <p:cNvPicPr preferRelativeResize="0"/>
          <p:nvPr/>
        </p:nvPicPr>
        <p:blipFill>
          <a:blip r:embed="rId3">
            <a:alphaModFix/>
          </a:blip>
          <a:stretch>
            <a:fillRect/>
          </a:stretch>
        </p:blipFill>
        <p:spPr>
          <a:xfrm>
            <a:off x="3694651" y="3230149"/>
            <a:ext cx="2103900" cy="1323301"/>
          </a:xfrm>
          <a:prstGeom prst="rect">
            <a:avLst/>
          </a:prstGeom>
          <a:noFill/>
          <a:ln>
            <a:noFill/>
          </a:ln>
        </p:spPr>
      </p:pic>
      <p:sp>
        <p:nvSpPr>
          <p:cNvPr id="1161" name="Google Shape;1161;p121"/>
          <p:cNvSpPr/>
          <p:nvPr/>
        </p:nvSpPr>
        <p:spPr>
          <a:xfrm flipH="1">
            <a:off x="924350" y="1785900"/>
            <a:ext cx="2770299" cy="186522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2" name="Google Shape;1162;p121"/>
          <p:cNvSpPr txBox="1"/>
          <p:nvPr/>
        </p:nvSpPr>
        <p:spPr>
          <a:xfrm>
            <a:off x="1337521" y="2158746"/>
            <a:ext cx="2103900" cy="1326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How do we know these equations are true?</a:t>
            </a:r>
            <a:endParaRPr b="1">
              <a:latin typeface="Quicksand"/>
              <a:ea typeface="Quicksand"/>
              <a:cs typeface="Quicksand"/>
              <a:sym typeface="Quicksand"/>
            </a:endParaRPr>
          </a:p>
        </p:txBody>
      </p:sp>
      <p:sp>
        <p:nvSpPr>
          <p:cNvPr id="1163" name="Google Shape;1163;p121"/>
          <p:cNvSpPr txBox="1"/>
          <p:nvPr/>
        </p:nvSpPr>
        <p:spPr>
          <a:xfrm>
            <a:off x="7943375" y="220450"/>
            <a:ext cx="10686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a:solidFill>
                  <a:srgbClr val="434343"/>
                </a:solidFill>
                <a:latin typeface="Nixie One"/>
                <a:ea typeface="Nixie One"/>
                <a:cs typeface="Nixie One"/>
                <a:sym typeface="Nixie One"/>
              </a:rPr>
              <a:t>Lesson Synthesis</a:t>
            </a:r>
            <a:endParaRPr>
              <a:solidFill>
                <a:srgbClr val="434343"/>
              </a:solidFill>
              <a:latin typeface="Nixie One"/>
              <a:ea typeface="Nixie One"/>
              <a:cs typeface="Nixie One"/>
              <a:sym typeface="Nixie One"/>
            </a:endParaRPr>
          </a:p>
        </p:txBody>
      </p:sp>
      <p:sp>
        <p:nvSpPr>
          <p:cNvPr id="1164" name="Google Shape;1164;p121"/>
          <p:cNvSpPr txBox="1"/>
          <p:nvPr/>
        </p:nvSpPr>
        <p:spPr>
          <a:xfrm>
            <a:off x="545950" y="397750"/>
            <a:ext cx="7234800" cy="66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Quicksand"/>
                <a:ea typeface="Quicksand"/>
                <a:cs typeface="Quicksand"/>
                <a:sym typeface="Quicksand"/>
              </a:rPr>
              <a:t>Today we solved problems involving adding and subtraction of fractions with unlike denominators.</a:t>
            </a:r>
            <a:endParaRPr sz="2100">
              <a:latin typeface="Quicksand"/>
              <a:ea typeface="Quicksand"/>
              <a:cs typeface="Quicksand"/>
              <a:sym typeface="Quicksand"/>
            </a:endParaRPr>
          </a:p>
        </p:txBody>
      </p:sp>
      <p:sp>
        <p:nvSpPr>
          <p:cNvPr id="1165" name="Google Shape;1165;p121"/>
          <p:cNvSpPr/>
          <p:nvPr/>
        </p:nvSpPr>
        <p:spPr>
          <a:xfrm>
            <a:off x="5650850" y="1874525"/>
            <a:ext cx="3074507" cy="132331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6" name="Google Shape;1166;p121"/>
          <p:cNvSpPr txBox="1"/>
          <p:nvPr/>
        </p:nvSpPr>
        <p:spPr>
          <a:xfrm flipH="1">
            <a:off x="5928800" y="2024275"/>
            <a:ext cx="2288400" cy="1326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Which of these equations would you prefer to use to find the value of 2/8 + ¾ and why?</a:t>
            </a:r>
            <a:endParaRPr b="1" sz="1200">
              <a:latin typeface="Quicksand"/>
              <a:ea typeface="Quicksand"/>
              <a:cs typeface="Quicksand"/>
              <a:sym typeface="Quicksand"/>
            </a:endParaRPr>
          </a:p>
        </p:txBody>
      </p:sp>
      <p:pic>
        <p:nvPicPr>
          <p:cNvPr id="1167" name="Google Shape;1167;p121"/>
          <p:cNvPicPr preferRelativeResize="0"/>
          <p:nvPr/>
        </p:nvPicPr>
        <p:blipFill>
          <a:blip r:embed="rId4">
            <a:alphaModFix/>
          </a:blip>
          <a:stretch>
            <a:fillRect/>
          </a:stretch>
        </p:blipFill>
        <p:spPr>
          <a:xfrm>
            <a:off x="3753188" y="1309726"/>
            <a:ext cx="1937177" cy="1187574"/>
          </a:xfrm>
          <a:prstGeom prst="rect">
            <a:avLst/>
          </a:prstGeom>
          <a:noFill/>
          <a:ln>
            <a:noFill/>
          </a:ln>
        </p:spPr>
      </p:pic>
      <p:sp>
        <p:nvSpPr>
          <p:cNvPr id="1168" name="Google Shape;1168;p121"/>
          <p:cNvSpPr/>
          <p:nvPr/>
        </p:nvSpPr>
        <p:spPr>
          <a:xfrm>
            <a:off x="5798550" y="3153925"/>
            <a:ext cx="3074507" cy="132331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9" name="Google Shape;1169;p121"/>
          <p:cNvSpPr txBox="1"/>
          <p:nvPr/>
        </p:nvSpPr>
        <p:spPr>
          <a:xfrm flipH="1">
            <a:off x="6076500" y="3303675"/>
            <a:ext cx="2288400" cy="1326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What other equal expressions could we use to find the value of </a:t>
            </a:r>
            <a:r>
              <a:rPr b="1" lang="en" sz="1200">
                <a:latin typeface="Quicksand"/>
                <a:ea typeface="Quicksand"/>
                <a:cs typeface="Quicksand"/>
                <a:sym typeface="Quicksand"/>
              </a:rPr>
              <a:t>2/8 + ¾ ?</a:t>
            </a:r>
            <a:endParaRPr b="1" sz="1200">
              <a:latin typeface="Quicksand"/>
              <a:ea typeface="Quicksand"/>
              <a:cs typeface="Quicksand"/>
              <a:sym typeface="Quicksand"/>
            </a:endParaRPr>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3" name="Shape 1173"/>
        <p:cNvGrpSpPr/>
        <p:nvPr/>
      </p:nvGrpSpPr>
      <p:grpSpPr>
        <a:xfrm>
          <a:off x="0" y="0"/>
          <a:ext cx="0" cy="0"/>
          <a:chOff x="0" y="0"/>
          <a:chExt cx="0" cy="0"/>
        </a:xfrm>
      </p:grpSpPr>
      <p:sp>
        <p:nvSpPr>
          <p:cNvPr id="1174" name="Google Shape;1174;p122"/>
          <p:cNvSpPr txBox="1"/>
          <p:nvPr>
            <p:ph type="ctrTitle"/>
          </p:nvPr>
        </p:nvSpPr>
        <p:spPr>
          <a:xfrm>
            <a:off x="921950" y="2244075"/>
            <a:ext cx="72663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solidFill>
                  <a:srgbClr val="434343"/>
                </a:solidFill>
                <a:latin typeface="Hepta Slab"/>
                <a:ea typeface="Hepta Slab"/>
                <a:cs typeface="Hepta Slab"/>
                <a:sym typeface="Hepta Slab"/>
              </a:rPr>
              <a:t>All Sorts of Denominators</a:t>
            </a:r>
            <a:endParaRPr sz="4200">
              <a:solidFill>
                <a:srgbClr val="434343"/>
              </a:solidFill>
              <a:latin typeface="Hepta Slab"/>
              <a:ea typeface="Hepta Slab"/>
              <a:cs typeface="Hepta Slab"/>
              <a:sym typeface="Hepta Slab"/>
            </a:endParaRPr>
          </a:p>
        </p:txBody>
      </p:sp>
      <p:sp>
        <p:nvSpPr>
          <p:cNvPr id="1175" name="Google Shape;1175;p122"/>
          <p:cNvSpPr txBox="1"/>
          <p:nvPr/>
        </p:nvSpPr>
        <p:spPr>
          <a:xfrm>
            <a:off x="3145150" y="3097100"/>
            <a:ext cx="6149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find common denominators.</a:t>
            </a:r>
            <a:endParaRPr>
              <a:latin typeface="Quicksand"/>
              <a:ea typeface="Quicksand"/>
              <a:cs typeface="Quicksand"/>
              <a:sym typeface="Quicksand"/>
            </a:endParaRPr>
          </a:p>
        </p:txBody>
      </p:sp>
      <p:sp>
        <p:nvSpPr>
          <p:cNvPr id="1176" name="Google Shape;1176;p122"/>
          <p:cNvSpPr/>
          <p:nvPr/>
        </p:nvSpPr>
        <p:spPr>
          <a:xfrm>
            <a:off x="2757977" y="30970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7" name="Google Shape;1177;p12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5.NF.A.1, 5.NF.A.2</a:t>
            </a:r>
            <a:endParaRPr sz="1100">
              <a:latin typeface="Quicksand"/>
              <a:ea typeface="Quicksand"/>
              <a:cs typeface="Quicksand"/>
              <a:sym typeface="Quicksand"/>
            </a:endParaRPr>
          </a:p>
        </p:txBody>
      </p:sp>
      <p:sp>
        <p:nvSpPr>
          <p:cNvPr id="1178" name="Google Shape;1178;p122"/>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11</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2" name="Shape 1182"/>
        <p:cNvGrpSpPr/>
        <p:nvPr/>
      </p:nvGrpSpPr>
      <p:grpSpPr>
        <a:xfrm>
          <a:off x="0" y="0"/>
          <a:ext cx="0" cy="0"/>
          <a:chOff x="0" y="0"/>
          <a:chExt cx="0" cy="0"/>
        </a:xfrm>
      </p:grpSpPr>
      <p:sp>
        <p:nvSpPr>
          <p:cNvPr id="1183" name="Google Shape;1183;p123"/>
          <p:cNvSpPr txBox="1"/>
          <p:nvPr>
            <p:ph type="ctrTitle"/>
          </p:nvPr>
        </p:nvSpPr>
        <p:spPr>
          <a:xfrm>
            <a:off x="203475" y="682350"/>
            <a:ext cx="82089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Number Talk: Double the Fun</a:t>
            </a:r>
            <a:endParaRPr b="0" sz="2600">
              <a:solidFill>
                <a:schemeClr val="accent5"/>
              </a:solidFill>
              <a:latin typeface="Hepta Slab"/>
              <a:ea typeface="Hepta Slab"/>
              <a:cs typeface="Hepta Slab"/>
              <a:sym typeface="Hepta Slab"/>
            </a:endParaRPr>
          </a:p>
        </p:txBody>
      </p:sp>
      <p:sp>
        <p:nvSpPr>
          <p:cNvPr id="1184" name="Google Shape;1184;p123"/>
          <p:cNvSpPr txBox="1"/>
          <p:nvPr/>
        </p:nvSpPr>
        <p:spPr>
          <a:xfrm>
            <a:off x="8144025" y="212250"/>
            <a:ext cx="877200" cy="8415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666666"/>
                </a:solidFill>
                <a:latin typeface="Nixie One"/>
                <a:ea typeface="Nixie One"/>
                <a:cs typeface="Nixie One"/>
                <a:sym typeface="Nixie One"/>
              </a:rPr>
              <a:t>Warm up</a:t>
            </a:r>
            <a:endParaRPr sz="1600">
              <a:solidFill>
                <a:srgbClr val="666666"/>
              </a:solidFill>
              <a:latin typeface="Nixie One"/>
              <a:ea typeface="Nixie One"/>
              <a:cs typeface="Nixie One"/>
              <a:sym typeface="Nixie One"/>
            </a:endParaRPr>
          </a:p>
        </p:txBody>
      </p:sp>
      <p:grpSp>
        <p:nvGrpSpPr>
          <p:cNvPr id="1185" name="Google Shape;1185;p123"/>
          <p:cNvGrpSpPr/>
          <p:nvPr/>
        </p:nvGrpSpPr>
        <p:grpSpPr>
          <a:xfrm rot="-698982">
            <a:off x="430008" y="1732988"/>
            <a:ext cx="2102653" cy="1288976"/>
            <a:chOff x="254750" y="1577025"/>
            <a:chExt cx="2155248" cy="1069848"/>
          </a:xfrm>
        </p:grpSpPr>
        <p:sp>
          <p:nvSpPr>
            <p:cNvPr id="1186" name="Google Shape;1186;p123"/>
            <p:cNvSpPr/>
            <p:nvPr/>
          </p:nvSpPr>
          <p:spPr>
            <a:xfrm>
              <a:off x="254750" y="1577025"/>
              <a:ext cx="2155248"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7" name="Google Shape;1187;p123"/>
            <p:cNvSpPr txBox="1"/>
            <p:nvPr/>
          </p:nvSpPr>
          <p:spPr>
            <a:xfrm>
              <a:off x="422479" y="1704387"/>
              <a:ext cx="1819800" cy="81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Caveat Brush"/>
                  <a:ea typeface="Caveat Brush"/>
                  <a:cs typeface="Caveat Brush"/>
                  <a:sym typeface="Caveat Brush"/>
                </a:rPr>
                <a:t>Find the value of each expression mentally. </a:t>
              </a:r>
              <a:endParaRPr sz="1700">
                <a:latin typeface="Caveat Brush"/>
                <a:ea typeface="Caveat Brush"/>
                <a:cs typeface="Caveat Brush"/>
                <a:sym typeface="Caveat Brush"/>
              </a:endParaRPr>
            </a:p>
          </p:txBody>
        </p:sp>
      </p:grpSp>
      <p:pic>
        <p:nvPicPr>
          <p:cNvPr id="1188" name="Google Shape;1188;p123"/>
          <p:cNvPicPr preferRelativeResize="0"/>
          <p:nvPr/>
        </p:nvPicPr>
        <p:blipFill>
          <a:blip r:embed="rId3">
            <a:alphaModFix/>
          </a:blip>
          <a:stretch>
            <a:fillRect/>
          </a:stretch>
        </p:blipFill>
        <p:spPr>
          <a:xfrm>
            <a:off x="3730401" y="1895475"/>
            <a:ext cx="2209800" cy="1352550"/>
          </a:xfrm>
          <a:prstGeom prst="rect">
            <a:avLst/>
          </a:prstGeom>
          <a:noFill/>
          <a:ln>
            <a:noFill/>
          </a:ln>
        </p:spPr>
      </p:pic>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2" name="Shape 1192"/>
        <p:cNvGrpSpPr/>
        <p:nvPr/>
      </p:nvGrpSpPr>
      <p:grpSpPr>
        <a:xfrm>
          <a:off x="0" y="0"/>
          <a:ext cx="0" cy="0"/>
          <a:chOff x="0" y="0"/>
          <a:chExt cx="0" cy="0"/>
        </a:xfrm>
      </p:grpSpPr>
      <p:sp>
        <p:nvSpPr>
          <p:cNvPr id="1193" name="Google Shape;1193;p124"/>
          <p:cNvSpPr txBox="1"/>
          <p:nvPr>
            <p:ph type="ctrTitle"/>
          </p:nvPr>
        </p:nvSpPr>
        <p:spPr>
          <a:xfrm>
            <a:off x="203475" y="682350"/>
            <a:ext cx="82089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Number Talk: Double the Fun</a:t>
            </a:r>
            <a:endParaRPr b="0" sz="2600">
              <a:solidFill>
                <a:schemeClr val="accent5"/>
              </a:solidFill>
              <a:latin typeface="Hepta Slab"/>
              <a:ea typeface="Hepta Slab"/>
              <a:cs typeface="Hepta Slab"/>
              <a:sym typeface="Hepta Slab"/>
            </a:endParaRPr>
          </a:p>
        </p:txBody>
      </p:sp>
      <p:sp>
        <p:nvSpPr>
          <p:cNvPr id="1194" name="Google Shape;1194;p124"/>
          <p:cNvSpPr txBox="1"/>
          <p:nvPr/>
        </p:nvSpPr>
        <p:spPr>
          <a:xfrm>
            <a:off x="8144025" y="212250"/>
            <a:ext cx="877200" cy="8415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666666"/>
                </a:solidFill>
                <a:latin typeface="Nixie One"/>
                <a:ea typeface="Nixie One"/>
                <a:cs typeface="Nixie One"/>
                <a:sym typeface="Nixie One"/>
              </a:rPr>
              <a:t>Warm up</a:t>
            </a:r>
            <a:endParaRPr sz="1600">
              <a:solidFill>
                <a:srgbClr val="666666"/>
              </a:solidFill>
              <a:latin typeface="Nixie One"/>
              <a:ea typeface="Nixie One"/>
              <a:cs typeface="Nixie One"/>
              <a:sym typeface="Nixie One"/>
            </a:endParaRPr>
          </a:p>
        </p:txBody>
      </p:sp>
      <p:grpSp>
        <p:nvGrpSpPr>
          <p:cNvPr id="1195" name="Google Shape;1195;p124"/>
          <p:cNvGrpSpPr/>
          <p:nvPr/>
        </p:nvGrpSpPr>
        <p:grpSpPr>
          <a:xfrm rot="-698982">
            <a:off x="430008" y="1732988"/>
            <a:ext cx="2102653" cy="1288976"/>
            <a:chOff x="254750" y="1577025"/>
            <a:chExt cx="2155248" cy="1069848"/>
          </a:xfrm>
        </p:grpSpPr>
        <p:sp>
          <p:nvSpPr>
            <p:cNvPr id="1196" name="Google Shape;1196;p124"/>
            <p:cNvSpPr/>
            <p:nvPr/>
          </p:nvSpPr>
          <p:spPr>
            <a:xfrm>
              <a:off x="254750" y="1577025"/>
              <a:ext cx="2155248"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7" name="Google Shape;1197;p124"/>
            <p:cNvSpPr txBox="1"/>
            <p:nvPr/>
          </p:nvSpPr>
          <p:spPr>
            <a:xfrm>
              <a:off x="422479" y="1704387"/>
              <a:ext cx="1819800" cy="81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Caveat Brush"/>
                  <a:ea typeface="Caveat Brush"/>
                  <a:cs typeface="Caveat Brush"/>
                  <a:sym typeface="Caveat Brush"/>
                </a:rPr>
                <a:t>Find the value of each expression mentally. </a:t>
              </a:r>
              <a:endParaRPr sz="1700">
                <a:latin typeface="Caveat Brush"/>
                <a:ea typeface="Caveat Brush"/>
                <a:cs typeface="Caveat Brush"/>
                <a:sym typeface="Caveat Brush"/>
              </a:endParaRPr>
            </a:p>
          </p:txBody>
        </p:sp>
      </p:grpSp>
      <p:pic>
        <p:nvPicPr>
          <p:cNvPr id="1198" name="Google Shape;1198;p124"/>
          <p:cNvPicPr preferRelativeResize="0"/>
          <p:nvPr/>
        </p:nvPicPr>
        <p:blipFill>
          <a:blip r:embed="rId3">
            <a:alphaModFix/>
          </a:blip>
          <a:stretch>
            <a:fillRect/>
          </a:stretch>
        </p:blipFill>
        <p:spPr>
          <a:xfrm>
            <a:off x="3555901" y="1983825"/>
            <a:ext cx="2495550" cy="1495425"/>
          </a:xfrm>
          <a:prstGeom prst="rect">
            <a:avLst/>
          </a:prstGeom>
          <a:noFill/>
          <a:ln>
            <a:noFill/>
          </a:ln>
        </p:spPr>
      </p:pic>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2" name="Shape 1202"/>
        <p:cNvGrpSpPr/>
        <p:nvPr/>
      </p:nvGrpSpPr>
      <p:grpSpPr>
        <a:xfrm>
          <a:off x="0" y="0"/>
          <a:ext cx="0" cy="0"/>
          <a:chOff x="0" y="0"/>
          <a:chExt cx="0" cy="0"/>
        </a:xfrm>
      </p:grpSpPr>
      <p:sp>
        <p:nvSpPr>
          <p:cNvPr id="1203" name="Google Shape;1203;p125"/>
          <p:cNvSpPr txBox="1"/>
          <p:nvPr>
            <p:ph type="ctrTitle"/>
          </p:nvPr>
        </p:nvSpPr>
        <p:spPr>
          <a:xfrm>
            <a:off x="203475" y="682350"/>
            <a:ext cx="82089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Number Talk: Double the Fun</a:t>
            </a:r>
            <a:endParaRPr b="0" sz="2600">
              <a:solidFill>
                <a:schemeClr val="accent5"/>
              </a:solidFill>
              <a:latin typeface="Hepta Slab"/>
              <a:ea typeface="Hepta Slab"/>
              <a:cs typeface="Hepta Slab"/>
              <a:sym typeface="Hepta Slab"/>
            </a:endParaRPr>
          </a:p>
        </p:txBody>
      </p:sp>
      <p:sp>
        <p:nvSpPr>
          <p:cNvPr id="1204" name="Google Shape;1204;p125"/>
          <p:cNvSpPr txBox="1"/>
          <p:nvPr/>
        </p:nvSpPr>
        <p:spPr>
          <a:xfrm>
            <a:off x="8144025" y="212250"/>
            <a:ext cx="877200" cy="8415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666666"/>
                </a:solidFill>
                <a:latin typeface="Nixie One"/>
                <a:ea typeface="Nixie One"/>
                <a:cs typeface="Nixie One"/>
                <a:sym typeface="Nixie One"/>
              </a:rPr>
              <a:t>Warm up</a:t>
            </a:r>
            <a:endParaRPr sz="1600">
              <a:solidFill>
                <a:srgbClr val="666666"/>
              </a:solidFill>
              <a:latin typeface="Nixie One"/>
              <a:ea typeface="Nixie One"/>
              <a:cs typeface="Nixie One"/>
              <a:sym typeface="Nixie One"/>
            </a:endParaRPr>
          </a:p>
        </p:txBody>
      </p:sp>
      <p:grpSp>
        <p:nvGrpSpPr>
          <p:cNvPr id="1205" name="Google Shape;1205;p125"/>
          <p:cNvGrpSpPr/>
          <p:nvPr/>
        </p:nvGrpSpPr>
        <p:grpSpPr>
          <a:xfrm rot="-698982">
            <a:off x="430008" y="1732988"/>
            <a:ext cx="2102653" cy="1288976"/>
            <a:chOff x="254750" y="1577025"/>
            <a:chExt cx="2155248" cy="1069848"/>
          </a:xfrm>
        </p:grpSpPr>
        <p:sp>
          <p:nvSpPr>
            <p:cNvPr id="1206" name="Google Shape;1206;p125"/>
            <p:cNvSpPr/>
            <p:nvPr/>
          </p:nvSpPr>
          <p:spPr>
            <a:xfrm>
              <a:off x="254750" y="1577025"/>
              <a:ext cx="2155248"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7" name="Google Shape;1207;p125"/>
            <p:cNvSpPr txBox="1"/>
            <p:nvPr/>
          </p:nvSpPr>
          <p:spPr>
            <a:xfrm>
              <a:off x="422479" y="1704387"/>
              <a:ext cx="1819800" cy="81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Caveat Brush"/>
                  <a:ea typeface="Caveat Brush"/>
                  <a:cs typeface="Caveat Brush"/>
                  <a:sym typeface="Caveat Brush"/>
                </a:rPr>
                <a:t>Find the value of each expression mentally. </a:t>
              </a:r>
              <a:endParaRPr sz="1700">
                <a:latin typeface="Caveat Brush"/>
                <a:ea typeface="Caveat Brush"/>
                <a:cs typeface="Caveat Brush"/>
                <a:sym typeface="Caveat Brush"/>
              </a:endParaRPr>
            </a:p>
          </p:txBody>
        </p:sp>
      </p:grpSp>
      <p:pic>
        <p:nvPicPr>
          <p:cNvPr id="1208" name="Google Shape;1208;p125"/>
          <p:cNvPicPr preferRelativeResize="0"/>
          <p:nvPr/>
        </p:nvPicPr>
        <p:blipFill>
          <a:blip r:embed="rId3">
            <a:alphaModFix/>
          </a:blip>
          <a:stretch>
            <a:fillRect/>
          </a:stretch>
        </p:blipFill>
        <p:spPr>
          <a:xfrm>
            <a:off x="3592651" y="1983825"/>
            <a:ext cx="2152650" cy="1504950"/>
          </a:xfrm>
          <a:prstGeom prst="rect">
            <a:avLst/>
          </a:prstGeom>
          <a:noFill/>
          <a:ln>
            <a:noFill/>
          </a:ln>
        </p:spPr>
      </p:pic>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2" name="Shape 1212"/>
        <p:cNvGrpSpPr/>
        <p:nvPr/>
      </p:nvGrpSpPr>
      <p:grpSpPr>
        <a:xfrm>
          <a:off x="0" y="0"/>
          <a:ext cx="0" cy="0"/>
          <a:chOff x="0" y="0"/>
          <a:chExt cx="0" cy="0"/>
        </a:xfrm>
      </p:grpSpPr>
      <p:sp>
        <p:nvSpPr>
          <p:cNvPr id="1213" name="Google Shape;1213;p126"/>
          <p:cNvSpPr txBox="1"/>
          <p:nvPr>
            <p:ph type="ctrTitle"/>
          </p:nvPr>
        </p:nvSpPr>
        <p:spPr>
          <a:xfrm>
            <a:off x="203475" y="682350"/>
            <a:ext cx="82089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Number Talk: Double the Fun</a:t>
            </a:r>
            <a:endParaRPr b="0" sz="2600">
              <a:solidFill>
                <a:schemeClr val="accent5"/>
              </a:solidFill>
              <a:latin typeface="Hepta Slab"/>
              <a:ea typeface="Hepta Slab"/>
              <a:cs typeface="Hepta Slab"/>
              <a:sym typeface="Hepta Slab"/>
            </a:endParaRPr>
          </a:p>
        </p:txBody>
      </p:sp>
      <p:sp>
        <p:nvSpPr>
          <p:cNvPr id="1214" name="Google Shape;1214;p126"/>
          <p:cNvSpPr txBox="1"/>
          <p:nvPr/>
        </p:nvSpPr>
        <p:spPr>
          <a:xfrm>
            <a:off x="8144025" y="212250"/>
            <a:ext cx="877200" cy="8415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666666"/>
                </a:solidFill>
                <a:latin typeface="Nixie One"/>
                <a:ea typeface="Nixie One"/>
                <a:cs typeface="Nixie One"/>
                <a:sym typeface="Nixie One"/>
              </a:rPr>
              <a:t>Warm up</a:t>
            </a:r>
            <a:endParaRPr sz="1600">
              <a:solidFill>
                <a:srgbClr val="666666"/>
              </a:solidFill>
              <a:latin typeface="Nixie One"/>
              <a:ea typeface="Nixie One"/>
              <a:cs typeface="Nixie One"/>
              <a:sym typeface="Nixie One"/>
            </a:endParaRPr>
          </a:p>
        </p:txBody>
      </p:sp>
      <p:grpSp>
        <p:nvGrpSpPr>
          <p:cNvPr id="1215" name="Google Shape;1215;p126"/>
          <p:cNvGrpSpPr/>
          <p:nvPr/>
        </p:nvGrpSpPr>
        <p:grpSpPr>
          <a:xfrm rot="-698982">
            <a:off x="430008" y="1732988"/>
            <a:ext cx="2102653" cy="1288976"/>
            <a:chOff x="254750" y="1577025"/>
            <a:chExt cx="2155248" cy="1069848"/>
          </a:xfrm>
        </p:grpSpPr>
        <p:sp>
          <p:nvSpPr>
            <p:cNvPr id="1216" name="Google Shape;1216;p126"/>
            <p:cNvSpPr/>
            <p:nvPr/>
          </p:nvSpPr>
          <p:spPr>
            <a:xfrm>
              <a:off x="254750" y="1577025"/>
              <a:ext cx="2155248"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7" name="Google Shape;1217;p126"/>
            <p:cNvSpPr txBox="1"/>
            <p:nvPr/>
          </p:nvSpPr>
          <p:spPr>
            <a:xfrm>
              <a:off x="422479" y="1704387"/>
              <a:ext cx="1819800" cy="81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Caveat Brush"/>
                  <a:ea typeface="Caveat Brush"/>
                  <a:cs typeface="Caveat Brush"/>
                  <a:sym typeface="Caveat Brush"/>
                </a:rPr>
                <a:t>Find the value of each expression mentally. </a:t>
              </a:r>
              <a:endParaRPr sz="1700">
                <a:latin typeface="Caveat Brush"/>
                <a:ea typeface="Caveat Brush"/>
                <a:cs typeface="Caveat Brush"/>
                <a:sym typeface="Caveat Brush"/>
              </a:endParaRPr>
            </a:p>
          </p:txBody>
        </p:sp>
      </p:grpSp>
      <p:pic>
        <p:nvPicPr>
          <p:cNvPr id="1218" name="Google Shape;1218;p126"/>
          <p:cNvPicPr preferRelativeResize="0"/>
          <p:nvPr/>
        </p:nvPicPr>
        <p:blipFill>
          <a:blip r:embed="rId3">
            <a:alphaModFix/>
          </a:blip>
          <a:stretch>
            <a:fillRect/>
          </a:stretch>
        </p:blipFill>
        <p:spPr>
          <a:xfrm>
            <a:off x="3565076" y="2002200"/>
            <a:ext cx="2190750" cy="1752600"/>
          </a:xfrm>
          <a:prstGeom prst="rect">
            <a:avLst/>
          </a:prstGeom>
          <a:noFill/>
          <a:ln>
            <a:noFill/>
          </a:ln>
        </p:spPr>
      </p:pic>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2" name="Shape 1222"/>
        <p:cNvGrpSpPr/>
        <p:nvPr/>
      </p:nvGrpSpPr>
      <p:grpSpPr>
        <a:xfrm>
          <a:off x="0" y="0"/>
          <a:ext cx="0" cy="0"/>
          <a:chOff x="0" y="0"/>
          <a:chExt cx="0" cy="0"/>
        </a:xfrm>
      </p:grpSpPr>
      <p:sp>
        <p:nvSpPr>
          <p:cNvPr id="1223" name="Google Shape;1223;p127"/>
          <p:cNvSpPr txBox="1"/>
          <p:nvPr>
            <p:ph type="ctrTitle"/>
          </p:nvPr>
        </p:nvSpPr>
        <p:spPr>
          <a:xfrm>
            <a:off x="376125" y="533646"/>
            <a:ext cx="7772400" cy="575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100">
                <a:solidFill>
                  <a:srgbClr val="434343"/>
                </a:solidFill>
                <a:latin typeface="Hepta Slab"/>
                <a:ea typeface="Hepta Slab"/>
                <a:cs typeface="Hepta Slab"/>
                <a:sym typeface="Hepta Slab"/>
              </a:rPr>
              <a:t>Choose Equal Expressions</a:t>
            </a:r>
            <a:endParaRPr b="0" sz="3100">
              <a:solidFill>
                <a:srgbClr val="434343"/>
              </a:solidFill>
              <a:latin typeface="Hepta Slab"/>
              <a:ea typeface="Hepta Slab"/>
              <a:cs typeface="Hepta Slab"/>
              <a:sym typeface="Hepta Slab"/>
            </a:endParaRPr>
          </a:p>
        </p:txBody>
      </p:sp>
      <p:sp>
        <p:nvSpPr>
          <p:cNvPr id="1224" name="Google Shape;1224;p127"/>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1225" name="Google Shape;1225;p127"/>
          <p:cNvSpPr txBox="1"/>
          <p:nvPr/>
        </p:nvSpPr>
        <p:spPr>
          <a:xfrm>
            <a:off x="584125" y="1153275"/>
            <a:ext cx="3739500" cy="15435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sz="1700">
                <a:latin typeface="Quicksand"/>
                <a:ea typeface="Quicksand"/>
                <a:cs typeface="Quicksand"/>
                <a:sym typeface="Quicksand"/>
              </a:rPr>
              <a:t>1. Choose all the expressions that are equal to ½ + ⅔  . Be prepared to explain your thinking.</a:t>
            </a:r>
            <a:endParaRPr sz="1700">
              <a:latin typeface="Quicksand"/>
              <a:ea typeface="Quicksand"/>
              <a:cs typeface="Quicksand"/>
              <a:sym typeface="Quicksand"/>
            </a:endParaRPr>
          </a:p>
        </p:txBody>
      </p:sp>
      <p:sp>
        <p:nvSpPr>
          <p:cNvPr id="1226" name="Google Shape;1226;p127"/>
          <p:cNvSpPr txBox="1"/>
          <p:nvPr/>
        </p:nvSpPr>
        <p:spPr>
          <a:xfrm>
            <a:off x="4464850" y="2190625"/>
            <a:ext cx="3999000" cy="1210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latin typeface="Quicksand"/>
                <a:ea typeface="Quicksand"/>
                <a:cs typeface="Quicksand"/>
                <a:sym typeface="Quicksand"/>
              </a:rPr>
              <a:t>2. Choose one of the expressions that is equal to ½ + ⅔ and use it to find the value of ½ + ⅔  .</a:t>
            </a:r>
            <a:endParaRPr sz="1600">
              <a:latin typeface="Quicksand"/>
              <a:ea typeface="Quicksand"/>
              <a:cs typeface="Quicksand"/>
              <a:sym typeface="Quicksand"/>
            </a:endParaRPr>
          </a:p>
        </p:txBody>
      </p:sp>
      <p:pic>
        <p:nvPicPr>
          <p:cNvPr id="1227" name="Google Shape;1227;p127"/>
          <p:cNvPicPr preferRelativeResize="0"/>
          <p:nvPr/>
        </p:nvPicPr>
        <p:blipFill rotWithShape="1">
          <a:blip r:embed="rId3">
            <a:alphaModFix/>
          </a:blip>
          <a:srcRect b="44742" l="0" r="26475" t="0"/>
          <a:stretch/>
        </p:blipFill>
        <p:spPr>
          <a:xfrm>
            <a:off x="1292700" y="2590113"/>
            <a:ext cx="980400" cy="2073688"/>
          </a:xfrm>
          <a:prstGeom prst="rect">
            <a:avLst/>
          </a:prstGeom>
          <a:noFill/>
          <a:ln cap="flat" cmpd="sng" w="19050">
            <a:solidFill>
              <a:schemeClr val="dk2"/>
            </a:solidFill>
            <a:prstDash val="solid"/>
            <a:round/>
            <a:headEnd len="sm" w="sm" type="none"/>
            <a:tailEnd len="sm" w="sm" type="none"/>
          </a:ln>
        </p:spPr>
      </p:pic>
      <p:pic>
        <p:nvPicPr>
          <p:cNvPr id="1228" name="Google Shape;1228;p127"/>
          <p:cNvPicPr preferRelativeResize="0"/>
          <p:nvPr/>
        </p:nvPicPr>
        <p:blipFill rotWithShape="1">
          <a:blip r:embed="rId3">
            <a:alphaModFix/>
          </a:blip>
          <a:srcRect b="0" l="0" r="5722" t="60673"/>
          <a:stretch/>
        </p:blipFill>
        <p:spPr>
          <a:xfrm>
            <a:off x="2407800" y="2741300"/>
            <a:ext cx="1394100" cy="16365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2" name="Shape 1232"/>
        <p:cNvGrpSpPr/>
        <p:nvPr/>
      </p:nvGrpSpPr>
      <p:grpSpPr>
        <a:xfrm>
          <a:off x="0" y="0"/>
          <a:ext cx="0" cy="0"/>
          <a:chOff x="0" y="0"/>
          <a:chExt cx="0" cy="0"/>
        </a:xfrm>
      </p:grpSpPr>
      <p:sp>
        <p:nvSpPr>
          <p:cNvPr id="1233" name="Google Shape;1233;p128"/>
          <p:cNvSpPr txBox="1"/>
          <p:nvPr>
            <p:ph type="ctrTitle"/>
          </p:nvPr>
        </p:nvSpPr>
        <p:spPr>
          <a:xfrm>
            <a:off x="268325" y="2672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000">
                <a:solidFill>
                  <a:srgbClr val="434343"/>
                </a:solidFill>
                <a:latin typeface="Hepta Slab"/>
                <a:ea typeface="Hepta Slab"/>
                <a:cs typeface="Hepta Slab"/>
                <a:sym typeface="Hepta Slab"/>
              </a:rPr>
              <a:t>True and False: Fraction Addition and Subtraction</a:t>
            </a:r>
            <a:endParaRPr b="0" sz="2000">
              <a:solidFill>
                <a:srgbClr val="434343"/>
              </a:solidFill>
              <a:latin typeface="Hepta Slab"/>
              <a:ea typeface="Hepta Slab"/>
              <a:cs typeface="Hepta Slab"/>
              <a:sym typeface="Hepta Slab"/>
            </a:endParaRPr>
          </a:p>
        </p:txBody>
      </p:sp>
      <p:sp>
        <p:nvSpPr>
          <p:cNvPr id="1234" name="Google Shape;1234;p128"/>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1235" name="Google Shape;1235;p128"/>
          <p:cNvSpPr txBox="1"/>
          <p:nvPr/>
        </p:nvSpPr>
        <p:spPr>
          <a:xfrm>
            <a:off x="503650" y="1152650"/>
            <a:ext cx="43254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Quicksand"/>
                <a:ea typeface="Quicksand"/>
                <a:cs typeface="Quicksand"/>
                <a:sym typeface="Quicksand"/>
              </a:rPr>
              <a:t>1. Write a number in the box to make the equations true. </a:t>
            </a:r>
            <a:endParaRPr sz="1500">
              <a:latin typeface="Quicksand"/>
              <a:ea typeface="Quicksand"/>
              <a:cs typeface="Quicksand"/>
              <a:sym typeface="Quicksand"/>
            </a:endParaRPr>
          </a:p>
        </p:txBody>
      </p:sp>
      <p:sp>
        <p:nvSpPr>
          <p:cNvPr id="1236" name="Google Shape;1236;p128"/>
          <p:cNvSpPr txBox="1"/>
          <p:nvPr/>
        </p:nvSpPr>
        <p:spPr>
          <a:xfrm>
            <a:off x="4203900" y="1610100"/>
            <a:ext cx="45981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Quicksand"/>
                <a:ea typeface="Quicksand"/>
                <a:cs typeface="Quicksand"/>
                <a:sym typeface="Quicksand"/>
              </a:rPr>
              <a:t>2. Decide whether each equation is true or false. Show your reasoning. </a:t>
            </a:r>
            <a:endParaRPr sz="1500">
              <a:latin typeface="Quicksand"/>
              <a:ea typeface="Quicksand"/>
              <a:cs typeface="Quicksand"/>
              <a:sym typeface="Quicksand"/>
            </a:endParaRPr>
          </a:p>
        </p:txBody>
      </p:sp>
      <p:pic>
        <p:nvPicPr>
          <p:cNvPr id="1237" name="Google Shape;1237;p128"/>
          <p:cNvPicPr preferRelativeResize="0"/>
          <p:nvPr/>
        </p:nvPicPr>
        <p:blipFill>
          <a:blip r:embed="rId3">
            <a:alphaModFix/>
          </a:blip>
          <a:stretch>
            <a:fillRect/>
          </a:stretch>
        </p:blipFill>
        <p:spPr>
          <a:xfrm>
            <a:off x="960675" y="1799150"/>
            <a:ext cx="2176450" cy="2462526"/>
          </a:xfrm>
          <a:prstGeom prst="rect">
            <a:avLst/>
          </a:prstGeom>
          <a:noFill/>
          <a:ln cap="flat" cmpd="sng" w="19050">
            <a:solidFill>
              <a:schemeClr val="dk2"/>
            </a:solidFill>
            <a:prstDash val="solid"/>
            <a:round/>
            <a:headEnd len="sm" w="sm" type="none"/>
            <a:tailEnd len="sm" w="sm" type="none"/>
          </a:ln>
        </p:spPr>
      </p:pic>
      <p:pic>
        <p:nvPicPr>
          <p:cNvPr id="1238" name="Google Shape;1238;p128"/>
          <p:cNvPicPr preferRelativeResize="0"/>
          <p:nvPr/>
        </p:nvPicPr>
        <p:blipFill>
          <a:blip r:embed="rId4">
            <a:alphaModFix/>
          </a:blip>
          <a:stretch>
            <a:fillRect/>
          </a:stretch>
        </p:blipFill>
        <p:spPr>
          <a:xfrm>
            <a:off x="4272300" y="2418175"/>
            <a:ext cx="2103688" cy="2159600"/>
          </a:xfrm>
          <a:prstGeom prst="rect">
            <a:avLst/>
          </a:prstGeom>
          <a:noFill/>
          <a:ln cap="flat" cmpd="sng" w="19050">
            <a:solidFill>
              <a:schemeClr val="dk2"/>
            </a:solidFill>
            <a:prstDash val="solid"/>
            <a:round/>
            <a:headEnd len="sm" w="sm" type="none"/>
            <a:tailEnd len="sm" w="sm" type="none"/>
          </a:ln>
        </p:spPr>
      </p:pic>
      <p:pic>
        <p:nvPicPr>
          <p:cNvPr id="1239" name="Google Shape;1239;p128"/>
          <p:cNvPicPr preferRelativeResize="0"/>
          <p:nvPr/>
        </p:nvPicPr>
        <p:blipFill>
          <a:blip r:embed="rId5">
            <a:alphaModFix/>
          </a:blip>
          <a:stretch>
            <a:fillRect/>
          </a:stretch>
        </p:blipFill>
        <p:spPr>
          <a:xfrm>
            <a:off x="6528400" y="2409000"/>
            <a:ext cx="2103700" cy="2151694"/>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3" name="Shape 1243"/>
        <p:cNvGrpSpPr/>
        <p:nvPr/>
      </p:nvGrpSpPr>
      <p:grpSpPr>
        <a:xfrm>
          <a:off x="0" y="0"/>
          <a:ext cx="0" cy="0"/>
          <a:chOff x="0" y="0"/>
          <a:chExt cx="0" cy="0"/>
        </a:xfrm>
      </p:grpSpPr>
      <p:sp>
        <p:nvSpPr>
          <p:cNvPr id="1244" name="Google Shape;1244;p129"/>
          <p:cNvSpPr/>
          <p:nvPr/>
        </p:nvSpPr>
        <p:spPr>
          <a:xfrm flipH="1">
            <a:off x="788691" y="1586550"/>
            <a:ext cx="2521509" cy="132365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5" name="Google Shape;1245;p129"/>
          <p:cNvSpPr txBox="1"/>
          <p:nvPr/>
        </p:nvSpPr>
        <p:spPr>
          <a:xfrm>
            <a:off x="1185325" y="1773075"/>
            <a:ext cx="17724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Describe how you would add these two fractions.</a:t>
            </a:r>
            <a:endParaRPr b="1" sz="1200">
              <a:latin typeface="Quicksand"/>
              <a:ea typeface="Quicksand"/>
              <a:cs typeface="Quicksand"/>
              <a:sym typeface="Quicksand"/>
            </a:endParaRPr>
          </a:p>
        </p:txBody>
      </p:sp>
      <p:sp>
        <p:nvSpPr>
          <p:cNvPr id="1246" name="Google Shape;1246;p129"/>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247" name="Google Shape;1247;p129"/>
          <p:cNvPicPr preferRelativeResize="0"/>
          <p:nvPr/>
        </p:nvPicPr>
        <p:blipFill rotWithShape="1">
          <a:blip r:embed="rId3">
            <a:alphaModFix/>
          </a:blip>
          <a:srcRect b="0" l="17428" r="19424" t="0"/>
          <a:stretch/>
        </p:blipFill>
        <p:spPr>
          <a:xfrm>
            <a:off x="3611655" y="2910221"/>
            <a:ext cx="1506000" cy="1500081"/>
          </a:xfrm>
          <a:prstGeom prst="rect">
            <a:avLst/>
          </a:prstGeom>
          <a:noFill/>
          <a:ln>
            <a:noFill/>
          </a:ln>
        </p:spPr>
      </p:pic>
      <p:sp>
        <p:nvSpPr>
          <p:cNvPr id="1248" name="Google Shape;1248;p129"/>
          <p:cNvSpPr txBox="1"/>
          <p:nvPr/>
        </p:nvSpPr>
        <p:spPr>
          <a:xfrm>
            <a:off x="5804996" y="1839860"/>
            <a:ext cx="2494200" cy="145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In order to add these fractions, we need to write an equivalent expression with common denominators. What are some common denominators we can use?</a:t>
            </a:r>
            <a:endParaRPr b="1" sz="1000">
              <a:latin typeface="Quicksand"/>
              <a:ea typeface="Quicksand"/>
              <a:cs typeface="Quicksand"/>
              <a:sym typeface="Quicksand"/>
            </a:endParaRPr>
          </a:p>
        </p:txBody>
      </p:sp>
      <p:sp>
        <p:nvSpPr>
          <p:cNvPr id="1249" name="Google Shape;1249;p129"/>
          <p:cNvSpPr/>
          <p:nvPr/>
        </p:nvSpPr>
        <p:spPr>
          <a:xfrm>
            <a:off x="5535925" y="1586550"/>
            <a:ext cx="3032506" cy="193411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50" name="Google Shape;1250;p129"/>
          <p:cNvPicPr preferRelativeResize="0"/>
          <p:nvPr/>
        </p:nvPicPr>
        <p:blipFill>
          <a:blip r:embed="rId4">
            <a:alphaModFix/>
          </a:blip>
          <a:stretch>
            <a:fillRect/>
          </a:stretch>
        </p:blipFill>
        <p:spPr>
          <a:xfrm>
            <a:off x="3880288" y="994325"/>
            <a:ext cx="1383425" cy="996650"/>
          </a:xfrm>
          <a:prstGeom prst="rect">
            <a:avLst/>
          </a:prstGeom>
          <a:noFill/>
          <a:ln>
            <a:noFill/>
          </a:ln>
        </p:spPr>
      </p:pic>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4" name="Shape 1254"/>
        <p:cNvGrpSpPr/>
        <p:nvPr/>
      </p:nvGrpSpPr>
      <p:grpSpPr>
        <a:xfrm>
          <a:off x="0" y="0"/>
          <a:ext cx="0" cy="0"/>
          <a:chOff x="0" y="0"/>
          <a:chExt cx="0" cy="0"/>
        </a:xfrm>
      </p:grpSpPr>
      <p:sp>
        <p:nvSpPr>
          <p:cNvPr id="1255" name="Google Shape;1255;p130"/>
          <p:cNvSpPr txBox="1"/>
          <p:nvPr>
            <p:ph type="ctrTitle"/>
          </p:nvPr>
        </p:nvSpPr>
        <p:spPr>
          <a:xfrm>
            <a:off x="953850" y="2202750"/>
            <a:ext cx="74604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Solve Problems</a:t>
            </a:r>
            <a:endParaRPr sz="4400">
              <a:solidFill>
                <a:srgbClr val="434343"/>
              </a:solidFill>
              <a:latin typeface="Hepta Slab"/>
              <a:ea typeface="Hepta Slab"/>
              <a:cs typeface="Hepta Slab"/>
              <a:sym typeface="Hepta Slab"/>
            </a:endParaRPr>
          </a:p>
        </p:txBody>
      </p:sp>
      <p:sp>
        <p:nvSpPr>
          <p:cNvPr id="1256" name="Google Shape;1256;p130"/>
          <p:cNvSpPr txBox="1"/>
          <p:nvPr/>
        </p:nvSpPr>
        <p:spPr>
          <a:xfrm>
            <a:off x="1212000" y="2940750"/>
            <a:ext cx="7503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solve more problems by adding and subtracting fractions with unlike denominators.</a:t>
            </a:r>
            <a:endParaRPr>
              <a:latin typeface="Quicksand"/>
              <a:ea typeface="Quicksand"/>
              <a:cs typeface="Quicksand"/>
              <a:sym typeface="Quicksand"/>
            </a:endParaRPr>
          </a:p>
        </p:txBody>
      </p:sp>
      <p:sp>
        <p:nvSpPr>
          <p:cNvPr id="1257" name="Google Shape;1257;p130"/>
          <p:cNvSpPr/>
          <p:nvPr/>
        </p:nvSpPr>
        <p:spPr>
          <a:xfrm>
            <a:off x="824840" y="29407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8" name="Google Shape;1258;p13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5.NF.A.1, 5.NF.A.2</a:t>
            </a:r>
            <a:endParaRPr sz="1100">
              <a:latin typeface="Quicksand"/>
              <a:ea typeface="Quicksand"/>
              <a:cs typeface="Quicksand"/>
              <a:sym typeface="Quicksand"/>
            </a:endParaRPr>
          </a:p>
        </p:txBody>
      </p:sp>
      <p:sp>
        <p:nvSpPr>
          <p:cNvPr id="1259" name="Google Shape;1259;p130"/>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12</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263" name="Shape 1263"/>
        <p:cNvGrpSpPr/>
        <p:nvPr/>
      </p:nvGrpSpPr>
      <p:grpSpPr>
        <a:xfrm>
          <a:off x="0" y="0"/>
          <a:ext cx="0" cy="0"/>
          <a:chOff x="0" y="0"/>
          <a:chExt cx="0" cy="0"/>
        </a:xfrm>
      </p:grpSpPr>
      <p:sp>
        <p:nvSpPr>
          <p:cNvPr id="1264" name="Google Shape;1264;p131"/>
          <p:cNvSpPr txBox="1"/>
          <p:nvPr>
            <p:ph type="ctrTitle"/>
          </p:nvPr>
        </p:nvSpPr>
        <p:spPr>
          <a:xfrm>
            <a:off x="645300" y="595050"/>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666666"/>
                </a:solidFill>
                <a:latin typeface="Hepta Slab"/>
                <a:ea typeface="Hepta Slab"/>
                <a:cs typeface="Hepta Slab"/>
                <a:sym typeface="Hepta Slab"/>
              </a:rPr>
              <a:t>Estimation Exploration: </a:t>
            </a:r>
            <a:endParaRPr sz="2700">
              <a:solidFill>
                <a:srgbClr val="666666"/>
              </a:solidFill>
              <a:latin typeface="Hepta Slab"/>
              <a:ea typeface="Hepta Slab"/>
              <a:cs typeface="Hepta Slab"/>
              <a:sym typeface="Hepta Slab"/>
            </a:endParaRPr>
          </a:p>
          <a:p>
            <a:pPr indent="0" lvl="0" marL="0" rtl="0" algn="ctr">
              <a:spcBef>
                <a:spcPts val="0"/>
              </a:spcBef>
              <a:spcAft>
                <a:spcPts val="0"/>
              </a:spcAft>
              <a:buNone/>
            </a:pPr>
            <a:r>
              <a:rPr lang="en" sz="2700">
                <a:solidFill>
                  <a:srgbClr val="666666"/>
                </a:solidFill>
                <a:latin typeface="Hepta Slab"/>
                <a:ea typeface="Hepta Slab"/>
                <a:cs typeface="Hepta Slab"/>
                <a:sym typeface="Hepta Slab"/>
              </a:rPr>
              <a:t>Large Denominators</a:t>
            </a:r>
            <a:endParaRPr b="0" sz="2700">
              <a:solidFill>
                <a:srgbClr val="666666"/>
              </a:solidFill>
              <a:latin typeface="Hepta Slab"/>
              <a:ea typeface="Hepta Slab"/>
              <a:cs typeface="Hepta Slab"/>
              <a:sym typeface="Hepta Slab"/>
            </a:endParaRPr>
          </a:p>
        </p:txBody>
      </p:sp>
      <p:sp>
        <p:nvSpPr>
          <p:cNvPr id="1265" name="Google Shape;1265;p131"/>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66" name="Google Shape;1266;p131"/>
          <p:cNvSpPr/>
          <p:nvPr/>
        </p:nvSpPr>
        <p:spPr>
          <a:xfrm>
            <a:off x="5758700" y="1648400"/>
            <a:ext cx="2491128" cy="84153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7" name="Google Shape;1267;p131"/>
          <p:cNvSpPr txBox="1"/>
          <p:nvPr/>
        </p:nvSpPr>
        <p:spPr>
          <a:xfrm>
            <a:off x="6000312" y="1699429"/>
            <a:ext cx="2007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Record an estimate that is: </a:t>
            </a:r>
            <a:endParaRPr>
              <a:latin typeface="Livvic"/>
              <a:ea typeface="Livvic"/>
              <a:cs typeface="Livvic"/>
              <a:sym typeface="Livvic"/>
            </a:endParaRPr>
          </a:p>
        </p:txBody>
      </p:sp>
      <p:graphicFrame>
        <p:nvGraphicFramePr>
          <p:cNvPr id="1268" name="Google Shape;1268;p131"/>
          <p:cNvGraphicFramePr/>
          <p:nvPr/>
        </p:nvGraphicFramePr>
        <p:xfrm>
          <a:off x="5155725" y="2636925"/>
          <a:ext cx="3000000" cy="3000000"/>
        </p:xfrm>
        <a:graphic>
          <a:graphicData uri="http://schemas.openxmlformats.org/drawingml/2006/table">
            <a:tbl>
              <a:tblPr>
                <a:noFill/>
                <a:tableStyleId>{2B09CB38-6D7C-4722-9202-305208A479ED}</a:tableStyleId>
              </a:tblPr>
              <a:tblGrid>
                <a:gridCol w="1177175"/>
                <a:gridCol w="1177175"/>
                <a:gridCol w="1177175"/>
              </a:tblGrid>
              <a:tr h="381000">
                <a:tc>
                  <a:txBody>
                    <a:bodyPr/>
                    <a:lstStyle/>
                    <a:p>
                      <a:pPr indent="0" lvl="0" marL="0" rtl="0" algn="ctr">
                        <a:spcBef>
                          <a:spcPts val="0"/>
                        </a:spcBef>
                        <a:spcAft>
                          <a:spcPts val="0"/>
                        </a:spcAft>
                        <a:buNone/>
                      </a:pPr>
                      <a:r>
                        <a:rPr lang="en"/>
                        <a:t>Too low</a:t>
                      </a:r>
                      <a:endParaRPr/>
                    </a:p>
                  </a:txBody>
                  <a:tcPr marT="91425" marB="91425" marR="91425" marL="91425"/>
                </a:tc>
                <a:tc>
                  <a:txBody>
                    <a:bodyPr/>
                    <a:lstStyle/>
                    <a:p>
                      <a:pPr indent="0" lvl="0" marL="0" rtl="0" algn="ctr">
                        <a:spcBef>
                          <a:spcPts val="0"/>
                        </a:spcBef>
                        <a:spcAft>
                          <a:spcPts val="0"/>
                        </a:spcAft>
                        <a:buNone/>
                      </a:pPr>
                      <a:r>
                        <a:rPr lang="en"/>
                        <a:t>About right</a:t>
                      </a:r>
                      <a:endParaRPr/>
                    </a:p>
                  </a:txBody>
                  <a:tcPr marT="91425" marB="91425" marR="91425" marL="91425"/>
                </a:tc>
                <a:tc>
                  <a:txBody>
                    <a:bodyPr/>
                    <a:lstStyle/>
                    <a:p>
                      <a:pPr indent="0" lvl="0" marL="0" rtl="0" algn="ctr">
                        <a:spcBef>
                          <a:spcPts val="0"/>
                        </a:spcBef>
                        <a:spcAft>
                          <a:spcPts val="0"/>
                        </a:spcAft>
                        <a:buNone/>
                      </a:pPr>
                      <a:r>
                        <a:rPr lang="en"/>
                        <a:t>Too high</a:t>
                      </a:r>
                      <a:endParaRPr/>
                    </a:p>
                  </a:txBody>
                  <a:tcPr marT="91425" marB="91425" marR="91425" marL="91425"/>
                </a:tc>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
        <p:nvSpPr>
          <p:cNvPr id="1269" name="Google Shape;1269;p131"/>
          <p:cNvSpPr/>
          <p:nvPr/>
        </p:nvSpPr>
        <p:spPr>
          <a:xfrm>
            <a:off x="556900" y="1315950"/>
            <a:ext cx="2491128" cy="84153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0" name="Google Shape;1270;p131"/>
          <p:cNvSpPr txBox="1"/>
          <p:nvPr/>
        </p:nvSpPr>
        <p:spPr>
          <a:xfrm>
            <a:off x="798512" y="1438904"/>
            <a:ext cx="2007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What is the sum? </a:t>
            </a:r>
            <a:endParaRPr>
              <a:latin typeface="Livvic"/>
              <a:ea typeface="Livvic"/>
              <a:cs typeface="Livvic"/>
              <a:sym typeface="Livvic"/>
            </a:endParaRPr>
          </a:p>
        </p:txBody>
      </p:sp>
      <p:pic>
        <p:nvPicPr>
          <p:cNvPr id="1271" name="Google Shape;1271;p131"/>
          <p:cNvPicPr preferRelativeResize="0"/>
          <p:nvPr/>
        </p:nvPicPr>
        <p:blipFill>
          <a:blip r:embed="rId3">
            <a:alphaModFix/>
          </a:blip>
          <a:stretch>
            <a:fillRect/>
          </a:stretch>
        </p:blipFill>
        <p:spPr>
          <a:xfrm>
            <a:off x="720850" y="2352354"/>
            <a:ext cx="2981325" cy="17907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5" name="Shape 1275"/>
        <p:cNvGrpSpPr/>
        <p:nvPr/>
      </p:nvGrpSpPr>
      <p:grpSpPr>
        <a:xfrm>
          <a:off x="0" y="0"/>
          <a:ext cx="0" cy="0"/>
          <a:chOff x="0" y="0"/>
          <a:chExt cx="0" cy="0"/>
        </a:xfrm>
      </p:grpSpPr>
      <p:sp>
        <p:nvSpPr>
          <p:cNvPr id="1276" name="Google Shape;1276;p132"/>
          <p:cNvSpPr txBox="1"/>
          <p:nvPr>
            <p:ph type="ctrTitle"/>
          </p:nvPr>
        </p:nvSpPr>
        <p:spPr>
          <a:xfrm>
            <a:off x="342500" y="395371"/>
            <a:ext cx="7772400" cy="575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100">
                <a:solidFill>
                  <a:srgbClr val="434343"/>
                </a:solidFill>
                <a:latin typeface="Hepta Slab"/>
                <a:ea typeface="Hepta Slab"/>
                <a:cs typeface="Hepta Slab"/>
                <a:sym typeface="Hepta Slab"/>
              </a:rPr>
              <a:t>Priya’s Salad Dressing</a:t>
            </a:r>
            <a:endParaRPr b="0" sz="3100">
              <a:solidFill>
                <a:srgbClr val="434343"/>
              </a:solidFill>
              <a:latin typeface="Hepta Slab"/>
              <a:ea typeface="Hepta Slab"/>
              <a:cs typeface="Hepta Slab"/>
              <a:sym typeface="Hepta Slab"/>
            </a:endParaRPr>
          </a:p>
        </p:txBody>
      </p:sp>
      <p:sp>
        <p:nvSpPr>
          <p:cNvPr id="1277" name="Google Shape;1277;p132"/>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pic>
        <p:nvPicPr>
          <p:cNvPr id="1278" name="Google Shape;1278;p132"/>
          <p:cNvPicPr preferRelativeResize="0"/>
          <p:nvPr/>
        </p:nvPicPr>
        <p:blipFill>
          <a:blip r:embed="rId3">
            <a:alphaModFix/>
          </a:blip>
          <a:stretch>
            <a:fillRect/>
          </a:stretch>
        </p:blipFill>
        <p:spPr>
          <a:xfrm>
            <a:off x="648375" y="1757150"/>
            <a:ext cx="2771775" cy="1933575"/>
          </a:xfrm>
          <a:prstGeom prst="rect">
            <a:avLst/>
          </a:prstGeom>
          <a:noFill/>
          <a:ln>
            <a:noFill/>
          </a:ln>
        </p:spPr>
      </p:pic>
      <p:sp>
        <p:nvSpPr>
          <p:cNvPr id="1279" name="Google Shape;1279;p132"/>
          <p:cNvSpPr txBox="1"/>
          <p:nvPr/>
        </p:nvSpPr>
        <p:spPr>
          <a:xfrm>
            <a:off x="3688225" y="1194025"/>
            <a:ext cx="4767000" cy="2986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Priya has ⅔ cup of olive oil. She is going to borrow some more from her neighbor. How much more olive oil does she need to borrow so she has enough to make the dressing?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2. 1 tablespoon is equal to 1/16 of a cup. Priya decides that 1 tablespoon of olive oil is close enough to what she needs to borrow from her neighbor. Do you agree with Priya? Explain or show your reasoning.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3. Priya says her recipe will make about 1 ½</a:t>
            </a:r>
            <a:r>
              <a:rPr lang="en">
                <a:latin typeface="Quicksand"/>
                <a:ea typeface="Quicksand"/>
                <a:cs typeface="Quicksand"/>
                <a:sym typeface="Quicksand"/>
              </a:rPr>
              <a:t> </a:t>
            </a:r>
            <a:r>
              <a:rPr lang="en">
                <a:latin typeface="Quicksand"/>
                <a:ea typeface="Quicksand"/>
                <a:cs typeface="Quicksand"/>
                <a:sym typeface="Quicksand"/>
              </a:rPr>
              <a:t>cups of dressing. Do you agree? Explain or show your reasoning. </a:t>
            </a:r>
            <a:endParaRPr>
              <a:latin typeface="Quicksand"/>
              <a:ea typeface="Quicksand"/>
              <a:cs typeface="Quicksand"/>
              <a:sym typeface="Quicksand"/>
            </a:endParaRPr>
          </a:p>
        </p:txBody>
      </p:sp>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3" name="Shape 1283"/>
        <p:cNvGrpSpPr/>
        <p:nvPr/>
      </p:nvGrpSpPr>
      <p:grpSpPr>
        <a:xfrm>
          <a:off x="0" y="0"/>
          <a:ext cx="0" cy="0"/>
          <a:chOff x="0" y="0"/>
          <a:chExt cx="0" cy="0"/>
        </a:xfrm>
      </p:grpSpPr>
      <p:sp>
        <p:nvSpPr>
          <p:cNvPr id="1284" name="Google Shape;1284;p133"/>
          <p:cNvSpPr txBox="1"/>
          <p:nvPr>
            <p:ph type="ctrTitle"/>
          </p:nvPr>
        </p:nvSpPr>
        <p:spPr>
          <a:xfrm>
            <a:off x="443600" y="3743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434343"/>
                </a:solidFill>
                <a:latin typeface="Hepta Slab"/>
                <a:ea typeface="Hepta Slab"/>
                <a:cs typeface="Hepta Slab"/>
                <a:sym typeface="Hepta Slab"/>
              </a:rPr>
              <a:t>More Problems to Solve</a:t>
            </a:r>
            <a:endParaRPr b="0" sz="3200">
              <a:solidFill>
                <a:srgbClr val="434343"/>
              </a:solidFill>
              <a:latin typeface="Hepta Slab"/>
              <a:ea typeface="Hepta Slab"/>
              <a:cs typeface="Hepta Slab"/>
              <a:sym typeface="Hepta Slab"/>
            </a:endParaRPr>
          </a:p>
        </p:txBody>
      </p:sp>
      <p:sp>
        <p:nvSpPr>
          <p:cNvPr id="1285" name="Google Shape;1285;p133"/>
          <p:cNvSpPr txBox="1"/>
          <p:nvPr/>
        </p:nvSpPr>
        <p:spPr>
          <a:xfrm>
            <a:off x="8055000" y="67225"/>
            <a:ext cx="1004100" cy="6876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1286" name="Google Shape;1286;p133"/>
          <p:cNvSpPr txBox="1"/>
          <p:nvPr/>
        </p:nvSpPr>
        <p:spPr>
          <a:xfrm>
            <a:off x="491025" y="928375"/>
            <a:ext cx="4182600" cy="33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Quicksand"/>
                <a:ea typeface="Quicksand"/>
                <a:cs typeface="Quicksand"/>
                <a:sym typeface="Quicksand"/>
              </a:rPr>
              <a:t>1. Choose a problem to solve.</a:t>
            </a:r>
            <a:endParaRPr sz="1500">
              <a:latin typeface="Quicksand"/>
              <a:ea typeface="Quicksand"/>
              <a:cs typeface="Quicksand"/>
              <a:sym typeface="Quicksand"/>
            </a:endParaRPr>
          </a:p>
        </p:txBody>
      </p:sp>
      <p:sp>
        <p:nvSpPr>
          <p:cNvPr id="1287" name="Google Shape;1287;p133"/>
          <p:cNvSpPr txBox="1"/>
          <p:nvPr/>
        </p:nvSpPr>
        <p:spPr>
          <a:xfrm>
            <a:off x="491025" y="1423425"/>
            <a:ext cx="3575700" cy="3109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latin typeface="Quicksand"/>
                <a:ea typeface="Quicksand"/>
                <a:cs typeface="Quicksand"/>
                <a:sym typeface="Quicksand"/>
              </a:rPr>
              <a:t>Problem A: </a:t>
            </a:r>
            <a:endParaRPr sz="1000">
              <a:latin typeface="Quicksand"/>
              <a:ea typeface="Quicksand"/>
              <a:cs typeface="Quicksand"/>
              <a:sym typeface="Quicksand"/>
            </a:endParaRPr>
          </a:p>
          <a:p>
            <a:pPr indent="0" lvl="0" marL="0" rtl="0" algn="l">
              <a:spcBef>
                <a:spcPts val="0"/>
              </a:spcBef>
              <a:spcAft>
                <a:spcPts val="0"/>
              </a:spcAft>
              <a:buNone/>
            </a:pPr>
            <a:r>
              <a:t/>
            </a:r>
            <a:endParaRPr sz="1000">
              <a:latin typeface="Quicksand"/>
              <a:ea typeface="Quicksand"/>
              <a:cs typeface="Quicksand"/>
              <a:sym typeface="Quicksand"/>
            </a:endParaRPr>
          </a:p>
          <a:p>
            <a:pPr indent="0" lvl="0" marL="0" rtl="0" algn="l">
              <a:spcBef>
                <a:spcPts val="0"/>
              </a:spcBef>
              <a:spcAft>
                <a:spcPts val="0"/>
              </a:spcAft>
              <a:buNone/>
            </a:pPr>
            <a:r>
              <a:rPr lang="en" sz="1000">
                <a:latin typeface="Quicksand"/>
                <a:ea typeface="Quicksand"/>
                <a:cs typeface="Quicksand"/>
                <a:sym typeface="Quicksand"/>
              </a:rPr>
              <a:t>Jada is baking protein bars for a hike. She adds ½ cup of walnuts and then decides to add another ⅓ cup. How many cups of walnuts has she added altogether? </a:t>
            </a:r>
            <a:endParaRPr sz="1000">
              <a:latin typeface="Quicksand"/>
              <a:ea typeface="Quicksand"/>
              <a:cs typeface="Quicksand"/>
              <a:sym typeface="Quicksand"/>
            </a:endParaRPr>
          </a:p>
          <a:p>
            <a:pPr indent="0" lvl="0" marL="0" rtl="0" algn="l">
              <a:spcBef>
                <a:spcPts val="0"/>
              </a:spcBef>
              <a:spcAft>
                <a:spcPts val="0"/>
              </a:spcAft>
              <a:buNone/>
            </a:pPr>
            <a:r>
              <a:t/>
            </a:r>
            <a:endParaRPr sz="1000">
              <a:latin typeface="Quicksand"/>
              <a:ea typeface="Quicksand"/>
              <a:cs typeface="Quicksand"/>
              <a:sym typeface="Quicksand"/>
            </a:endParaRPr>
          </a:p>
          <a:p>
            <a:pPr indent="0" lvl="0" marL="0" rtl="0" algn="l">
              <a:spcBef>
                <a:spcPts val="0"/>
              </a:spcBef>
              <a:spcAft>
                <a:spcPts val="0"/>
              </a:spcAft>
              <a:buNone/>
            </a:pPr>
            <a:r>
              <a:rPr lang="en" sz="1000">
                <a:latin typeface="Quicksand"/>
                <a:ea typeface="Quicksand"/>
                <a:cs typeface="Quicksand"/>
                <a:sym typeface="Quicksand"/>
              </a:rPr>
              <a:t>If the recipe requires 1 ⅓  cups of walnuts, how many more cups of walnuts does Jada need to add? Show your reasoning.</a:t>
            </a:r>
            <a:endParaRPr sz="1000">
              <a:latin typeface="Quicksand"/>
              <a:ea typeface="Quicksand"/>
              <a:cs typeface="Quicksand"/>
              <a:sym typeface="Quicksand"/>
            </a:endParaRPr>
          </a:p>
          <a:p>
            <a:pPr indent="0" lvl="0" marL="0" rtl="0" algn="l">
              <a:spcBef>
                <a:spcPts val="0"/>
              </a:spcBef>
              <a:spcAft>
                <a:spcPts val="0"/>
              </a:spcAft>
              <a:buNone/>
            </a:pPr>
            <a:r>
              <a:t/>
            </a:r>
            <a:endParaRPr sz="1000">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rPr lang="en" sz="1000">
                <a:solidFill>
                  <a:schemeClr val="dk1"/>
                </a:solidFill>
                <a:latin typeface="Quicksand"/>
                <a:ea typeface="Quicksand"/>
                <a:cs typeface="Quicksand"/>
                <a:sym typeface="Quicksand"/>
              </a:rPr>
              <a:t>Problem B: </a:t>
            </a:r>
            <a:endParaRPr sz="1000">
              <a:solidFill>
                <a:schemeClr val="dk1"/>
              </a:solidFill>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t/>
            </a:r>
            <a:endParaRPr sz="1000">
              <a:solidFill>
                <a:schemeClr val="dk1"/>
              </a:solidFill>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rPr lang="en" sz="1000">
                <a:solidFill>
                  <a:schemeClr val="dk1"/>
                </a:solidFill>
                <a:latin typeface="Quicksand"/>
                <a:ea typeface="Quicksand"/>
                <a:cs typeface="Quicksand"/>
                <a:sym typeface="Quicksand"/>
              </a:rPr>
              <a:t>Kiran and Jada hiked ⅔ mile and took a rest. Then they hiked another4/5 mile before stopping for lunch. How many miles have they hiked so far? </a:t>
            </a:r>
            <a:endParaRPr sz="1000">
              <a:solidFill>
                <a:schemeClr val="dk1"/>
              </a:solidFill>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t/>
            </a:r>
            <a:endParaRPr sz="1000">
              <a:solidFill>
                <a:schemeClr val="dk1"/>
              </a:solidFill>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rPr lang="en" sz="1000">
                <a:solidFill>
                  <a:schemeClr val="dk1"/>
                </a:solidFill>
                <a:latin typeface="Quicksand"/>
                <a:ea typeface="Quicksand"/>
                <a:cs typeface="Quicksand"/>
                <a:sym typeface="Quicksand"/>
              </a:rPr>
              <a:t>If the trail they are hiking is a total of 2 ⅓  miles, how much more do they have to hike? Show your reasoning. </a:t>
            </a:r>
            <a:endParaRPr sz="1000">
              <a:solidFill>
                <a:schemeClr val="dk1"/>
              </a:solidFill>
              <a:latin typeface="Quicksand"/>
              <a:ea typeface="Quicksand"/>
              <a:cs typeface="Quicksand"/>
              <a:sym typeface="Quicksand"/>
            </a:endParaRPr>
          </a:p>
          <a:p>
            <a:pPr indent="0" lvl="0" marL="0" rtl="0" algn="l">
              <a:spcBef>
                <a:spcPts val="0"/>
              </a:spcBef>
              <a:spcAft>
                <a:spcPts val="0"/>
              </a:spcAft>
              <a:buNone/>
            </a:pPr>
            <a:r>
              <a:t/>
            </a:r>
            <a:endParaRPr sz="1000">
              <a:latin typeface="Quicksand"/>
              <a:ea typeface="Quicksand"/>
              <a:cs typeface="Quicksand"/>
              <a:sym typeface="Quicksand"/>
            </a:endParaRPr>
          </a:p>
        </p:txBody>
      </p:sp>
      <p:sp>
        <p:nvSpPr>
          <p:cNvPr id="1288" name="Google Shape;1288;p133"/>
          <p:cNvSpPr txBox="1"/>
          <p:nvPr/>
        </p:nvSpPr>
        <p:spPr>
          <a:xfrm>
            <a:off x="4433475" y="1054325"/>
            <a:ext cx="4025100" cy="1569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Quicksand"/>
                <a:ea typeface="Quicksand"/>
                <a:cs typeface="Quicksand"/>
                <a:sym typeface="Quicksand"/>
              </a:rPr>
              <a:t>2. Discuss the problems and solutions with your partner. What is the same about your strategies and solutions? What is different?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3. Revise your work if necessary. </a:t>
            </a:r>
            <a:endParaRPr sz="1500">
              <a:latin typeface="Quicksand"/>
              <a:ea typeface="Quicksand"/>
              <a:cs typeface="Quicksand"/>
              <a:sym typeface="Quicksand"/>
            </a:endParaRPr>
          </a:p>
        </p:txBody>
      </p:sp>
      <p:pic>
        <p:nvPicPr>
          <p:cNvPr id="1289" name="Google Shape;1289;p133"/>
          <p:cNvPicPr preferRelativeResize="0"/>
          <p:nvPr/>
        </p:nvPicPr>
        <p:blipFill>
          <a:blip r:embed="rId3">
            <a:alphaModFix/>
          </a:blip>
          <a:stretch>
            <a:fillRect/>
          </a:stretch>
        </p:blipFill>
        <p:spPr>
          <a:xfrm>
            <a:off x="5401850" y="2822425"/>
            <a:ext cx="1874192" cy="17102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3" name="Shape 1293"/>
        <p:cNvGrpSpPr/>
        <p:nvPr/>
      </p:nvGrpSpPr>
      <p:grpSpPr>
        <a:xfrm>
          <a:off x="0" y="0"/>
          <a:ext cx="0" cy="0"/>
          <a:chOff x="0" y="0"/>
          <a:chExt cx="0" cy="0"/>
        </a:xfrm>
      </p:grpSpPr>
      <p:sp>
        <p:nvSpPr>
          <p:cNvPr id="1294" name="Google Shape;1294;p134"/>
          <p:cNvSpPr/>
          <p:nvPr/>
        </p:nvSpPr>
        <p:spPr>
          <a:xfrm flipH="1">
            <a:off x="723420" y="2459976"/>
            <a:ext cx="2611655" cy="139766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5" name="Google Shape;1295;p134"/>
          <p:cNvSpPr txBox="1"/>
          <p:nvPr/>
        </p:nvSpPr>
        <p:spPr>
          <a:xfrm>
            <a:off x="1098100" y="2538900"/>
            <a:ext cx="18738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Why are both numerators and denominators multiplied by 5 and 8, respectively?</a:t>
            </a:r>
            <a:endParaRPr b="1" sz="1200">
              <a:latin typeface="Quicksand"/>
              <a:ea typeface="Quicksand"/>
              <a:cs typeface="Quicksand"/>
              <a:sym typeface="Quicksand"/>
            </a:endParaRPr>
          </a:p>
        </p:txBody>
      </p:sp>
      <p:sp>
        <p:nvSpPr>
          <p:cNvPr id="1296" name="Google Shape;1296;p13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297" name="Google Shape;1297;p134"/>
          <p:cNvPicPr preferRelativeResize="0"/>
          <p:nvPr/>
        </p:nvPicPr>
        <p:blipFill>
          <a:blip r:embed="rId3">
            <a:alphaModFix/>
          </a:blip>
          <a:stretch>
            <a:fillRect/>
          </a:stretch>
        </p:blipFill>
        <p:spPr>
          <a:xfrm>
            <a:off x="3565286" y="3214000"/>
            <a:ext cx="2258916" cy="1420800"/>
          </a:xfrm>
          <a:prstGeom prst="rect">
            <a:avLst/>
          </a:prstGeom>
          <a:noFill/>
          <a:ln>
            <a:noFill/>
          </a:ln>
        </p:spPr>
      </p:pic>
      <p:sp>
        <p:nvSpPr>
          <p:cNvPr id="1298" name="Google Shape;1298;p134"/>
          <p:cNvSpPr txBox="1"/>
          <p:nvPr/>
        </p:nvSpPr>
        <p:spPr>
          <a:xfrm>
            <a:off x="723425" y="450050"/>
            <a:ext cx="7127400" cy="969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latin typeface="Quicksand"/>
                <a:ea typeface="Quicksand"/>
                <a:cs typeface="Quicksand"/>
                <a:sym typeface="Quicksand"/>
              </a:rPr>
              <a:t>In the past few lessons we noticed to add and subtract fractions with unlike denominators, we can multiply the two denominators to find a common denominator.</a:t>
            </a:r>
            <a:endParaRPr sz="1700">
              <a:latin typeface="Quicksand"/>
              <a:ea typeface="Quicksand"/>
              <a:cs typeface="Quicksand"/>
              <a:sym typeface="Quicksand"/>
            </a:endParaRPr>
          </a:p>
        </p:txBody>
      </p:sp>
      <p:pic>
        <p:nvPicPr>
          <p:cNvPr id="1299" name="Google Shape;1299;p134"/>
          <p:cNvPicPr preferRelativeResize="0"/>
          <p:nvPr/>
        </p:nvPicPr>
        <p:blipFill>
          <a:blip r:embed="rId4">
            <a:alphaModFix/>
          </a:blip>
          <a:stretch>
            <a:fillRect/>
          </a:stretch>
        </p:blipFill>
        <p:spPr>
          <a:xfrm>
            <a:off x="3335075" y="1599600"/>
            <a:ext cx="2247900" cy="685800"/>
          </a:xfrm>
          <a:prstGeom prst="rect">
            <a:avLst/>
          </a:prstGeom>
          <a:noFill/>
          <a:ln>
            <a:noFill/>
          </a:ln>
        </p:spPr>
      </p:pic>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3" name="Shape 1303"/>
        <p:cNvGrpSpPr/>
        <p:nvPr/>
      </p:nvGrpSpPr>
      <p:grpSpPr>
        <a:xfrm>
          <a:off x="0" y="0"/>
          <a:ext cx="0" cy="0"/>
          <a:chOff x="0" y="0"/>
          <a:chExt cx="0" cy="0"/>
        </a:xfrm>
      </p:grpSpPr>
      <p:sp>
        <p:nvSpPr>
          <p:cNvPr id="1304" name="Google Shape;1304;p135"/>
          <p:cNvSpPr txBox="1"/>
          <p:nvPr>
            <p:ph type="ctrTitle"/>
          </p:nvPr>
        </p:nvSpPr>
        <p:spPr>
          <a:xfrm>
            <a:off x="775250" y="1791875"/>
            <a:ext cx="75219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 Put It All Together: Add and Subtract Fractions </a:t>
            </a:r>
            <a:endParaRPr sz="4400">
              <a:solidFill>
                <a:srgbClr val="434343"/>
              </a:solidFill>
              <a:latin typeface="Hepta Slab"/>
              <a:ea typeface="Hepta Slab"/>
              <a:cs typeface="Hepta Slab"/>
              <a:sym typeface="Hepta Slab"/>
            </a:endParaRPr>
          </a:p>
        </p:txBody>
      </p:sp>
      <p:sp>
        <p:nvSpPr>
          <p:cNvPr id="1305" name="Google Shape;1305;p135"/>
          <p:cNvSpPr txBox="1"/>
          <p:nvPr/>
        </p:nvSpPr>
        <p:spPr>
          <a:xfrm>
            <a:off x="2698200" y="2529875"/>
            <a:ext cx="65505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add and subtract fractions with unlike denominators. </a:t>
            </a:r>
            <a:endParaRPr>
              <a:latin typeface="Quicksand"/>
              <a:ea typeface="Quicksand"/>
              <a:cs typeface="Quicksand"/>
              <a:sym typeface="Quicksand"/>
            </a:endParaRPr>
          </a:p>
        </p:txBody>
      </p:sp>
      <p:sp>
        <p:nvSpPr>
          <p:cNvPr id="1306" name="Google Shape;1306;p135"/>
          <p:cNvSpPr/>
          <p:nvPr/>
        </p:nvSpPr>
        <p:spPr>
          <a:xfrm>
            <a:off x="2245252" y="25298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7" name="Google Shape;1307;p135"/>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100">
                <a:solidFill>
                  <a:schemeClr val="dk1"/>
                </a:solidFill>
                <a:latin typeface="Quicksand"/>
                <a:ea typeface="Quicksand"/>
                <a:cs typeface="Quicksand"/>
                <a:sym typeface="Quicksand"/>
              </a:rPr>
              <a:t>5.NF.A.1</a:t>
            </a:r>
            <a:endParaRPr sz="1100">
              <a:solidFill>
                <a:schemeClr val="dk1"/>
              </a:solidFill>
              <a:latin typeface="Quicksand"/>
              <a:ea typeface="Quicksand"/>
              <a:cs typeface="Quicksand"/>
              <a:sym typeface="Quicksand"/>
            </a:endParaRPr>
          </a:p>
          <a:p>
            <a:pPr indent="0" lvl="0" marL="0" rtl="0" algn="l">
              <a:spcBef>
                <a:spcPts val="0"/>
              </a:spcBef>
              <a:spcAft>
                <a:spcPts val="0"/>
              </a:spcAft>
              <a:buNone/>
            </a:pPr>
            <a:r>
              <a:t/>
            </a:r>
            <a:endParaRPr sz="1100">
              <a:latin typeface="Quicksand"/>
              <a:ea typeface="Quicksand"/>
              <a:cs typeface="Quicksand"/>
              <a:sym typeface="Quicksand"/>
            </a:endParaRPr>
          </a:p>
        </p:txBody>
      </p:sp>
      <p:sp>
        <p:nvSpPr>
          <p:cNvPr id="1308" name="Google Shape;1308;p135"/>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13</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2" name="Shape 1312"/>
        <p:cNvGrpSpPr/>
        <p:nvPr/>
      </p:nvGrpSpPr>
      <p:grpSpPr>
        <a:xfrm>
          <a:off x="0" y="0"/>
          <a:ext cx="0" cy="0"/>
          <a:chOff x="0" y="0"/>
          <a:chExt cx="0" cy="0"/>
        </a:xfrm>
      </p:grpSpPr>
      <p:sp>
        <p:nvSpPr>
          <p:cNvPr id="1313" name="Google Shape;1313;p136"/>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314" name="Google Shape;1314;p136"/>
          <p:cNvSpPr txBox="1"/>
          <p:nvPr/>
        </p:nvSpPr>
        <p:spPr>
          <a:xfrm>
            <a:off x="308325" y="499550"/>
            <a:ext cx="8414400" cy="9792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800">
                <a:solidFill>
                  <a:srgbClr val="595959"/>
                </a:solidFill>
                <a:latin typeface="Hepta Slab"/>
                <a:ea typeface="Hepta Slab"/>
                <a:cs typeface="Hepta Slab"/>
                <a:sym typeface="Hepta Slab"/>
              </a:rPr>
              <a:t>Notice and Wonder: </a:t>
            </a:r>
            <a:endParaRPr sz="2800">
              <a:solidFill>
                <a:srgbClr val="595959"/>
              </a:solidFill>
              <a:latin typeface="Hepta Slab"/>
              <a:ea typeface="Hepta Slab"/>
              <a:cs typeface="Hepta Slab"/>
              <a:sym typeface="Hepta Slab"/>
            </a:endParaRPr>
          </a:p>
          <a:p>
            <a:pPr indent="0" lvl="0" marL="0" rtl="0" algn="ctr">
              <a:lnSpc>
                <a:spcPct val="90000"/>
              </a:lnSpc>
              <a:spcBef>
                <a:spcPts val="0"/>
              </a:spcBef>
              <a:spcAft>
                <a:spcPts val="0"/>
              </a:spcAft>
              <a:buNone/>
            </a:pPr>
            <a:r>
              <a:rPr lang="en" sz="2800">
                <a:solidFill>
                  <a:srgbClr val="595959"/>
                </a:solidFill>
                <a:latin typeface="Hepta Slab"/>
                <a:ea typeface="Hepta Slab"/>
                <a:cs typeface="Hepta Slab"/>
                <a:sym typeface="Hepta Slab"/>
              </a:rPr>
              <a:t>Fraction Addition</a:t>
            </a:r>
            <a:endParaRPr sz="2800">
              <a:solidFill>
                <a:srgbClr val="595959"/>
              </a:solidFill>
              <a:latin typeface="Hepta Slab"/>
              <a:ea typeface="Hepta Slab"/>
              <a:cs typeface="Hepta Slab"/>
              <a:sym typeface="Hepta Slab"/>
            </a:endParaRPr>
          </a:p>
        </p:txBody>
      </p:sp>
      <p:sp>
        <p:nvSpPr>
          <p:cNvPr id="1315" name="Google Shape;1315;p13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316" name="Google Shape;1316;p136"/>
          <p:cNvSpPr/>
          <p:nvPr/>
        </p:nvSpPr>
        <p:spPr>
          <a:xfrm rot="-658143">
            <a:off x="722543" y="1672375"/>
            <a:ext cx="1569951" cy="720085"/>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7" name="Google Shape;1317;p136"/>
          <p:cNvSpPr txBox="1"/>
          <p:nvPr/>
        </p:nvSpPr>
        <p:spPr>
          <a:xfrm rot="-721396">
            <a:off x="961605" y="1716299"/>
            <a:ext cx="1091647" cy="6323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What do you notice?</a:t>
            </a:r>
            <a:endParaRPr b="1" sz="1600">
              <a:solidFill>
                <a:srgbClr val="434343"/>
              </a:solidFill>
              <a:latin typeface="Caveat Brush"/>
              <a:ea typeface="Caveat Brush"/>
              <a:cs typeface="Caveat Brush"/>
              <a:sym typeface="Caveat Brush"/>
            </a:endParaRPr>
          </a:p>
        </p:txBody>
      </p:sp>
      <p:sp>
        <p:nvSpPr>
          <p:cNvPr id="1318" name="Google Shape;1318;p136"/>
          <p:cNvSpPr/>
          <p:nvPr/>
        </p:nvSpPr>
        <p:spPr>
          <a:xfrm rot="925591">
            <a:off x="6789559" y="3379392"/>
            <a:ext cx="1747880" cy="703517"/>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9" name="Google Shape;1319;p136"/>
          <p:cNvSpPr txBox="1"/>
          <p:nvPr/>
        </p:nvSpPr>
        <p:spPr>
          <a:xfrm rot="857210">
            <a:off x="7056263" y="3347025"/>
            <a:ext cx="1214460" cy="618176"/>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What do you wonder?</a:t>
            </a:r>
            <a:endParaRPr b="1" sz="1600">
              <a:solidFill>
                <a:srgbClr val="434343"/>
              </a:solidFill>
              <a:latin typeface="Caveat Brush"/>
              <a:ea typeface="Caveat Brush"/>
              <a:cs typeface="Caveat Brush"/>
              <a:sym typeface="Caveat Brush"/>
            </a:endParaRPr>
          </a:p>
        </p:txBody>
      </p:sp>
      <p:pic>
        <p:nvPicPr>
          <p:cNvPr id="1320" name="Google Shape;1320;p136"/>
          <p:cNvPicPr preferRelativeResize="0"/>
          <p:nvPr/>
        </p:nvPicPr>
        <p:blipFill>
          <a:blip r:embed="rId3">
            <a:alphaModFix/>
          </a:blip>
          <a:stretch>
            <a:fillRect/>
          </a:stretch>
        </p:blipFill>
        <p:spPr>
          <a:xfrm>
            <a:off x="2259470" y="2131975"/>
            <a:ext cx="4897146" cy="1144350"/>
          </a:xfrm>
          <a:prstGeom prst="rect">
            <a:avLst/>
          </a:prstGeom>
          <a:noFill/>
          <a:ln>
            <a:noFill/>
          </a:ln>
        </p:spPr>
      </p:pic>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4" name="Shape 1324"/>
        <p:cNvGrpSpPr/>
        <p:nvPr/>
      </p:nvGrpSpPr>
      <p:grpSpPr>
        <a:xfrm>
          <a:off x="0" y="0"/>
          <a:ext cx="0" cy="0"/>
          <a:chOff x="0" y="0"/>
          <a:chExt cx="0" cy="0"/>
        </a:xfrm>
      </p:grpSpPr>
      <p:sp>
        <p:nvSpPr>
          <p:cNvPr id="1325" name="Google Shape;1325;p137"/>
          <p:cNvSpPr txBox="1"/>
          <p:nvPr>
            <p:ph type="ctrTitle"/>
          </p:nvPr>
        </p:nvSpPr>
        <p:spPr>
          <a:xfrm>
            <a:off x="361825" y="440771"/>
            <a:ext cx="7772400" cy="575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Common Denominators</a:t>
            </a:r>
            <a:endParaRPr b="0" sz="2800">
              <a:solidFill>
                <a:srgbClr val="434343"/>
              </a:solidFill>
              <a:latin typeface="Hepta Slab"/>
              <a:ea typeface="Hepta Slab"/>
              <a:cs typeface="Hepta Slab"/>
              <a:sym typeface="Hepta Slab"/>
            </a:endParaRPr>
          </a:p>
        </p:txBody>
      </p:sp>
      <p:sp>
        <p:nvSpPr>
          <p:cNvPr id="1326" name="Google Shape;1326;p137"/>
          <p:cNvSpPr txBox="1"/>
          <p:nvPr/>
        </p:nvSpPr>
        <p:spPr>
          <a:xfrm>
            <a:off x="7992200" y="307575"/>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1327" name="Google Shape;1327;p137"/>
          <p:cNvSpPr txBox="1"/>
          <p:nvPr/>
        </p:nvSpPr>
        <p:spPr>
          <a:xfrm>
            <a:off x="4276025" y="1507275"/>
            <a:ext cx="4512000" cy="22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600">
                <a:latin typeface="Quicksand"/>
                <a:ea typeface="Quicksand"/>
                <a:cs typeface="Quicksand"/>
                <a:sym typeface="Quicksand"/>
              </a:rPr>
              <a:t>1. Who do you agree with? </a:t>
            </a:r>
            <a:endParaRPr sz="1600">
              <a:latin typeface="Quicksand"/>
              <a:ea typeface="Quicksand"/>
              <a:cs typeface="Quicksand"/>
              <a:sym typeface="Quicksand"/>
            </a:endParaRPr>
          </a:p>
          <a:p>
            <a:pPr indent="0" lvl="0" marL="457200" rtl="0" algn="l">
              <a:spcBef>
                <a:spcPts val="0"/>
              </a:spcBef>
              <a:spcAft>
                <a:spcPts val="0"/>
              </a:spcAft>
              <a:buClr>
                <a:schemeClr val="dk1"/>
              </a:buClr>
              <a:buSzPts val="1100"/>
              <a:buFont typeface="Arial"/>
              <a:buNone/>
            </a:pPr>
            <a:r>
              <a:rPr lang="en" sz="1600">
                <a:latin typeface="Quicksand"/>
                <a:ea typeface="Quicksand"/>
                <a:cs typeface="Quicksand"/>
                <a:sym typeface="Quicksand"/>
              </a:rPr>
              <a:t>Explain or show your reasoning.</a:t>
            </a:r>
            <a:endParaRPr sz="1600">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t/>
            </a:r>
            <a:endParaRPr sz="1600">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t/>
            </a:r>
            <a:endParaRPr sz="1600">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t/>
            </a:r>
            <a:endParaRPr sz="1600">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t/>
            </a:r>
            <a:endParaRPr sz="1600">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rPr lang="en" sz="1600">
                <a:latin typeface="Quicksand"/>
                <a:ea typeface="Quicksand"/>
                <a:cs typeface="Quicksand"/>
                <a:sym typeface="Quicksand"/>
              </a:rPr>
              <a:t>2. What is the value of 4/6 + 5/8 </a:t>
            </a:r>
            <a:endParaRPr sz="1600">
              <a:latin typeface="Quicksand"/>
              <a:ea typeface="Quicksand"/>
              <a:cs typeface="Quicksand"/>
              <a:sym typeface="Quicksand"/>
            </a:endParaRPr>
          </a:p>
        </p:txBody>
      </p:sp>
      <p:pic>
        <p:nvPicPr>
          <p:cNvPr id="1328" name="Google Shape;1328;p137"/>
          <p:cNvPicPr preferRelativeResize="0"/>
          <p:nvPr/>
        </p:nvPicPr>
        <p:blipFill>
          <a:blip r:embed="rId3">
            <a:alphaModFix/>
          </a:blip>
          <a:stretch>
            <a:fillRect/>
          </a:stretch>
        </p:blipFill>
        <p:spPr>
          <a:xfrm>
            <a:off x="1943425" y="1579710"/>
            <a:ext cx="908950" cy="529200"/>
          </a:xfrm>
          <a:prstGeom prst="rect">
            <a:avLst/>
          </a:prstGeom>
          <a:noFill/>
          <a:ln>
            <a:noFill/>
          </a:ln>
        </p:spPr>
      </p:pic>
      <p:sp>
        <p:nvSpPr>
          <p:cNvPr id="1329" name="Google Shape;1329;p137"/>
          <p:cNvSpPr txBox="1"/>
          <p:nvPr/>
        </p:nvSpPr>
        <p:spPr>
          <a:xfrm>
            <a:off x="583725" y="2197875"/>
            <a:ext cx="3536100" cy="14775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Quicksand"/>
              <a:buChar char="●"/>
            </a:pPr>
            <a:r>
              <a:rPr lang="en">
                <a:latin typeface="Quicksand"/>
                <a:ea typeface="Quicksand"/>
                <a:cs typeface="Quicksand"/>
                <a:sym typeface="Quicksand"/>
              </a:rPr>
              <a:t>Tyler says: “To find the sum, I can use 18 as a common denominator.” </a:t>
            </a:r>
            <a:endParaRPr>
              <a:latin typeface="Quicksand"/>
              <a:ea typeface="Quicksand"/>
              <a:cs typeface="Quicksand"/>
              <a:sym typeface="Quicksand"/>
            </a:endParaRPr>
          </a:p>
          <a:p>
            <a:pPr indent="-317500" lvl="0" marL="457200" rtl="0" algn="l">
              <a:spcBef>
                <a:spcPts val="0"/>
              </a:spcBef>
              <a:spcAft>
                <a:spcPts val="0"/>
              </a:spcAft>
              <a:buSzPts val="1400"/>
              <a:buFont typeface="Quicksand"/>
              <a:buChar char="●"/>
            </a:pPr>
            <a:r>
              <a:rPr lang="en">
                <a:latin typeface="Quicksand"/>
                <a:ea typeface="Quicksand"/>
                <a:cs typeface="Quicksand"/>
                <a:sym typeface="Quicksand"/>
              </a:rPr>
              <a:t>Han says: “To find the sum, I can use 24 as a common denominator.” </a:t>
            </a:r>
            <a:endParaRPr>
              <a:latin typeface="Quicksand"/>
              <a:ea typeface="Quicksand"/>
              <a:cs typeface="Quicksand"/>
              <a:sym typeface="Quicksand"/>
            </a:endParaRPr>
          </a:p>
          <a:p>
            <a:pPr indent="-317500" lvl="0" marL="457200" rtl="0" algn="l">
              <a:spcBef>
                <a:spcPts val="0"/>
              </a:spcBef>
              <a:spcAft>
                <a:spcPts val="0"/>
              </a:spcAft>
              <a:buSzPts val="1400"/>
              <a:buFont typeface="Quicksand"/>
              <a:buChar char="●"/>
            </a:pPr>
            <a:r>
              <a:rPr lang="en">
                <a:latin typeface="Quicksand"/>
                <a:ea typeface="Quicksand"/>
                <a:cs typeface="Quicksand"/>
                <a:sym typeface="Quicksand"/>
              </a:rPr>
              <a:t>Clare says: “To find the sum, I can use 48 as a common denominator.”</a:t>
            </a:r>
            <a:endParaRPr>
              <a:latin typeface="Quicksand"/>
              <a:ea typeface="Quicksand"/>
              <a:cs typeface="Quicksand"/>
              <a:sym typeface="Quicksand"/>
            </a:endParaRPr>
          </a:p>
        </p:txBody>
      </p:sp>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3" name="Shape 1333"/>
        <p:cNvGrpSpPr/>
        <p:nvPr/>
      </p:nvGrpSpPr>
      <p:grpSpPr>
        <a:xfrm>
          <a:off x="0" y="0"/>
          <a:ext cx="0" cy="0"/>
          <a:chOff x="0" y="0"/>
          <a:chExt cx="0" cy="0"/>
        </a:xfrm>
      </p:grpSpPr>
      <p:sp>
        <p:nvSpPr>
          <p:cNvPr id="1334" name="Google Shape;1334;p138"/>
          <p:cNvSpPr txBox="1"/>
          <p:nvPr>
            <p:ph type="ctrTitle"/>
          </p:nvPr>
        </p:nvSpPr>
        <p:spPr>
          <a:xfrm>
            <a:off x="361825" y="440771"/>
            <a:ext cx="7772400" cy="575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Unlike Denominators</a:t>
            </a:r>
            <a:endParaRPr b="0" sz="2800">
              <a:solidFill>
                <a:srgbClr val="434343"/>
              </a:solidFill>
              <a:latin typeface="Hepta Slab"/>
              <a:ea typeface="Hepta Slab"/>
              <a:cs typeface="Hepta Slab"/>
              <a:sym typeface="Hepta Slab"/>
            </a:endParaRPr>
          </a:p>
        </p:txBody>
      </p:sp>
      <p:sp>
        <p:nvSpPr>
          <p:cNvPr id="1335" name="Google Shape;1335;p138"/>
          <p:cNvSpPr txBox="1"/>
          <p:nvPr/>
        </p:nvSpPr>
        <p:spPr>
          <a:xfrm>
            <a:off x="7992200" y="307575"/>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1336" name="Google Shape;1336;p138"/>
          <p:cNvSpPr txBox="1"/>
          <p:nvPr/>
        </p:nvSpPr>
        <p:spPr>
          <a:xfrm>
            <a:off x="517700" y="1088050"/>
            <a:ext cx="8096700" cy="800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latin typeface="Quicksand"/>
                <a:ea typeface="Quicksand"/>
                <a:cs typeface="Quicksand"/>
                <a:sym typeface="Quicksand"/>
              </a:rPr>
              <a:t>1. Evaluate each expression.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p:txBody>
      </p:sp>
      <p:pic>
        <p:nvPicPr>
          <p:cNvPr id="1337" name="Google Shape;1337;p138"/>
          <p:cNvPicPr preferRelativeResize="0"/>
          <p:nvPr/>
        </p:nvPicPr>
        <p:blipFill>
          <a:blip r:embed="rId3">
            <a:alphaModFix/>
          </a:blip>
          <a:stretch>
            <a:fillRect/>
          </a:stretch>
        </p:blipFill>
        <p:spPr>
          <a:xfrm>
            <a:off x="638325" y="2262188"/>
            <a:ext cx="1466850" cy="619125"/>
          </a:xfrm>
          <a:prstGeom prst="rect">
            <a:avLst/>
          </a:prstGeom>
          <a:noFill/>
          <a:ln cap="flat" cmpd="sng" w="19050">
            <a:solidFill>
              <a:schemeClr val="dk2"/>
            </a:solidFill>
            <a:prstDash val="solid"/>
            <a:round/>
            <a:headEnd len="sm" w="sm" type="none"/>
            <a:tailEnd len="sm" w="sm" type="none"/>
          </a:ln>
        </p:spPr>
      </p:pic>
      <p:pic>
        <p:nvPicPr>
          <p:cNvPr id="1338" name="Google Shape;1338;p138"/>
          <p:cNvPicPr preferRelativeResize="0"/>
          <p:nvPr/>
        </p:nvPicPr>
        <p:blipFill>
          <a:blip r:embed="rId4">
            <a:alphaModFix/>
          </a:blip>
          <a:stretch>
            <a:fillRect/>
          </a:stretch>
        </p:blipFill>
        <p:spPr>
          <a:xfrm>
            <a:off x="2570725" y="2040850"/>
            <a:ext cx="1581150" cy="933450"/>
          </a:xfrm>
          <a:prstGeom prst="rect">
            <a:avLst/>
          </a:prstGeom>
          <a:noFill/>
          <a:ln cap="flat" cmpd="sng" w="19050">
            <a:solidFill>
              <a:schemeClr val="dk2"/>
            </a:solidFill>
            <a:prstDash val="solid"/>
            <a:round/>
            <a:headEnd len="sm" w="sm" type="none"/>
            <a:tailEnd len="sm" w="sm" type="none"/>
          </a:ln>
        </p:spPr>
      </p:pic>
      <p:pic>
        <p:nvPicPr>
          <p:cNvPr id="1339" name="Google Shape;1339;p138"/>
          <p:cNvPicPr preferRelativeResize="0"/>
          <p:nvPr/>
        </p:nvPicPr>
        <p:blipFill>
          <a:blip r:embed="rId5">
            <a:alphaModFix/>
          </a:blip>
          <a:stretch>
            <a:fillRect/>
          </a:stretch>
        </p:blipFill>
        <p:spPr>
          <a:xfrm>
            <a:off x="4663275" y="2193250"/>
            <a:ext cx="1752600" cy="628650"/>
          </a:xfrm>
          <a:prstGeom prst="rect">
            <a:avLst/>
          </a:prstGeom>
          <a:noFill/>
          <a:ln cap="flat" cmpd="sng" w="19050">
            <a:solidFill>
              <a:schemeClr val="dk2"/>
            </a:solidFill>
            <a:prstDash val="solid"/>
            <a:round/>
            <a:headEnd len="sm" w="sm" type="none"/>
            <a:tailEnd len="sm" w="sm" type="none"/>
          </a:ln>
        </p:spPr>
      </p:pic>
      <p:pic>
        <p:nvPicPr>
          <p:cNvPr id="1340" name="Google Shape;1340;p138"/>
          <p:cNvPicPr preferRelativeResize="0"/>
          <p:nvPr/>
        </p:nvPicPr>
        <p:blipFill>
          <a:blip r:embed="rId6">
            <a:alphaModFix/>
          </a:blip>
          <a:stretch>
            <a:fillRect/>
          </a:stretch>
        </p:blipFill>
        <p:spPr>
          <a:xfrm>
            <a:off x="6698675" y="2078950"/>
            <a:ext cx="1733550" cy="8572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4" name="Shape 1344"/>
        <p:cNvGrpSpPr/>
        <p:nvPr/>
      </p:nvGrpSpPr>
      <p:grpSpPr>
        <a:xfrm>
          <a:off x="0" y="0"/>
          <a:ext cx="0" cy="0"/>
          <a:chOff x="0" y="0"/>
          <a:chExt cx="0" cy="0"/>
        </a:xfrm>
      </p:grpSpPr>
      <p:sp>
        <p:nvSpPr>
          <p:cNvPr id="1345" name="Google Shape;1345;p139"/>
          <p:cNvSpPr/>
          <p:nvPr/>
        </p:nvSpPr>
        <p:spPr>
          <a:xfrm flipH="1">
            <a:off x="816440" y="2457125"/>
            <a:ext cx="3377210" cy="142215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6" name="Google Shape;1346;p139"/>
          <p:cNvSpPr txBox="1"/>
          <p:nvPr/>
        </p:nvSpPr>
        <p:spPr>
          <a:xfrm>
            <a:off x="1250000" y="2668250"/>
            <a:ext cx="25101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Why would someone want to use 250 as a common denominator?</a:t>
            </a:r>
            <a:endParaRPr b="1" sz="1200">
              <a:latin typeface="Quicksand"/>
              <a:ea typeface="Quicksand"/>
              <a:cs typeface="Quicksand"/>
              <a:sym typeface="Quicksand"/>
            </a:endParaRPr>
          </a:p>
        </p:txBody>
      </p:sp>
      <p:sp>
        <p:nvSpPr>
          <p:cNvPr id="1347" name="Google Shape;1347;p139"/>
          <p:cNvSpPr txBox="1"/>
          <p:nvPr/>
        </p:nvSpPr>
        <p:spPr>
          <a:xfrm>
            <a:off x="7943375" y="220450"/>
            <a:ext cx="10686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a:solidFill>
                  <a:srgbClr val="434343"/>
                </a:solidFill>
                <a:latin typeface="Nixie One"/>
                <a:ea typeface="Nixie One"/>
                <a:cs typeface="Nixie One"/>
                <a:sym typeface="Nixie One"/>
              </a:rPr>
              <a:t>Lesson Synthesis</a:t>
            </a:r>
            <a:endParaRPr>
              <a:solidFill>
                <a:srgbClr val="434343"/>
              </a:solidFill>
              <a:latin typeface="Nixie One"/>
              <a:ea typeface="Nixie One"/>
              <a:cs typeface="Nixie One"/>
              <a:sym typeface="Nixie One"/>
            </a:endParaRPr>
          </a:p>
        </p:txBody>
      </p:sp>
      <p:pic>
        <p:nvPicPr>
          <p:cNvPr id="1348" name="Google Shape;1348;p139"/>
          <p:cNvPicPr preferRelativeResize="0"/>
          <p:nvPr/>
        </p:nvPicPr>
        <p:blipFill>
          <a:blip r:embed="rId3">
            <a:alphaModFix/>
          </a:blip>
          <a:stretch>
            <a:fillRect/>
          </a:stretch>
        </p:blipFill>
        <p:spPr>
          <a:xfrm>
            <a:off x="4022775" y="3444400"/>
            <a:ext cx="2357650" cy="1482900"/>
          </a:xfrm>
          <a:prstGeom prst="rect">
            <a:avLst/>
          </a:prstGeom>
          <a:noFill/>
          <a:ln>
            <a:noFill/>
          </a:ln>
        </p:spPr>
      </p:pic>
      <p:sp>
        <p:nvSpPr>
          <p:cNvPr id="1349" name="Google Shape;1349;p139"/>
          <p:cNvSpPr txBox="1"/>
          <p:nvPr/>
        </p:nvSpPr>
        <p:spPr>
          <a:xfrm>
            <a:off x="763925" y="520550"/>
            <a:ext cx="7064400" cy="1015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latin typeface="Quicksand"/>
                <a:ea typeface="Quicksand"/>
                <a:cs typeface="Quicksand"/>
                <a:sym typeface="Quicksand"/>
              </a:rPr>
              <a:t>Today we added and subtracted fractions with unlike denominators. We found common denominators other than the product of the denominators.</a:t>
            </a:r>
            <a:endParaRPr sz="1800">
              <a:latin typeface="Quicksand"/>
              <a:ea typeface="Quicksand"/>
              <a:cs typeface="Quicksand"/>
              <a:sym typeface="Quicksand"/>
            </a:endParaRPr>
          </a:p>
        </p:txBody>
      </p:sp>
      <p:sp>
        <p:nvSpPr>
          <p:cNvPr id="1350" name="Google Shape;1350;p139"/>
          <p:cNvSpPr/>
          <p:nvPr/>
        </p:nvSpPr>
        <p:spPr>
          <a:xfrm>
            <a:off x="5554625" y="1779125"/>
            <a:ext cx="3457368" cy="139227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1" name="Google Shape;1351;p139"/>
          <p:cNvSpPr txBox="1"/>
          <p:nvPr/>
        </p:nvSpPr>
        <p:spPr>
          <a:xfrm flipH="1">
            <a:off x="5988165" y="1990250"/>
            <a:ext cx="25101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Why would someone want to use 50 as a common denominator?</a:t>
            </a:r>
            <a:endParaRPr b="1" sz="1200">
              <a:latin typeface="Quicksand"/>
              <a:ea typeface="Quicksand"/>
              <a:cs typeface="Quicksand"/>
              <a:sym typeface="Quicksand"/>
            </a:endParaRPr>
          </a:p>
        </p:txBody>
      </p:sp>
      <p:pic>
        <p:nvPicPr>
          <p:cNvPr id="1352" name="Google Shape;1352;p139"/>
          <p:cNvPicPr preferRelativeResize="0"/>
          <p:nvPr/>
        </p:nvPicPr>
        <p:blipFill>
          <a:blip r:embed="rId4">
            <a:alphaModFix/>
          </a:blip>
          <a:stretch>
            <a:fillRect/>
          </a:stretch>
        </p:blipFill>
        <p:spPr>
          <a:xfrm>
            <a:off x="3760100" y="1536350"/>
            <a:ext cx="1418477" cy="920775"/>
          </a:xfrm>
          <a:prstGeom prst="rect">
            <a:avLst/>
          </a:prstGeom>
          <a:noFill/>
          <a:ln>
            <a:noFill/>
          </a:ln>
        </p:spPr>
      </p:pic>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6" name="Shape 1356"/>
        <p:cNvGrpSpPr/>
        <p:nvPr/>
      </p:nvGrpSpPr>
      <p:grpSpPr>
        <a:xfrm>
          <a:off x="0" y="0"/>
          <a:ext cx="0" cy="0"/>
          <a:chOff x="0" y="0"/>
          <a:chExt cx="0" cy="0"/>
        </a:xfrm>
      </p:grpSpPr>
      <p:sp>
        <p:nvSpPr>
          <p:cNvPr id="1357" name="Google Shape;1357;p140"/>
          <p:cNvSpPr txBox="1"/>
          <p:nvPr>
            <p:ph type="ctrTitle"/>
          </p:nvPr>
        </p:nvSpPr>
        <p:spPr>
          <a:xfrm>
            <a:off x="1743300" y="2244075"/>
            <a:ext cx="60273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Remember the Line Plot</a:t>
            </a:r>
            <a:endParaRPr sz="4400">
              <a:solidFill>
                <a:srgbClr val="434343"/>
              </a:solidFill>
              <a:latin typeface="Hepta Slab"/>
              <a:ea typeface="Hepta Slab"/>
              <a:cs typeface="Hepta Slab"/>
              <a:sym typeface="Hepta Slab"/>
            </a:endParaRPr>
          </a:p>
        </p:txBody>
      </p:sp>
      <p:sp>
        <p:nvSpPr>
          <p:cNvPr id="1358" name="Google Shape;1358;p140"/>
          <p:cNvSpPr txBox="1"/>
          <p:nvPr/>
        </p:nvSpPr>
        <p:spPr>
          <a:xfrm>
            <a:off x="4087625" y="2945400"/>
            <a:ext cx="5288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make a line plot.</a:t>
            </a:r>
            <a:endParaRPr>
              <a:latin typeface="Quicksand"/>
              <a:ea typeface="Quicksand"/>
              <a:cs typeface="Quicksand"/>
              <a:sym typeface="Quicksand"/>
            </a:endParaRPr>
          </a:p>
        </p:txBody>
      </p:sp>
      <p:sp>
        <p:nvSpPr>
          <p:cNvPr id="1359" name="Google Shape;1359;p140"/>
          <p:cNvSpPr/>
          <p:nvPr/>
        </p:nvSpPr>
        <p:spPr>
          <a:xfrm>
            <a:off x="3576277" y="29820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0" name="Google Shape;1360;p14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5.MD.B.2, 5.NF.A.1, 5.NF.A.2</a:t>
            </a:r>
            <a:endParaRPr sz="1100">
              <a:latin typeface="Quicksand"/>
              <a:ea typeface="Quicksand"/>
              <a:cs typeface="Quicksand"/>
              <a:sym typeface="Quicksand"/>
            </a:endParaRPr>
          </a:p>
        </p:txBody>
      </p:sp>
      <p:sp>
        <p:nvSpPr>
          <p:cNvPr id="1361" name="Google Shape;1361;p140"/>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14</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5" name="Shape 1365"/>
        <p:cNvGrpSpPr/>
        <p:nvPr/>
      </p:nvGrpSpPr>
      <p:grpSpPr>
        <a:xfrm>
          <a:off x="0" y="0"/>
          <a:ext cx="0" cy="0"/>
          <a:chOff x="0" y="0"/>
          <a:chExt cx="0" cy="0"/>
        </a:xfrm>
      </p:grpSpPr>
      <p:sp>
        <p:nvSpPr>
          <p:cNvPr id="1366" name="Google Shape;1366;p141"/>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367" name="Google Shape;1367;p141"/>
          <p:cNvSpPr txBox="1"/>
          <p:nvPr/>
        </p:nvSpPr>
        <p:spPr>
          <a:xfrm>
            <a:off x="308325" y="499550"/>
            <a:ext cx="8414400" cy="9792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800">
                <a:solidFill>
                  <a:srgbClr val="595959"/>
                </a:solidFill>
                <a:latin typeface="Hepta Slab"/>
                <a:ea typeface="Hepta Slab"/>
                <a:cs typeface="Hepta Slab"/>
                <a:sym typeface="Hepta Slab"/>
              </a:rPr>
              <a:t>Notice and Wonder: </a:t>
            </a:r>
            <a:endParaRPr sz="2800">
              <a:solidFill>
                <a:srgbClr val="595959"/>
              </a:solidFill>
              <a:latin typeface="Hepta Slab"/>
              <a:ea typeface="Hepta Slab"/>
              <a:cs typeface="Hepta Slab"/>
              <a:sym typeface="Hepta Slab"/>
            </a:endParaRPr>
          </a:p>
          <a:p>
            <a:pPr indent="0" lvl="0" marL="0" rtl="0" algn="ctr">
              <a:lnSpc>
                <a:spcPct val="90000"/>
              </a:lnSpc>
              <a:spcBef>
                <a:spcPts val="0"/>
              </a:spcBef>
              <a:spcAft>
                <a:spcPts val="0"/>
              </a:spcAft>
              <a:buNone/>
            </a:pPr>
            <a:r>
              <a:rPr lang="en" sz="2800">
                <a:solidFill>
                  <a:srgbClr val="595959"/>
                </a:solidFill>
                <a:latin typeface="Hepta Slab"/>
                <a:ea typeface="Hepta Slab"/>
                <a:cs typeface="Hepta Slab"/>
                <a:sym typeface="Hepta Slab"/>
              </a:rPr>
              <a:t>Line Plot</a:t>
            </a:r>
            <a:endParaRPr sz="2800">
              <a:solidFill>
                <a:srgbClr val="595959"/>
              </a:solidFill>
              <a:latin typeface="Hepta Slab"/>
              <a:ea typeface="Hepta Slab"/>
              <a:cs typeface="Hepta Slab"/>
              <a:sym typeface="Hepta Slab"/>
            </a:endParaRPr>
          </a:p>
        </p:txBody>
      </p:sp>
      <p:sp>
        <p:nvSpPr>
          <p:cNvPr id="1368" name="Google Shape;1368;p14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369" name="Google Shape;1369;p141"/>
          <p:cNvSpPr/>
          <p:nvPr/>
        </p:nvSpPr>
        <p:spPr>
          <a:xfrm rot="-658143">
            <a:off x="722543" y="1672375"/>
            <a:ext cx="1569951" cy="720085"/>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0" name="Google Shape;1370;p141"/>
          <p:cNvSpPr txBox="1"/>
          <p:nvPr/>
        </p:nvSpPr>
        <p:spPr>
          <a:xfrm rot="-721396">
            <a:off x="961605" y="1716299"/>
            <a:ext cx="1091647" cy="6323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What do you notice?</a:t>
            </a:r>
            <a:endParaRPr b="1" sz="1600">
              <a:solidFill>
                <a:srgbClr val="434343"/>
              </a:solidFill>
              <a:latin typeface="Caveat Brush"/>
              <a:ea typeface="Caveat Brush"/>
              <a:cs typeface="Caveat Brush"/>
              <a:sym typeface="Caveat Brush"/>
            </a:endParaRPr>
          </a:p>
        </p:txBody>
      </p:sp>
      <p:sp>
        <p:nvSpPr>
          <p:cNvPr id="1371" name="Google Shape;1371;p141"/>
          <p:cNvSpPr/>
          <p:nvPr/>
        </p:nvSpPr>
        <p:spPr>
          <a:xfrm rot="925591">
            <a:off x="6789559" y="3379392"/>
            <a:ext cx="1747880" cy="703517"/>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2" name="Google Shape;1372;p141"/>
          <p:cNvSpPr txBox="1"/>
          <p:nvPr/>
        </p:nvSpPr>
        <p:spPr>
          <a:xfrm rot="857210">
            <a:off x="7056263" y="3347025"/>
            <a:ext cx="1214460" cy="618176"/>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What do you wonder?</a:t>
            </a:r>
            <a:endParaRPr b="1" sz="1600">
              <a:solidFill>
                <a:srgbClr val="434343"/>
              </a:solidFill>
              <a:latin typeface="Caveat Brush"/>
              <a:ea typeface="Caveat Brush"/>
              <a:cs typeface="Caveat Brush"/>
              <a:sym typeface="Caveat Brush"/>
            </a:endParaRPr>
          </a:p>
        </p:txBody>
      </p:sp>
      <p:pic>
        <p:nvPicPr>
          <p:cNvPr id="1373" name="Google Shape;1373;p141"/>
          <p:cNvPicPr preferRelativeResize="0"/>
          <p:nvPr/>
        </p:nvPicPr>
        <p:blipFill>
          <a:blip r:embed="rId3">
            <a:alphaModFix/>
          </a:blip>
          <a:stretch>
            <a:fillRect/>
          </a:stretch>
        </p:blipFill>
        <p:spPr>
          <a:xfrm>
            <a:off x="2596888" y="1643202"/>
            <a:ext cx="4225783" cy="17275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7" name="Shape 1377"/>
        <p:cNvGrpSpPr/>
        <p:nvPr/>
      </p:nvGrpSpPr>
      <p:grpSpPr>
        <a:xfrm>
          <a:off x="0" y="0"/>
          <a:ext cx="0" cy="0"/>
          <a:chOff x="0" y="0"/>
          <a:chExt cx="0" cy="0"/>
        </a:xfrm>
      </p:grpSpPr>
      <p:sp>
        <p:nvSpPr>
          <p:cNvPr id="1378" name="Google Shape;1378;p142"/>
          <p:cNvSpPr txBox="1"/>
          <p:nvPr>
            <p:ph type="ctrTitle"/>
          </p:nvPr>
        </p:nvSpPr>
        <p:spPr>
          <a:xfrm>
            <a:off x="268325" y="400446"/>
            <a:ext cx="7772400" cy="575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434343"/>
                </a:solidFill>
                <a:latin typeface="Hepta Slab"/>
                <a:ea typeface="Hepta Slab"/>
                <a:cs typeface="Hepta Slab"/>
                <a:sym typeface="Hepta Slab"/>
              </a:rPr>
              <a:t>Sums of Fractions</a:t>
            </a:r>
            <a:endParaRPr b="0" sz="2300">
              <a:solidFill>
                <a:srgbClr val="434343"/>
              </a:solidFill>
              <a:latin typeface="Hepta Slab"/>
              <a:ea typeface="Hepta Slab"/>
              <a:cs typeface="Hepta Slab"/>
              <a:sym typeface="Hepta Slab"/>
            </a:endParaRPr>
          </a:p>
        </p:txBody>
      </p:sp>
      <p:sp>
        <p:nvSpPr>
          <p:cNvPr id="1379" name="Google Shape;1379;p142"/>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pic>
        <p:nvPicPr>
          <p:cNvPr id="1380" name="Google Shape;1380;p142"/>
          <p:cNvPicPr preferRelativeResize="0"/>
          <p:nvPr/>
        </p:nvPicPr>
        <p:blipFill>
          <a:blip r:embed="rId3">
            <a:alphaModFix/>
          </a:blip>
          <a:stretch>
            <a:fillRect/>
          </a:stretch>
        </p:blipFill>
        <p:spPr>
          <a:xfrm>
            <a:off x="711675" y="1417000"/>
            <a:ext cx="2639900" cy="2425325"/>
          </a:xfrm>
          <a:prstGeom prst="rect">
            <a:avLst/>
          </a:prstGeom>
          <a:noFill/>
          <a:ln cap="flat" cmpd="sng" w="19050">
            <a:solidFill>
              <a:schemeClr val="dk2"/>
            </a:solidFill>
            <a:prstDash val="solid"/>
            <a:round/>
            <a:headEnd len="sm" w="sm" type="none"/>
            <a:tailEnd len="sm" w="sm" type="none"/>
          </a:ln>
        </p:spPr>
      </p:pic>
      <p:sp>
        <p:nvSpPr>
          <p:cNvPr id="1381" name="Google Shape;1381;p142"/>
          <p:cNvSpPr txBox="1"/>
          <p:nvPr/>
        </p:nvSpPr>
        <p:spPr>
          <a:xfrm>
            <a:off x="3635800" y="1127725"/>
            <a:ext cx="4905000" cy="169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Play Sums of Fractions with your partner.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317500" lvl="0" marL="457200" rtl="0" algn="l">
              <a:spcBef>
                <a:spcPts val="0"/>
              </a:spcBef>
              <a:spcAft>
                <a:spcPts val="0"/>
              </a:spcAft>
              <a:buSzPts val="1400"/>
              <a:buFont typeface="Quicksand"/>
              <a:buChar char="●"/>
            </a:pPr>
            <a:r>
              <a:rPr lang="en">
                <a:latin typeface="Quicksand"/>
                <a:ea typeface="Quicksand"/>
                <a:cs typeface="Quicksand"/>
                <a:sym typeface="Quicksand"/>
              </a:rPr>
              <a:t>Take turns with your partner.</a:t>
            </a:r>
            <a:endParaRPr>
              <a:latin typeface="Quicksand"/>
              <a:ea typeface="Quicksand"/>
              <a:cs typeface="Quicksand"/>
              <a:sym typeface="Quicksand"/>
            </a:endParaRPr>
          </a:p>
          <a:p>
            <a:pPr indent="-317500" lvl="0" marL="457200" rtl="0" algn="l">
              <a:spcBef>
                <a:spcPts val="0"/>
              </a:spcBef>
              <a:spcAft>
                <a:spcPts val="0"/>
              </a:spcAft>
              <a:buSzPts val="1400"/>
              <a:buFont typeface="Quicksand"/>
              <a:buChar char="●"/>
            </a:pPr>
            <a:r>
              <a:rPr lang="en">
                <a:latin typeface="Quicksand"/>
                <a:ea typeface="Quicksand"/>
                <a:cs typeface="Quicksand"/>
                <a:sym typeface="Quicksand"/>
              </a:rPr>
              <a:t>Spin the spinner twice. </a:t>
            </a:r>
            <a:endParaRPr>
              <a:latin typeface="Quicksand"/>
              <a:ea typeface="Quicksand"/>
              <a:cs typeface="Quicksand"/>
              <a:sym typeface="Quicksand"/>
            </a:endParaRPr>
          </a:p>
          <a:p>
            <a:pPr indent="-317500" lvl="0" marL="457200" rtl="0" algn="l">
              <a:spcBef>
                <a:spcPts val="0"/>
              </a:spcBef>
              <a:spcAft>
                <a:spcPts val="0"/>
              </a:spcAft>
              <a:buSzPts val="1400"/>
              <a:buFont typeface="Quicksand"/>
              <a:buChar char="●"/>
            </a:pPr>
            <a:r>
              <a:rPr lang="en">
                <a:latin typeface="Quicksand"/>
                <a:ea typeface="Quicksand"/>
                <a:cs typeface="Quicksand"/>
                <a:sym typeface="Quicksand"/>
              </a:rPr>
              <a:t>Add the two fractions. </a:t>
            </a:r>
            <a:endParaRPr>
              <a:latin typeface="Quicksand"/>
              <a:ea typeface="Quicksand"/>
              <a:cs typeface="Quicksand"/>
              <a:sym typeface="Quicksand"/>
            </a:endParaRPr>
          </a:p>
          <a:p>
            <a:pPr indent="-317500" lvl="0" marL="457200" rtl="0" algn="l">
              <a:spcBef>
                <a:spcPts val="0"/>
              </a:spcBef>
              <a:spcAft>
                <a:spcPts val="0"/>
              </a:spcAft>
              <a:buSzPts val="1400"/>
              <a:buFont typeface="Quicksand"/>
              <a:buChar char="●"/>
            </a:pPr>
            <a:r>
              <a:rPr lang="en">
                <a:latin typeface="Quicksand"/>
                <a:ea typeface="Quicksand"/>
                <a:cs typeface="Quicksand"/>
                <a:sym typeface="Quicksand"/>
              </a:rPr>
              <a:t>Record the sum on the line plot. </a:t>
            </a:r>
            <a:endParaRPr>
              <a:latin typeface="Quicksand"/>
              <a:ea typeface="Quicksand"/>
              <a:cs typeface="Quicksand"/>
              <a:sym typeface="Quicksand"/>
            </a:endParaRPr>
          </a:p>
          <a:p>
            <a:pPr indent="-317500" lvl="0" marL="457200" rtl="0" algn="l">
              <a:spcBef>
                <a:spcPts val="0"/>
              </a:spcBef>
              <a:spcAft>
                <a:spcPts val="0"/>
              </a:spcAft>
              <a:buSzPts val="1400"/>
              <a:buFont typeface="Quicksand"/>
              <a:buChar char="●"/>
            </a:pPr>
            <a:r>
              <a:rPr lang="en">
                <a:latin typeface="Quicksand"/>
                <a:ea typeface="Quicksand"/>
                <a:cs typeface="Quicksand"/>
                <a:sym typeface="Quicksand"/>
              </a:rPr>
              <a:t>Play the game until you have 12 data points.</a:t>
            </a:r>
            <a:endParaRPr>
              <a:latin typeface="Quicksand"/>
              <a:ea typeface="Quicksand"/>
              <a:cs typeface="Quicksand"/>
              <a:sym typeface="Quicksand"/>
            </a:endParaRPr>
          </a:p>
        </p:txBody>
      </p:sp>
      <p:pic>
        <p:nvPicPr>
          <p:cNvPr id="1382" name="Google Shape;1382;p142"/>
          <p:cNvPicPr preferRelativeResize="0"/>
          <p:nvPr/>
        </p:nvPicPr>
        <p:blipFill>
          <a:blip r:embed="rId4">
            <a:alphaModFix/>
          </a:blip>
          <a:stretch>
            <a:fillRect/>
          </a:stretch>
        </p:blipFill>
        <p:spPr>
          <a:xfrm>
            <a:off x="3854688" y="3101675"/>
            <a:ext cx="4467225" cy="8001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6" name="Shape 1386"/>
        <p:cNvGrpSpPr/>
        <p:nvPr/>
      </p:nvGrpSpPr>
      <p:grpSpPr>
        <a:xfrm>
          <a:off x="0" y="0"/>
          <a:ext cx="0" cy="0"/>
          <a:chOff x="0" y="0"/>
          <a:chExt cx="0" cy="0"/>
        </a:xfrm>
      </p:grpSpPr>
      <p:sp>
        <p:nvSpPr>
          <p:cNvPr id="1387" name="Google Shape;1387;p143"/>
          <p:cNvSpPr txBox="1"/>
          <p:nvPr>
            <p:ph type="ctrTitle"/>
          </p:nvPr>
        </p:nvSpPr>
        <p:spPr>
          <a:xfrm>
            <a:off x="268325" y="400446"/>
            <a:ext cx="7772400" cy="575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434343"/>
                </a:solidFill>
                <a:latin typeface="Hepta Slab"/>
                <a:ea typeface="Hepta Slab"/>
                <a:cs typeface="Hepta Slab"/>
                <a:sym typeface="Hepta Slab"/>
              </a:rPr>
              <a:t>Sums of Fractions</a:t>
            </a:r>
            <a:endParaRPr b="0" sz="2300">
              <a:solidFill>
                <a:srgbClr val="434343"/>
              </a:solidFill>
              <a:latin typeface="Hepta Slab"/>
              <a:ea typeface="Hepta Slab"/>
              <a:cs typeface="Hepta Slab"/>
              <a:sym typeface="Hepta Slab"/>
            </a:endParaRPr>
          </a:p>
        </p:txBody>
      </p:sp>
      <p:sp>
        <p:nvSpPr>
          <p:cNvPr id="1388" name="Google Shape;1388;p143"/>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pic>
        <p:nvPicPr>
          <p:cNvPr id="1389" name="Google Shape;1389;p143"/>
          <p:cNvPicPr preferRelativeResize="0"/>
          <p:nvPr/>
        </p:nvPicPr>
        <p:blipFill>
          <a:blip r:embed="rId3">
            <a:alphaModFix/>
          </a:blip>
          <a:stretch>
            <a:fillRect/>
          </a:stretch>
        </p:blipFill>
        <p:spPr>
          <a:xfrm>
            <a:off x="711675" y="1417000"/>
            <a:ext cx="2639900" cy="2425325"/>
          </a:xfrm>
          <a:prstGeom prst="rect">
            <a:avLst/>
          </a:prstGeom>
          <a:noFill/>
          <a:ln cap="flat" cmpd="sng" w="19050">
            <a:solidFill>
              <a:schemeClr val="dk2"/>
            </a:solidFill>
            <a:prstDash val="solid"/>
            <a:round/>
            <a:headEnd len="sm" w="sm" type="none"/>
            <a:tailEnd len="sm" w="sm" type="none"/>
          </a:ln>
        </p:spPr>
      </p:pic>
      <p:sp>
        <p:nvSpPr>
          <p:cNvPr id="1390" name="Google Shape;1390;p143"/>
          <p:cNvSpPr txBox="1"/>
          <p:nvPr/>
        </p:nvSpPr>
        <p:spPr>
          <a:xfrm>
            <a:off x="3635800" y="1127725"/>
            <a:ext cx="49050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2. How did you know where to plot the sums of eighths?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3. What is the difference between your highest and lowest number?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4. What do you notice about the data you collected?</a:t>
            </a:r>
            <a:endParaRPr>
              <a:latin typeface="Quicksand"/>
              <a:ea typeface="Quicksand"/>
              <a:cs typeface="Quicksand"/>
              <a:sym typeface="Quicksand"/>
            </a:endParaRPr>
          </a:p>
        </p:txBody>
      </p:sp>
      <p:pic>
        <p:nvPicPr>
          <p:cNvPr id="1391" name="Google Shape;1391;p143"/>
          <p:cNvPicPr preferRelativeResize="0"/>
          <p:nvPr/>
        </p:nvPicPr>
        <p:blipFill>
          <a:blip r:embed="rId4">
            <a:alphaModFix/>
          </a:blip>
          <a:stretch>
            <a:fillRect/>
          </a:stretch>
        </p:blipFill>
        <p:spPr>
          <a:xfrm>
            <a:off x="3854688" y="3101675"/>
            <a:ext cx="4467225" cy="8001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5" name="Shape 1395"/>
        <p:cNvGrpSpPr/>
        <p:nvPr/>
      </p:nvGrpSpPr>
      <p:grpSpPr>
        <a:xfrm>
          <a:off x="0" y="0"/>
          <a:ext cx="0" cy="0"/>
          <a:chOff x="0" y="0"/>
          <a:chExt cx="0" cy="0"/>
        </a:xfrm>
      </p:grpSpPr>
      <p:sp>
        <p:nvSpPr>
          <p:cNvPr id="1396" name="Google Shape;1396;p144"/>
          <p:cNvSpPr txBox="1"/>
          <p:nvPr>
            <p:ph type="ctrTitle"/>
          </p:nvPr>
        </p:nvSpPr>
        <p:spPr>
          <a:xfrm>
            <a:off x="480025" y="37442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434343"/>
                </a:solidFill>
                <a:latin typeface="Hepta Slab"/>
                <a:ea typeface="Hepta Slab"/>
                <a:cs typeface="Hepta Slab"/>
                <a:sym typeface="Hepta Slab"/>
              </a:rPr>
              <a:t>Lots of Eggs</a:t>
            </a:r>
            <a:endParaRPr b="0" sz="2500">
              <a:solidFill>
                <a:srgbClr val="434343"/>
              </a:solidFill>
              <a:latin typeface="Hepta Slab"/>
              <a:ea typeface="Hepta Slab"/>
              <a:cs typeface="Hepta Slab"/>
              <a:sym typeface="Hepta Slab"/>
            </a:endParaRPr>
          </a:p>
        </p:txBody>
      </p:sp>
      <p:sp>
        <p:nvSpPr>
          <p:cNvPr id="1397" name="Google Shape;1397;p144"/>
          <p:cNvSpPr txBox="1"/>
          <p:nvPr/>
        </p:nvSpPr>
        <p:spPr>
          <a:xfrm>
            <a:off x="8055000" y="67225"/>
            <a:ext cx="1004100" cy="6876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pic>
        <p:nvPicPr>
          <p:cNvPr id="1398" name="Google Shape;1398;p144"/>
          <p:cNvPicPr preferRelativeResize="0"/>
          <p:nvPr/>
        </p:nvPicPr>
        <p:blipFill>
          <a:blip r:embed="rId3">
            <a:alphaModFix/>
          </a:blip>
          <a:stretch>
            <a:fillRect/>
          </a:stretch>
        </p:blipFill>
        <p:spPr>
          <a:xfrm>
            <a:off x="528975" y="1337899"/>
            <a:ext cx="3130425" cy="2639125"/>
          </a:xfrm>
          <a:prstGeom prst="rect">
            <a:avLst/>
          </a:prstGeom>
          <a:noFill/>
          <a:ln cap="flat" cmpd="sng" w="19050">
            <a:solidFill>
              <a:schemeClr val="dk2"/>
            </a:solidFill>
            <a:prstDash val="solid"/>
            <a:round/>
            <a:headEnd len="sm" w="sm" type="none"/>
            <a:tailEnd len="sm" w="sm" type="none"/>
          </a:ln>
        </p:spPr>
      </p:pic>
      <p:sp>
        <p:nvSpPr>
          <p:cNvPr id="1399" name="Google Shape;1399;p144"/>
          <p:cNvSpPr txBox="1"/>
          <p:nvPr/>
        </p:nvSpPr>
        <p:spPr>
          <a:xfrm>
            <a:off x="3770875" y="1093000"/>
            <a:ext cx="4858800" cy="2986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Use the data below to make a line plot.</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2. Jada said that ¼ of the eggs weigh 1 ⅞  ounces. Do you agree? Explain or show your reasoning.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3. How much heavier is the heaviest egg than the lightest egg?</a:t>
            </a:r>
            <a:endParaRPr>
              <a:latin typeface="Quicksand"/>
              <a:ea typeface="Quicksand"/>
              <a:cs typeface="Quicksand"/>
              <a:sym typeface="Quicksand"/>
            </a:endParaRPr>
          </a:p>
        </p:txBody>
      </p:sp>
      <p:pic>
        <p:nvPicPr>
          <p:cNvPr id="1400" name="Google Shape;1400;p144"/>
          <p:cNvPicPr preferRelativeResize="0"/>
          <p:nvPr/>
        </p:nvPicPr>
        <p:blipFill>
          <a:blip r:embed="rId4">
            <a:alphaModFix/>
          </a:blip>
          <a:stretch>
            <a:fillRect/>
          </a:stretch>
        </p:blipFill>
        <p:spPr>
          <a:xfrm>
            <a:off x="4221300" y="1493200"/>
            <a:ext cx="3506230" cy="400200"/>
          </a:xfrm>
          <a:prstGeom prst="rect">
            <a:avLst/>
          </a:prstGeom>
          <a:noFill/>
          <a:ln>
            <a:noFill/>
          </a:ln>
        </p:spPr>
      </p:pic>
      <p:pic>
        <p:nvPicPr>
          <p:cNvPr id="1401" name="Google Shape;1401;p144"/>
          <p:cNvPicPr preferRelativeResize="0"/>
          <p:nvPr/>
        </p:nvPicPr>
        <p:blipFill>
          <a:blip r:embed="rId5">
            <a:alphaModFix/>
          </a:blip>
          <a:stretch>
            <a:fillRect/>
          </a:stretch>
        </p:blipFill>
        <p:spPr>
          <a:xfrm>
            <a:off x="4782475" y="2403175"/>
            <a:ext cx="2383875" cy="305325"/>
          </a:xfrm>
          <a:prstGeom prst="rect">
            <a:avLst/>
          </a:prstGeom>
          <a:noFill/>
          <a:ln>
            <a:noFill/>
          </a:ln>
        </p:spPr>
      </p:pic>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5" name="Shape 1405"/>
        <p:cNvGrpSpPr/>
        <p:nvPr/>
      </p:nvGrpSpPr>
      <p:grpSpPr>
        <a:xfrm>
          <a:off x="0" y="0"/>
          <a:ext cx="0" cy="0"/>
          <a:chOff x="0" y="0"/>
          <a:chExt cx="0" cy="0"/>
        </a:xfrm>
      </p:grpSpPr>
      <p:sp>
        <p:nvSpPr>
          <p:cNvPr id="1406" name="Google Shape;1406;p145"/>
          <p:cNvSpPr txBox="1"/>
          <p:nvPr/>
        </p:nvSpPr>
        <p:spPr>
          <a:xfrm>
            <a:off x="7943375" y="220450"/>
            <a:ext cx="10686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a:solidFill>
                  <a:srgbClr val="434343"/>
                </a:solidFill>
                <a:latin typeface="Nixie One"/>
                <a:ea typeface="Nixie One"/>
                <a:cs typeface="Nixie One"/>
                <a:sym typeface="Nixie One"/>
              </a:rPr>
              <a:t>Lesson Synthesis</a:t>
            </a:r>
            <a:endParaRPr>
              <a:solidFill>
                <a:srgbClr val="434343"/>
              </a:solidFill>
              <a:latin typeface="Nixie One"/>
              <a:ea typeface="Nixie One"/>
              <a:cs typeface="Nixie One"/>
              <a:sym typeface="Nixie One"/>
            </a:endParaRPr>
          </a:p>
        </p:txBody>
      </p:sp>
      <p:sp>
        <p:nvSpPr>
          <p:cNvPr id="1407" name="Google Shape;1407;p145"/>
          <p:cNvSpPr/>
          <p:nvPr/>
        </p:nvSpPr>
        <p:spPr>
          <a:xfrm flipH="1">
            <a:off x="379697" y="2262275"/>
            <a:ext cx="3197628" cy="132165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8" name="Google Shape;1408;p145"/>
          <p:cNvSpPr txBox="1"/>
          <p:nvPr/>
        </p:nvSpPr>
        <p:spPr>
          <a:xfrm>
            <a:off x="739125" y="2588900"/>
            <a:ext cx="2509500" cy="93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What did you learn about line plots?</a:t>
            </a:r>
            <a:endParaRPr b="1" sz="1300">
              <a:latin typeface="Quicksand"/>
              <a:ea typeface="Quicksand"/>
              <a:cs typeface="Quicksand"/>
              <a:sym typeface="Quicksand"/>
            </a:endParaRPr>
          </a:p>
        </p:txBody>
      </p:sp>
      <p:pic>
        <p:nvPicPr>
          <p:cNvPr id="1409" name="Google Shape;1409;p145"/>
          <p:cNvPicPr preferRelativeResize="0"/>
          <p:nvPr/>
        </p:nvPicPr>
        <p:blipFill>
          <a:blip r:embed="rId3">
            <a:alphaModFix/>
          </a:blip>
          <a:stretch>
            <a:fillRect/>
          </a:stretch>
        </p:blipFill>
        <p:spPr>
          <a:xfrm>
            <a:off x="3665050" y="3278525"/>
            <a:ext cx="2440625" cy="1555275"/>
          </a:xfrm>
          <a:prstGeom prst="rect">
            <a:avLst/>
          </a:prstGeom>
          <a:noFill/>
          <a:ln>
            <a:noFill/>
          </a:ln>
        </p:spPr>
      </p:pic>
      <p:sp>
        <p:nvSpPr>
          <p:cNvPr id="1410" name="Google Shape;1410;p145"/>
          <p:cNvSpPr/>
          <p:nvPr/>
        </p:nvSpPr>
        <p:spPr>
          <a:xfrm rot="-791332">
            <a:off x="4427267" y="1599570"/>
            <a:ext cx="3160976" cy="127685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1" name="Google Shape;1411;p145"/>
          <p:cNvSpPr txBox="1"/>
          <p:nvPr/>
        </p:nvSpPr>
        <p:spPr>
          <a:xfrm rot="-841053">
            <a:off x="4892427" y="1792358"/>
            <a:ext cx="2230625" cy="615628"/>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Discuss your answer with a partner.</a:t>
            </a:r>
            <a:endParaRPr/>
          </a:p>
        </p:txBody>
      </p:sp>
      <p:sp>
        <p:nvSpPr>
          <p:cNvPr id="1412" name="Google Shape;1412;p145"/>
          <p:cNvSpPr/>
          <p:nvPr/>
        </p:nvSpPr>
        <p:spPr>
          <a:xfrm rot="-48863">
            <a:off x="5955392" y="2776055"/>
            <a:ext cx="3160961" cy="127684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3" name="Google Shape;1413;p145"/>
          <p:cNvSpPr txBox="1"/>
          <p:nvPr/>
        </p:nvSpPr>
        <p:spPr>
          <a:xfrm rot="-98498">
            <a:off x="6440153" y="2895695"/>
            <a:ext cx="2230515" cy="615555"/>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What do you still wonder about line plots?</a:t>
            </a:r>
            <a:endParaRPr/>
          </a:p>
        </p:txBody>
      </p:sp>
      <p:pic>
        <p:nvPicPr>
          <p:cNvPr id="1414" name="Google Shape;1414;p145"/>
          <p:cNvPicPr preferRelativeResize="0"/>
          <p:nvPr/>
        </p:nvPicPr>
        <p:blipFill>
          <a:blip r:embed="rId4">
            <a:alphaModFix/>
          </a:blip>
          <a:stretch>
            <a:fillRect/>
          </a:stretch>
        </p:blipFill>
        <p:spPr>
          <a:xfrm>
            <a:off x="907675" y="591225"/>
            <a:ext cx="6727757" cy="330575"/>
          </a:xfrm>
          <a:prstGeom prst="rect">
            <a:avLst/>
          </a:prstGeom>
          <a:noFill/>
          <a:ln>
            <a:noFill/>
          </a:ln>
        </p:spPr>
      </p:pic>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8" name="Shape 1418"/>
        <p:cNvGrpSpPr/>
        <p:nvPr/>
      </p:nvGrpSpPr>
      <p:grpSpPr>
        <a:xfrm>
          <a:off x="0" y="0"/>
          <a:ext cx="0" cy="0"/>
          <a:chOff x="0" y="0"/>
          <a:chExt cx="0" cy="0"/>
        </a:xfrm>
      </p:grpSpPr>
      <p:sp>
        <p:nvSpPr>
          <p:cNvPr id="1419" name="Google Shape;1419;p146"/>
          <p:cNvSpPr txBox="1"/>
          <p:nvPr>
            <p:ph type="ctrTitle"/>
          </p:nvPr>
        </p:nvSpPr>
        <p:spPr>
          <a:xfrm>
            <a:off x="994750" y="1650300"/>
            <a:ext cx="74727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Problem Solving with Line Plots</a:t>
            </a:r>
            <a:endParaRPr sz="4400">
              <a:solidFill>
                <a:srgbClr val="434343"/>
              </a:solidFill>
              <a:latin typeface="Hepta Slab"/>
              <a:ea typeface="Hepta Slab"/>
              <a:cs typeface="Hepta Slab"/>
              <a:sym typeface="Hepta Slab"/>
            </a:endParaRPr>
          </a:p>
        </p:txBody>
      </p:sp>
      <p:sp>
        <p:nvSpPr>
          <p:cNvPr id="1420" name="Google Shape;1420;p146"/>
          <p:cNvSpPr txBox="1"/>
          <p:nvPr/>
        </p:nvSpPr>
        <p:spPr>
          <a:xfrm>
            <a:off x="3125675" y="2292600"/>
            <a:ext cx="74727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solve problems using the line plot. </a:t>
            </a:r>
            <a:endParaRPr>
              <a:latin typeface="Quicksand"/>
              <a:ea typeface="Quicksand"/>
              <a:cs typeface="Quicksand"/>
              <a:sym typeface="Quicksand"/>
            </a:endParaRPr>
          </a:p>
        </p:txBody>
      </p:sp>
      <p:sp>
        <p:nvSpPr>
          <p:cNvPr id="1421" name="Google Shape;1421;p146"/>
          <p:cNvSpPr/>
          <p:nvPr/>
        </p:nvSpPr>
        <p:spPr>
          <a:xfrm>
            <a:off x="2698202" y="22925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2" name="Google Shape;1422;p14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5.MD.B.2, 5.NF.A.2</a:t>
            </a:r>
            <a:endParaRPr sz="1100">
              <a:latin typeface="Quicksand"/>
              <a:ea typeface="Quicksand"/>
              <a:cs typeface="Quicksand"/>
              <a:sym typeface="Quicksand"/>
            </a:endParaRPr>
          </a:p>
        </p:txBody>
      </p:sp>
      <p:sp>
        <p:nvSpPr>
          <p:cNvPr id="1423" name="Google Shape;1423;p146"/>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15</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7" name="Shape 1427"/>
        <p:cNvGrpSpPr/>
        <p:nvPr/>
      </p:nvGrpSpPr>
      <p:grpSpPr>
        <a:xfrm>
          <a:off x="0" y="0"/>
          <a:ext cx="0" cy="0"/>
          <a:chOff x="0" y="0"/>
          <a:chExt cx="0" cy="0"/>
        </a:xfrm>
      </p:grpSpPr>
      <p:sp>
        <p:nvSpPr>
          <p:cNvPr id="1428" name="Google Shape;1428;p147"/>
          <p:cNvSpPr txBox="1"/>
          <p:nvPr>
            <p:ph type="ctrTitle"/>
          </p:nvPr>
        </p:nvSpPr>
        <p:spPr>
          <a:xfrm>
            <a:off x="203475" y="682350"/>
            <a:ext cx="82089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Number Talk: Multiply by 18 </a:t>
            </a:r>
            <a:endParaRPr b="0" sz="2600">
              <a:solidFill>
                <a:schemeClr val="accent5"/>
              </a:solidFill>
              <a:latin typeface="Hepta Slab"/>
              <a:ea typeface="Hepta Slab"/>
              <a:cs typeface="Hepta Slab"/>
              <a:sym typeface="Hepta Slab"/>
            </a:endParaRPr>
          </a:p>
        </p:txBody>
      </p:sp>
      <p:sp>
        <p:nvSpPr>
          <p:cNvPr id="1429" name="Google Shape;1429;p147"/>
          <p:cNvSpPr txBox="1"/>
          <p:nvPr/>
        </p:nvSpPr>
        <p:spPr>
          <a:xfrm>
            <a:off x="8144025" y="212250"/>
            <a:ext cx="877200" cy="8415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666666"/>
                </a:solidFill>
                <a:latin typeface="Nixie One"/>
                <a:ea typeface="Nixie One"/>
                <a:cs typeface="Nixie One"/>
                <a:sym typeface="Nixie One"/>
              </a:rPr>
              <a:t>Warm up</a:t>
            </a:r>
            <a:endParaRPr sz="1600">
              <a:solidFill>
                <a:srgbClr val="666666"/>
              </a:solidFill>
              <a:latin typeface="Nixie One"/>
              <a:ea typeface="Nixie One"/>
              <a:cs typeface="Nixie One"/>
              <a:sym typeface="Nixie One"/>
            </a:endParaRPr>
          </a:p>
        </p:txBody>
      </p:sp>
      <p:grpSp>
        <p:nvGrpSpPr>
          <p:cNvPr id="1430" name="Google Shape;1430;p147"/>
          <p:cNvGrpSpPr/>
          <p:nvPr/>
        </p:nvGrpSpPr>
        <p:grpSpPr>
          <a:xfrm rot="-698982">
            <a:off x="430008" y="1732988"/>
            <a:ext cx="2102653" cy="1288976"/>
            <a:chOff x="254750" y="1577025"/>
            <a:chExt cx="2155248" cy="1069848"/>
          </a:xfrm>
        </p:grpSpPr>
        <p:sp>
          <p:nvSpPr>
            <p:cNvPr id="1431" name="Google Shape;1431;p147"/>
            <p:cNvSpPr/>
            <p:nvPr/>
          </p:nvSpPr>
          <p:spPr>
            <a:xfrm>
              <a:off x="254750" y="1577025"/>
              <a:ext cx="2155248"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2" name="Google Shape;1432;p147"/>
            <p:cNvSpPr txBox="1"/>
            <p:nvPr/>
          </p:nvSpPr>
          <p:spPr>
            <a:xfrm>
              <a:off x="422479" y="1704387"/>
              <a:ext cx="1819800" cy="81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Caveat Brush"/>
                  <a:ea typeface="Caveat Brush"/>
                  <a:cs typeface="Caveat Brush"/>
                  <a:sym typeface="Caveat Brush"/>
                </a:rPr>
                <a:t>Find the value of each expression mentally. </a:t>
              </a:r>
              <a:endParaRPr sz="1700">
                <a:latin typeface="Caveat Brush"/>
                <a:ea typeface="Caveat Brush"/>
                <a:cs typeface="Caveat Brush"/>
                <a:sym typeface="Caveat Brush"/>
              </a:endParaRPr>
            </a:p>
          </p:txBody>
        </p:sp>
      </p:grpSp>
      <p:pic>
        <p:nvPicPr>
          <p:cNvPr id="1433" name="Google Shape;1433;p147"/>
          <p:cNvPicPr preferRelativeResize="0"/>
          <p:nvPr/>
        </p:nvPicPr>
        <p:blipFill>
          <a:blip r:embed="rId3">
            <a:alphaModFix/>
          </a:blip>
          <a:stretch>
            <a:fillRect/>
          </a:stretch>
        </p:blipFill>
        <p:spPr>
          <a:xfrm>
            <a:off x="3601801" y="1881188"/>
            <a:ext cx="2343150" cy="1381125"/>
          </a:xfrm>
          <a:prstGeom prst="rect">
            <a:avLst/>
          </a:prstGeom>
          <a:noFill/>
          <a:ln>
            <a:noFill/>
          </a:ln>
        </p:spPr>
      </p:pic>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7" name="Shape 1437"/>
        <p:cNvGrpSpPr/>
        <p:nvPr/>
      </p:nvGrpSpPr>
      <p:grpSpPr>
        <a:xfrm>
          <a:off x="0" y="0"/>
          <a:ext cx="0" cy="0"/>
          <a:chOff x="0" y="0"/>
          <a:chExt cx="0" cy="0"/>
        </a:xfrm>
      </p:grpSpPr>
      <p:sp>
        <p:nvSpPr>
          <p:cNvPr id="1438" name="Google Shape;1438;p148"/>
          <p:cNvSpPr txBox="1"/>
          <p:nvPr>
            <p:ph type="ctrTitle"/>
          </p:nvPr>
        </p:nvSpPr>
        <p:spPr>
          <a:xfrm>
            <a:off x="203475" y="682350"/>
            <a:ext cx="82089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Number Talk: Multiply by 18 </a:t>
            </a:r>
            <a:endParaRPr b="0" sz="2600">
              <a:solidFill>
                <a:schemeClr val="accent5"/>
              </a:solidFill>
              <a:latin typeface="Hepta Slab"/>
              <a:ea typeface="Hepta Slab"/>
              <a:cs typeface="Hepta Slab"/>
              <a:sym typeface="Hepta Slab"/>
            </a:endParaRPr>
          </a:p>
        </p:txBody>
      </p:sp>
      <p:sp>
        <p:nvSpPr>
          <p:cNvPr id="1439" name="Google Shape;1439;p148"/>
          <p:cNvSpPr txBox="1"/>
          <p:nvPr/>
        </p:nvSpPr>
        <p:spPr>
          <a:xfrm>
            <a:off x="8144025" y="212250"/>
            <a:ext cx="877200" cy="8415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666666"/>
                </a:solidFill>
                <a:latin typeface="Nixie One"/>
                <a:ea typeface="Nixie One"/>
                <a:cs typeface="Nixie One"/>
                <a:sym typeface="Nixie One"/>
              </a:rPr>
              <a:t>Warm up</a:t>
            </a:r>
            <a:endParaRPr sz="1600">
              <a:solidFill>
                <a:srgbClr val="666666"/>
              </a:solidFill>
              <a:latin typeface="Nixie One"/>
              <a:ea typeface="Nixie One"/>
              <a:cs typeface="Nixie One"/>
              <a:sym typeface="Nixie One"/>
            </a:endParaRPr>
          </a:p>
        </p:txBody>
      </p:sp>
      <p:grpSp>
        <p:nvGrpSpPr>
          <p:cNvPr id="1440" name="Google Shape;1440;p148"/>
          <p:cNvGrpSpPr/>
          <p:nvPr/>
        </p:nvGrpSpPr>
        <p:grpSpPr>
          <a:xfrm rot="-698982">
            <a:off x="430008" y="1732988"/>
            <a:ext cx="2102653" cy="1288976"/>
            <a:chOff x="254750" y="1577025"/>
            <a:chExt cx="2155248" cy="1069848"/>
          </a:xfrm>
        </p:grpSpPr>
        <p:sp>
          <p:nvSpPr>
            <p:cNvPr id="1441" name="Google Shape;1441;p148"/>
            <p:cNvSpPr/>
            <p:nvPr/>
          </p:nvSpPr>
          <p:spPr>
            <a:xfrm>
              <a:off x="254750" y="1577025"/>
              <a:ext cx="2155248"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2" name="Google Shape;1442;p148"/>
            <p:cNvSpPr txBox="1"/>
            <p:nvPr/>
          </p:nvSpPr>
          <p:spPr>
            <a:xfrm>
              <a:off x="422479" y="1704387"/>
              <a:ext cx="1819800" cy="81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Caveat Brush"/>
                  <a:ea typeface="Caveat Brush"/>
                  <a:cs typeface="Caveat Brush"/>
                  <a:sym typeface="Caveat Brush"/>
                </a:rPr>
                <a:t>Find the value of each expression mentally. </a:t>
              </a:r>
              <a:endParaRPr sz="1700">
                <a:latin typeface="Caveat Brush"/>
                <a:ea typeface="Caveat Brush"/>
                <a:cs typeface="Caveat Brush"/>
                <a:sym typeface="Caveat Brush"/>
              </a:endParaRPr>
            </a:p>
          </p:txBody>
        </p:sp>
      </p:grpSp>
      <p:pic>
        <p:nvPicPr>
          <p:cNvPr id="1443" name="Google Shape;1443;p148"/>
          <p:cNvPicPr preferRelativeResize="0"/>
          <p:nvPr/>
        </p:nvPicPr>
        <p:blipFill>
          <a:blip r:embed="rId3">
            <a:alphaModFix/>
          </a:blip>
          <a:stretch>
            <a:fillRect/>
          </a:stretch>
        </p:blipFill>
        <p:spPr>
          <a:xfrm>
            <a:off x="3448051" y="2112425"/>
            <a:ext cx="2247900" cy="1447800"/>
          </a:xfrm>
          <a:prstGeom prst="rect">
            <a:avLst/>
          </a:prstGeom>
          <a:noFill/>
          <a:ln>
            <a:noFill/>
          </a:ln>
        </p:spPr>
      </p:pic>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7" name="Shape 1447"/>
        <p:cNvGrpSpPr/>
        <p:nvPr/>
      </p:nvGrpSpPr>
      <p:grpSpPr>
        <a:xfrm>
          <a:off x="0" y="0"/>
          <a:ext cx="0" cy="0"/>
          <a:chOff x="0" y="0"/>
          <a:chExt cx="0" cy="0"/>
        </a:xfrm>
      </p:grpSpPr>
      <p:sp>
        <p:nvSpPr>
          <p:cNvPr id="1448" name="Google Shape;1448;p149"/>
          <p:cNvSpPr txBox="1"/>
          <p:nvPr>
            <p:ph type="ctrTitle"/>
          </p:nvPr>
        </p:nvSpPr>
        <p:spPr>
          <a:xfrm>
            <a:off x="203475" y="682350"/>
            <a:ext cx="82089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Number Talk: Multiply by 18 </a:t>
            </a:r>
            <a:endParaRPr b="0" sz="2600">
              <a:solidFill>
                <a:schemeClr val="accent5"/>
              </a:solidFill>
              <a:latin typeface="Hepta Slab"/>
              <a:ea typeface="Hepta Slab"/>
              <a:cs typeface="Hepta Slab"/>
              <a:sym typeface="Hepta Slab"/>
            </a:endParaRPr>
          </a:p>
        </p:txBody>
      </p:sp>
      <p:sp>
        <p:nvSpPr>
          <p:cNvPr id="1449" name="Google Shape;1449;p149"/>
          <p:cNvSpPr txBox="1"/>
          <p:nvPr/>
        </p:nvSpPr>
        <p:spPr>
          <a:xfrm>
            <a:off x="8144025" y="212250"/>
            <a:ext cx="877200" cy="8415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666666"/>
                </a:solidFill>
                <a:latin typeface="Nixie One"/>
                <a:ea typeface="Nixie One"/>
                <a:cs typeface="Nixie One"/>
                <a:sym typeface="Nixie One"/>
              </a:rPr>
              <a:t>Warm up</a:t>
            </a:r>
            <a:endParaRPr sz="1600">
              <a:solidFill>
                <a:srgbClr val="666666"/>
              </a:solidFill>
              <a:latin typeface="Nixie One"/>
              <a:ea typeface="Nixie One"/>
              <a:cs typeface="Nixie One"/>
              <a:sym typeface="Nixie One"/>
            </a:endParaRPr>
          </a:p>
        </p:txBody>
      </p:sp>
      <p:grpSp>
        <p:nvGrpSpPr>
          <p:cNvPr id="1450" name="Google Shape;1450;p149"/>
          <p:cNvGrpSpPr/>
          <p:nvPr/>
        </p:nvGrpSpPr>
        <p:grpSpPr>
          <a:xfrm rot="-698982">
            <a:off x="430008" y="1732988"/>
            <a:ext cx="2102653" cy="1288976"/>
            <a:chOff x="254750" y="1577025"/>
            <a:chExt cx="2155248" cy="1069848"/>
          </a:xfrm>
        </p:grpSpPr>
        <p:sp>
          <p:nvSpPr>
            <p:cNvPr id="1451" name="Google Shape;1451;p149"/>
            <p:cNvSpPr/>
            <p:nvPr/>
          </p:nvSpPr>
          <p:spPr>
            <a:xfrm>
              <a:off x="254750" y="1577025"/>
              <a:ext cx="2155248"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2" name="Google Shape;1452;p149"/>
            <p:cNvSpPr txBox="1"/>
            <p:nvPr/>
          </p:nvSpPr>
          <p:spPr>
            <a:xfrm>
              <a:off x="422479" y="1704387"/>
              <a:ext cx="1819800" cy="81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Caveat Brush"/>
                  <a:ea typeface="Caveat Brush"/>
                  <a:cs typeface="Caveat Brush"/>
                  <a:sym typeface="Caveat Brush"/>
                </a:rPr>
                <a:t>Find the value of each expression mentally. </a:t>
              </a:r>
              <a:endParaRPr sz="1700">
                <a:latin typeface="Caveat Brush"/>
                <a:ea typeface="Caveat Brush"/>
                <a:cs typeface="Caveat Brush"/>
                <a:sym typeface="Caveat Brush"/>
              </a:endParaRPr>
            </a:p>
          </p:txBody>
        </p:sp>
      </p:grpSp>
      <p:pic>
        <p:nvPicPr>
          <p:cNvPr id="1453" name="Google Shape;1453;p149"/>
          <p:cNvPicPr preferRelativeResize="0"/>
          <p:nvPr/>
        </p:nvPicPr>
        <p:blipFill>
          <a:blip r:embed="rId3">
            <a:alphaModFix/>
          </a:blip>
          <a:stretch>
            <a:fillRect/>
          </a:stretch>
        </p:blipFill>
        <p:spPr>
          <a:xfrm>
            <a:off x="3583451" y="2139975"/>
            <a:ext cx="2190750" cy="1457325"/>
          </a:xfrm>
          <a:prstGeom prst="rect">
            <a:avLst/>
          </a:prstGeom>
          <a:noFill/>
          <a:ln>
            <a:noFill/>
          </a:ln>
        </p:spPr>
      </p:pic>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7" name="Shape 1457"/>
        <p:cNvGrpSpPr/>
        <p:nvPr/>
      </p:nvGrpSpPr>
      <p:grpSpPr>
        <a:xfrm>
          <a:off x="0" y="0"/>
          <a:ext cx="0" cy="0"/>
          <a:chOff x="0" y="0"/>
          <a:chExt cx="0" cy="0"/>
        </a:xfrm>
      </p:grpSpPr>
      <p:sp>
        <p:nvSpPr>
          <p:cNvPr id="1458" name="Google Shape;1458;p150"/>
          <p:cNvSpPr txBox="1"/>
          <p:nvPr>
            <p:ph type="ctrTitle"/>
          </p:nvPr>
        </p:nvSpPr>
        <p:spPr>
          <a:xfrm>
            <a:off x="203475" y="682350"/>
            <a:ext cx="82089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Number Talk: Multiply by 18 </a:t>
            </a:r>
            <a:endParaRPr b="0" sz="2600">
              <a:solidFill>
                <a:schemeClr val="accent5"/>
              </a:solidFill>
              <a:latin typeface="Hepta Slab"/>
              <a:ea typeface="Hepta Slab"/>
              <a:cs typeface="Hepta Slab"/>
              <a:sym typeface="Hepta Slab"/>
            </a:endParaRPr>
          </a:p>
        </p:txBody>
      </p:sp>
      <p:sp>
        <p:nvSpPr>
          <p:cNvPr id="1459" name="Google Shape;1459;p150"/>
          <p:cNvSpPr txBox="1"/>
          <p:nvPr/>
        </p:nvSpPr>
        <p:spPr>
          <a:xfrm>
            <a:off x="8144025" y="212250"/>
            <a:ext cx="877200" cy="8415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666666"/>
                </a:solidFill>
                <a:latin typeface="Nixie One"/>
                <a:ea typeface="Nixie One"/>
                <a:cs typeface="Nixie One"/>
                <a:sym typeface="Nixie One"/>
              </a:rPr>
              <a:t>Warm up</a:t>
            </a:r>
            <a:endParaRPr sz="1600">
              <a:solidFill>
                <a:srgbClr val="666666"/>
              </a:solidFill>
              <a:latin typeface="Nixie One"/>
              <a:ea typeface="Nixie One"/>
              <a:cs typeface="Nixie One"/>
              <a:sym typeface="Nixie One"/>
            </a:endParaRPr>
          </a:p>
        </p:txBody>
      </p:sp>
      <p:grpSp>
        <p:nvGrpSpPr>
          <p:cNvPr id="1460" name="Google Shape;1460;p150"/>
          <p:cNvGrpSpPr/>
          <p:nvPr/>
        </p:nvGrpSpPr>
        <p:grpSpPr>
          <a:xfrm rot="-698982">
            <a:off x="430008" y="1732988"/>
            <a:ext cx="2102653" cy="1288976"/>
            <a:chOff x="254750" y="1577025"/>
            <a:chExt cx="2155248" cy="1069848"/>
          </a:xfrm>
        </p:grpSpPr>
        <p:sp>
          <p:nvSpPr>
            <p:cNvPr id="1461" name="Google Shape;1461;p150"/>
            <p:cNvSpPr/>
            <p:nvPr/>
          </p:nvSpPr>
          <p:spPr>
            <a:xfrm>
              <a:off x="254750" y="1577025"/>
              <a:ext cx="2155248"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2" name="Google Shape;1462;p150"/>
            <p:cNvSpPr txBox="1"/>
            <p:nvPr/>
          </p:nvSpPr>
          <p:spPr>
            <a:xfrm>
              <a:off x="422479" y="1704387"/>
              <a:ext cx="1819800" cy="81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Caveat Brush"/>
                  <a:ea typeface="Caveat Brush"/>
                  <a:cs typeface="Caveat Brush"/>
                  <a:sym typeface="Caveat Brush"/>
                </a:rPr>
                <a:t>Find the value of each expression mentally. </a:t>
              </a:r>
              <a:endParaRPr sz="1700">
                <a:latin typeface="Caveat Brush"/>
                <a:ea typeface="Caveat Brush"/>
                <a:cs typeface="Caveat Brush"/>
                <a:sym typeface="Caveat Brush"/>
              </a:endParaRPr>
            </a:p>
          </p:txBody>
        </p:sp>
      </p:grpSp>
      <p:pic>
        <p:nvPicPr>
          <p:cNvPr id="1463" name="Google Shape;1463;p150"/>
          <p:cNvPicPr preferRelativeResize="0"/>
          <p:nvPr/>
        </p:nvPicPr>
        <p:blipFill>
          <a:blip r:embed="rId3">
            <a:alphaModFix/>
          </a:blip>
          <a:stretch>
            <a:fillRect/>
          </a:stretch>
        </p:blipFill>
        <p:spPr>
          <a:xfrm>
            <a:off x="3454851" y="2029750"/>
            <a:ext cx="2362200" cy="1504950"/>
          </a:xfrm>
          <a:prstGeom prst="rect">
            <a:avLst/>
          </a:prstGeom>
          <a:noFill/>
          <a:ln>
            <a:noFill/>
          </a:ln>
        </p:spPr>
      </p:pic>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7" name="Shape 1467"/>
        <p:cNvGrpSpPr/>
        <p:nvPr/>
      </p:nvGrpSpPr>
      <p:grpSpPr>
        <a:xfrm>
          <a:off x="0" y="0"/>
          <a:ext cx="0" cy="0"/>
          <a:chOff x="0" y="0"/>
          <a:chExt cx="0" cy="0"/>
        </a:xfrm>
      </p:grpSpPr>
      <p:sp>
        <p:nvSpPr>
          <p:cNvPr id="1468" name="Google Shape;1468;p151"/>
          <p:cNvSpPr txBox="1"/>
          <p:nvPr>
            <p:ph type="ctrTitle"/>
          </p:nvPr>
        </p:nvSpPr>
        <p:spPr>
          <a:xfrm>
            <a:off x="361825" y="440771"/>
            <a:ext cx="7772400" cy="575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 Info Gap: Picking Fruit</a:t>
            </a:r>
            <a:endParaRPr b="0" sz="2600">
              <a:solidFill>
                <a:srgbClr val="434343"/>
              </a:solidFill>
              <a:latin typeface="Hepta Slab"/>
              <a:ea typeface="Hepta Slab"/>
              <a:cs typeface="Hepta Slab"/>
              <a:sym typeface="Hepta Slab"/>
            </a:endParaRPr>
          </a:p>
        </p:txBody>
      </p:sp>
      <p:sp>
        <p:nvSpPr>
          <p:cNvPr id="1469" name="Google Shape;1469;p151"/>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1470" name="Google Shape;1470;p151"/>
          <p:cNvSpPr txBox="1"/>
          <p:nvPr/>
        </p:nvSpPr>
        <p:spPr>
          <a:xfrm>
            <a:off x="629550" y="925375"/>
            <a:ext cx="7884900" cy="65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Quicksand"/>
                <a:ea typeface="Quicksand"/>
                <a:cs typeface="Quicksand"/>
                <a:sym typeface="Quicksand"/>
              </a:rPr>
              <a:t>Your teacher will give you either a problem card or a data card. Do not show or read your card to your partner.</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p:txBody>
      </p:sp>
      <p:pic>
        <p:nvPicPr>
          <p:cNvPr id="1471" name="Google Shape;1471;p151"/>
          <p:cNvPicPr preferRelativeResize="0"/>
          <p:nvPr/>
        </p:nvPicPr>
        <p:blipFill>
          <a:blip r:embed="rId3">
            <a:alphaModFix/>
          </a:blip>
          <a:stretch>
            <a:fillRect/>
          </a:stretch>
        </p:blipFill>
        <p:spPr>
          <a:xfrm>
            <a:off x="1582650" y="1657225"/>
            <a:ext cx="3649534" cy="2922575"/>
          </a:xfrm>
          <a:prstGeom prst="rect">
            <a:avLst/>
          </a:prstGeom>
          <a:noFill/>
          <a:ln cap="flat" cmpd="sng" w="19050">
            <a:solidFill>
              <a:schemeClr val="dk2"/>
            </a:solidFill>
            <a:prstDash val="solid"/>
            <a:round/>
            <a:headEnd len="sm" w="sm" type="none"/>
            <a:tailEnd len="sm" w="sm" type="none"/>
          </a:ln>
        </p:spPr>
      </p:pic>
      <p:sp>
        <p:nvSpPr>
          <p:cNvPr id="1472" name="Google Shape;1472;p151"/>
          <p:cNvSpPr txBox="1"/>
          <p:nvPr/>
        </p:nvSpPr>
        <p:spPr>
          <a:xfrm>
            <a:off x="5625350" y="2264600"/>
            <a:ext cx="27231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Pause here so your teacher can review your work. Ask your teacher for a new set of cards and repeat the activity, trading roles with your partner.</a:t>
            </a:r>
            <a:endParaRPr>
              <a:latin typeface="Quicksand"/>
              <a:ea typeface="Quicksand"/>
              <a:cs typeface="Quicksand"/>
              <a:sym typeface="Quicksand"/>
            </a:endParaRPr>
          </a:p>
        </p:txBody>
      </p:sp>
    </p:spTree>
  </p:cSld>
  <p:clrMapOvr>
    <a:masterClrMapping/>
  </p:clrMapOvr>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6" name="Shape 1476"/>
        <p:cNvGrpSpPr/>
        <p:nvPr/>
      </p:nvGrpSpPr>
      <p:grpSpPr>
        <a:xfrm>
          <a:off x="0" y="0"/>
          <a:ext cx="0" cy="0"/>
          <a:chOff x="0" y="0"/>
          <a:chExt cx="0" cy="0"/>
        </a:xfrm>
      </p:grpSpPr>
      <p:sp>
        <p:nvSpPr>
          <p:cNvPr id="1477" name="Google Shape;1477;p152"/>
          <p:cNvSpPr txBox="1"/>
          <p:nvPr>
            <p:ph type="ctrTitle"/>
          </p:nvPr>
        </p:nvSpPr>
        <p:spPr>
          <a:xfrm>
            <a:off x="574925" y="3242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434343"/>
                </a:solidFill>
                <a:latin typeface="Hepta Slab"/>
                <a:ea typeface="Hepta Slab"/>
                <a:cs typeface="Hepta Slab"/>
                <a:sym typeface="Hepta Slab"/>
              </a:rPr>
              <a:t>Mathematical Questions</a:t>
            </a:r>
            <a:endParaRPr b="0" sz="2300">
              <a:solidFill>
                <a:srgbClr val="434343"/>
              </a:solidFill>
              <a:latin typeface="Hepta Slab"/>
              <a:ea typeface="Hepta Slab"/>
              <a:cs typeface="Hepta Slab"/>
              <a:sym typeface="Hepta Slab"/>
            </a:endParaRPr>
          </a:p>
        </p:txBody>
      </p:sp>
      <p:sp>
        <p:nvSpPr>
          <p:cNvPr id="1478" name="Google Shape;1478;p152"/>
          <p:cNvSpPr txBox="1"/>
          <p:nvPr/>
        </p:nvSpPr>
        <p:spPr>
          <a:xfrm>
            <a:off x="8055000" y="67225"/>
            <a:ext cx="1004100" cy="6876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pic>
        <p:nvPicPr>
          <p:cNvPr id="1479" name="Google Shape;1479;p152"/>
          <p:cNvPicPr preferRelativeResize="0"/>
          <p:nvPr/>
        </p:nvPicPr>
        <p:blipFill>
          <a:blip r:embed="rId3">
            <a:alphaModFix/>
          </a:blip>
          <a:stretch>
            <a:fillRect/>
          </a:stretch>
        </p:blipFill>
        <p:spPr>
          <a:xfrm>
            <a:off x="538175" y="1489849"/>
            <a:ext cx="4435925" cy="1962675"/>
          </a:xfrm>
          <a:prstGeom prst="rect">
            <a:avLst/>
          </a:prstGeom>
          <a:noFill/>
          <a:ln cap="flat" cmpd="sng" w="19050">
            <a:solidFill>
              <a:schemeClr val="dk2"/>
            </a:solidFill>
            <a:prstDash val="solid"/>
            <a:round/>
            <a:headEnd len="sm" w="sm" type="none"/>
            <a:tailEnd len="sm" w="sm" type="none"/>
          </a:ln>
        </p:spPr>
      </p:pic>
      <p:sp>
        <p:nvSpPr>
          <p:cNvPr id="1480" name="Google Shape;1480;p152"/>
          <p:cNvSpPr txBox="1"/>
          <p:nvPr/>
        </p:nvSpPr>
        <p:spPr>
          <a:xfrm>
            <a:off x="5093500" y="1239950"/>
            <a:ext cx="3609600" cy="255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What fraction of the apricots weigh less than 1 ½ ounces?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2. Write a multiplication equation that represents the total weight of the apricots that each weigh 1 ⅝  ounces.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3. Do all of Mai's apricots together weigh more or less than a pound? Explain or show your reasoning. </a:t>
            </a:r>
            <a:endParaRPr>
              <a:latin typeface="Quicksand"/>
              <a:ea typeface="Quicksand"/>
              <a:cs typeface="Quicksand"/>
              <a:sym typeface="Quicksand"/>
            </a:endParaRPr>
          </a:p>
        </p:txBody>
      </p:sp>
    </p:spTree>
  </p:cSld>
  <p:clrMapOvr>
    <a:masterClrMapping/>
  </p:clrMapOvr>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4" name="Shape 1484"/>
        <p:cNvGrpSpPr/>
        <p:nvPr/>
      </p:nvGrpSpPr>
      <p:grpSpPr>
        <a:xfrm>
          <a:off x="0" y="0"/>
          <a:ext cx="0" cy="0"/>
          <a:chOff x="0" y="0"/>
          <a:chExt cx="0" cy="0"/>
        </a:xfrm>
      </p:grpSpPr>
      <p:sp>
        <p:nvSpPr>
          <p:cNvPr id="1485" name="Google Shape;1485;p153"/>
          <p:cNvSpPr txBox="1"/>
          <p:nvPr/>
        </p:nvSpPr>
        <p:spPr>
          <a:xfrm>
            <a:off x="7943375" y="220450"/>
            <a:ext cx="10686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a:solidFill>
                  <a:srgbClr val="434343"/>
                </a:solidFill>
                <a:latin typeface="Nixie One"/>
                <a:ea typeface="Nixie One"/>
                <a:cs typeface="Nixie One"/>
                <a:sym typeface="Nixie One"/>
              </a:rPr>
              <a:t>Lesson Synthesis</a:t>
            </a:r>
            <a:endParaRPr>
              <a:solidFill>
                <a:srgbClr val="434343"/>
              </a:solidFill>
              <a:latin typeface="Nixie One"/>
              <a:ea typeface="Nixie One"/>
              <a:cs typeface="Nixie One"/>
              <a:sym typeface="Nixie One"/>
            </a:endParaRPr>
          </a:p>
        </p:txBody>
      </p:sp>
      <p:pic>
        <p:nvPicPr>
          <p:cNvPr id="1486" name="Google Shape;1486;p153"/>
          <p:cNvPicPr preferRelativeResize="0"/>
          <p:nvPr/>
        </p:nvPicPr>
        <p:blipFill>
          <a:blip r:embed="rId3">
            <a:alphaModFix/>
          </a:blip>
          <a:stretch>
            <a:fillRect/>
          </a:stretch>
        </p:blipFill>
        <p:spPr>
          <a:xfrm>
            <a:off x="3209144" y="3015399"/>
            <a:ext cx="2562755" cy="1633100"/>
          </a:xfrm>
          <a:prstGeom prst="rect">
            <a:avLst/>
          </a:prstGeom>
          <a:noFill/>
          <a:ln>
            <a:noFill/>
          </a:ln>
        </p:spPr>
      </p:pic>
      <p:sp>
        <p:nvSpPr>
          <p:cNvPr id="1487" name="Google Shape;1487;p153"/>
          <p:cNvSpPr txBox="1"/>
          <p:nvPr/>
        </p:nvSpPr>
        <p:spPr>
          <a:xfrm>
            <a:off x="489425" y="593475"/>
            <a:ext cx="7347900" cy="960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500">
                <a:latin typeface="Quicksand"/>
                <a:ea typeface="Quicksand"/>
                <a:cs typeface="Quicksand"/>
                <a:sym typeface="Quicksand"/>
              </a:rPr>
              <a:t>Today we solved problems about line plots. How do you know you accounted for all the data points in your sum?</a:t>
            </a:r>
            <a:endParaRPr sz="2500">
              <a:latin typeface="Quicksand"/>
              <a:ea typeface="Quicksand"/>
              <a:cs typeface="Quicksand"/>
              <a:sym typeface="Quicksand"/>
            </a:endParaRPr>
          </a:p>
        </p:txBody>
      </p:sp>
      <p:sp>
        <p:nvSpPr>
          <p:cNvPr id="1488" name="Google Shape;1488;p153"/>
          <p:cNvSpPr/>
          <p:nvPr/>
        </p:nvSpPr>
        <p:spPr>
          <a:xfrm flipH="1">
            <a:off x="379697" y="2262275"/>
            <a:ext cx="3197628" cy="132165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9" name="Google Shape;1489;p153"/>
          <p:cNvSpPr txBox="1"/>
          <p:nvPr/>
        </p:nvSpPr>
        <p:spPr>
          <a:xfrm>
            <a:off x="723763" y="2414700"/>
            <a:ext cx="2509500" cy="93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What was the most challenging part of the Info Gap activity we did today?</a:t>
            </a:r>
            <a:endParaRPr b="1" sz="1300">
              <a:latin typeface="Quicksand"/>
              <a:ea typeface="Quicksand"/>
              <a:cs typeface="Quicksand"/>
              <a:sym typeface="Quicksand"/>
            </a:endParaRPr>
          </a:p>
        </p:txBody>
      </p:sp>
      <p:sp>
        <p:nvSpPr>
          <p:cNvPr id="1490" name="Google Shape;1490;p153"/>
          <p:cNvSpPr/>
          <p:nvPr/>
        </p:nvSpPr>
        <p:spPr>
          <a:xfrm>
            <a:off x="5272172" y="2157975"/>
            <a:ext cx="3197628" cy="132165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1" name="Google Shape;1491;p153"/>
          <p:cNvSpPr txBox="1"/>
          <p:nvPr/>
        </p:nvSpPr>
        <p:spPr>
          <a:xfrm flipH="1">
            <a:off x="5616235" y="2310400"/>
            <a:ext cx="2509500" cy="93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What was the most challenging part of the Info Gap activity we did today?</a:t>
            </a:r>
            <a:endParaRPr b="1" sz="1300">
              <a:latin typeface="Quicksand"/>
              <a:ea typeface="Quicksand"/>
              <a:cs typeface="Quicksand"/>
              <a:sym typeface="Quicksand"/>
            </a:endParaRPr>
          </a:p>
        </p:txBody>
      </p:sp>
    </p:spTree>
  </p:cSld>
  <p:clrMapOvr>
    <a:masterClrMapping/>
  </p:clrMapOvr>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5" name="Shape 1495"/>
        <p:cNvGrpSpPr/>
        <p:nvPr/>
      </p:nvGrpSpPr>
      <p:grpSpPr>
        <a:xfrm>
          <a:off x="0" y="0"/>
          <a:ext cx="0" cy="0"/>
          <a:chOff x="0" y="0"/>
          <a:chExt cx="0" cy="0"/>
        </a:xfrm>
      </p:grpSpPr>
      <p:sp>
        <p:nvSpPr>
          <p:cNvPr id="1496" name="Google Shape;1496;p154"/>
          <p:cNvSpPr txBox="1"/>
          <p:nvPr/>
        </p:nvSpPr>
        <p:spPr>
          <a:xfrm>
            <a:off x="1368600" y="334188"/>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1497" name="Google Shape;1497;p154"/>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8" name="Google Shape;1498;p154"/>
          <p:cNvSpPr txBox="1"/>
          <p:nvPr/>
        </p:nvSpPr>
        <p:spPr>
          <a:xfrm>
            <a:off x="659850" y="1130175"/>
            <a:ext cx="78243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Quicksand"/>
                <a:ea typeface="Quicksand"/>
                <a:cs typeface="Quicksand"/>
                <a:sym typeface="Quicksand"/>
              </a:rPr>
              <a:t>In the beginning of this section, we reviewed what we know about using equivalent fractions to create fractions with common denominators.</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Then, we used common denominators to add and subtract fractions with unlike denominators where one denominator was a multiple of the other denominator. For example, to find the difference of ⅔ - 4/9  , we can use the expression 6/9 - 4/9 because ⅔ = 4/9 so we know that  ⅔ - 4/9 = 6/9 - 4/9.</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p:txBody>
      </p:sp>
      <p:pic>
        <p:nvPicPr>
          <p:cNvPr id="1499" name="Google Shape;1499;p154"/>
          <p:cNvPicPr preferRelativeResize="0"/>
          <p:nvPr/>
        </p:nvPicPr>
        <p:blipFill>
          <a:blip r:embed="rId3">
            <a:alphaModFix/>
          </a:blip>
          <a:stretch>
            <a:fillRect/>
          </a:stretch>
        </p:blipFill>
        <p:spPr>
          <a:xfrm>
            <a:off x="3128325" y="1746713"/>
            <a:ext cx="2167275" cy="14483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3" name="Shape 1503"/>
        <p:cNvGrpSpPr/>
        <p:nvPr/>
      </p:nvGrpSpPr>
      <p:grpSpPr>
        <a:xfrm>
          <a:off x="0" y="0"/>
          <a:ext cx="0" cy="0"/>
          <a:chOff x="0" y="0"/>
          <a:chExt cx="0" cy="0"/>
        </a:xfrm>
      </p:grpSpPr>
      <p:sp>
        <p:nvSpPr>
          <p:cNvPr id="1504" name="Google Shape;1504;p155"/>
          <p:cNvSpPr txBox="1"/>
          <p:nvPr/>
        </p:nvSpPr>
        <p:spPr>
          <a:xfrm>
            <a:off x="1368600" y="334188"/>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1505" name="Google Shape;1505;p155"/>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6" name="Google Shape;1506;p155"/>
          <p:cNvSpPr txBox="1"/>
          <p:nvPr/>
        </p:nvSpPr>
        <p:spPr>
          <a:xfrm>
            <a:off x="659850" y="1130175"/>
            <a:ext cx="78243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Quicksand"/>
                <a:ea typeface="Quicksand"/>
                <a:cs typeface="Quicksand"/>
                <a:sym typeface="Quicksand"/>
              </a:rPr>
              <a:t>Next, we learned to use common multiples to generate different common denominators in order to add and subtract fractions with unlike denominators. ⅔ + ⅗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Next, we learned to use common multiples to generate different common denominators in order to add and subtract fractions with unlike denominators.</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p:txBody>
      </p:sp>
      <p:pic>
        <p:nvPicPr>
          <p:cNvPr id="1507" name="Google Shape;1507;p155"/>
          <p:cNvPicPr preferRelativeResize="0"/>
          <p:nvPr/>
        </p:nvPicPr>
        <p:blipFill>
          <a:blip r:embed="rId3">
            <a:alphaModFix/>
          </a:blip>
          <a:stretch>
            <a:fillRect/>
          </a:stretch>
        </p:blipFill>
        <p:spPr>
          <a:xfrm>
            <a:off x="2536200" y="2904500"/>
            <a:ext cx="1695450" cy="10096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1" name="Shape 1511"/>
        <p:cNvGrpSpPr/>
        <p:nvPr/>
      </p:nvGrpSpPr>
      <p:grpSpPr>
        <a:xfrm>
          <a:off x="0" y="0"/>
          <a:ext cx="0" cy="0"/>
          <a:chOff x="0" y="0"/>
          <a:chExt cx="0" cy="0"/>
        </a:xfrm>
      </p:grpSpPr>
      <p:sp>
        <p:nvSpPr>
          <p:cNvPr id="1512" name="Google Shape;1512;p156"/>
          <p:cNvSpPr txBox="1"/>
          <p:nvPr/>
        </p:nvSpPr>
        <p:spPr>
          <a:xfrm>
            <a:off x="1368600" y="334188"/>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1513" name="Google Shape;1513;p156"/>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4" name="Google Shape;1514;p156"/>
          <p:cNvSpPr txBox="1"/>
          <p:nvPr/>
        </p:nvSpPr>
        <p:spPr>
          <a:xfrm>
            <a:off x="659850" y="1130175"/>
            <a:ext cx="78243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Quicksand"/>
                <a:ea typeface="Quicksand"/>
                <a:cs typeface="Quicksand"/>
                <a:sym typeface="Quicksand"/>
              </a:rPr>
              <a:t>Finally, we created line plots and used them to solve problems.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What do you know about the weights of the chicken eggs from looking at this line plot?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p:txBody>
      </p:sp>
      <p:pic>
        <p:nvPicPr>
          <p:cNvPr id="1515" name="Google Shape;1515;p156"/>
          <p:cNvPicPr preferRelativeResize="0"/>
          <p:nvPr/>
        </p:nvPicPr>
        <p:blipFill>
          <a:blip r:embed="rId3">
            <a:alphaModFix/>
          </a:blip>
          <a:stretch>
            <a:fillRect/>
          </a:stretch>
        </p:blipFill>
        <p:spPr>
          <a:xfrm>
            <a:off x="2398675" y="1620900"/>
            <a:ext cx="3510900" cy="16773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9" name="Shape 1519"/>
        <p:cNvGrpSpPr/>
        <p:nvPr/>
      </p:nvGrpSpPr>
      <p:grpSpPr>
        <a:xfrm>
          <a:off x="0" y="0"/>
          <a:ext cx="0" cy="0"/>
          <a:chOff x="0" y="0"/>
          <a:chExt cx="0" cy="0"/>
        </a:xfrm>
      </p:grpSpPr>
      <p:sp>
        <p:nvSpPr>
          <p:cNvPr id="1520" name="Google Shape;1520;p157"/>
          <p:cNvSpPr txBox="1"/>
          <p:nvPr>
            <p:ph type="ctrTitle"/>
          </p:nvPr>
        </p:nvSpPr>
        <p:spPr>
          <a:xfrm>
            <a:off x="1263125" y="1644000"/>
            <a:ext cx="67578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Compare Products</a:t>
            </a:r>
            <a:endParaRPr sz="4400">
              <a:solidFill>
                <a:srgbClr val="434343"/>
              </a:solidFill>
              <a:latin typeface="Hepta Slab"/>
              <a:ea typeface="Hepta Slab"/>
              <a:cs typeface="Hepta Slab"/>
              <a:sym typeface="Hepta Slab"/>
            </a:endParaRPr>
          </a:p>
        </p:txBody>
      </p:sp>
      <p:sp>
        <p:nvSpPr>
          <p:cNvPr id="1521" name="Google Shape;1521;p157"/>
          <p:cNvSpPr txBox="1"/>
          <p:nvPr/>
        </p:nvSpPr>
        <p:spPr>
          <a:xfrm>
            <a:off x="2895750" y="2382000"/>
            <a:ext cx="5288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compare products.</a:t>
            </a:r>
            <a:endParaRPr>
              <a:latin typeface="Quicksand"/>
              <a:ea typeface="Quicksand"/>
              <a:cs typeface="Quicksand"/>
              <a:sym typeface="Quicksand"/>
            </a:endParaRPr>
          </a:p>
        </p:txBody>
      </p:sp>
      <p:sp>
        <p:nvSpPr>
          <p:cNvPr id="1522" name="Google Shape;1522;p157"/>
          <p:cNvSpPr/>
          <p:nvPr/>
        </p:nvSpPr>
        <p:spPr>
          <a:xfrm>
            <a:off x="2311027" y="24598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3" name="Google Shape;1523;p15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5.NF.B.5.a</a:t>
            </a:r>
            <a:endParaRPr sz="1100">
              <a:latin typeface="Quicksand"/>
              <a:ea typeface="Quicksand"/>
              <a:cs typeface="Quicksand"/>
              <a:sym typeface="Quicksand"/>
            </a:endParaRPr>
          </a:p>
        </p:txBody>
      </p:sp>
      <p:sp>
        <p:nvSpPr>
          <p:cNvPr id="1524" name="Google Shape;1524;p157"/>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16</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528" name="Shape 1528"/>
        <p:cNvGrpSpPr/>
        <p:nvPr/>
      </p:nvGrpSpPr>
      <p:grpSpPr>
        <a:xfrm>
          <a:off x="0" y="0"/>
          <a:ext cx="0" cy="0"/>
          <a:chOff x="0" y="0"/>
          <a:chExt cx="0" cy="0"/>
        </a:xfrm>
      </p:grpSpPr>
      <p:sp>
        <p:nvSpPr>
          <p:cNvPr id="1529" name="Google Shape;1529;p158"/>
          <p:cNvSpPr txBox="1"/>
          <p:nvPr>
            <p:ph type="ctrTitle"/>
          </p:nvPr>
        </p:nvSpPr>
        <p:spPr>
          <a:xfrm>
            <a:off x="670100" y="332850"/>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666666"/>
                </a:solidFill>
                <a:latin typeface="Hepta Slab"/>
                <a:ea typeface="Hepta Slab"/>
                <a:cs typeface="Hepta Slab"/>
                <a:sym typeface="Hepta Slab"/>
              </a:rPr>
              <a:t>True or False: Compare Products</a:t>
            </a:r>
            <a:endParaRPr b="0" sz="2700">
              <a:solidFill>
                <a:srgbClr val="666666"/>
              </a:solidFill>
              <a:latin typeface="Hepta Slab"/>
              <a:ea typeface="Hepta Slab"/>
              <a:cs typeface="Hepta Slab"/>
              <a:sym typeface="Hepta Slab"/>
            </a:endParaRPr>
          </a:p>
        </p:txBody>
      </p:sp>
      <p:sp>
        <p:nvSpPr>
          <p:cNvPr id="1530" name="Google Shape;1530;p158"/>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531" name="Google Shape;1531;p158"/>
          <p:cNvSpPr/>
          <p:nvPr/>
        </p:nvSpPr>
        <p:spPr>
          <a:xfrm>
            <a:off x="6530100" y="3222450"/>
            <a:ext cx="2491128" cy="84153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2" name="Google Shape;1532;p158"/>
          <p:cNvSpPr txBox="1"/>
          <p:nvPr/>
        </p:nvSpPr>
        <p:spPr>
          <a:xfrm>
            <a:off x="6857962" y="3273479"/>
            <a:ext cx="2007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Be prepared to explain your reasoning. </a:t>
            </a:r>
            <a:endParaRPr>
              <a:latin typeface="Livvic"/>
              <a:ea typeface="Livvic"/>
              <a:cs typeface="Livvic"/>
              <a:sym typeface="Livvic"/>
            </a:endParaRPr>
          </a:p>
        </p:txBody>
      </p:sp>
      <p:sp>
        <p:nvSpPr>
          <p:cNvPr id="1533" name="Google Shape;1533;p158"/>
          <p:cNvSpPr/>
          <p:nvPr/>
        </p:nvSpPr>
        <p:spPr>
          <a:xfrm>
            <a:off x="556900" y="1315950"/>
            <a:ext cx="2491128" cy="84153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4" name="Google Shape;1534;p158"/>
          <p:cNvSpPr txBox="1"/>
          <p:nvPr/>
        </p:nvSpPr>
        <p:spPr>
          <a:xfrm>
            <a:off x="798512" y="1366979"/>
            <a:ext cx="2007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Decide if each statement is true or false.</a:t>
            </a:r>
            <a:endParaRPr>
              <a:latin typeface="Livvic"/>
              <a:ea typeface="Livvic"/>
              <a:cs typeface="Livvic"/>
              <a:sym typeface="Livvic"/>
            </a:endParaRPr>
          </a:p>
        </p:txBody>
      </p:sp>
      <p:pic>
        <p:nvPicPr>
          <p:cNvPr id="1535" name="Google Shape;1535;p158"/>
          <p:cNvPicPr preferRelativeResize="0"/>
          <p:nvPr/>
        </p:nvPicPr>
        <p:blipFill>
          <a:blip r:embed="rId3">
            <a:alphaModFix/>
          </a:blip>
          <a:stretch>
            <a:fillRect/>
          </a:stretch>
        </p:blipFill>
        <p:spPr>
          <a:xfrm>
            <a:off x="2314575" y="2108036"/>
            <a:ext cx="4514850" cy="1114425"/>
          </a:xfrm>
          <a:prstGeom prst="rect">
            <a:avLst/>
          </a:prstGeom>
          <a:noFill/>
          <a:ln>
            <a:noFill/>
          </a:ln>
        </p:spPr>
      </p:pic>
    </p:spTree>
  </p:cSld>
  <p:clrMapOvr>
    <a:masterClrMapping/>
  </p:clrMapOvr>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539" name="Shape 1539"/>
        <p:cNvGrpSpPr/>
        <p:nvPr/>
      </p:nvGrpSpPr>
      <p:grpSpPr>
        <a:xfrm>
          <a:off x="0" y="0"/>
          <a:ext cx="0" cy="0"/>
          <a:chOff x="0" y="0"/>
          <a:chExt cx="0" cy="0"/>
        </a:xfrm>
      </p:grpSpPr>
      <p:sp>
        <p:nvSpPr>
          <p:cNvPr id="1540" name="Google Shape;1540;p159"/>
          <p:cNvSpPr txBox="1"/>
          <p:nvPr>
            <p:ph type="ctrTitle"/>
          </p:nvPr>
        </p:nvSpPr>
        <p:spPr>
          <a:xfrm>
            <a:off x="670100" y="332850"/>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666666"/>
                </a:solidFill>
                <a:latin typeface="Hepta Slab"/>
                <a:ea typeface="Hepta Slab"/>
                <a:cs typeface="Hepta Slab"/>
                <a:sym typeface="Hepta Slab"/>
              </a:rPr>
              <a:t>True or False: Compare Products</a:t>
            </a:r>
            <a:endParaRPr b="0" sz="2700">
              <a:solidFill>
                <a:srgbClr val="666666"/>
              </a:solidFill>
              <a:latin typeface="Hepta Slab"/>
              <a:ea typeface="Hepta Slab"/>
              <a:cs typeface="Hepta Slab"/>
              <a:sym typeface="Hepta Slab"/>
            </a:endParaRPr>
          </a:p>
        </p:txBody>
      </p:sp>
      <p:sp>
        <p:nvSpPr>
          <p:cNvPr id="1541" name="Google Shape;1541;p159"/>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542" name="Google Shape;1542;p159"/>
          <p:cNvSpPr/>
          <p:nvPr/>
        </p:nvSpPr>
        <p:spPr>
          <a:xfrm>
            <a:off x="6530100" y="3222450"/>
            <a:ext cx="2491128" cy="84153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3" name="Google Shape;1543;p159"/>
          <p:cNvSpPr txBox="1"/>
          <p:nvPr/>
        </p:nvSpPr>
        <p:spPr>
          <a:xfrm>
            <a:off x="6857962" y="3273479"/>
            <a:ext cx="2007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Be prepared to explain your reasoning. </a:t>
            </a:r>
            <a:endParaRPr>
              <a:latin typeface="Livvic"/>
              <a:ea typeface="Livvic"/>
              <a:cs typeface="Livvic"/>
              <a:sym typeface="Livvic"/>
            </a:endParaRPr>
          </a:p>
        </p:txBody>
      </p:sp>
      <p:sp>
        <p:nvSpPr>
          <p:cNvPr id="1544" name="Google Shape;1544;p159"/>
          <p:cNvSpPr/>
          <p:nvPr/>
        </p:nvSpPr>
        <p:spPr>
          <a:xfrm>
            <a:off x="556900" y="1315950"/>
            <a:ext cx="2491128" cy="84153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5" name="Google Shape;1545;p159"/>
          <p:cNvSpPr txBox="1"/>
          <p:nvPr/>
        </p:nvSpPr>
        <p:spPr>
          <a:xfrm>
            <a:off x="798512" y="1366979"/>
            <a:ext cx="2007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Decide if each statement is true or false.</a:t>
            </a:r>
            <a:endParaRPr>
              <a:latin typeface="Livvic"/>
              <a:ea typeface="Livvic"/>
              <a:cs typeface="Livvic"/>
              <a:sym typeface="Livvic"/>
            </a:endParaRPr>
          </a:p>
        </p:txBody>
      </p:sp>
      <p:pic>
        <p:nvPicPr>
          <p:cNvPr id="1546" name="Google Shape;1546;p159"/>
          <p:cNvPicPr preferRelativeResize="0"/>
          <p:nvPr/>
        </p:nvPicPr>
        <p:blipFill>
          <a:blip r:embed="rId3">
            <a:alphaModFix/>
          </a:blip>
          <a:stretch>
            <a:fillRect/>
          </a:stretch>
        </p:blipFill>
        <p:spPr>
          <a:xfrm>
            <a:off x="2724250" y="2062325"/>
            <a:ext cx="4047150" cy="1343500"/>
          </a:xfrm>
          <a:prstGeom prst="rect">
            <a:avLst/>
          </a:prstGeom>
          <a:noFill/>
          <a:ln>
            <a:noFill/>
          </a:ln>
        </p:spPr>
      </p:pic>
    </p:spTree>
  </p:cSld>
  <p:clrMapOvr>
    <a:masterClrMapping/>
  </p:clrMapOvr>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550" name="Shape 1550"/>
        <p:cNvGrpSpPr/>
        <p:nvPr/>
      </p:nvGrpSpPr>
      <p:grpSpPr>
        <a:xfrm>
          <a:off x="0" y="0"/>
          <a:ext cx="0" cy="0"/>
          <a:chOff x="0" y="0"/>
          <a:chExt cx="0" cy="0"/>
        </a:xfrm>
      </p:grpSpPr>
      <p:sp>
        <p:nvSpPr>
          <p:cNvPr id="1551" name="Google Shape;1551;p160"/>
          <p:cNvSpPr txBox="1"/>
          <p:nvPr>
            <p:ph type="ctrTitle"/>
          </p:nvPr>
        </p:nvSpPr>
        <p:spPr>
          <a:xfrm>
            <a:off x="670100" y="332850"/>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666666"/>
                </a:solidFill>
                <a:latin typeface="Hepta Slab"/>
                <a:ea typeface="Hepta Slab"/>
                <a:cs typeface="Hepta Slab"/>
                <a:sym typeface="Hepta Slab"/>
              </a:rPr>
              <a:t>True or False: Compare Products</a:t>
            </a:r>
            <a:endParaRPr sz="2700">
              <a:solidFill>
                <a:srgbClr val="666666"/>
              </a:solidFill>
              <a:latin typeface="Hepta Slab"/>
              <a:ea typeface="Hepta Slab"/>
              <a:cs typeface="Hepta Slab"/>
              <a:sym typeface="Hepta Slab"/>
            </a:endParaRPr>
          </a:p>
        </p:txBody>
      </p:sp>
      <p:sp>
        <p:nvSpPr>
          <p:cNvPr id="1552" name="Google Shape;1552;p160"/>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553" name="Google Shape;1553;p160"/>
          <p:cNvSpPr/>
          <p:nvPr/>
        </p:nvSpPr>
        <p:spPr>
          <a:xfrm>
            <a:off x="6530100" y="3222450"/>
            <a:ext cx="2491128" cy="84153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4" name="Google Shape;1554;p160"/>
          <p:cNvSpPr txBox="1"/>
          <p:nvPr/>
        </p:nvSpPr>
        <p:spPr>
          <a:xfrm>
            <a:off x="6857962" y="3273479"/>
            <a:ext cx="2007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Be prepared to explain your reasoning. </a:t>
            </a:r>
            <a:endParaRPr>
              <a:latin typeface="Livvic"/>
              <a:ea typeface="Livvic"/>
              <a:cs typeface="Livvic"/>
              <a:sym typeface="Livvic"/>
            </a:endParaRPr>
          </a:p>
        </p:txBody>
      </p:sp>
      <p:sp>
        <p:nvSpPr>
          <p:cNvPr id="1555" name="Google Shape;1555;p160"/>
          <p:cNvSpPr/>
          <p:nvPr/>
        </p:nvSpPr>
        <p:spPr>
          <a:xfrm>
            <a:off x="556900" y="1315950"/>
            <a:ext cx="2491128" cy="84153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6" name="Google Shape;1556;p160"/>
          <p:cNvSpPr txBox="1"/>
          <p:nvPr/>
        </p:nvSpPr>
        <p:spPr>
          <a:xfrm>
            <a:off x="798512" y="1366979"/>
            <a:ext cx="2007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Decide if each statement is true or false.</a:t>
            </a:r>
            <a:endParaRPr>
              <a:latin typeface="Livvic"/>
              <a:ea typeface="Livvic"/>
              <a:cs typeface="Livvic"/>
              <a:sym typeface="Livvic"/>
            </a:endParaRPr>
          </a:p>
        </p:txBody>
      </p:sp>
      <p:pic>
        <p:nvPicPr>
          <p:cNvPr id="1557" name="Google Shape;1557;p160"/>
          <p:cNvPicPr preferRelativeResize="0"/>
          <p:nvPr/>
        </p:nvPicPr>
        <p:blipFill>
          <a:blip r:embed="rId3">
            <a:alphaModFix/>
          </a:blip>
          <a:stretch>
            <a:fillRect/>
          </a:stretch>
        </p:blipFill>
        <p:spPr>
          <a:xfrm>
            <a:off x="2760900" y="1988375"/>
            <a:ext cx="3939950" cy="1471775"/>
          </a:xfrm>
          <a:prstGeom prst="rect">
            <a:avLst/>
          </a:prstGeom>
          <a:noFill/>
          <a:ln>
            <a:noFill/>
          </a:ln>
        </p:spPr>
      </p:pic>
    </p:spTree>
  </p:cSld>
  <p:clrMapOvr>
    <a:masterClrMapping/>
  </p:clrMapOvr>
</p:sld>
</file>

<file path=ppt/slides/slide1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1" name="Shape 1561"/>
        <p:cNvGrpSpPr/>
        <p:nvPr/>
      </p:nvGrpSpPr>
      <p:grpSpPr>
        <a:xfrm>
          <a:off x="0" y="0"/>
          <a:ext cx="0" cy="0"/>
          <a:chOff x="0" y="0"/>
          <a:chExt cx="0" cy="0"/>
        </a:xfrm>
      </p:grpSpPr>
      <p:sp>
        <p:nvSpPr>
          <p:cNvPr id="1562" name="Google Shape;1562;p161"/>
          <p:cNvSpPr txBox="1"/>
          <p:nvPr>
            <p:ph type="ctrTitle"/>
          </p:nvPr>
        </p:nvSpPr>
        <p:spPr>
          <a:xfrm>
            <a:off x="361825" y="440771"/>
            <a:ext cx="7772400" cy="575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Go the Distance</a:t>
            </a:r>
            <a:endParaRPr b="0" sz="2800">
              <a:solidFill>
                <a:srgbClr val="434343"/>
              </a:solidFill>
              <a:latin typeface="Hepta Slab"/>
              <a:ea typeface="Hepta Slab"/>
              <a:cs typeface="Hepta Slab"/>
              <a:sym typeface="Hepta Slab"/>
            </a:endParaRPr>
          </a:p>
        </p:txBody>
      </p:sp>
      <p:sp>
        <p:nvSpPr>
          <p:cNvPr id="1563" name="Google Shape;1563;p161"/>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1564" name="Google Shape;1564;p161"/>
          <p:cNvSpPr txBox="1"/>
          <p:nvPr/>
        </p:nvSpPr>
        <p:spPr>
          <a:xfrm>
            <a:off x="491025" y="2955750"/>
            <a:ext cx="3869100" cy="73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latin typeface="Quicksand"/>
                <a:ea typeface="Quicksand"/>
                <a:cs typeface="Quicksand"/>
                <a:sym typeface="Quicksand"/>
              </a:rPr>
              <a:t>1. List the students in increasing order of the distance they ran. Be prepared to explain your reasoning.</a:t>
            </a:r>
            <a:endParaRPr sz="1300">
              <a:latin typeface="Quicksand"/>
              <a:ea typeface="Quicksand"/>
              <a:cs typeface="Quicksand"/>
              <a:sym typeface="Quicksand"/>
            </a:endParaRPr>
          </a:p>
        </p:txBody>
      </p:sp>
      <p:pic>
        <p:nvPicPr>
          <p:cNvPr id="1565" name="Google Shape;1565;p161"/>
          <p:cNvPicPr preferRelativeResize="0"/>
          <p:nvPr/>
        </p:nvPicPr>
        <p:blipFill>
          <a:blip r:embed="rId3">
            <a:alphaModFix/>
          </a:blip>
          <a:stretch>
            <a:fillRect/>
          </a:stretch>
        </p:blipFill>
        <p:spPr>
          <a:xfrm>
            <a:off x="1598650" y="1015875"/>
            <a:ext cx="5298750" cy="1359050"/>
          </a:xfrm>
          <a:prstGeom prst="rect">
            <a:avLst/>
          </a:prstGeom>
          <a:noFill/>
          <a:ln>
            <a:noFill/>
          </a:ln>
        </p:spPr>
      </p:pic>
      <p:sp>
        <p:nvSpPr>
          <p:cNvPr id="1566" name="Google Shape;1566;p161"/>
          <p:cNvSpPr txBox="1"/>
          <p:nvPr/>
        </p:nvSpPr>
        <p:spPr>
          <a:xfrm>
            <a:off x="4433450" y="2433125"/>
            <a:ext cx="4333200" cy="73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latin typeface="Quicksand"/>
                <a:ea typeface="Quicksand"/>
                <a:cs typeface="Quicksand"/>
                <a:sym typeface="Quicksand"/>
              </a:rPr>
              <a:t>2. Fill in the blanks to make each statement true. Be prepared to explain your reasoning.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457200" rtl="0" algn="l">
              <a:spcBef>
                <a:spcPts val="0"/>
              </a:spcBef>
              <a:spcAft>
                <a:spcPts val="0"/>
              </a:spcAft>
              <a:buNone/>
            </a:pPr>
            <a:r>
              <a:rPr lang="en" sz="1300">
                <a:latin typeface="Quicksand"/>
                <a:ea typeface="Quicksand"/>
                <a:cs typeface="Quicksand"/>
                <a:sym typeface="Quicksand"/>
              </a:rPr>
              <a:t>a. Diego ran farther than Noah, but not as far as Kiran. Diego ran ___ of a 5 mile trail. </a:t>
            </a:r>
            <a:endParaRPr sz="1300">
              <a:latin typeface="Quicksand"/>
              <a:ea typeface="Quicksand"/>
              <a:cs typeface="Quicksand"/>
              <a:sym typeface="Quicksand"/>
            </a:endParaRPr>
          </a:p>
          <a:p>
            <a:pPr indent="0" lvl="0" marL="457200" rtl="0" algn="l">
              <a:spcBef>
                <a:spcPts val="1000"/>
              </a:spcBef>
              <a:spcAft>
                <a:spcPts val="0"/>
              </a:spcAft>
              <a:buNone/>
            </a:pPr>
            <a:r>
              <a:rPr lang="en" sz="1300">
                <a:latin typeface="Quicksand"/>
                <a:ea typeface="Quicksand"/>
                <a:cs typeface="Quicksand"/>
                <a:sym typeface="Quicksand"/>
              </a:rPr>
              <a:t>b. Lin ran farther than Kiran, but not twice as far as Kiran. Lin ran ___ of a 5 mile trail. </a:t>
            </a:r>
            <a:endParaRPr sz="1300">
              <a:latin typeface="Quicksand"/>
              <a:ea typeface="Quicksand"/>
              <a:cs typeface="Quicksand"/>
              <a:sym typeface="Quicksand"/>
            </a:endParaRPr>
          </a:p>
          <a:p>
            <a:pPr indent="0" lvl="0" marL="457200" rtl="0" algn="l">
              <a:spcBef>
                <a:spcPts val="1000"/>
              </a:spcBef>
              <a:spcAft>
                <a:spcPts val="1000"/>
              </a:spcAft>
              <a:buNone/>
            </a:pPr>
            <a:r>
              <a:rPr lang="en" sz="1300">
                <a:latin typeface="Quicksand"/>
                <a:ea typeface="Quicksand"/>
                <a:cs typeface="Quicksand"/>
                <a:sym typeface="Quicksand"/>
              </a:rPr>
              <a:t>c. Tyler ran farther than Noah, but not as far as Elena. Tyler ran ___ of a 5 mile trail.</a:t>
            </a:r>
            <a:endParaRPr sz="1300">
              <a:latin typeface="Quicksand"/>
              <a:ea typeface="Quicksand"/>
              <a:cs typeface="Quicksand"/>
              <a:sym typeface="Quicksand"/>
            </a:endParaRPr>
          </a:p>
        </p:txBody>
      </p:sp>
    </p:spTree>
  </p:cSld>
  <p:clrMapOvr>
    <a:masterClrMapping/>
  </p:clrMapOvr>
</p:sld>
</file>

<file path=ppt/slides/slide1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0" name="Shape 1570"/>
        <p:cNvGrpSpPr/>
        <p:nvPr/>
      </p:nvGrpSpPr>
      <p:grpSpPr>
        <a:xfrm>
          <a:off x="0" y="0"/>
          <a:ext cx="0" cy="0"/>
          <a:chOff x="0" y="0"/>
          <a:chExt cx="0" cy="0"/>
        </a:xfrm>
      </p:grpSpPr>
      <p:sp>
        <p:nvSpPr>
          <p:cNvPr id="1571" name="Google Shape;1571;p162"/>
          <p:cNvSpPr txBox="1"/>
          <p:nvPr>
            <p:ph type="ctrTitle"/>
          </p:nvPr>
        </p:nvSpPr>
        <p:spPr>
          <a:xfrm>
            <a:off x="480025" y="42922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434343"/>
                </a:solidFill>
                <a:latin typeface="Hepta Slab"/>
                <a:ea typeface="Hepta Slab"/>
                <a:cs typeface="Hepta Slab"/>
                <a:sym typeface="Hepta Slab"/>
              </a:rPr>
              <a:t>Compare Expressions</a:t>
            </a:r>
            <a:endParaRPr b="0" sz="2500">
              <a:solidFill>
                <a:srgbClr val="434343"/>
              </a:solidFill>
              <a:latin typeface="Hepta Slab"/>
              <a:ea typeface="Hepta Slab"/>
              <a:cs typeface="Hepta Slab"/>
              <a:sym typeface="Hepta Slab"/>
            </a:endParaRPr>
          </a:p>
        </p:txBody>
      </p:sp>
      <p:sp>
        <p:nvSpPr>
          <p:cNvPr id="1572" name="Google Shape;1572;p162"/>
          <p:cNvSpPr txBox="1"/>
          <p:nvPr/>
        </p:nvSpPr>
        <p:spPr>
          <a:xfrm>
            <a:off x="8055000" y="67225"/>
            <a:ext cx="1004100" cy="6876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1573" name="Google Shape;1573;p162"/>
          <p:cNvSpPr txBox="1"/>
          <p:nvPr/>
        </p:nvSpPr>
        <p:spPr>
          <a:xfrm>
            <a:off x="687250" y="932625"/>
            <a:ext cx="3423600" cy="60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latin typeface="Quicksand"/>
                <a:ea typeface="Quicksand"/>
                <a:cs typeface="Quicksand"/>
                <a:sym typeface="Quicksand"/>
              </a:rPr>
              <a:t>1. Use the symbols &lt; and &gt; to show whether each expression is greater than or less than the given number. Explain or show your reasoning. </a:t>
            </a:r>
            <a:endParaRPr sz="1200">
              <a:latin typeface="Quicksand"/>
              <a:ea typeface="Quicksand"/>
              <a:cs typeface="Quicksand"/>
              <a:sym typeface="Quicksand"/>
            </a:endParaRPr>
          </a:p>
        </p:txBody>
      </p:sp>
      <p:pic>
        <p:nvPicPr>
          <p:cNvPr id="1574" name="Google Shape;1574;p162"/>
          <p:cNvPicPr preferRelativeResize="0"/>
          <p:nvPr/>
        </p:nvPicPr>
        <p:blipFill>
          <a:blip r:embed="rId3">
            <a:alphaModFix/>
          </a:blip>
          <a:stretch>
            <a:fillRect/>
          </a:stretch>
        </p:blipFill>
        <p:spPr>
          <a:xfrm>
            <a:off x="1346450" y="2002300"/>
            <a:ext cx="1366400" cy="2238700"/>
          </a:xfrm>
          <a:prstGeom prst="rect">
            <a:avLst/>
          </a:prstGeom>
          <a:noFill/>
          <a:ln>
            <a:noFill/>
          </a:ln>
        </p:spPr>
      </p:pic>
      <p:sp>
        <p:nvSpPr>
          <p:cNvPr id="1575" name="Google Shape;1575;p162"/>
          <p:cNvSpPr txBox="1"/>
          <p:nvPr/>
        </p:nvSpPr>
        <p:spPr>
          <a:xfrm>
            <a:off x="4394175" y="1208175"/>
            <a:ext cx="3423600" cy="60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latin typeface="Quicksand"/>
                <a:ea typeface="Quicksand"/>
                <a:cs typeface="Quicksand"/>
                <a:sym typeface="Quicksand"/>
              </a:rPr>
              <a:t>2. Fill in each box with a number to make the equation true. Explain or show your reasoning.</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3. Fill in each box with a number to make the equation true. Explain or show your reasoning.</a:t>
            </a:r>
            <a:endParaRPr sz="1200">
              <a:latin typeface="Quicksand"/>
              <a:ea typeface="Quicksand"/>
              <a:cs typeface="Quicksand"/>
              <a:sym typeface="Quicksand"/>
            </a:endParaRPr>
          </a:p>
        </p:txBody>
      </p:sp>
      <p:pic>
        <p:nvPicPr>
          <p:cNvPr id="1576" name="Google Shape;1576;p162"/>
          <p:cNvPicPr preferRelativeResize="0"/>
          <p:nvPr/>
        </p:nvPicPr>
        <p:blipFill>
          <a:blip r:embed="rId4">
            <a:alphaModFix/>
          </a:blip>
          <a:stretch>
            <a:fillRect/>
          </a:stretch>
        </p:blipFill>
        <p:spPr>
          <a:xfrm>
            <a:off x="4619550" y="1758325"/>
            <a:ext cx="1172000" cy="416950"/>
          </a:xfrm>
          <a:prstGeom prst="rect">
            <a:avLst/>
          </a:prstGeom>
          <a:noFill/>
          <a:ln cap="flat" cmpd="sng" w="19050">
            <a:solidFill>
              <a:schemeClr val="dk2"/>
            </a:solidFill>
            <a:prstDash val="solid"/>
            <a:round/>
            <a:headEnd len="sm" w="sm" type="none"/>
            <a:tailEnd len="sm" w="sm" type="none"/>
          </a:ln>
        </p:spPr>
      </p:pic>
      <p:pic>
        <p:nvPicPr>
          <p:cNvPr id="1577" name="Google Shape;1577;p162"/>
          <p:cNvPicPr preferRelativeResize="0"/>
          <p:nvPr/>
        </p:nvPicPr>
        <p:blipFill>
          <a:blip r:embed="rId5">
            <a:alphaModFix/>
          </a:blip>
          <a:stretch>
            <a:fillRect/>
          </a:stretch>
        </p:blipFill>
        <p:spPr>
          <a:xfrm>
            <a:off x="6006450" y="1719300"/>
            <a:ext cx="1052575" cy="495000"/>
          </a:xfrm>
          <a:prstGeom prst="rect">
            <a:avLst/>
          </a:prstGeom>
          <a:noFill/>
          <a:ln cap="flat" cmpd="sng" w="19050">
            <a:solidFill>
              <a:schemeClr val="dk2"/>
            </a:solidFill>
            <a:prstDash val="solid"/>
            <a:round/>
            <a:headEnd len="sm" w="sm" type="none"/>
            <a:tailEnd len="sm" w="sm" type="none"/>
          </a:ln>
        </p:spPr>
      </p:pic>
      <p:pic>
        <p:nvPicPr>
          <p:cNvPr id="1578" name="Google Shape;1578;p162"/>
          <p:cNvPicPr preferRelativeResize="0"/>
          <p:nvPr/>
        </p:nvPicPr>
        <p:blipFill>
          <a:blip r:embed="rId6">
            <a:alphaModFix/>
          </a:blip>
          <a:stretch>
            <a:fillRect/>
          </a:stretch>
        </p:blipFill>
        <p:spPr>
          <a:xfrm>
            <a:off x="7273925" y="1722350"/>
            <a:ext cx="1052575" cy="488901"/>
          </a:xfrm>
          <a:prstGeom prst="rect">
            <a:avLst/>
          </a:prstGeom>
          <a:noFill/>
          <a:ln cap="flat" cmpd="sng" w="19050">
            <a:solidFill>
              <a:schemeClr val="dk2"/>
            </a:solidFill>
            <a:prstDash val="solid"/>
            <a:round/>
            <a:headEnd len="sm" w="sm" type="none"/>
            <a:tailEnd len="sm" w="sm" type="none"/>
          </a:ln>
        </p:spPr>
      </p:pic>
      <p:pic>
        <p:nvPicPr>
          <p:cNvPr id="1579" name="Google Shape;1579;p162"/>
          <p:cNvPicPr preferRelativeResize="0"/>
          <p:nvPr/>
        </p:nvPicPr>
        <p:blipFill>
          <a:blip r:embed="rId7">
            <a:alphaModFix/>
          </a:blip>
          <a:stretch>
            <a:fillRect/>
          </a:stretch>
        </p:blipFill>
        <p:spPr>
          <a:xfrm>
            <a:off x="4619550" y="3156600"/>
            <a:ext cx="1172000" cy="437017"/>
          </a:xfrm>
          <a:prstGeom prst="rect">
            <a:avLst/>
          </a:prstGeom>
          <a:noFill/>
          <a:ln cap="flat" cmpd="sng" w="19050">
            <a:solidFill>
              <a:schemeClr val="dk2"/>
            </a:solidFill>
            <a:prstDash val="solid"/>
            <a:round/>
            <a:headEnd len="sm" w="sm" type="none"/>
            <a:tailEnd len="sm" w="sm" type="none"/>
          </a:ln>
        </p:spPr>
      </p:pic>
      <p:pic>
        <p:nvPicPr>
          <p:cNvPr id="1580" name="Google Shape;1580;p162"/>
          <p:cNvPicPr preferRelativeResize="0"/>
          <p:nvPr/>
        </p:nvPicPr>
        <p:blipFill>
          <a:blip r:embed="rId8">
            <a:alphaModFix/>
          </a:blip>
          <a:stretch>
            <a:fillRect/>
          </a:stretch>
        </p:blipFill>
        <p:spPr>
          <a:xfrm>
            <a:off x="5909938" y="3156598"/>
            <a:ext cx="1245600" cy="574360"/>
          </a:xfrm>
          <a:prstGeom prst="rect">
            <a:avLst/>
          </a:prstGeom>
          <a:noFill/>
          <a:ln cap="flat" cmpd="sng" w="19050">
            <a:solidFill>
              <a:schemeClr val="dk2"/>
            </a:solidFill>
            <a:prstDash val="solid"/>
            <a:round/>
            <a:headEnd len="sm" w="sm" type="none"/>
            <a:tailEnd len="sm" w="sm" type="none"/>
          </a:ln>
        </p:spPr>
      </p:pic>
      <p:pic>
        <p:nvPicPr>
          <p:cNvPr id="1581" name="Google Shape;1581;p162"/>
          <p:cNvPicPr preferRelativeResize="0"/>
          <p:nvPr/>
        </p:nvPicPr>
        <p:blipFill>
          <a:blip r:embed="rId9">
            <a:alphaModFix/>
          </a:blip>
          <a:stretch>
            <a:fillRect/>
          </a:stretch>
        </p:blipFill>
        <p:spPr>
          <a:xfrm>
            <a:off x="7329075" y="3178778"/>
            <a:ext cx="1099781" cy="4169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5" name="Shape 1585"/>
        <p:cNvGrpSpPr/>
        <p:nvPr/>
      </p:nvGrpSpPr>
      <p:grpSpPr>
        <a:xfrm>
          <a:off x="0" y="0"/>
          <a:ext cx="0" cy="0"/>
          <a:chOff x="0" y="0"/>
          <a:chExt cx="0" cy="0"/>
        </a:xfrm>
      </p:grpSpPr>
      <p:sp>
        <p:nvSpPr>
          <p:cNvPr id="1586" name="Google Shape;1586;p163"/>
          <p:cNvSpPr txBox="1"/>
          <p:nvPr/>
        </p:nvSpPr>
        <p:spPr>
          <a:xfrm>
            <a:off x="7943375" y="220450"/>
            <a:ext cx="10686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a:solidFill>
                  <a:srgbClr val="434343"/>
                </a:solidFill>
                <a:latin typeface="Nixie One"/>
                <a:ea typeface="Nixie One"/>
                <a:cs typeface="Nixie One"/>
                <a:sym typeface="Nixie One"/>
              </a:rPr>
              <a:t>Lesson Synthesis</a:t>
            </a:r>
            <a:endParaRPr>
              <a:solidFill>
                <a:srgbClr val="434343"/>
              </a:solidFill>
              <a:latin typeface="Nixie One"/>
              <a:ea typeface="Nixie One"/>
              <a:cs typeface="Nixie One"/>
              <a:sym typeface="Nixie One"/>
            </a:endParaRPr>
          </a:p>
        </p:txBody>
      </p:sp>
      <p:pic>
        <p:nvPicPr>
          <p:cNvPr id="1587" name="Google Shape;1587;p163"/>
          <p:cNvPicPr preferRelativeResize="0"/>
          <p:nvPr/>
        </p:nvPicPr>
        <p:blipFill>
          <a:blip r:embed="rId3">
            <a:alphaModFix/>
          </a:blip>
          <a:stretch>
            <a:fillRect/>
          </a:stretch>
        </p:blipFill>
        <p:spPr>
          <a:xfrm>
            <a:off x="3588538" y="2946325"/>
            <a:ext cx="2294150" cy="1461925"/>
          </a:xfrm>
          <a:prstGeom prst="rect">
            <a:avLst/>
          </a:prstGeom>
          <a:noFill/>
          <a:ln>
            <a:noFill/>
          </a:ln>
        </p:spPr>
      </p:pic>
      <p:sp>
        <p:nvSpPr>
          <p:cNvPr id="1588" name="Google Shape;1588;p163"/>
          <p:cNvSpPr txBox="1"/>
          <p:nvPr/>
        </p:nvSpPr>
        <p:spPr>
          <a:xfrm>
            <a:off x="582925" y="452150"/>
            <a:ext cx="7347900" cy="960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500">
                <a:latin typeface="Quicksand"/>
                <a:ea typeface="Quicksand"/>
                <a:cs typeface="Quicksand"/>
                <a:sym typeface="Quicksand"/>
              </a:rPr>
              <a:t>Today we compared the value of a product to the value of one of the factors.</a:t>
            </a:r>
            <a:endParaRPr sz="2500">
              <a:latin typeface="Quicksand"/>
              <a:ea typeface="Quicksand"/>
              <a:cs typeface="Quicksand"/>
              <a:sym typeface="Quicksand"/>
            </a:endParaRPr>
          </a:p>
        </p:txBody>
      </p:sp>
      <p:sp>
        <p:nvSpPr>
          <p:cNvPr id="1589" name="Google Shape;1589;p163"/>
          <p:cNvSpPr/>
          <p:nvPr/>
        </p:nvSpPr>
        <p:spPr>
          <a:xfrm flipH="1">
            <a:off x="901419" y="2048675"/>
            <a:ext cx="2789106" cy="124194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0" name="Google Shape;1590;p163"/>
          <p:cNvSpPr txBox="1"/>
          <p:nvPr/>
        </p:nvSpPr>
        <p:spPr>
          <a:xfrm>
            <a:off x="1147055" y="2280628"/>
            <a:ext cx="2337900" cy="66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What patterns did you notice?</a:t>
            </a:r>
            <a:endParaRPr b="1" sz="1300">
              <a:latin typeface="Quicksand"/>
              <a:ea typeface="Quicksand"/>
              <a:cs typeface="Quicksand"/>
              <a:sym typeface="Quicksand"/>
            </a:endParaRPr>
          </a:p>
        </p:txBody>
      </p:sp>
      <p:sp>
        <p:nvSpPr>
          <p:cNvPr id="1591" name="Google Shape;1591;p163"/>
          <p:cNvSpPr/>
          <p:nvPr/>
        </p:nvSpPr>
        <p:spPr>
          <a:xfrm>
            <a:off x="5780700" y="2254700"/>
            <a:ext cx="2789106" cy="174885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2" name="Google Shape;1592;p163"/>
          <p:cNvSpPr txBox="1"/>
          <p:nvPr/>
        </p:nvSpPr>
        <p:spPr>
          <a:xfrm flipH="1">
            <a:off x="5986269" y="2522325"/>
            <a:ext cx="2337900" cy="76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Do you think these patterns will always be true?</a:t>
            </a:r>
            <a:endParaRPr b="1" sz="1300">
              <a:latin typeface="Quicksand"/>
              <a:ea typeface="Quicksand"/>
              <a:cs typeface="Quicksand"/>
              <a:sym typeface="Quicksand"/>
            </a:endParaRPr>
          </a:p>
        </p:txBody>
      </p:sp>
    </p:spTree>
  </p:cSld>
  <p:clrMapOvr>
    <a:masterClrMapping/>
  </p:clrMapOvr>
</p:sld>
</file>

<file path=ppt/slides/slide1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6" name="Shape 1596"/>
        <p:cNvGrpSpPr/>
        <p:nvPr/>
      </p:nvGrpSpPr>
      <p:grpSpPr>
        <a:xfrm>
          <a:off x="0" y="0"/>
          <a:ext cx="0" cy="0"/>
          <a:chOff x="0" y="0"/>
          <a:chExt cx="0" cy="0"/>
        </a:xfrm>
      </p:grpSpPr>
      <p:sp>
        <p:nvSpPr>
          <p:cNvPr id="1597" name="Google Shape;1597;p164"/>
          <p:cNvSpPr txBox="1"/>
          <p:nvPr>
            <p:ph type="ctrTitle"/>
          </p:nvPr>
        </p:nvSpPr>
        <p:spPr>
          <a:xfrm>
            <a:off x="433350" y="1983125"/>
            <a:ext cx="82773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Interpret Diagrams</a:t>
            </a:r>
            <a:endParaRPr sz="4400">
              <a:solidFill>
                <a:srgbClr val="434343"/>
              </a:solidFill>
              <a:latin typeface="Hepta Slab"/>
              <a:ea typeface="Hepta Slab"/>
              <a:cs typeface="Hepta Slab"/>
              <a:sym typeface="Hepta Slab"/>
            </a:endParaRPr>
          </a:p>
        </p:txBody>
      </p:sp>
      <p:sp>
        <p:nvSpPr>
          <p:cNvPr id="1598" name="Google Shape;1598;p164"/>
          <p:cNvSpPr txBox="1"/>
          <p:nvPr/>
        </p:nvSpPr>
        <p:spPr>
          <a:xfrm>
            <a:off x="1690525" y="2721125"/>
            <a:ext cx="62619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Let’s compare products without multiplying.</a:t>
            </a:r>
            <a:endParaRPr>
              <a:latin typeface="Quicksand"/>
              <a:ea typeface="Quicksand"/>
              <a:cs typeface="Quicksand"/>
              <a:sym typeface="Quicksand"/>
            </a:endParaRPr>
          </a:p>
        </p:txBody>
      </p:sp>
      <p:sp>
        <p:nvSpPr>
          <p:cNvPr id="1599" name="Google Shape;1599;p164"/>
          <p:cNvSpPr/>
          <p:nvPr/>
        </p:nvSpPr>
        <p:spPr>
          <a:xfrm>
            <a:off x="2432215" y="27211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0" name="Google Shape;1600;p164"/>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5.NF.B.5.a, 5.NF.B.5.b</a:t>
            </a:r>
            <a:endParaRPr sz="1100">
              <a:latin typeface="Quicksand"/>
              <a:ea typeface="Quicksand"/>
              <a:cs typeface="Quicksand"/>
              <a:sym typeface="Quicksand"/>
            </a:endParaRPr>
          </a:p>
        </p:txBody>
      </p:sp>
      <p:sp>
        <p:nvSpPr>
          <p:cNvPr id="1601" name="Google Shape;1601;p164"/>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17</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605" name="Shape 1605"/>
        <p:cNvGrpSpPr/>
        <p:nvPr/>
      </p:nvGrpSpPr>
      <p:grpSpPr>
        <a:xfrm>
          <a:off x="0" y="0"/>
          <a:ext cx="0" cy="0"/>
          <a:chOff x="0" y="0"/>
          <a:chExt cx="0" cy="0"/>
        </a:xfrm>
      </p:grpSpPr>
      <p:sp>
        <p:nvSpPr>
          <p:cNvPr id="1606" name="Google Shape;1606;p165"/>
          <p:cNvSpPr txBox="1"/>
          <p:nvPr>
            <p:ph type="ctrTitle"/>
          </p:nvPr>
        </p:nvSpPr>
        <p:spPr>
          <a:xfrm>
            <a:off x="645300" y="595050"/>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666666"/>
                </a:solidFill>
                <a:latin typeface="Hepta Slab"/>
                <a:ea typeface="Hepta Slab"/>
                <a:cs typeface="Hepta Slab"/>
                <a:sym typeface="Hepta Slab"/>
              </a:rPr>
              <a:t> Estimation Exploration: </a:t>
            </a:r>
            <a:endParaRPr sz="2700">
              <a:solidFill>
                <a:srgbClr val="666666"/>
              </a:solidFill>
              <a:latin typeface="Hepta Slab"/>
              <a:ea typeface="Hepta Slab"/>
              <a:cs typeface="Hepta Slab"/>
              <a:sym typeface="Hepta Slab"/>
            </a:endParaRPr>
          </a:p>
          <a:p>
            <a:pPr indent="0" lvl="0" marL="0" rtl="0" algn="ctr">
              <a:spcBef>
                <a:spcPts val="0"/>
              </a:spcBef>
              <a:spcAft>
                <a:spcPts val="0"/>
              </a:spcAft>
              <a:buNone/>
            </a:pPr>
            <a:r>
              <a:rPr lang="en" sz="2700">
                <a:solidFill>
                  <a:srgbClr val="666666"/>
                </a:solidFill>
                <a:latin typeface="Hepta Slab"/>
                <a:ea typeface="Hepta Slab"/>
                <a:cs typeface="Hepta Slab"/>
                <a:sym typeface="Hepta Slab"/>
              </a:rPr>
              <a:t>Fraction of a Whole Number </a:t>
            </a:r>
            <a:endParaRPr b="0" sz="2700">
              <a:solidFill>
                <a:srgbClr val="666666"/>
              </a:solidFill>
              <a:latin typeface="Hepta Slab"/>
              <a:ea typeface="Hepta Slab"/>
              <a:cs typeface="Hepta Slab"/>
              <a:sym typeface="Hepta Slab"/>
            </a:endParaRPr>
          </a:p>
        </p:txBody>
      </p:sp>
      <p:sp>
        <p:nvSpPr>
          <p:cNvPr id="1607" name="Google Shape;1607;p165"/>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608" name="Google Shape;1608;p165"/>
          <p:cNvSpPr/>
          <p:nvPr/>
        </p:nvSpPr>
        <p:spPr>
          <a:xfrm>
            <a:off x="5758700" y="1648400"/>
            <a:ext cx="2491128" cy="84153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9" name="Google Shape;1609;p165"/>
          <p:cNvSpPr txBox="1"/>
          <p:nvPr/>
        </p:nvSpPr>
        <p:spPr>
          <a:xfrm>
            <a:off x="6000312" y="1699429"/>
            <a:ext cx="2007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Record an estimate that is: </a:t>
            </a:r>
            <a:endParaRPr>
              <a:latin typeface="Livvic"/>
              <a:ea typeface="Livvic"/>
              <a:cs typeface="Livvic"/>
              <a:sym typeface="Livvic"/>
            </a:endParaRPr>
          </a:p>
        </p:txBody>
      </p:sp>
      <p:graphicFrame>
        <p:nvGraphicFramePr>
          <p:cNvPr id="1610" name="Google Shape;1610;p165"/>
          <p:cNvGraphicFramePr/>
          <p:nvPr/>
        </p:nvGraphicFramePr>
        <p:xfrm>
          <a:off x="5155725" y="2636925"/>
          <a:ext cx="3000000" cy="3000000"/>
        </p:xfrm>
        <a:graphic>
          <a:graphicData uri="http://schemas.openxmlformats.org/drawingml/2006/table">
            <a:tbl>
              <a:tblPr>
                <a:noFill/>
                <a:tableStyleId>{2B09CB38-6D7C-4722-9202-305208A479ED}</a:tableStyleId>
              </a:tblPr>
              <a:tblGrid>
                <a:gridCol w="1177175"/>
                <a:gridCol w="1177175"/>
                <a:gridCol w="1177175"/>
              </a:tblGrid>
              <a:tr h="381000">
                <a:tc>
                  <a:txBody>
                    <a:bodyPr/>
                    <a:lstStyle/>
                    <a:p>
                      <a:pPr indent="0" lvl="0" marL="0" rtl="0" algn="ctr">
                        <a:spcBef>
                          <a:spcPts val="0"/>
                        </a:spcBef>
                        <a:spcAft>
                          <a:spcPts val="0"/>
                        </a:spcAft>
                        <a:buNone/>
                      </a:pPr>
                      <a:r>
                        <a:rPr lang="en"/>
                        <a:t>Too low</a:t>
                      </a:r>
                      <a:endParaRPr/>
                    </a:p>
                  </a:txBody>
                  <a:tcPr marT="91425" marB="91425" marR="91425" marL="91425"/>
                </a:tc>
                <a:tc>
                  <a:txBody>
                    <a:bodyPr/>
                    <a:lstStyle/>
                    <a:p>
                      <a:pPr indent="0" lvl="0" marL="0" rtl="0" algn="ctr">
                        <a:spcBef>
                          <a:spcPts val="0"/>
                        </a:spcBef>
                        <a:spcAft>
                          <a:spcPts val="0"/>
                        </a:spcAft>
                        <a:buNone/>
                      </a:pPr>
                      <a:r>
                        <a:rPr lang="en"/>
                        <a:t>About right</a:t>
                      </a:r>
                      <a:endParaRPr/>
                    </a:p>
                  </a:txBody>
                  <a:tcPr marT="91425" marB="91425" marR="91425" marL="91425"/>
                </a:tc>
                <a:tc>
                  <a:txBody>
                    <a:bodyPr/>
                    <a:lstStyle/>
                    <a:p>
                      <a:pPr indent="0" lvl="0" marL="0" rtl="0" algn="ctr">
                        <a:spcBef>
                          <a:spcPts val="0"/>
                        </a:spcBef>
                        <a:spcAft>
                          <a:spcPts val="0"/>
                        </a:spcAft>
                        <a:buNone/>
                      </a:pPr>
                      <a:r>
                        <a:rPr lang="en"/>
                        <a:t>Too high</a:t>
                      </a:r>
                      <a:endParaRPr/>
                    </a:p>
                  </a:txBody>
                  <a:tcPr marT="91425" marB="91425" marR="91425" marL="91425"/>
                </a:tc>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pic>
        <p:nvPicPr>
          <p:cNvPr id="1611" name="Google Shape;1611;p165"/>
          <p:cNvPicPr preferRelativeResize="0"/>
          <p:nvPr/>
        </p:nvPicPr>
        <p:blipFill>
          <a:blip r:embed="rId3">
            <a:alphaModFix/>
          </a:blip>
          <a:stretch>
            <a:fillRect/>
          </a:stretch>
        </p:blipFill>
        <p:spPr>
          <a:xfrm>
            <a:off x="1067050" y="2004010"/>
            <a:ext cx="3324225" cy="1352550"/>
          </a:xfrm>
          <a:prstGeom prst="rect">
            <a:avLst/>
          </a:prstGeom>
          <a:noFill/>
          <a:ln>
            <a:noFill/>
          </a:ln>
        </p:spPr>
      </p:pic>
    </p:spTree>
  </p:cSld>
  <p:clrMapOvr>
    <a:masterClrMapping/>
  </p:clrMapOvr>
</p:sld>
</file>

<file path=ppt/slides/slide1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5" name="Shape 1615"/>
        <p:cNvGrpSpPr/>
        <p:nvPr/>
      </p:nvGrpSpPr>
      <p:grpSpPr>
        <a:xfrm>
          <a:off x="0" y="0"/>
          <a:ext cx="0" cy="0"/>
          <a:chOff x="0" y="0"/>
          <a:chExt cx="0" cy="0"/>
        </a:xfrm>
      </p:grpSpPr>
      <p:sp>
        <p:nvSpPr>
          <p:cNvPr id="1616" name="Google Shape;1616;p166"/>
          <p:cNvSpPr txBox="1"/>
          <p:nvPr>
            <p:ph type="ctrTitle"/>
          </p:nvPr>
        </p:nvSpPr>
        <p:spPr>
          <a:xfrm>
            <a:off x="453675" y="267246"/>
            <a:ext cx="7772400" cy="575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434343"/>
                </a:solidFill>
                <a:latin typeface="Hepta Slab"/>
                <a:ea typeface="Hepta Slab"/>
                <a:cs typeface="Hepta Slab"/>
                <a:sym typeface="Hepta Slab"/>
              </a:rPr>
              <a:t>Match the Diagram</a:t>
            </a:r>
            <a:endParaRPr b="0" sz="2500">
              <a:solidFill>
                <a:srgbClr val="434343"/>
              </a:solidFill>
              <a:latin typeface="Hepta Slab"/>
              <a:ea typeface="Hepta Slab"/>
              <a:cs typeface="Hepta Slab"/>
              <a:sym typeface="Hepta Slab"/>
            </a:endParaRPr>
          </a:p>
        </p:txBody>
      </p:sp>
      <p:sp>
        <p:nvSpPr>
          <p:cNvPr id="1617" name="Google Shape;1617;p166"/>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1618" name="Google Shape;1618;p166"/>
          <p:cNvSpPr txBox="1"/>
          <p:nvPr/>
        </p:nvSpPr>
        <p:spPr>
          <a:xfrm>
            <a:off x="1948325" y="842350"/>
            <a:ext cx="60924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latin typeface="Quicksand"/>
                <a:ea typeface="Quicksand"/>
                <a:cs typeface="Quicksand"/>
                <a:sym typeface="Quicksand"/>
              </a:rPr>
              <a:t>1. Match the expressions and diagrams. </a:t>
            </a:r>
            <a:endParaRPr sz="1700">
              <a:latin typeface="Quicksand"/>
              <a:ea typeface="Quicksand"/>
              <a:cs typeface="Quicksand"/>
              <a:sym typeface="Quicksand"/>
            </a:endParaRPr>
          </a:p>
        </p:txBody>
      </p:sp>
      <p:pic>
        <p:nvPicPr>
          <p:cNvPr id="1619" name="Google Shape;1619;p166"/>
          <p:cNvPicPr preferRelativeResize="0"/>
          <p:nvPr/>
        </p:nvPicPr>
        <p:blipFill>
          <a:blip r:embed="rId3">
            <a:alphaModFix/>
          </a:blip>
          <a:stretch>
            <a:fillRect/>
          </a:stretch>
        </p:blipFill>
        <p:spPr>
          <a:xfrm>
            <a:off x="685125" y="1395225"/>
            <a:ext cx="980400" cy="565172"/>
          </a:xfrm>
          <a:prstGeom prst="rect">
            <a:avLst/>
          </a:prstGeom>
          <a:noFill/>
          <a:ln cap="flat" cmpd="sng" w="19050">
            <a:solidFill>
              <a:schemeClr val="dk2"/>
            </a:solidFill>
            <a:prstDash val="solid"/>
            <a:round/>
            <a:headEnd len="sm" w="sm" type="none"/>
            <a:tailEnd len="sm" w="sm" type="none"/>
          </a:ln>
        </p:spPr>
      </p:pic>
      <p:pic>
        <p:nvPicPr>
          <p:cNvPr id="1620" name="Google Shape;1620;p166"/>
          <p:cNvPicPr preferRelativeResize="0"/>
          <p:nvPr/>
        </p:nvPicPr>
        <p:blipFill>
          <a:blip r:embed="rId4">
            <a:alphaModFix/>
          </a:blip>
          <a:stretch>
            <a:fillRect/>
          </a:stretch>
        </p:blipFill>
        <p:spPr>
          <a:xfrm>
            <a:off x="1948325" y="1345350"/>
            <a:ext cx="886567" cy="664925"/>
          </a:xfrm>
          <a:prstGeom prst="rect">
            <a:avLst/>
          </a:prstGeom>
          <a:noFill/>
          <a:ln cap="flat" cmpd="sng" w="19050">
            <a:solidFill>
              <a:schemeClr val="dk2"/>
            </a:solidFill>
            <a:prstDash val="solid"/>
            <a:round/>
            <a:headEnd len="sm" w="sm" type="none"/>
            <a:tailEnd len="sm" w="sm" type="none"/>
          </a:ln>
        </p:spPr>
      </p:pic>
      <p:pic>
        <p:nvPicPr>
          <p:cNvPr id="1621" name="Google Shape;1621;p166"/>
          <p:cNvPicPr preferRelativeResize="0"/>
          <p:nvPr/>
        </p:nvPicPr>
        <p:blipFill>
          <a:blip r:embed="rId5">
            <a:alphaModFix/>
          </a:blip>
          <a:stretch>
            <a:fillRect/>
          </a:stretch>
        </p:blipFill>
        <p:spPr>
          <a:xfrm>
            <a:off x="4163938" y="1350625"/>
            <a:ext cx="886575" cy="571107"/>
          </a:xfrm>
          <a:prstGeom prst="rect">
            <a:avLst/>
          </a:prstGeom>
          <a:noFill/>
          <a:ln cap="flat" cmpd="sng" w="19050">
            <a:solidFill>
              <a:schemeClr val="dk2"/>
            </a:solidFill>
            <a:prstDash val="solid"/>
            <a:round/>
            <a:headEnd len="sm" w="sm" type="none"/>
            <a:tailEnd len="sm" w="sm" type="none"/>
          </a:ln>
        </p:spPr>
      </p:pic>
      <p:pic>
        <p:nvPicPr>
          <p:cNvPr id="1622" name="Google Shape;1622;p166"/>
          <p:cNvPicPr preferRelativeResize="0"/>
          <p:nvPr/>
        </p:nvPicPr>
        <p:blipFill>
          <a:blip r:embed="rId6">
            <a:alphaModFix/>
          </a:blip>
          <a:stretch>
            <a:fillRect/>
          </a:stretch>
        </p:blipFill>
        <p:spPr>
          <a:xfrm>
            <a:off x="3117700" y="1345350"/>
            <a:ext cx="886575" cy="581638"/>
          </a:xfrm>
          <a:prstGeom prst="rect">
            <a:avLst/>
          </a:prstGeom>
          <a:noFill/>
          <a:ln cap="flat" cmpd="sng" w="19050">
            <a:solidFill>
              <a:schemeClr val="dk2"/>
            </a:solidFill>
            <a:prstDash val="solid"/>
            <a:round/>
            <a:headEnd len="sm" w="sm" type="none"/>
            <a:tailEnd len="sm" w="sm" type="none"/>
          </a:ln>
        </p:spPr>
      </p:pic>
      <p:pic>
        <p:nvPicPr>
          <p:cNvPr id="1623" name="Google Shape;1623;p166"/>
          <p:cNvPicPr preferRelativeResize="0"/>
          <p:nvPr/>
        </p:nvPicPr>
        <p:blipFill>
          <a:blip r:embed="rId7">
            <a:alphaModFix/>
          </a:blip>
          <a:stretch>
            <a:fillRect/>
          </a:stretch>
        </p:blipFill>
        <p:spPr>
          <a:xfrm>
            <a:off x="685125" y="2246100"/>
            <a:ext cx="2491475" cy="511377"/>
          </a:xfrm>
          <a:prstGeom prst="rect">
            <a:avLst/>
          </a:prstGeom>
          <a:noFill/>
          <a:ln cap="flat" cmpd="sng" w="19050">
            <a:solidFill>
              <a:schemeClr val="dk2"/>
            </a:solidFill>
            <a:prstDash val="solid"/>
            <a:round/>
            <a:headEnd len="sm" w="sm" type="none"/>
            <a:tailEnd len="sm" w="sm" type="none"/>
          </a:ln>
        </p:spPr>
      </p:pic>
      <p:pic>
        <p:nvPicPr>
          <p:cNvPr id="1624" name="Google Shape;1624;p166"/>
          <p:cNvPicPr preferRelativeResize="0"/>
          <p:nvPr/>
        </p:nvPicPr>
        <p:blipFill>
          <a:blip r:embed="rId8">
            <a:alphaModFix/>
          </a:blip>
          <a:stretch>
            <a:fillRect/>
          </a:stretch>
        </p:blipFill>
        <p:spPr>
          <a:xfrm>
            <a:off x="3760696" y="2027025"/>
            <a:ext cx="2753558" cy="511375"/>
          </a:xfrm>
          <a:prstGeom prst="rect">
            <a:avLst/>
          </a:prstGeom>
          <a:noFill/>
          <a:ln cap="flat" cmpd="sng" w="19050">
            <a:solidFill>
              <a:schemeClr val="dk2"/>
            </a:solidFill>
            <a:prstDash val="solid"/>
            <a:round/>
            <a:headEnd len="sm" w="sm" type="none"/>
            <a:tailEnd len="sm" w="sm" type="none"/>
          </a:ln>
        </p:spPr>
      </p:pic>
      <p:pic>
        <p:nvPicPr>
          <p:cNvPr id="1625" name="Google Shape;1625;p166"/>
          <p:cNvPicPr preferRelativeResize="0"/>
          <p:nvPr/>
        </p:nvPicPr>
        <p:blipFill>
          <a:blip r:embed="rId9">
            <a:alphaModFix/>
          </a:blip>
          <a:stretch>
            <a:fillRect/>
          </a:stretch>
        </p:blipFill>
        <p:spPr>
          <a:xfrm>
            <a:off x="2578550" y="3723075"/>
            <a:ext cx="2556875" cy="511375"/>
          </a:xfrm>
          <a:prstGeom prst="rect">
            <a:avLst/>
          </a:prstGeom>
          <a:noFill/>
          <a:ln cap="flat" cmpd="sng" w="19050">
            <a:solidFill>
              <a:schemeClr val="dk2"/>
            </a:solidFill>
            <a:prstDash val="solid"/>
            <a:round/>
            <a:headEnd len="sm" w="sm" type="none"/>
            <a:tailEnd len="sm" w="sm" type="none"/>
          </a:ln>
        </p:spPr>
      </p:pic>
      <p:pic>
        <p:nvPicPr>
          <p:cNvPr id="1626" name="Google Shape;1626;p166"/>
          <p:cNvPicPr preferRelativeResize="0"/>
          <p:nvPr/>
        </p:nvPicPr>
        <p:blipFill>
          <a:blip r:embed="rId10">
            <a:alphaModFix/>
          </a:blip>
          <a:stretch>
            <a:fillRect/>
          </a:stretch>
        </p:blipFill>
        <p:spPr>
          <a:xfrm>
            <a:off x="5210175" y="1441150"/>
            <a:ext cx="2258609" cy="446400"/>
          </a:xfrm>
          <a:prstGeom prst="rect">
            <a:avLst/>
          </a:prstGeom>
          <a:noFill/>
          <a:ln cap="flat" cmpd="sng" w="19050">
            <a:solidFill>
              <a:schemeClr val="dk2"/>
            </a:solidFill>
            <a:prstDash val="solid"/>
            <a:round/>
            <a:headEnd len="sm" w="sm" type="none"/>
            <a:tailEnd len="sm" w="sm" type="none"/>
          </a:ln>
        </p:spPr>
      </p:pic>
      <p:pic>
        <p:nvPicPr>
          <p:cNvPr id="1627" name="Google Shape;1627;p166"/>
          <p:cNvPicPr preferRelativeResize="0"/>
          <p:nvPr/>
        </p:nvPicPr>
        <p:blipFill>
          <a:blip r:embed="rId11">
            <a:alphaModFix/>
          </a:blip>
          <a:stretch>
            <a:fillRect/>
          </a:stretch>
        </p:blipFill>
        <p:spPr>
          <a:xfrm>
            <a:off x="3448050" y="2683175"/>
            <a:ext cx="2556875" cy="639210"/>
          </a:xfrm>
          <a:prstGeom prst="rect">
            <a:avLst/>
          </a:prstGeom>
          <a:noFill/>
          <a:ln cap="flat" cmpd="sng" w="19050">
            <a:solidFill>
              <a:schemeClr val="dk2"/>
            </a:solidFill>
            <a:prstDash val="solid"/>
            <a:round/>
            <a:headEnd len="sm" w="sm" type="none"/>
            <a:tailEnd len="sm" w="sm" type="none"/>
          </a:ln>
        </p:spPr>
      </p:pic>
      <p:pic>
        <p:nvPicPr>
          <p:cNvPr id="1628" name="Google Shape;1628;p166"/>
          <p:cNvPicPr preferRelativeResize="0"/>
          <p:nvPr/>
        </p:nvPicPr>
        <p:blipFill>
          <a:blip r:embed="rId12">
            <a:alphaModFix/>
          </a:blip>
          <a:stretch>
            <a:fillRect/>
          </a:stretch>
        </p:blipFill>
        <p:spPr>
          <a:xfrm>
            <a:off x="5852948" y="3624225"/>
            <a:ext cx="1992525" cy="939678"/>
          </a:xfrm>
          <a:prstGeom prst="rect">
            <a:avLst/>
          </a:prstGeom>
          <a:noFill/>
          <a:ln cap="flat" cmpd="sng" w="19050">
            <a:solidFill>
              <a:schemeClr val="dk2"/>
            </a:solidFill>
            <a:prstDash val="solid"/>
            <a:round/>
            <a:headEnd len="sm" w="sm" type="none"/>
            <a:tailEnd len="sm" w="sm" type="none"/>
          </a:ln>
        </p:spPr>
      </p:pic>
      <p:pic>
        <p:nvPicPr>
          <p:cNvPr id="1629" name="Google Shape;1629;p166"/>
          <p:cNvPicPr preferRelativeResize="0"/>
          <p:nvPr/>
        </p:nvPicPr>
        <p:blipFill>
          <a:blip r:embed="rId13">
            <a:alphaModFix/>
          </a:blip>
          <a:stretch>
            <a:fillRect/>
          </a:stretch>
        </p:blipFill>
        <p:spPr>
          <a:xfrm>
            <a:off x="6829375" y="2439000"/>
            <a:ext cx="1634225" cy="757325"/>
          </a:xfrm>
          <a:prstGeom prst="rect">
            <a:avLst/>
          </a:prstGeom>
          <a:noFill/>
          <a:ln cap="flat" cmpd="sng" w="19050">
            <a:solidFill>
              <a:schemeClr val="dk2"/>
            </a:solidFill>
            <a:prstDash val="solid"/>
            <a:round/>
            <a:headEnd len="sm" w="sm" type="none"/>
            <a:tailEnd len="sm" w="sm" type="none"/>
          </a:ln>
        </p:spPr>
      </p:pic>
      <p:pic>
        <p:nvPicPr>
          <p:cNvPr id="1630" name="Google Shape;1630;p166"/>
          <p:cNvPicPr preferRelativeResize="0"/>
          <p:nvPr/>
        </p:nvPicPr>
        <p:blipFill>
          <a:blip r:embed="rId14">
            <a:alphaModFix/>
          </a:blip>
          <a:stretch>
            <a:fillRect/>
          </a:stretch>
        </p:blipFill>
        <p:spPr>
          <a:xfrm>
            <a:off x="822900" y="3196325"/>
            <a:ext cx="1555775" cy="10787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4" name="Shape 1634"/>
        <p:cNvGrpSpPr/>
        <p:nvPr/>
      </p:nvGrpSpPr>
      <p:grpSpPr>
        <a:xfrm>
          <a:off x="0" y="0"/>
          <a:ext cx="0" cy="0"/>
          <a:chOff x="0" y="0"/>
          <a:chExt cx="0" cy="0"/>
        </a:xfrm>
      </p:grpSpPr>
      <p:sp>
        <p:nvSpPr>
          <p:cNvPr id="1635" name="Google Shape;1635;p167"/>
          <p:cNvSpPr txBox="1"/>
          <p:nvPr>
            <p:ph type="ctrTitle"/>
          </p:nvPr>
        </p:nvSpPr>
        <p:spPr>
          <a:xfrm>
            <a:off x="462875" y="322371"/>
            <a:ext cx="7772400" cy="575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434343"/>
                </a:solidFill>
                <a:latin typeface="Hepta Slab"/>
                <a:ea typeface="Hepta Slab"/>
                <a:cs typeface="Hepta Slab"/>
                <a:sym typeface="Hepta Slab"/>
              </a:rPr>
              <a:t>Match the Diagram</a:t>
            </a:r>
            <a:endParaRPr b="0" sz="2500">
              <a:solidFill>
                <a:srgbClr val="434343"/>
              </a:solidFill>
              <a:latin typeface="Hepta Slab"/>
              <a:ea typeface="Hepta Slab"/>
              <a:cs typeface="Hepta Slab"/>
              <a:sym typeface="Hepta Slab"/>
            </a:endParaRPr>
          </a:p>
        </p:txBody>
      </p:sp>
      <p:sp>
        <p:nvSpPr>
          <p:cNvPr id="1636" name="Google Shape;1636;p167"/>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1637" name="Google Shape;1637;p167"/>
          <p:cNvSpPr txBox="1"/>
          <p:nvPr/>
        </p:nvSpPr>
        <p:spPr>
          <a:xfrm>
            <a:off x="1452350" y="842350"/>
            <a:ext cx="60924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latin typeface="Quicksand"/>
                <a:ea typeface="Quicksand"/>
                <a:cs typeface="Quicksand"/>
                <a:sym typeface="Quicksand"/>
              </a:rPr>
              <a:t>2. Fill in each blank with &lt; or &gt; to make the inequality true. </a:t>
            </a:r>
            <a:endParaRPr sz="1700">
              <a:latin typeface="Quicksand"/>
              <a:ea typeface="Quicksand"/>
              <a:cs typeface="Quicksand"/>
              <a:sym typeface="Quicksand"/>
            </a:endParaRPr>
          </a:p>
        </p:txBody>
      </p:sp>
      <p:pic>
        <p:nvPicPr>
          <p:cNvPr id="1638" name="Google Shape;1638;p167"/>
          <p:cNvPicPr preferRelativeResize="0"/>
          <p:nvPr/>
        </p:nvPicPr>
        <p:blipFill>
          <a:blip r:embed="rId3">
            <a:alphaModFix/>
          </a:blip>
          <a:stretch>
            <a:fillRect/>
          </a:stretch>
        </p:blipFill>
        <p:spPr>
          <a:xfrm>
            <a:off x="2062825" y="1634025"/>
            <a:ext cx="2085975" cy="1971675"/>
          </a:xfrm>
          <a:prstGeom prst="rect">
            <a:avLst/>
          </a:prstGeom>
          <a:noFill/>
          <a:ln cap="flat" cmpd="sng" w="19050">
            <a:solidFill>
              <a:schemeClr val="dk2"/>
            </a:solidFill>
            <a:prstDash val="solid"/>
            <a:round/>
            <a:headEnd len="sm" w="sm" type="none"/>
            <a:tailEnd len="sm" w="sm" type="none"/>
          </a:ln>
        </p:spPr>
      </p:pic>
      <p:pic>
        <p:nvPicPr>
          <p:cNvPr id="1639" name="Google Shape;1639;p167"/>
          <p:cNvPicPr preferRelativeResize="0"/>
          <p:nvPr/>
        </p:nvPicPr>
        <p:blipFill>
          <a:blip r:embed="rId4">
            <a:alphaModFix/>
          </a:blip>
          <a:stretch>
            <a:fillRect/>
          </a:stretch>
        </p:blipFill>
        <p:spPr>
          <a:xfrm>
            <a:off x="4494100" y="1535700"/>
            <a:ext cx="2085975" cy="2168316"/>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3" name="Shape 1643"/>
        <p:cNvGrpSpPr/>
        <p:nvPr/>
      </p:nvGrpSpPr>
      <p:grpSpPr>
        <a:xfrm>
          <a:off x="0" y="0"/>
          <a:ext cx="0" cy="0"/>
          <a:chOff x="0" y="0"/>
          <a:chExt cx="0" cy="0"/>
        </a:xfrm>
      </p:grpSpPr>
      <p:sp>
        <p:nvSpPr>
          <p:cNvPr id="1644" name="Google Shape;1644;p168"/>
          <p:cNvSpPr txBox="1"/>
          <p:nvPr>
            <p:ph type="ctrTitle"/>
          </p:nvPr>
        </p:nvSpPr>
        <p:spPr>
          <a:xfrm>
            <a:off x="480025" y="29287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434343"/>
                </a:solidFill>
                <a:latin typeface="Hepta Slab"/>
                <a:ea typeface="Hepta Slab"/>
                <a:cs typeface="Hepta Slab"/>
                <a:sym typeface="Hepta Slab"/>
              </a:rPr>
              <a:t>Who Ran Farther?</a:t>
            </a:r>
            <a:endParaRPr b="0" sz="2300">
              <a:solidFill>
                <a:srgbClr val="434343"/>
              </a:solidFill>
              <a:latin typeface="Hepta Slab"/>
              <a:ea typeface="Hepta Slab"/>
              <a:cs typeface="Hepta Slab"/>
              <a:sym typeface="Hepta Slab"/>
            </a:endParaRPr>
          </a:p>
        </p:txBody>
      </p:sp>
      <p:sp>
        <p:nvSpPr>
          <p:cNvPr id="1645" name="Google Shape;1645;p168"/>
          <p:cNvSpPr txBox="1"/>
          <p:nvPr/>
        </p:nvSpPr>
        <p:spPr>
          <a:xfrm>
            <a:off x="8055000" y="67225"/>
            <a:ext cx="1004100" cy="6876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pic>
        <p:nvPicPr>
          <p:cNvPr id="1646" name="Google Shape;1646;p168"/>
          <p:cNvPicPr preferRelativeResize="0"/>
          <p:nvPr/>
        </p:nvPicPr>
        <p:blipFill>
          <a:blip r:embed="rId3">
            <a:alphaModFix/>
          </a:blip>
          <a:stretch>
            <a:fillRect/>
          </a:stretch>
        </p:blipFill>
        <p:spPr>
          <a:xfrm>
            <a:off x="480025" y="1428387"/>
            <a:ext cx="3660050" cy="2286725"/>
          </a:xfrm>
          <a:prstGeom prst="rect">
            <a:avLst/>
          </a:prstGeom>
          <a:noFill/>
          <a:ln cap="flat" cmpd="sng" w="19050">
            <a:solidFill>
              <a:schemeClr val="dk2"/>
            </a:solidFill>
            <a:prstDash val="solid"/>
            <a:round/>
            <a:headEnd len="sm" w="sm" type="none"/>
            <a:tailEnd len="sm" w="sm" type="none"/>
          </a:ln>
        </p:spPr>
      </p:pic>
      <p:sp>
        <p:nvSpPr>
          <p:cNvPr id="1647" name="Google Shape;1647;p168"/>
          <p:cNvSpPr txBox="1"/>
          <p:nvPr/>
        </p:nvSpPr>
        <p:spPr>
          <a:xfrm>
            <a:off x="4268425" y="901875"/>
            <a:ext cx="4391700" cy="3632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Which students ran farther than Priya?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2. Which students did not run as far as Priya?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3. List the runners in order from shortest distance run to longest. Show or explain your reasoning.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4. The point P represents how far Priya ran. Write the initial of each student in the blank that shows how far they ran</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5. Label the distance for the missing student on the number line above. Explain how you knew where to place the distance for each missing student.</a:t>
            </a:r>
            <a:endParaRPr>
              <a:latin typeface="Quicksand"/>
              <a:ea typeface="Quicksand"/>
              <a:cs typeface="Quicksand"/>
              <a:sym typeface="Quicksand"/>
            </a:endParaRPr>
          </a:p>
        </p:txBody>
      </p:sp>
      <p:pic>
        <p:nvPicPr>
          <p:cNvPr id="1648" name="Google Shape;1648;p168"/>
          <p:cNvPicPr preferRelativeResize="0"/>
          <p:nvPr/>
        </p:nvPicPr>
        <p:blipFill>
          <a:blip r:embed="rId4">
            <a:alphaModFix/>
          </a:blip>
          <a:stretch>
            <a:fillRect/>
          </a:stretch>
        </p:blipFill>
        <p:spPr>
          <a:xfrm>
            <a:off x="4662849" y="3200424"/>
            <a:ext cx="3602849" cy="5146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2" name="Shape 1652"/>
        <p:cNvGrpSpPr/>
        <p:nvPr/>
      </p:nvGrpSpPr>
      <p:grpSpPr>
        <a:xfrm>
          <a:off x="0" y="0"/>
          <a:ext cx="0" cy="0"/>
          <a:chOff x="0" y="0"/>
          <a:chExt cx="0" cy="0"/>
        </a:xfrm>
      </p:grpSpPr>
      <p:sp>
        <p:nvSpPr>
          <p:cNvPr id="1653" name="Google Shape;1653;p169"/>
          <p:cNvSpPr txBox="1"/>
          <p:nvPr/>
        </p:nvSpPr>
        <p:spPr>
          <a:xfrm>
            <a:off x="7943375" y="220450"/>
            <a:ext cx="10686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a:solidFill>
                  <a:srgbClr val="434343"/>
                </a:solidFill>
                <a:latin typeface="Nixie One"/>
                <a:ea typeface="Nixie One"/>
                <a:cs typeface="Nixie One"/>
                <a:sym typeface="Nixie One"/>
              </a:rPr>
              <a:t>Lesson Synthesis</a:t>
            </a:r>
            <a:endParaRPr>
              <a:solidFill>
                <a:srgbClr val="434343"/>
              </a:solidFill>
              <a:latin typeface="Nixie One"/>
              <a:ea typeface="Nixie One"/>
              <a:cs typeface="Nixie One"/>
              <a:sym typeface="Nixie One"/>
            </a:endParaRPr>
          </a:p>
        </p:txBody>
      </p:sp>
      <p:sp>
        <p:nvSpPr>
          <p:cNvPr id="1654" name="Google Shape;1654;p169"/>
          <p:cNvSpPr/>
          <p:nvPr/>
        </p:nvSpPr>
        <p:spPr>
          <a:xfrm flipH="1">
            <a:off x="804344" y="2247200"/>
            <a:ext cx="2968981" cy="180561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5" name="Google Shape;1655;p169"/>
          <p:cNvSpPr txBox="1"/>
          <p:nvPr/>
        </p:nvSpPr>
        <p:spPr>
          <a:xfrm>
            <a:off x="1322088" y="2398288"/>
            <a:ext cx="19335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Describe to your partner how you would decide which expressions have a value that is greater than 4.</a:t>
            </a:r>
            <a:endParaRPr b="1" sz="1300">
              <a:latin typeface="Quicksand"/>
              <a:ea typeface="Quicksand"/>
              <a:cs typeface="Quicksand"/>
              <a:sym typeface="Quicksand"/>
            </a:endParaRPr>
          </a:p>
        </p:txBody>
      </p:sp>
      <p:pic>
        <p:nvPicPr>
          <p:cNvPr id="1656" name="Google Shape;1656;p169"/>
          <p:cNvPicPr preferRelativeResize="0"/>
          <p:nvPr/>
        </p:nvPicPr>
        <p:blipFill>
          <a:blip r:embed="rId3">
            <a:alphaModFix/>
          </a:blip>
          <a:stretch>
            <a:fillRect/>
          </a:stretch>
        </p:blipFill>
        <p:spPr>
          <a:xfrm>
            <a:off x="3876172" y="3192446"/>
            <a:ext cx="2222125" cy="1416050"/>
          </a:xfrm>
          <a:prstGeom prst="rect">
            <a:avLst/>
          </a:prstGeom>
          <a:noFill/>
          <a:ln>
            <a:noFill/>
          </a:ln>
        </p:spPr>
      </p:pic>
      <p:sp>
        <p:nvSpPr>
          <p:cNvPr id="1657" name="Google Shape;1657;p169"/>
          <p:cNvSpPr txBox="1"/>
          <p:nvPr/>
        </p:nvSpPr>
        <p:spPr>
          <a:xfrm>
            <a:off x="736000" y="339850"/>
            <a:ext cx="70152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500">
                <a:latin typeface="Quicksand"/>
                <a:ea typeface="Quicksand"/>
                <a:cs typeface="Quicksand"/>
                <a:sym typeface="Quicksand"/>
              </a:rPr>
              <a:t>Today we compared products without calculating their values.</a:t>
            </a:r>
            <a:endParaRPr sz="2500">
              <a:latin typeface="Quicksand"/>
              <a:ea typeface="Quicksand"/>
              <a:cs typeface="Quicksand"/>
              <a:sym typeface="Quicksand"/>
            </a:endParaRPr>
          </a:p>
        </p:txBody>
      </p:sp>
      <p:pic>
        <p:nvPicPr>
          <p:cNvPr id="1658" name="Google Shape;1658;p169"/>
          <p:cNvPicPr preferRelativeResize="0"/>
          <p:nvPr/>
        </p:nvPicPr>
        <p:blipFill>
          <a:blip r:embed="rId4">
            <a:alphaModFix/>
          </a:blip>
          <a:stretch>
            <a:fillRect/>
          </a:stretch>
        </p:blipFill>
        <p:spPr>
          <a:xfrm>
            <a:off x="4268075" y="1252050"/>
            <a:ext cx="914387" cy="1640062"/>
          </a:xfrm>
          <a:prstGeom prst="rect">
            <a:avLst/>
          </a:prstGeom>
          <a:noFill/>
          <a:ln>
            <a:noFill/>
          </a:ln>
        </p:spPr>
      </p:pic>
    </p:spTree>
  </p:cSld>
  <p:clrMapOvr>
    <a:masterClrMapping/>
  </p:clrMapOvr>
</p:sld>
</file>

<file path=ppt/slides/slide1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2" name="Shape 1662"/>
        <p:cNvGrpSpPr/>
        <p:nvPr/>
      </p:nvGrpSpPr>
      <p:grpSpPr>
        <a:xfrm>
          <a:off x="0" y="0"/>
          <a:ext cx="0" cy="0"/>
          <a:chOff x="0" y="0"/>
          <a:chExt cx="0" cy="0"/>
        </a:xfrm>
      </p:grpSpPr>
      <p:sp>
        <p:nvSpPr>
          <p:cNvPr id="1663" name="Google Shape;1663;p170"/>
          <p:cNvSpPr txBox="1"/>
          <p:nvPr>
            <p:ph type="ctrTitle"/>
          </p:nvPr>
        </p:nvSpPr>
        <p:spPr>
          <a:xfrm>
            <a:off x="938125" y="1650300"/>
            <a:ext cx="74469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Compare Without Multiplying</a:t>
            </a:r>
            <a:endParaRPr sz="4400">
              <a:solidFill>
                <a:srgbClr val="434343"/>
              </a:solidFill>
              <a:latin typeface="Hepta Slab"/>
              <a:ea typeface="Hepta Slab"/>
              <a:cs typeface="Hepta Slab"/>
              <a:sym typeface="Hepta Slab"/>
            </a:endParaRPr>
          </a:p>
        </p:txBody>
      </p:sp>
      <p:sp>
        <p:nvSpPr>
          <p:cNvPr id="1664" name="Google Shape;1664;p170"/>
          <p:cNvSpPr txBox="1"/>
          <p:nvPr/>
        </p:nvSpPr>
        <p:spPr>
          <a:xfrm>
            <a:off x="2798125" y="2497025"/>
            <a:ext cx="5988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compare expressions, without evaluating them.</a:t>
            </a:r>
            <a:endParaRPr>
              <a:latin typeface="Quicksand"/>
              <a:ea typeface="Quicksand"/>
              <a:cs typeface="Quicksand"/>
              <a:sym typeface="Quicksand"/>
            </a:endParaRPr>
          </a:p>
        </p:txBody>
      </p:sp>
      <p:sp>
        <p:nvSpPr>
          <p:cNvPr id="1665" name="Google Shape;1665;p170"/>
          <p:cNvSpPr/>
          <p:nvPr/>
        </p:nvSpPr>
        <p:spPr>
          <a:xfrm>
            <a:off x="2267277" y="24970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6" name="Google Shape;1666;p17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5.NF.B.5.a</a:t>
            </a:r>
            <a:endParaRPr sz="1100">
              <a:latin typeface="Quicksand"/>
              <a:ea typeface="Quicksand"/>
              <a:cs typeface="Quicksand"/>
              <a:sym typeface="Quicksand"/>
            </a:endParaRPr>
          </a:p>
        </p:txBody>
      </p:sp>
      <p:sp>
        <p:nvSpPr>
          <p:cNvPr id="1667" name="Google Shape;1667;p170"/>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18</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671" name="Shape 1671"/>
        <p:cNvGrpSpPr/>
        <p:nvPr/>
      </p:nvGrpSpPr>
      <p:grpSpPr>
        <a:xfrm>
          <a:off x="0" y="0"/>
          <a:ext cx="0" cy="0"/>
          <a:chOff x="0" y="0"/>
          <a:chExt cx="0" cy="0"/>
        </a:xfrm>
      </p:grpSpPr>
      <p:sp>
        <p:nvSpPr>
          <p:cNvPr id="1672" name="Google Shape;1672;p171"/>
          <p:cNvSpPr txBox="1"/>
          <p:nvPr>
            <p:ph type="ctrTitle"/>
          </p:nvPr>
        </p:nvSpPr>
        <p:spPr>
          <a:xfrm>
            <a:off x="679300" y="553275"/>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666666"/>
                </a:solidFill>
                <a:latin typeface="Hepta Slab"/>
                <a:ea typeface="Hepta Slab"/>
                <a:cs typeface="Hepta Slab"/>
                <a:sym typeface="Hepta Slab"/>
              </a:rPr>
              <a:t>Notice and Wonder: </a:t>
            </a:r>
            <a:endParaRPr sz="2700">
              <a:solidFill>
                <a:srgbClr val="666666"/>
              </a:solidFill>
              <a:latin typeface="Hepta Slab"/>
              <a:ea typeface="Hepta Slab"/>
              <a:cs typeface="Hepta Slab"/>
              <a:sym typeface="Hepta Slab"/>
            </a:endParaRPr>
          </a:p>
          <a:p>
            <a:pPr indent="0" lvl="0" marL="0" rtl="0" algn="ctr">
              <a:spcBef>
                <a:spcPts val="0"/>
              </a:spcBef>
              <a:spcAft>
                <a:spcPts val="0"/>
              </a:spcAft>
              <a:buNone/>
            </a:pPr>
            <a:r>
              <a:rPr lang="en" sz="2700">
                <a:solidFill>
                  <a:srgbClr val="666666"/>
                </a:solidFill>
                <a:latin typeface="Hepta Slab"/>
                <a:ea typeface="Hepta Slab"/>
                <a:cs typeface="Hepta Slab"/>
                <a:sym typeface="Hepta Slab"/>
              </a:rPr>
              <a:t>Expressions and Number Lines </a:t>
            </a:r>
            <a:endParaRPr sz="2700">
              <a:solidFill>
                <a:srgbClr val="666666"/>
              </a:solidFill>
              <a:latin typeface="Hepta Slab"/>
              <a:ea typeface="Hepta Slab"/>
              <a:cs typeface="Hepta Slab"/>
              <a:sym typeface="Hepta Slab"/>
            </a:endParaRPr>
          </a:p>
        </p:txBody>
      </p:sp>
      <p:sp>
        <p:nvSpPr>
          <p:cNvPr id="1673" name="Google Shape;1673;p171"/>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674" name="Google Shape;1674;p171"/>
          <p:cNvSpPr/>
          <p:nvPr/>
        </p:nvSpPr>
        <p:spPr>
          <a:xfrm>
            <a:off x="6530100" y="3222450"/>
            <a:ext cx="2491128" cy="84153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5" name="Google Shape;1675;p171"/>
          <p:cNvSpPr txBox="1"/>
          <p:nvPr/>
        </p:nvSpPr>
        <p:spPr>
          <a:xfrm>
            <a:off x="6848787" y="3337779"/>
            <a:ext cx="2007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What do you wonder?</a:t>
            </a:r>
            <a:endParaRPr>
              <a:latin typeface="Livvic"/>
              <a:ea typeface="Livvic"/>
              <a:cs typeface="Livvic"/>
              <a:sym typeface="Livvic"/>
            </a:endParaRPr>
          </a:p>
        </p:txBody>
      </p:sp>
      <p:sp>
        <p:nvSpPr>
          <p:cNvPr id="1676" name="Google Shape;1676;p171"/>
          <p:cNvSpPr/>
          <p:nvPr/>
        </p:nvSpPr>
        <p:spPr>
          <a:xfrm>
            <a:off x="556900" y="1315950"/>
            <a:ext cx="2491128" cy="84153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7" name="Google Shape;1677;p171"/>
          <p:cNvSpPr txBox="1"/>
          <p:nvPr/>
        </p:nvSpPr>
        <p:spPr>
          <a:xfrm>
            <a:off x="798524" y="1468004"/>
            <a:ext cx="2007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What do you notice?</a:t>
            </a:r>
            <a:endParaRPr>
              <a:latin typeface="Livvic"/>
              <a:ea typeface="Livvic"/>
              <a:cs typeface="Livvic"/>
              <a:sym typeface="Livvic"/>
            </a:endParaRPr>
          </a:p>
        </p:txBody>
      </p:sp>
      <p:pic>
        <p:nvPicPr>
          <p:cNvPr id="1678" name="Google Shape;1678;p171"/>
          <p:cNvPicPr preferRelativeResize="0"/>
          <p:nvPr/>
        </p:nvPicPr>
        <p:blipFill>
          <a:blip r:embed="rId3">
            <a:alphaModFix/>
          </a:blip>
          <a:stretch>
            <a:fillRect/>
          </a:stretch>
        </p:blipFill>
        <p:spPr>
          <a:xfrm>
            <a:off x="2090400" y="2258501"/>
            <a:ext cx="4334900" cy="1903574"/>
          </a:xfrm>
          <a:prstGeom prst="rect">
            <a:avLst/>
          </a:prstGeom>
          <a:noFill/>
          <a:ln>
            <a:noFill/>
          </a:ln>
        </p:spPr>
      </p:pic>
    </p:spTree>
  </p:cSld>
  <p:clrMapOvr>
    <a:masterClrMapping/>
  </p:clrMapOvr>
</p:sld>
</file>

<file path=ppt/slides/slide1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2" name="Shape 1682"/>
        <p:cNvGrpSpPr/>
        <p:nvPr/>
      </p:nvGrpSpPr>
      <p:grpSpPr>
        <a:xfrm>
          <a:off x="0" y="0"/>
          <a:ext cx="0" cy="0"/>
          <a:chOff x="0" y="0"/>
          <a:chExt cx="0" cy="0"/>
        </a:xfrm>
      </p:grpSpPr>
      <p:sp>
        <p:nvSpPr>
          <p:cNvPr id="1683" name="Google Shape;1683;p172"/>
          <p:cNvSpPr txBox="1"/>
          <p:nvPr>
            <p:ph type="ctrTitle"/>
          </p:nvPr>
        </p:nvSpPr>
        <p:spPr>
          <a:xfrm>
            <a:off x="268325" y="400446"/>
            <a:ext cx="7772400" cy="575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200">
                <a:solidFill>
                  <a:srgbClr val="434343"/>
                </a:solidFill>
                <a:latin typeface="Hepta Slab"/>
                <a:ea typeface="Hepta Slab"/>
                <a:cs typeface="Hepta Slab"/>
                <a:sym typeface="Hepta Slab"/>
              </a:rPr>
              <a:t>Approximate Location</a:t>
            </a:r>
            <a:endParaRPr b="0" sz="2200">
              <a:solidFill>
                <a:srgbClr val="434343"/>
              </a:solidFill>
              <a:latin typeface="Hepta Slab"/>
              <a:ea typeface="Hepta Slab"/>
              <a:cs typeface="Hepta Slab"/>
              <a:sym typeface="Hepta Slab"/>
            </a:endParaRPr>
          </a:p>
        </p:txBody>
      </p:sp>
      <p:sp>
        <p:nvSpPr>
          <p:cNvPr id="1684" name="Google Shape;1684;p172"/>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1685" name="Google Shape;1685;p172"/>
          <p:cNvSpPr txBox="1"/>
          <p:nvPr/>
        </p:nvSpPr>
        <p:spPr>
          <a:xfrm>
            <a:off x="474225" y="1108750"/>
            <a:ext cx="7974000" cy="61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Quicksand"/>
                <a:ea typeface="Quicksand"/>
                <a:cs typeface="Quicksand"/>
                <a:sym typeface="Quicksand"/>
              </a:rPr>
              <a:t>1. Label each expression in its approximate location on the number line. </a:t>
            </a:r>
            <a:endParaRPr sz="1700">
              <a:latin typeface="Quicksand"/>
              <a:ea typeface="Quicksand"/>
              <a:cs typeface="Quicksand"/>
              <a:sym typeface="Quicksand"/>
            </a:endParaRPr>
          </a:p>
        </p:txBody>
      </p:sp>
      <p:pic>
        <p:nvPicPr>
          <p:cNvPr id="1686" name="Google Shape;1686;p172"/>
          <p:cNvPicPr preferRelativeResize="0"/>
          <p:nvPr/>
        </p:nvPicPr>
        <p:blipFill>
          <a:blip r:embed="rId3">
            <a:alphaModFix/>
          </a:blip>
          <a:stretch>
            <a:fillRect/>
          </a:stretch>
        </p:blipFill>
        <p:spPr>
          <a:xfrm>
            <a:off x="1858245" y="1547445"/>
            <a:ext cx="1362975" cy="2495850"/>
          </a:xfrm>
          <a:prstGeom prst="rect">
            <a:avLst/>
          </a:prstGeom>
          <a:noFill/>
          <a:ln cap="flat" cmpd="sng" w="19050">
            <a:solidFill>
              <a:schemeClr val="dk2"/>
            </a:solidFill>
            <a:prstDash val="solid"/>
            <a:round/>
            <a:headEnd len="sm" w="sm" type="none"/>
            <a:tailEnd len="sm" w="sm" type="none"/>
          </a:ln>
        </p:spPr>
      </p:pic>
      <p:pic>
        <p:nvPicPr>
          <p:cNvPr id="1687" name="Google Shape;1687;p172"/>
          <p:cNvPicPr preferRelativeResize="0"/>
          <p:nvPr/>
        </p:nvPicPr>
        <p:blipFill>
          <a:blip r:embed="rId4">
            <a:alphaModFix/>
          </a:blip>
          <a:stretch>
            <a:fillRect/>
          </a:stretch>
        </p:blipFill>
        <p:spPr>
          <a:xfrm>
            <a:off x="1173200" y="4124500"/>
            <a:ext cx="2499250" cy="478875"/>
          </a:xfrm>
          <a:prstGeom prst="rect">
            <a:avLst/>
          </a:prstGeom>
          <a:noFill/>
          <a:ln cap="flat" cmpd="sng" w="19050">
            <a:solidFill>
              <a:schemeClr val="dk2"/>
            </a:solidFill>
            <a:prstDash val="solid"/>
            <a:round/>
            <a:headEnd len="sm" w="sm" type="none"/>
            <a:tailEnd len="sm" w="sm" type="none"/>
          </a:ln>
        </p:spPr>
      </p:pic>
      <p:pic>
        <p:nvPicPr>
          <p:cNvPr id="1688" name="Google Shape;1688;p172"/>
          <p:cNvPicPr preferRelativeResize="0"/>
          <p:nvPr/>
        </p:nvPicPr>
        <p:blipFill>
          <a:blip r:embed="rId5">
            <a:alphaModFix/>
          </a:blip>
          <a:stretch>
            <a:fillRect/>
          </a:stretch>
        </p:blipFill>
        <p:spPr>
          <a:xfrm>
            <a:off x="5509500" y="1572513"/>
            <a:ext cx="1307750" cy="2445725"/>
          </a:xfrm>
          <a:prstGeom prst="rect">
            <a:avLst/>
          </a:prstGeom>
          <a:noFill/>
          <a:ln cap="flat" cmpd="sng" w="19050">
            <a:solidFill>
              <a:schemeClr val="dk2"/>
            </a:solidFill>
            <a:prstDash val="solid"/>
            <a:round/>
            <a:headEnd len="sm" w="sm" type="none"/>
            <a:tailEnd len="sm" w="sm" type="none"/>
          </a:ln>
        </p:spPr>
      </p:pic>
      <p:pic>
        <p:nvPicPr>
          <p:cNvPr id="1689" name="Google Shape;1689;p172"/>
          <p:cNvPicPr preferRelativeResize="0"/>
          <p:nvPr/>
        </p:nvPicPr>
        <p:blipFill>
          <a:blip r:embed="rId4">
            <a:alphaModFix/>
          </a:blip>
          <a:stretch>
            <a:fillRect/>
          </a:stretch>
        </p:blipFill>
        <p:spPr>
          <a:xfrm>
            <a:off x="5075500" y="4124500"/>
            <a:ext cx="2499250" cy="4788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3" name="Shape 1693"/>
        <p:cNvGrpSpPr/>
        <p:nvPr/>
      </p:nvGrpSpPr>
      <p:grpSpPr>
        <a:xfrm>
          <a:off x="0" y="0"/>
          <a:ext cx="0" cy="0"/>
          <a:chOff x="0" y="0"/>
          <a:chExt cx="0" cy="0"/>
        </a:xfrm>
      </p:grpSpPr>
      <p:sp>
        <p:nvSpPr>
          <p:cNvPr id="1694" name="Google Shape;1694;p173"/>
          <p:cNvSpPr txBox="1"/>
          <p:nvPr>
            <p:ph type="ctrTitle"/>
          </p:nvPr>
        </p:nvSpPr>
        <p:spPr>
          <a:xfrm>
            <a:off x="268325" y="400446"/>
            <a:ext cx="7772400" cy="575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200">
                <a:solidFill>
                  <a:srgbClr val="434343"/>
                </a:solidFill>
                <a:latin typeface="Hepta Slab"/>
                <a:ea typeface="Hepta Slab"/>
                <a:cs typeface="Hepta Slab"/>
                <a:sym typeface="Hepta Slab"/>
              </a:rPr>
              <a:t>Approximate Location</a:t>
            </a:r>
            <a:endParaRPr b="0" sz="2200">
              <a:solidFill>
                <a:srgbClr val="434343"/>
              </a:solidFill>
              <a:latin typeface="Hepta Slab"/>
              <a:ea typeface="Hepta Slab"/>
              <a:cs typeface="Hepta Slab"/>
              <a:sym typeface="Hepta Slab"/>
            </a:endParaRPr>
          </a:p>
        </p:txBody>
      </p:sp>
      <p:sp>
        <p:nvSpPr>
          <p:cNvPr id="1695" name="Google Shape;1695;p173"/>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1696" name="Google Shape;1696;p173"/>
          <p:cNvSpPr txBox="1"/>
          <p:nvPr/>
        </p:nvSpPr>
        <p:spPr>
          <a:xfrm>
            <a:off x="474225" y="1108750"/>
            <a:ext cx="7974000" cy="61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Quicksand"/>
                <a:ea typeface="Quicksand"/>
                <a:cs typeface="Quicksand"/>
                <a:sym typeface="Quicksand"/>
              </a:rPr>
              <a:t>2. Fill in the blank to make the statement true. </a:t>
            </a:r>
            <a:endParaRPr sz="1700">
              <a:latin typeface="Quicksand"/>
              <a:ea typeface="Quicksand"/>
              <a:cs typeface="Quicksand"/>
              <a:sym typeface="Quicksand"/>
            </a:endParaRPr>
          </a:p>
        </p:txBody>
      </p:sp>
      <p:pic>
        <p:nvPicPr>
          <p:cNvPr id="1697" name="Google Shape;1697;p173"/>
          <p:cNvPicPr preferRelativeResize="0"/>
          <p:nvPr/>
        </p:nvPicPr>
        <p:blipFill>
          <a:blip r:embed="rId3">
            <a:alphaModFix/>
          </a:blip>
          <a:stretch>
            <a:fillRect/>
          </a:stretch>
        </p:blipFill>
        <p:spPr>
          <a:xfrm>
            <a:off x="3526363" y="1725850"/>
            <a:ext cx="1869725" cy="26975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1" name="Shape 1701"/>
        <p:cNvGrpSpPr/>
        <p:nvPr/>
      </p:nvGrpSpPr>
      <p:grpSpPr>
        <a:xfrm>
          <a:off x="0" y="0"/>
          <a:ext cx="0" cy="0"/>
          <a:chOff x="0" y="0"/>
          <a:chExt cx="0" cy="0"/>
        </a:xfrm>
      </p:grpSpPr>
      <p:sp>
        <p:nvSpPr>
          <p:cNvPr id="1702" name="Google Shape;1702;p174"/>
          <p:cNvSpPr txBox="1"/>
          <p:nvPr>
            <p:ph type="ctrTitle"/>
          </p:nvPr>
        </p:nvSpPr>
        <p:spPr>
          <a:xfrm>
            <a:off x="480025" y="42922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434343"/>
                </a:solidFill>
                <a:latin typeface="Hepta Slab"/>
                <a:ea typeface="Hepta Slab"/>
                <a:cs typeface="Hepta Slab"/>
                <a:sym typeface="Hepta Slab"/>
              </a:rPr>
              <a:t>An Unknown Number</a:t>
            </a:r>
            <a:endParaRPr b="0" sz="2500">
              <a:solidFill>
                <a:srgbClr val="434343"/>
              </a:solidFill>
              <a:latin typeface="Hepta Slab"/>
              <a:ea typeface="Hepta Slab"/>
              <a:cs typeface="Hepta Slab"/>
              <a:sym typeface="Hepta Slab"/>
            </a:endParaRPr>
          </a:p>
        </p:txBody>
      </p:sp>
      <p:sp>
        <p:nvSpPr>
          <p:cNvPr id="1703" name="Google Shape;1703;p174"/>
          <p:cNvSpPr txBox="1"/>
          <p:nvPr/>
        </p:nvSpPr>
        <p:spPr>
          <a:xfrm>
            <a:off x="8055000" y="67225"/>
            <a:ext cx="1004100" cy="6876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pic>
        <p:nvPicPr>
          <p:cNvPr id="1704" name="Google Shape;1704;p174"/>
          <p:cNvPicPr preferRelativeResize="0"/>
          <p:nvPr/>
        </p:nvPicPr>
        <p:blipFill>
          <a:blip r:embed="rId3">
            <a:alphaModFix/>
          </a:blip>
          <a:stretch>
            <a:fillRect/>
          </a:stretch>
        </p:blipFill>
        <p:spPr>
          <a:xfrm>
            <a:off x="480025" y="1227373"/>
            <a:ext cx="3499493" cy="687600"/>
          </a:xfrm>
          <a:prstGeom prst="rect">
            <a:avLst/>
          </a:prstGeom>
          <a:noFill/>
          <a:ln cap="flat" cmpd="sng" w="19050">
            <a:solidFill>
              <a:schemeClr val="dk2"/>
            </a:solidFill>
            <a:prstDash val="solid"/>
            <a:round/>
            <a:headEnd len="sm" w="sm" type="none"/>
            <a:tailEnd len="sm" w="sm" type="none"/>
          </a:ln>
        </p:spPr>
      </p:pic>
      <p:sp>
        <p:nvSpPr>
          <p:cNvPr id="1705" name="Google Shape;1705;p174"/>
          <p:cNvSpPr txBox="1"/>
          <p:nvPr/>
        </p:nvSpPr>
        <p:spPr>
          <a:xfrm>
            <a:off x="482725" y="2084950"/>
            <a:ext cx="3683100" cy="149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latin typeface="Quicksand"/>
                <a:ea typeface="Quicksand"/>
                <a:cs typeface="Quicksand"/>
                <a:sym typeface="Quicksand"/>
              </a:rPr>
              <a:t>The letter A represents a number on the number line. Label the approximate location of the value of each expression. Explain or show your reasoning. </a:t>
            </a:r>
            <a:endParaRPr sz="1700">
              <a:latin typeface="Quicksand"/>
              <a:ea typeface="Quicksand"/>
              <a:cs typeface="Quicksand"/>
              <a:sym typeface="Quicksand"/>
            </a:endParaRPr>
          </a:p>
        </p:txBody>
      </p:sp>
      <p:pic>
        <p:nvPicPr>
          <p:cNvPr id="1706" name="Google Shape;1706;p174"/>
          <p:cNvPicPr preferRelativeResize="0"/>
          <p:nvPr/>
        </p:nvPicPr>
        <p:blipFill>
          <a:blip r:embed="rId4">
            <a:alphaModFix/>
          </a:blip>
          <a:stretch>
            <a:fillRect/>
          </a:stretch>
        </p:blipFill>
        <p:spPr>
          <a:xfrm>
            <a:off x="4777475" y="1227371"/>
            <a:ext cx="1409700" cy="3000375"/>
          </a:xfrm>
          <a:prstGeom prst="rect">
            <a:avLst/>
          </a:prstGeom>
          <a:noFill/>
          <a:ln cap="flat" cmpd="sng" w="19050">
            <a:solidFill>
              <a:schemeClr val="dk2"/>
            </a:solidFill>
            <a:prstDash val="solid"/>
            <a:round/>
            <a:headEnd len="sm" w="sm" type="none"/>
            <a:tailEnd len="sm" w="sm" type="none"/>
          </a:ln>
        </p:spPr>
      </p:pic>
      <p:pic>
        <p:nvPicPr>
          <p:cNvPr id="1707" name="Google Shape;1707;p174"/>
          <p:cNvPicPr preferRelativeResize="0"/>
          <p:nvPr/>
        </p:nvPicPr>
        <p:blipFill>
          <a:blip r:embed="rId5">
            <a:alphaModFix/>
          </a:blip>
          <a:stretch>
            <a:fillRect/>
          </a:stretch>
        </p:blipFill>
        <p:spPr>
          <a:xfrm>
            <a:off x="6339575" y="1190625"/>
            <a:ext cx="1358993" cy="30003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1" name="Shape 1711"/>
        <p:cNvGrpSpPr/>
        <p:nvPr/>
      </p:nvGrpSpPr>
      <p:grpSpPr>
        <a:xfrm>
          <a:off x="0" y="0"/>
          <a:ext cx="0" cy="0"/>
          <a:chOff x="0" y="0"/>
          <a:chExt cx="0" cy="0"/>
        </a:xfrm>
      </p:grpSpPr>
      <p:sp>
        <p:nvSpPr>
          <p:cNvPr id="1712" name="Google Shape;1712;p175"/>
          <p:cNvSpPr txBox="1"/>
          <p:nvPr>
            <p:ph type="ctrTitle"/>
          </p:nvPr>
        </p:nvSpPr>
        <p:spPr>
          <a:xfrm>
            <a:off x="480025" y="42922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434343"/>
                </a:solidFill>
                <a:latin typeface="Hepta Slab"/>
                <a:ea typeface="Hepta Slab"/>
                <a:cs typeface="Hepta Slab"/>
                <a:sym typeface="Hepta Slab"/>
              </a:rPr>
              <a:t>An Unknown Number</a:t>
            </a:r>
            <a:endParaRPr sz="2500">
              <a:solidFill>
                <a:srgbClr val="434343"/>
              </a:solidFill>
              <a:latin typeface="Hepta Slab"/>
              <a:ea typeface="Hepta Slab"/>
              <a:cs typeface="Hepta Slab"/>
              <a:sym typeface="Hepta Slab"/>
            </a:endParaRPr>
          </a:p>
        </p:txBody>
      </p:sp>
      <p:sp>
        <p:nvSpPr>
          <p:cNvPr id="1713" name="Google Shape;1713;p175"/>
          <p:cNvSpPr txBox="1"/>
          <p:nvPr/>
        </p:nvSpPr>
        <p:spPr>
          <a:xfrm>
            <a:off x="8055000" y="67225"/>
            <a:ext cx="1004100" cy="6876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1714" name="Google Shape;1714;p175"/>
          <p:cNvSpPr txBox="1"/>
          <p:nvPr/>
        </p:nvSpPr>
        <p:spPr>
          <a:xfrm>
            <a:off x="480025" y="1317275"/>
            <a:ext cx="8013600" cy="480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rgbClr val="595959"/>
                </a:solidFill>
                <a:latin typeface="Quicksand"/>
                <a:ea typeface="Quicksand"/>
                <a:cs typeface="Quicksand"/>
                <a:sym typeface="Quicksand"/>
              </a:rPr>
              <a:t>2. Is 13/8 x 11/39 less than, greater than, or equal to 11/39? Explain or show your reasoning. </a:t>
            </a:r>
            <a:endParaRPr sz="1800">
              <a:solidFill>
                <a:srgbClr val="595959"/>
              </a:solidFill>
              <a:latin typeface="Quicksand"/>
              <a:ea typeface="Quicksand"/>
              <a:cs typeface="Quicksand"/>
              <a:sym typeface="Quicksand"/>
            </a:endParaRPr>
          </a:p>
          <a:p>
            <a:pPr indent="0" lvl="0" marL="0" rtl="0" algn="l">
              <a:spcBef>
                <a:spcPts val="0"/>
              </a:spcBef>
              <a:spcAft>
                <a:spcPts val="0"/>
              </a:spcAft>
              <a:buNone/>
            </a:pPr>
            <a:r>
              <a:t/>
            </a:r>
            <a:endParaRPr sz="1800">
              <a:solidFill>
                <a:srgbClr val="595959"/>
              </a:solidFill>
              <a:latin typeface="Quicksand"/>
              <a:ea typeface="Quicksand"/>
              <a:cs typeface="Quicksand"/>
              <a:sym typeface="Quicksand"/>
            </a:endParaRPr>
          </a:p>
          <a:p>
            <a:pPr indent="0" lvl="0" marL="0" rtl="0" algn="ctr">
              <a:spcBef>
                <a:spcPts val="0"/>
              </a:spcBef>
              <a:spcAft>
                <a:spcPts val="0"/>
              </a:spcAft>
              <a:buNone/>
            </a:pPr>
            <a:r>
              <a:t/>
            </a:r>
            <a:endParaRPr sz="1800">
              <a:solidFill>
                <a:srgbClr val="595959"/>
              </a:solidFill>
              <a:latin typeface="Quicksand"/>
              <a:ea typeface="Quicksand"/>
              <a:cs typeface="Quicksand"/>
              <a:sym typeface="Quicksand"/>
            </a:endParaRPr>
          </a:p>
          <a:p>
            <a:pPr indent="0" lvl="0" marL="0" rtl="0" algn="ctr">
              <a:spcBef>
                <a:spcPts val="0"/>
              </a:spcBef>
              <a:spcAft>
                <a:spcPts val="0"/>
              </a:spcAft>
              <a:buNone/>
            </a:pPr>
            <a:r>
              <a:t/>
            </a:r>
            <a:endParaRPr sz="1800">
              <a:solidFill>
                <a:srgbClr val="595959"/>
              </a:solidFill>
              <a:latin typeface="Quicksand"/>
              <a:ea typeface="Quicksand"/>
              <a:cs typeface="Quicksand"/>
              <a:sym typeface="Quicksand"/>
            </a:endParaRPr>
          </a:p>
          <a:p>
            <a:pPr indent="0" lvl="0" marL="0" rtl="0" algn="ctr">
              <a:spcBef>
                <a:spcPts val="0"/>
              </a:spcBef>
              <a:spcAft>
                <a:spcPts val="0"/>
              </a:spcAft>
              <a:buNone/>
            </a:pPr>
            <a:r>
              <a:rPr lang="en" sz="1800">
                <a:solidFill>
                  <a:srgbClr val="595959"/>
                </a:solidFill>
                <a:latin typeface="Quicksand"/>
                <a:ea typeface="Quicksand"/>
                <a:cs typeface="Quicksand"/>
                <a:sym typeface="Quicksand"/>
              </a:rPr>
              <a:t>3. Is ⅔ x 17/53 less than, greater than, or equal to 17/53 ? Explain or show your reasoning. </a:t>
            </a:r>
            <a:endParaRPr sz="1800">
              <a:solidFill>
                <a:srgbClr val="595959"/>
              </a:solidFill>
              <a:latin typeface="Quicksand"/>
              <a:ea typeface="Quicksand"/>
              <a:cs typeface="Quicksand"/>
              <a:sym typeface="Quicksand"/>
            </a:endParaRPr>
          </a:p>
        </p:txBody>
      </p:sp>
      <p:pic>
        <p:nvPicPr>
          <p:cNvPr id="1715" name="Google Shape;1715;p175"/>
          <p:cNvPicPr preferRelativeResize="0"/>
          <p:nvPr/>
        </p:nvPicPr>
        <p:blipFill>
          <a:blip r:embed="rId3">
            <a:alphaModFix/>
          </a:blip>
          <a:stretch>
            <a:fillRect/>
          </a:stretch>
        </p:blipFill>
        <p:spPr>
          <a:xfrm>
            <a:off x="6386950" y="3291450"/>
            <a:ext cx="1056100" cy="1269575"/>
          </a:xfrm>
          <a:prstGeom prst="rect">
            <a:avLst/>
          </a:prstGeom>
          <a:noFill/>
          <a:ln cap="flat" cmpd="sng" w="19050">
            <a:solidFill>
              <a:schemeClr val="dk2"/>
            </a:solidFill>
            <a:prstDash val="solid"/>
            <a:round/>
            <a:headEnd len="sm" w="sm" type="none"/>
            <a:tailEnd len="sm" w="sm" type="none"/>
          </a:ln>
        </p:spPr>
      </p:pic>
      <p:pic>
        <p:nvPicPr>
          <p:cNvPr id="1716" name="Google Shape;1716;p175"/>
          <p:cNvPicPr preferRelativeResize="0"/>
          <p:nvPr/>
        </p:nvPicPr>
        <p:blipFill>
          <a:blip r:embed="rId3">
            <a:alphaModFix/>
          </a:blip>
          <a:stretch>
            <a:fillRect/>
          </a:stretch>
        </p:blipFill>
        <p:spPr>
          <a:xfrm>
            <a:off x="1753400" y="3291450"/>
            <a:ext cx="1056100" cy="12695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0" name="Shape 1720"/>
        <p:cNvGrpSpPr/>
        <p:nvPr/>
      </p:nvGrpSpPr>
      <p:grpSpPr>
        <a:xfrm>
          <a:off x="0" y="0"/>
          <a:ext cx="0" cy="0"/>
          <a:chOff x="0" y="0"/>
          <a:chExt cx="0" cy="0"/>
        </a:xfrm>
      </p:grpSpPr>
      <p:sp>
        <p:nvSpPr>
          <p:cNvPr id="1721" name="Google Shape;1721;p176"/>
          <p:cNvSpPr txBox="1"/>
          <p:nvPr/>
        </p:nvSpPr>
        <p:spPr>
          <a:xfrm>
            <a:off x="7943375" y="220450"/>
            <a:ext cx="10686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a:solidFill>
                  <a:srgbClr val="434343"/>
                </a:solidFill>
                <a:latin typeface="Nixie One"/>
                <a:ea typeface="Nixie One"/>
                <a:cs typeface="Nixie One"/>
                <a:sym typeface="Nixie One"/>
              </a:rPr>
              <a:t>Lesson Synthesis</a:t>
            </a:r>
            <a:endParaRPr>
              <a:solidFill>
                <a:srgbClr val="434343"/>
              </a:solidFill>
              <a:latin typeface="Nixie One"/>
              <a:ea typeface="Nixie One"/>
              <a:cs typeface="Nixie One"/>
              <a:sym typeface="Nixie One"/>
            </a:endParaRPr>
          </a:p>
        </p:txBody>
      </p:sp>
      <p:pic>
        <p:nvPicPr>
          <p:cNvPr id="1722" name="Google Shape;1722;p176"/>
          <p:cNvPicPr preferRelativeResize="0"/>
          <p:nvPr/>
        </p:nvPicPr>
        <p:blipFill>
          <a:blip r:embed="rId3">
            <a:alphaModFix/>
          </a:blip>
          <a:stretch>
            <a:fillRect/>
          </a:stretch>
        </p:blipFill>
        <p:spPr>
          <a:xfrm>
            <a:off x="4032561" y="3209812"/>
            <a:ext cx="1676625" cy="1068425"/>
          </a:xfrm>
          <a:prstGeom prst="rect">
            <a:avLst/>
          </a:prstGeom>
          <a:noFill/>
          <a:ln>
            <a:noFill/>
          </a:ln>
        </p:spPr>
      </p:pic>
      <p:sp>
        <p:nvSpPr>
          <p:cNvPr id="1723" name="Google Shape;1723;p176"/>
          <p:cNvSpPr/>
          <p:nvPr/>
        </p:nvSpPr>
        <p:spPr>
          <a:xfrm>
            <a:off x="5610125" y="2024350"/>
            <a:ext cx="2808289" cy="161284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4" name="Google Shape;1724;p176"/>
          <p:cNvSpPr txBox="1"/>
          <p:nvPr/>
        </p:nvSpPr>
        <p:spPr>
          <a:xfrm flipH="1">
            <a:off x="6020662" y="2169650"/>
            <a:ext cx="1830000" cy="70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What can we say is always true about the size of the product of a fraction and a whole number?</a:t>
            </a:r>
            <a:endParaRPr b="1" sz="1200">
              <a:latin typeface="Quicksand"/>
              <a:ea typeface="Quicksand"/>
              <a:cs typeface="Quicksand"/>
              <a:sym typeface="Quicksand"/>
            </a:endParaRPr>
          </a:p>
        </p:txBody>
      </p:sp>
      <p:sp>
        <p:nvSpPr>
          <p:cNvPr id="1725" name="Google Shape;1725;p176"/>
          <p:cNvSpPr/>
          <p:nvPr/>
        </p:nvSpPr>
        <p:spPr>
          <a:xfrm flipH="1">
            <a:off x="1000549" y="2603799"/>
            <a:ext cx="2439094" cy="134529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6" name="Google Shape;1726;p176"/>
          <p:cNvSpPr txBox="1"/>
          <p:nvPr/>
        </p:nvSpPr>
        <p:spPr>
          <a:xfrm>
            <a:off x="1425839" y="2677271"/>
            <a:ext cx="1588500" cy="70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What numbers make these statements true</a:t>
            </a:r>
            <a:endParaRPr b="1">
              <a:latin typeface="Quicksand"/>
              <a:ea typeface="Quicksand"/>
              <a:cs typeface="Quicksand"/>
              <a:sym typeface="Quicksand"/>
            </a:endParaRPr>
          </a:p>
        </p:txBody>
      </p:sp>
      <p:pic>
        <p:nvPicPr>
          <p:cNvPr id="1727" name="Google Shape;1727;p176"/>
          <p:cNvPicPr preferRelativeResize="0"/>
          <p:nvPr/>
        </p:nvPicPr>
        <p:blipFill>
          <a:blip r:embed="rId4">
            <a:alphaModFix/>
          </a:blip>
          <a:stretch>
            <a:fillRect/>
          </a:stretch>
        </p:blipFill>
        <p:spPr>
          <a:xfrm>
            <a:off x="3014350" y="567025"/>
            <a:ext cx="2295525" cy="1457325"/>
          </a:xfrm>
          <a:prstGeom prst="rect">
            <a:avLst/>
          </a:prstGeom>
          <a:noFill/>
          <a:ln>
            <a:noFill/>
          </a:ln>
        </p:spPr>
      </p:pic>
    </p:spTree>
  </p:cSld>
  <p:clrMapOvr>
    <a:masterClrMapping/>
  </p:clrMapOvr>
</p:sld>
</file>

<file path=ppt/slides/slide1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1" name="Shape 1731"/>
        <p:cNvGrpSpPr/>
        <p:nvPr/>
      </p:nvGrpSpPr>
      <p:grpSpPr>
        <a:xfrm>
          <a:off x="0" y="0"/>
          <a:ext cx="0" cy="0"/>
          <a:chOff x="0" y="0"/>
          <a:chExt cx="0" cy="0"/>
        </a:xfrm>
      </p:grpSpPr>
      <p:sp>
        <p:nvSpPr>
          <p:cNvPr id="1732" name="Google Shape;1732;p177"/>
          <p:cNvSpPr txBox="1"/>
          <p:nvPr>
            <p:ph type="ctrTitle"/>
          </p:nvPr>
        </p:nvSpPr>
        <p:spPr>
          <a:xfrm>
            <a:off x="914725" y="1650300"/>
            <a:ext cx="74469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Compare to 1</a:t>
            </a:r>
            <a:endParaRPr sz="4400">
              <a:solidFill>
                <a:srgbClr val="434343"/>
              </a:solidFill>
              <a:latin typeface="Hepta Slab"/>
              <a:ea typeface="Hepta Slab"/>
              <a:cs typeface="Hepta Slab"/>
              <a:sym typeface="Hepta Slab"/>
            </a:endParaRPr>
          </a:p>
        </p:txBody>
      </p:sp>
      <p:sp>
        <p:nvSpPr>
          <p:cNvPr id="1733" name="Google Shape;1733;p177"/>
          <p:cNvSpPr txBox="1"/>
          <p:nvPr/>
        </p:nvSpPr>
        <p:spPr>
          <a:xfrm>
            <a:off x="1352850" y="2388300"/>
            <a:ext cx="78615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Let’s explain what happens when we multiply a fraction by a fraction greater than, less than, or equal to 1.</a:t>
            </a:r>
            <a:endParaRPr sz="1100">
              <a:latin typeface="Quicksand"/>
              <a:ea typeface="Quicksand"/>
              <a:cs typeface="Quicksand"/>
              <a:sym typeface="Quicksand"/>
            </a:endParaRPr>
          </a:p>
        </p:txBody>
      </p:sp>
      <p:sp>
        <p:nvSpPr>
          <p:cNvPr id="1734" name="Google Shape;1734;p177"/>
          <p:cNvSpPr/>
          <p:nvPr/>
        </p:nvSpPr>
        <p:spPr>
          <a:xfrm>
            <a:off x="873677" y="23704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5" name="Google Shape;1735;p17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5.NF.B.5.b</a:t>
            </a:r>
            <a:endParaRPr sz="1100">
              <a:latin typeface="Quicksand"/>
              <a:ea typeface="Quicksand"/>
              <a:cs typeface="Quicksand"/>
              <a:sym typeface="Quicksand"/>
            </a:endParaRPr>
          </a:p>
        </p:txBody>
      </p:sp>
      <p:sp>
        <p:nvSpPr>
          <p:cNvPr id="1736" name="Google Shape;1736;p177"/>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19</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740" name="Shape 1740"/>
        <p:cNvGrpSpPr/>
        <p:nvPr/>
      </p:nvGrpSpPr>
      <p:grpSpPr>
        <a:xfrm>
          <a:off x="0" y="0"/>
          <a:ext cx="0" cy="0"/>
          <a:chOff x="0" y="0"/>
          <a:chExt cx="0" cy="0"/>
        </a:xfrm>
      </p:grpSpPr>
      <p:sp>
        <p:nvSpPr>
          <p:cNvPr id="1741" name="Google Shape;1741;p178"/>
          <p:cNvSpPr txBox="1"/>
          <p:nvPr>
            <p:ph type="ctrTitle"/>
          </p:nvPr>
        </p:nvSpPr>
        <p:spPr>
          <a:xfrm>
            <a:off x="670100" y="332850"/>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666666"/>
                </a:solidFill>
                <a:latin typeface="Hepta Slab"/>
                <a:ea typeface="Hepta Slab"/>
                <a:cs typeface="Hepta Slab"/>
                <a:sym typeface="Hepta Slab"/>
              </a:rPr>
              <a:t>What Do You Know About...</a:t>
            </a:r>
            <a:endParaRPr b="0" sz="2700">
              <a:solidFill>
                <a:srgbClr val="666666"/>
              </a:solidFill>
              <a:latin typeface="Hepta Slab"/>
              <a:ea typeface="Hepta Slab"/>
              <a:cs typeface="Hepta Slab"/>
              <a:sym typeface="Hepta Slab"/>
            </a:endParaRPr>
          </a:p>
        </p:txBody>
      </p:sp>
      <p:sp>
        <p:nvSpPr>
          <p:cNvPr id="1742" name="Google Shape;1742;p178"/>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743" name="Google Shape;1743;p178"/>
          <p:cNvPicPr preferRelativeResize="0"/>
          <p:nvPr/>
        </p:nvPicPr>
        <p:blipFill>
          <a:blip r:embed="rId3">
            <a:alphaModFix/>
          </a:blip>
          <a:stretch>
            <a:fillRect/>
          </a:stretch>
        </p:blipFill>
        <p:spPr>
          <a:xfrm>
            <a:off x="2136325" y="1775600"/>
            <a:ext cx="4591050" cy="1038225"/>
          </a:xfrm>
          <a:prstGeom prst="rect">
            <a:avLst/>
          </a:prstGeom>
          <a:noFill/>
          <a:ln>
            <a:noFill/>
          </a:ln>
        </p:spPr>
      </p:pic>
    </p:spTree>
  </p:cSld>
  <p:clrMapOvr>
    <a:masterClrMapping/>
  </p:clrMapOvr>
</p:sld>
</file>

<file path=ppt/slides/slide1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7" name="Shape 1747"/>
        <p:cNvGrpSpPr/>
        <p:nvPr/>
      </p:nvGrpSpPr>
      <p:grpSpPr>
        <a:xfrm>
          <a:off x="0" y="0"/>
          <a:ext cx="0" cy="0"/>
          <a:chOff x="0" y="0"/>
          <a:chExt cx="0" cy="0"/>
        </a:xfrm>
      </p:grpSpPr>
      <p:sp>
        <p:nvSpPr>
          <p:cNvPr id="1748" name="Google Shape;1748;p179"/>
          <p:cNvSpPr txBox="1"/>
          <p:nvPr>
            <p:ph type="ctrTitle"/>
          </p:nvPr>
        </p:nvSpPr>
        <p:spPr>
          <a:xfrm>
            <a:off x="425000" y="2733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200">
                <a:solidFill>
                  <a:srgbClr val="434343"/>
                </a:solidFill>
                <a:latin typeface="Hepta Slab"/>
                <a:ea typeface="Hepta Slab"/>
                <a:cs typeface="Hepta Slab"/>
                <a:sym typeface="Hepta Slab"/>
              </a:rPr>
              <a:t>Compare Fraction Products on the Number Line</a:t>
            </a:r>
            <a:endParaRPr b="0" sz="2200">
              <a:solidFill>
                <a:srgbClr val="434343"/>
              </a:solidFill>
              <a:latin typeface="Hepta Slab"/>
              <a:ea typeface="Hepta Slab"/>
              <a:cs typeface="Hepta Slab"/>
              <a:sym typeface="Hepta Slab"/>
            </a:endParaRPr>
          </a:p>
        </p:txBody>
      </p:sp>
      <p:sp>
        <p:nvSpPr>
          <p:cNvPr id="1749" name="Google Shape;1749;p179"/>
          <p:cNvSpPr txBox="1"/>
          <p:nvPr/>
        </p:nvSpPr>
        <p:spPr>
          <a:xfrm>
            <a:off x="8055000" y="67225"/>
            <a:ext cx="1004100" cy="6876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1750" name="Google Shape;1750;p179"/>
          <p:cNvSpPr txBox="1"/>
          <p:nvPr/>
        </p:nvSpPr>
        <p:spPr>
          <a:xfrm>
            <a:off x="1274423" y="882350"/>
            <a:ext cx="6733500" cy="480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solidFill>
                  <a:srgbClr val="595959"/>
                </a:solidFill>
                <a:latin typeface="Quicksand"/>
                <a:ea typeface="Quicksand"/>
                <a:cs typeface="Quicksand"/>
                <a:sym typeface="Quicksand"/>
              </a:rPr>
              <a:t>Match the expressions and number lines that show the same value. </a:t>
            </a:r>
            <a:endParaRPr sz="1600">
              <a:solidFill>
                <a:srgbClr val="595959"/>
              </a:solidFill>
              <a:latin typeface="Quicksand"/>
              <a:ea typeface="Quicksand"/>
              <a:cs typeface="Quicksand"/>
              <a:sym typeface="Quicksand"/>
            </a:endParaRPr>
          </a:p>
          <a:p>
            <a:pPr indent="0" lvl="0" marL="0" rtl="0" algn="ctr">
              <a:spcBef>
                <a:spcPts val="0"/>
              </a:spcBef>
              <a:spcAft>
                <a:spcPts val="0"/>
              </a:spcAft>
              <a:buNone/>
            </a:pPr>
            <a:r>
              <a:t/>
            </a:r>
            <a:endParaRPr sz="1600">
              <a:solidFill>
                <a:srgbClr val="595959"/>
              </a:solidFill>
              <a:latin typeface="Quicksand"/>
              <a:ea typeface="Quicksand"/>
              <a:cs typeface="Quicksand"/>
              <a:sym typeface="Quicksand"/>
            </a:endParaRPr>
          </a:p>
          <a:p>
            <a:pPr indent="0" lvl="0" marL="0" rtl="0" algn="ctr">
              <a:spcBef>
                <a:spcPts val="0"/>
              </a:spcBef>
              <a:spcAft>
                <a:spcPts val="0"/>
              </a:spcAft>
              <a:buNone/>
            </a:pPr>
            <a:r>
              <a:t/>
            </a:r>
            <a:endParaRPr sz="1600">
              <a:solidFill>
                <a:srgbClr val="595959"/>
              </a:solidFill>
              <a:latin typeface="Quicksand"/>
              <a:ea typeface="Quicksand"/>
              <a:cs typeface="Quicksand"/>
              <a:sym typeface="Quicksand"/>
            </a:endParaRPr>
          </a:p>
          <a:p>
            <a:pPr indent="0" lvl="0" marL="0" rtl="0" algn="ctr">
              <a:spcBef>
                <a:spcPts val="0"/>
              </a:spcBef>
              <a:spcAft>
                <a:spcPts val="0"/>
              </a:spcAft>
              <a:buNone/>
            </a:pPr>
            <a:r>
              <a:t/>
            </a:r>
            <a:endParaRPr sz="1600">
              <a:solidFill>
                <a:srgbClr val="595959"/>
              </a:solidFill>
              <a:latin typeface="Quicksand"/>
              <a:ea typeface="Quicksand"/>
              <a:cs typeface="Quicksand"/>
              <a:sym typeface="Quicksand"/>
            </a:endParaRPr>
          </a:p>
          <a:p>
            <a:pPr indent="0" lvl="0" marL="0" rtl="0" algn="ctr">
              <a:spcBef>
                <a:spcPts val="0"/>
              </a:spcBef>
              <a:spcAft>
                <a:spcPts val="0"/>
              </a:spcAft>
              <a:buNone/>
            </a:pPr>
            <a:r>
              <a:t/>
            </a:r>
            <a:endParaRPr sz="1600">
              <a:solidFill>
                <a:srgbClr val="595959"/>
              </a:solidFill>
              <a:latin typeface="Quicksand"/>
              <a:ea typeface="Quicksand"/>
              <a:cs typeface="Quicksand"/>
              <a:sym typeface="Quicksand"/>
            </a:endParaRPr>
          </a:p>
          <a:p>
            <a:pPr indent="0" lvl="0" marL="0" rtl="0" algn="ctr">
              <a:spcBef>
                <a:spcPts val="0"/>
              </a:spcBef>
              <a:spcAft>
                <a:spcPts val="0"/>
              </a:spcAft>
              <a:buNone/>
            </a:pPr>
            <a:r>
              <a:t/>
            </a:r>
            <a:endParaRPr sz="1600">
              <a:solidFill>
                <a:srgbClr val="595959"/>
              </a:solidFill>
              <a:latin typeface="Quicksand"/>
              <a:ea typeface="Quicksand"/>
              <a:cs typeface="Quicksand"/>
              <a:sym typeface="Quicksand"/>
            </a:endParaRPr>
          </a:p>
          <a:p>
            <a:pPr indent="0" lvl="0" marL="0" rtl="0" algn="ctr">
              <a:spcBef>
                <a:spcPts val="0"/>
              </a:spcBef>
              <a:spcAft>
                <a:spcPts val="0"/>
              </a:spcAft>
              <a:buNone/>
            </a:pPr>
            <a:r>
              <a:t/>
            </a:r>
            <a:endParaRPr sz="1600">
              <a:solidFill>
                <a:srgbClr val="595959"/>
              </a:solidFill>
              <a:latin typeface="Quicksand"/>
              <a:ea typeface="Quicksand"/>
              <a:cs typeface="Quicksand"/>
              <a:sym typeface="Quicksand"/>
            </a:endParaRPr>
          </a:p>
          <a:p>
            <a:pPr indent="0" lvl="0" marL="0" rtl="0" algn="ctr">
              <a:spcBef>
                <a:spcPts val="0"/>
              </a:spcBef>
              <a:spcAft>
                <a:spcPts val="0"/>
              </a:spcAft>
              <a:buNone/>
            </a:pPr>
            <a:r>
              <a:t/>
            </a:r>
            <a:endParaRPr sz="1600">
              <a:solidFill>
                <a:srgbClr val="595959"/>
              </a:solidFill>
              <a:latin typeface="Quicksand"/>
              <a:ea typeface="Quicksand"/>
              <a:cs typeface="Quicksand"/>
              <a:sym typeface="Quicksand"/>
            </a:endParaRPr>
          </a:p>
          <a:p>
            <a:pPr indent="0" lvl="0" marL="0" rtl="0" algn="ctr">
              <a:spcBef>
                <a:spcPts val="0"/>
              </a:spcBef>
              <a:spcAft>
                <a:spcPts val="0"/>
              </a:spcAft>
              <a:buNone/>
            </a:pPr>
            <a:r>
              <a:t/>
            </a:r>
            <a:endParaRPr sz="1600">
              <a:solidFill>
                <a:srgbClr val="595959"/>
              </a:solidFill>
              <a:latin typeface="Quicksand"/>
              <a:ea typeface="Quicksand"/>
              <a:cs typeface="Quicksand"/>
              <a:sym typeface="Quicksand"/>
            </a:endParaRPr>
          </a:p>
          <a:p>
            <a:pPr indent="0" lvl="0" marL="0" rtl="0" algn="ctr">
              <a:spcBef>
                <a:spcPts val="0"/>
              </a:spcBef>
              <a:spcAft>
                <a:spcPts val="0"/>
              </a:spcAft>
              <a:buNone/>
            </a:pPr>
            <a:r>
              <a:t/>
            </a:r>
            <a:endParaRPr sz="1600">
              <a:solidFill>
                <a:srgbClr val="595959"/>
              </a:solidFill>
              <a:latin typeface="Quicksand"/>
              <a:ea typeface="Quicksand"/>
              <a:cs typeface="Quicksand"/>
              <a:sym typeface="Quicksand"/>
            </a:endParaRPr>
          </a:p>
          <a:p>
            <a:pPr indent="0" lvl="0" marL="0" rtl="0" algn="ctr">
              <a:spcBef>
                <a:spcPts val="0"/>
              </a:spcBef>
              <a:spcAft>
                <a:spcPts val="0"/>
              </a:spcAft>
              <a:buNone/>
            </a:pPr>
            <a:r>
              <a:t/>
            </a:r>
            <a:endParaRPr sz="1600">
              <a:solidFill>
                <a:srgbClr val="595959"/>
              </a:solidFill>
              <a:latin typeface="Quicksand"/>
              <a:ea typeface="Quicksand"/>
              <a:cs typeface="Quicksand"/>
              <a:sym typeface="Quicksand"/>
            </a:endParaRPr>
          </a:p>
          <a:p>
            <a:pPr indent="0" lvl="0" marL="0" rtl="0" algn="ctr">
              <a:spcBef>
                <a:spcPts val="0"/>
              </a:spcBef>
              <a:spcAft>
                <a:spcPts val="0"/>
              </a:spcAft>
              <a:buNone/>
            </a:pPr>
            <a:r>
              <a:t/>
            </a:r>
            <a:endParaRPr sz="1600">
              <a:solidFill>
                <a:srgbClr val="595959"/>
              </a:solidFill>
              <a:latin typeface="Quicksand"/>
              <a:ea typeface="Quicksand"/>
              <a:cs typeface="Quicksand"/>
              <a:sym typeface="Quicksand"/>
            </a:endParaRPr>
          </a:p>
          <a:p>
            <a:pPr indent="0" lvl="0" marL="0" rtl="0" algn="ctr">
              <a:spcBef>
                <a:spcPts val="0"/>
              </a:spcBef>
              <a:spcAft>
                <a:spcPts val="0"/>
              </a:spcAft>
              <a:buNone/>
            </a:pPr>
            <a:r>
              <a:rPr lang="en" sz="1600">
                <a:solidFill>
                  <a:srgbClr val="595959"/>
                </a:solidFill>
                <a:latin typeface="Quicksand"/>
                <a:ea typeface="Quicksand"/>
                <a:cs typeface="Quicksand"/>
                <a:sym typeface="Quicksand"/>
              </a:rPr>
              <a:t>Choose one of the expressions from each set and explain whether the value is greater than or less than the second factor.</a:t>
            </a:r>
            <a:endParaRPr sz="1600">
              <a:solidFill>
                <a:srgbClr val="595959"/>
              </a:solidFill>
              <a:latin typeface="Quicksand"/>
              <a:ea typeface="Quicksand"/>
              <a:cs typeface="Quicksand"/>
              <a:sym typeface="Quicksand"/>
            </a:endParaRPr>
          </a:p>
        </p:txBody>
      </p:sp>
      <p:pic>
        <p:nvPicPr>
          <p:cNvPr id="1751" name="Google Shape;1751;p179"/>
          <p:cNvPicPr preferRelativeResize="0"/>
          <p:nvPr/>
        </p:nvPicPr>
        <p:blipFill>
          <a:blip r:embed="rId3">
            <a:alphaModFix/>
          </a:blip>
          <a:stretch>
            <a:fillRect/>
          </a:stretch>
        </p:blipFill>
        <p:spPr>
          <a:xfrm>
            <a:off x="666300" y="1542425"/>
            <a:ext cx="904875" cy="485775"/>
          </a:xfrm>
          <a:prstGeom prst="rect">
            <a:avLst/>
          </a:prstGeom>
          <a:noFill/>
          <a:ln cap="flat" cmpd="sng" w="19050">
            <a:solidFill>
              <a:schemeClr val="dk2"/>
            </a:solidFill>
            <a:prstDash val="solid"/>
            <a:round/>
            <a:headEnd len="sm" w="sm" type="none"/>
            <a:tailEnd len="sm" w="sm" type="none"/>
          </a:ln>
        </p:spPr>
      </p:pic>
      <p:pic>
        <p:nvPicPr>
          <p:cNvPr id="1752" name="Google Shape;1752;p179"/>
          <p:cNvPicPr preferRelativeResize="0"/>
          <p:nvPr/>
        </p:nvPicPr>
        <p:blipFill>
          <a:blip r:embed="rId4">
            <a:alphaModFix/>
          </a:blip>
          <a:stretch>
            <a:fillRect/>
          </a:stretch>
        </p:blipFill>
        <p:spPr>
          <a:xfrm>
            <a:off x="1842300" y="1510288"/>
            <a:ext cx="847725" cy="552450"/>
          </a:xfrm>
          <a:prstGeom prst="rect">
            <a:avLst/>
          </a:prstGeom>
          <a:noFill/>
          <a:ln cap="flat" cmpd="sng" w="19050">
            <a:solidFill>
              <a:schemeClr val="dk2"/>
            </a:solidFill>
            <a:prstDash val="solid"/>
            <a:round/>
            <a:headEnd len="sm" w="sm" type="none"/>
            <a:tailEnd len="sm" w="sm" type="none"/>
          </a:ln>
        </p:spPr>
      </p:pic>
      <p:pic>
        <p:nvPicPr>
          <p:cNvPr id="1753" name="Google Shape;1753;p179"/>
          <p:cNvPicPr preferRelativeResize="0"/>
          <p:nvPr/>
        </p:nvPicPr>
        <p:blipFill>
          <a:blip r:embed="rId5">
            <a:alphaModFix/>
          </a:blip>
          <a:stretch>
            <a:fillRect/>
          </a:stretch>
        </p:blipFill>
        <p:spPr>
          <a:xfrm>
            <a:off x="2961150" y="1557913"/>
            <a:ext cx="952500" cy="457200"/>
          </a:xfrm>
          <a:prstGeom prst="rect">
            <a:avLst/>
          </a:prstGeom>
          <a:noFill/>
          <a:ln cap="flat" cmpd="sng" w="19050">
            <a:solidFill>
              <a:schemeClr val="dk2"/>
            </a:solidFill>
            <a:prstDash val="solid"/>
            <a:round/>
            <a:headEnd len="sm" w="sm" type="none"/>
            <a:tailEnd len="sm" w="sm" type="none"/>
          </a:ln>
        </p:spPr>
      </p:pic>
      <p:pic>
        <p:nvPicPr>
          <p:cNvPr id="1754" name="Google Shape;1754;p179"/>
          <p:cNvPicPr preferRelativeResize="0"/>
          <p:nvPr/>
        </p:nvPicPr>
        <p:blipFill>
          <a:blip r:embed="rId6">
            <a:alphaModFix/>
          </a:blip>
          <a:stretch>
            <a:fillRect/>
          </a:stretch>
        </p:blipFill>
        <p:spPr>
          <a:xfrm>
            <a:off x="586975" y="2208000"/>
            <a:ext cx="1333500" cy="542925"/>
          </a:xfrm>
          <a:prstGeom prst="rect">
            <a:avLst/>
          </a:prstGeom>
          <a:noFill/>
          <a:ln cap="flat" cmpd="sng" w="19050">
            <a:solidFill>
              <a:schemeClr val="dk2"/>
            </a:solidFill>
            <a:prstDash val="solid"/>
            <a:round/>
            <a:headEnd len="sm" w="sm" type="none"/>
            <a:tailEnd len="sm" w="sm" type="none"/>
          </a:ln>
        </p:spPr>
      </p:pic>
      <p:pic>
        <p:nvPicPr>
          <p:cNvPr id="1755" name="Google Shape;1755;p179"/>
          <p:cNvPicPr preferRelativeResize="0"/>
          <p:nvPr/>
        </p:nvPicPr>
        <p:blipFill>
          <a:blip r:embed="rId7">
            <a:alphaModFix/>
          </a:blip>
          <a:stretch>
            <a:fillRect/>
          </a:stretch>
        </p:blipFill>
        <p:spPr>
          <a:xfrm>
            <a:off x="2064150" y="2210388"/>
            <a:ext cx="1428750" cy="523875"/>
          </a:xfrm>
          <a:prstGeom prst="rect">
            <a:avLst/>
          </a:prstGeom>
          <a:noFill/>
          <a:ln cap="flat" cmpd="sng" w="19050">
            <a:solidFill>
              <a:schemeClr val="dk2"/>
            </a:solidFill>
            <a:prstDash val="solid"/>
            <a:round/>
            <a:headEnd len="sm" w="sm" type="none"/>
            <a:tailEnd len="sm" w="sm" type="none"/>
          </a:ln>
        </p:spPr>
      </p:pic>
      <p:pic>
        <p:nvPicPr>
          <p:cNvPr id="1756" name="Google Shape;1756;p179"/>
          <p:cNvPicPr preferRelativeResize="0"/>
          <p:nvPr/>
        </p:nvPicPr>
        <p:blipFill>
          <a:blip r:embed="rId8">
            <a:alphaModFix/>
          </a:blip>
          <a:stretch>
            <a:fillRect/>
          </a:stretch>
        </p:blipFill>
        <p:spPr>
          <a:xfrm>
            <a:off x="1601025" y="2896175"/>
            <a:ext cx="1419225" cy="485775"/>
          </a:xfrm>
          <a:prstGeom prst="rect">
            <a:avLst/>
          </a:prstGeom>
          <a:noFill/>
          <a:ln cap="flat" cmpd="sng" w="19050">
            <a:solidFill>
              <a:schemeClr val="dk2"/>
            </a:solidFill>
            <a:prstDash val="solid"/>
            <a:round/>
            <a:headEnd len="sm" w="sm" type="none"/>
            <a:tailEnd len="sm" w="sm" type="none"/>
          </a:ln>
        </p:spPr>
      </p:pic>
      <p:pic>
        <p:nvPicPr>
          <p:cNvPr id="1757" name="Google Shape;1757;p179"/>
          <p:cNvPicPr preferRelativeResize="0"/>
          <p:nvPr/>
        </p:nvPicPr>
        <p:blipFill>
          <a:blip r:embed="rId9">
            <a:alphaModFix/>
          </a:blip>
          <a:stretch>
            <a:fillRect/>
          </a:stretch>
        </p:blipFill>
        <p:spPr>
          <a:xfrm>
            <a:off x="4374175" y="1442713"/>
            <a:ext cx="3533310" cy="687600"/>
          </a:xfrm>
          <a:prstGeom prst="rect">
            <a:avLst/>
          </a:prstGeom>
          <a:noFill/>
          <a:ln cap="flat" cmpd="sng" w="19050">
            <a:solidFill>
              <a:schemeClr val="dk2"/>
            </a:solidFill>
            <a:prstDash val="solid"/>
            <a:round/>
            <a:headEnd len="sm" w="sm" type="none"/>
            <a:tailEnd len="sm" w="sm" type="none"/>
          </a:ln>
        </p:spPr>
      </p:pic>
      <p:pic>
        <p:nvPicPr>
          <p:cNvPr id="1758" name="Google Shape;1758;p179"/>
          <p:cNvPicPr preferRelativeResize="0"/>
          <p:nvPr/>
        </p:nvPicPr>
        <p:blipFill>
          <a:blip r:embed="rId10">
            <a:alphaModFix/>
          </a:blip>
          <a:stretch>
            <a:fillRect/>
          </a:stretch>
        </p:blipFill>
        <p:spPr>
          <a:xfrm>
            <a:off x="4374175" y="2272725"/>
            <a:ext cx="3533300" cy="723688"/>
          </a:xfrm>
          <a:prstGeom prst="rect">
            <a:avLst/>
          </a:prstGeom>
          <a:noFill/>
          <a:ln cap="flat" cmpd="sng" w="19050">
            <a:solidFill>
              <a:schemeClr val="dk2"/>
            </a:solidFill>
            <a:prstDash val="solid"/>
            <a:round/>
            <a:headEnd len="sm" w="sm" type="none"/>
            <a:tailEnd len="sm" w="sm" type="none"/>
          </a:ln>
        </p:spPr>
      </p:pic>
      <p:pic>
        <p:nvPicPr>
          <p:cNvPr id="1759" name="Google Shape;1759;p179"/>
          <p:cNvPicPr preferRelativeResize="0"/>
          <p:nvPr/>
        </p:nvPicPr>
        <p:blipFill>
          <a:blip r:embed="rId11">
            <a:alphaModFix/>
          </a:blip>
          <a:stretch>
            <a:fillRect/>
          </a:stretch>
        </p:blipFill>
        <p:spPr>
          <a:xfrm>
            <a:off x="4568325" y="3066600"/>
            <a:ext cx="3145010" cy="6875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3" name="Shape 1763"/>
        <p:cNvGrpSpPr/>
        <p:nvPr/>
      </p:nvGrpSpPr>
      <p:grpSpPr>
        <a:xfrm>
          <a:off x="0" y="0"/>
          <a:ext cx="0" cy="0"/>
          <a:chOff x="0" y="0"/>
          <a:chExt cx="0" cy="0"/>
        </a:xfrm>
      </p:grpSpPr>
      <p:sp>
        <p:nvSpPr>
          <p:cNvPr id="1764" name="Google Shape;1764;p180"/>
          <p:cNvSpPr txBox="1"/>
          <p:nvPr>
            <p:ph type="ctrTitle"/>
          </p:nvPr>
        </p:nvSpPr>
        <p:spPr>
          <a:xfrm>
            <a:off x="480025" y="42922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434343"/>
                </a:solidFill>
                <a:latin typeface="Hepta Slab"/>
                <a:ea typeface="Hepta Slab"/>
                <a:cs typeface="Hepta Slab"/>
                <a:sym typeface="Hepta Slab"/>
              </a:rPr>
              <a:t>True Statement</a:t>
            </a:r>
            <a:endParaRPr b="0" sz="2500">
              <a:solidFill>
                <a:srgbClr val="434343"/>
              </a:solidFill>
              <a:latin typeface="Hepta Slab"/>
              <a:ea typeface="Hepta Slab"/>
              <a:cs typeface="Hepta Slab"/>
              <a:sym typeface="Hepta Slab"/>
            </a:endParaRPr>
          </a:p>
        </p:txBody>
      </p:sp>
      <p:sp>
        <p:nvSpPr>
          <p:cNvPr id="1765" name="Google Shape;1765;p180"/>
          <p:cNvSpPr txBox="1"/>
          <p:nvPr/>
        </p:nvSpPr>
        <p:spPr>
          <a:xfrm>
            <a:off x="8055000" y="67225"/>
            <a:ext cx="1004100" cy="6876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1766" name="Google Shape;1766;p180"/>
          <p:cNvSpPr txBox="1"/>
          <p:nvPr/>
        </p:nvSpPr>
        <p:spPr>
          <a:xfrm>
            <a:off x="537825" y="1166475"/>
            <a:ext cx="34626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Rewrite each expression as a sum or difference of 2 products. </a:t>
            </a:r>
            <a:endParaRPr>
              <a:latin typeface="Quicksand"/>
              <a:ea typeface="Quicksand"/>
              <a:cs typeface="Quicksand"/>
              <a:sym typeface="Quicksand"/>
            </a:endParaRPr>
          </a:p>
        </p:txBody>
      </p:sp>
      <p:pic>
        <p:nvPicPr>
          <p:cNvPr id="1767" name="Google Shape;1767;p180"/>
          <p:cNvPicPr preferRelativeResize="0"/>
          <p:nvPr/>
        </p:nvPicPr>
        <p:blipFill>
          <a:blip r:embed="rId3">
            <a:alphaModFix/>
          </a:blip>
          <a:stretch>
            <a:fillRect/>
          </a:stretch>
        </p:blipFill>
        <p:spPr>
          <a:xfrm>
            <a:off x="1430925" y="1824275"/>
            <a:ext cx="1676400" cy="2133600"/>
          </a:xfrm>
          <a:prstGeom prst="rect">
            <a:avLst/>
          </a:prstGeom>
          <a:noFill/>
          <a:ln cap="flat" cmpd="sng" w="19050">
            <a:solidFill>
              <a:schemeClr val="dk2"/>
            </a:solidFill>
            <a:prstDash val="solid"/>
            <a:round/>
            <a:headEnd len="sm" w="sm" type="none"/>
            <a:tailEnd len="sm" w="sm" type="none"/>
          </a:ln>
        </p:spPr>
      </p:pic>
      <p:sp>
        <p:nvSpPr>
          <p:cNvPr id="1768" name="Google Shape;1768;p180"/>
          <p:cNvSpPr txBox="1"/>
          <p:nvPr/>
        </p:nvSpPr>
        <p:spPr>
          <a:xfrm>
            <a:off x="4220925" y="1093000"/>
            <a:ext cx="4528200" cy="341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2. Fill in each blank &lt; or &gt; to make the inequality true.</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3. Describe the value of the product when 4/7 is multiplied by a fraction greater than 1. Explain your reasoning.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4. Describe the resulting product when 4/7 is multiplied by a fraction less than 1. Explain your reasoning. </a:t>
            </a:r>
            <a:endParaRPr>
              <a:latin typeface="Quicksand"/>
              <a:ea typeface="Quicksand"/>
              <a:cs typeface="Quicksand"/>
              <a:sym typeface="Quicksand"/>
            </a:endParaRPr>
          </a:p>
        </p:txBody>
      </p:sp>
      <p:pic>
        <p:nvPicPr>
          <p:cNvPr id="1769" name="Google Shape;1769;p180"/>
          <p:cNvPicPr preferRelativeResize="0"/>
          <p:nvPr/>
        </p:nvPicPr>
        <p:blipFill rotWithShape="1">
          <a:blip r:embed="rId4">
            <a:alphaModFix/>
          </a:blip>
          <a:srcRect b="56383" l="0" r="0" t="0"/>
          <a:stretch/>
        </p:blipFill>
        <p:spPr>
          <a:xfrm>
            <a:off x="4640175" y="1650463"/>
            <a:ext cx="1786600" cy="1037900"/>
          </a:xfrm>
          <a:prstGeom prst="rect">
            <a:avLst/>
          </a:prstGeom>
          <a:noFill/>
          <a:ln cap="flat" cmpd="sng" w="19050">
            <a:solidFill>
              <a:schemeClr val="dk2"/>
            </a:solidFill>
            <a:prstDash val="solid"/>
            <a:round/>
            <a:headEnd len="sm" w="sm" type="none"/>
            <a:tailEnd len="sm" w="sm" type="none"/>
          </a:ln>
        </p:spPr>
      </p:pic>
      <p:pic>
        <p:nvPicPr>
          <p:cNvPr id="1770" name="Google Shape;1770;p180"/>
          <p:cNvPicPr preferRelativeResize="0"/>
          <p:nvPr/>
        </p:nvPicPr>
        <p:blipFill rotWithShape="1">
          <a:blip r:embed="rId4">
            <a:alphaModFix/>
          </a:blip>
          <a:srcRect b="0" l="0" r="0" t="54703"/>
          <a:stretch/>
        </p:blipFill>
        <p:spPr>
          <a:xfrm>
            <a:off x="6644025" y="1610925"/>
            <a:ext cx="1851400" cy="11169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4" name="Shape 1774"/>
        <p:cNvGrpSpPr/>
        <p:nvPr/>
      </p:nvGrpSpPr>
      <p:grpSpPr>
        <a:xfrm>
          <a:off x="0" y="0"/>
          <a:ext cx="0" cy="0"/>
          <a:chOff x="0" y="0"/>
          <a:chExt cx="0" cy="0"/>
        </a:xfrm>
      </p:grpSpPr>
      <p:sp>
        <p:nvSpPr>
          <p:cNvPr id="1775" name="Google Shape;1775;p181"/>
          <p:cNvSpPr txBox="1"/>
          <p:nvPr/>
        </p:nvSpPr>
        <p:spPr>
          <a:xfrm>
            <a:off x="7943375" y="220450"/>
            <a:ext cx="10686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a:solidFill>
                  <a:srgbClr val="434343"/>
                </a:solidFill>
                <a:latin typeface="Nixie One"/>
                <a:ea typeface="Nixie One"/>
                <a:cs typeface="Nixie One"/>
                <a:sym typeface="Nixie One"/>
              </a:rPr>
              <a:t>Lesson Synthesis</a:t>
            </a:r>
            <a:endParaRPr>
              <a:solidFill>
                <a:srgbClr val="434343"/>
              </a:solidFill>
              <a:latin typeface="Nixie One"/>
              <a:ea typeface="Nixie One"/>
              <a:cs typeface="Nixie One"/>
              <a:sym typeface="Nixie One"/>
            </a:endParaRPr>
          </a:p>
        </p:txBody>
      </p:sp>
      <p:pic>
        <p:nvPicPr>
          <p:cNvPr id="1776" name="Google Shape;1776;p181"/>
          <p:cNvPicPr preferRelativeResize="0"/>
          <p:nvPr/>
        </p:nvPicPr>
        <p:blipFill>
          <a:blip r:embed="rId3">
            <a:alphaModFix/>
          </a:blip>
          <a:stretch>
            <a:fillRect/>
          </a:stretch>
        </p:blipFill>
        <p:spPr>
          <a:xfrm>
            <a:off x="2431698" y="3093622"/>
            <a:ext cx="2070500" cy="1319425"/>
          </a:xfrm>
          <a:prstGeom prst="rect">
            <a:avLst/>
          </a:prstGeom>
          <a:noFill/>
          <a:ln>
            <a:noFill/>
          </a:ln>
        </p:spPr>
      </p:pic>
      <p:sp>
        <p:nvSpPr>
          <p:cNvPr id="1777" name="Google Shape;1777;p181"/>
          <p:cNvSpPr/>
          <p:nvPr/>
        </p:nvSpPr>
        <p:spPr>
          <a:xfrm>
            <a:off x="4502200" y="2201275"/>
            <a:ext cx="3712762" cy="16123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8" name="Google Shape;1778;p181"/>
          <p:cNvSpPr txBox="1"/>
          <p:nvPr/>
        </p:nvSpPr>
        <p:spPr>
          <a:xfrm flipH="1">
            <a:off x="4980448" y="2384125"/>
            <a:ext cx="2581500" cy="70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What are some ways you can compare the value of this product with 10?</a:t>
            </a:r>
            <a:endParaRPr b="1">
              <a:latin typeface="Quicksand"/>
              <a:ea typeface="Quicksand"/>
              <a:cs typeface="Quicksand"/>
              <a:sym typeface="Quicksand"/>
            </a:endParaRPr>
          </a:p>
        </p:txBody>
      </p:sp>
      <p:sp>
        <p:nvSpPr>
          <p:cNvPr id="1779" name="Google Shape;1779;p181"/>
          <p:cNvSpPr txBox="1"/>
          <p:nvPr/>
        </p:nvSpPr>
        <p:spPr>
          <a:xfrm>
            <a:off x="689550" y="520550"/>
            <a:ext cx="7077000" cy="769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900">
                <a:latin typeface="Quicksand"/>
                <a:ea typeface="Quicksand"/>
                <a:cs typeface="Quicksand"/>
                <a:sym typeface="Quicksand"/>
              </a:rPr>
              <a:t>Today we compared the value of a product of fractions to the value of one of the factors without calculating the product.</a:t>
            </a:r>
            <a:endParaRPr sz="1900">
              <a:latin typeface="Quicksand"/>
              <a:ea typeface="Quicksand"/>
              <a:cs typeface="Quicksand"/>
              <a:sym typeface="Quicksand"/>
            </a:endParaRPr>
          </a:p>
        </p:txBody>
      </p:sp>
      <p:pic>
        <p:nvPicPr>
          <p:cNvPr id="1780" name="Google Shape;1780;p181"/>
          <p:cNvPicPr preferRelativeResize="0"/>
          <p:nvPr/>
        </p:nvPicPr>
        <p:blipFill>
          <a:blip r:embed="rId4">
            <a:alphaModFix/>
          </a:blip>
          <a:stretch>
            <a:fillRect/>
          </a:stretch>
        </p:blipFill>
        <p:spPr>
          <a:xfrm>
            <a:off x="2808313" y="1290050"/>
            <a:ext cx="1317280" cy="769500"/>
          </a:xfrm>
          <a:prstGeom prst="rect">
            <a:avLst/>
          </a:prstGeom>
          <a:noFill/>
          <a:ln>
            <a:noFill/>
          </a:ln>
        </p:spPr>
      </p:pic>
    </p:spTree>
  </p:cSld>
  <p:clrMapOvr>
    <a:masterClrMapping/>
  </p:clrMapOvr>
</p:sld>
</file>

<file path=ppt/slides/slide1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4" name="Shape 1784"/>
        <p:cNvGrpSpPr/>
        <p:nvPr/>
      </p:nvGrpSpPr>
      <p:grpSpPr>
        <a:xfrm>
          <a:off x="0" y="0"/>
          <a:ext cx="0" cy="0"/>
          <a:chOff x="0" y="0"/>
          <a:chExt cx="0" cy="0"/>
        </a:xfrm>
      </p:grpSpPr>
      <p:sp>
        <p:nvSpPr>
          <p:cNvPr id="1785" name="Google Shape;1785;p182"/>
          <p:cNvSpPr txBox="1"/>
          <p:nvPr>
            <p:ph type="ctrTitle"/>
          </p:nvPr>
        </p:nvSpPr>
        <p:spPr>
          <a:xfrm>
            <a:off x="914725" y="1650300"/>
            <a:ext cx="74469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Will it Always Work?</a:t>
            </a:r>
            <a:endParaRPr sz="4400">
              <a:solidFill>
                <a:srgbClr val="434343"/>
              </a:solidFill>
              <a:latin typeface="Hepta Slab"/>
              <a:ea typeface="Hepta Slab"/>
              <a:cs typeface="Hepta Slab"/>
              <a:sym typeface="Hepta Slab"/>
            </a:endParaRPr>
          </a:p>
        </p:txBody>
      </p:sp>
      <p:sp>
        <p:nvSpPr>
          <p:cNvPr id="1786" name="Google Shape;1786;p182"/>
          <p:cNvSpPr txBox="1"/>
          <p:nvPr/>
        </p:nvSpPr>
        <p:spPr>
          <a:xfrm>
            <a:off x="1658375" y="2388300"/>
            <a:ext cx="67032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make generalizations about multiplying a whole number by a fraction.</a:t>
            </a:r>
            <a:endParaRPr>
              <a:latin typeface="Quicksand"/>
              <a:ea typeface="Quicksand"/>
              <a:cs typeface="Quicksand"/>
              <a:sym typeface="Quicksand"/>
            </a:endParaRPr>
          </a:p>
        </p:txBody>
      </p:sp>
      <p:sp>
        <p:nvSpPr>
          <p:cNvPr id="1787" name="Google Shape;1787;p182"/>
          <p:cNvSpPr/>
          <p:nvPr/>
        </p:nvSpPr>
        <p:spPr>
          <a:xfrm>
            <a:off x="1155515" y="24255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8" name="Google Shape;1788;p18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5.NF.B.5, 5.NF.B.5.b, 5.OA.A</a:t>
            </a:r>
            <a:endParaRPr sz="1100">
              <a:latin typeface="Quicksand"/>
              <a:ea typeface="Quicksand"/>
              <a:cs typeface="Quicksand"/>
              <a:sym typeface="Quicksand"/>
            </a:endParaRPr>
          </a:p>
        </p:txBody>
      </p:sp>
      <p:sp>
        <p:nvSpPr>
          <p:cNvPr id="1789" name="Google Shape;1789;p182"/>
          <p:cNvSpPr txBox="1"/>
          <p:nvPr/>
        </p:nvSpPr>
        <p:spPr>
          <a:xfrm>
            <a:off x="7540550" y="0"/>
            <a:ext cx="16035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20</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793" name="Shape 1793"/>
        <p:cNvGrpSpPr/>
        <p:nvPr/>
      </p:nvGrpSpPr>
      <p:grpSpPr>
        <a:xfrm>
          <a:off x="0" y="0"/>
          <a:ext cx="0" cy="0"/>
          <a:chOff x="0" y="0"/>
          <a:chExt cx="0" cy="0"/>
        </a:xfrm>
      </p:grpSpPr>
      <p:sp>
        <p:nvSpPr>
          <p:cNvPr id="1794" name="Google Shape;1794;p183"/>
          <p:cNvSpPr txBox="1"/>
          <p:nvPr>
            <p:ph type="ctrTitle"/>
          </p:nvPr>
        </p:nvSpPr>
        <p:spPr>
          <a:xfrm>
            <a:off x="670100" y="332850"/>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666666"/>
                </a:solidFill>
                <a:latin typeface="Hepta Slab"/>
                <a:ea typeface="Hepta Slab"/>
                <a:cs typeface="Hepta Slab"/>
                <a:sym typeface="Hepta Slab"/>
              </a:rPr>
              <a:t>True or False: Distributing</a:t>
            </a:r>
            <a:endParaRPr sz="2700">
              <a:solidFill>
                <a:srgbClr val="666666"/>
              </a:solidFill>
              <a:latin typeface="Hepta Slab"/>
              <a:ea typeface="Hepta Slab"/>
              <a:cs typeface="Hepta Slab"/>
              <a:sym typeface="Hepta Slab"/>
            </a:endParaRPr>
          </a:p>
        </p:txBody>
      </p:sp>
      <p:sp>
        <p:nvSpPr>
          <p:cNvPr id="1795" name="Google Shape;1795;p183"/>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796" name="Google Shape;1796;p183"/>
          <p:cNvSpPr/>
          <p:nvPr/>
        </p:nvSpPr>
        <p:spPr>
          <a:xfrm>
            <a:off x="6530100" y="3222450"/>
            <a:ext cx="2491128" cy="84153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7" name="Google Shape;1797;p183"/>
          <p:cNvSpPr txBox="1"/>
          <p:nvPr/>
        </p:nvSpPr>
        <p:spPr>
          <a:xfrm>
            <a:off x="6857962" y="3273479"/>
            <a:ext cx="2007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Be prepared to explain your reasoning. </a:t>
            </a:r>
            <a:endParaRPr>
              <a:latin typeface="Livvic"/>
              <a:ea typeface="Livvic"/>
              <a:cs typeface="Livvic"/>
              <a:sym typeface="Livvic"/>
            </a:endParaRPr>
          </a:p>
        </p:txBody>
      </p:sp>
      <p:sp>
        <p:nvSpPr>
          <p:cNvPr id="1798" name="Google Shape;1798;p183"/>
          <p:cNvSpPr/>
          <p:nvPr/>
        </p:nvSpPr>
        <p:spPr>
          <a:xfrm>
            <a:off x="556900" y="1315950"/>
            <a:ext cx="2491128" cy="84153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9" name="Google Shape;1799;p183"/>
          <p:cNvSpPr txBox="1"/>
          <p:nvPr/>
        </p:nvSpPr>
        <p:spPr>
          <a:xfrm>
            <a:off x="798512" y="1366979"/>
            <a:ext cx="2007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Decide if each statement is true or false.</a:t>
            </a:r>
            <a:endParaRPr>
              <a:latin typeface="Livvic"/>
              <a:ea typeface="Livvic"/>
              <a:cs typeface="Livvic"/>
              <a:sym typeface="Livvic"/>
            </a:endParaRPr>
          </a:p>
        </p:txBody>
      </p:sp>
      <p:pic>
        <p:nvPicPr>
          <p:cNvPr id="1800" name="Google Shape;1800;p183"/>
          <p:cNvPicPr preferRelativeResize="0"/>
          <p:nvPr/>
        </p:nvPicPr>
        <p:blipFill>
          <a:blip r:embed="rId3">
            <a:alphaModFix/>
          </a:blip>
          <a:stretch>
            <a:fillRect/>
          </a:stretch>
        </p:blipFill>
        <p:spPr>
          <a:xfrm>
            <a:off x="3193625" y="1876436"/>
            <a:ext cx="3190875" cy="1390650"/>
          </a:xfrm>
          <a:prstGeom prst="rect">
            <a:avLst/>
          </a:prstGeom>
          <a:noFill/>
          <a:ln>
            <a:noFill/>
          </a:ln>
        </p:spPr>
      </p:pic>
    </p:spTree>
  </p:cSld>
  <p:clrMapOvr>
    <a:masterClrMapping/>
  </p:clrMapOvr>
</p:sld>
</file>

<file path=ppt/slides/slide1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804" name="Shape 1804"/>
        <p:cNvGrpSpPr/>
        <p:nvPr/>
      </p:nvGrpSpPr>
      <p:grpSpPr>
        <a:xfrm>
          <a:off x="0" y="0"/>
          <a:ext cx="0" cy="0"/>
          <a:chOff x="0" y="0"/>
          <a:chExt cx="0" cy="0"/>
        </a:xfrm>
      </p:grpSpPr>
      <p:sp>
        <p:nvSpPr>
          <p:cNvPr id="1805" name="Google Shape;1805;p184"/>
          <p:cNvSpPr txBox="1"/>
          <p:nvPr>
            <p:ph type="ctrTitle"/>
          </p:nvPr>
        </p:nvSpPr>
        <p:spPr>
          <a:xfrm>
            <a:off x="670100" y="332850"/>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666666"/>
                </a:solidFill>
                <a:latin typeface="Hepta Slab"/>
                <a:ea typeface="Hepta Slab"/>
                <a:cs typeface="Hepta Slab"/>
                <a:sym typeface="Hepta Slab"/>
              </a:rPr>
              <a:t>True or False: Distributing</a:t>
            </a:r>
            <a:endParaRPr sz="2700">
              <a:solidFill>
                <a:srgbClr val="666666"/>
              </a:solidFill>
              <a:latin typeface="Hepta Slab"/>
              <a:ea typeface="Hepta Slab"/>
              <a:cs typeface="Hepta Slab"/>
              <a:sym typeface="Hepta Slab"/>
            </a:endParaRPr>
          </a:p>
        </p:txBody>
      </p:sp>
      <p:sp>
        <p:nvSpPr>
          <p:cNvPr id="1806" name="Google Shape;1806;p184"/>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807" name="Google Shape;1807;p184"/>
          <p:cNvSpPr/>
          <p:nvPr/>
        </p:nvSpPr>
        <p:spPr>
          <a:xfrm>
            <a:off x="6530100" y="3222450"/>
            <a:ext cx="2491128" cy="84153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8" name="Google Shape;1808;p184"/>
          <p:cNvSpPr txBox="1"/>
          <p:nvPr/>
        </p:nvSpPr>
        <p:spPr>
          <a:xfrm>
            <a:off x="6857962" y="3273479"/>
            <a:ext cx="2007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Be prepared to explain your reasoning. </a:t>
            </a:r>
            <a:endParaRPr>
              <a:latin typeface="Livvic"/>
              <a:ea typeface="Livvic"/>
              <a:cs typeface="Livvic"/>
              <a:sym typeface="Livvic"/>
            </a:endParaRPr>
          </a:p>
        </p:txBody>
      </p:sp>
      <p:sp>
        <p:nvSpPr>
          <p:cNvPr id="1809" name="Google Shape;1809;p184"/>
          <p:cNvSpPr/>
          <p:nvPr/>
        </p:nvSpPr>
        <p:spPr>
          <a:xfrm>
            <a:off x="556900" y="1315950"/>
            <a:ext cx="2491128" cy="84153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0" name="Google Shape;1810;p184"/>
          <p:cNvSpPr txBox="1"/>
          <p:nvPr/>
        </p:nvSpPr>
        <p:spPr>
          <a:xfrm>
            <a:off x="798512" y="1366979"/>
            <a:ext cx="2007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Decide if each statement is true or false.</a:t>
            </a:r>
            <a:endParaRPr>
              <a:latin typeface="Livvic"/>
              <a:ea typeface="Livvic"/>
              <a:cs typeface="Livvic"/>
              <a:sym typeface="Livvic"/>
            </a:endParaRPr>
          </a:p>
        </p:txBody>
      </p:sp>
      <p:pic>
        <p:nvPicPr>
          <p:cNvPr id="1811" name="Google Shape;1811;p184"/>
          <p:cNvPicPr preferRelativeResize="0"/>
          <p:nvPr/>
        </p:nvPicPr>
        <p:blipFill>
          <a:blip r:embed="rId3">
            <a:alphaModFix/>
          </a:blip>
          <a:stretch>
            <a:fillRect/>
          </a:stretch>
        </p:blipFill>
        <p:spPr>
          <a:xfrm>
            <a:off x="2861100" y="2041449"/>
            <a:ext cx="4212850" cy="1060600"/>
          </a:xfrm>
          <a:prstGeom prst="rect">
            <a:avLst/>
          </a:prstGeom>
          <a:noFill/>
          <a:ln>
            <a:noFill/>
          </a:ln>
        </p:spPr>
      </p:pic>
    </p:spTree>
  </p:cSld>
  <p:clrMapOvr>
    <a:masterClrMapping/>
  </p:clrMapOvr>
</p:sld>
</file>

<file path=ppt/slides/slide1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815" name="Shape 1815"/>
        <p:cNvGrpSpPr/>
        <p:nvPr/>
      </p:nvGrpSpPr>
      <p:grpSpPr>
        <a:xfrm>
          <a:off x="0" y="0"/>
          <a:ext cx="0" cy="0"/>
          <a:chOff x="0" y="0"/>
          <a:chExt cx="0" cy="0"/>
        </a:xfrm>
      </p:grpSpPr>
      <p:sp>
        <p:nvSpPr>
          <p:cNvPr id="1816" name="Google Shape;1816;p185"/>
          <p:cNvSpPr txBox="1"/>
          <p:nvPr>
            <p:ph type="ctrTitle"/>
          </p:nvPr>
        </p:nvSpPr>
        <p:spPr>
          <a:xfrm>
            <a:off x="670100" y="332850"/>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666666"/>
                </a:solidFill>
                <a:latin typeface="Hepta Slab"/>
                <a:ea typeface="Hepta Slab"/>
                <a:cs typeface="Hepta Slab"/>
                <a:sym typeface="Hepta Slab"/>
              </a:rPr>
              <a:t>True or False: Distributing</a:t>
            </a:r>
            <a:endParaRPr sz="2700">
              <a:solidFill>
                <a:srgbClr val="666666"/>
              </a:solidFill>
              <a:latin typeface="Hepta Slab"/>
              <a:ea typeface="Hepta Slab"/>
              <a:cs typeface="Hepta Slab"/>
              <a:sym typeface="Hepta Slab"/>
            </a:endParaRPr>
          </a:p>
        </p:txBody>
      </p:sp>
      <p:sp>
        <p:nvSpPr>
          <p:cNvPr id="1817" name="Google Shape;1817;p185"/>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818" name="Google Shape;1818;p185"/>
          <p:cNvSpPr/>
          <p:nvPr/>
        </p:nvSpPr>
        <p:spPr>
          <a:xfrm>
            <a:off x="6530100" y="3222450"/>
            <a:ext cx="2491128" cy="84153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9" name="Google Shape;1819;p185"/>
          <p:cNvSpPr txBox="1"/>
          <p:nvPr/>
        </p:nvSpPr>
        <p:spPr>
          <a:xfrm>
            <a:off x="6857962" y="3273479"/>
            <a:ext cx="2007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Be prepared to explain your reasoning. </a:t>
            </a:r>
            <a:endParaRPr>
              <a:latin typeface="Livvic"/>
              <a:ea typeface="Livvic"/>
              <a:cs typeface="Livvic"/>
              <a:sym typeface="Livvic"/>
            </a:endParaRPr>
          </a:p>
        </p:txBody>
      </p:sp>
      <p:sp>
        <p:nvSpPr>
          <p:cNvPr id="1820" name="Google Shape;1820;p185"/>
          <p:cNvSpPr/>
          <p:nvPr/>
        </p:nvSpPr>
        <p:spPr>
          <a:xfrm>
            <a:off x="556900" y="1315950"/>
            <a:ext cx="2491128" cy="84153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1" name="Google Shape;1821;p185"/>
          <p:cNvSpPr txBox="1"/>
          <p:nvPr/>
        </p:nvSpPr>
        <p:spPr>
          <a:xfrm>
            <a:off x="798512" y="1366979"/>
            <a:ext cx="2007900" cy="7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Decide if each statement is true or false.</a:t>
            </a:r>
            <a:endParaRPr>
              <a:latin typeface="Livvic"/>
              <a:ea typeface="Livvic"/>
              <a:cs typeface="Livvic"/>
              <a:sym typeface="Livvic"/>
            </a:endParaRPr>
          </a:p>
        </p:txBody>
      </p:sp>
      <p:pic>
        <p:nvPicPr>
          <p:cNvPr id="1822" name="Google Shape;1822;p185"/>
          <p:cNvPicPr preferRelativeResize="0"/>
          <p:nvPr/>
        </p:nvPicPr>
        <p:blipFill>
          <a:blip r:embed="rId3">
            <a:alphaModFix/>
          </a:blip>
          <a:stretch>
            <a:fillRect/>
          </a:stretch>
        </p:blipFill>
        <p:spPr>
          <a:xfrm>
            <a:off x="2567994" y="2178650"/>
            <a:ext cx="4841525" cy="1022625"/>
          </a:xfrm>
          <a:prstGeom prst="rect">
            <a:avLst/>
          </a:prstGeom>
          <a:noFill/>
          <a:ln>
            <a:noFill/>
          </a:ln>
        </p:spPr>
      </p:pic>
    </p:spTree>
  </p:cSld>
  <p:clrMapOvr>
    <a:masterClrMapping/>
  </p:clrMapOvr>
</p:sld>
</file>

<file path=ppt/slides/slide1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6" name="Shape 1826"/>
        <p:cNvGrpSpPr/>
        <p:nvPr/>
      </p:nvGrpSpPr>
      <p:grpSpPr>
        <a:xfrm>
          <a:off x="0" y="0"/>
          <a:ext cx="0" cy="0"/>
          <a:chOff x="0" y="0"/>
          <a:chExt cx="0" cy="0"/>
        </a:xfrm>
      </p:grpSpPr>
      <p:sp>
        <p:nvSpPr>
          <p:cNvPr id="1827" name="Google Shape;1827;p186"/>
          <p:cNvSpPr txBox="1"/>
          <p:nvPr>
            <p:ph type="ctrTitle"/>
          </p:nvPr>
        </p:nvSpPr>
        <p:spPr>
          <a:xfrm>
            <a:off x="480025" y="42922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434343"/>
                </a:solidFill>
                <a:latin typeface="Hepta Slab"/>
                <a:ea typeface="Hepta Slab"/>
                <a:cs typeface="Hepta Slab"/>
                <a:sym typeface="Hepta Slab"/>
              </a:rPr>
              <a:t>True Statements</a:t>
            </a:r>
            <a:endParaRPr b="0" sz="2500">
              <a:solidFill>
                <a:srgbClr val="434343"/>
              </a:solidFill>
              <a:latin typeface="Hepta Slab"/>
              <a:ea typeface="Hepta Slab"/>
              <a:cs typeface="Hepta Slab"/>
              <a:sym typeface="Hepta Slab"/>
            </a:endParaRPr>
          </a:p>
        </p:txBody>
      </p:sp>
      <p:sp>
        <p:nvSpPr>
          <p:cNvPr id="1828" name="Google Shape;1828;p186"/>
          <p:cNvSpPr txBox="1"/>
          <p:nvPr/>
        </p:nvSpPr>
        <p:spPr>
          <a:xfrm>
            <a:off x="8055000" y="67225"/>
            <a:ext cx="1004100" cy="6876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1829" name="Google Shape;1829;p186"/>
          <p:cNvSpPr txBox="1"/>
          <p:nvPr/>
        </p:nvSpPr>
        <p:spPr>
          <a:xfrm>
            <a:off x="621825" y="1118025"/>
            <a:ext cx="7772400" cy="480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Quicksand"/>
                <a:ea typeface="Quicksand"/>
                <a:cs typeface="Quicksand"/>
                <a:sym typeface="Quicksand"/>
              </a:rPr>
              <a:t>Write &lt; , &gt;  , or = in each blank to make true statements. Choose one problem and explain or show your reasoning.</a:t>
            </a:r>
            <a:endParaRPr sz="1500">
              <a:solidFill>
                <a:srgbClr val="595959"/>
              </a:solidFill>
              <a:latin typeface="Quicksand"/>
              <a:ea typeface="Quicksand"/>
              <a:cs typeface="Quicksand"/>
              <a:sym typeface="Quicksand"/>
            </a:endParaRPr>
          </a:p>
        </p:txBody>
      </p:sp>
      <p:pic>
        <p:nvPicPr>
          <p:cNvPr id="1830" name="Google Shape;1830;p186"/>
          <p:cNvPicPr preferRelativeResize="0"/>
          <p:nvPr/>
        </p:nvPicPr>
        <p:blipFill>
          <a:blip r:embed="rId3">
            <a:alphaModFix/>
          </a:blip>
          <a:stretch>
            <a:fillRect/>
          </a:stretch>
        </p:blipFill>
        <p:spPr>
          <a:xfrm>
            <a:off x="2586375" y="1952775"/>
            <a:ext cx="1524350" cy="2255775"/>
          </a:xfrm>
          <a:prstGeom prst="rect">
            <a:avLst/>
          </a:prstGeom>
          <a:noFill/>
          <a:ln cap="flat" cmpd="sng" w="19050">
            <a:solidFill>
              <a:schemeClr val="dk2"/>
            </a:solidFill>
            <a:prstDash val="solid"/>
            <a:round/>
            <a:headEnd len="sm" w="sm" type="none"/>
            <a:tailEnd len="sm" w="sm" type="none"/>
          </a:ln>
        </p:spPr>
      </p:pic>
      <p:pic>
        <p:nvPicPr>
          <p:cNvPr id="1831" name="Google Shape;1831;p186"/>
          <p:cNvPicPr preferRelativeResize="0"/>
          <p:nvPr/>
        </p:nvPicPr>
        <p:blipFill>
          <a:blip r:embed="rId4">
            <a:alphaModFix/>
          </a:blip>
          <a:stretch>
            <a:fillRect/>
          </a:stretch>
        </p:blipFill>
        <p:spPr>
          <a:xfrm>
            <a:off x="4520300" y="1998725"/>
            <a:ext cx="1726050" cy="20334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5" name="Shape 1835"/>
        <p:cNvGrpSpPr/>
        <p:nvPr/>
      </p:nvGrpSpPr>
      <p:grpSpPr>
        <a:xfrm>
          <a:off x="0" y="0"/>
          <a:ext cx="0" cy="0"/>
          <a:chOff x="0" y="0"/>
          <a:chExt cx="0" cy="0"/>
        </a:xfrm>
      </p:grpSpPr>
      <p:sp>
        <p:nvSpPr>
          <p:cNvPr id="1836" name="Google Shape;1836;p187"/>
          <p:cNvSpPr txBox="1"/>
          <p:nvPr>
            <p:ph type="ctrTitle"/>
          </p:nvPr>
        </p:nvSpPr>
        <p:spPr>
          <a:xfrm>
            <a:off x="480025" y="28792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434343"/>
                </a:solidFill>
                <a:latin typeface="Hepta Slab"/>
                <a:ea typeface="Hepta Slab"/>
                <a:cs typeface="Hepta Slab"/>
                <a:sym typeface="Hepta Slab"/>
              </a:rPr>
              <a:t>Andre's Rules</a:t>
            </a:r>
            <a:endParaRPr b="0" sz="2500">
              <a:solidFill>
                <a:srgbClr val="434343"/>
              </a:solidFill>
              <a:latin typeface="Hepta Slab"/>
              <a:ea typeface="Hepta Slab"/>
              <a:cs typeface="Hepta Slab"/>
              <a:sym typeface="Hepta Slab"/>
            </a:endParaRPr>
          </a:p>
        </p:txBody>
      </p:sp>
      <p:sp>
        <p:nvSpPr>
          <p:cNvPr id="1837" name="Google Shape;1837;p187"/>
          <p:cNvSpPr txBox="1"/>
          <p:nvPr/>
        </p:nvSpPr>
        <p:spPr>
          <a:xfrm>
            <a:off x="8055000" y="67225"/>
            <a:ext cx="1004100" cy="6876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1838" name="Google Shape;1838;p187"/>
          <p:cNvSpPr txBox="1"/>
          <p:nvPr/>
        </p:nvSpPr>
        <p:spPr>
          <a:xfrm>
            <a:off x="476850" y="896925"/>
            <a:ext cx="3633600" cy="48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595959"/>
                </a:solidFill>
                <a:latin typeface="Quicksand"/>
                <a:ea typeface="Quicksand"/>
                <a:cs typeface="Quicksand"/>
                <a:sym typeface="Quicksand"/>
              </a:rPr>
              <a:t>Andre says: </a:t>
            </a:r>
            <a:endParaRPr sz="1600">
              <a:solidFill>
                <a:srgbClr val="595959"/>
              </a:solidFill>
              <a:latin typeface="Quicksand"/>
              <a:ea typeface="Quicksand"/>
              <a:cs typeface="Quicksand"/>
              <a:sym typeface="Quicksand"/>
            </a:endParaRPr>
          </a:p>
          <a:p>
            <a:pPr indent="0" lvl="0" marL="0" rtl="0" algn="l">
              <a:spcBef>
                <a:spcPts val="0"/>
              </a:spcBef>
              <a:spcAft>
                <a:spcPts val="0"/>
              </a:spcAft>
              <a:buNone/>
            </a:pPr>
            <a:r>
              <a:t/>
            </a:r>
            <a:endParaRPr sz="1600">
              <a:solidFill>
                <a:srgbClr val="595959"/>
              </a:solidFill>
              <a:latin typeface="Quicksand"/>
              <a:ea typeface="Quicksand"/>
              <a:cs typeface="Quicksand"/>
              <a:sym typeface="Quicksand"/>
            </a:endParaRPr>
          </a:p>
          <a:p>
            <a:pPr indent="-330200" lvl="0" marL="457200" rtl="0" algn="l">
              <a:spcBef>
                <a:spcPts val="0"/>
              </a:spcBef>
              <a:spcAft>
                <a:spcPts val="0"/>
              </a:spcAft>
              <a:buClr>
                <a:srgbClr val="595959"/>
              </a:buClr>
              <a:buSzPts val="1600"/>
              <a:buFont typeface="Quicksand"/>
              <a:buChar char="●"/>
            </a:pPr>
            <a:r>
              <a:rPr lang="en" sz="1600">
                <a:solidFill>
                  <a:srgbClr val="595959"/>
                </a:solidFill>
                <a:latin typeface="Quicksand"/>
                <a:ea typeface="Quicksand"/>
                <a:cs typeface="Quicksand"/>
                <a:sym typeface="Quicksand"/>
              </a:rPr>
              <a:t>When you multiply any fraction by a number less than 1, the product will be less than the fraction. </a:t>
            </a:r>
            <a:endParaRPr sz="1600">
              <a:solidFill>
                <a:srgbClr val="595959"/>
              </a:solidFill>
              <a:latin typeface="Quicksand"/>
              <a:ea typeface="Quicksand"/>
              <a:cs typeface="Quicksand"/>
              <a:sym typeface="Quicksand"/>
            </a:endParaRPr>
          </a:p>
          <a:p>
            <a:pPr indent="-330200" lvl="0" marL="457200" rtl="0" algn="l">
              <a:spcBef>
                <a:spcPts val="0"/>
              </a:spcBef>
              <a:spcAft>
                <a:spcPts val="0"/>
              </a:spcAft>
              <a:buClr>
                <a:srgbClr val="595959"/>
              </a:buClr>
              <a:buSzPts val="1600"/>
              <a:buFont typeface="Quicksand"/>
              <a:buChar char="●"/>
            </a:pPr>
            <a:r>
              <a:rPr lang="en" sz="1600">
                <a:solidFill>
                  <a:srgbClr val="595959"/>
                </a:solidFill>
                <a:latin typeface="Quicksand"/>
                <a:ea typeface="Quicksand"/>
                <a:cs typeface="Quicksand"/>
                <a:sym typeface="Quicksand"/>
              </a:rPr>
              <a:t>When you multiply any fraction by a number greater than 1, the product will be greater than the fraction.</a:t>
            </a:r>
            <a:endParaRPr sz="1600">
              <a:solidFill>
                <a:srgbClr val="595959"/>
              </a:solidFill>
              <a:latin typeface="Quicksand"/>
              <a:ea typeface="Quicksand"/>
              <a:cs typeface="Quicksand"/>
              <a:sym typeface="Quicksand"/>
            </a:endParaRPr>
          </a:p>
        </p:txBody>
      </p:sp>
      <p:sp>
        <p:nvSpPr>
          <p:cNvPr id="1839" name="Google Shape;1839;p187"/>
          <p:cNvSpPr txBox="1"/>
          <p:nvPr/>
        </p:nvSpPr>
        <p:spPr>
          <a:xfrm>
            <a:off x="4618825" y="1416625"/>
            <a:ext cx="3633600" cy="48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595959"/>
                </a:solidFill>
                <a:latin typeface="Quicksand"/>
                <a:ea typeface="Quicksand"/>
                <a:cs typeface="Quicksand"/>
                <a:sym typeface="Quicksand"/>
              </a:rPr>
              <a:t>Each partner, choose one of the statements and describe why it is true. You may want to include details such as notes, diagrams, drawings, etc. to help others understand your thinking. </a:t>
            </a:r>
            <a:endParaRPr sz="1600">
              <a:solidFill>
                <a:srgbClr val="595959"/>
              </a:solidFill>
              <a:latin typeface="Quicksand"/>
              <a:ea typeface="Quicksand"/>
              <a:cs typeface="Quicksand"/>
              <a:sym typeface="Quicksand"/>
            </a:endParaRPr>
          </a:p>
        </p:txBody>
      </p:sp>
    </p:spTree>
  </p:cSld>
  <p:clrMapOvr>
    <a:masterClrMapping/>
  </p:clrMapOvr>
</p:sld>
</file>

<file path=ppt/slides/slide1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3" name="Shape 1843"/>
        <p:cNvGrpSpPr/>
        <p:nvPr/>
      </p:nvGrpSpPr>
      <p:grpSpPr>
        <a:xfrm>
          <a:off x="0" y="0"/>
          <a:ext cx="0" cy="0"/>
          <a:chOff x="0" y="0"/>
          <a:chExt cx="0" cy="0"/>
        </a:xfrm>
      </p:grpSpPr>
      <p:sp>
        <p:nvSpPr>
          <p:cNvPr id="1844" name="Google Shape;1844;p188"/>
          <p:cNvSpPr txBox="1"/>
          <p:nvPr/>
        </p:nvSpPr>
        <p:spPr>
          <a:xfrm>
            <a:off x="7943375" y="220450"/>
            <a:ext cx="10686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a:solidFill>
                  <a:srgbClr val="434343"/>
                </a:solidFill>
                <a:latin typeface="Nixie One"/>
                <a:ea typeface="Nixie One"/>
                <a:cs typeface="Nixie One"/>
                <a:sym typeface="Nixie One"/>
              </a:rPr>
              <a:t>Lesson Synthesis</a:t>
            </a:r>
            <a:endParaRPr>
              <a:solidFill>
                <a:srgbClr val="434343"/>
              </a:solidFill>
              <a:latin typeface="Nixie One"/>
              <a:ea typeface="Nixie One"/>
              <a:cs typeface="Nixie One"/>
              <a:sym typeface="Nixie One"/>
            </a:endParaRPr>
          </a:p>
        </p:txBody>
      </p:sp>
      <p:pic>
        <p:nvPicPr>
          <p:cNvPr id="1845" name="Google Shape;1845;p188"/>
          <p:cNvPicPr preferRelativeResize="0"/>
          <p:nvPr/>
        </p:nvPicPr>
        <p:blipFill>
          <a:blip r:embed="rId3">
            <a:alphaModFix/>
          </a:blip>
          <a:stretch>
            <a:fillRect/>
          </a:stretch>
        </p:blipFill>
        <p:spPr>
          <a:xfrm>
            <a:off x="3187901" y="2610551"/>
            <a:ext cx="2687925" cy="1712875"/>
          </a:xfrm>
          <a:prstGeom prst="rect">
            <a:avLst/>
          </a:prstGeom>
          <a:noFill/>
          <a:ln>
            <a:noFill/>
          </a:ln>
        </p:spPr>
      </p:pic>
      <p:sp>
        <p:nvSpPr>
          <p:cNvPr id="1846" name="Google Shape;1846;p188"/>
          <p:cNvSpPr txBox="1"/>
          <p:nvPr/>
        </p:nvSpPr>
        <p:spPr>
          <a:xfrm>
            <a:off x="630725" y="508700"/>
            <a:ext cx="7312500" cy="125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700">
                <a:solidFill>
                  <a:schemeClr val="dk1"/>
                </a:solidFill>
                <a:latin typeface="Quicksand"/>
                <a:ea typeface="Quicksand"/>
                <a:cs typeface="Quicksand"/>
                <a:sym typeface="Quicksand"/>
              </a:rPr>
              <a:t>Today we generalized some rules to compare products of fractions. What is your favorite way to compare products of fractions?</a:t>
            </a:r>
            <a:endParaRPr sz="2700">
              <a:latin typeface="Quicksand"/>
              <a:ea typeface="Quicksand"/>
              <a:cs typeface="Quicksand"/>
              <a:sym typeface="Quicksand"/>
            </a:endParaRPr>
          </a:p>
        </p:txBody>
      </p:sp>
    </p:spTree>
  </p:cSld>
  <p:clrMapOvr>
    <a:masterClrMapping/>
  </p:clrMapOvr>
</p:sld>
</file>

<file path=ppt/slides/slide1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0" name="Shape 1850"/>
        <p:cNvGrpSpPr/>
        <p:nvPr/>
      </p:nvGrpSpPr>
      <p:grpSpPr>
        <a:xfrm>
          <a:off x="0" y="0"/>
          <a:ext cx="0" cy="0"/>
          <a:chOff x="0" y="0"/>
          <a:chExt cx="0" cy="0"/>
        </a:xfrm>
      </p:grpSpPr>
      <p:sp>
        <p:nvSpPr>
          <p:cNvPr id="1851" name="Google Shape;1851;p189"/>
          <p:cNvSpPr txBox="1"/>
          <p:nvPr/>
        </p:nvSpPr>
        <p:spPr>
          <a:xfrm>
            <a:off x="1368600" y="334188"/>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1852" name="Google Shape;1852;p189"/>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3" name="Google Shape;1853;p189"/>
          <p:cNvSpPr txBox="1"/>
          <p:nvPr/>
        </p:nvSpPr>
        <p:spPr>
          <a:xfrm>
            <a:off x="659850" y="1130175"/>
            <a:ext cx="78243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Quicksand"/>
                <a:ea typeface="Quicksand"/>
                <a:cs typeface="Quicksand"/>
                <a:sym typeface="Quicksand"/>
              </a:rPr>
              <a:t>In this section, we learned how to compare the value of products without multiplying. We used number lines and the meaning of multiplication to reason about the size of the factors in relation to each other and the product.</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rPr lang="en" sz="1800">
                <a:latin typeface="Quicksand"/>
                <a:ea typeface="Quicksand"/>
                <a:cs typeface="Quicksand"/>
                <a:sym typeface="Quicksand"/>
              </a:rPr>
              <a:t>Without multiplying, determine the approximate location of the value of on the number line?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p:txBody>
      </p:sp>
      <p:pic>
        <p:nvPicPr>
          <p:cNvPr id="1854" name="Google Shape;1854;p189"/>
          <p:cNvPicPr preferRelativeResize="0"/>
          <p:nvPr/>
        </p:nvPicPr>
        <p:blipFill>
          <a:blip r:embed="rId3">
            <a:alphaModFix/>
          </a:blip>
          <a:stretch>
            <a:fillRect/>
          </a:stretch>
        </p:blipFill>
        <p:spPr>
          <a:xfrm>
            <a:off x="3177975" y="2125175"/>
            <a:ext cx="2628900" cy="504825"/>
          </a:xfrm>
          <a:prstGeom prst="rect">
            <a:avLst/>
          </a:prstGeom>
          <a:noFill/>
          <a:ln cap="flat" cmpd="sng" w="19050">
            <a:solidFill>
              <a:schemeClr val="dk2"/>
            </a:solidFill>
            <a:prstDash val="solid"/>
            <a:round/>
            <a:headEnd len="sm" w="sm" type="none"/>
            <a:tailEnd len="sm" w="sm" type="none"/>
          </a:ln>
        </p:spPr>
      </p:pic>
      <p:pic>
        <p:nvPicPr>
          <p:cNvPr id="1855" name="Google Shape;1855;p189"/>
          <p:cNvPicPr preferRelativeResize="0"/>
          <p:nvPr/>
        </p:nvPicPr>
        <p:blipFill>
          <a:blip r:embed="rId4">
            <a:alphaModFix/>
          </a:blip>
          <a:stretch>
            <a:fillRect/>
          </a:stretch>
        </p:blipFill>
        <p:spPr>
          <a:xfrm>
            <a:off x="1671638" y="3845950"/>
            <a:ext cx="5800725" cy="5048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9" name="Shape 1859"/>
        <p:cNvGrpSpPr/>
        <p:nvPr/>
      </p:nvGrpSpPr>
      <p:grpSpPr>
        <a:xfrm>
          <a:off x="0" y="0"/>
          <a:ext cx="0" cy="0"/>
          <a:chOff x="0" y="0"/>
          <a:chExt cx="0" cy="0"/>
        </a:xfrm>
      </p:grpSpPr>
      <p:sp>
        <p:nvSpPr>
          <p:cNvPr id="1860" name="Google Shape;1860;p190"/>
          <p:cNvSpPr txBox="1"/>
          <p:nvPr>
            <p:ph type="ctrTitle"/>
          </p:nvPr>
        </p:nvSpPr>
        <p:spPr>
          <a:xfrm>
            <a:off x="850475" y="2026175"/>
            <a:ext cx="7759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Weekend Investigation</a:t>
            </a:r>
            <a:endParaRPr sz="4400">
              <a:solidFill>
                <a:srgbClr val="434343"/>
              </a:solidFill>
              <a:latin typeface="Hepta Slab"/>
              <a:ea typeface="Hepta Slab"/>
              <a:cs typeface="Hepta Slab"/>
              <a:sym typeface="Hepta Slab"/>
            </a:endParaRPr>
          </a:p>
        </p:txBody>
      </p:sp>
      <p:sp>
        <p:nvSpPr>
          <p:cNvPr id="1861" name="Google Shape;1861;p190"/>
          <p:cNvSpPr txBox="1"/>
          <p:nvPr/>
        </p:nvSpPr>
        <p:spPr>
          <a:xfrm>
            <a:off x="2119575" y="2764175"/>
            <a:ext cx="5988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find out about how students spend free time on the weekend.</a:t>
            </a:r>
            <a:endParaRPr>
              <a:latin typeface="Quicksand"/>
              <a:ea typeface="Quicksand"/>
              <a:cs typeface="Quicksand"/>
              <a:sym typeface="Quicksand"/>
            </a:endParaRPr>
          </a:p>
        </p:txBody>
      </p:sp>
      <p:sp>
        <p:nvSpPr>
          <p:cNvPr id="1862" name="Google Shape;1862;p190"/>
          <p:cNvSpPr/>
          <p:nvPr/>
        </p:nvSpPr>
        <p:spPr>
          <a:xfrm>
            <a:off x="1640752" y="27641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3" name="Google Shape;1863;p19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5.MD.B.2, 5.NF.A.2</a:t>
            </a:r>
            <a:endParaRPr sz="1100">
              <a:latin typeface="Quicksand"/>
              <a:ea typeface="Quicksand"/>
              <a:cs typeface="Quicksand"/>
              <a:sym typeface="Quicksand"/>
            </a:endParaRPr>
          </a:p>
        </p:txBody>
      </p:sp>
      <p:sp>
        <p:nvSpPr>
          <p:cNvPr id="1864" name="Google Shape;1864;p190"/>
          <p:cNvSpPr txBox="1"/>
          <p:nvPr/>
        </p:nvSpPr>
        <p:spPr>
          <a:xfrm>
            <a:off x="7540550" y="0"/>
            <a:ext cx="16035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21</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8" name="Shape 1868"/>
        <p:cNvGrpSpPr/>
        <p:nvPr/>
      </p:nvGrpSpPr>
      <p:grpSpPr>
        <a:xfrm>
          <a:off x="0" y="0"/>
          <a:ext cx="0" cy="0"/>
          <a:chOff x="0" y="0"/>
          <a:chExt cx="0" cy="0"/>
        </a:xfrm>
      </p:grpSpPr>
      <p:sp>
        <p:nvSpPr>
          <p:cNvPr id="1869" name="Google Shape;1869;p191"/>
          <p:cNvSpPr txBox="1"/>
          <p:nvPr>
            <p:ph type="ctrTitle"/>
          </p:nvPr>
        </p:nvSpPr>
        <p:spPr>
          <a:xfrm>
            <a:off x="480025" y="42922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434343"/>
                </a:solidFill>
                <a:latin typeface="Hepta Slab"/>
                <a:ea typeface="Hepta Slab"/>
                <a:cs typeface="Hepta Slab"/>
                <a:sym typeface="Hepta Slab"/>
              </a:rPr>
              <a:t>Data Collection</a:t>
            </a:r>
            <a:endParaRPr b="0" sz="2500">
              <a:solidFill>
                <a:srgbClr val="434343"/>
              </a:solidFill>
              <a:latin typeface="Hepta Slab"/>
              <a:ea typeface="Hepta Slab"/>
              <a:cs typeface="Hepta Slab"/>
              <a:sym typeface="Hepta Slab"/>
            </a:endParaRPr>
          </a:p>
        </p:txBody>
      </p:sp>
      <p:sp>
        <p:nvSpPr>
          <p:cNvPr id="1870" name="Google Shape;1870;p191"/>
          <p:cNvSpPr txBox="1"/>
          <p:nvPr/>
        </p:nvSpPr>
        <p:spPr>
          <a:xfrm>
            <a:off x="8055000" y="67225"/>
            <a:ext cx="1004100" cy="6876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1871" name="Google Shape;1871;p191"/>
          <p:cNvSpPr txBox="1"/>
          <p:nvPr/>
        </p:nvSpPr>
        <p:spPr>
          <a:xfrm>
            <a:off x="480025" y="1038225"/>
            <a:ext cx="8141700" cy="480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2"/>
                </a:solidFill>
                <a:latin typeface="Quicksand"/>
                <a:ea typeface="Quicksand"/>
                <a:cs typeface="Quicksand"/>
                <a:sym typeface="Quicksand"/>
              </a:rPr>
              <a:t>Imagine on the weekend you have 2 hours of free time that you can spend any way you like.</a:t>
            </a:r>
            <a:endParaRPr>
              <a:solidFill>
                <a:schemeClr val="dk2"/>
              </a:solidFill>
              <a:latin typeface="Quicksand"/>
              <a:ea typeface="Quicksand"/>
              <a:cs typeface="Quicksand"/>
              <a:sym typeface="Quicksand"/>
            </a:endParaRPr>
          </a:p>
          <a:p>
            <a:pPr indent="0" lvl="0" marL="0" rtl="0" algn="ctr">
              <a:spcBef>
                <a:spcPts val="0"/>
              </a:spcBef>
              <a:spcAft>
                <a:spcPts val="0"/>
              </a:spcAft>
              <a:buClr>
                <a:schemeClr val="dk1"/>
              </a:buClr>
              <a:buSzPts val="1100"/>
              <a:buFont typeface="Arial"/>
              <a:buNone/>
            </a:pPr>
            <a:r>
              <a:t/>
            </a:r>
            <a:endParaRPr>
              <a:solidFill>
                <a:schemeClr val="dk2"/>
              </a:solidFill>
              <a:latin typeface="Quicksand"/>
              <a:ea typeface="Quicksand"/>
              <a:cs typeface="Quicksand"/>
              <a:sym typeface="Quicksand"/>
            </a:endParaRPr>
          </a:p>
          <a:p>
            <a:pPr indent="0" lvl="0" marL="0" rtl="0" algn="ctr">
              <a:spcBef>
                <a:spcPts val="0"/>
              </a:spcBef>
              <a:spcAft>
                <a:spcPts val="0"/>
              </a:spcAft>
              <a:buClr>
                <a:schemeClr val="dk1"/>
              </a:buClr>
              <a:buSzPts val="1100"/>
              <a:buFont typeface="Arial"/>
              <a:buNone/>
            </a:pPr>
            <a:r>
              <a:t/>
            </a:r>
            <a:endParaRPr>
              <a:solidFill>
                <a:schemeClr val="dk2"/>
              </a:solidFill>
              <a:latin typeface="Quicksand"/>
              <a:ea typeface="Quicksand"/>
              <a:cs typeface="Quicksand"/>
              <a:sym typeface="Quicksand"/>
            </a:endParaRPr>
          </a:p>
          <a:p>
            <a:pPr indent="0" lvl="0" marL="0" rtl="0" algn="ctr">
              <a:spcBef>
                <a:spcPts val="0"/>
              </a:spcBef>
              <a:spcAft>
                <a:spcPts val="0"/>
              </a:spcAft>
              <a:buClr>
                <a:schemeClr val="dk1"/>
              </a:buClr>
              <a:buSzPts val="1100"/>
              <a:buFont typeface="Arial"/>
              <a:buNone/>
            </a:pPr>
            <a:r>
              <a:t/>
            </a:r>
            <a:endParaRPr>
              <a:solidFill>
                <a:schemeClr val="dk2"/>
              </a:solidFill>
              <a:latin typeface="Quicksand"/>
              <a:ea typeface="Quicksand"/>
              <a:cs typeface="Quicksand"/>
              <a:sym typeface="Quicksand"/>
            </a:endParaRPr>
          </a:p>
          <a:p>
            <a:pPr indent="0" lvl="0" marL="0" rtl="0" algn="ctr">
              <a:spcBef>
                <a:spcPts val="0"/>
              </a:spcBef>
              <a:spcAft>
                <a:spcPts val="0"/>
              </a:spcAft>
              <a:buClr>
                <a:schemeClr val="dk1"/>
              </a:buClr>
              <a:buSzPts val="1100"/>
              <a:buFont typeface="Arial"/>
              <a:buNone/>
            </a:pPr>
            <a:r>
              <a:rPr lang="en">
                <a:solidFill>
                  <a:schemeClr val="dk2"/>
                </a:solidFill>
                <a:latin typeface="Quicksand"/>
                <a:ea typeface="Quicksand"/>
                <a:cs typeface="Quicksand"/>
                <a:sym typeface="Quicksand"/>
              </a:rPr>
              <a:t>1. How would you spend it? Record your answer in fractions of an hour using multiples of ½ , ¼ , and ⅛ . Show your reasoning. </a:t>
            </a:r>
            <a:endParaRPr>
              <a:solidFill>
                <a:schemeClr val="dk2"/>
              </a:solidFill>
              <a:latin typeface="Quicksand"/>
              <a:ea typeface="Quicksand"/>
              <a:cs typeface="Quicksand"/>
              <a:sym typeface="Quicksand"/>
            </a:endParaRPr>
          </a:p>
          <a:p>
            <a:pPr indent="0" lvl="0" marL="0" rtl="0" algn="ctr">
              <a:spcBef>
                <a:spcPts val="0"/>
              </a:spcBef>
              <a:spcAft>
                <a:spcPts val="0"/>
              </a:spcAft>
              <a:buClr>
                <a:schemeClr val="dk1"/>
              </a:buClr>
              <a:buSzPts val="1100"/>
              <a:buFont typeface="Arial"/>
              <a:buNone/>
            </a:pPr>
            <a:r>
              <a:t/>
            </a:r>
            <a:endParaRPr>
              <a:solidFill>
                <a:schemeClr val="dk2"/>
              </a:solidFill>
              <a:latin typeface="Quicksand"/>
              <a:ea typeface="Quicksand"/>
              <a:cs typeface="Quicksand"/>
              <a:sym typeface="Quicksand"/>
            </a:endParaRPr>
          </a:p>
          <a:p>
            <a:pPr indent="0" lvl="0" marL="0" rtl="0" algn="ctr">
              <a:spcBef>
                <a:spcPts val="0"/>
              </a:spcBef>
              <a:spcAft>
                <a:spcPts val="0"/>
              </a:spcAft>
              <a:buClr>
                <a:schemeClr val="dk1"/>
              </a:buClr>
              <a:buSzPts val="1100"/>
              <a:buFont typeface="Arial"/>
              <a:buNone/>
            </a:pPr>
            <a:r>
              <a:t/>
            </a:r>
            <a:endParaRPr>
              <a:solidFill>
                <a:schemeClr val="dk2"/>
              </a:solidFill>
              <a:latin typeface="Quicksand"/>
              <a:ea typeface="Quicksand"/>
              <a:cs typeface="Quicksand"/>
              <a:sym typeface="Quicksand"/>
            </a:endParaRPr>
          </a:p>
          <a:p>
            <a:pPr indent="0" lvl="0" marL="0" rtl="0" algn="ctr">
              <a:spcBef>
                <a:spcPts val="0"/>
              </a:spcBef>
              <a:spcAft>
                <a:spcPts val="0"/>
              </a:spcAft>
              <a:buClr>
                <a:schemeClr val="dk1"/>
              </a:buClr>
              <a:buSzPts val="1100"/>
              <a:buFont typeface="Arial"/>
              <a:buNone/>
            </a:pPr>
            <a:r>
              <a:t/>
            </a:r>
            <a:endParaRPr>
              <a:solidFill>
                <a:schemeClr val="dk2"/>
              </a:solidFill>
              <a:latin typeface="Quicksand"/>
              <a:ea typeface="Quicksand"/>
              <a:cs typeface="Quicksand"/>
              <a:sym typeface="Quicksand"/>
            </a:endParaRPr>
          </a:p>
          <a:p>
            <a:pPr indent="0" lvl="0" marL="0" rtl="0" algn="ctr">
              <a:spcBef>
                <a:spcPts val="0"/>
              </a:spcBef>
              <a:spcAft>
                <a:spcPts val="0"/>
              </a:spcAft>
              <a:buClr>
                <a:schemeClr val="dk1"/>
              </a:buClr>
              <a:buSzPts val="1100"/>
              <a:buFont typeface="Arial"/>
              <a:buNone/>
            </a:pPr>
            <a:r>
              <a:rPr lang="en">
                <a:solidFill>
                  <a:schemeClr val="dk2"/>
                </a:solidFill>
                <a:latin typeface="Quicksand"/>
                <a:ea typeface="Quicksand"/>
                <a:cs typeface="Quicksand"/>
                <a:sym typeface="Quicksand"/>
              </a:rPr>
              <a:t>2. Record the time for each activity from your list, if there is a poster for it.</a:t>
            </a:r>
            <a:endParaRPr>
              <a:solidFill>
                <a:schemeClr val="dk2"/>
              </a:solidFill>
              <a:latin typeface="Quicksand"/>
              <a:ea typeface="Quicksand"/>
              <a:cs typeface="Quicksand"/>
              <a:sym typeface="Quicksand"/>
            </a:endParaRPr>
          </a:p>
        </p:txBody>
      </p:sp>
      <p:pic>
        <p:nvPicPr>
          <p:cNvPr id="1872" name="Google Shape;1872;p191"/>
          <p:cNvPicPr preferRelativeResize="0"/>
          <p:nvPr/>
        </p:nvPicPr>
        <p:blipFill>
          <a:blip r:embed="rId3">
            <a:alphaModFix/>
          </a:blip>
          <a:stretch>
            <a:fillRect/>
          </a:stretch>
        </p:blipFill>
        <p:spPr>
          <a:xfrm>
            <a:off x="3819775" y="3430425"/>
            <a:ext cx="1787250" cy="1237775"/>
          </a:xfrm>
          <a:prstGeom prst="rect">
            <a:avLst/>
          </a:prstGeom>
          <a:noFill/>
          <a:ln>
            <a:noFill/>
          </a:ln>
        </p:spPr>
      </p:pic>
    </p:spTree>
  </p:cSld>
  <p:clrMapOvr>
    <a:masterClrMapping/>
  </p:clrMapOvr>
</p:sld>
</file>

<file path=ppt/slides/slide1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6" name="Shape 1876"/>
        <p:cNvGrpSpPr/>
        <p:nvPr/>
      </p:nvGrpSpPr>
      <p:grpSpPr>
        <a:xfrm>
          <a:off x="0" y="0"/>
          <a:ext cx="0" cy="0"/>
          <a:chOff x="0" y="0"/>
          <a:chExt cx="0" cy="0"/>
        </a:xfrm>
      </p:grpSpPr>
      <p:sp>
        <p:nvSpPr>
          <p:cNvPr id="1877" name="Google Shape;1877;p192"/>
          <p:cNvSpPr txBox="1"/>
          <p:nvPr>
            <p:ph type="ctrTitle"/>
          </p:nvPr>
        </p:nvSpPr>
        <p:spPr>
          <a:xfrm>
            <a:off x="480025" y="42922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434343"/>
                </a:solidFill>
                <a:latin typeface="Hepta Slab"/>
                <a:ea typeface="Hepta Slab"/>
                <a:cs typeface="Hepta Slab"/>
                <a:sym typeface="Hepta Slab"/>
              </a:rPr>
              <a:t>Data Analysis</a:t>
            </a:r>
            <a:endParaRPr b="0" sz="2500">
              <a:solidFill>
                <a:srgbClr val="434343"/>
              </a:solidFill>
              <a:latin typeface="Hepta Slab"/>
              <a:ea typeface="Hepta Slab"/>
              <a:cs typeface="Hepta Slab"/>
              <a:sym typeface="Hepta Slab"/>
            </a:endParaRPr>
          </a:p>
        </p:txBody>
      </p:sp>
      <p:sp>
        <p:nvSpPr>
          <p:cNvPr id="1878" name="Google Shape;1878;p192"/>
          <p:cNvSpPr txBox="1"/>
          <p:nvPr/>
        </p:nvSpPr>
        <p:spPr>
          <a:xfrm>
            <a:off x="8055000" y="67225"/>
            <a:ext cx="1004100" cy="6876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1879" name="Google Shape;1879;p192"/>
          <p:cNvSpPr txBox="1"/>
          <p:nvPr/>
        </p:nvSpPr>
        <p:spPr>
          <a:xfrm>
            <a:off x="401400" y="997500"/>
            <a:ext cx="8341200" cy="480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2"/>
                </a:solidFill>
                <a:latin typeface="Quicksand"/>
                <a:ea typeface="Quicksand"/>
                <a:cs typeface="Quicksand"/>
                <a:sym typeface="Quicksand"/>
              </a:rPr>
              <a:t>Your teacher will assign a poster with a data set for one of the categories from the previous activity.</a:t>
            </a:r>
            <a:endParaRPr>
              <a:solidFill>
                <a:schemeClr val="dk2"/>
              </a:solidFill>
              <a:latin typeface="Quicksand"/>
              <a:ea typeface="Quicksand"/>
              <a:cs typeface="Quicksand"/>
              <a:sym typeface="Quicksand"/>
            </a:endParaRPr>
          </a:p>
          <a:p>
            <a:pPr indent="0" lvl="0" marL="0" rtl="0" algn="ctr">
              <a:spcBef>
                <a:spcPts val="0"/>
              </a:spcBef>
              <a:spcAft>
                <a:spcPts val="0"/>
              </a:spcAft>
              <a:buNone/>
            </a:pPr>
            <a:r>
              <a:t/>
            </a:r>
            <a:endParaRPr>
              <a:solidFill>
                <a:schemeClr val="dk2"/>
              </a:solidFill>
              <a:latin typeface="Quicksand"/>
              <a:ea typeface="Quicksand"/>
              <a:cs typeface="Quicksand"/>
              <a:sym typeface="Quicksand"/>
            </a:endParaRPr>
          </a:p>
          <a:p>
            <a:pPr indent="0" lvl="0" marL="457200" rtl="0" algn="l">
              <a:spcBef>
                <a:spcPts val="0"/>
              </a:spcBef>
              <a:spcAft>
                <a:spcPts val="0"/>
              </a:spcAft>
              <a:buNone/>
            </a:pPr>
            <a:r>
              <a:t/>
            </a:r>
            <a:endParaRPr>
              <a:solidFill>
                <a:schemeClr val="dk2"/>
              </a:solidFill>
              <a:latin typeface="Quicksand"/>
              <a:ea typeface="Quicksand"/>
              <a:cs typeface="Quicksand"/>
              <a:sym typeface="Quicksand"/>
            </a:endParaRPr>
          </a:p>
          <a:p>
            <a:pPr indent="0" lvl="0" marL="457200" rtl="0" algn="l">
              <a:spcBef>
                <a:spcPts val="0"/>
              </a:spcBef>
              <a:spcAft>
                <a:spcPts val="0"/>
              </a:spcAft>
              <a:buNone/>
            </a:pPr>
            <a:r>
              <a:rPr lang="en">
                <a:solidFill>
                  <a:schemeClr val="dk2"/>
                </a:solidFill>
                <a:latin typeface="Quicksand"/>
                <a:ea typeface="Quicksand"/>
                <a:cs typeface="Quicksand"/>
                <a:sym typeface="Quicksand"/>
              </a:rPr>
              <a:t>1. Create a line plot for the activity. Make sure to label the line plot. </a:t>
            </a:r>
            <a:endParaRPr>
              <a:solidFill>
                <a:schemeClr val="dk2"/>
              </a:solidFill>
              <a:latin typeface="Quicksand"/>
              <a:ea typeface="Quicksand"/>
              <a:cs typeface="Quicksand"/>
              <a:sym typeface="Quicksand"/>
            </a:endParaRPr>
          </a:p>
          <a:p>
            <a:pPr indent="0" lvl="0" marL="457200" rtl="0" algn="l">
              <a:spcBef>
                <a:spcPts val="0"/>
              </a:spcBef>
              <a:spcAft>
                <a:spcPts val="0"/>
              </a:spcAft>
              <a:buNone/>
            </a:pPr>
            <a:r>
              <a:t/>
            </a:r>
            <a:endParaRPr>
              <a:solidFill>
                <a:schemeClr val="dk2"/>
              </a:solidFill>
              <a:latin typeface="Quicksand"/>
              <a:ea typeface="Quicksand"/>
              <a:cs typeface="Quicksand"/>
              <a:sym typeface="Quicksand"/>
            </a:endParaRPr>
          </a:p>
          <a:p>
            <a:pPr indent="0" lvl="0" marL="457200" rtl="0" algn="l">
              <a:spcBef>
                <a:spcPts val="0"/>
              </a:spcBef>
              <a:spcAft>
                <a:spcPts val="0"/>
              </a:spcAft>
              <a:buNone/>
            </a:pPr>
            <a:r>
              <a:rPr lang="en">
                <a:solidFill>
                  <a:schemeClr val="dk2"/>
                </a:solidFill>
                <a:latin typeface="Quicksand"/>
                <a:ea typeface="Quicksand"/>
                <a:cs typeface="Quicksand"/>
                <a:sym typeface="Quicksand"/>
              </a:rPr>
              <a:t>2. Analyze the data and tell the story of your data. Choose at least 3 things. Use the following questions if they are helpful. </a:t>
            </a:r>
            <a:endParaRPr>
              <a:solidFill>
                <a:schemeClr val="dk2"/>
              </a:solidFill>
              <a:latin typeface="Quicksand"/>
              <a:ea typeface="Quicksand"/>
              <a:cs typeface="Quicksand"/>
              <a:sym typeface="Quicksand"/>
            </a:endParaRPr>
          </a:p>
          <a:p>
            <a:pPr indent="-317500" lvl="0" marL="1371600" rtl="0" algn="l">
              <a:spcBef>
                <a:spcPts val="0"/>
              </a:spcBef>
              <a:spcAft>
                <a:spcPts val="0"/>
              </a:spcAft>
              <a:buClr>
                <a:schemeClr val="dk2"/>
              </a:buClr>
              <a:buSzPts val="1400"/>
              <a:buFont typeface="Quicksand"/>
              <a:buChar char="●"/>
            </a:pPr>
            <a:r>
              <a:rPr lang="en">
                <a:solidFill>
                  <a:schemeClr val="dk2"/>
                </a:solidFill>
                <a:latin typeface="Quicksand"/>
                <a:ea typeface="Quicksand"/>
                <a:cs typeface="Quicksand"/>
                <a:sym typeface="Quicksand"/>
              </a:rPr>
              <a:t>What is the total number of hours the class spends on this activity? </a:t>
            </a:r>
            <a:endParaRPr>
              <a:solidFill>
                <a:schemeClr val="dk2"/>
              </a:solidFill>
              <a:latin typeface="Quicksand"/>
              <a:ea typeface="Quicksand"/>
              <a:cs typeface="Quicksand"/>
              <a:sym typeface="Quicksand"/>
            </a:endParaRPr>
          </a:p>
          <a:p>
            <a:pPr indent="-317500" lvl="0" marL="1371600" rtl="0" algn="l">
              <a:spcBef>
                <a:spcPts val="0"/>
              </a:spcBef>
              <a:spcAft>
                <a:spcPts val="0"/>
              </a:spcAft>
              <a:buClr>
                <a:schemeClr val="dk2"/>
              </a:buClr>
              <a:buSzPts val="1400"/>
              <a:buFont typeface="Quicksand"/>
              <a:buChar char="●"/>
            </a:pPr>
            <a:r>
              <a:rPr lang="en">
                <a:solidFill>
                  <a:schemeClr val="dk2"/>
                </a:solidFill>
                <a:latin typeface="Quicksand"/>
                <a:ea typeface="Quicksand"/>
                <a:cs typeface="Quicksand"/>
                <a:sym typeface="Quicksand"/>
              </a:rPr>
              <a:t>What is the difference between greatest and least time? </a:t>
            </a:r>
            <a:endParaRPr>
              <a:solidFill>
                <a:schemeClr val="dk2"/>
              </a:solidFill>
              <a:latin typeface="Quicksand"/>
              <a:ea typeface="Quicksand"/>
              <a:cs typeface="Quicksand"/>
              <a:sym typeface="Quicksand"/>
            </a:endParaRPr>
          </a:p>
          <a:p>
            <a:pPr indent="-317500" lvl="0" marL="1371600" rtl="0" algn="l">
              <a:spcBef>
                <a:spcPts val="0"/>
              </a:spcBef>
              <a:spcAft>
                <a:spcPts val="0"/>
              </a:spcAft>
              <a:buClr>
                <a:schemeClr val="dk2"/>
              </a:buClr>
              <a:buSzPts val="1400"/>
              <a:buFont typeface="Quicksand"/>
              <a:buChar char="●"/>
            </a:pPr>
            <a:r>
              <a:rPr lang="en">
                <a:solidFill>
                  <a:schemeClr val="dk2"/>
                </a:solidFill>
                <a:latin typeface="Quicksand"/>
                <a:ea typeface="Quicksand"/>
                <a:cs typeface="Quicksand"/>
                <a:sym typeface="Quicksand"/>
              </a:rPr>
              <a:t>Is there something surprising? </a:t>
            </a:r>
            <a:endParaRPr>
              <a:solidFill>
                <a:schemeClr val="dk2"/>
              </a:solidFill>
              <a:latin typeface="Quicksand"/>
              <a:ea typeface="Quicksand"/>
              <a:cs typeface="Quicksand"/>
              <a:sym typeface="Quicksand"/>
            </a:endParaRPr>
          </a:p>
          <a:p>
            <a:pPr indent="-317500" lvl="0" marL="1371600" rtl="0" algn="l">
              <a:spcBef>
                <a:spcPts val="0"/>
              </a:spcBef>
              <a:spcAft>
                <a:spcPts val="0"/>
              </a:spcAft>
              <a:buClr>
                <a:schemeClr val="dk2"/>
              </a:buClr>
              <a:buSzPts val="1400"/>
              <a:buFont typeface="Quicksand"/>
              <a:buChar char="●"/>
            </a:pPr>
            <a:r>
              <a:rPr lang="en">
                <a:solidFill>
                  <a:schemeClr val="dk2"/>
                </a:solidFill>
                <a:latin typeface="Quicksand"/>
                <a:ea typeface="Quicksand"/>
                <a:cs typeface="Quicksand"/>
                <a:sym typeface="Quicksand"/>
              </a:rPr>
              <a:t>How many data points are there? What does that tell you? </a:t>
            </a:r>
            <a:endParaRPr>
              <a:solidFill>
                <a:schemeClr val="dk2"/>
              </a:solidFill>
              <a:latin typeface="Quicksand"/>
              <a:ea typeface="Quicksand"/>
              <a:cs typeface="Quicksand"/>
              <a:sym typeface="Quicksand"/>
            </a:endParaRPr>
          </a:p>
          <a:p>
            <a:pPr indent="-317500" lvl="0" marL="1371600" rtl="0" algn="l">
              <a:spcBef>
                <a:spcPts val="0"/>
              </a:spcBef>
              <a:spcAft>
                <a:spcPts val="0"/>
              </a:spcAft>
              <a:buClr>
                <a:schemeClr val="dk2"/>
              </a:buClr>
              <a:buSzPts val="1400"/>
              <a:buFont typeface="Quicksand"/>
              <a:buChar char="●"/>
            </a:pPr>
            <a:r>
              <a:rPr lang="en">
                <a:solidFill>
                  <a:schemeClr val="dk2"/>
                </a:solidFill>
                <a:latin typeface="Quicksand"/>
                <a:ea typeface="Quicksand"/>
                <a:cs typeface="Quicksand"/>
                <a:sym typeface="Quicksand"/>
              </a:rPr>
              <a:t>What fraction of your classmates spend less than an hour on this activity? More than an hour?</a:t>
            </a:r>
            <a:endParaRPr>
              <a:solidFill>
                <a:schemeClr val="dk2"/>
              </a:solidFill>
              <a:latin typeface="Quicksand"/>
              <a:ea typeface="Quicksand"/>
              <a:cs typeface="Quicksand"/>
              <a:sym typeface="Quicksand"/>
            </a:endParaRPr>
          </a:p>
          <a:p>
            <a:pPr indent="0" lvl="0" marL="0" rtl="0" algn="l">
              <a:spcBef>
                <a:spcPts val="0"/>
              </a:spcBef>
              <a:spcAft>
                <a:spcPts val="0"/>
              </a:spcAft>
              <a:buNone/>
            </a:pPr>
            <a:r>
              <a:t/>
            </a:r>
            <a:endParaRPr>
              <a:solidFill>
                <a:schemeClr val="dk2"/>
              </a:solidFill>
              <a:latin typeface="Quicksand"/>
              <a:ea typeface="Quicksand"/>
              <a:cs typeface="Quicksand"/>
              <a:sym typeface="Quicksand"/>
            </a:endParaRPr>
          </a:p>
          <a:p>
            <a:pPr indent="0" lvl="0" marL="1371600" rtl="0" algn="l">
              <a:spcBef>
                <a:spcPts val="0"/>
              </a:spcBef>
              <a:spcAft>
                <a:spcPts val="0"/>
              </a:spcAft>
              <a:buNone/>
            </a:pPr>
            <a:r>
              <a:rPr lang="en">
                <a:solidFill>
                  <a:schemeClr val="dk2"/>
                </a:solidFill>
                <a:latin typeface="Quicksand"/>
                <a:ea typeface="Quicksand"/>
                <a:cs typeface="Quicksand"/>
                <a:sym typeface="Quicksand"/>
              </a:rPr>
              <a:t>Be prepared to share the story with the class. </a:t>
            </a:r>
            <a:endParaRPr>
              <a:solidFill>
                <a:schemeClr val="dk2"/>
              </a:solidFill>
              <a:latin typeface="Quicksand"/>
              <a:ea typeface="Quicksand"/>
              <a:cs typeface="Quicksand"/>
              <a:sym typeface="Quicksand"/>
            </a:endParaRPr>
          </a:p>
        </p:txBody>
      </p:sp>
      <p:sp>
        <p:nvSpPr>
          <p:cNvPr id="1880" name="Google Shape;1880;p192"/>
          <p:cNvSpPr txBox="1"/>
          <p:nvPr/>
        </p:nvSpPr>
        <p:spPr>
          <a:xfrm>
            <a:off x="7469050" y="1561650"/>
            <a:ext cx="7138800" cy="832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1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4" name="Shape 1884"/>
        <p:cNvGrpSpPr/>
        <p:nvPr/>
      </p:nvGrpSpPr>
      <p:grpSpPr>
        <a:xfrm>
          <a:off x="0" y="0"/>
          <a:ext cx="0" cy="0"/>
          <a:chOff x="0" y="0"/>
          <a:chExt cx="0" cy="0"/>
        </a:xfrm>
      </p:grpSpPr>
      <p:sp>
        <p:nvSpPr>
          <p:cNvPr id="1885" name="Google Shape;1885;p193"/>
          <p:cNvSpPr txBox="1"/>
          <p:nvPr/>
        </p:nvSpPr>
        <p:spPr>
          <a:xfrm>
            <a:off x="7943375" y="220450"/>
            <a:ext cx="10686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a:solidFill>
                  <a:srgbClr val="434343"/>
                </a:solidFill>
                <a:latin typeface="Nixie One"/>
                <a:ea typeface="Nixie One"/>
                <a:cs typeface="Nixie One"/>
                <a:sym typeface="Nixie One"/>
              </a:rPr>
              <a:t>Lesson Synthesis</a:t>
            </a:r>
            <a:endParaRPr>
              <a:solidFill>
                <a:srgbClr val="434343"/>
              </a:solidFill>
              <a:latin typeface="Nixie One"/>
              <a:ea typeface="Nixie One"/>
              <a:cs typeface="Nixie One"/>
              <a:sym typeface="Nixie One"/>
            </a:endParaRPr>
          </a:p>
        </p:txBody>
      </p:sp>
      <p:pic>
        <p:nvPicPr>
          <p:cNvPr id="1886" name="Google Shape;1886;p193"/>
          <p:cNvPicPr preferRelativeResize="0"/>
          <p:nvPr/>
        </p:nvPicPr>
        <p:blipFill>
          <a:blip r:embed="rId3">
            <a:alphaModFix/>
          </a:blip>
          <a:stretch>
            <a:fillRect/>
          </a:stretch>
        </p:blipFill>
        <p:spPr>
          <a:xfrm>
            <a:off x="4733400" y="2924700"/>
            <a:ext cx="2581500" cy="1645057"/>
          </a:xfrm>
          <a:prstGeom prst="rect">
            <a:avLst/>
          </a:prstGeom>
          <a:noFill/>
          <a:ln>
            <a:noFill/>
          </a:ln>
        </p:spPr>
      </p:pic>
      <p:sp>
        <p:nvSpPr>
          <p:cNvPr id="1887" name="Google Shape;1887;p193"/>
          <p:cNvSpPr txBox="1"/>
          <p:nvPr/>
        </p:nvSpPr>
        <p:spPr>
          <a:xfrm>
            <a:off x="630725" y="508700"/>
            <a:ext cx="7312500" cy="125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500">
                <a:latin typeface="Quicksand"/>
                <a:ea typeface="Quicksand"/>
                <a:cs typeface="Quicksand"/>
                <a:sym typeface="Quicksand"/>
              </a:rPr>
              <a:t>Today, we thought about how we might spend free time.  We made and analyzed line plots.</a:t>
            </a:r>
            <a:endParaRPr sz="2500">
              <a:latin typeface="Quicksand"/>
              <a:ea typeface="Quicksand"/>
              <a:cs typeface="Quicksand"/>
              <a:sym typeface="Quicksand"/>
            </a:endParaRPr>
          </a:p>
        </p:txBody>
      </p:sp>
      <p:sp>
        <p:nvSpPr>
          <p:cNvPr id="1888" name="Google Shape;1888;p193"/>
          <p:cNvSpPr/>
          <p:nvPr/>
        </p:nvSpPr>
        <p:spPr>
          <a:xfrm flipH="1">
            <a:off x="1384483" y="1884400"/>
            <a:ext cx="3348917" cy="165836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9" name="Google Shape;1889;p193"/>
          <p:cNvSpPr txBox="1"/>
          <p:nvPr/>
        </p:nvSpPr>
        <p:spPr>
          <a:xfrm>
            <a:off x="1768176" y="2048275"/>
            <a:ext cx="2581500" cy="70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Who might be interested in collecting and analyzing data like this? Why?</a:t>
            </a:r>
            <a:endParaRPr b="1" sz="1300">
              <a:latin typeface="Quicksand"/>
              <a:ea typeface="Quicksand"/>
              <a:cs typeface="Quicksand"/>
              <a:sym typeface="Quicksand"/>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