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Lst>
  <p:sldSz cy="5143500" cx="9144000"/>
  <p:notesSz cx="6858000" cy="9144000"/>
  <p:embeddedFontLst>
    <p:embeddedFont>
      <p:font typeface="Raleway"/>
      <p:regular r:id="rId177"/>
      <p:bold r:id="rId178"/>
      <p:italic r:id="rId179"/>
      <p:boldItalic r:id="rId180"/>
    </p:embeddedFont>
    <p:embeddedFont>
      <p:font typeface="Raleway ExtraBold"/>
      <p:bold r:id="rId181"/>
      <p:boldItalic r:id="rId182"/>
    </p:embeddedFont>
    <p:embeddedFont>
      <p:font typeface="Amatic SC"/>
      <p:regular r:id="rId183"/>
      <p:bold r:id="rId184"/>
    </p:embeddedFont>
    <p:embeddedFont>
      <p:font typeface="Nixie One"/>
      <p:regular r:id="rId185"/>
    </p:embeddedFont>
    <p:embeddedFont>
      <p:font typeface="Hepta Slab"/>
      <p:regular r:id="rId186"/>
      <p:bold r:id="rId187"/>
    </p:embeddedFont>
    <p:embeddedFont>
      <p:font typeface="Livvic"/>
      <p:regular r:id="rId188"/>
      <p:bold r:id="rId189"/>
      <p:italic r:id="rId190"/>
      <p:boldItalic r:id="rId191"/>
    </p:embeddedFont>
    <p:embeddedFont>
      <p:font typeface="Quicksand"/>
      <p:regular r:id="rId192"/>
      <p:bold r:id="rId193"/>
    </p:embeddedFont>
    <p:embeddedFont>
      <p:font typeface="Bitter"/>
      <p:regular r:id="rId194"/>
      <p:bold r:id="rId195"/>
      <p:italic r:id="rId196"/>
      <p:boldItalic r:id="rId197"/>
    </p:embeddedFont>
    <p:embeddedFont>
      <p:font typeface="Caveat Brush"/>
      <p:regular r:id="rId19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691372-0260-472F-9542-BE7D69913152}">
  <a:tblStyle styleId="{C2691372-0260-472F-9542-BE7D6991315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font" Target="fonts/Livvic-italic.fntdata"/><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font" Target="fonts/Bitter-regular.fntdata"/><Relationship Id="rId43" Type="http://schemas.openxmlformats.org/officeDocument/2006/relationships/slide" Target="slides/slide38.xml"/><Relationship Id="rId193" Type="http://schemas.openxmlformats.org/officeDocument/2006/relationships/font" Target="fonts/Quicksand-bold.fntdata"/><Relationship Id="rId46" Type="http://schemas.openxmlformats.org/officeDocument/2006/relationships/slide" Target="slides/slide41.xml"/><Relationship Id="rId192" Type="http://schemas.openxmlformats.org/officeDocument/2006/relationships/font" Target="fonts/Quicksand-regular.fntdata"/><Relationship Id="rId45" Type="http://schemas.openxmlformats.org/officeDocument/2006/relationships/slide" Target="slides/slide40.xml"/><Relationship Id="rId191" Type="http://schemas.openxmlformats.org/officeDocument/2006/relationships/font" Target="fonts/Livvic-boldItalic.fntdata"/><Relationship Id="rId48" Type="http://schemas.openxmlformats.org/officeDocument/2006/relationships/slide" Target="slides/slide43.xml"/><Relationship Id="rId187" Type="http://schemas.openxmlformats.org/officeDocument/2006/relationships/font" Target="fonts/HeptaSlab-bold.fntdata"/><Relationship Id="rId47" Type="http://schemas.openxmlformats.org/officeDocument/2006/relationships/slide" Target="slides/slide42.xml"/><Relationship Id="rId186" Type="http://schemas.openxmlformats.org/officeDocument/2006/relationships/font" Target="fonts/HeptaSlab-regular.fntdata"/><Relationship Id="rId185" Type="http://schemas.openxmlformats.org/officeDocument/2006/relationships/font" Target="fonts/NixieOne-regular.fntdata"/><Relationship Id="rId49" Type="http://schemas.openxmlformats.org/officeDocument/2006/relationships/slide" Target="slides/slide44.xml"/><Relationship Id="rId184" Type="http://schemas.openxmlformats.org/officeDocument/2006/relationships/font" Target="fonts/AmaticSC-bold.fntdata"/><Relationship Id="rId189" Type="http://schemas.openxmlformats.org/officeDocument/2006/relationships/font" Target="fonts/Livvic-bold.fntdata"/><Relationship Id="rId188" Type="http://schemas.openxmlformats.org/officeDocument/2006/relationships/font" Target="fonts/Livvic-regular.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font" Target="fonts/AmaticSC-regular.fntdata"/><Relationship Id="rId32" Type="http://schemas.openxmlformats.org/officeDocument/2006/relationships/slide" Target="slides/slide27.xml"/><Relationship Id="rId182" Type="http://schemas.openxmlformats.org/officeDocument/2006/relationships/font" Target="fonts/RalewayExtraBold-boldItalic.fntdata"/><Relationship Id="rId35" Type="http://schemas.openxmlformats.org/officeDocument/2006/relationships/slide" Target="slides/slide30.xml"/><Relationship Id="rId181" Type="http://schemas.openxmlformats.org/officeDocument/2006/relationships/font" Target="fonts/RalewayExtraBold-bold.fntdata"/><Relationship Id="rId34" Type="http://schemas.openxmlformats.org/officeDocument/2006/relationships/slide" Target="slides/slide29.xml"/><Relationship Id="rId180" Type="http://schemas.openxmlformats.org/officeDocument/2006/relationships/font" Target="fonts/Raleway-boldItalic.fntdata"/><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font" Target="fonts/Raleway-italic.fntdata"/><Relationship Id="rId178" Type="http://schemas.openxmlformats.org/officeDocument/2006/relationships/font" Target="fonts/Raleway-bold.fntdata"/><Relationship Id="rId177" Type="http://schemas.openxmlformats.org/officeDocument/2006/relationships/font" Target="fonts/Raleway-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font" Target="fonts/CaveatBrush-regular.fntdata"/><Relationship Id="rId14" Type="http://schemas.openxmlformats.org/officeDocument/2006/relationships/slide" Target="slides/slide9.xml"/><Relationship Id="rId197" Type="http://schemas.openxmlformats.org/officeDocument/2006/relationships/font" Target="fonts/Bitter-boldItalic.fntdata"/><Relationship Id="rId17" Type="http://schemas.openxmlformats.org/officeDocument/2006/relationships/slide" Target="slides/slide12.xml"/><Relationship Id="rId196" Type="http://schemas.openxmlformats.org/officeDocument/2006/relationships/font" Target="fonts/Bitter-italic.fntdata"/><Relationship Id="rId16" Type="http://schemas.openxmlformats.org/officeDocument/2006/relationships/slide" Target="slides/slide11.xml"/><Relationship Id="rId195" Type="http://schemas.openxmlformats.org/officeDocument/2006/relationships/font" Target="fonts/Bitter-bold.fntdata"/><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10" Type="http://schemas.openxmlformats.org/officeDocument/2006/relationships/slide" Target="slides/slide105.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a7d53b3f27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a7d53b3f2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7d53b3f27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7d53b3f2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7d53b3f27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7d53b3f2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a7d53b3f2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a7d53b3f2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a7d53b3f27_0_1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a7d53b3f27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a7d53b3f27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a7d53b3f2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a7d53b3f27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a7d53b3f2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a7d53b3f27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a7d53b3f27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7d53b3f27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7d53b3f27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7d53b3f27_0_2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7d53b3f27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a7d53b3f27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a7d53b3f27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a7d53b3f27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a7d53b3f27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a7d53b3f27_0_4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a7d53b3f27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a7d53b3f27_0_5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a7d53b3f27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7d53b3f27_0_5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7d53b3f27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a7d53b3f27_0_5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a7d53b3f27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a7d53b3f27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a7d53b3f27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a7d53b3f27_0_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a7d53b3f27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a7d53b3f27_0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a7d53b3f27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a7d53b3f27_0_3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a7d53b3f27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a7d53b3f27_0_8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a7d53b3f27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a7d53b3f27_0_8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a7d53b3f27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a7d53b3f2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a7d53b3f2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a7d53b3f27_0_8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a7d53b3f27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a7d53b3f27_0_8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a7d53b3f27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a7d53b3f27_0_8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a7d53b3f27_0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a7d53b3f27_0_8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a7d53b3f27_0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a7d53b3f27_0_9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a7d53b3f27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a7d53b3f27_0_9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a7d53b3f27_0_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a386e79339_0_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a386e79339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a7d53b3f27_0_9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a7d53b3f27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a7d53b3f27_0_9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a7d53b3f27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a7d53b3f27_0_10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a7d53b3f27_0_10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a7d53b3f27_0_10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a7d53b3f27_0_1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a386e79339_0_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a386e79339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a386e79339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a386e79339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a7d53b3f27_0_10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a7d53b3f27_0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a7d53b3f27_0_10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a7d53b3f27_0_1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a7d53b3f27_0_10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a7d53b3f27_0_1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a7d53b3f27_0_10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a7d53b3f27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a7d53b3f27_0_10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a7d53b3f27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a386e79339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a386e79339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a7d53b3f27_0_11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a7d53b3f27_0_1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a7d53b3f27_0_1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a7d53b3f27_0_1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a7d53b3f27_0_1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a7d53b3f27_0_1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a7d53b3f27_0_1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a7d53b3f27_0_1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a7d53b3f27_0_1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a7d53b3f27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a7d53b3f27_0_1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a7d53b3f27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a7d53b3f27_0_1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a7d53b3f27_0_1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7d53b3f27_0_1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7d53b3f27_0_1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a7d53b3f27_0_12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a7d53b3f27_0_1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a386e79339_94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a386e79339_94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a7d53b3f27_0_1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a7d53b3f27_0_1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a7d53b3f27_0_12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a7d53b3f27_0_1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a7d53b3f27_0_1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a7d53b3f27_0_1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8a1c706384_0_3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8a1c706384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a386e79339_94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a386e79339_94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a7d53b3f27_0_1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a7d53b3f27_0_1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a7d53b3f27_0_1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a7d53b3f27_0_1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a7d53b3f27_0_6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a7d53b3f27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a7d53b3f27_0_6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a7d53b3f27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a7d53b3f27_0_6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a7d53b3f27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a7d53b3f27_0_6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a7d53b3f27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a7d53b3f27_0_6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a7d53b3f27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a7d53b3f27_0_7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a7d53b3f27_0_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a7d53b3f27_0_7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a7d53b3f27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a7d53b3f27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a7d53b3f27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a7d53b3f27_0_7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a7d53b3f27_0_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a7d53b3f27_0_7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a7d53b3f27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a7d53b3f27_0_7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a7d53b3f27_0_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a7d53b3f27_0_7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a7d53b3f27_0_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a7d53b3f27_0_13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a7d53b3f27_0_1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8bb5fff223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8bb5fff22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a7d53b3f27_0_13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a7d53b3f27_0_1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97efdfcba7_32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97efdfcba7_3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a7d53b3f27_0_14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a7d53b3f27_0_1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a7d53b3f27_0_14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a7d53b3f27_0_1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a7d53b3f27_0_15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a7d53b3f27_0_1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97efdfcba7_32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97efdfcba7_32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97efdfcba7_32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97efdfcba7_32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97efdfcba7_32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97efdfcba7_32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97efdfcba7_32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97efdfcba7_32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a7d53b3f27_0_15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a7d53b3f27_0_1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a7d53b3f27_0_15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a7d53b3f27_0_1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a7d53b3f27_0_1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a7d53b3f27_0_1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97efdfcba7_3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97efdfcba7_3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a7d53b3f27_0_15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a7d53b3f27_0_1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a386e79339_94_2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a386e79339_94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97efdfcba7_32_4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97efdfcba7_32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a7d53b3f27_0_1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a7d53b3f27_0_1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97efdfcba7_32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97efdfcba7_32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97efdfcba7_32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97efdfcba7_32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97efdfcba7_32_5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97efdfcba7_32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g97efdfcba7_32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7" name="Google Shape;1387;g97efdfcba7_32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a7d53b3f27_0_16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a7d53b3f27_0_1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a7d53b3f27_0_16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a7d53b3f27_0_1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a7d53b3f27_0_16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a7d53b3f27_0_1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a7d53b3f27_0_1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a7d53b3f27_0_1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97efdfcba7_32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97efdfcba7_32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97efdfcba7_32_6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97efdfcba7_32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97efdfcba7_32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97efdfcba7_32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97efdfcba7_32_7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97efdfcba7_32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97efdfcba7_32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97efdfcba7_32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97efdfcba7_32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97efdfcba7_32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97efdfcba7_32_7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97efdfcba7_32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a7d53b3f27_0_16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a7d53b3f27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a386e79339_94_3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a386e79339_94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a7d53b3f27_0_17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a7d53b3f27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a386e79339_94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a386e79339_94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a386e79339_94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a386e79339_94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a7d53b3f27_0_17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a7d53b3f27_0_1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a386e79339_94_4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a386e79339_94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97efdfcba7_32_8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97efdfcba7_32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ga386e79339_94_4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0" name="Google Shape;1570;ga386e79339_94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a7d53b3f27_0_17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a7d53b3f27_0_1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a386e79339_94_5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a386e79339_94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a386e79339_94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a386e79339_94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a386e79339_94_5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a386e79339_94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a386e79339_94_5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9" name="Google Shape;1619;ga386e79339_94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a386e79339_94_5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a386e79339_94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7" name="Shape 1637"/>
        <p:cNvGrpSpPr/>
        <p:nvPr/>
      </p:nvGrpSpPr>
      <p:grpSpPr>
        <a:xfrm>
          <a:off x="0" y="0"/>
          <a:ext cx="0" cy="0"/>
          <a:chOff x="0" y="0"/>
          <a:chExt cx="0" cy="0"/>
        </a:xfrm>
      </p:grpSpPr>
      <p:sp>
        <p:nvSpPr>
          <p:cNvPr id="1638" name="Google Shape;1638;ga7d53b3f27_0_1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9" name="Google Shape;1639;ga7d53b3f27_0_1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a7d53b3f27_0_18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a7d53b3f27_0_1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a7d53b3f27_0_1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a7d53b3f27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ga386e79339_94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8" name="Google Shape;1668;ga386e79339_94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a7d53b3f27_0_18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6" name="Google Shape;1676;ga7d53b3f27_0_1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a7d53b3f27_0_18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a7d53b3f27_0_1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5" name="Shape 1695"/>
        <p:cNvGrpSpPr/>
        <p:nvPr/>
      </p:nvGrpSpPr>
      <p:grpSpPr>
        <a:xfrm>
          <a:off x="0" y="0"/>
          <a:ext cx="0" cy="0"/>
          <a:chOff x="0" y="0"/>
          <a:chExt cx="0" cy="0"/>
        </a:xfrm>
      </p:grpSpPr>
      <p:sp>
        <p:nvSpPr>
          <p:cNvPr id="1696" name="Google Shape;1696;ga7d53b3f27_0_18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7" name="Google Shape;1697;ga7d53b3f27_0_1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a7d53b3f27_0_1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a7d53b3f27_0_1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a7d53b3f27_0_18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a7d53b3f27_0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a386e79339_94_6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a386e79339_94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a7d53b3f27_0_19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a7d53b3f27_0_1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a7d53b3f27_0_19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a7d53b3f27_0_1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a7d53b3f27_0_19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a7d53b3f27_0_1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a7d53b3f27_0_19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a7d53b3f27_0_1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a7d53b3f27_0_19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a7d53b3f27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AD1D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40.png"/><Relationship Id="rId5" Type="http://schemas.openxmlformats.org/officeDocument/2006/relationships/image" Target="../media/image26.png"/><Relationship Id="rId6" Type="http://schemas.openxmlformats.org/officeDocument/2006/relationships/image" Target="../media/image11.png"/><Relationship Id="rId7"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11.xml"/><Relationship Id="rId42" Type="http://schemas.openxmlformats.org/officeDocument/2006/relationships/slide" Target="/ppt/slides/slide118.xml"/><Relationship Id="rId41" Type="http://schemas.openxmlformats.org/officeDocument/2006/relationships/slide" Target="/ppt/slides/slide100.xml"/><Relationship Id="rId44" Type="http://schemas.openxmlformats.org/officeDocument/2006/relationships/slide" Target="/ppt/slides/slide100.xml"/><Relationship Id="rId43" Type="http://schemas.openxmlformats.org/officeDocument/2006/relationships/slide" Target="/ppt/slides/slide118.xml"/><Relationship Id="rId46" Type="http://schemas.openxmlformats.org/officeDocument/2006/relationships/slide" Target="/ppt/slides/slide125.xml"/><Relationship Id="rId45" Type="http://schemas.openxmlformats.org/officeDocument/2006/relationships/slide" Target="/ppt/slides/slide125.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24.xml"/><Relationship Id="rId9" Type="http://schemas.openxmlformats.org/officeDocument/2006/relationships/slide" Target="/ppt/slides/slide42.xml"/><Relationship Id="rId48" Type="http://schemas.openxmlformats.org/officeDocument/2006/relationships/slide" Target="/ppt/slides/slide130.xml"/><Relationship Id="rId47" Type="http://schemas.openxmlformats.org/officeDocument/2006/relationships/slide" Target="/ppt/slides/slide100.xml"/><Relationship Id="rId49" Type="http://schemas.openxmlformats.org/officeDocument/2006/relationships/slide" Target="/ppt/slides/slide130.xml"/><Relationship Id="rId5" Type="http://schemas.openxmlformats.org/officeDocument/2006/relationships/slide" Target="/ppt/slides/slide29.xml"/><Relationship Id="rId6" Type="http://schemas.openxmlformats.org/officeDocument/2006/relationships/slide" Target="/ppt/slides/slide29.xml"/><Relationship Id="rId7" Type="http://schemas.openxmlformats.org/officeDocument/2006/relationships/slide" Target="/ppt/slides/slide37.xml"/><Relationship Id="rId8" Type="http://schemas.openxmlformats.org/officeDocument/2006/relationships/slide" Target="/ppt/slides/slide37.xml"/><Relationship Id="rId73" Type="http://schemas.openxmlformats.org/officeDocument/2006/relationships/slide" Target="/ppt/slides/slide10.xml"/><Relationship Id="rId72" Type="http://schemas.openxmlformats.org/officeDocument/2006/relationships/slide" Target="/ppt/slides/slide10.xml"/><Relationship Id="rId31" Type="http://schemas.openxmlformats.org/officeDocument/2006/relationships/slide" Target="/ppt/slides/slide100.xml"/><Relationship Id="rId75" Type="http://schemas.openxmlformats.org/officeDocument/2006/relationships/slide" Target="/ppt/slides/slide15.xml"/><Relationship Id="rId30" Type="http://schemas.openxmlformats.org/officeDocument/2006/relationships/slide" Target="/ppt/slides/slide100.xml"/><Relationship Id="rId74" Type="http://schemas.openxmlformats.org/officeDocument/2006/relationships/slide" Target="/ppt/slides/slide1.xml"/><Relationship Id="rId33" Type="http://schemas.openxmlformats.org/officeDocument/2006/relationships/slide" Target="/ppt/slides/slide100.xml"/><Relationship Id="rId32" Type="http://schemas.openxmlformats.org/officeDocument/2006/relationships/slide" Target="/ppt/slides/slide100.xml"/><Relationship Id="rId76" Type="http://schemas.openxmlformats.org/officeDocument/2006/relationships/slide" Target="/ppt/slides/slide15.xml"/><Relationship Id="rId35" Type="http://schemas.openxmlformats.org/officeDocument/2006/relationships/slide" Target="/ppt/slides/slide105.xml"/><Relationship Id="rId34" Type="http://schemas.openxmlformats.org/officeDocument/2006/relationships/slide" Target="/ppt/slides/slide105.xml"/><Relationship Id="rId71" Type="http://schemas.openxmlformats.org/officeDocument/2006/relationships/slide" Target="/ppt/slides/slide1.xml"/><Relationship Id="rId70" Type="http://schemas.openxmlformats.org/officeDocument/2006/relationships/slide" Target="/ppt/slides/slide93.xml"/><Relationship Id="rId37" Type="http://schemas.openxmlformats.org/officeDocument/2006/relationships/image" Target="../media/image3.png"/><Relationship Id="rId36" Type="http://schemas.openxmlformats.org/officeDocument/2006/relationships/hyperlink" Target="https://toytheater.com/" TargetMode="External"/><Relationship Id="rId39" Type="http://schemas.openxmlformats.org/officeDocument/2006/relationships/slide" Target="/ppt/slides/slide111.xml"/><Relationship Id="rId38" Type="http://schemas.openxmlformats.org/officeDocument/2006/relationships/slide" Target="/ppt/slides/slide100.xml"/><Relationship Id="rId62" Type="http://schemas.openxmlformats.org/officeDocument/2006/relationships/slide" Target="/ppt/slides/slide167.xml"/><Relationship Id="rId61" Type="http://schemas.openxmlformats.org/officeDocument/2006/relationships/slide" Target="/ppt/slides/slide100.xml"/><Relationship Id="rId20" Type="http://schemas.openxmlformats.org/officeDocument/2006/relationships/slide" Target="/ppt/slides/slide71.xml"/><Relationship Id="rId64" Type="http://schemas.openxmlformats.org/officeDocument/2006/relationships/slide" Target="/ppt/slides/slide4.xml"/><Relationship Id="rId63" Type="http://schemas.openxmlformats.org/officeDocument/2006/relationships/slide" Target="/ppt/slides/slide1.xml"/><Relationship Id="rId22" Type="http://schemas.openxmlformats.org/officeDocument/2006/relationships/slide" Target="/ppt/slides/slide71.xml"/><Relationship Id="rId66" Type="http://schemas.openxmlformats.org/officeDocument/2006/relationships/slide" Target="/ppt/slides/slide88.xml"/><Relationship Id="rId21" Type="http://schemas.openxmlformats.org/officeDocument/2006/relationships/slide" Target="/ppt/slides/slide71.xml"/><Relationship Id="rId65" Type="http://schemas.openxmlformats.org/officeDocument/2006/relationships/slide" Target="/ppt/slides/slide1.xml"/><Relationship Id="rId24" Type="http://schemas.openxmlformats.org/officeDocument/2006/relationships/slide" Target="/ppt/slides/slide78.xml"/><Relationship Id="rId68" Type="http://schemas.openxmlformats.org/officeDocument/2006/relationships/slide" Target="/ppt/slides/slide1.xml"/><Relationship Id="rId23" Type="http://schemas.openxmlformats.org/officeDocument/2006/relationships/slide" Target="/ppt/slides/slide78.xml"/><Relationship Id="rId67" Type="http://schemas.openxmlformats.org/officeDocument/2006/relationships/slide" Target="/ppt/slides/slide88.xml"/><Relationship Id="rId60" Type="http://schemas.openxmlformats.org/officeDocument/2006/relationships/slide" Target="/ppt/slides/slide161.xml"/><Relationship Id="rId26" Type="http://schemas.openxmlformats.org/officeDocument/2006/relationships/hyperlink" Target="https://www.flourishkh.com/" TargetMode="External"/><Relationship Id="rId25" Type="http://schemas.openxmlformats.org/officeDocument/2006/relationships/slide" Target="/ppt/slides/slide78.xml"/><Relationship Id="rId69" Type="http://schemas.openxmlformats.org/officeDocument/2006/relationships/slide" Target="/ppt/slides/slide93.xml"/><Relationship Id="rId28" Type="http://schemas.openxmlformats.org/officeDocument/2006/relationships/hyperlink" Target="https://www.gregtangmath.com/games" TargetMode="External"/><Relationship Id="rId27" Type="http://schemas.openxmlformats.org/officeDocument/2006/relationships/image" Target="../media/image1.png"/><Relationship Id="rId29" Type="http://schemas.openxmlformats.org/officeDocument/2006/relationships/image" Target="../media/image23.png"/><Relationship Id="rId51" Type="http://schemas.openxmlformats.org/officeDocument/2006/relationships/slide" Target="/ppt/slides/slide138.xml"/><Relationship Id="rId50" Type="http://schemas.openxmlformats.org/officeDocument/2006/relationships/slide" Target="/ppt/slides/slide100.xml"/><Relationship Id="rId53" Type="http://schemas.openxmlformats.org/officeDocument/2006/relationships/slide" Target="/ppt/slides/slide100.xml"/><Relationship Id="rId52" Type="http://schemas.openxmlformats.org/officeDocument/2006/relationships/slide" Target="/ppt/slides/slide138.xml"/><Relationship Id="rId11" Type="http://schemas.openxmlformats.org/officeDocument/2006/relationships/slide" Target="/ppt/slides/slide47.xml"/><Relationship Id="rId55" Type="http://schemas.openxmlformats.org/officeDocument/2006/relationships/slide" Target="/ppt/slides/slide100.xml"/><Relationship Id="rId10" Type="http://schemas.openxmlformats.org/officeDocument/2006/relationships/slide" Target="/ppt/slides/slide42.xml"/><Relationship Id="rId54" Type="http://schemas.openxmlformats.org/officeDocument/2006/relationships/slide" Target="/ppt/slides/slide143.xml"/><Relationship Id="rId13" Type="http://schemas.openxmlformats.org/officeDocument/2006/relationships/slide" Target="/ppt/slides/slide47.xml"/><Relationship Id="rId57" Type="http://schemas.openxmlformats.org/officeDocument/2006/relationships/slide" Target="/ppt/slides/slide100.xml"/><Relationship Id="rId12" Type="http://schemas.openxmlformats.org/officeDocument/2006/relationships/slide" Target="/ppt/slides/slide47.xml"/><Relationship Id="rId56" Type="http://schemas.openxmlformats.org/officeDocument/2006/relationships/slide" Target="/ppt/slides/slide150.xml"/><Relationship Id="rId15" Type="http://schemas.openxmlformats.org/officeDocument/2006/relationships/slide" Target="/ppt/slides/slide55.xml"/><Relationship Id="rId59" Type="http://schemas.openxmlformats.org/officeDocument/2006/relationships/slide" Target="/ppt/slides/slide100.xml"/><Relationship Id="rId14" Type="http://schemas.openxmlformats.org/officeDocument/2006/relationships/slide" Target="/ppt/slides/slide55.xml"/><Relationship Id="rId58" Type="http://schemas.openxmlformats.org/officeDocument/2006/relationships/slide" Target="/ppt/slides/slide156.xml"/><Relationship Id="rId17" Type="http://schemas.openxmlformats.org/officeDocument/2006/relationships/slide" Target="/ppt/slides/slide63.xml"/><Relationship Id="rId16" Type="http://schemas.openxmlformats.org/officeDocument/2006/relationships/slide" Target="/ppt/slides/slide55.xml"/><Relationship Id="rId19" Type="http://schemas.openxmlformats.org/officeDocument/2006/relationships/slide" Target="/ppt/slides/slide63.xml"/><Relationship Id="rId18" Type="http://schemas.openxmlformats.org/officeDocument/2006/relationships/slide" Target="/ppt/slides/slide6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8.png"/><Relationship Id="rId4" Type="http://schemas.openxmlformats.org/officeDocument/2006/relationships/image" Target="../media/image35.png"/><Relationship Id="rId5"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6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4.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1.png"/><Relationship Id="rId4" Type="http://schemas.openxmlformats.org/officeDocument/2006/relationships/image" Target="../media/image54.png"/><Relationship Id="rId5"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2.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1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7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2.png"/><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12.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5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5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8.png"/><Relationship Id="rId4" Type="http://schemas.openxmlformats.org/officeDocument/2006/relationships/image" Target="../media/image5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2.png"/><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8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6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2.png"/><Relationship Id="rId4" Type="http://schemas.openxmlformats.org/officeDocument/2006/relationships/image" Target="../media/image66.png"/><Relationship Id="rId5" Type="http://schemas.openxmlformats.org/officeDocument/2006/relationships/image" Target="../media/image8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6.png"/><Relationship Id="rId4" Type="http://schemas.openxmlformats.org/officeDocument/2006/relationships/image" Target="../media/image8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87.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67.png"/><Relationship Id="rId7" Type="http://schemas.openxmlformats.org/officeDocument/2006/relationships/image" Target="../media/image64.png"/><Relationship Id="rId8" Type="http://schemas.openxmlformats.org/officeDocument/2006/relationships/image" Target="../media/image9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2.png"/><Relationship Id="rId4" Type="http://schemas.openxmlformats.org/officeDocument/2006/relationships/image" Target="../media/image9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9.png"/><Relationship Id="rId4" Type="http://schemas.openxmlformats.org/officeDocument/2006/relationships/image" Target="../media/image85.png"/><Relationship Id="rId5" Type="http://schemas.openxmlformats.org/officeDocument/2006/relationships/image" Target="../media/image7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8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8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2.png"/><Relationship Id="rId4" Type="http://schemas.openxmlformats.org/officeDocument/2006/relationships/image" Target="../media/image7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18.png"/><Relationship Id="rId4" Type="http://schemas.openxmlformats.org/officeDocument/2006/relationships/image" Target="../media/image8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0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9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0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94.png"/><Relationship Id="rId4" Type="http://schemas.openxmlformats.org/officeDocument/2006/relationships/image" Target="../media/image10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0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88.png"/><Relationship Id="rId4" Type="http://schemas.openxmlformats.org/officeDocument/2006/relationships/image" Target="../media/image97.png"/><Relationship Id="rId5" Type="http://schemas.openxmlformats.org/officeDocument/2006/relationships/image" Target="../media/image10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2.png"/><Relationship Id="rId4" Type="http://schemas.openxmlformats.org/officeDocument/2006/relationships/image" Target="../media/image9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2.png"/><Relationship Id="rId4" Type="http://schemas.openxmlformats.org/officeDocument/2006/relationships/image" Target="../media/image11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1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png"/><Relationship Id="rId4" Type="http://schemas.openxmlformats.org/officeDocument/2006/relationships/image" Target="../media/image9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2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09.png"/><Relationship Id="rId4" Type="http://schemas.openxmlformats.org/officeDocument/2006/relationships/image" Target="../media/image99.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05.png"/><Relationship Id="rId4" Type="http://schemas.openxmlformats.org/officeDocument/2006/relationships/image" Target="../media/image11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2.png"/><Relationship Id="rId4" Type="http://schemas.openxmlformats.org/officeDocument/2006/relationships/image" Target="../media/image10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2.png"/><Relationship Id="rId4" Type="http://schemas.openxmlformats.org/officeDocument/2006/relationships/image" Target="../media/image128.png"/><Relationship Id="rId5" Type="http://schemas.openxmlformats.org/officeDocument/2006/relationships/image" Target="../media/image11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1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2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1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1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5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2.png"/><Relationship Id="rId4" Type="http://schemas.openxmlformats.org/officeDocument/2006/relationships/image" Target="../media/image10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6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13.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2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22.png"/><Relationship Id="rId4" Type="http://schemas.openxmlformats.org/officeDocument/2006/relationships/image" Target="../media/image12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30.png"/><Relationship Id="rId4" Type="http://schemas.openxmlformats.org/officeDocument/2006/relationships/image" Target="../media/image13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2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3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19.png"/><Relationship Id="rId4" Type="http://schemas.openxmlformats.org/officeDocument/2006/relationships/image" Target="../media/image129.png"/><Relationship Id="rId5" Type="http://schemas.openxmlformats.org/officeDocument/2006/relationships/image" Target="../media/image12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2.png"/><Relationship Id="rId4" Type="http://schemas.openxmlformats.org/officeDocument/2006/relationships/image" Target="../media/image121.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48.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3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4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4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34.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37.png"/><Relationship Id="rId4" Type="http://schemas.openxmlformats.org/officeDocument/2006/relationships/image" Target="../media/image141.png"/><Relationship Id="rId5" Type="http://schemas.openxmlformats.org/officeDocument/2006/relationships/image" Target="../media/image151.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140.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58.png"/><Relationship Id="rId4" Type="http://schemas.openxmlformats.org/officeDocument/2006/relationships/image" Target="../media/image138.png"/><Relationship Id="rId5" Type="http://schemas.openxmlformats.org/officeDocument/2006/relationships/image" Target="../media/image133.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35.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52.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43.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45.png"/><Relationship Id="rId4" Type="http://schemas.openxmlformats.org/officeDocument/2006/relationships/image" Target="../media/image13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14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54.png"/><Relationship Id="rId4" Type="http://schemas.openxmlformats.org/officeDocument/2006/relationships/image" Target="../media/image156.png"/><Relationship Id="rId5" Type="http://schemas.openxmlformats.org/officeDocument/2006/relationships/image" Target="../media/image164.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6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47.png"/><Relationship Id="rId4" Type="http://schemas.openxmlformats.org/officeDocument/2006/relationships/image" Target="../media/image150.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5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61.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49.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59.png"/><Relationship Id="rId4" Type="http://schemas.openxmlformats.org/officeDocument/2006/relationships/image" Target="../media/image162.png"/><Relationship Id="rId5" Type="http://schemas.openxmlformats.org/officeDocument/2006/relationships/image" Target="../media/image168.png"/><Relationship Id="rId6" Type="http://schemas.openxmlformats.org/officeDocument/2006/relationships/image" Target="../media/image163.png"/><Relationship Id="rId7" Type="http://schemas.openxmlformats.org/officeDocument/2006/relationships/image" Target="../media/image153.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2.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60.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167.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544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Whole-Number Multiplication and Division</a:t>
            </a:r>
            <a:endParaRPr sz="27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5: Unit 4</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484050" y="4063725"/>
            <a:ext cx="81759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5.MD.C, 5.NBT.B, 5.OA.A.2, 5.NF.B.3, 5.OA.A.1, 5.OA.A.2, 5.NF.B.7</a:t>
            </a:r>
            <a:endParaRPr>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099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4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grpSp>
        <p:nvGrpSpPr>
          <p:cNvPr id="79" name="Google Shape;79;p17"/>
          <p:cNvGrpSpPr/>
          <p:nvPr/>
        </p:nvGrpSpPr>
        <p:grpSpPr>
          <a:xfrm>
            <a:off x="5807792" y="938763"/>
            <a:ext cx="3305700" cy="2044690"/>
            <a:chOff x="5632317" y="1189775"/>
            <a:chExt cx="3305700" cy="2367087"/>
          </a:xfrm>
        </p:grpSpPr>
        <p:sp>
          <p:nvSpPr>
            <p:cNvPr id="80" name="Google Shape;80;p17"/>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50" y="1968962"/>
              <a:ext cx="26427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Multiply and divide to solve real-world and mathematical problems involving volume. </a:t>
              </a:r>
              <a:endParaRPr sz="1200">
                <a:solidFill>
                  <a:schemeClr val="dk1"/>
                </a:solidFill>
                <a:latin typeface="Quicksand"/>
                <a:ea typeface="Quicksand"/>
                <a:cs typeface="Quicksand"/>
                <a:sym typeface="Quicksand"/>
              </a:endParaRPr>
            </a:p>
          </p:txBody>
        </p:sp>
      </p:grpSp>
      <p:grpSp>
        <p:nvGrpSpPr>
          <p:cNvPr id="82" name="Google Shape;82;p17"/>
          <p:cNvGrpSpPr/>
          <p:nvPr/>
        </p:nvGrpSpPr>
        <p:grpSpPr>
          <a:xfrm>
            <a:off x="0" y="938786"/>
            <a:ext cx="3546900" cy="2763658"/>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200">
                  <a:solidFill>
                    <a:schemeClr val="dk1"/>
                  </a:solidFill>
                  <a:latin typeface="Quicksand"/>
                  <a:ea typeface="Quicksand"/>
                  <a:cs typeface="Quicksand"/>
                  <a:sym typeface="Quicksand"/>
                </a:rPr>
                <a:t>Multiply multi-digit whole numbers using strategies based on place value and the properties of operations, including the standard algorithm.</a:t>
              </a:r>
              <a:endParaRPr sz="1000">
                <a:solidFill>
                  <a:schemeClr val="dk1"/>
                </a:solidFill>
                <a:latin typeface="Quicksand"/>
                <a:ea typeface="Quicksand"/>
                <a:cs typeface="Quicksand"/>
                <a:sym typeface="Quicksand"/>
              </a:endParaRPr>
            </a:p>
          </p:txBody>
        </p:sp>
      </p:grpSp>
      <p:grpSp>
        <p:nvGrpSpPr>
          <p:cNvPr id="85" name="Google Shape;85;p17"/>
          <p:cNvGrpSpPr/>
          <p:nvPr/>
        </p:nvGrpSpPr>
        <p:grpSpPr>
          <a:xfrm>
            <a:off x="2919154" y="938763"/>
            <a:ext cx="3305700" cy="2399676"/>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Divide multi-digit whole numbers using strategies based on place value, properties of operations, and relationship between multiplication and division.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000">
                <a:solidFill>
                  <a:schemeClr val="dk1"/>
                </a:solidFill>
                <a:latin typeface="Quicksand"/>
                <a:ea typeface="Quicksand"/>
                <a:cs typeface="Quicksand"/>
                <a:sym typeface="Quicksand"/>
              </a:endParaRPr>
            </a:p>
          </p:txBody>
        </p:sp>
      </p:grpSp>
      <p:sp>
        <p:nvSpPr>
          <p:cNvPr id="88" name="Google Shape;88;p17"/>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1-9</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5.MD.C.3, 5.MD.C.5, 5.NBT.B, 5.NBT.B.5, 5.NF.B.5, 5.OA.A.2</a:t>
            </a:r>
            <a:endParaRPr sz="700">
              <a:latin typeface="Quicksand"/>
              <a:ea typeface="Quicksand"/>
              <a:cs typeface="Quicksand"/>
              <a:sym typeface="Quicksand"/>
            </a:endParaRPr>
          </a:p>
        </p:txBody>
      </p:sp>
      <p:sp>
        <p:nvSpPr>
          <p:cNvPr id="89" name="Google Shape;89;p17"/>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Lessons 10-17</a:t>
            </a:r>
            <a:endParaRPr sz="1300">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5.NBT.B.5, 5.NBT.B.6, 5.NF.B.3, 5.OA.A.1, 5.OA.A.2</a:t>
            </a:r>
            <a:endParaRPr sz="800">
              <a:latin typeface="Quicksand"/>
              <a:ea typeface="Quicksand"/>
              <a:cs typeface="Quicksand"/>
              <a:sym typeface="Quicksand"/>
            </a:endParaRPr>
          </a:p>
        </p:txBody>
      </p:sp>
      <p:sp>
        <p:nvSpPr>
          <p:cNvPr id="90" name="Google Shape;90;p17"/>
          <p:cNvSpPr txBox="1"/>
          <p:nvPr/>
        </p:nvSpPr>
        <p:spPr>
          <a:xfrm>
            <a:off x="5899625" y="863750"/>
            <a:ext cx="2919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18-21</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5.MD.C, 5.MD.C.5, 5.NBT.B.5, 5.NBT.B.6, 5.NF.B.7</a:t>
            </a:r>
            <a:endParaRPr sz="9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4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800">
              <a:latin typeface="Hepta Slab"/>
              <a:ea typeface="Hepta Slab"/>
              <a:cs typeface="Hepta Slab"/>
              <a:sym typeface="Hepta Slab"/>
            </a:endParaRPr>
          </a:p>
        </p:txBody>
      </p:sp>
      <p:pic>
        <p:nvPicPr>
          <p:cNvPr id="92" name="Google Shape;92;p17"/>
          <p:cNvPicPr preferRelativeResize="0"/>
          <p:nvPr/>
        </p:nvPicPr>
        <p:blipFill>
          <a:blip r:embed="rId3">
            <a:alphaModFix/>
          </a:blip>
          <a:stretch>
            <a:fillRect/>
          </a:stretch>
        </p:blipFill>
        <p:spPr>
          <a:xfrm>
            <a:off x="175000" y="3155618"/>
            <a:ext cx="2918975" cy="794875"/>
          </a:xfrm>
          <a:prstGeom prst="rect">
            <a:avLst/>
          </a:prstGeom>
          <a:noFill/>
          <a:ln>
            <a:noFill/>
          </a:ln>
        </p:spPr>
      </p:pic>
      <p:pic>
        <p:nvPicPr>
          <p:cNvPr id="93" name="Google Shape;93;p17"/>
          <p:cNvPicPr preferRelativeResize="0"/>
          <p:nvPr/>
        </p:nvPicPr>
        <p:blipFill>
          <a:blip r:embed="rId4">
            <a:alphaModFix/>
          </a:blip>
          <a:stretch>
            <a:fillRect/>
          </a:stretch>
        </p:blipFill>
        <p:spPr>
          <a:xfrm>
            <a:off x="3301425" y="2983450"/>
            <a:ext cx="1337260" cy="794875"/>
          </a:xfrm>
          <a:prstGeom prst="rect">
            <a:avLst/>
          </a:prstGeom>
          <a:noFill/>
          <a:ln>
            <a:noFill/>
          </a:ln>
        </p:spPr>
      </p:pic>
      <p:pic>
        <p:nvPicPr>
          <p:cNvPr id="94" name="Google Shape;94;p17"/>
          <p:cNvPicPr preferRelativeResize="0"/>
          <p:nvPr/>
        </p:nvPicPr>
        <p:blipFill>
          <a:blip r:embed="rId5">
            <a:alphaModFix/>
          </a:blip>
          <a:stretch>
            <a:fillRect/>
          </a:stretch>
        </p:blipFill>
        <p:spPr>
          <a:xfrm>
            <a:off x="3365439" y="3950500"/>
            <a:ext cx="1209225" cy="1090953"/>
          </a:xfrm>
          <a:prstGeom prst="rect">
            <a:avLst/>
          </a:prstGeom>
          <a:noFill/>
          <a:ln>
            <a:noFill/>
          </a:ln>
        </p:spPr>
      </p:pic>
      <p:pic>
        <p:nvPicPr>
          <p:cNvPr id="95" name="Google Shape;95;p17"/>
          <p:cNvPicPr preferRelativeResize="0"/>
          <p:nvPr/>
        </p:nvPicPr>
        <p:blipFill>
          <a:blip r:embed="rId6">
            <a:alphaModFix/>
          </a:blip>
          <a:stretch>
            <a:fillRect/>
          </a:stretch>
        </p:blipFill>
        <p:spPr>
          <a:xfrm>
            <a:off x="4846125" y="3155631"/>
            <a:ext cx="887563" cy="1472839"/>
          </a:xfrm>
          <a:prstGeom prst="rect">
            <a:avLst/>
          </a:prstGeom>
          <a:noFill/>
          <a:ln>
            <a:noFill/>
          </a:ln>
        </p:spPr>
      </p:pic>
      <p:pic>
        <p:nvPicPr>
          <p:cNvPr id="96" name="Google Shape;96;p17"/>
          <p:cNvPicPr preferRelativeResize="0"/>
          <p:nvPr/>
        </p:nvPicPr>
        <p:blipFill>
          <a:blip r:embed="rId7">
            <a:alphaModFix/>
          </a:blip>
          <a:stretch>
            <a:fillRect/>
          </a:stretch>
        </p:blipFill>
        <p:spPr>
          <a:xfrm>
            <a:off x="6492956" y="2611500"/>
            <a:ext cx="2431125" cy="1090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4 Quick Links</a:t>
            </a:r>
            <a:endParaRPr sz="3200">
              <a:solidFill>
                <a:srgbClr val="434343"/>
              </a:solidFill>
              <a:latin typeface="Gayathri"/>
              <a:ea typeface="Gayathri"/>
              <a:cs typeface="Gayathri"/>
              <a:sym typeface="Gayathri"/>
            </a:endParaRPr>
          </a:p>
        </p:txBody>
      </p:sp>
      <p:sp>
        <p:nvSpPr>
          <p:cNvPr id="102" name="Google Shape;102;p18">
            <a:hlinkClick action="ppaction://hlinksldjump" r:id="rId3"/>
          </p:cNvPr>
          <p:cNvSpPr txBox="1"/>
          <p:nvPr/>
        </p:nvSpPr>
        <p:spPr>
          <a:xfrm>
            <a:off x="1758250" y="1411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5"/>
          </p:cNvPr>
          <p:cNvSpPr txBox="1"/>
          <p:nvPr/>
        </p:nvSpPr>
        <p:spPr>
          <a:xfrm>
            <a:off x="2569425" y="1411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7"/>
          </p:cNvPr>
          <p:cNvSpPr txBox="1"/>
          <p:nvPr/>
        </p:nvSpPr>
        <p:spPr>
          <a:xfrm>
            <a:off x="3380588" y="1434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9"/>
          </p:cNvPr>
          <p:cNvSpPr txBox="1"/>
          <p:nvPr/>
        </p:nvSpPr>
        <p:spPr>
          <a:xfrm>
            <a:off x="4312988" y="1440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11"/>
          </p:cNvPr>
          <p:cNvSpPr txBox="1"/>
          <p:nvPr/>
        </p:nvSpPr>
        <p:spPr>
          <a:xfrm>
            <a:off x="5255225" y="1434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14"/>
          </p:cNvPr>
          <p:cNvSpPr txBox="1"/>
          <p:nvPr/>
        </p:nvSpPr>
        <p:spPr>
          <a:xfrm>
            <a:off x="6131388" y="1440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17"/>
          </p:cNvPr>
          <p:cNvSpPr txBox="1"/>
          <p:nvPr/>
        </p:nvSpPr>
        <p:spPr>
          <a:xfrm>
            <a:off x="7022400" y="1411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9" name="Google Shape;109;p18">
            <a:hlinkClick action="ppaction://hlinksldjump" r:id="rId20"/>
          </p:cNvPr>
          <p:cNvSpPr txBox="1"/>
          <p:nvPr/>
        </p:nvSpPr>
        <p:spPr>
          <a:xfrm>
            <a:off x="880263" y="25738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10" name="Google Shape;110;p18">
            <a:hlinkClick action="ppaction://hlinksldjump" r:id="rId23"/>
          </p:cNvPr>
          <p:cNvSpPr txBox="1"/>
          <p:nvPr/>
        </p:nvSpPr>
        <p:spPr>
          <a:xfrm>
            <a:off x="1724850" y="25738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11" name="Google Shape;111;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12" name="Google Shape;112;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3" name="Google Shape;113;p18">
            <a:hlinkClick action="ppaction://hlinksldjump" r:id="rId30"/>
          </p:cNvPr>
          <p:cNvSpPr txBox="1"/>
          <p:nvPr/>
        </p:nvSpPr>
        <p:spPr>
          <a:xfrm>
            <a:off x="4327375" y="253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4" name="Google Shape;114;p18"/>
          <p:cNvGrpSpPr/>
          <p:nvPr/>
        </p:nvGrpSpPr>
        <p:grpSpPr>
          <a:xfrm>
            <a:off x="8000373" y="283909"/>
            <a:ext cx="780563" cy="669288"/>
            <a:chOff x="570875" y="4322250"/>
            <a:chExt cx="443300" cy="443325"/>
          </a:xfrm>
        </p:grpSpPr>
        <p:sp>
          <p:nvSpPr>
            <p:cNvPr id="115" name="Google Shape;115;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8">
            <a:hlinkClick action="ppaction://hlinksldjump" r:id="rId33"/>
          </p:cNvPr>
          <p:cNvSpPr txBox="1"/>
          <p:nvPr/>
        </p:nvSpPr>
        <p:spPr>
          <a:xfrm>
            <a:off x="5206350" y="25218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pic>
        <p:nvPicPr>
          <p:cNvPr id="120" name="Google Shape;120;p18">
            <a:hlinkClick r:id="rId36"/>
          </p:cNvPr>
          <p:cNvPicPr preferRelativeResize="0"/>
          <p:nvPr/>
        </p:nvPicPr>
        <p:blipFill>
          <a:blip r:embed="rId37">
            <a:alphaModFix/>
          </a:blip>
          <a:stretch>
            <a:fillRect/>
          </a:stretch>
        </p:blipFill>
        <p:spPr>
          <a:xfrm>
            <a:off x="7936525" y="2227474"/>
            <a:ext cx="707400" cy="688549"/>
          </a:xfrm>
          <a:prstGeom prst="rect">
            <a:avLst/>
          </a:prstGeom>
          <a:noFill/>
          <a:ln cap="flat" cmpd="sng" w="28575">
            <a:solidFill>
              <a:schemeClr val="dk2"/>
            </a:solidFill>
            <a:prstDash val="solid"/>
            <a:round/>
            <a:headEnd len="sm" w="sm" type="none"/>
            <a:tailEnd len="sm" w="sm" type="none"/>
          </a:ln>
        </p:spPr>
      </p:pic>
      <p:sp>
        <p:nvSpPr>
          <p:cNvPr id="121" name="Google Shape;121;p18">
            <a:hlinkClick action="ppaction://hlinksldjump" r:id="rId38"/>
          </p:cNvPr>
          <p:cNvSpPr txBox="1"/>
          <p:nvPr/>
        </p:nvSpPr>
        <p:spPr>
          <a:xfrm>
            <a:off x="6085325" y="253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0">
                  <a:extLst>
                    <a:ext uri="{A12FA001-AC4F-418D-AE19-62706E023703}">
                      <ahyp:hlinkClr val="tx"/>
                    </a:ext>
                  </a:extLst>
                </a:hlinkClick>
              </a:rPr>
              <a:t>2</a:t>
            </a:r>
            <a:endParaRPr b="1" sz="1800">
              <a:solidFill>
                <a:srgbClr val="674EA7"/>
              </a:solidFill>
              <a:latin typeface="Hepta Slab"/>
              <a:ea typeface="Hepta Slab"/>
              <a:cs typeface="Hepta Slab"/>
              <a:sym typeface="Hepta Slab"/>
            </a:endParaRPr>
          </a:p>
        </p:txBody>
      </p:sp>
      <p:sp>
        <p:nvSpPr>
          <p:cNvPr id="122" name="Google Shape;122;p18">
            <a:hlinkClick action="ppaction://hlinksldjump" r:id="rId41"/>
          </p:cNvPr>
          <p:cNvSpPr txBox="1"/>
          <p:nvPr/>
        </p:nvSpPr>
        <p:spPr>
          <a:xfrm>
            <a:off x="7058300" y="253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2">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3</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44"/>
          </p:cNvPr>
          <p:cNvSpPr txBox="1"/>
          <p:nvPr/>
        </p:nvSpPr>
        <p:spPr>
          <a:xfrm>
            <a:off x="771725" y="363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5">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6">
                  <a:extLst>
                    <a:ext uri="{A12FA001-AC4F-418D-AE19-62706E023703}">
                      <ahyp:hlinkClr val="tx"/>
                    </a:ext>
                  </a:extLst>
                </a:hlinkClick>
              </a:rPr>
              <a:t>4</a:t>
            </a:r>
            <a:endParaRPr b="1" sz="1800">
              <a:solidFill>
                <a:srgbClr val="674EA7"/>
              </a:solidFill>
              <a:latin typeface="Hepta Slab"/>
              <a:ea typeface="Hepta Slab"/>
              <a:cs typeface="Hepta Slab"/>
              <a:sym typeface="Hepta Slab"/>
            </a:endParaRPr>
          </a:p>
        </p:txBody>
      </p:sp>
      <p:sp>
        <p:nvSpPr>
          <p:cNvPr id="124" name="Google Shape;124;p18">
            <a:hlinkClick action="ppaction://hlinksldjump" r:id="rId47"/>
          </p:cNvPr>
          <p:cNvSpPr txBox="1"/>
          <p:nvPr/>
        </p:nvSpPr>
        <p:spPr>
          <a:xfrm>
            <a:off x="1724850" y="363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8">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9">
                  <a:extLst>
                    <a:ext uri="{A12FA001-AC4F-418D-AE19-62706E023703}">
                      <ahyp:hlinkClr val="tx"/>
                    </a:ext>
                  </a:extLst>
                </a:hlinkClick>
              </a:rPr>
              <a:t>5</a:t>
            </a:r>
            <a:endParaRPr b="1" sz="1800">
              <a:solidFill>
                <a:srgbClr val="674EA7"/>
              </a:solidFill>
              <a:latin typeface="Hepta Slab"/>
              <a:ea typeface="Hepta Slab"/>
              <a:cs typeface="Hepta Slab"/>
              <a:sym typeface="Hepta Slab"/>
            </a:endParaRPr>
          </a:p>
        </p:txBody>
      </p:sp>
      <p:sp>
        <p:nvSpPr>
          <p:cNvPr id="125" name="Google Shape;125;p18">
            <a:hlinkClick action="ppaction://hlinksldjump" r:id="rId50"/>
          </p:cNvPr>
          <p:cNvSpPr txBox="1"/>
          <p:nvPr/>
        </p:nvSpPr>
        <p:spPr>
          <a:xfrm>
            <a:off x="2677963" y="363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1">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52">
                  <a:extLst>
                    <a:ext uri="{A12FA001-AC4F-418D-AE19-62706E023703}">
                      <ahyp:hlinkClr val="tx"/>
                    </a:ext>
                  </a:extLst>
                </a:hlinkClick>
              </a:rPr>
              <a:t>6</a:t>
            </a:r>
            <a:endParaRPr b="1" sz="1800">
              <a:solidFill>
                <a:srgbClr val="674EA7"/>
              </a:solidFill>
              <a:latin typeface="Hepta Slab"/>
              <a:ea typeface="Hepta Slab"/>
              <a:cs typeface="Hepta Slab"/>
              <a:sym typeface="Hepta Slab"/>
            </a:endParaRPr>
          </a:p>
        </p:txBody>
      </p:sp>
      <p:sp>
        <p:nvSpPr>
          <p:cNvPr id="126" name="Google Shape;126;p18">
            <a:hlinkClick action="ppaction://hlinksldjump" r:id="rId53"/>
          </p:cNvPr>
          <p:cNvSpPr txBox="1"/>
          <p:nvPr/>
        </p:nvSpPr>
        <p:spPr>
          <a:xfrm>
            <a:off x="3485688" y="363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4">
                  <a:extLst>
                    <a:ext uri="{A12FA001-AC4F-418D-AE19-62706E023703}">
                      <ahyp:hlinkClr val="tx"/>
                    </a:ext>
                  </a:extLst>
                </a:hlinkClick>
              </a:rPr>
              <a:t>L1</a:t>
            </a:r>
            <a:r>
              <a:rPr b="1" lang="en" sz="1800">
                <a:solidFill>
                  <a:srgbClr val="674EA7"/>
                </a:solidFill>
                <a:latin typeface="Hepta Slab"/>
                <a:ea typeface="Hepta Slab"/>
                <a:cs typeface="Hepta Slab"/>
                <a:sym typeface="Hepta Slab"/>
              </a:rPr>
              <a:t>7</a:t>
            </a:r>
            <a:endParaRPr b="1" sz="1800">
              <a:solidFill>
                <a:srgbClr val="674EA7"/>
              </a:solidFill>
              <a:latin typeface="Hepta Slab"/>
              <a:ea typeface="Hepta Slab"/>
              <a:cs typeface="Hepta Slab"/>
              <a:sym typeface="Hepta Slab"/>
            </a:endParaRPr>
          </a:p>
        </p:txBody>
      </p:sp>
      <p:sp>
        <p:nvSpPr>
          <p:cNvPr id="127" name="Google Shape;127;p18">
            <a:hlinkClick action="ppaction://hlinksldjump" r:id="rId55"/>
          </p:cNvPr>
          <p:cNvSpPr txBox="1"/>
          <p:nvPr/>
        </p:nvSpPr>
        <p:spPr>
          <a:xfrm>
            <a:off x="4366113" y="3655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6">
                  <a:extLst>
                    <a:ext uri="{A12FA001-AC4F-418D-AE19-62706E023703}">
                      <ahyp:hlinkClr val="tx"/>
                    </a:ext>
                  </a:extLst>
                </a:hlinkClick>
              </a:rPr>
              <a:t>L1</a:t>
            </a:r>
            <a:r>
              <a:rPr b="1" lang="en" sz="1800">
                <a:solidFill>
                  <a:srgbClr val="674EA7"/>
                </a:solidFill>
                <a:latin typeface="Hepta Slab"/>
                <a:ea typeface="Hepta Slab"/>
                <a:cs typeface="Hepta Slab"/>
                <a:sym typeface="Hepta Slab"/>
              </a:rPr>
              <a:t>8</a:t>
            </a:r>
            <a:endParaRPr b="1" sz="1800">
              <a:solidFill>
                <a:srgbClr val="674EA7"/>
              </a:solidFill>
              <a:latin typeface="Hepta Slab"/>
              <a:ea typeface="Hepta Slab"/>
              <a:cs typeface="Hepta Slab"/>
              <a:sym typeface="Hepta Slab"/>
            </a:endParaRPr>
          </a:p>
        </p:txBody>
      </p:sp>
      <p:sp>
        <p:nvSpPr>
          <p:cNvPr id="128" name="Google Shape;128;p18">
            <a:hlinkClick action="ppaction://hlinksldjump" r:id="rId57"/>
          </p:cNvPr>
          <p:cNvSpPr txBox="1"/>
          <p:nvPr/>
        </p:nvSpPr>
        <p:spPr>
          <a:xfrm>
            <a:off x="5246538" y="36324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8">
                  <a:extLst>
                    <a:ext uri="{A12FA001-AC4F-418D-AE19-62706E023703}">
                      <ahyp:hlinkClr val="tx"/>
                    </a:ext>
                  </a:extLst>
                </a:hlinkClick>
              </a:rPr>
              <a:t>L1</a:t>
            </a:r>
            <a:r>
              <a:rPr b="1" lang="en" sz="1800">
                <a:solidFill>
                  <a:srgbClr val="674EA7"/>
                </a:solidFill>
                <a:latin typeface="Hepta Slab"/>
                <a:ea typeface="Hepta Slab"/>
                <a:cs typeface="Hepta Slab"/>
                <a:sym typeface="Hepta Slab"/>
              </a:rPr>
              <a:t>9</a:t>
            </a:r>
            <a:endParaRPr b="1" sz="1800">
              <a:solidFill>
                <a:srgbClr val="674EA7"/>
              </a:solidFill>
              <a:latin typeface="Hepta Slab"/>
              <a:ea typeface="Hepta Slab"/>
              <a:cs typeface="Hepta Slab"/>
              <a:sym typeface="Hepta Slab"/>
            </a:endParaRPr>
          </a:p>
        </p:txBody>
      </p:sp>
      <p:sp>
        <p:nvSpPr>
          <p:cNvPr id="129" name="Google Shape;129;p18">
            <a:hlinkClick action="ppaction://hlinksldjump" r:id="rId59"/>
          </p:cNvPr>
          <p:cNvSpPr txBox="1"/>
          <p:nvPr/>
        </p:nvSpPr>
        <p:spPr>
          <a:xfrm>
            <a:off x="6054276" y="3655525"/>
            <a:ext cx="7074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60">
                  <a:extLst>
                    <a:ext uri="{A12FA001-AC4F-418D-AE19-62706E023703}">
                      <ahyp:hlinkClr val="tx"/>
                    </a:ext>
                  </a:extLst>
                </a:hlinkClick>
              </a:rPr>
              <a:t>L</a:t>
            </a:r>
            <a:r>
              <a:rPr b="1" lang="en" sz="1800">
                <a:solidFill>
                  <a:srgbClr val="674EA7"/>
                </a:solidFill>
                <a:latin typeface="Hepta Slab"/>
                <a:ea typeface="Hepta Slab"/>
                <a:cs typeface="Hepta Slab"/>
                <a:sym typeface="Hepta Slab"/>
              </a:rPr>
              <a:t>20</a:t>
            </a:r>
            <a:endParaRPr b="1" sz="1800">
              <a:solidFill>
                <a:srgbClr val="674EA7"/>
              </a:solidFill>
              <a:latin typeface="Hepta Slab"/>
              <a:ea typeface="Hepta Slab"/>
              <a:cs typeface="Hepta Slab"/>
              <a:sym typeface="Hepta Slab"/>
            </a:endParaRPr>
          </a:p>
        </p:txBody>
      </p:sp>
      <p:sp>
        <p:nvSpPr>
          <p:cNvPr id="130" name="Google Shape;130;p18">
            <a:hlinkClick action="ppaction://hlinksldjump" r:id="rId61"/>
          </p:cNvPr>
          <p:cNvSpPr txBox="1"/>
          <p:nvPr/>
        </p:nvSpPr>
        <p:spPr>
          <a:xfrm>
            <a:off x="7058288" y="3655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62">
                  <a:extLst>
                    <a:ext uri="{A12FA001-AC4F-418D-AE19-62706E023703}">
                      <ahyp:hlinkClr val="tx"/>
                    </a:ext>
                  </a:extLst>
                </a:hlinkClick>
              </a:rPr>
              <a:t>L</a:t>
            </a:r>
            <a:r>
              <a:rPr b="1" lang="en" sz="1800">
                <a:solidFill>
                  <a:srgbClr val="674EA7"/>
                </a:solidFill>
                <a:latin typeface="Hepta Slab"/>
                <a:ea typeface="Hepta Slab"/>
                <a:cs typeface="Hepta Slab"/>
                <a:sym typeface="Hepta Slab"/>
              </a:rPr>
              <a:t>21</a:t>
            </a:r>
            <a:endParaRPr b="1" sz="1800">
              <a:solidFill>
                <a:srgbClr val="674EA7"/>
              </a:solidFill>
              <a:latin typeface="Hepta Slab"/>
              <a:ea typeface="Hepta Slab"/>
              <a:cs typeface="Hepta Slab"/>
              <a:sym typeface="Hepta Slab"/>
            </a:endParaRPr>
          </a:p>
        </p:txBody>
      </p:sp>
      <p:sp>
        <p:nvSpPr>
          <p:cNvPr id="131" name="Google Shape;131;p18">
            <a:hlinkClick action="ppaction://hlinksldjump" r:id="rId63"/>
          </p:cNvPr>
          <p:cNvSpPr txBox="1"/>
          <p:nvPr/>
        </p:nvSpPr>
        <p:spPr>
          <a:xfrm>
            <a:off x="821850" y="465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666666"/>
                </a:solidFill>
                <a:latin typeface="Hepta Slab"/>
                <a:ea typeface="Hepta Slab"/>
                <a:cs typeface="Hepta Slab"/>
                <a:sym typeface="Hepta Slab"/>
                <a:hlinkClick action="ppaction://hlinksldjump" r:id="rId64">
                  <a:extLst>
                    <a:ext uri="{A12FA001-AC4F-418D-AE19-62706E023703}">
                      <ahyp:hlinkClr val="tx"/>
                    </a:ext>
                  </a:extLst>
                </a:hlinkClick>
              </a:rPr>
              <a:t>Adapt 1</a:t>
            </a:r>
            <a:endParaRPr b="1" sz="1000">
              <a:solidFill>
                <a:srgbClr val="666666"/>
              </a:solidFill>
              <a:latin typeface="Hepta Slab"/>
              <a:ea typeface="Hepta Slab"/>
              <a:cs typeface="Hepta Slab"/>
              <a:sym typeface="Hepta Slab"/>
            </a:endParaRPr>
          </a:p>
        </p:txBody>
      </p:sp>
      <p:sp>
        <p:nvSpPr>
          <p:cNvPr id="132" name="Google Shape;132;p18">
            <a:hlinkClick action="ppaction://hlinksldjump" r:id="rId65"/>
          </p:cNvPr>
          <p:cNvSpPr txBox="1"/>
          <p:nvPr/>
        </p:nvSpPr>
        <p:spPr>
          <a:xfrm>
            <a:off x="2569425" y="25738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595959"/>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66">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67">
                  <a:extLst>
                    <a:ext uri="{A12FA001-AC4F-418D-AE19-62706E023703}">
                      <ahyp:hlinkClr val="tx"/>
                    </a:ext>
                  </a:extLst>
                </a:hlinkClick>
              </a:rPr>
              <a:t>4</a:t>
            </a:r>
            <a:endParaRPr b="1" sz="1000">
              <a:solidFill>
                <a:srgbClr val="595959"/>
              </a:solidFill>
              <a:latin typeface="Hepta Slab"/>
              <a:ea typeface="Hepta Slab"/>
              <a:cs typeface="Hepta Slab"/>
              <a:sym typeface="Hepta Slab"/>
            </a:endParaRPr>
          </a:p>
        </p:txBody>
      </p:sp>
      <p:sp>
        <p:nvSpPr>
          <p:cNvPr id="133" name="Google Shape;133;p18">
            <a:hlinkClick action="ppaction://hlinksldjump" r:id="rId68"/>
          </p:cNvPr>
          <p:cNvSpPr txBox="1"/>
          <p:nvPr/>
        </p:nvSpPr>
        <p:spPr>
          <a:xfrm>
            <a:off x="3448400" y="25738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69">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70">
                  <a:extLst>
                    <a:ext uri="{A12FA001-AC4F-418D-AE19-62706E023703}">
                      <ahyp:hlinkClr val="tx"/>
                    </a:ext>
                  </a:extLst>
                </a:hlinkClick>
              </a:rPr>
              <a:t>5</a:t>
            </a:r>
            <a:endParaRPr b="1" sz="1000">
              <a:solidFill>
                <a:srgbClr val="595959"/>
              </a:solidFill>
              <a:latin typeface="Hepta Slab"/>
              <a:ea typeface="Hepta Slab"/>
              <a:cs typeface="Hepta Slab"/>
              <a:sym typeface="Hepta Slab"/>
            </a:endParaRPr>
          </a:p>
        </p:txBody>
      </p:sp>
      <p:sp>
        <p:nvSpPr>
          <p:cNvPr id="134" name="Google Shape;134;p18">
            <a:hlinkClick action="ppaction://hlinksldjump" r:id="rId71"/>
          </p:cNvPr>
          <p:cNvSpPr txBox="1"/>
          <p:nvPr/>
        </p:nvSpPr>
        <p:spPr>
          <a:xfrm>
            <a:off x="1724850" y="4650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72">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73">
                  <a:extLst>
                    <a:ext uri="{A12FA001-AC4F-418D-AE19-62706E023703}">
                      <ahyp:hlinkClr val="tx"/>
                    </a:ext>
                  </a:extLst>
                </a:hlinkClick>
              </a:rPr>
              <a:t>2</a:t>
            </a:r>
            <a:endParaRPr b="1" sz="1000">
              <a:solidFill>
                <a:srgbClr val="595959"/>
              </a:solidFill>
              <a:latin typeface="Hepta Slab"/>
              <a:ea typeface="Hepta Slab"/>
              <a:cs typeface="Hepta Slab"/>
              <a:sym typeface="Hepta Slab"/>
            </a:endParaRPr>
          </a:p>
        </p:txBody>
      </p:sp>
      <p:sp>
        <p:nvSpPr>
          <p:cNvPr id="135" name="Google Shape;135;p18">
            <a:hlinkClick action="ppaction://hlinksldjump" r:id="rId74"/>
          </p:cNvPr>
          <p:cNvSpPr txBox="1"/>
          <p:nvPr/>
        </p:nvSpPr>
        <p:spPr>
          <a:xfrm>
            <a:off x="880275" y="1440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000000"/>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595959"/>
                </a:solidFill>
                <a:latin typeface="Hepta Slab"/>
                <a:ea typeface="Hepta Slab"/>
                <a:cs typeface="Hepta Slab"/>
                <a:sym typeface="Hepta Slab"/>
                <a:hlinkClick action="ppaction://hlinksldjump" r:id="rId75">
                  <a:extLst>
                    <a:ext uri="{A12FA001-AC4F-418D-AE19-62706E023703}">
                      <ahyp:hlinkClr val="tx"/>
                    </a:ext>
                  </a:extLst>
                </a:hlinkClick>
              </a:rPr>
              <a:t>Adapt </a:t>
            </a:r>
            <a:r>
              <a:rPr b="1" lang="en" sz="1000" u="sng">
                <a:solidFill>
                  <a:srgbClr val="595959"/>
                </a:solidFill>
                <a:latin typeface="Hepta Slab"/>
                <a:ea typeface="Hepta Slab"/>
                <a:cs typeface="Hepta Slab"/>
                <a:sym typeface="Hepta Slab"/>
                <a:hlinkClick action="ppaction://hlinksldjump" r:id="rId76">
                  <a:extLst>
                    <a:ext uri="{A12FA001-AC4F-418D-AE19-62706E023703}">
                      <ahyp:hlinkClr val="tx"/>
                    </a:ext>
                  </a:extLst>
                </a:hlinkClick>
              </a:rPr>
              <a:t>3</a:t>
            </a:r>
            <a:endParaRPr b="1" sz="1000">
              <a:solidFill>
                <a:srgbClr val="595959"/>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type="ctrTitle"/>
          </p:nvPr>
        </p:nvSpPr>
        <p:spPr>
          <a:xfrm>
            <a:off x="1974875" y="1814075"/>
            <a:ext cx="55146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Multiply Two-Digit Numbers by One-Digit Numbers </a:t>
            </a:r>
            <a:r>
              <a:rPr lang="en" sz="3900">
                <a:solidFill>
                  <a:srgbClr val="434343"/>
                </a:solidFill>
                <a:latin typeface="Hepta Slab"/>
                <a:ea typeface="Hepta Slab"/>
                <a:cs typeface="Hepta Slab"/>
                <a:sym typeface="Hepta Slab"/>
              </a:rPr>
              <a:t> </a:t>
            </a:r>
            <a:endParaRPr sz="3900">
              <a:solidFill>
                <a:srgbClr val="434343"/>
              </a:solidFill>
              <a:latin typeface="Hepta Slab"/>
              <a:ea typeface="Hepta Slab"/>
              <a:cs typeface="Hepta Slab"/>
              <a:sym typeface="Hepta Slab"/>
            </a:endParaRPr>
          </a:p>
        </p:txBody>
      </p:sp>
      <p:sp>
        <p:nvSpPr>
          <p:cNvPr id="141" name="Google Shape;141;p19"/>
          <p:cNvSpPr txBox="1"/>
          <p:nvPr/>
        </p:nvSpPr>
        <p:spPr>
          <a:xfrm>
            <a:off x="3236075" y="2854363"/>
            <a:ext cx="42534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multiply two-digit and one-digit numbers</a:t>
            </a:r>
            <a:endParaRPr>
              <a:latin typeface="Quicksand"/>
              <a:ea typeface="Quicksand"/>
              <a:cs typeface="Quicksand"/>
              <a:sym typeface="Quicksand"/>
            </a:endParaRPr>
          </a:p>
        </p:txBody>
      </p:sp>
      <p:sp>
        <p:nvSpPr>
          <p:cNvPr id="142" name="Google Shape;142;p19"/>
          <p:cNvSpPr/>
          <p:nvPr/>
        </p:nvSpPr>
        <p:spPr>
          <a:xfrm>
            <a:off x="2890002" y="28916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 </a:t>
            </a:r>
            <a:endParaRPr sz="1100">
              <a:latin typeface="Quicksand"/>
              <a:ea typeface="Quicksand"/>
              <a:cs typeface="Quicksand"/>
              <a:sym typeface="Quicksand"/>
            </a:endParaRPr>
          </a:p>
        </p:txBody>
      </p:sp>
      <p:sp>
        <p:nvSpPr>
          <p:cNvPr id="144" name="Google Shape;144;p19"/>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ph type="ctrTitle"/>
          </p:nvPr>
        </p:nvSpPr>
        <p:spPr>
          <a:xfrm>
            <a:off x="685800" y="794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With and Without a Grid</a:t>
            </a:r>
            <a:r>
              <a:rPr lang="en" sz="2800">
                <a:solidFill>
                  <a:schemeClr val="accent5"/>
                </a:solidFill>
                <a:latin typeface="Hepta Slab"/>
                <a:ea typeface="Hepta Slab"/>
                <a:cs typeface="Hepta Slab"/>
                <a:sym typeface="Hepta Slab"/>
              </a:rPr>
              <a:t> </a:t>
            </a:r>
            <a:endParaRPr b="0" sz="2800">
              <a:solidFill>
                <a:schemeClr val="accent5"/>
              </a:solidFill>
              <a:latin typeface="Hepta Slab"/>
              <a:ea typeface="Hepta Slab"/>
              <a:cs typeface="Hepta Slab"/>
              <a:sym typeface="Hepta Slab"/>
            </a:endParaRPr>
          </a:p>
        </p:txBody>
      </p:sp>
      <p:sp>
        <p:nvSpPr>
          <p:cNvPr id="150" name="Google Shape;150;p20"/>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51" name="Google Shape;151;p20"/>
          <p:cNvGrpSpPr/>
          <p:nvPr/>
        </p:nvGrpSpPr>
        <p:grpSpPr>
          <a:xfrm rot="-698982">
            <a:off x="270551" y="1660954"/>
            <a:ext cx="2102653" cy="1060779"/>
            <a:chOff x="254750" y="1577025"/>
            <a:chExt cx="2155248" cy="1069850"/>
          </a:xfrm>
        </p:grpSpPr>
        <p:sp>
          <p:nvSpPr>
            <p:cNvPr id="152" name="Google Shape;152;p2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0"/>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54" name="Google Shape;154;p20"/>
          <p:cNvGrpSpPr/>
          <p:nvPr/>
        </p:nvGrpSpPr>
        <p:grpSpPr>
          <a:xfrm rot="1229362">
            <a:off x="7057522" y="2231678"/>
            <a:ext cx="2136204" cy="1060803"/>
            <a:chOff x="254750" y="1577025"/>
            <a:chExt cx="2189585" cy="1069856"/>
          </a:xfrm>
        </p:grpSpPr>
        <p:sp>
          <p:nvSpPr>
            <p:cNvPr id="155" name="Google Shape;155;p20"/>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0"/>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57" name="Google Shape;157;p20"/>
          <p:cNvPicPr preferRelativeResize="0"/>
          <p:nvPr/>
        </p:nvPicPr>
        <p:blipFill>
          <a:blip r:embed="rId3">
            <a:alphaModFix/>
          </a:blip>
          <a:stretch>
            <a:fillRect/>
          </a:stretch>
        </p:blipFill>
        <p:spPr>
          <a:xfrm>
            <a:off x="2777251" y="1808700"/>
            <a:ext cx="3843575" cy="2008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was Tyler Thinking?</a:t>
            </a:r>
            <a:endParaRPr b="0" sz="3000">
              <a:solidFill>
                <a:srgbClr val="595959"/>
              </a:solidFill>
              <a:latin typeface="Hepta Slab"/>
              <a:ea typeface="Hepta Slab"/>
              <a:cs typeface="Hepta Slab"/>
              <a:sym typeface="Hepta Slab"/>
            </a:endParaRPr>
          </a:p>
        </p:txBody>
      </p:sp>
      <p:sp>
        <p:nvSpPr>
          <p:cNvPr id="163" name="Google Shape;163;p21"/>
          <p:cNvSpPr txBox="1"/>
          <p:nvPr/>
        </p:nvSpPr>
        <p:spPr>
          <a:xfrm>
            <a:off x="578825" y="1038050"/>
            <a:ext cx="34944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To find the value of 4 x 36, Tyler uses a base-ten diagram, as shown here.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Where is the 36 in Tyler’s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Where is the 4 in Tyler’s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c. What is the value of 4 x 36?</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164" name="Google Shape;164;p21"/>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165" name="Google Shape;165;p21"/>
          <p:cNvPicPr preferRelativeResize="0"/>
          <p:nvPr/>
        </p:nvPicPr>
        <p:blipFill>
          <a:blip r:embed="rId3">
            <a:alphaModFix/>
          </a:blip>
          <a:stretch>
            <a:fillRect/>
          </a:stretch>
        </p:blipFill>
        <p:spPr>
          <a:xfrm>
            <a:off x="902300" y="1768375"/>
            <a:ext cx="2588275" cy="1606750"/>
          </a:xfrm>
          <a:prstGeom prst="rect">
            <a:avLst/>
          </a:prstGeom>
          <a:noFill/>
          <a:ln cap="flat" cmpd="sng" w="19050">
            <a:solidFill>
              <a:schemeClr val="dk2"/>
            </a:solidFill>
            <a:prstDash val="solid"/>
            <a:round/>
            <a:headEnd len="sm" w="sm" type="none"/>
            <a:tailEnd len="sm" w="sm" type="none"/>
          </a:ln>
        </p:spPr>
      </p:pic>
      <p:sp>
        <p:nvSpPr>
          <p:cNvPr id="166" name="Google Shape;166;p21"/>
          <p:cNvSpPr txBox="1"/>
          <p:nvPr/>
        </p:nvSpPr>
        <p:spPr>
          <a:xfrm>
            <a:off x="4459575" y="1038050"/>
            <a:ext cx="4186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To find 9 x 18, Tyler uses 9 tens blocks and 8 ones blocks. Here is a diagram of how he arranges the blocks.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Explain or show how his arrangement helps him find the value of 9 x 18</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pic>
        <p:nvPicPr>
          <p:cNvPr id="167" name="Google Shape;167;p21"/>
          <p:cNvPicPr preferRelativeResize="0"/>
          <p:nvPr/>
        </p:nvPicPr>
        <p:blipFill>
          <a:blip r:embed="rId4">
            <a:alphaModFix/>
          </a:blip>
          <a:stretch>
            <a:fillRect/>
          </a:stretch>
        </p:blipFill>
        <p:spPr>
          <a:xfrm>
            <a:off x="4805774" y="1904700"/>
            <a:ext cx="3494400" cy="178753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Rectangular Diagrams</a:t>
            </a:r>
            <a:endParaRPr b="0" sz="3000">
              <a:solidFill>
                <a:srgbClr val="595959"/>
              </a:solidFill>
              <a:latin typeface="Hepta Slab"/>
              <a:ea typeface="Hepta Slab"/>
              <a:cs typeface="Hepta Slab"/>
              <a:sym typeface="Hepta Slab"/>
            </a:endParaRPr>
          </a:p>
        </p:txBody>
      </p:sp>
      <p:sp>
        <p:nvSpPr>
          <p:cNvPr id="173" name="Google Shape;173;p22"/>
          <p:cNvSpPr txBox="1"/>
          <p:nvPr/>
        </p:nvSpPr>
        <p:spPr>
          <a:xfrm>
            <a:off x="578825" y="1038050"/>
            <a:ext cx="34944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Priya drew a base-ten diagram to multiply 6 x 53. She said it shows that the product can be found by adding 300 and 18. </a:t>
            </a:r>
            <a:r>
              <a:rPr lang="en">
                <a:latin typeface="Quicksand"/>
                <a:ea typeface="Quicksand"/>
                <a:cs typeface="Quicksand"/>
                <a:sym typeface="Quicksand"/>
              </a:rPr>
              <a: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Where do you see 6 and 53 in her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Where do you see 300 and 18 in Priya’s diagram? What do they represent?</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174" name="Google Shape;174;p22"/>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175" name="Google Shape;175;p22"/>
          <p:cNvSpPr txBox="1"/>
          <p:nvPr/>
        </p:nvSpPr>
        <p:spPr>
          <a:xfrm>
            <a:off x="4459575" y="1038050"/>
            <a:ext cx="4186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Han multiplied 6 x 53 using this diagram:</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Where do you see 300 and 18 in his diagram? What do they represent?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pic>
        <p:nvPicPr>
          <p:cNvPr id="176" name="Google Shape;176;p22"/>
          <p:cNvPicPr preferRelativeResize="0"/>
          <p:nvPr/>
        </p:nvPicPr>
        <p:blipFill>
          <a:blip r:embed="rId3">
            <a:alphaModFix/>
          </a:blip>
          <a:stretch>
            <a:fillRect/>
          </a:stretch>
        </p:blipFill>
        <p:spPr>
          <a:xfrm>
            <a:off x="508688" y="2151000"/>
            <a:ext cx="3857785" cy="841500"/>
          </a:xfrm>
          <a:prstGeom prst="rect">
            <a:avLst/>
          </a:prstGeom>
          <a:noFill/>
          <a:ln cap="flat" cmpd="sng" w="19050">
            <a:solidFill>
              <a:schemeClr val="dk2"/>
            </a:solidFill>
            <a:prstDash val="solid"/>
            <a:round/>
            <a:headEnd len="sm" w="sm" type="none"/>
            <a:tailEnd len="sm" w="sm" type="none"/>
          </a:ln>
        </p:spPr>
      </p:pic>
      <p:pic>
        <p:nvPicPr>
          <p:cNvPr id="177" name="Google Shape;177;p22"/>
          <p:cNvPicPr preferRelativeResize="0"/>
          <p:nvPr/>
        </p:nvPicPr>
        <p:blipFill>
          <a:blip r:embed="rId4">
            <a:alphaModFix/>
          </a:blip>
          <a:stretch>
            <a:fillRect/>
          </a:stretch>
        </p:blipFill>
        <p:spPr>
          <a:xfrm>
            <a:off x="4800375" y="1744400"/>
            <a:ext cx="3505200" cy="838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Rectangular Diagrams</a:t>
            </a:r>
            <a:endParaRPr b="0" sz="3000">
              <a:solidFill>
                <a:srgbClr val="595959"/>
              </a:solidFill>
              <a:latin typeface="Hepta Slab"/>
              <a:ea typeface="Hepta Slab"/>
              <a:cs typeface="Hepta Slab"/>
              <a:sym typeface="Hepta Slab"/>
            </a:endParaRPr>
          </a:p>
        </p:txBody>
      </p:sp>
      <p:sp>
        <p:nvSpPr>
          <p:cNvPr id="183" name="Google Shape;183;p23"/>
          <p:cNvSpPr txBox="1"/>
          <p:nvPr/>
        </p:nvSpPr>
        <p:spPr>
          <a:xfrm>
            <a:off x="616000" y="1744500"/>
            <a:ext cx="34944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3. Which way do you prefer for multiplying 6 x 53: Han’s way or Priya’s way? Explain your reasoning.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4. Find the value of 6 x 53.</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184" name="Google Shape;184;p23"/>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185" name="Google Shape;185;p23"/>
          <p:cNvSpPr txBox="1"/>
          <p:nvPr/>
        </p:nvSpPr>
        <p:spPr>
          <a:xfrm>
            <a:off x="4459575" y="1038050"/>
            <a:ext cx="4186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5. Draw a diagram to represent each multiplication expression. Then, find the value of each product. </a:t>
            </a:r>
            <a:endParaRPr>
              <a:latin typeface="Quicksand"/>
              <a:ea typeface="Quicksand"/>
              <a:cs typeface="Quicksand"/>
              <a:sym typeface="Quicksand"/>
            </a:endParaRPr>
          </a:p>
          <a:p>
            <a:pPr indent="0" lvl="0" marL="914400" rtl="0" algn="l">
              <a:spcBef>
                <a:spcPts val="1000"/>
              </a:spcBef>
              <a:spcAft>
                <a:spcPts val="0"/>
              </a:spcAft>
              <a:buNone/>
            </a:pPr>
            <a:r>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a. 6 x 48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b. 9 x 67</a:t>
            </a:r>
            <a:r>
              <a:rPr lang="en">
                <a:latin typeface="Quicksand"/>
                <a:ea typeface="Quicksand"/>
                <a:cs typeface="Quicksand"/>
                <a:sym typeface="Quicksand"/>
              </a:rPr>
              <a:t>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91" name="Google Shape;191;p24"/>
          <p:cNvPicPr preferRelativeResize="0"/>
          <p:nvPr/>
        </p:nvPicPr>
        <p:blipFill>
          <a:blip r:embed="rId3">
            <a:alphaModFix/>
          </a:blip>
          <a:stretch>
            <a:fillRect/>
          </a:stretch>
        </p:blipFill>
        <p:spPr>
          <a:xfrm>
            <a:off x="3748612" y="3556525"/>
            <a:ext cx="1646775" cy="1035775"/>
          </a:xfrm>
          <a:prstGeom prst="rect">
            <a:avLst/>
          </a:prstGeom>
          <a:noFill/>
          <a:ln>
            <a:noFill/>
          </a:ln>
        </p:spPr>
      </p:pic>
      <p:sp>
        <p:nvSpPr>
          <p:cNvPr id="192" name="Google Shape;192;p24"/>
          <p:cNvSpPr/>
          <p:nvPr/>
        </p:nvSpPr>
        <p:spPr>
          <a:xfrm flipH="1">
            <a:off x="835563" y="2823725"/>
            <a:ext cx="2518709" cy="1158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txBox="1"/>
          <p:nvPr/>
        </p:nvSpPr>
        <p:spPr>
          <a:xfrm>
            <a:off x="1279246" y="2927800"/>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How could we use this rectangle to represent 8 x 79?</a:t>
            </a:r>
            <a:endParaRPr sz="1200">
              <a:latin typeface="Livvic"/>
              <a:ea typeface="Livvic"/>
              <a:cs typeface="Livvic"/>
              <a:sym typeface="Livvic"/>
            </a:endParaRPr>
          </a:p>
        </p:txBody>
      </p:sp>
      <p:sp>
        <p:nvSpPr>
          <p:cNvPr id="194" name="Google Shape;194;p24"/>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195" name="Google Shape;195;p24"/>
          <p:cNvSpPr txBox="1"/>
          <p:nvPr/>
        </p:nvSpPr>
        <p:spPr>
          <a:xfrm>
            <a:off x="701950" y="508150"/>
            <a:ext cx="71388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used base-ten diagrams and rectangular diagrams to represent multiplication. We compared these representations and also used expressions to represent them.</a:t>
            </a:r>
            <a:endParaRPr>
              <a:latin typeface="Quicksand"/>
              <a:ea typeface="Quicksand"/>
              <a:cs typeface="Quicksand"/>
              <a:sym typeface="Quicksand"/>
            </a:endParaRPr>
          </a:p>
        </p:txBody>
      </p:sp>
      <p:pic>
        <p:nvPicPr>
          <p:cNvPr id="196" name="Google Shape;196;p24"/>
          <p:cNvPicPr preferRelativeResize="0"/>
          <p:nvPr/>
        </p:nvPicPr>
        <p:blipFill>
          <a:blip r:embed="rId4">
            <a:alphaModFix/>
          </a:blip>
          <a:stretch>
            <a:fillRect/>
          </a:stretch>
        </p:blipFill>
        <p:spPr>
          <a:xfrm>
            <a:off x="1737786" y="1530963"/>
            <a:ext cx="2409825" cy="1038225"/>
          </a:xfrm>
          <a:prstGeom prst="rect">
            <a:avLst/>
          </a:prstGeom>
          <a:noFill/>
          <a:ln>
            <a:noFill/>
          </a:ln>
        </p:spPr>
      </p:pic>
      <p:sp>
        <p:nvSpPr>
          <p:cNvPr id="197" name="Google Shape;197;p24"/>
          <p:cNvSpPr/>
          <p:nvPr/>
        </p:nvSpPr>
        <p:spPr>
          <a:xfrm>
            <a:off x="949825" y="4028050"/>
            <a:ext cx="2045100" cy="564300"/>
          </a:xfrm>
          <a:prstGeom prst="rect">
            <a:avLst/>
          </a:prstGeom>
          <a:solidFill>
            <a:srgbClr val="D9D9D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8" name="Google Shape;198;p24"/>
          <p:cNvPicPr preferRelativeResize="0"/>
          <p:nvPr/>
        </p:nvPicPr>
        <p:blipFill>
          <a:blip r:embed="rId5">
            <a:alphaModFix/>
          </a:blip>
          <a:stretch>
            <a:fillRect/>
          </a:stretch>
        </p:blipFill>
        <p:spPr>
          <a:xfrm>
            <a:off x="6346528" y="1388985"/>
            <a:ext cx="1853100" cy="728164"/>
          </a:xfrm>
          <a:prstGeom prst="rect">
            <a:avLst/>
          </a:prstGeom>
          <a:noFill/>
          <a:ln>
            <a:noFill/>
          </a:ln>
        </p:spPr>
      </p:pic>
      <p:sp>
        <p:nvSpPr>
          <p:cNvPr id="199" name="Google Shape;199;p24"/>
          <p:cNvSpPr/>
          <p:nvPr/>
        </p:nvSpPr>
        <p:spPr>
          <a:xfrm>
            <a:off x="4651688" y="2229675"/>
            <a:ext cx="2518709" cy="1158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4"/>
          <p:cNvSpPr txBox="1"/>
          <p:nvPr/>
        </p:nvSpPr>
        <p:spPr>
          <a:xfrm flipH="1">
            <a:off x="5011014" y="2333750"/>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What expression could we write to represent the diagram?</a:t>
            </a:r>
            <a:endParaRPr sz="1200">
              <a:latin typeface="Livvic"/>
              <a:ea typeface="Livvic"/>
              <a:cs typeface="Livvic"/>
              <a:sym typeface="Livvic"/>
            </a:endParaRPr>
          </a:p>
        </p:txBody>
      </p:sp>
      <p:sp>
        <p:nvSpPr>
          <p:cNvPr id="201" name="Google Shape;201;p24"/>
          <p:cNvSpPr/>
          <p:nvPr/>
        </p:nvSpPr>
        <p:spPr>
          <a:xfrm>
            <a:off x="6217024" y="3245125"/>
            <a:ext cx="2317896" cy="1158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4"/>
          <p:cNvSpPr txBox="1"/>
          <p:nvPr/>
        </p:nvSpPr>
        <p:spPr>
          <a:xfrm flipH="1">
            <a:off x="6415214" y="3349200"/>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How does this diagram help us find the value of 8 x 79?</a:t>
            </a:r>
            <a:endParaRPr sz="1200">
              <a:latin typeface="Livvic"/>
              <a:ea typeface="Livvic"/>
              <a:cs typeface="Livvic"/>
              <a:sym typeface="Livv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5"/>
          <p:cNvSpPr txBox="1"/>
          <p:nvPr>
            <p:ph type="ctrTitle"/>
          </p:nvPr>
        </p:nvSpPr>
        <p:spPr>
          <a:xfrm>
            <a:off x="1581925" y="1814075"/>
            <a:ext cx="65193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Multiply Three- and Four-digit Numbers by One-digit Numbers</a:t>
            </a:r>
            <a:r>
              <a:rPr lang="en" sz="3900">
                <a:solidFill>
                  <a:srgbClr val="434343"/>
                </a:solidFill>
                <a:latin typeface="Hepta Slab"/>
                <a:ea typeface="Hepta Slab"/>
                <a:cs typeface="Hepta Slab"/>
                <a:sym typeface="Hepta Slab"/>
              </a:rPr>
              <a:t>  </a:t>
            </a:r>
            <a:endParaRPr sz="3900">
              <a:solidFill>
                <a:srgbClr val="434343"/>
              </a:solidFill>
              <a:latin typeface="Hepta Slab"/>
              <a:ea typeface="Hepta Slab"/>
              <a:cs typeface="Hepta Slab"/>
              <a:sym typeface="Hepta Slab"/>
            </a:endParaRPr>
          </a:p>
        </p:txBody>
      </p:sp>
      <p:sp>
        <p:nvSpPr>
          <p:cNvPr id="208" name="Google Shape;208;p25"/>
          <p:cNvSpPr txBox="1"/>
          <p:nvPr/>
        </p:nvSpPr>
        <p:spPr>
          <a:xfrm>
            <a:off x="2152050" y="2854375"/>
            <a:ext cx="58377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three- and four-digit numbers by one-digit numbers</a:t>
            </a:r>
            <a:endParaRPr>
              <a:latin typeface="Quicksand"/>
              <a:ea typeface="Quicksand"/>
              <a:cs typeface="Quicksand"/>
              <a:sym typeface="Quicksand"/>
            </a:endParaRPr>
          </a:p>
        </p:txBody>
      </p:sp>
      <p:sp>
        <p:nvSpPr>
          <p:cNvPr id="209" name="Google Shape;209;p25"/>
          <p:cNvSpPr/>
          <p:nvPr/>
        </p:nvSpPr>
        <p:spPr>
          <a:xfrm>
            <a:off x="1581927"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211" name="Google Shape;211;p25"/>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15" name="Shape 215"/>
        <p:cNvGrpSpPr/>
        <p:nvPr/>
      </p:nvGrpSpPr>
      <p:grpSpPr>
        <a:xfrm>
          <a:off x="0" y="0"/>
          <a:ext cx="0" cy="0"/>
          <a:chOff x="0" y="0"/>
          <a:chExt cx="0" cy="0"/>
        </a:xfrm>
      </p:grpSpPr>
      <p:sp>
        <p:nvSpPr>
          <p:cNvPr id="216" name="Google Shape;216;p26"/>
          <p:cNvSpPr/>
          <p:nvPr/>
        </p:nvSpPr>
        <p:spPr>
          <a:xfrm>
            <a:off x="1098550" y="1499675"/>
            <a:ext cx="2664684" cy="9667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6"/>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Multiplying Teens</a:t>
            </a:r>
            <a:endParaRPr b="0" sz="2900">
              <a:solidFill>
                <a:srgbClr val="595959"/>
              </a:solidFill>
              <a:latin typeface="Hepta Slab"/>
              <a:ea typeface="Hepta Slab"/>
              <a:cs typeface="Hepta Slab"/>
              <a:sym typeface="Hepta Slab"/>
            </a:endParaRPr>
          </a:p>
        </p:txBody>
      </p:sp>
      <p:sp>
        <p:nvSpPr>
          <p:cNvPr id="218" name="Google Shape;218;p26"/>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9" name="Google Shape;219;p26"/>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220" name="Google Shape;220;p26"/>
          <p:cNvGraphicFramePr/>
          <p:nvPr/>
        </p:nvGraphicFramePr>
        <p:xfrm>
          <a:off x="4919525" y="2353825"/>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221" name="Google Shape;221;p26"/>
          <p:cNvSpPr txBox="1"/>
          <p:nvPr/>
        </p:nvSpPr>
        <p:spPr>
          <a:xfrm>
            <a:off x="1358825" y="1660775"/>
            <a:ext cx="21441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area of the rectangle?</a:t>
            </a:r>
            <a:endParaRPr b="1">
              <a:latin typeface="Quicksand"/>
              <a:ea typeface="Quicksand"/>
              <a:cs typeface="Quicksand"/>
              <a:sym typeface="Quicksand"/>
            </a:endParaRPr>
          </a:p>
        </p:txBody>
      </p:sp>
      <p:pic>
        <p:nvPicPr>
          <p:cNvPr id="222" name="Google Shape;222;p26"/>
          <p:cNvPicPr preferRelativeResize="0"/>
          <p:nvPr/>
        </p:nvPicPr>
        <p:blipFill>
          <a:blip r:embed="rId3">
            <a:alphaModFix/>
          </a:blip>
          <a:stretch>
            <a:fillRect/>
          </a:stretch>
        </p:blipFill>
        <p:spPr>
          <a:xfrm>
            <a:off x="664775" y="2713651"/>
            <a:ext cx="3881800" cy="1078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7"/>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Larger Numbers to Multiply</a:t>
            </a:r>
            <a:endParaRPr b="0" sz="3000">
              <a:solidFill>
                <a:srgbClr val="595959"/>
              </a:solidFill>
              <a:latin typeface="Hepta Slab"/>
              <a:ea typeface="Hepta Slab"/>
              <a:cs typeface="Hepta Slab"/>
              <a:sym typeface="Hepta Slab"/>
            </a:endParaRPr>
          </a:p>
        </p:txBody>
      </p:sp>
      <p:sp>
        <p:nvSpPr>
          <p:cNvPr id="228" name="Google Shape;228;p27"/>
          <p:cNvSpPr txBox="1"/>
          <p:nvPr/>
        </p:nvSpPr>
        <p:spPr>
          <a:xfrm>
            <a:off x="578825" y="1191763"/>
            <a:ext cx="34944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595959"/>
                </a:solidFill>
                <a:latin typeface="Quicksand"/>
                <a:ea typeface="Quicksand"/>
                <a:cs typeface="Quicksand"/>
                <a:sym typeface="Quicksand"/>
              </a:rPr>
              <a:t>1.     Clare drew this diagram.</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What multiplication expression can be represented by the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Find the value of the expression. Show your reasoning.</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229" name="Google Shape;229;p27"/>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230" name="Google Shape;230;p27"/>
          <p:cNvSpPr txBox="1"/>
          <p:nvPr/>
        </p:nvSpPr>
        <p:spPr>
          <a:xfrm>
            <a:off x="4459575" y="1038050"/>
            <a:ext cx="4186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595959"/>
                </a:solidFill>
                <a:latin typeface="Quicksand"/>
                <a:ea typeface="Quicksand"/>
                <a:cs typeface="Quicksand"/>
                <a:sym typeface="Quicksand"/>
              </a:rPr>
              <a:t>2. Consider the expression 6 x 252.</a:t>
            </a:r>
            <a:r>
              <a:rPr lang="en">
                <a:latin typeface="Quicksand"/>
                <a:ea typeface="Quicksand"/>
                <a:cs typeface="Quicksand"/>
                <a:sym typeface="Quicksand"/>
              </a:rPr>
              <a:t>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Draw a diagram to represent the expression.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Find the value of the expression. Show your reasoning. </a:t>
            </a:r>
            <a:endParaRPr>
              <a:latin typeface="Quicksand"/>
              <a:ea typeface="Quicksand"/>
              <a:cs typeface="Quicksand"/>
              <a:sym typeface="Quicksand"/>
            </a:endParaRPr>
          </a:p>
          <a:p>
            <a:pPr indent="0" lvl="0" marL="0" rtl="0" algn="l">
              <a:spcBef>
                <a:spcPts val="1000"/>
              </a:spcBef>
              <a:spcAft>
                <a:spcPts val="0"/>
              </a:spcAft>
              <a:buNone/>
            </a:pPr>
            <a:r>
              <a:rPr b="1" lang="en">
                <a:solidFill>
                  <a:srgbClr val="595959"/>
                </a:solidFill>
                <a:latin typeface="Quicksand"/>
                <a:ea typeface="Quicksand"/>
                <a:cs typeface="Quicksand"/>
                <a:sym typeface="Quicksand"/>
              </a:rPr>
              <a:t>3. Lin drew a diagram to represent 3 x 2,135. </a:t>
            </a:r>
            <a:endParaRPr b="1">
              <a:solidFill>
                <a:srgbClr val="595959"/>
              </a:solidFill>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a. Complete Lin’s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Write an expression to represent the value of each part of the diagram.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c. Find the value of 3 x 2,135. Show your reasoning.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pic>
        <p:nvPicPr>
          <p:cNvPr id="231" name="Google Shape;231;p27"/>
          <p:cNvPicPr preferRelativeResize="0"/>
          <p:nvPr/>
        </p:nvPicPr>
        <p:blipFill>
          <a:blip r:embed="rId3">
            <a:alphaModFix/>
          </a:blip>
          <a:stretch>
            <a:fillRect/>
          </a:stretch>
        </p:blipFill>
        <p:spPr>
          <a:xfrm>
            <a:off x="753400" y="1774850"/>
            <a:ext cx="2626700" cy="902225"/>
          </a:xfrm>
          <a:prstGeom prst="rect">
            <a:avLst/>
          </a:prstGeom>
          <a:noFill/>
          <a:ln cap="flat" cmpd="sng" w="19050">
            <a:solidFill>
              <a:schemeClr val="dk2"/>
            </a:solidFill>
            <a:prstDash val="solid"/>
            <a:round/>
            <a:headEnd len="sm" w="sm" type="none"/>
            <a:tailEnd len="sm" w="sm" type="none"/>
          </a:ln>
        </p:spPr>
      </p:pic>
      <p:pic>
        <p:nvPicPr>
          <p:cNvPr id="232" name="Google Shape;232;p27"/>
          <p:cNvPicPr preferRelativeResize="0"/>
          <p:nvPr/>
        </p:nvPicPr>
        <p:blipFill>
          <a:blip r:embed="rId4">
            <a:alphaModFix/>
          </a:blip>
          <a:stretch>
            <a:fillRect/>
          </a:stretch>
        </p:blipFill>
        <p:spPr>
          <a:xfrm>
            <a:off x="5110800" y="2677074"/>
            <a:ext cx="2494600" cy="689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8"/>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Jada’s Errors</a:t>
            </a:r>
            <a:endParaRPr b="0" sz="3000">
              <a:solidFill>
                <a:srgbClr val="595959"/>
              </a:solidFill>
              <a:latin typeface="Hepta Slab"/>
              <a:ea typeface="Hepta Slab"/>
              <a:cs typeface="Hepta Slab"/>
              <a:sym typeface="Hepta Slab"/>
            </a:endParaRPr>
          </a:p>
        </p:txBody>
      </p:sp>
      <p:sp>
        <p:nvSpPr>
          <p:cNvPr id="238" name="Google Shape;238;p28"/>
          <p:cNvSpPr txBox="1"/>
          <p:nvPr/>
        </p:nvSpPr>
        <p:spPr>
          <a:xfrm>
            <a:off x="578825" y="1038050"/>
            <a:ext cx="34944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Jada used a diagram to multiply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x 6,489 and made a few errors.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Explain the errors Jada made.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b. Find the value of 3 x 6,489. Show your reasoning</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239" name="Google Shape;239;p28"/>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240" name="Google Shape;240;p28"/>
          <p:cNvSpPr txBox="1"/>
          <p:nvPr/>
        </p:nvSpPr>
        <p:spPr>
          <a:xfrm>
            <a:off x="4496750" y="1558600"/>
            <a:ext cx="4186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2. Find the value of each expression. Show your reasoning for each.</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914400" rtl="0" algn="l">
              <a:spcBef>
                <a:spcPts val="1000"/>
              </a:spcBef>
              <a:spcAft>
                <a:spcPts val="0"/>
              </a:spcAft>
              <a:buNone/>
            </a:pPr>
            <a:r>
              <a:rPr lang="en">
                <a:latin typeface="Quicksand"/>
                <a:ea typeface="Quicksand"/>
                <a:cs typeface="Quicksand"/>
                <a:sym typeface="Quicksand"/>
              </a:rPr>
              <a:t>a. 5 x 699 </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0" lvl="0" marL="914400" rtl="0" algn="l">
              <a:spcBef>
                <a:spcPts val="0"/>
              </a:spcBef>
              <a:spcAft>
                <a:spcPts val="0"/>
              </a:spcAft>
              <a:buNone/>
            </a:pPr>
            <a:r>
              <a:t/>
            </a:r>
            <a:endParaRPr>
              <a:latin typeface="Quicksand"/>
              <a:ea typeface="Quicksand"/>
              <a:cs typeface="Quicksand"/>
              <a:sym typeface="Quicksand"/>
            </a:endParaRPr>
          </a:p>
          <a:p>
            <a:pPr indent="0" lvl="0" marL="914400" rtl="0" algn="l">
              <a:spcBef>
                <a:spcPts val="0"/>
              </a:spcBef>
              <a:spcAft>
                <a:spcPts val="0"/>
              </a:spcAft>
              <a:buNone/>
            </a:pPr>
            <a:r>
              <a:rPr lang="en">
                <a:latin typeface="Quicksand"/>
                <a:ea typeface="Quicksand"/>
                <a:cs typeface="Quicksand"/>
                <a:sym typeface="Quicksand"/>
              </a:rPr>
              <a:t>b. 8 x 4,973 </a:t>
            </a:r>
            <a:endParaRPr>
              <a:latin typeface="Quicksand"/>
              <a:ea typeface="Quicksand"/>
              <a:cs typeface="Quicksand"/>
              <a:sym typeface="Quicksand"/>
            </a:endParaRPr>
          </a:p>
        </p:txBody>
      </p:sp>
      <p:pic>
        <p:nvPicPr>
          <p:cNvPr id="241" name="Google Shape;241;p28"/>
          <p:cNvPicPr preferRelativeResize="0"/>
          <p:nvPr/>
        </p:nvPicPr>
        <p:blipFill>
          <a:blip r:embed="rId3">
            <a:alphaModFix/>
          </a:blip>
          <a:stretch>
            <a:fillRect/>
          </a:stretch>
        </p:blipFill>
        <p:spPr>
          <a:xfrm>
            <a:off x="753400" y="1856600"/>
            <a:ext cx="2743200" cy="666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9"/>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247" name="Google Shape;247;p29"/>
          <p:cNvPicPr preferRelativeResize="0"/>
          <p:nvPr/>
        </p:nvPicPr>
        <p:blipFill>
          <a:blip r:embed="rId3">
            <a:alphaModFix/>
          </a:blip>
          <a:stretch>
            <a:fillRect/>
          </a:stretch>
        </p:blipFill>
        <p:spPr>
          <a:xfrm>
            <a:off x="3748612" y="3556525"/>
            <a:ext cx="1646775" cy="1035775"/>
          </a:xfrm>
          <a:prstGeom prst="rect">
            <a:avLst/>
          </a:prstGeom>
          <a:noFill/>
          <a:ln>
            <a:noFill/>
          </a:ln>
        </p:spPr>
      </p:pic>
      <p:sp>
        <p:nvSpPr>
          <p:cNvPr id="248" name="Google Shape;248;p29"/>
          <p:cNvSpPr/>
          <p:nvPr/>
        </p:nvSpPr>
        <p:spPr>
          <a:xfrm flipH="1">
            <a:off x="835563" y="2823725"/>
            <a:ext cx="2518709" cy="1158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9"/>
          <p:cNvSpPr txBox="1"/>
          <p:nvPr/>
        </p:nvSpPr>
        <p:spPr>
          <a:xfrm>
            <a:off x="1279246" y="2927800"/>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How are the representations alike and how are they different?</a:t>
            </a:r>
            <a:endParaRPr sz="1200">
              <a:latin typeface="Livvic"/>
              <a:ea typeface="Livvic"/>
              <a:cs typeface="Livvic"/>
              <a:sym typeface="Livvic"/>
            </a:endParaRPr>
          </a:p>
        </p:txBody>
      </p:sp>
      <p:sp>
        <p:nvSpPr>
          <p:cNvPr id="250" name="Google Shape;250;p29"/>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251" name="Google Shape;251;p29"/>
          <p:cNvSpPr txBox="1"/>
          <p:nvPr/>
        </p:nvSpPr>
        <p:spPr>
          <a:xfrm>
            <a:off x="701950" y="508150"/>
            <a:ext cx="71388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used rectangular diagrams to multiply three- and four-digit numbers by one-digit numbers. Let’s compare the diagrams for 7 x 2,129 and 7 x 129.</a:t>
            </a:r>
            <a:endParaRPr>
              <a:latin typeface="Quicksand"/>
              <a:ea typeface="Quicksand"/>
              <a:cs typeface="Quicksand"/>
              <a:sym typeface="Quicksand"/>
            </a:endParaRPr>
          </a:p>
        </p:txBody>
      </p:sp>
      <p:sp>
        <p:nvSpPr>
          <p:cNvPr id="252" name="Google Shape;252;p29"/>
          <p:cNvSpPr/>
          <p:nvPr/>
        </p:nvSpPr>
        <p:spPr>
          <a:xfrm>
            <a:off x="6217024" y="3245125"/>
            <a:ext cx="2317896" cy="1158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9"/>
          <p:cNvSpPr txBox="1"/>
          <p:nvPr/>
        </p:nvSpPr>
        <p:spPr>
          <a:xfrm flipH="1">
            <a:off x="6415214" y="3349200"/>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How would you find the value of</a:t>
            </a:r>
            <a:endParaRPr sz="1200">
              <a:latin typeface="Livvic"/>
              <a:ea typeface="Livvic"/>
              <a:cs typeface="Livvic"/>
              <a:sym typeface="Livvic"/>
            </a:endParaRPr>
          </a:p>
          <a:p>
            <a:pPr indent="0" lvl="0" marL="0" rtl="0" algn="ctr">
              <a:spcBef>
                <a:spcPts val="0"/>
              </a:spcBef>
              <a:spcAft>
                <a:spcPts val="0"/>
              </a:spcAft>
              <a:buNone/>
            </a:pPr>
            <a:r>
              <a:rPr lang="en" sz="1200">
                <a:latin typeface="Livvic"/>
                <a:ea typeface="Livvic"/>
                <a:cs typeface="Livvic"/>
                <a:sym typeface="Livvic"/>
              </a:rPr>
              <a:t>7 x 2,039?</a:t>
            </a:r>
            <a:endParaRPr sz="1200">
              <a:latin typeface="Livvic"/>
              <a:ea typeface="Livvic"/>
              <a:cs typeface="Livvic"/>
              <a:sym typeface="Livvic"/>
            </a:endParaRPr>
          </a:p>
        </p:txBody>
      </p:sp>
      <p:pic>
        <p:nvPicPr>
          <p:cNvPr id="254" name="Google Shape;254;p29"/>
          <p:cNvPicPr preferRelativeResize="0"/>
          <p:nvPr/>
        </p:nvPicPr>
        <p:blipFill>
          <a:blip r:embed="rId4">
            <a:alphaModFix/>
          </a:blip>
          <a:stretch>
            <a:fillRect/>
          </a:stretch>
        </p:blipFill>
        <p:spPr>
          <a:xfrm>
            <a:off x="984575" y="1540400"/>
            <a:ext cx="3714750" cy="647700"/>
          </a:xfrm>
          <a:prstGeom prst="rect">
            <a:avLst/>
          </a:prstGeom>
          <a:noFill/>
          <a:ln cap="flat" cmpd="sng" w="19050">
            <a:solidFill>
              <a:schemeClr val="dk2"/>
            </a:solidFill>
            <a:prstDash val="solid"/>
            <a:round/>
            <a:headEnd len="sm" w="sm" type="none"/>
            <a:tailEnd len="sm" w="sm" type="none"/>
          </a:ln>
        </p:spPr>
      </p:pic>
      <p:pic>
        <p:nvPicPr>
          <p:cNvPr id="255" name="Google Shape;255;p29"/>
          <p:cNvPicPr preferRelativeResize="0"/>
          <p:nvPr/>
        </p:nvPicPr>
        <p:blipFill>
          <a:blip r:embed="rId5">
            <a:alphaModFix/>
          </a:blip>
          <a:stretch>
            <a:fillRect/>
          </a:stretch>
        </p:blipFill>
        <p:spPr>
          <a:xfrm>
            <a:off x="4826950" y="1218150"/>
            <a:ext cx="2562126" cy="1663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ph type="ctrTitle"/>
          </p:nvPr>
        </p:nvSpPr>
        <p:spPr>
          <a:xfrm>
            <a:off x="1581925" y="1814075"/>
            <a:ext cx="65193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Multiply 2 </a:t>
            </a:r>
            <a:endParaRPr sz="3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900">
                <a:solidFill>
                  <a:srgbClr val="434343"/>
                </a:solidFill>
                <a:latin typeface="Hepta Slab"/>
                <a:ea typeface="Hepta Slab"/>
                <a:cs typeface="Hepta Slab"/>
                <a:sym typeface="Hepta Slab"/>
              </a:rPr>
              <a:t>Two-Digit Numbers</a:t>
            </a:r>
            <a:endParaRPr sz="3900">
              <a:solidFill>
                <a:srgbClr val="434343"/>
              </a:solidFill>
              <a:latin typeface="Hepta Slab"/>
              <a:ea typeface="Hepta Slab"/>
              <a:cs typeface="Hepta Slab"/>
              <a:sym typeface="Hepta Slab"/>
            </a:endParaRPr>
          </a:p>
        </p:txBody>
      </p:sp>
      <p:sp>
        <p:nvSpPr>
          <p:cNvPr id="261" name="Google Shape;261;p30"/>
          <p:cNvSpPr txBox="1"/>
          <p:nvPr/>
        </p:nvSpPr>
        <p:spPr>
          <a:xfrm>
            <a:off x="3317075" y="2854375"/>
            <a:ext cx="40653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multiply 2 two-digit numbers.</a:t>
            </a:r>
            <a:endParaRPr>
              <a:latin typeface="Quicksand"/>
              <a:ea typeface="Quicksand"/>
              <a:cs typeface="Quicksand"/>
              <a:sym typeface="Quicksand"/>
            </a:endParaRPr>
          </a:p>
        </p:txBody>
      </p:sp>
      <p:sp>
        <p:nvSpPr>
          <p:cNvPr id="262" name="Google Shape;262;p30"/>
          <p:cNvSpPr/>
          <p:nvPr/>
        </p:nvSpPr>
        <p:spPr>
          <a:xfrm>
            <a:off x="2771752"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a:t>
            </a:r>
            <a:endParaRPr sz="1100">
              <a:latin typeface="Quicksand"/>
              <a:ea typeface="Quicksand"/>
              <a:cs typeface="Quicksand"/>
              <a:sym typeface="Quicksand"/>
            </a:endParaRPr>
          </a:p>
        </p:txBody>
      </p:sp>
      <p:sp>
        <p:nvSpPr>
          <p:cNvPr id="264" name="Google Shape;264;p30"/>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68" name="Shape 268"/>
        <p:cNvGrpSpPr/>
        <p:nvPr/>
      </p:nvGrpSpPr>
      <p:grpSpPr>
        <a:xfrm>
          <a:off x="0" y="0"/>
          <a:ext cx="0" cy="0"/>
          <a:chOff x="0" y="0"/>
          <a:chExt cx="0" cy="0"/>
        </a:xfrm>
      </p:grpSpPr>
      <p:sp>
        <p:nvSpPr>
          <p:cNvPr id="269" name="Google Shape;269;p31"/>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Extra Groups</a:t>
            </a:r>
            <a:endParaRPr b="0" sz="3000">
              <a:solidFill>
                <a:srgbClr val="666666"/>
              </a:solidFill>
              <a:latin typeface="Hepta Slab"/>
              <a:ea typeface="Hepta Slab"/>
              <a:cs typeface="Hepta Slab"/>
              <a:sym typeface="Hepta Slab"/>
            </a:endParaRPr>
          </a:p>
        </p:txBody>
      </p:sp>
      <p:sp>
        <p:nvSpPr>
          <p:cNvPr id="270" name="Google Shape;270;p3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71" name="Google Shape;271;p31"/>
          <p:cNvGrpSpPr/>
          <p:nvPr/>
        </p:nvGrpSpPr>
        <p:grpSpPr>
          <a:xfrm>
            <a:off x="760151" y="1543763"/>
            <a:ext cx="3079836" cy="1339308"/>
            <a:chOff x="943501" y="1534588"/>
            <a:chExt cx="3079836" cy="1339308"/>
          </a:xfrm>
        </p:grpSpPr>
        <p:sp>
          <p:nvSpPr>
            <p:cNvPr id="272" name="Google Shape;272;p3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1"/>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274" name="Google Shape;274;p31"/>
          <p:cNvPicPr preferRelativeResize="0"/>
          <p:nvPr/>
        </p:nvPicPr>
        <p:blipFill>
          <a:blip r:embed="rId3">
            <a:alphaModFix/>
          </a:blip>
          <a:stretch>
            <a:fillRect/>
          </a:stretch>
        </p:blipFill>
        <p:spPr>
          <a:xfrm>
            <a:off x="3263275" y="2638871"/>
            <a:ext cx="3000375" cy="1000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78" name="Shape 278"/>
        <p:cNvGrpSpPr/>
        <p:nvPr/>
      </p:nvGrpSpPr>
      <p:grpSpPr>
        <a:xfrm>
          <a:off x="0" y="0"/>
          <a:ext cx="0" cy="0"/>
          <a:chOff x="0" y="0"/>
          <a:chExt cx="0" cy="0"/>
        </a:xfrm>
      </p:grpSpPr>
      <p:sp>
        <p:nvSpPr>
          <p:cNvPr id="279" name="Google Shape;279;p32"/>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Extra Groups</a:t>
            </a:r>
            <a:endParaRPr b="0" sz="3000">
              <a:solidFill>
                <a:srgbClr val="666666"/>
              </a:solidFill>
              <a:latin typeface="Hepta Slab"/>
              <a:ea typeface="Hepta Slab"/>
              <a:cs typeface="Hepta Slab"/>
              <a:sym typeface="Hepta Slab"/>
            </a:endParaRPr>
          </a:p>
        </p:txBody>
      </p:sp>
      <p:sp>
        <p:nvSpPr>
          <p:cNvPr id="280" name="Google Shape;280;p3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81" name="Google Shape;281;p32"/>
          <p:cNvGrpSpPr/>
          <p:nvPr/>
        </p:nvGrpSpPr>
        <p:grpSpPr>
          <a:xfrm>
            <a:off x="760151" y="1543763"/>
            <a:ext cx="3079836" cy="1339308"/>
            <a:chOff x="943501" y="1534588"/>
            <a:chExt cx="3079836" cy="1339308"/>
          </a:xfrm>
        </p:grpSpPr>
        <p:sp>
          <p:nvSpPr>
            <p:cNvPr id="282" name="Google Shape;282;p3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2"/>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284" name="Google Shape;284;p32"/>
          <p:cNvPicPr preferRelativeResize="0"/>
          <p:nvPr/>
        </p:nvPicPr>
        <p:blipFill>
          <a:blip r:embed="rId3">
            <a:alphaModFix/>
          </a:blip>
          <a:stretch>
            <a:fillRect/>
          </a:stretch>
        </p:blipFill>
        <p:spPr>
          <a:xfrm>
            <a:off x="3250875" y="2514921"/>
            <a:ext cx="2914650" cy="1162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88" name="Shape 288"/>
        <p:cNvGrpSpPr/>
        <p:nvPr/>
      </p:nvGrpSpPr>
      <p:grpSpPr>
        <a:xfrm>
          <a:off x="0" y="0"/>
          <a:ext cx="0" cy="0"/>
          <a:chOff x="0" y="0"/>
          <a:chExt cx="0" cy="0"/>
        </a:xfrm>
      </p:grpSpPr>
      <p:sp>
        <p:nvSpPr>
          <p:cNvPr id="289" name="Google Shape;289;p33"/>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Extra Groups</a:t>
            </a:r>
            <a:endParaRPr b="0" sz="3000">
              <a:solidFill>
                <a:srgbClr val="666666"/>
              </a:solidFill>
              <a:latin typeface="Hepta Slab"/>
              <a:ea typeface="Hepta Slab"/>
              <a:cs typeface="Hepta Slab"/>
              <a:sym typeface="Hepta Slab"/>
            </a:endParaRPr>
          </a:p>
        </p:txBody>
      </p:sp>
      <p:sp>
        <p:nvSpPr>
          <p:cNvPr id="290" name="Google Shape;290;p3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91" name="Google Shape;291;p33"/>
          <p:cNvGrpSpPr/>
          <p:nvPr/>
        </p:nvGrpSpPr>
        <p:grpSpPr>
          <a:xfrm>
            <a:off x="760151" y="1543763"/>
            <a:ext cx="3079836" cy="1339308"/>
            <a:chOff x="943501" y="1534588"/>
            <a:chExt cx="3079836" cy="1339308"/>
          </a:xfrm>
        </p:grpSpPr>
        <p:sp>
          <p:nvSpPr>
            <p:cNvPr id="292" name="Google Shape;292;p3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3"/>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294" name="Google Shape;294;p33"/>
          <p:cNvPicPr preferRelativeResize="0"/>
          <p:nvPr/>
        </p:nvPicPr>
        <p:blipFill>
          <a:blip r:embed="rId3">
            <a:alphaModFix/>
          </a:blip>
          <a:stretch>
            <a:fillRect/>
          </a:stretch>
        </p:blipFill>
        <p:spPr>
          <a:xfrm>
            <a:off x="3102175" y="2638871"/>
            <a:ext cx="2790825" cy="971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98" name="Shape 298"/>
        <p:cNvGrpSpPr/>
        <p:nvPr/>
      </p:nvGrpSpPr>
      <p:grpSpPr>
        <a:xfrm>
          <a:off x="0" y="0"/>
          <a:ext cx="0" cy="0"/>
          <a:chOff x="0" y="0"/>
          <a:chExt cx="0" cy="0"/>
        </a:xfrm>
      </p:grpSpPr>
      <p:sp>
        <p:nvSpPr>
          <p:cNvPr id="299" name="Google Shape;299;p34"/>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 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Extra Groups</a:t>
            </a:r>
            <a:endParaRPr b="0" sz="3000">
              <a:solidFill>
                <a:srgbClr val="666666"/>
              </a:solidFill>
              <a:latin typeface="Hepta Slab"/>
              <a:ea typeface="Hepta Slab"/>
              <a:cs typeface="Hepta Slab"/>
              <a:sym typeface="Hepta Slab"/>
            </a:endParaRPr>
          </a:p>
        </p:txBody>
      </p:sp>
      <p:sp>
        <p:nvSpPr>
          <p:cNvPr id="300" name="Google Shape;300;p3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01" name="Google Shape;301;p34"/>
          <p:cNvGrpSpPr/>
          <p:nvPr/>
        </p:nvGrpSpPr>
        <p:grpSpPr>
          <a:xfrm>
            <a:off x="760151" y="1543763"/>
            <a:ext cx="3079836" cy="1339308"/>
            <a:chOff x="943501" y="1534588"/>
            <a:chExt cx="3079836" cy="1339308"/>
          </a:xfrm>
        </p:grpSpPr>
        <p:sp>
          <p:nvSpPr>
            <p:cNvPr id="302" name="Google Shape;302;p34"/>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4"/>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304" name="Google Shape;304;p34"/>
          <p:cNvPicPr preferRelativeResize="0"/>
          <p:nvPr/>
        </p:nvPicPr>
        <p:blipFill>
          <a:blip r:embed="rId3">
            <a:alphaModFix/>
          </a:blip>
          <a:stretch>
            <a:fillRect/>
          </a:stretch>
        </p:blipFill>
        <p:spPr>
          <a:xfrm>
            <a:off x="3213700" y="2490146"/>
            <a:ext cx="2914650" cy="10572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5"/>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by Two</a:t>
            </a:r>
            <a:endParaRPr b="0" sz="3000">
              <a:solidFill>
                <a:srgbClr val="595959"/>
              </a:solidFill>
              <a:latin typeface="Hepta Slab"/>
              <a:ea typeface="Hepta Slab"/>
              <a:cs typeface="Hepta Slab"/>
              <a:sym typeface="Hepta Slab"/>
            </a:endParaRPr>
          </a:p>
        </p:txBody>
      </p:sp>
      <p:sp>
        <p:nvSpPr>
          <p:cNvPr id="310" name="Google Shape;310;p35"/>
          <p:cNvSpPr txBox="1"/>
          <p:nvPr/>
        </p:nvSpPr>
        <p:spPr>
          <a:xfrm>
            <a:off x="612600" y="1108750"/>
            <a:ext cx="7918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595959"/>
                </a:solidFill>
                <a:latin typeface="Quicksand"/>
                <a:ea typeface="Quicksand"/>
                <a:cs typeface="Quicksand"/>
                <a:sym typeface="Quicksand"/>
              </a:rPr>
              <a:t>1. For each diagram, write a multiplication expression that the diagram can represent. Then, find the value of the expression. Use equations to show your reasoning.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rPr b="1" lang="en">
                <a:solidFill>
                  <a:srgbClr val="595959"/>
                </a:solidFill>
                <a:latin typeface="Quicksand"/>
                <a:ea typeface="Quicksand"/>
                <a:cs typeface="Quicksand"/>
                <a:sym typeface="Quicksand"/>
              </a:rPr>
              <a:t>2. How are the diagrams alike? How are they different? Discuss with your partner.</a:t>
            </a:r>
            <a:endParaRPr b="1">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311" name="Google Shape;311;p35"/>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312" name="Google Shape;312;p35"/>
          <p:cNvPicPr preferRelativeResize="0"/>
          <p:nvPr/>
        </p:nvPicPr>
        <p:blipFill>
          <a:blip r:embed="rId3">
            <a:alphaModFix/>
          </a:blip>
          <a:stretch>
            <a:fillRect/>
          </a:stretch>
        </p:blipFill>
        <p:spPr>
          <a:xfrm>
            <a:off x="672950" y="1953225"/>
            <a:ext cx="2247900" cy="1104900"/>
          </a:xfrm>
          <a:prstGeom prst="rect">
            <a:avLst/>
          </a:prstGeom>
          <a:noFill/>
          <a:ln>
            <a:noFill/>
          </a:ln>
        </p:spPr>
      </p:pic>
      <p:pic>
        <p:nvPicPr>
          <p:cNvPr id="313" name="Google Shape;313;p35"/>
          <p:cNvPicPr preferRelativeResize="0"/>
          <p:nvPr/>
        </p:nvPicPr>
        <p:blipFill>
          <a:blip r:embed="rId4">
            <a:alphaModFix/>
          </a:blip>
          <a:stretch>
            <a:fillRect/>
          </a:stretch>
        </p:blipFill>
        <p:spPr>
          <a:xfrm>
            <a:off x="3498775" y="1857975"/>
            <a:ext cx="1885950" cy="1295400"/>
          </a:xfrm>
          <a:prstGeom prst="rect">
            <a:avLst/>
          </a:prstGeom>
          <a:noFill/>
          <a:ln>
            <a:noFill/>
          </a:ln>
        </p:spPr>
      </p:pic>
      <p:pic>
        <p:nvPicPr>
          <p:cNvPr id="314" name="Google Shape;314;p35"/>
          <p:cNvPicPr preferRelativeResize="0"/>
          <p:nvPr/>
        </p:nvPicPr>
        <p:blipFill>
          <a:blip r:embed="rId5">
            <a:alphaModFix/>
          </a:blip>
          <a:stretch>
            <a:fillRect/>
          </a:stretch>
        </p:blipFill>
        <p:spPr>
          <a:xfrm>
            <a:off x="5962650" y="1781300"/>
            <a:ext cx="1787185" cy="1685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6"/>
          <p:cNvSpPr txBox="1"/>
          <p:nvPr>
            <p:ph type="ctrTitle"/>
          </p:nvPr>
        </p:nvSpPr>
        <p:spPr>
          <a:xfrm>
            <a:off x="418525" y="48891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Two by Two</a:t>
            </a:r>
            <a:endParaRPr b="0" sz="3000">
              <a:solidFill>
                <a:srgbClr val="595959"/>
              </a:solidFill>
              <a:latin typeface="Hepta Slab"/>
              <a:ea typeface="Hepta Slab"/>
              <a:cs typeface="Hepta Slab"/>
              <a:sym typeface="Hepta Slab"/>
            </a:endParaRPr>
          </a:p>
        </p:txBody>
      </p:sp>
      <p:sp>
        <p:nvSpPr>
          <p:cNvPr id="320" name="Google Shape;320;p36"/>
          <p:cNvSpPr txBox="1"/>
          <p:nvPr/>
        </p:nvSpPr>
        <p:spPr>
          <a:xfrm>
            <a:off x="612600" y="1492950"/>
            <a:ext cx="7918800" cy="14853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b="1" lang="en" sz="2000">
                <a:solidFill>
                  <a:srgbClr val="595959"/>
                </a:solidFill>
                <a:latin typeface="Quicksand"/>
                <a:ea typeface="Quicksand"/>
                <a:cs typeface="Quicksand"/>
                <a:sym typeface="Quicksand"/>
              </a:rPr>
              <a:t>3. Use a diagram to find each product.</a:t>
            </a:r>
            <a:endParaRPr b="1" sz="2000">
              <a:solidFill>
                <a:srgbClr val="595959"/>
              </a:solidFill>
              <a:latin typeface="Quicksand"/>
              <a:ea typeface="Quicksand"/>
              <a:cs typeface="Quicksand"/>
              <a:sym typeface="Quicksand"/>
            </a:endParaRPr>
          </a:p>
          <a:p>
            <a:pPr indent="0" lvl="0" marL="0" rtl="0" algn="l">
              <a:spcBef>
                <a:spcPts val="0"/>
              </a:spcBef>
              <a:spcAft>
                <a:spcPts val="0"/>
              </a:spcAft>
              <a:buNone/>
            </a:pPr>
            <a:r>
              <a:t/>
            </a:r>
            <a:endParaRPr b="1" sz="2000">
              <a:solidFill>
                <a:srgbClr val="595959"/>
              </a:solidFill>
              <a:latin typeface="Quicksand"/>
              <a:ea typeface="Quicksand"/>
              <a:cs typeface="Quicksand"/>
              <a:sym typeface="Quicksand"/>
            </a:endParaRPr>
          </a:p>
          <a:p>
            <a:pPr indent="0" lvl="0" marL="2286000" rtl="0" algn="l">
              <a:spcBef>
                <a:spcPts val="0"/>
              </a:spcBef>
              <a:spcAft>
                <a:spcPts val="0"/>
              </a:spcAft>
              <a:buNone/>
            </a:pPr>
            <a:r>
              <a:rPr b="1" lang="en" sz="2000">
                <a:solidFill>
                  <a:srgbClr val="595959"/>
                </a:solidFill>
                <a:latin typeface="Quicksand"/>
                <a:ea typeface="Quicksand"/>
                <a:cs typeface="Quicksand"/>
                <a:sym typeface="Quicksand"/>
              </a:rPr>
              <a:t>a. 13 x 21 </a:t>
            </a:r>
            <a:endParaRPr b="1" sz="2000">
              <a:solidFill>
                <a:srgbClr val="595959"/>
              </a:solidFill>
              <a:latin typeface="Quicksand"/>
              <a:ea typeface="Quicksand"/>
              <a:cs typeface="Quicksand"/>
              <a:sym typeface="Quicksand"/>
            </a:endParaRPr>
          </a:p>
          <a:p>
            <a:pPr indent="0" lvl="0" marL="2286000" rtl="0" algn="l">
              <a:spcBef>
                <a:spcPts val="0"/>
              </a:spcBef>
              <a:spcAft>
                <a:spcPts val="0"/>
              </a:spcAft>
              <a:buNone/>
            </a:pPr>
            <a:r>
              <a:t/>
            </a:r>
            <a:endParaRPr b="1" sz="2000">
              <a:solidFill>
                <a:srgbClr val="595959"/>
              </a:solidFill>
              <a:latin typeface="Quicksand"/>
              <a:ea typeface="Quicksand"/>
              <a:cs typeface="Quicksand"/>
              <a:sym typeface="Quicksand"/>
            </a:endParaRPr>
          </a:p>
          <a:p>
            <a:pPr indent="0" lvl="0" marL="2286000" rtl="0" algn="l">
              <a:spcBef>
                <a:spcPts val="0"/>
              </a:spcBef>
              <a:spcAft>
                <a:spcPts val="0"/>
              </a:spcAft>
              <a:buNone/>
            </a:pPr>
            <a:r>
              <a:rPr b="1" lang="en" sz="2000">
                <a:solidFill>
                  <a:srgbClr val="595959"/>
                </a:solidFill>
                <a:latin typeface="Quicksand"/>
                <a:ea typeface="Quicksand"/>
                <a:cs typeface="Quicksand"/>
                <a:sym typeface="Quicksand"/>
              </a:rPr>
              <a:t>b. 25 x 46 </a:t>
            </a:r>
            <a:endParaRPr b="1" sz="2000">
              <a:solidFill>
                <a:srgbClr val="595959"/>
              </a:solidFill>
              <a:latin typeface="Quicksand"/>
              <a:ea typeface="Quicksand"/>
              <a:cs typeface="Quicksand"/>
              <a:sym typeface="Quicksand"/>
            </a:endParaRPr>
          </a:p>
        </p:txBody>
      </p:sp>
      <p:sp>
        <p:nvSpPr>
          <p:cNvPr id="321" name="Google Shape;321;p36"/>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7"/>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Decompose by Place Value</a:t>
            </a:r>
            <a:endParaRPr b="0" sz="3000">
              <a:solidFill>
                <a:srgbClr val="595959"/>
              </a:solidFill>
              <a:latin typeface="Hepta Slab"/>
              <a:ea typeface="Hepta Slab"/>
              <a:cs typeface="Hepta Slab"/>
              <a:sym typeface="Hepta Slab"/>
            </a:endParaRPr>
          </a:p>
        </p:txBody>
      </p:sp>
      <p:sp>
        <p:nvSpPr>
          <p:cNvPr id="327" name="Google Shape;327;p37"/>
          <p:cNvSpPr txBox="1"/>
          <p:nvPr/>
        </p:nvSpPr>
        <p:spPr>
          <a:xfrm>
            <a:off x="693888" y="1546200"/>
            <a:ext cx="3233700" cy="14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These diagrams could be used to find the value of 49 x 57.</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1000"/>
              </a:spcBef>
              <a:spcAft>
                <a:spcPts val="0"/>
              </a:spcAft>
              <a:buNone/>
            </a:pPr>
            <a:r>
              <a:t/>
            </a:r>
            <a:endParaRPr sz="1600">
              <a:latin typeface="Quicksand"/>
              <a:ea typeface="Quicksand"/>
              <a:cs typeface="Quicksand"/>
              <a:sym typeface="Quicksand"/>
            </a:endParaRPr>
          </a:p>
        </p:txBody>
      </p:sp>
      <p:sp>
        <p:nvSpPr>
          <p:cNvPr id="328" name="Google Shape;328;p37"/>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329" name="Google Shape;329;p37"/>
          <p:cNvPicPr preferRelativeResize="0"/>
          <p:nvPr/>
        </p:nvPicPr>
        <p:blipFill>
          <a:blip r:embed="rId3">
            <a:alphaModFix/>
          </a:blip>
          <a:stretch>
            <a:fillRect/>
          </a:stretch>
        </p:blipFill>
        <p:spPr>
          <a:xfrm>
            <a:off x="753413" y="2353500"/>
            <a:ext cx="3114675" cy="1485900"/>
          </a:xfrm>
          <a:prstGeom prst="rect">
            <a:avLst/>
          </a:prstGeom>
          <a:noFill/>
          <a:ln cap="flat" cmpd="sng" w="19050">
            <a:solidFill>
              <a:schemeClr val="dk2"/>
            </a:solidFill>
            <a:prstDash val="solid"/>
            <a:round/>
            <a:headEnd len="sm" w="sm" type="none"/>
            <a:tailEnd len="sm" w="sm" type="none"/>
          </a:ln>
        </p:spPr>
      </p:pic>
      <p:sp>
        <p:nvSpPr>
          <p:cNvPr id="330" name="Google Shape;330;p37"/>
          <p:cNvSpPr txBox="1"/>
          <p:nvPr/>
        </p:nvSpPr>
        <p:spPr>
          <a:xfrm>
            <a:off x="4147600" y="979125"/>
            <a:ext cx="4413900" cy="350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1. Why is diagram A more helpful than diagram B when finding the value of 49 x 57?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Use a diagram to find each product. </a:t>
            </a:r>
            <a:endParaRPr sz="1600">
              <a:latin typeface="Quicksand"/>
              <a:ea typeface="Quicksand"/>
              <a:cs typeface="Quicksand"/>
              <a:sym typeface="Quicksand"/>
            </a:endParaRPr>
          </a:p>
          <a:p>
            <a:pPr indent="0" lvl="0" marL="1371600" rtl="0" algn="l">
              <a:spcBef>
                <a:spcPts val="0"/>
              </a:spcBef>
              <a:spcAft>
                <a:spcPts val="0"/>
              </a:spcAft>
              <a:buNone/>
            </a:pPr>
            <a:r>
              <a:t/>
            </a:r>
            <a:endParaRPr sz="1600">
              <a:latin typeface="Quicksand"/>
              <a:ea typeface="Quicksand"/>
              <a:cs typeface="Quicksand"/>
              <a:sym typeface="Quicksand"/>
            </a:endParaRPr>
          </a:p>
          <a:p>
            <a:pPr indent="0" lvl="0" marL="1371600" rtl="0" algn="l">
              <a:spcBef>
                <a:spcPts val="0"/>
              </a:spcBef>
              <a:spcAft>
                <a:spcPts val="0"/>
              </a:spcAft>
              <a:buNone/>
            </a:pPr>
            <a:r>
              <a:rPr lang="en" sz="1600">
                <a:latin typeface="Quicksand"/>
                <a:ea typeface="Quicksand"/>
                <a:cs typeface="Quicksand"/>
                <a:sym typeface="Quicksand"/>
              </a:rPr>
              <a:t>a. 49 x 57 </a:t>
            </a:r>
            <a:endParaRPr sz="1600">
              <a:latin typeface="Quicksand"/>
              <a:ea typeface="Quicksand"/>
              <a:cs typeface="Quicksand"/>
              <a:sym typeface="Quicksand"/>
            </a:endParaRPr>
          </a:p>
          <a:p>
            <a:pPr indent="0" lvl="0" marL="1371600" rtl="0" algn="l">
              <a:spcBef>
                <a:spcPts val="0"/>
              </a:spcBef>
              <a:spcAft>
                <a:spcPts val="0"/>
              </a:spcAft>
              <a:buNone/>
            </a:pPr>
            <a:r>
              <a:t/>
            </a:r>
            <a:endParaRPr sz="1600">
              <a:latin typeface="Quicksand"/>
              <a:ea typeface="Quicksand"/>
              <a:cs typeface="Quicksand"/>
              <a:sym typeface="Quicksand"/>
            </a:endParaRPr>
          </a:p>
          <a:p>
            <a:pPr indent="0" lvl="0" marL="1371600" rtl="0" algn="l">
              <a:spcBef>
                <a:spcPts val="0"/>
              </a:spcBef>
              <a:spcAft>
                <a:spcPts val="0"/>
              </a:spcAft>
              <a:buNone/>
            </a:pPr>
            <a:r>
              <a:rPr lang="en" sz="1600">
                <a:latin typeface="Quicksand"/>
                <a:ea typeface="Quicksand"/>
                <a:cs typeface="Quicksand"/>
                <a:sym typeface="Quicksand"/>
              </a:rPr>
              <a:t>b. 29 x 55 </a:t>
            </a:r>
            <a:endParaRPr sz="1600">
              <a:latin typeface="Quicksand"/>
              <a:ea typeface="Quicksand"/>
              <a:cs typeface="Quicksand"/>
              <a:sym typeface="Quicksa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8"/>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336" name="Google Shape;336;p38"/>
          <p:cNvPicPr preferRelativeResize="0"/>
          <p:nvPr/>
        </p:nvPicPr>
        <p:blipFill>
          <a:blip r:embed="rId3">
            <a:alphaModFix/>
          </a:blip>
          <a:stretch>
            <a:fillRect/>
          </a:stretch>
        </p:blipFill>
        <p:spPr>
          <a:xfrm>
            <a:off x="4318749" y="3730625"/>
            <a:ext cx="1646775" cy="1035775"/>
          </a:xfrm>
          <a:prstGeom prst="rect">
            <a:avLst/>
          </a:prstGeom>
          <a:noFill/>
          <a:ln>
            <a:noFill/>
          </a:ln>
        </p:spPr>
      </p:pic>
      <p:sp>
        <p:nvSpPr>
          <p:cNvPr id="337" name="Google Shape;337;p38"/>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338" name="Google Shape;338;p38"/>
          <p:cNvSpPr txBox="1"/>
          <p:nvPr/>
        </p:nvSpPr>
        <p:spPr>
          <a:xfrm>
            <a:off x="701950" y="508150"/>
            <a:ext cx="71388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Today we learned how to represent the multiplication of 2 two-digit numbers using a rectangular diagram. We learned that we can decompose each factor by place value and show the tens and ones on each side of the rectangle, and that doing this can help us to multiply efficiently.</a:t>
            </a:r>
            <a:endParaRPr sz="1700">
              <a:latin typeface="Quicksand"/>
              <a:ea typeface="Quicksand"/>
              <a:cs typeface="Quicksand"/>
              <a:sym typeface="Quicksand"/>
            </a:endParaRPr>
          </a:p>
        </p:txBody>
      </p:sp>
      <p:sp>
        <p:nvSpPr>
          <p:cNvPr id="339" name="Google Shape;339;p38"/>
          <p:cNvSpPr/>
          <p:nvPr/>
        </p:nvSpPr>
        <p:spPr>
          <a:xfrm>
            <a:off x="5659525" y="2391825"/>
            <a:ext cx="2503580" cy="18151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8"/>
          <p:cNvSpPr txBox="1"/>
          <p:nvPr/>
        </p:nvSpPr>
        <p:spPr>
          <a:xfrm flipH="1">
            <a:off x="6043389" y="2803875"/>
            <a:ext cx="1715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Why might it be more helpful to decompose 55 into 50 + 5 than into 42 + 13?</a:t>
            </a:r>
            <a:endParaRPr sz="1200">
              <a:latin typeface="Livvic"/>
              <a:ea typeface="Livvic"/>
              <a:cs typeface="Livvic"/>
              <a:sym typeface="Livvic"/>
            </a:endParaRPr>
          </a:p>
        </p:txBody>
      </p:sp>
      <p:pic>
        <p:nvPicPr>
          <p:cNvPr id="341" name="Google Shape;341;p38"/>
          <p:cNvPicPr preferRelativeResize="0"/>
          <p:nvPr/>
        </p:nvPicPr>
        <p:blipFill>
          <a:blip r:embed="rId4">
            <a:alphaModFix/>
          </a:blip>
          <a:stretch>
            <a:fillRect/>
          </a:stretch>
        </p:blipFill>
        <p:spPr>
          <a:xfrm>
            <a:off x="1920276" y="2011875"/>
            <a:ext cx="1975450" cy="1718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9"/>
          <p:cNvSpPr txBox="1"/>
          <p:nvPr>
            <p:ph type="ctrTitle"/>
          </p:nvPr>
        </p:nvSpPr>
        <p:spPr>
          <a:xfrm>
            <a:off x="1188825" y="1786750"/>
            <a:ext cx="6866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Lots of Milk</a:t>
            </a:r>
            <a:endParaRPr sz="4400">
              <a:solidFill>
                <a:srgbClr val="434343"/>
              </a:solidFill>
              <a:latin typeface="Hepta Slab"/>
              <a:ea typeface="Hepta Slab"/>
              <a:cs typeface="Hepta Slab"/>
              <a:sym typeface="Hepta Slab"/>
            </a:endParaRPr>
          </a:p>
        </p:txBody>
      </p:sp>
      <p:sp>
        <p:nvSpPr>
          <p:cNvPr id="347" name="Google Shape;347;p39"/>
          <p:cNvSpPr txBox="1"/>
          <p:nvPr/>
        </p:nvSpPr>
        <p:spPr>
          <a:xfrm>
            <a:off x="3342700" y="26014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estimates with big numbers. </a:t>
            </a:r>
            <a:endParaRPr>
              <a:latin typeface="Quicksand"/>
              <a:ea typeface="Quicksand"/>
              <a:cs typeface="Quicksand"/>
              <a:sym typeface="Quicksand"/>
            </a:endParaRPr>
          </a:p>
        </p:txBody>
      </p:sp>
      <p:sp>
        <p:nvSpPr>
          <p:cNvPr id="348" name="Google Shape;348;p39"/>
          <p:cNvSpPr/>
          <p:nvPr/>
        </p:nvSpPr>
        <p:spPr>
          <a:xfrm>
            <a:off x="2853552" y="2601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9"/>
          <p:cNvSpPr txBox="1"/>
          <p:nvPr/>
        </p:nvSpPr>
        <p:spPr>
          <a:xfrm>
            <a:off x="-243025" y="4871500"/>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5.MD.C.5, 5.NBT.B</a:t>
            </a:r>
            <a:endParaRPr sz="1100">
              <a:latin typeface="Quicksand"/>
              <a:ea typeface="Quicksand"/>
              <a:cs typeface="Quicksand"/>
              <a:sym typeface="Quicksand"/>
            </a:endParaRPr>
          </a:p>
        </p:txBody>
      </p:sp>
      <p:sp>
        <p:nvSpPr>
          <p:cNvPr id="350" name="Google Shape;350;p3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54" name="Shape 354"/>
        <p:cNvGrpSpPr/>
        <p:nvPr/>
      </p:nvGrpSpPr>
      <p:grpSpPr>
        <a:xfrm>
          <a:off x="0" y="0"/>
          <a:ext cx="0" cy="0"/>
          <a:chOff x="0" y="0"/>
          <a:chExt cx="0" cy="0"/>
        </a:xfrm>
      </p:grpSpPr>
      <p:sp>
        <p:nvSpPr>
          <p:cNvPr id="355" name="Google Shape;355;p40"/>
          <p:cNvSpPr/>
          <p:nvPr/>
        </p:nvSpPr>
        <p:spPr>
          <a:xfrm>
            <a:off x="850675" y="1375226"/>
            <a:ext cx="3160512" cy="120333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0"/>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Big is the Milk Carton?</a:t>
            </a:r>
            <a:endParaRPr b="0" sz="2900">
              <a:solidFill>
                <a:srgbClr val="595959"/>
              </a:solidFill>
              <a:latin typeface="Hepta Slab"/>
              <a:ea typeface="Hepta Slab"/>
              <a:cs typeface="Hepta Slab"/>
              <a:sym typeface="Hepta Slab"/>
            </a:endParaRPr>
          </a:p>
        </p:txBody>
      </p:sp>
      <p:sp>
        <p:nvSpPr>
          <p:cNvPr id="357" name="Google Shape;357;p40"/>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58" name="Google Shape;358;p40"/>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359" name="Google Shape;359;p40"/>
          <p:cNvGraphicFramePr/>
          <p:nvPr/>
        </p:nvGraphicFramePr>
        <p:xfrm>
          <a:off x="4919525" y="2353825"/>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360" name="Google Shape;360;p40"/>
          <p:cNvSpPr txBox="1"/>
          <p:nvPr/>
        </p:nvSpPr>
        <p:spPr>
          <a:xfrm>
            <a:off x="1358875" y="1554625"/>
            <a:ext cx="2144100" cy="72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volume of the milk carton in cubic inches?</a:t>
            </a:r>
            <a:endParaRPr b="1">
              <a:latin typeface="Quicksand"/>
              <a:ea typeface="Quicksand"/>
              <a:cs typeface="Quicksand"/>
              <a:sym typeface="Quicksand"/>
            </a:endParaRPr>
          </a:p>
        </p:txBody>
      </p:sp>
      <p:pic>
        <p:nvPicPr>
          <p:cNvPr id="361" name="Google Shape;361;p40"/>
          <p:cNvPicPr preferRelativeResize="0"/>
          <p:nvPr/>
        </p:nvPicPr>
        <p:blipFill>
          <a:blip r:embed="rId3">
            <a:alphaModFix/>
          </a:blip>
          <a:stretch>
            <a:fillRect/>
          </a:stretch>
        </p:blipFill>
        <p:spPr>
          <a:xfrm>
            <a:off x="1565325" y="2578544"/>
            <a:ext cx="2916824" cy="203658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1"/>
          <p:cNvSpPr txBox="1"/>
          <p:nvPr>
            <p:ph type="ctrTitle"/>
          </p:nvPr>
        </p:nvSpPr>
        <p:spPr>
          <a:xfrm>
            <a:off x="527325" y="466150"/>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Milk for Everyone </a:t>
            </a:r>
            <a:endParaRPr b="0" sz="3000">
              <a:solidFill>
                <a:srgbClr val="434343"/>
              </a:solidFill>
              <a:latin typeface="Hepta Slab"/>
              <a:ea typeface="Hepta Slab"/>
              <a:cs typeface="Hepta Slab"/>
              <a:sym typeface="Hepta Slab"/>
            </a:endParaRPr>
          </a:p>
        </p:txBody>
      </p:sp>
      <p:sp>
        <p:nvSpPr>
          <p:cNvPr id="367" name="Google Shape;367;p41"/>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#1</a:t>
            </a:r>
            <a:endParaRPr sz="1600">
              <a:solidFill>
                <a:srgbClr val="666666"/>
              </a:solidFill>
              <a:latin typeface="Nixie One"/>
              <a:ea typeface="Nixie One"/>
              <a:cs typeface="Nixie One"/>
              <a:sym typeface="Nixie One"/>
            </a:endParaRPr>
          </a:p>
        </p:txBody>
      </p:sp>
      <p:sp>
        <p:nvSpPr>
          <p:cNvPr id="368" name="Google Shape;368;p41"/>
          <p:cNvSpPr txBox="1"/>
          <p:nvPr/>
        </p:nvSpPr>
        <p:spPr>
          <a:xfrm>
            <a:off x="599100" y="1322250"/>
            <a:ext cx="7945800" cy="13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In each situation, estimate the volume of milk, in cubic inches, that you or the group would drink in one day. Explain your reasoning.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2286000" rtl="0" algn="l">
              <a:spcBef>
                <a:spcPts val="0"/>
              </a:spcBef>
              <a:spcAft>
                <a:spcPts val="0"/>
              </a:spcAft>
              <a:buNone/>
            </a:pPr>
            <a:r>
              <a:rPr lang="en" sz="1900">
                <a:latin typeface="Quicksand"/>
                <a:ea typeface="Quicksand"/>
                <a:cs typeface="Quicksand"/>
                <a:sym typeface="Quicksand"/>
              </a:rPr>
              <a:t>1. you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2. your class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3. your grade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4. your school </a:t>
            </a:r>
            <a:endParaRPr sz="1900">
              <a:latin typeface="Quicksand"/>
              <a:ea typeface="Quicksand"/>
              <a:cs typeface="Quicksand"/>
              <a:sym typeface="Quicksand"/>
            </a:endParaRPr>
          </a:p>
          <a:p>
            <a:pPr indent="0" lvl="0" marL="2286000" rtl="0" algn="l">
              <a:spcBef>
                <a:spcPts val="1000"/>
              </a:spcBef>
              <a:spcAft>
                <a:spcPts val="1000"/>
              </a:spcAft>
              <a:buNone/>
            </a:pPr>
            <a:r>
              <a:rPr lang="en" sz="1900">
                <a:latin typeface="Quicksand"/>
                <a:ea typeface="Quicksand"/>
                <a:cs typeface="Quicksand"/>
                <a:sym typeface="Quicksand"/>
              </a:rPr>
              <a:t>5. 10 schools</a:t>
            </a:r>
            <a:endParaRPr sz="1900">
              <a:latin typeface="Quicksand"/>
              <a:ea typeface="Quicksand"/>
              <a:cs typeface="Quicksand"/>
              <a:sym typeface="Quicksa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2"/>
          <p:cNvSpPr txBox="1"/>
          <p:nvPr>
            <p:ph type="ctrTitle"/>
          </p:nvPr>
        </p:nvSpPr>
        <p:spPr>
          <a:xfrm>
            <a:off x="1288025" y="466150"/>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How Big is 1,000,000?</a:t>
            </a:r>
            <a:endParaRPr b="0" sz="3000">
              <a:solidFill>
                <a:srgbClr val="434343"/>
              </a:solidFill>
              <a:latin typeface="Hepta Slab"/>
              <a:ea typeface="Hepta Slab"/>
              <a:cs typeface="Hepta Slab"/>
              <a:sym typeface="Hepta Slab"/>
            </a:endParaRPr>
          </a:p>
        </p:txBody>
      </p:sp>
      <p:sp>
        <p:nvSpPr>
          <p:cNvPr id="374" name="Google Shape;374;p42"/>
          <p:cNvSpPr txBox="1"/>
          <p:nvPr/>
        </p:nvSpPr>
        <p:spPr>
          <a:xfrm>
            <a:off x="8040725" y="267250"/>
            <a:ext cx="9804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Activity #2</a:t>
            </a:r>
            <a:endParaRPr sz="1600">
              <a:solidFill>
                <a:srgbClr val="666666"/>
              </a:solidFill>
              <a:latin typeface="Nixie One"/>
              <a:ea typeface="Nixie One"/>
              <a:cs typeface="Nixie One"/>
              <a:sym typeface="Nixie One"/>
            </a:endParaRPr>
          </a:p>
        </p:txBody>
      </p:sp>
      <p:sp>
        <p:nvSpPr>
          <p:cNvPr id="375" name="Google Shape;375;p42"/>
          <p:cNvSpPr txBox="1"/>
          <p:nvPr/>
        </p:nvSpPr>
        <p:spPr>
          <a:xfrm>
            <a:off x="599100" y="1322250"/>
            <a:ext cx="7945800" cy="13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Estimate the number of days it would take each group to drink 1,000,000 cubic inches of milk. Explain your reasoning.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2286000" rtl="0" algn="l">
              <a:spcBef>
                <a:spcPts val="0"/>
              </a:spcBef>
              <a:spcAft>
                <a:spcPts val="0"/>
              </a:spcAft>
              <a:buNone/>
            </a:pPr>
            <a:r>
              <a:rPr lang="en" sz="1900">
                <a:latin typeface="Quicksand"/>
                <a:ea typeface="Quicksand"/>
                <a:cs typeface="Quicksand"/>
                <a:sym typeface="Quicksand"/>
              </a:rPr>
              <a:t>1. 10 local schools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2. your school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3. your grade </a:t>
            </a:r>
            <a:endParaRPr sz="1900">
              <a:latin typeface="Quicksand"/>
              <a:ea typeface="Quicksand"/>
              <a:cs typeface="Quicksand"/>
              <a:sym typeface="Quicksand"/>
            </a:endParaRPr>
          </a:p>
          <a:p>
            <a:pPr indent="0" lvl="0" marL="2286000" rtl="0" algn="l">
              <a:spcBef>
                <a:spcPts val="1000"/>
              </a:spcBef>
              <a:spcAft>
                <a:spcPts val="0"/>
              </a:spcAft>
              <a:buNone/>
            </a:pPr>
            <a:r>
              <a:rPr lang="en" sz="1900">
                <a:latin typeface="Quicksand"/>
                <a:ea typeface="Quicksand"/>
                <a:cs typeface="Quicksand"/>
                <a:sym typeface="Quicksand"/>
              </a:rPr>
              <a:t>4. your class </a:t>
            </a:r>
            <a:endParaRPr sz="1900">
              <a:latin typeface="Quicksand"/>
              <a:ea typeface="Quicksand"/>
              <a:cs typeface="Quicksand"/>
              <a:sym typeface="Quicksand"/>
            </a:endParaRPr>
          </a:p>
          <a:p>
            <a:pPr indent="0" lvl="0" marL="2286000" rtl="0" algn="l">
              <a:spcBef>
                <a:spcPts val="1000"/>
              </a:spcBef>
              <a:spcAft>
                <a:spcPts val="1000"/>
              </a:spcAft>
              <a:buNone/>
            </a:pPr>
            <a:r>
              <a:rPr lang="en" sz="1900">
                <a:latin typeface="Quicksand"/>
                <a:ea typeface="Quicksand"/>
                <a:cs typeface="Quicksand"/>
                <a:sym typeface="Quicksand"/>
              </a:rPr>
              <a:t>5. you </a:t>
            </a:r>
            <a:endParaRPr sz="1900">
              <a:latin typeface="Quicksand"/>
              <a:ea typeface="Quicksand"/>
              <a:cs typeface="Quicksand"/>
              <a:sym typeface="Quicksa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3"/>
          <p:cNvSpPr/>
          <p:nvPr/>
        </p:nvSpPr>
        <p:spPr>
          <a:xfrm flipH="1">
            <a:off x="764196" y="2146825"/>
            <a:ext cx="2771929" cy="172240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3"/>
          <p:cNvSpPr txBox="1"/>
          <p:nvPr/>
        </p:nvSpPr>
        <p:spPr>
          <a:xfrm>
            <a:off x="1098551" y="2314275"/>
            <a:ext cx="2030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can you use multiplication to estimate how many days it would take your school to drink 1,000,000 ounces of milk?</a:t>
            </a:r>
            <a:endParaRPr b="1" sz="1100">
              <a:latin typeface="Quicksand"/>
              <a:ea typeface="Quicksand"/>
              <a:cs typeface="Quicksand"/>
              <a:sym typeface="Quicksand"/>
            </a:endParaRPr>
          </a:p>
        </p:txBody>
      </p:sp>
      <p:sp>
        <p:nvSpPr>
          <p:cNvPr id="382" name="Google Shape;382;p43"/>
          <p:cNvSpPr txBox="1"/>
          <p:nvPr/>
        </p:nvSpPr>
        <p:spPr>
          <a:xfrm>
            <a:off x="7943375" y="220450"/>
            <a:ext cx="10686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383" name="Google Shape;383;p43"/>
          <p:cNvSpPr/>
          <p:nvPr/>
        </p:nvSpPr>
        <p:spPr>
          <a:xfrm>
            <a:off x="4075775" y="1523038"/>
            <a:ext cx="2876076" cy="131010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3"/>
          <p:cNvSpPr txBox="1"/>
          <p:nvPr/>
        </p:nvSpPr>
        <p:spPr>
          <a:xfrm>
            <a:off x="4587250" y="1791438"/>
            <a:ext cx="18531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Could you also make this estimate using division?</a:t>
            </a:r>
            <a:endParaRPr b="1" sz="1000">
              <a:latin typeface="Quicksand"/>
              <a:ea typeface="Quicksand"/>
              <a:cs typeface="Quicksand"/>
              <a:sym typeface="Quicksand"/>
            </a:endParaRPr>
          </a:p>
        </p:txBody>
      </p:sp>
      <p:sp>
        <p:nvSpPr>
          <p:cNvPr id="385" name="Google Shape;385;p43"/>
          <p:cNvSpPr txBox="1"/>
          <p:nvPr/>
        </p:nvSpPr>
        <p:spPr>
          <a:xfrm>
            <a:off x="857875" y="745750"/>
            <a:ext cx="6759900" cy="69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Quicksand"/>
                <a:ea typeface="Quicksand"/>
                <a:cs typeface="Quicksand"/>
                <a:sym typeface="Quicksand"/>
              </a:rPr>
              <a:t>In this lesson we estimated products and quotients.</a:t>
            </a:r>
            <a:endParaRPr sz="2200">
              <a:latin typeface="Quicksand"/>
              <a:ea typeface="Quicksand"/>
              <a:cs typeface="Quicksand"/>
              <a:sym typeface="Quicksand"/>
            </a:endParaRPr>
          </a:p>
        </p:txBody>
      </p:sp>
      <p:pic>
        <p:nvPicPr>
          <p:cNvPr id="386" name="Google Shape;386;p43"/>
          <p:cNvPicPr preferRelativeResize="0"/>
          <p:nvPr/>
        </p:nvPicPr>
        <p:blipFill rotWithShape="1">
          <a:blip r:embed="rId3">
            <a:alphaModFix/>
          </a:blip>
          <a:srcRect b="4616" l="17597" r="19307" t="4688"/>
          <a:stretch/>
        </p:blipFill>
        <p:spPr>
          <a:xfrm>
            <a:off x="3795101" y="3126638"/>
            <a:ext cx="1449025" cy="1310125"/>
          </a:xfrm>
          <a:prstGeom prst="rect">
            <a:avLst/>
          </a:prstGeom>
          <a:noFill/>
          <a:ln>
            <a:noFill/>
          </a:ln>
        </p:spPr>
      </p:pic>
      <p:sp>
        <p:nvSpPr>
          <p:cNvPr id="387" name="Google Shape;387;p43"/>
          <p:cNvSpPr/>
          <p:nvPr/>
        </p:nvSpPr>
        <p:spPr>
          <a:xfrm>
            <a:off x="5578775" y="3191575"/>
            <a:ext cx="2876076" cy="131010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3"/>
          <p:cNvSpPr txBox="1"/>
          <p:nvPr/>
        </p:nvSpPr>
        <p:spPr>
          <a:xfrm>
            <a:off x="6090263" y="3348450"/>
            <a:ext cx="1853100" cy="6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Throughout this unit we will be finding products and quotients of whole numbers and learning how they are related.</a:t>
            </a:r>
            <a:endParaRPr b="1" sz="1000">
              <a:latin typeface="Quicksand"/>
              <a:ea typeface="Quicksand"/>
              <a:cs typeface="Quicksand"/>
              <a:sym typeface="Quicksa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4"/>
          <p:cNvSpPr txBox="1"/>
          <p:nvPr>
            <p:ph type="ctrTitle"/>
          </p:nvPr>
        </p:nvSpPr>
        <p:spPr>
          <a:xfrm>
            <a:off x="970475" y="1652550"/>
            <a:ext cx="718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Multiplication Estimates and Evaluation</a:t>
            </a:r>
            <a:endParaRPr sz="4000">
              <a:solidFill>
                <a:srgbClr val="434343"/>
              </a:solidFill>
              <a:latin typeface="Hepta Slab"/>
              <a:ea typeface="Hepta Slab"/>
              <a:cs typeface="Hepta Slab"/>
              <a:sym typeface="Hepta Slab"/>
            </a:endParaRPr>
          </a:p>
        </p:txBody>
      </p:sp>
      <p:sp>
        <p:nvSpPr>
          <p:cNvPr id="394" name="Google Shape;394;p44"/>
          <p:cNvSpPr txBox="1"/>
          <p:nvPr/>
        </p:nvSpPr>
        <p:spPr>
          <a:xfrm>
            <a:off x="3148200"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estimate and calculate products. </a:t>
            </a:r>
            <a:endParaRPr>
              <a:latin typeface="Quicksand"/>
              <a:ea typeface="Quicksand"/>
              <a:cs typeface="Quicksand"/>
              <a:sym typeface="Quicksand"/>
            </a:endParaRPr>
          </a:p>
        </p:txBody>
      </p:sp>
      <p:sp>
        <p:nvSpPr>
          <p:cNvPr id="395" name="Google Shape;395;p44"/>
          <p:cNvSpPr/>
          <p:nvPr/>
        </p:nvSpPr>
        <p:spPr>
          <a:xfrm>
            <a:off x="2583702"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a:t>
            </a:r>
            <a:endParaRPr sz="1100">
              <a:latin typeface="Quicksand"/>
              <a:ea typeface="Quicksand"/>
              <a:cs typeface="Quicksand"/>
              <a:sym typeface="Quicksand"/>
            </a:endParaRPr>
          </a:p>
        </p:txBody>
      </p:sp>
      <p:sp>
        <p:nvSpPr>
          <p:cNvPr id="397" name="Google Shape;397;p44"/>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01" name="Shape 401"/>
        <p:cNvGrpSpPr/>
        <p:nvPr/>
      </p:nvGrpSpPr>
      <p:grpSpPr>
        <a:xfrm>
          <a:off x="0" y="0"/>
          <a:ext cx="0" cy="0"/>
          <a:chOff x="0" y="0"/>
          <a:chExt cx="0" cy="0"/>
        </a:xfrm>
      </p:grpSpPr>
      <p:sp>
        <p:nvSpPr>
          <p:cNvPr id="402" name="Google Shape;402;p45"/>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A Multiple of 10</a:t>
            </a:r>
            <a:endParaRPr b="0" sz="3000">
              <a:solidFill>
                <a:srgbClr val="666666"/>
              </a:solidFill>
              <a:latin typeface="Hepta Slab"/>
              <a:ea typeface="Hepta Slab"/>
              <a:cs typeface="Hepta Slab"/>
              <a:sym typeface="Hepta Slab"/>
            </a:endParaRPr>
          </a:p>
        </p:txBody>
      </p:sp>
      <p:sp>
        <p:nvSpPr>
          <p:cNvPr id="403" name="Google Shape;403;p45"/>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04" name="Google Shape;404;p45"/>
          <p:cNvGrpSpPr/>
          <p:nvPr/>
        </p:nvGrpSpPr>
        <p:grpSpPr>
          <a:xfrm>
            <a:off x="760151" y="1543763"/>
            <a:ext cx="3079836" cy="1339308"/>
            <a:chOff x="943501" y="1534588"/>
            <a:chExt cx="3079836" cy="1339308"/>
          </a:xfrm>
        </p:grpSpPr>
        <p:sp>
          <p:nvSpPr>
            <p:cNvPr id="405" name="Google Shape;405;p45"/>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5"/>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407" name="Google Shape;407;p45"/>
          <p:cNvPicPr preferRelativeResize="0"/>
          <p:nvPr/>
        </p:nvPicPr>
        <p:blipFill>
          <a:blip r:embed="rId3">
            <a:alphaModFix/>
          </a:blip>
          <a:stretch>
            <a:fillRect/>
          </a:stretch>
        </p:blipFill>
        <p:spPr>
          <a:xfrm>
            <a:off x="3541155" y="2490152"/>
            <a:ext cx="3079825" cy="100867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11" name="Shape 411"/>
        <p:cNvGrpSpPr/>
        <p:nvPr/>
      </p:nvGrpSpPr>
      <p:grpSpPr>
        <a:xfrm>
          <a:off x="0" y="0"/>
          <a:ext cx="0" cy="0"/>
          <a:chOff x="0" y="0"/>
          <a:chExt cx="0" cy="0"/>
        </a:xfrm>
      </p:grpSpPr>
      <p:sp>
        <p:nvSpPr>
          <p:cNvPr id="412" name="Google Shape;412;p46"/>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A Multiple of 10</a:t>
            </a:r>
            <a:endParaRPr b="0" sz="3000">
              <a:solidFill>
                <a:srgbClr val="666666"/>
              </a:solidFill>
              <a:latin typeface="Hepta Slab"/>
              <a:ea typeface="Hepta Slab"/>
              <a:cs typeface="Hepta Slab"/>
              <a:sym typeface="Hepta Slab"/>
            </a:endParaRPr>
          </a:p>
        </p:txBody>
      </p:sp>
      <p:sp>
        <p:nvSpPr>
          <p:cNvPr id="413" name="Google Shape;413;p46"/>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4" name="Google Shape;414;p46"/>
          <p:cNvGrpSpPr/>
          <p:nvPr/>
        </p:nvGrpSpPr>
        <p:grpSpPr>
          <a:xfrm>
            <a:off x="760151" y="1543763"/>
            <a:ext cx="3079836" cy="1339308"/>
            <a:chOff x="943501" y="1534588"/>
            <a:chExt cx="3079836" cy="1339308"/>
          </a:xfrm>
        </p:grpSpPr>
        <p:sp>
          <p:nvSpPr>
            <p:cNvPr id="415" name="Google Shape;415;p46"/>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6"/>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417" name="Google Shape;417;p46"/>
          <p:cNvPicPr preferRelativeResize="0"/>
          <p:nvPr/>
        </p:nvPicPr>
        <p:blipFill>
          <a:blip r:embed="rId3">
            <a:alphaModFix/>
          </a:blip>
          <a:stretch>
            <a:fillRect/>
          </a:stretch>
        </p:blipFill>
        <p:spPr>
          <a:xfrm>
            <a:off x="3263300" y="2564527"/>
            <a:ext cx="3628600" cy="1190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21" name="Shape 421"/>
        <p:cNvGrpSpPr/>
        <p:nvPr/>
      </p:nvGrpSpPr>
      <p:grpSpPr>
        <a:xfrm>
          <a:off x="0" y="0"/>
          <a:ext cx="0" cy="0"/>
          <a:chOff x="0" y="0"/>
          <a:chExt cx="0" cy="0"/>
        </a:xfrm>
      </p:grpSpPr>
      <p:sp>
        <p:nvSpPr>
          <p:cNvPr id="422" name="Google Shape;422;p47"/>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A Multiple of 10</a:t>
            </a:r>
            <a:endParaRPr b="0" sz="3000">
              <a:solidFill>
                <a:srgbClr val="666666"/>
              </a:solidFill>
              <a:latin typeface="Hepta Slab"/>
              <a:ea typeface="Hepta Slab"/>
              <a:cs typeface="Hepta Slab"/>
              <a:sym typeface="Hepta Slab"/>
            </a:endParaRPr>
          </a:p>
        </p:txBody>
      </p:sp>
      <p:sp>
        <p:nvSpPr>
          <p:cNvPr id="423" name="Google Shape;423;p47"/>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4" name="Google Shape;424;p47"/>
          <p:cNvGrpSpPr/>
          <p:nvPr/>
        </p:nvGrpSpPr>
        <p:grpSpPr>
          <a:xfrm>
            <a:off x="760151" y="1543763"/>
            <a:ext cx="3079836" cy="1339308"/>
            <a:chOff x="943501" y="1534588"/>
            <a:chExt cx="3079836" cy="1339308"/>
          </a:xfrm>
        </p:grpSpPr>
        <p:sp>
          <p:nvSpPr>
            <p:cNvPr id="425" name="Google Shape;425;p47"/>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7"/>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427" name="Google Shape;427;p47"/>
          <p:cNvPicPr preferRelativeResize="0"/>
          <p:nvPr/>
        </p:nvPicPr>
        <p:blipFill>
          <a:blip r:embed="rId3">
            <a:alphaModFix/>
          </a:blip>
          <a:stretch>
            <a:fillRect/>
          </a:stretch>
        </p:blipFill>
        <p:spPr>
          <a:xfrm>
            <a:off x="3176525" y="2490151"/>
            <a:ext cx="3454975" cy="1042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31" name="Shape 431"/>
        <p:cNvGrpSpPr/>
        <p:nvPr/>
      </p:nvGrpSpPr>
      <p:grpSpPr>
        <a:xfrm>
          <a:off x="0" y="0"/>
          <a:ext cx="0" cy="0"/>
          <a:chOff x="0" y="0"/>
          <a:chExt cx="0" cy="0"/>
        </a:xfrm>
      </p:grpSpPr>
      <p:sp>
        <p:nvSpPr>
          <p:cNvPr id="432" name="Google Shape;432;p48"/>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A Multiple of 10</a:t>
            </a:r>
            <a:endParaRPr b="0" sz="3000">
              <a:solidFill>
                <a:srgbClr val="666666"/>
              </a:solidFill>
              <a:latin typeface="Hepta Slab"/>
              <a:ea typeface="Hepta Slab"/>
              <a:cs typeface="Hepta Slab"/>
              <a:sym typeface="Hepta Slab"/>
            </a:endParaRPr>
          </a:p>
        </p:txBody>
      </p:sp>
      <p:sp>
        <p:nvSpPr>
          <p:cNvPr id="433" name="Google Shape;433;p4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4" name="Google Shape;434;p48"/>
          <p:cNvGrpSpPr/>
          <p:nvPr/>
        </p:nvGrpSpPr>
        <p:grpSpPr>
          <a:xfrm>
            <a:off x="760151" y="1543763"/>
            <a:ext cx="3079836" cy="1339308"/>
            <a:chOff x="943501" y="1534588"/>
            <a:chExt cx="3079836" cy="1339308"/>
          </a:xfrm>
        </p:grpSpPr>
        <p:sp>
          <p:nvSpPr>
            <p:cNvPr id="435" name="Google Shape;435;p48"/>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8"/>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437" name="Google Shape;437;p48"/>
          <p:cNvPicPr preferRelativeResize="0"/>
          <p:nvPr/>
        </p:nvPicPr>
        <p:blipFill>
          <a:blip r:embed="rId3">
            <a:alphaModFix/>
          </a:blip>
          <a:stretch>
            <a:fillRect/>
          </a:stretch>
        </p:blipFill>
        <p:spPr>
          <a:xfrm>
            <a:off x="3015400" y="2601701"/>
            <a:ext cx="4078900" cy="1091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9"/>
          <p:cNvSpPr txBox="1"/>
          <p:nvPr>
            <p:ph type="ctrTitle"/>
          </p:nvPr>
        </p:nvSpPr>
        <p:spPr>
          <a:xfrm>
            <a:off x="1094575" y="26725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Reasonable Estimates</a:t>
            </a:r>
            <a:endParaRPr b="0" sz="2800">
              <a:solidFill>
                <a:srgbClr val="434343"/>
              </a:solidFill>
              <a:latin typeface="Hepta Slab"/>
              <a:ea typeface="Hepta Slab"/>
              <a:cs typeface="Hepta Slab"/>
              <a:sym typeface="Hepta Slab"/>
            </a:endParaRPr>
          </a:p>
        </p:txBody>
      </p:sp>
      <p:sp>
        <p:nvSpPr>
          <p:cNvPr id="443" name="Google Shape;443;p4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444" name="Google Shape;444;p49"/>
          <p:cNvSpPr txBox="1"/>
          <p:nvPr/>
        </p:nvSpPr>
        <p:spPr>
          <a:xfrm>
            <a:off x="590400" y="1115450"/>
            <a:ext cx="3990900" cy="35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Which estimate for the product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18 × 149 is most reasonable?  Be prepared to explain your reasoning to your partner.</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1371600" rtl="0" algn="l">
              <a:spcBef>
                <a:spcPts val="0"/>
              </a:spcBef>
              <a:spcAft>
                <a:spcPts val="0"/>
              </a:spcAft>
              <a:buSzPts val="1700"/>
              <a:buFont typeface="Quicksand"/>
              <a:buAutoNum type="alphaLcPeriod"/>
            </a:pPr>
            <a:r>
              <a:rPr lang="en" sz="1700">
                <a:latin typeface="Quicksand"/>
                <a:ea typeface="Quicksand"/>
                <a:cs typeface="Quicksand"/>
                <a:sym typeface="Quicksand"/>
              </a:rPr>
              <a:t>2,000</a:t>
            </a:r>
            <a:endParaRPr sz="1700">
              <a:latin typeface="Quicksand"/>
              <a:ea typeface="Quicksand"/>
              <a:cs typeface="Quicksand"/>
              <a:sym typeface="Quicksand"/>
            </a:endParaRPr>
          </a:p>
          <a:p>
            <a:pPr indent="-336550" lvl="0" marL="1371600" rtl="0" algn="l">
              <a:spcBef>
                <a:spcPts val="1000"/>
              </a:spcBef>
              <a:spcAft>
                <a:spcPts val="0"/>
              </a:spcAft>
              <a:buSzPts val="1700"/>
              <a:buFont typeface="Quicksand"/>
              <a:buAutoNum type="alphaLcPeriod"/>
            </a:pPr>
            <a:r>
              <a:rPr lang="en" sz="1700">
                <a:latin typeface="Quicksand"/>
                <a:ea typeface="Quicksand"/>
                <a:cs typeface="Quicksand"/>
                <a:sym typeface="Quicksand"/>
              </a:rPr>
              <a:t>4,000</a:t>
            </a:r>
            <a:endParaRPr sz="1700">
              <a:latin typeface="Quicksand"/>
              <a:ea typeface="Quicksand"/>
              <a:cs typeface="Quicksand"/>
              <a:sym typeface="Quicksand"/>
            </a:endParaRPr>
          </a:p>
          <a:p>
            <a:pPr indent="-336550" lvl="0" marL="1371600" rtl="0" algn="l">
              <a:spcBef>
                <a:spcPts val="1000"/>
              </a:spcBef>
              <a:spcAft>
                <a:spcPts val="0"/>
              </a:spcAft>
              <a:buSzPts val="1700"/>
              <a:buFont typeface="Quicksand"/>
              <a:buAutoNum type="alphaLcPeriod"/>
            </a:pPr>
            <a:r>
              <a:rPr lang="en" sz="1700">
                <a:latin typeface="Quicksand"/>
                <a:ea typeface="Quicksand"/>
                <a:cs typeface="Quicksand"/>
                <a:sym typeface="Quicksand"/>
              </a:rPr>
              <a:t>3,000</a:t>
            </a:r>
            <a:endParaRPr sz="1700">
              <a:latin typeface="Quicksand"/>
              <a:ea typeface="Quicksand"/>
              <a:cs typeface="Quicksand"/>
              <a:sym typeface="Quicksand"/>
            </a:endParaRPr>
          </a:p>
          <a:p>
            <a:pPr indent="-336550" lvl="0" marL="1371600" rtl="0" algn="l">
              <a:spcBef>
                <a:spcPts val="1000"/>
              </a:spcBef>
              <a:spcAft>
                <a:spcPts val="1000"/>
              </a:spcAft>
              <a:buSzPts val="1700"/>
              <a:buFont typeface="Quicksand"/>
              <a:buAutoNum type="alphaLcPeriod"/>
            </a:pPr>
            <a:r>
              <a:rPr lang="en" sz="1700">
                <a:latin typeface="Quicksand"/>
                <a:ea typeface="Quicksand"/>
                <a:cs typeface="Quicksand"/>
                <a:sym typeface="Quicksand"/>
              </a:rPr>
              <a:t>1,500</a:t>
            </a:r>
            <a:endParaRPr sz="1700">
              <a:latin typeface="Quicksand"/>
              <a:ea typeface="Quicksand"/>
              <a:cs typeface="Quicksand"/>
              <a:sym typeface="Quicksand"/>
            </a:endParaRPr>
          </a:p>
        </p:txBody>
      </p:sp>
      <p:sp>
        <p:nvSpPr>
          <p:cNvPr id="445" name="Google Shape;445;p49"/>
          <p:cNvSpPr txBox="1"/>
          <p:nvPr/>
        </p:nvSpPr>
        <p:spPr>
          <a:xfrm>
            <a:off x="4581300" y="1115450"/>
            <a:ext cx="3990900" cy="35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Are any of the estimates unreasonable? Be prepared to explain your reasoning to your partner.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Do you think the actual product will be more or less than your estimate? Explain your reasoning.</a:t>
            </a:r>
            <a:endParaRPr sz="1700">
              <a:latin typeface="Quicksand"/>
              <a:ea typeface="Quicksand"/>
              <a:cs typeface="Quicksand"/>
              <a:sym typeface="Quicksa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0"/>
          <p:cNvSpPr txBox="1"/>
          <p:nvPr>
            <p:ph type="ctrTitle"/>
          </p:nvPr>
        </p:nvSpPr>
        <p:spPr>
          <a:xfrm>
            <a:off x="1094575" y="267250"/>
            <a:ext cx="66210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Multiply by 18</a:t>
            </a:r>
            <a:endParaRPr b="0" sz="2800">
              <a:solidFill>
                <a:srgbClr val="434343"/>
              </a:solidFill>
              <a:latin typeface="Hepta Slab"/>
              <a:ea typeface="Hepta Slab"/>
              <a:cs typeface="Hepta Slab"/>
              <a:sym typeface="Hepta Slab"/>
            </a:endParaRPr>
          </a:p>
        </p:txBody>
      </p:sp>
      <p:sp>
        <p:nvSpPr>
          <p:cNvPr id="451" name="Google Shape;451;p5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452" name="Google Shape;452;p50"/>
          <p:cNvSpPr txBox="1"/>
          <p:nvPr/>
        </p:nvSpPr>
        <p:spPr>
          <a:xfrm>
            <a:off x="624500" y="1039450"/>
            <a:ext cx="8068500" cy="3557100"/>
          </a:xfrm>
          <a:prstGeom prst="rect">
            <a:avLst/>
          </a:prstGeom>
          <a:noFill/>
          <a:ln>
            <a:noFill/>
          </a:ln>
        </p:spPr>
        <p:txBody>
          <a:bodyPr anchorCtr="0" anchor="t" bIns="91425" lIns="91425" spcFirstLastPara="1" rIns="91425" wrap="square" tIns="91425">
            <a:noAutofit/>
          </a:bodyPr>
          <a:lstStyle/>
          <a:p>
            <a:pPr indent="0" lvl="0" marL="1371600" rtl="0" algn="l">
              <a:spcBef>
                <a:spcPts val="0"/>
              </a:spcBef>
              <a:spcAft>
                <a:spcPts val="0"/>
              </a:spcAft>
              <a:buNone/>
            </a:pPr>
            <a:r>
              <a:t/>
            </a:r>
            <a:endParaRPr sz="2200">
              <a:latin typeface="Quicksand"/>
              <a:ea typeface="Quicksand"/>
              <a:cs typeface="Quicksand"/>
              <a:sym typeface="Quicksand"/>
            </a:endParaRPr>
          </a:p>
          <a:p>
            <a:pPr indent="457200" lvl="0" marL="0" rtl="0" algn="l">
              <a:spcBef>
                <a:spcPts val="0"/>
              </a:spcBef>
              <a:spcAft>
                <a:spcPts val="0"/>
              </a:spcAft>
              <a:buNone/>
            </a:pPr>
            <a:r>
              <a:rPr lang="en" sz="2200">
                <a:latin typeface="Quicksand"/>
                <a:ea typeface="Quicksand"/>
                <a:cs typeface="Quicksand"/>
                <a:sym typeface="Quicksand"/>
              </a:rPr>
              <a:t>   Evaluate each expression. Explain your reasoning</a:t>
            </a:r>
            <a:endParaRPr sz="2200">
              <a:latin typeface="Quicksand"/>
              <a:ea typeface="Quicksand"/>
              <a:cs typeface="Quicksand"/>
              <a:sym typeface="Quicksand"/>
            </a:endParaRPr>
          </a:p>
          <a:p>
            <a:pPr indent="0" lvl="0" marL="0" rtl="0" algn="l">
              <a:spcBef>
                <a:spcPts val="0"/>
              </a:spcBef>
              <a:spcAft>
                <a:spcPts val="0"/>
              </a:spcAft>
              <a:buNone/>
            </a:pPr>
            <a:r>
              <a:t/>
            </a:r>
            <a:endParaRPr sz="2200">
              <a:latin typeface="Quicksand"/>
              <a:ea typeface="Quicksand"/>
              <a:cs typeface="Quicksand"/>
              <a:sym typeface="Quicksand"/>
            </a:endParaRPr>
          </a:p>
          <a:p>
            <a:pPr indent="0" lvl="0" marL="1371600" rtl="0" algn="l">
              <a:spcBef>
                <a:spcPts val="0"/>
              </a:spcBef>
              <a:spcAft>
                <a:spcPts val="1000"/>
              </a:spcAft>
              <a:buNone/>
            </a:pPr>
            <a:r>
              <a:t/>
            </a:r>
            <a:endParaRPr sz="2200">
              <a:latin typeface="Quicksand"/>
              <a:ea typeface="Quicksand"/>
              <a:cs typeface="Quicksand"/>
              <a:sym typeface="Quicksand"/>
            </a:endParaRPr>
          </a:p>
        </p:txBody>
      </p:sp>
      <p:pic>
        <p:nvPicPr>
          <p:cNvPr id="453" name="Google Shape;453;p50"/>
          <p:cNvPicPr preferRelativeResize="0"/>
          <p:nvPr/>
        </p:nvPicPr>
        <p:blipFill>
          <a:blip r:embed="rId3">
            <a:alphaModFix/>
          </a:blip>
          <a:stretch>
            <a:fillRect/>
          </a:stretch>
        </p:blipFill>
        <p:spPr>
          <a:xfrm>
            <a:off x="835200" y="2308000"/>
            <a:ext cx="7353826" cy="6789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1"/>
          <p:cNvSpPr/>
          <p:nvPr/>
        </p:nvSpPr>
        <p:spPr>
          <a:xfrm>
            <a:off x="4267650" y="1476349"/>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1"/>
          <p:cNvSpPr txBox="1"/>
          <p:nvPr/>
        </p:nvSpPr>
        <p:spPr>
          <a:xfrm>
            <a:off x="4509700" y="1620863"/>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was different about estimating and finding the exact value?</a:t>
            </a:r>
            <a:endParaRPr b="1">
              <a:latin typeface="Quicksand"/>
              <a:ea typeface="Quicksand"/>
              <a:cs typeface="Quicksand"/>
              <a:sym typeface="Quicksand"/>
            </a:endParaRPr>
          </a:p>
        </p:txBody>
      </p:sp>
      <p:sp>
        <p:nvSpPr>
          <p:cNvPr id="460" name="Google Shape;460;p51"/>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Quicksand"/>
                <a:ea typeface="Quicksand"/>
                <a:cs typeface="Quicksand"/>
                <a:sym typeface="Quicksand"/>
              </a:rPr>
              <a:t>Today we estimated the value of 18 × 149 and then found the exact value.</a:t>
            </a:r>
            <a:endParaRPr b="0" sz="2400">
              <a:latin typeface="Quicksand"/>
              <a:ea typeface="Quicksand"/>
              <a:cs typeface="Quicksand"/>
              <a:sym typeface="Quicksand"/>
            </a:endParaRPr>
          </a:p>
        </p:txBody>
      </p:sp>
      <p:pic>
        <p:nvPicPr>
          <p:cNvPr id="461" name="Google Shape;461;p51"/>
          <p:cNvPicPr preferRelativeResize="0"/>
          <p:nvPr/>
        </p:nvPicPr>
        <p:blipFill rotWithShape="1">
          <a:blip r:embed="rId3">
            <a:alphaModFix/>
          </a:blip>
          <a:srcRect b="0" l="14426" r="18755" t="0"/>
          <a:stretch/>
        </p:blipFill>
        <p:spPr>
          <a:xfrm>
            <a:off x="3188613" y="3378367"/>
            <a:ext cx="1171575" cy="1102896"/>
          </a:xfrm>
          <a:prstGeom prst="rect">
            <a:avLst/>
          </a:prstGeom>
          <a:noFill/>
          <a:ln>
            <a:noFill/>
          </a:ln>
        </p:spPr>
      </p:pic>
      <p:sp>
        <p:nvSpPr>
          <p:cNvPr id="462" name="Google Shape;462;p51"/>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463" name="Google Shape;463;p51"/>
          <p:cNvSpPr/>
          <p:nvPr/>
        </p:nvSpPr>
        <p:spPr>
          <a:xfrm flipH="1">
            <a:off x="900150" y="1757312"/>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1"/>
          <p:cNvSpPr txBox="1"/>
          <p:nvPr/>
        </p:nvSpPr>
        <p:spPr>
          <a:xfrm flipH="1">
            <a:off x="1254418" y="1901825"/>
            <a:ext cx="16209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was the same about estimating and finding the exact value?</a:t>
            </a:r>
            <a:endParaRPr b="1">
              <a:latin typeface="Quicksand"/>
              <a:ea typeface="Quicksand"/>
              <a:cs typeface="Quicksand"/>
              <a:sym typeface="Quicksand"/>
            </a:endParaRPr>
          </a:p>
        </p:txBody>
      </p:sp>
      <p:sp>
        <p:nvSpPr>
          <p:cNvPr id="465" name="Google Shape;465;p51"/>
          <p:cNvSpPr txBox="1"/>
          <p:nvPr>
            <p:ph idx="4294967295" type="title"/>
          </p:nvPr>
        </p:nvSpPr>
        <p:spPr>
          <a:xfrm>
            <a:off x="5721500" y="3043725"/>
            <a:ext cx="29127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In the next lessons, we are going to continue to investigate strategies for organizing calculations for products like </a:t>
            </a:r>
            <a:r>
              <a:rPr lang="en" sz="1800">
                <a:latin typeface="Quicksand"/>
                <a:ea typeface="Quicksand"/>
                <a:cs typeface="Quicksand"/>
                <a:sym typeface="Quicksand"/>
              </a:rPr>
              <a:t>18 × 149.</a:t>
            </a:r>
            <a:endParaRPr b="0" sz="1800">
              <a:latin typeface="Quicksand"/>
              <a:ea typeface="Quicksand"/>
              <a:cs typeface="Quicksand"/>
              <a:sym typeface="Quicksa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2"/>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Partial Products with Diagrams</a:t>
            </a:r>
            <a:endParaRPr sz="4400">
              <a:solidFill>
                <a:srgbClr val="434343"/>
              </a:solidFill>
              <a:latin typeface="Hepta Slab"/>
              <a:ea typeface="Hepta Slab"/>
              <a:cs typeface="Hepta Slab"/>
              <a:sym typeface="Hepta Slab"/>
            </a:endParaRPr>
          </a:p>
        </p:txBody>
      </p:sp>
      <p:sp>
        <p:nvSpPr>
          <p:cNvPr id="471" name="Google Shape;471;p52"/>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diagrams to help find products.</a:t>
            </a:r>
            <a:endParaRPr>
              <a:latin typeface="Quicksand"/>
              <a:ea typeface="Quicksand"/>
              <a:cs typeface="Quicksand"/>
              <a:sym typeface="Quicksand"/>
            </a:endParaRPr>
          </a:p>
        </p:txBody>
      </p:sp>
      <p:sp>
        <p:nvSpPr>
          <p:cNvPr id="472" name="Google Shape;472;p52"/>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a:t>
            </a:r>
            <a:endParaRPr sz="1100">
              <a:latin typeface="Quicksand"/>
              <a:ea typeface="Quicksand"/>
              <a:cs typeface="Quicksand"/>
              <a:sym typeface="Quicksand"/>
            </a:endParaRPr>
          </a:p>
        </p:txBody>
      </p:sp>
      <p:sp>
        <p:nvSpPr>
          <p:cNvPr id="474" name="Google Shape;474;p5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3"/>
          <p:cNvSpPr txBox="1"/>
          <p:nvPr>
            <p:ph type="ctrTitle"/>
          </p:nvPr>
        </p:nvSpPr>
        <p:spPr>
          <a:xfrm>
            <a:off x="634400" y="677300"/>
            <a:ext cx="7046700" cy="75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Which One Doesn't Belong: Diagrams to Find Products</a:t>
            </a:r>
            <a:endParaRPr b="0" sz="3000">
              <a:solidFill>
                <a:srgbClr val="434343"/>
              </a:solidFill>
              <a:latin typeface="Hepta Slab"/>
              <a:ea typeface="Hepta Slab"/>
              <a:cs typeface="Hepta Slab"/>
              <a:sym typeface="Hepta Slab"/>
            </a:endParaRPr>
          </a:p>
        </p:txBody>
      </p:sp>
      <p:sp>
        <p:nvSpPr>
          <p:cNvPr id="480" name="Google Shape;480;p53"/>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666666"/>
              </a:solidFill>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pic>
        <p:nvPicPr>
          <p:cNvPr id="481" name="Google Shape;481;p53"/>
          <p:cNvPicPr preferRelativeResize="0"/>
          <p:nvPr/>
        </p:nvPicPr>
        <p:blipFill>
          <a:blip r:embed="rId3">
            <a:alphaModFix/>
          </a:blip>
          <a:stretch>
            <a:fillRect/>
          </a:stretch>
        </p:blipFill>
        <p:spPr>
          <a:xfrm>
            <a:off x="1986700" y="1434800"/>
            <a:ext cx="4342100" cy="31656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4"/>
          <p:cNvSpPr txBox="1"/>
          <p:nvPr>
            <p:ph type="ctrTitle"/>
          </p:nvPr>
        </p:nvSpPr>
        <p:spPr>
          <a:xfrm>
            <a:off x="477775" y="470350"/>
            <a:ext cx="73830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Decompose in Many Ways</a:t>
            </a:r>
            <a:endParaRPr b="0" sz="3100">
              <a:solidFill>
                <a:srgbClr val="434343"/>
              </a:solidFill>
              <a:latin typeface="Hepta Slab"/>
              <a:ea typeface="Hepta Slab"/>
              <a:cs typeface="Hepta Slab"/>
              <a:sym typeface="Hepta Slab"/>
            </a:endParaRPr>
          </a:p>
        </p:txBody>
      </p:sp>
      <p:sp>
        <p:nvSpPr>
          <p:cNvPr id="487" name="Google Shape;487;p5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488" name="Google Shape;488;p54"/>
          <p:cNvPicPr preferRelativeResize="0"/>
          <p:nvPr/>
        </p:nvPicPr>
        <p:blipFill>
          <a:blip r:embed="rId3">
            <a:alphaModFix/>
          </a:blip>
          <a:stretch>
            <a:fillRect/>
          </a:stretch>
        </p:blipFill>
        <p:spPr>
          <a:xfrm>
            <a:off x="1213788" y="1427600"/>
            <a:ext cx="1628775" cy="1447800"/>
          </a:xfrm>
          <a:prstGeom prst="rect">
            <a:avLst/>
          </a:prstGeom>
          <a:noFill/>
          <a:ln>
            <a:noFill/>
          </a:ln>
        </p:spPr>
      </p:pic>
      <p:sp>
        <p:nvSpPr>
          <p:cNvPr id="489" name="Google Shape;489;p54"/>
          <p:cNvSpPr txBox="1"/>
          <p:nvPr/>
        </p:nvSpPr>
        <p:spPr>
          <a:xfrm>
            <a:off x="553225" y="2937375"/>
            <a:ext cx="3160500" cy="161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Write the value of each product inside the rectangles.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Find the value of 42 × 33.</a:t>
            </a:r>
            <a:endParaRPr sz="1700">
              <a:latin typeface="Quicksand"/>
              <a:ea typeface="Quicksand"/>
              <a:cs typeface="Quicksand"/>
              <a:sym typeface="Quicksand"/>
            </a:endParaRPr>
          </a:p>
        </p:txBody>
      </p:sp>
      <p:sp>
        <p:nvSpPr>
          <p:cNvPr id="490" name="Google Shape;490;p54"/>
          <p:cNvSpPr txBox="1"/>
          <p:nvPr/>
        </p:nvSpPr>
        <p:spPr>
          <a:xfrm>
            <a:off x="3936775" y="1214600"/>
            <a:ext cx="4560900" cy="32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3. This diagram represents</a:t>
            </a:r>
            <a:r>
              <a:rPr lang="en" sz="1500"/>
              <a:t> 1</a:t>
            </a:r>
            <a:r>
              <a:rPr lang="en" sz="1500">
                <a:solidFill>
                  <a:schemeClr val="dk1"/>
                </a:solidFill>
                <a:latin typeface="Quicksand"/>
                <a:ea typeface="Quicksand"/>
                <a:cs typeface="Quicksand"/>
                <a:sym typeface="Quicksand"/>
              </a:rPr>
              <a:t>42 × 33.</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rPr lang="en" sz="1500">
                <a:solidFill>
                  <a:schemeClr val="dk1"/>
                </a:solidFill>
                <a:latin typeface="Quicksand"/>
                <a:ea typeface="Quicksand"/>
                <a:cs typeface="Quicksand"/>
                <a:sym typeface="Quicksand"/>
              </a:rPr>
              <a:t>   Write the value of each product in the boxes</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rPr lang="en" sz="1500">
                <a:solidFill>
                  <a:schemeClr val="dk1"/>
                </a:solidFill>
                <a:latin typeface="Quicksand"/>
                <a:ea typeface="Quicksand"/>
                <a:cs typeface="Quicksand"/>
                <a:sym typeface="Quicksand"/>
              </a:rPr>
              <a:t>. 4. Find the value of </a:t>
            </a:r>
            <a:r>
              <a:rPr lang="en" sz="1500">
                <a:solidFill>
                  <a:schemeClr val="dk1"/>
                </a:solidFill>
              </a:rPr>
              <a:t>1</a:t>
            </a:r>
            <a:r>
              <a:rPr lang="en" sz="1500">
                <a:solidFill>
                  <a:schemeClr val="dk1"/>
                </a:solidFill>
                <a:latin typeface="Quicksand"/>
                <a:ea typeface="Quicksand"/>
                <a:cs typeface="Quicksand"/>
                <a:sym typeface="Quicksand"/>
              </a:rPr>
              <a:t>42 × 33.</a:t>
            </a:r>
            <a:endParaRPr sz="1500">
              <a:solidFill>
                <a:schemeClr val="dk1"/>
              </a:solidFill>
              <a:latin typeface="Quicksand"/>
              <a:ea typeface="Quicksand"/>
              <a:cs typeface="Quicksand"/>
              <a:sym typeface="Quicksand"/>
            </a:endParaRPr>
          </a:p>
        </p:txBody>
      </p:sp>
      <p:pic>
        <p:nvPicPr>
          <p:cNvPr id="491" name="Google Shape;491;p54"/>
          <p:cNvPicPr preferRelativeResize="0"/>
          <p:nvPr/>
        </p:nvPicPr>
        <p:blipFill>
          <a:blip r:embed="rId4">
            <a:alphaModFix/>
          </a:blip>
          <a:stretch>
            <a:fillRect/>
          </a:stretch>
        </p:blipFill>
        <p:spPr>
          <a:xfrm>
            <a:off x="4818950" y="1728563"/>
            <a:ext cx="2438400" cy="14954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5"/>
          <p:cNvSpPr txBox="1"/>
          <p:nvPr>
            <p:ph type="ctrTitle"/>
          </p:nvPr>
        </p:nvSpPr>
        <p:spPr>
          <a:xfrm>
            <a:off x="473100" y="571775"/>
            <a:ext cx="71367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Calculating in Many Ways</a:t>
            </a:r>
            <a:endParaRPr b="0" sz="3100">
              <a:solidFill>
                <a:srgbClr val="434343"/>
              </a:solidFill>
              <a:latin typeface="Hepta Slab"/>
              <a:ea typeface="Hepta Slab"/>
              <a:cs typeface="Hepta Slab"/>
              <a:sym typeface="Hepta Slab"/>
            </a:endParaRPr>
          </a:p>
        </p:txBody>
      </p:sp>
      <p:sp>
        <p:nvSpPr>
          <p:cNvPr id="497" name="Google Shape;497;p5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498" name="Google Shape;498;p55"/>
          <p:cNvSpPr txBox="1"/>
          <p:nvPr/>
        </p:nvSpPr>
        <p:spPr>
          <a:xfrm>
            <a:off x="370375" y="1227000"/>
            <a:ext cx="8254500" cy="48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latin typeface="Quicksand"/>
                <a:ea typeface="Quicksand"/>
                <a:cs typeface="Quicksand"/>
                <a:sym typeface="Quicksand"/>
              </a:rPr>
              <a:t>Here are some different diagrams that represent 315 × 24 .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rPr b="1" lang="en">
                <a:solidFill>
                  <a:srgbClr val="595959"/>
                </a:solidFill>
                <a:latin typeface="Quicksand"/>
                <a:ea typeface="Quicksand"/>
                <a:cs typeface="Quicksand"/>
                <a:sym typeface="Quicksand"/>
              </a:rPr>
              <a:t>For each diagram, write a multiplication expression inside each rectangle to represent the product. </a:t>
            </a:r>
            <a:endParaRPr b="1">
              <a:solidFill>
                <a:srgbClr val="595959"/>
              </a:solidFill>
              <a:latin typeface="Quicksand"/>
              <a:ea typeface="Quicksand"/>
              <a:cs typeface="Quicksand"/>
              <a:sym typeface="Quicksand"/>
            </a:endParaRPr>
          </a:p>
        </p:txBody>
      </p:sp>
      <p:pic>
        <p:nvPicPr>
          <p:cNvPr id="499" name="Google Shape;499;p55"/>
          <p:cNvPicPr preferRelativeResize="0"/>
          <p:nvPr/>
        </p:nvPicPr>
        <p:blipFill>
          <a:blip r:embed="rId3">
            <a:alphaModFix/>
          </a:blip>
          <a:stretch>
            <a:fillRect/>
          </a:stretch>
        </p:blipFill>
        <p:spPr>
          <a:xfrm>
            <a:off x="738237" y="2149625"/>
            <a:ext cx="2222725" cy="1356100"/>
          </a:xfrm>
          <a:prstGeom prst="rect">
            <a:avLst/>
          </a:prstGeom>
          <a:noFill/>
          <a:ln cap="flat" cmpd="sng" w="19050">
            <a:solidFill>
              <a:schemeClr val="dk2"/>
            </a:solidFill>
            <a:prstDash val="solid"/>
            <a:round/>
            <a:headEnd len="sm" w="sm" type="none"/>
            <a:tailEnd len="sm" w="sm" type="none"/>
          </a:ln>
        </p:spPr>
      </p:pic>
      <p:pic>
        <p:nvPicPr>
          <p:cNvPr id="500" name="Google Shape;500;p55"/>
          <p:cNvPicPr preferRelativeResize="0"/>
          <p:nvPr/>
        </p:nvPicPr>
        <p:blipFill>
          <a:blip r:embed="rId4">
            <a:alphaModFix/>
          </a:blip>
          <a:stretch>
            <a:fillRect/>
          </a:stretch>
        </p:blipFill>
        <p:spPr>
          <a:xfrm>
            <a:off x="3299287" y="2172550"/>
            <a:ext cx="2222725" cy="1310238"/>
          </a:xfrm>
          <a:prstGeom prst="rect">
            <a:avLst/>
          </a:prstGeom>
          <a:noFill/>
          <a:ln cap="flat" cmpd="sng" w="19050">
            <a:solidFill>
              <a:schemeClr val="dk2"/>
            </a:solidFill>
            <a:prstDash val="solid"/>
            <a:round/>
            <a:headEnd len="sm" w="sm" type="none"/>
            <a:tailEnd len="sm" w="sm" type="none"/>
          </a:ln>
        </p:spPr>
      </p:pic>
      <p:pic>
        <p:nvPicPr>
          <p:cNvPr id="501" name="Google Shape;501;p55"/>
          <p:cNvPicPr preferRelativeResize="0"/>
          <p:nvPr/>
        </p:nvPicPr>
        <p:blipFill>
          <a:blip r:embed="rId5">
            <a:alphaModFix/>
          </a:blip>
          <a:stretch>
            <a:fillRect/>
          </a:stretch>
        </p:blipFill>
        <p:spPr>
          <a:xfrm>
            <a:off x="5959462" y="2172550"/>
            <a:ext cx="2446298" cy="1356100"/>
          </a:xfrm>
          <a:prstGeom prst="rect">
            <a:avLst/>
          </a:prstGeom>
          <a:noFill/>
          <a:ln cap="flat" cmpd="sng" w="19050">
            <a:solidFill>
              <a:schemeClr val="dk2"/>
            </a:solidFill>
            <a:prstDash val="solid"/>
            <a:round/>
            <a:headEnd len="sm" w="sm" type="none"/>
            <a:tailEnd len="sm" w="sm" type="none"/>
          </a:ln>
        </p:spPr>
      </p:pic>
      <p:sp>
        <p:nvSpPr>
          <p:cNvPr id="502" name="Google Shape;502;p55"/>
          <p:cNvSpPr txBox="1"/>
          <p:nvPr/>
        </p:nvSpPr>
        <p:spPr>
          <a:xfrm>
            <a:off x="627575" y="3693400"/>
            <a:ext cx="7895100" cy="9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4. What are some advantages of each way to calculate 315 × 24 ? Explain your reasoning.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5. Use one of the diagrams to find </a:t>
            </a:r>
            <a:r>
              <a:rPr lang="en">
                <a:solidFill>
                  <a:schemeClr val="dk1"/>
                </a:solidFill>
                <a:latin typeface="Quicksand"/>
                <a:ea typeface="Quicksand"/>
                <a:cs typeface="Quicksand"/>
                <a:sym typeface="Quicksand"/>
              </a:rPr>
              <a:t>315 × 24.</a:t>
            </a:r>
            <a:endParaRPr>
              <a:latin typeface="Quicksand"/>
              <a:ea typeface="Quicksand"/>
              <a:cs typeface="Quicksand"/>
              <a:sym typeface="Quicksa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6"/>
          <p:cNvSpPr txBox="1"/>
          <p:nvPr/>
        </p:nvSpPr>
        <p:spPr>
          <a:xfrm>
            <a:off x="877425" y="2657413"/>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does the diagram help visualize calculating </a:t>
            </a:r>
            <a:r>
              <a:rPr b="1" lang="en">
                <a:solidFill>
                  <a:schemeClr val="dk2"/>
                </a:solidFill>
                <a:latin typeface="Quicksand"/>
                <a:ea typeface="Quicksand"/>
                <a:cs typeface="Quicksand"/>
                <a:sym typeface="Quicksand"/>
              </a:rPr>
              <a:t>315 × 24</a:t>
            </a:r>
            <a:r>
              <a:rPr b="1" lang="en" sz="1300">
                <a:latin typeface="Quicksand"/>
                <a:ea typeface="Quicksand"/>
                <a:cs typeface="Quicksand"/>
                <a:sym typeface="Quicksand"/>
              </a:rPr>
              <a:t>?</a:t>
            </a:r>
            <a:endParaRPr b="1" sz="1300">
              <a:latin typeface="Quicksand"/>
              <a:ea typeface="Quicksand"/>
              <a:cs typeface="Quicksand"/>
              <a:sym typeface="Quicksand"/>
            </a:endParaRPr>
          </a:p>
        </p:txBody>
      </p:sp>
      <p:pic>
        <p:nvPicPr>
          <p:cNvPr id="508" name="Google Shape;508;p56"/>
          <p:cNvPicPr preferRelativeResize="0"/>
          <p:nvPr/>
        </p:nvPicPr>
        <p:blipFill>
          <a:blip r:embed="rId3">
            <a:alphaModFix/>
          </a:blip>
          <a:stretch>
            <a:fillRect/>
          </a:stretch>
        </p:blipFill>
        <p:spPr>
          <a:xfrm>
            <a:off x="3299513" y="3240100"/>
            <a:ext cx="2190050" cy="1377484"/>
          </a:xfrm>
          <a:prstGeom prst="rect">
            <a:avLst/>
          </a:prstGeom>
          <a:noFill/>
          <a:ln>
            <a:noFill/>
          </a:ln>
        </p:spPr>
      </p:pic>
      <p:sp>
        <p:nvSpPr>
          <p:cNvPr id="509" name="Google Shape;509;p56"/>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510" name="Google Shape;510;p56"/>
          <p:cNvSpPr/>
          <p:nvPr/>
        </p:nvSpPr>
        <p:spPr>
          <a:xfrm flipH="1">
            <a:off x="553411" y="2475875"/>
            <a:ext cx="2539688" cy="14750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6"/>
          <p:cNvSpPr txBox="1"/>
          <p:nvPr/>
        </p:nvSpPr>
        <p:spPr>
          <a:xfrm>
            <a:off x="5532875" y="192130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 you need to know to find each product?</a:t>
            </a:r>
            <a:endParaRPr b="1" sz="1300">
              <a:latin typeface="Quicksand"/>
              <a:ea typeface="Quicksand"/>
              <a:cs typeface="Quicksand"/>
              <a:sym typeface="Quicksand"/>
            </a:endParaRPr>
          </a:p>
        </p:txBody>
      </p:sp>
      <p:sp>
        <p:nvSpPr>
          <p:cNvPr id="512" name="Google Shape;512;p56"/>
          <p:cNvSpPr/>
          <p:nvPr/>
        </p:nvSpPr>
        <p:spPr>
          <a:xfrm>
            <a:off x="5229625" y="168154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6"/>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multiplied numbers and represented these products with diagrams.</a:t>
            </a:r>
            <a:endParaRPr b="0" sz="1900">
              <a:latin typeface="Quicksand"/>
              <a:ea typeface="Quicksand"/>
              <a:cs typeface="Quicksand"/>
              <a:sym typeface="Quicksand"/>
            </a:endParaRPr>
          </a:p>
        </p:txBody>
      </p:sp>
      <p:pic>
        <p:nvPicPr>
          <p:cNvPr id="514" name="Google Shape;514;p56"/>
          <p:cNvPicPr preferRelativeResize="0"/>
          <p:nvPr/>
        </p:nvPicPr>
        <p:blipFill>
          <a:blip r:embed="rId4">
            <a:alphaModFix/>
          </a:blip>
          <a:stretch>
            <a:fillRect/>
          </a:stretch>
        </p:blipFill>
        <p:spPr>
          <a:xfrm>
            <a:off x="2965025" y="1288763"/>
            <a:ext cx="2190050" cy="1350271"/>
          </a:xfrm>
          <a:prstGeom prst="rect">
            <a:avLst/>
          </a:prstGeom>
          <a:noFill/>
          <a:ln>
            <a:noFill/>
          </a:ln>
        </p:spPr>
      </p:pic>
      <p:sp>
        <p:nvSpPr>
          <p:cNvPr id="515" name="Google Shape;515;p56"/>
          <p:cNvSpPr txBox="1"/>
          <p:nvPr/>
        </p:nvSpPr>
        <p:spPr>
          <a:xfrm>
            <a:off x="6245400" y="3384350"/>
            <a:ext cx="2311800" cy="9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Tomorrow we are going to work with partial products and organize them in a different way.</a:t>
            </a:r>
            <a:endParaRPr b="1" sz="1300">
              <a:latin typeface="Quicksand"/>
              <a:ea typeface="Quicksand"/>
              <a:cs typeface="Quicksand"/>
              <a:sym typeface="Quicksand"/>
            </a:endParaRPr>
          </a:p>
        </p:txBody>
      </p:sp>
      <p:sp>
        <p:nvSpPr>
          <p:cNvPr id="516" name="Google Shape;516;p56"/>
          <p:cNvSpPr/>
          <p:nvPr/>
        </p:nvSpPr>
        <p:spPr>
          <a:xfrm>
            <a:off x="5942150" y="3144599"/>
            <a:ext cx="3019341" cy="15684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7"/>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Different Methods</a:t>
            </a:r>
            <a:endParaRPr sz="4400">
              <a:solidFill>
                <a:srgbClr val="434343"/>
              </a:solidFill>
              <a:latin typeface="Hepta Slab"/>
              <a:ea typeface="Hepta Slab"/>
              <a:cs typeface="Hepta Slab"/>
              <a:sym typeface="Hepta Slab"/>
            </a:endParaRPr>
          </a:p>
        </p:txBody>
      </p:sp>
      <p:sp>
        <p:nvSpPr>
          <p:cNvPr id="522" name="Google Shape;522;p57"/>
          <p:cNvSpPr txBox="1"/>
          <p:nvPr/>
        </p:nvSpPr>
        <p:spPr>
          <a:xfrm>
            <a:off x="2778450" y="2906325"/>
            <a:ext cx="4946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organize products with expressions.</a:t>
            </a:r>
            <a:endParaRPr>
              <a:latin typeface="Quicksand"/>
              <a:ea typeface="Quicksand"/>
              <a:cs typeface="Quicksand"/>
              <a:sym typeface="Quicksand"/>
            </a:endParaRPr>
          </a:p>
        </p:txBody>
      </p:sp>
      <p:sp>
        <p:nvSpPr>
          <p:cNvPr id="523" name="Google Shape;523;p57"/>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 5.NBT.B.5, 5.OA.A.2</a:t>
            </a:r>
            <a:endParaRPr sz="1100">
              <a:latin typeface="Quicksand"/>
              <a:ea typeface="Quicksand"/>
              <a:cs typeface="Quicksand"/>
              <a:sym typeface="Quicksand"/>
            </a:endParaRPr>
          </a:p>
        </p:txBody>
      </p:sp>
      <p:sp>
        <p:nvSpPr>
          <p:cNvPr id="525" name="Google Shape;525;p57"/>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29" name="Shape 529"/>
        <p:cNvGrpSpPr/>
        <p:nvPr/>
      </p:nvGrpSpPr>
      <p:grpSpPr>
        <a:xfrm>
          <a:off x="0" y="0"/>
          <a:ext cx="0" cy="0"/>
          <a:chOff x="0" y="0"/>
          <a:chExt cx="0" cy="0"/>
        </a:xfrm>
      </p:grpSpPr>
      <p:sp>
        <p:nvSpPr>
          <p:cNvPr id="530" name="Google Shape;530;p58"/>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Estimation Exploration: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  A Large Product</a:t>
            </a:r>
            <a:endParaRPr b="0" sz="2900">
              <a:solidFill>
                <a:srgbClr val="595959"/>
              </a:solidFill>
              <a:latin typeface="Hepta Slab"/>
              <a:ea typeface="Hepta Slab"/>
              <a:cs typeface="Hepta Slab"/>
              <a:sym typeface="Hepta Slab"/>
            </a:endParaRPr>
          </a:p>
        </p:txBody>
      </p:sp>
      <p:sp>
        <p:nvSpPr>
          <p:cNvPr id="531" name="Google Shape;531;p5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2" name="Google Shape;532;p58"/>
          <p:cNvSpPr txBox="1"/>
          <p:nvPr/>
        </p:nvSpPr>
        <p:spPr>
          <a:xfrm>
            <a:off x="3224438" y="2439750"/>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533" name="Google Shape;533;p58"/>
          <p:cNvGraphicFramePr/>
          <p:nvPr/>
        </p:nvGraphicFramePr>
        <p:xfrm>
          <a:off x="2774725" y="2890775"/>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534" name="Google Shape;534;p58"/>
          <p:cNvPicPr preferRelativeResize="0"/>
          <p:nvPr/>
        </p:nvPicPr>
        <p:blipFill>
          <a:blip r:embed="rId3">
            <a:alphaModFix/>
          </a:blip>
          <a:stretch>
            <a:fillRect/>
          </a:stretch>
        </p:blipFill>
        <p:spPr>
          <a:xfrm>
            <a:off x="2030450" y="1595425"/>
            <a:ext cx="4614724" cy="62412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59"/>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Two Ways to Multiply</a:t>
            </a:r>
            <a:endParaRPr b="0" sz="3000">
              <a:solidFill>
                <a:srgbClr val="434343"/>
              </a:solidFill>
              <a:latin typeface="Hepta Slab"/>
              <a:ea typeface="Hepta Slab"/>
              <a:cs typeface="Hepta Slab"/>
              <a:sym typeface="Hepta Slab"/>
            </a:endParaRPr>
          </a:p>
        </p:txBody>
      </p:sp>
      <p:sp>
        <p:nvSpPr>
          <p:cNvPr id="540" name="Google Shape;540;p5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541" name="Google Shape;541;p59"/>
          <p:cNvPicPr preferRelativeResize="0"/>
          <p:nvPr/>
        </p:nvPicPr>
        <p:blipFill>
          <a:blip r:embed="rId3">
            <a:alphaModFix/>
          </a:blip>
          <a:stretch>
            <a:fillRect/>
          </a:stretch>
        </p:blipFill>
        <p:spPr>
          <a:xfrm>
            <a:off x="595525" y="1447800"/>
            <a:ext cx="1371600" cy="2247900"/>
          </a:xfrm>
          <a:prstGeom prst="rect">
            <a:avLst/>
          </a:prstGeom>
          <a:noFill/>
          <a:ln cap="flat" cmpd="sng" w="19050">
            <a:solidFill>
              <a:schemeClr val="dk2"/>
            </a:solidFill>
            <a:prstDash val="solid"/>
            <a:round/>
            <a:headEnd len="sm" w="sm" type="none"/>
            <a:tailEnd len="sm" w="sm" type="none"/>
          </a:ln>
        </p:spPr>
      </p:pic>
      <p:pic>
        <p:nvPicPr>
          <p:cNvPr id="542" name="Google Shape;542;p59"/>
          <p:cNvPicPr preferRelativeResize="0"/>
          <p:nvPr/>
        </p:nvPicPr>
        <p:blipFill>
          <a:blip r:embed="rId4">
            <a:alphaModFix/>
          </a:blip>
          <a:stretch>
            <a:fillRect/>
          </a:stretch>
        </p:blipFill>
        <p:spPr>
          <a:xfrm>
            <a:off x="2170950" y="1533525"/>
            <a:ext cx="1238250" cy="2076450"/>
          </a:xfrm>
          <a:prstGeom prst="rect">
            <a:avLst/>
          </a:prstGeom>
          <a:noFill/>
          <a:ln cap="flat" cmpd="sng" w="19050">
            <a:solidFill>
              <a:schemeClr val="dk2"/>
            </a:solidFill>
            <a:prstDash val="solid"/>
            <a:round/>
            <a:headEnd len="sm" w="sm" type="none"/>
            <a:tailEnd len="sm" w="sm" type="none"/>
          </a:ln>
        </p:spPr>
      </p:pic>
      <p:sp>
        <p:nvSpPr>
          <p:cNvPr id="543" name="Google Shape;543;p59"/>
          <p:cNvSpPr txBox="1"/>
          <p:nvPr/>
        </p:nvSpPr>
        <p:spPr>
          <a:xfrm>
            <a:off x="3613025" y="1447800"/>
            <a:ext cx="4974000" cy="27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How are Andre’s and Clare’s calculations the same? How are they different?</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 2. Create a list of expressions to match the partial products Andre and Clare found.</a:t>
            </a:r>
            <a:endParaRPr sz="1900">
              <a:latin typeface="Quicksand"/>
              <a:ea typeface="Quicksand"/>
              <a:cs typeface="Quicksand"/>
              <a:sym typeface="Quicksa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60"/>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Partial Products Everywhere</a:t>
            </a:r>
            <a:endParaRPr b="0" sz="3000">
              <a:solidFill>
                <a:srgbClr val="434343"/>
              </a:solidFill>
              <a:latin typeface="Hepta Slab"/>
              <a:ea typeface="Hepta Slab"/>
              <a:cs typeface="Hepta Slab"/>
              <a:sym typeface="Hepta Slab"/>
            </a:endParaRPr>
          </a:p>
        </p:txBody>
      </p:sp>
      <p:sp>
        <p:nvSpPr>
          <p:cNvPr id="549" name="Google Shape;549;p6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550" name="Google Shape;550;p60"/>
          <p:cNvSpPr txBox="1"/>
          <p:nvPr/>
        </p:nvSpPr>
        <p:spPr>
          <a:xfrm>
            <a:off x="3598900" y="1216200"/>
            <a:ext cx="4974000" cy="27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Take turns picking out expressions that are equivalent to 245 × 35 when put together.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Explain how you know the sum of your expressions is equal to </a:t>
            </a:r>
            <a:r>
              <a:rPr lang="en" sz="1900">
                <a:solidFill>
                  <a:schemeClr val="dk1"/>
                </a:solidFill>
                <a:latin typeface="Quicksand"/>
                <a:ea typeface="Quicksand"/>
                <a:cs typeface="Quicksand"/>
                <a:sym typeface="Quicksand"/>
              </a:rPr>
              <a:t>245 × 35</a:t>
            </a:r>
            <a:r>
              <a:rPr lang="en" sz="1900">
                <a:latin typeface="Quicksand"/>
                <a:ea typeface="Quicksand"/>
                <a:cs typeface="Quicksand"/>
                <a:sym typeface="Quicksand"/>
              </a:rPr>
              <a:t> .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3. What is the value of </a:t>
            </a:r>
            <a:r>
              <a:rPr lang="en" sz="1900">
                <a:solidFill>
                  <a:schemeClr val="dk1"/>
                </a:solidFill>
                <a:latin typeface="Quicksand"/>
                <a:ea typeface="Quicksand"/>
                <a:cs typeface="Quicksand"/>
                <a:sym typeface="Quicksand"/>
              </a:rPr>
              <a:t>245 × 35</a:t>
            </a:r>
            <a:r>
              <a:rPr lang="en" sz="1900">
                <a:latin typeface="Quicksand"/>
                <a:ea typeface="Quicksand"/>
                <a:cs typeface="Quicksand"/>
                <a:sym typeface="Quicksand"/>
              </a:rPr>
              <a:t> ? Show or explain your reasoning. </a:t>
            </a:r>
            <a:endParaRPr sz="1900">
              <a:latin typeface="Quicksand"/>
              <a:ea typeface="Quicksand"/>
              <a:cs typeface="Quicksand"/>
              <a:sym typeface="Quicksand"/>
            </a:endParaRPr>
          </a:p>
        </p:txBody>
      </p:sp>
      <p:pic>
        <p:nvPicPr>
          <p:cNvPr id="551" name="Google Shape;551;p60"/>
          <p:cNvPicPr preferRelativeResize="0"/>
          <p:nvPr/>
        </p:nvPicPr>
        <p:blipFill>
          <a:blip r:embed="rId3">
            <a:alphaModFix/>
          </a:blip>
          <a:stretch>
            <a:fillRect/>
          </a:stretch>
        </p:blipFill>
        <p:spPr>
          <a:xfrm>
            <a:off x="675225" y="1730425"/>
            <a:ext cx="2735675" cy="168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61"/>
          <p:cNvSpPr txBox="1"/>
          <p:nvPr/>
        </p:nvSpPr>
        <p:spPr>
          <a:xfrm>
            <a:off x="1061325" y="3628675"/>
            <a:ext cx="1556100" cy="67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method did you like most?</a:t>
            </a:r>
            <a:endParaRPr b="1" sz="1000">
              <a:latin typeface="Quicksand"/>
              <a:ea typeface="Quicksand"/>
              <a:cs typeface="Quicksand"/>
              <a:sym typeface="Quicksand"/>
            </a:endParaRPr>
          </a:p>
        </p:txBody>
      </p:sp>
      <p:pic>
        <p:nvPicPr>
          <p:cNvPr id="557" name="Google Shape;557;p61"/>
          <p:cNvPicPr preferRelativeResize="0"/>
          <p:nvPr/>
        </p:nvPicPr>
        <p:blipFill rotWithShape="1">
          <a:blip r:embed="rId3">
            <a:alphaModFix/>
          </a:blip>
          <a:srcRect b="0" l="17428" r="19424" t="0"/>
          <a:stretch/>
        </p:blipFill>
        <p:spPr>
          <a:xfrm>
            <a:off x="3832825" y="3905336"/>
            <a:ext cx="1068600" cy="1064389"/>
          </a:xfrm>
          <a:prstGeom prst="rect">
            <a:avLst/>
          </a:prstGeom>
          <a:noFill/>
          <a:ln>
            <a:noFill/>
          </a:ln>
        </p:spPr>
      </p:pic>
      <p:sp>
        <p:nvSpPr>
          <p:cNvPr id="558" name="Google Shape;558;p61"/>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559" name="Google Shape;559;p61"/>
          <p:cNvSpPr/>
          <p:nvPr/>
        </p:nvSpPr>
        <p:spPr>
          <a:xfrm flipH="1">
            <a:off x="721408" y="3377200"/>
            <a:ext cx="2122892" cy="10643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1"/>
          <p:cNvSpPr txBox="1"/>
          <p:nvPr/>
        </p:nvSpPr>
        <p:spPr>
          <a:xfrm>
            <a:off x="5618800" y="3055400"/>
            <a:ext cx="1990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is helpful to remember when you are using partial products to determine a full product?</a:t>
            </a:r>
            <a:endParaRPr b="1" sz="1200">
              <a:latin typeface="Quicksand"/>
              <a:ea typeface="Quicksand"/>
              <a:cs typeface="Quicksand"/>
              <a:sym typeface="Quicksand"/>
            </a:endParaRPr>
          </a:p>
        </p:txBody>
      </p:sp>
      <p:sp>
        <p:nvSpPr>
          <p:cNvPr id="561" name="Google Shape;561;p61"/>
          <p:cNvSpPr/>
          <p:nvPr/>
        </p:nvSpPr>
        <p:spPr>
          <a:xfrm>
            <a:off x="5477501" y="2710250"/>
            <a:ext cx="2416568" cy="21223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1"/>
          <p:cNvSpPr txBox="1"/>
          <p:nvPr>
            <p:ph idx="4294967295" type="title"/>
          </p:nvPr>
        </p:nvSpPr>
        <p:spPr>
          <a:xfrm>
            <a:off x="586950" y="511750"/>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found products of two-digit and three-digit numbers using partial products. Sometimes we listed each partial product and sometimes we put more than one partial product together.</a:t>
            </a:r>
            <a:endParaRPr b="0" sz="1900">
              <a:latin typeface="Quicksand"/>
              <a:ea typeface="Quicksand"/>
              <a:cs typeface="Quicksand"/>
              <a:sym typeface="Quicksand"/>
            </a:endParaRPr>
          </a:p>
        </p:txBody>
      </p:sp>
      <p:sp>
        <p:nvSpPr>
          <p:cNvPr id="563" name="Google Shape;563;p61"/>
          <p:cNvSpPr txBox="1"/>
          <p:nvPr/>
        </p:nvSpPr>
        <p:spPr>
          <a:xfrm flipH="1" rot="798891">
            <a:off x="2941390" y="2172254"/>
            <a:ext cx="1774192" cy="114556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you know that all the different ways to find the product give the same answer?</a:t>
            </a:r>
            <a:endParaRPr b="1" sz="1200">
              <a:latin typeface="Quicksand"/>
              <a:ea typeface="Quicksand"/>
              <a:cs typeface="Quicksand"/>
              <a:sym typeface="Quicksand"/>
            </a:endParaRPr>
          </a:p>
        </p:txBody>
      </p:sp>
      <p:sp>
        <p:nvSpPr>
          <p:cNvPr id="564" name="Google Shape;564;p61"/>
          <p:cNvSpPr/>
          <p:nvPr/>
        </p:nvSpPr>
        <p:spPr>
          <a:xfrm flipH="1" rot="798653">
            <a:off x="2617410" y="1912082"/>
            <a:ext cx="2422039" cy="16661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2"/>
          <p:cNvSpPr txBox="1"/>
          <p:nvPr>
            <p:ph type="ctrTitle"/>
          </p:nvPr>
        </p:nvSpPr>
        <p:spPr>
          <a:xfrm>
            <a:off x="1153950" y="1601225"/>
            <a:ext cx="6836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The Standard Algorithm</a:t>
            </a:r>
            <a:endParaRPr sz="3400">
              <a:solidFill>
                <a:srgbClr val="434343"/>
              </a:solidFill>
              <a:latin typeface="Hepta Slab"/>
              <a:ea typeface="Hepta Slab"/>
              <a:cs typeface="Hepta Slab"/>
              <a:sym typeface="Hepta Slab"/>
            </a:endParaRPr>
          </a:p>
        </p:txBody>
      </p:sp>
      <p:sp>
        <p:nvSpPr>
          <p:cNvPr id="570" name="Google Shape;570;p62"/>
          <p:cNvSpPr txBox="1"/>
          <p:nvPr/>
        </p:nvSpPr>
        <p:spPr>
          <a:xfrm>
            <a:off x="1902475" y="2372250"/>
            <a:ext cx="676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the standard algorithm to multiply multi-digit whole numbers.</a:t>
            </a:r>
            <a:endParaRPr>
              <a:latin typeface="Quicksand"/>
              <a:ea typeface="Quicksand"/>
              <a:cs typeface="Quicksand"/>
              <a:sym typeface="Quicksand"/>
            </a:endParaRPr>
          </a:p>
        </p:txBody>
      </p:sp>
      <p:sp>
        <p:nvSpPr>
          <p:cNvPr id="571" name="Google Shape;571;p62"/>
          <p:cNvSpPr/>
          <p:nvPr/>
        </p:nvSpPr>
        <p:spPr>
          <a:xfrm>
            <a:off x="134717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5.NBT.B.5</a:t>
            </a:r>
            <a:endParaRPr sz="1100">
              <a:latin typeface="Quicksand"/>
              <a:ea typeface="Quicksand"/>
              <a:cs typeface="Quicksand"/>
              <a:sym typeface="Quicksand"/>
            </a:endParaRPr>
          </a:p>
        </p:txBody>
      </p:sp>
      <p:sp>
        <p:nvSpPr>
          <p:cNvPr id="573" name="Google Shape;573;p62"/>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77" name="Shape 577"/>
        <p:cNvGrpSpPr/>
        <p:nvPr/>
      </p:nvGrpSpPr>
      <p:grpSpPr>
        <a:xfrm>
          <a:off x="0" y="0"/>
          <a:ext cx="0" cy="0"/>
          <a:chOff x="0" y="0"/>
          <a:chExt cx="0" cy="0"/>
        </a:xfrm>
      </p:grpSpPr>
      <p:sp>
        <p:nvSpPr>
          <p:cNvPr id="578" name="Google Shape;578;p63"/>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579" name="Google Shape;579;p6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80" name="Google Shape;580;p63"/>
          <p:cNvGrpSpPr/>
          <p:nvPr/>
        </p:nvGrpSpPr>
        <p:grpSpPr>
          <a:xfrm>
            <a:off x="760151" y="1543763"/>
            <a:ext cx="3079836" cy="1339308"/>
            <a:chOff x="943501" y="1534588"/>
            <a:chExt cx="3079836" cy="1339308"/>
          </a:xfrm>
        </p:grpSpPr>
        <p:sp>
          <p:nvSpPr>
            <p:cNvPr id="581" name="Google Shape;581;p6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3"/>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583" name="Google Shape;583;p63"/>
          <p:cNvPicPr preferRelativeResize="0"/>
          <p:nvPr/>
        </p:nvPicPr>
        <p:blipFill>
          <a:blip r:embed="rId3">
            <a:alphaModFix/>
          </a:blip>
          <a:stretch>
            <a:fillRect/>
          </a:stretch>
        </p:blipFill>
        <p:spPr>
          <a:xfrm>
            <a:off x="3571975" y="2452348"/>
            <a:ext cx="2965593" cy="13393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87" name="Shape 587"/>
        <p:cNvGrpSpPr/>
        <p:nvPr/>
      </p:nvGrpSpPr>
      <p:grpSpPr>
        <a:xfrm>
          <a:off x="0" y="0"/>
          <a:ext cx="0" cy="0"/>
          <a:chOff x="0" y="0"/>
          <a:chExt cx="0" cy="0"/>
        </a:xfrm>
      </p:grpSpPr>
      <p:sp>
        <p:nvSpPr>
          <p:cNvPr id="588" name="Google Shape;588;p64"/>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589" name="Google Shape;589;p6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90" name="Google Shape;590;p64"/>
          <p:cNvGrpSpPr/>
          <p:nvPr/>
        </p:nvGrpSpPr>
        <p:grpSpPr>
          <a:xfrm>
            <a:off x="760151" y="1543763"/>
            <a:ext cx="3079836" cy="1339308"/>
            <a:chOff x="943501" y="1534588"/>
            <a:chExt cx="3079836" cy="1339308"/>
          </a:xfrm>
        </p:grpSpPr>
        <p:sp>
          <p:nvSpPr>
            <p:cNvPr id="591" name="Google Shape;591;p64"/>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4"/>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593" name="Google Shape;593;p64"/>
          <p:cNvPicPr preferRelativeResize="0"/>
          <p:nvPr/>
        </p:nvPicPr>
        <p:blipFill>
          <a:blip r:embed="rId3">
            <a:alphaModFix/>
          </a:blip>
          <a:stretch>
            <a:fillRect/>
          </a:stretch>
        </p:blipFill>
        <p:spPr>
          <a:xfrm>
            <a:off x="3122928" y="2526775"/>
            <a:ext cx="3489725" cy="15004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97" name="Shape 597"/>
        <p:cNvGrpSpPr/>
        <p:nvPr/>
      </p:nvGrpSpPr>
      <p:grpSpPr>
        <a:xfrm>
          <a:off x="0" y="0"/>
          <a:ext cx="0" cy="0"/>
          <a:chOff x="0" y="0"/>
          <a:chExt cx="0" cy="0"/>
        </a:xfrm>
      </p:grpSpPr>
      <p:sp>
        <p:nvSpPr>
          <p:cNvPr id="598" name="Google Shape;598;p65"/>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599" name="Google Shape;599;p65"/>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00" name="Google Shape;600;p65"/>
          <p:cNvGrpSpPr/>
          <p:nvPr/>
        </p:nvGrpSpPr>
        <p:grpSpPr>
          <a:xfrm>
            <a:off x="760151" y="1543763"/>
            <a:ext cx="3079836" cy="1339308"/>
            <a:chOff x="943501" y="1534588"/>
            <a:chExt cx="3079836" cy="1339308"/>
          </a:xfrm>
        </p:grpSpPr>
        <p:sp>
          <p:nvSpPr>
            <p:cNvPr id="601" name="Google Shape;601;p65"/>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5"/>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03" name="Google Shape;603;p65"/>
          <p:cNvPicPr preferRelativeResize="0"/>
          <p:nvPr/>
        </p:nvPicPr>
        <p:blipFill>
          <a:blip r:embed="rId3">
            <a:alphaModFix/>
          </a:blip>
          <a:stretch>
            <a:fillRect/>
          </a:stretch>
        </p:blipFill>
        <p:spPr>
          <a:xfrm>
            <a:off x="2978500" y="2696352"/>
            <a:ext cx="3687575" cy="10898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07" name="Shape 607"/>
        <p:cNvGrpSpPr/>
        <p:nvPr/>
      </p:nvGrpSpPr>
      <p:grpSpPr>
        <a:xfrm>
          <a:off x="0" y="0"/>
          <a:ext cx="0" cy="0"/>
          <a:chOff x="0" y="0"/>
          <a:chExt cx="0" cy="0"/>
        </a:xfrm>
      </p:grpSpPr>
      <p:sp>
        <p:nvSpPr>
          <p:cNvPr id="608" name="Google Shape;608;p66"/>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609" name="Google Shape;609;p66"/>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10" name="Google Shape;610;p66"/>
          <p:cNvGrpSpPr/>
          <p:nvPr/>
        </p:nvGrpSpPr>
        <p:grpSpPr>
          <a:xfrm>
            <a:off x="760151" y="1543763"/>
            <a:ext cx="3079836" cy="1339308"/>
            <a:chOff x="943501" y="1534588"/>
            <a:chExt cx="3079836" cy="1339308"/>
          </a:xfrm>
        </p:grpSpPr>
        <p:sp>
          <p:nvSpPr>
            <p:cNvPr id="611" name="Google Shape;611;p66"/>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6"/>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13" name="Google Shape;613;p66"/>
          <p:cNvPicPr preferRelativeResize="0"/>
          <p:nvPr/>
        </p:nvPicPr>
        <p:blipFill>
          <a:blip r:embed="rId3">
            <a:alphaModFix/>
          </a:blip>
          <a:stretch>
            <a:fillRect/>
          </a:stretch>
        </p:blipFill>
        <p:spPr>
          <a:xfrm>
            <a:off x="3402400" y="2442000"/>
            <a:ext cx="3079825" cy="143423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7"/>
          <p:cNvSpPr txBox="1"/>
          <p:nvPr>
            <p:ph type="ctrTitle"/>
          </p:nvPr>
        </p:nvSpPr>
        <p:spPr>
          <a:xfrm>
            <a:off x="735875" y="316450"/>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Compare Two Algorithms</a:t>
            </a:r>
            <a:endParaRPr b="0" sz="3400">
              <a:solidFill>
                <a:srgbClr val="434343"/>
              </a:solidFill>
              <a:latin typeface="Hepta Slab"/>
              <a:ea typeface="Hepta Slab"/>
              <a:cs typeface="Hepta Slab"/>
              <a:sym typeface="Hepta Slab"/>
            </a:endParaRPr>
          </a:p>
        </p:txBody>
      </p:sp>
      <p:sp>
        <p:nvSpPr>
          <p:cNvPr id="619" name="Google Shape;619;p6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20" name="Google Shape;620;p67"/>
          <p:cNvSpPr txBox="1"/>
          <p:nvPr/>
        </p:nvSpPr>
        <p:spPr>
          <a:xfrm>
            <a:off x="834800" y="1059550"/>
            <a:ext cx="6917700" cy="5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itter"/>
                <a:ea typeface="Bitter"/>
                <a:cs typeface="Bitter"/>
                <a:sym typeface="Bitter"/>
              </a:rPr>
              <a:t>Two algorithms for evaluating 123 × 23 are shown below.</a:t>
            </a:r>
            <a:endParaRPr sz="1500">
              <a:latin typeface="Bitter"/>
              <a:ea typeface="Bitter"/>
              <a:cs typeface="Bitter"/>
              <a:sym typeface="Bitter"/>
            </a:endParaRPr>
          </a:p>
        </p:txBody>
      </p:sp>
      <p:pic>
        <p:nvPicPr>
          <p:cNvPr id="621" name="Google Shape;621;p67"/>
          <p:cNvPicPr preferRelativeResize="0"/>
          <p:nvPr/>
        </p:nvPicPr>
        <p:blipFill>
          <a:blip r:embed="rId3">
            <a:alphaModFix/>
          </a:blip>
          <a:stretch>
            <a:fillRect/>
          </a:stretch>
        </p:blipFill>
        <p:spPr>
          <a:xfrm>
            <a:off x="1908725" y="1622100"/>
            <a:ext cx="1800225" cy="1619250"/>
          </a:xfrm>
          <a:prstGeom prst="rect">
            <a:avLst/>
          </a:prstGeom>
          <a:noFill/>
          <a:ln cap="flat" cmpd="sng" w="19050">
            <a:solidFill>
              <a:schemeClr val="dk2"/>
            </a:solidFill>
            <a:prstDash val="solid"/>
            <a:round/>
            <a:headEnd len="sm" w="sm" type="none"/>
            <a:tailEnd len="sm" w="sm" type="none"/>
          </a:ln>
        </p:spPr>
      </p:pic>
      <p:pic>
        <p:nvPicPr>
          <p:cNvPr id="622" name="Google Shape;622;p67"/>
          <p:cNvPicPr preferRelativeResize="0"/>
          <p:nvPr/>
        </p:nvPicPr>
        <p:blipFill>
          <a:blip r:embed="rId4">
            <a:alphaModFix/>
          </a:blip>
          <a:stretch>
            <a:fillRect/>
          </a:stretch>
        </p:blipFill>
        <p:spPr>
          <a:xfrm>
            <a:off x="3889650" y="1482063"/>
            <a:ext cx="3410700" cy="1899325"/>
          </a:xfrm>
          <a:prstGeom prst="rect">
            <a:avLst/>
          </a:prstGeom>
          <a:noFill/>
          <a:ln cap="flat" cmpd="sng" w="19050">
            <a:solidFill>
              <a:schemeClr val="dk2"/>
            </a:solidFill>
            <a:prstDash val="solid"/>
            <a:round/>
            <a:headEnd len="sm" w="sm" type="none"/>
            <a:tailEnd len="sm" w="sm" type="none"/>
          </a:ln>
        </p:spPr>
      </p:pic>
      <p:sp>
        <p:nvSpPr>
          <p:cNvPr id="623" name="Google Shape;623;p67"/>
          <p:cNvSpPr txBox="1"/>
          <p:nvPr/>
        </p:nvSpPr>
        <p:spPr>
          <a:xfrm>
            <a:off x="644875" y="3433700"/>
            <a:ext cx="7913100" cy="1173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How are Diego’s algorithm and Elena’s algorithm the same? How are they different?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Explain where you see each step from Diego’s algorithm in Elena’s algorithm.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How do the final steps in the two algorithms compare?</a:t>
            </a:r>
            <a:endParaRPr>
              <a:latin typeface="Quicksand"/>
              <a:ea typeface="Quicksand"/>
              <a:cs typeface="Quicksand"/>
              <a:sym typeface="Quicksan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68"/>
          <p:cNvSpPr txBox="1"/>
          <p:nvPr>
            <p:ph type="ctrTitle"/>
          </p:nvPr>
        </p:nvSpPr>
        <p:spPr>
          <a:xfrm>
            <a:off x="735875" y="326800"/>
            <a:ext cx="67854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Hepta Slab"/>
                <a:ea typeface="Hepta Slab"/>
                <a:cs typeface="Hepta Slab"/>
                <a:sym typeface="Hepta Slab"/>
              </a:rPr>
              <a:t>Using the Standard Algorithm</a:t>
            </a:r>
            <a:endParaRPr b="0" sz="3200">
              <a:solidFill>
                <a:srgbClr val="434343"/>
              </a:solidFill>
              <a:latin typeface="Hepta Slab"/>
              <a:ea typeface="Hepta Slab"/>
              <a:cs typeface="Hepta Slab"/>
              <a:sym typeface="Hepta Slab"/>
            </a:endParaRPr>
          </a:p>
        </p:txBody>
      </p:sp>
      <p:sp>
        <p:nvSpPr>
          <p:cNvPr id="629" name="Google Shape;629;p6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30" name="Google Shape;630;p68"/>
          <p:cNvSpPr txBox="1"/>
          <p:nvPr/>
        </p:nvSpPr>
        <p:spPr>
          <a:xfrm>
            <a:off x="821550" y="1559425"/>
            <a:ext cx="7500900" cy="5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Bitter"/>
                <a:ea typeface="Bitter"/>
                <a:cs typeface="Bitter"/>
                <a:sym typeface="Bitter"/>
              </a:rPr>
              <a:t>Calculate each product using Elena’s method. </a:t>
            </a:r>
            <a:endParaRPr sz="2000">
              <a:latin typeface="Bitter"/>
              <a:ea typeface="Bitter"/>
              <a:cs typeface="Bitter"/>
              <a:sym typeface="Bitter"/>
            </a:endParaRPr>
          </a:p>
        </p:txBody>
      </p:sp>
      <p:pic>
        <p:nvPicPr>
          <p:cNvPr id="631" name="Google Shape;631;p68"/>
          <p:cNvPicPr preferRelativeResize="0"/>
          <p:nvPr/>
        </p:nvPicPr>
        <p:blipFill>
          <a:blip r:embed="rId3">
            <a:alphaModFix/>
          </a:blip>
          <a:stretch>
            <a:fillRect/>
          </a:stretch>
        </p:blipFill>
        <p:spPr>
          <a:xfrm>
            <a:off x="563088" y="2114125"/>
            <a:ext cx="8159124" cy="9152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69"/>
          <p:cNvSpPr txBox="1"/>
          <p:nvPr/>
        </p:nvSpPr>
        <p:spPr>
          <a:xfrm>
            <a:off x="4244225" y="2710388"/>
            <a:ext cx="15561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part of the product does the partial product 824 represent? How do you know?</a:t>
            </a:r>
            <a:endParaRPr b="1" sz="1000">
              <a:latin typeface="Quicksand"/>
              <a:ea typeface="Quicksand"/>
              <a:cs typeface="Quicksand"/>
              <a:sym typeface="Quicksand"/>
            </a:endParaRPr>
          </a:p>
        </p:txBody>
      </p:sp>
      <p:pic>
        <p:nvPicPr>
          <p:cNvPr id="637" name="Google Shape;637;p69"/>
          <p:cNvPicPr preferRelativeResize="0"/>
          <p:nvPr/>
        </p:nvPicPr>
        <p:blipFill rotWithShape="1">
          <a:blip r:embed="rId3">
            <a:alphaModFix/>
          </a:blip>
          <a:srcRect b="0" l="17428" r="19424" t="0"/>
          <a:stretch/>
        </p:blipFill>
        <p:spPr>
          <a:xfrm>
            <a:off x="6105875" y="3603686"/>
            <a:ext cx="1068600" cy="1064389"/>
          </a:xfrm>
          <a:prstGeom prst="rect">
            <a:avLst/>
          </a:prstGeom>
          <a:noFill/>
          <a:ln>
            <a:noFill/>
          </a:ln>
        </p:spPr>
      </p:pic>
      <p:sp>
        <p:nvSpPr>
          <p:cNvPr id="638" name="Google Shape;638;p69"/>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639" name="Google Shape;639;p69"/>
          <p:cNvSpPr/>
          <p:nvPr/>
        </p:nvSpPr>
        <p:spPr>
          <a:xfrm flipH="1">
            <a:off x="3874656" y="2653400"/>
            <a:ext cx="2295244" cy="13905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69"/>
          <p:cNvSpPr txBox="1"/>
          <p:nvPr/>
        </p:nvSpPr>
        <p:spPr>
          <a:xfrm>
            <a:off x="7250936" y="1947463"/>
            <a:ext cx="15561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Which part of the product does the partial product 1,236 represent? How do you know?</a:t>
            </a:r>
            <a:endParaRPr b="1" sz="1000">
              <a:latin typeface="Quicksand"/>
              <a:ea typeface="Quicksand"/>
              <a:cs typeface="Quicksand"/>
              <a:sym typeface="Quicksand"/>
            </a:endParaRPr>
          </a:p>
        </p:txBody>
      </p:sp>
      <p:sp>
        <p:nvSpPr>
          <p:cNvPr id="641" name="Google Shape;641;p69"/>
          <p:cNvSpPr/>
          <p:nvPr/>
        </p:nvSpPr>
        <p:spPr>
          <a:xfrm>
            <a:off x="7045976" y="1773600"/>
            <a:ext cx="1966003" cy="149343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9"/>
          <p:cNvSpPr txBox="1"/>
          <p:nvPr>
            <p:ph idx="4294967295" type="title"/>
          </p:nvPr>
        </p:nvSpPr>
        <p:spPr>
          <a:xfrm>
            <a:off x="623350" y="369275"/>
            <a:ext cx="69462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a new algorithm to multiply whole numbers. We organized the partial products in a different way. It is called the standard algorithm for multiplication.</a:t>
            </a:r>
            <a:endParaRPr b="0" sz="1900">
              <a:latin typeface="Quicksand"/>
              <a:ea typeface="Quicksand"/>
              <a:cs typeface="Quicksand"/>
              <a:sym typeface="Quicksand"/>
            </a:endParaRPr>
          </a:p>
        </p:txBody>
      </p:sp>
      <p:pic>
        <p:nvPicPr>
          <p:cNvPr id="643" name="Google Shape;643;p69"/>
          <p:cNvPicPr preferRelativeResize="0"/>
          <p:nvPr/>
        </p:nvPicPr>
        <p:blipFill>
          <a:blip r:embed="rId4">
            <a:alphaModFix/>
          </a:blip>
          <a:stretch>
            <a:fillRect/>
          </a:stretch>
        </p:blipFill>
        <p:spPr>
          <a:xfrm>
            <a:off x="1141550" y="1773600"/>
            <a:ext cx="2368525" cy="204762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70"/>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Compose a New Unit</a:t>
            </a:r>
            <a:endParaRPr sz="4400">
              <a:solidFill>
                <a:srgbClr val="434343"/>
              </a:solidFill>
              <a:latin typeface="Hepta Slab"/>
              <a:ea typeface="Hepta Slab"/>
              <a:cs typeface="Hepta Slab"/>
              <a:sym typeface="Hepta Slab"/>
            </a:endParaRPr>
          </a:p>
        </p:txBody>
      </p:sp>
      <p:sp>
        <p:nvSpPr>
          <p:cNvPr id="649" name="Google Shape;649;p70"/>
          <p:cNvSpPr txBox="1"/>
          <p:nvPr/>
        </p:nvSpPr>
        <p:spPr>
          <a:xfrm>
            <a:off x="1974000" y="2601550"/>
            <a:ext cx="6114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the standard algorithm when we have to compose a new unit.</a:t>
            </a:r>
            <a:endParaRPr>
              <a:latin typeface="Quicksand"/>
              <a:ea typeface="Quicksand"/>
              <a:cs typeface="Quicksand"/>
              <a:sym typeface="Quicksand"/>
            </a:endParaRPr>
          </a:p>
        </p:txBody>
      </p:sp>
      <p:sp>
        <p:nvSpPr>
          <p:cNvPr id="650" name="Google Shape;650;p70"/>
          <p:cNvSpPr/>
          <p:nvPr/>
        </p:nvSpPr>
        <p:spPr>
          <a:xfrm>
            <a:off x="1519077" y="25423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7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5.NBT.B.5, 5.NF.B.5</a:t>
            </a:r>
            <a:endParaRPr sz="1100">
              <a:latin typeface="Quicksand"/>
              <a:ea typeface="Quicksand"/>
              <a:cs typeface="Quicksand"/>
              <a:sym typeface="Quicksand"/>
            </a:endParaRPr>
          </a:p>
        </p:txBody>
      </p:sp>
      <p:sp>
        <p:nvSpPr>
          <p:cNvPr id="652" name="Google Shape;652;p70"/>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56" name="Shape 656"/>
        <p:cNvGrpSpPr/>
        <p:nvPr/>
      </p:nvGrpSpPr>
      <p:grpSpPr>
        <a:xfrm>
          <a:off x="0" y="0"/>
          <a:ext cx="0" cy="0"/>
          <a:chOff x="0" y="0"/>
          <a:chExt cx="0" cy="0"/>
        </a:xfrm>
      </p:grpSpPr>
      <p:sp>
        <p:nvSpPr>
          <p:cNvPr id="657" name="Google Shape;657;p71"/>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658" name="Google Shape;658;p7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59" name="Google Shape;659;p71"/>
          <p:cNvGrpSpPr/>
          <p:nvPr/>
        </p:nvGrpSpPr>
        <p:grpSpPr>
          <a:xfrm>
            <a:off x="760151" y="1543763"/>
            <a:ext cx="3079836" cy="1339308"/>
            <a:chOff x="943501" y="1534588"/>
            <a:chExt cx="3079836" cy="1339308"/>
          </a:xfrm>
        </p:grpSpPr>
        <p:sp>
          <p:nvSpPr>
            <p:cNvPr id="660" name="Google Shape;660;p7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1"/>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62" name="Google Shape;662;p71"/>
          <p:cNvPicPr preferRelativeResize="0"/>
          <p:nvPr/>
        </p:nvPicPr>
        <p:blipFill>
          <a:blip r:embed="rId3">
            <a:alphaModFix/>
          </a:blip>
          <a:stretch>
            <a:fillRect/>
          </a:stretch>
        </p:blipFill>
        <p:spPr>
          <a:xfrm>
            <a:off x="3345900" y="2569152"/>
            <a:ext cx="3079825" cy="140535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66" name="Shape 666"/>
        <p:cNvGrpSpPr/>
        <p:nvPr/>
      </p:nvGrpSpPr>
      <p:grpSpPr>
        <a:xfrm>
          <a:off x="0" y="0"/>
          <a:ext cx="0" cy="0"/>
          <a:chOff x="0" y="0"/>
          <a:chExt cx="0" cy="0"/>
        </a:xfrm>
      </p:grpSpPr>
      <p:sp>
        <p:nvSpPr>
          <p:cNvPr id="667" name="Google Shape;667;p72"/>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668" name="Google Shape;668;p7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69" name="Google Shape;669;p72"/>
          <p:cNvGrpSpPr/>
          <p:nvPr/>
        </p:nvGrpSpPr>
        <p:grpSpPr>
          <a:xfrm>
            <a:off x="760151" y="1543763"/>
            <a:ext cx="3079836" cy="1339308"/>
            <a:chOff x="943501" y="1534588"/>
            <a:chExt cx="3079836" cy="1339308"/>
          </a:xfrm>
        </p:grpSpPr>
        <p:sp>
          <p:nvSpPr>
            <p:cNvPr id="670" name="Google Shape;670;p7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2"/>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72" name="Google Shape;672;p72"/>
          <p:cNvPicPr preferRelativeResize="0"/>
          <p:nvPr/>
        </p:nvPicPr>
        <p:blipFill>
          <a:blip r:embed="rId3">
            <a:alphaModFix/>
          </a:blip>
          <a:stretch>
            <a:fillRect/>
          </a:stretch>
        </p:blipFill>
        <p:spPr>
          <a:xfrm>
            <a:off x="3246975" y="2413727"/>
            <a:ext cx="3079825" cy="134449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76" name="Shape 676"/>
        <p:cNvGrpSpPr/>
        <p:nvPr/>
      </p:nvGrpSpPr>
      <p:grpSpPr>
        <a:xfrm>
          <a:off x="0" y="0"/>
          <a:ext cx="0" cy="0"/>
          <a:chOff x="0" y="0"/>
          <a:chExt cx="0" cy="0"/>
        </a:xfrm>
      </p:grpSpPr>
      <p:sp>
        <p:nvSpPr>
          <p:cNvPr id="677" name="Google Shape;677;p73"/>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678" name="Google Shape;678;p7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79" name="Google Shape;679;p73"/>
          <p:cNvGrpSpPr/>
          <p:nvPr/>
        </p:nvGrpSpPr>
        <p:grpSpPr>
          <a:xfrm>
            <a:off x="760151" y="1543763"/>
            <a:ext cx="3079836" cy="1339308"/>
            <a:chOff x="943501" y="1534588"/>
            <a:chExt cx="3079836" cy="1339308"/>
          </a:xfrm>
        </p:grpSpPr>
        <p:sp>
          <p:nvSpPr>
            <p:cNvPr id="680" name="Google Shape;680;p73"/>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3"/>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82" name="Google Shape;682;p73"/>
          <p:cNvPicPr preferRelativeResize="0"/>
          <p:nvPr/>
        </p:nvPicPr>
        <p:blipFill>
          <a:blip r:embed="rId3">
            <a:alphaModFix/>
          </a:blip>
          <a:stretch>
            <a:fillRect/>
          </a:stretch>
        </p:blipFill>
        <p:spPr>
          <a:xfrm>
            <a:off x="3218725" y="2540927"/>
            <a:ext cx="2835327" cy="13393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86" name="Shape 686"/>
        <p:cNvGrpSpPr/>
        <p:nvPr/>
      </p:nvGrpSpPr>
      <p:grpSpPr>
        <a:xfrm>
          <a:off x="0" y="0"/>
          <a:ext cx="0" cy="0"/>
          <a:chOff x="0" y="0"/>
          <a:chExt cx="0" cy="0"/>
        </a:xfrm>
      </p:grpSpPr>
      <p:sp>
        <p:nvSpPr>
          <p:cNvPr id="687" name="Google Shape;687;p74"/>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Partial Product</a:t>
            </a:r>
            <a:endParaRPr b="0" sz="3000">
              <a:solidFill>
                <a:srgbClr val="666666"/>
              </a:solidFill>
              <a:latin typeface="Hepta Slab"/>
              <a:ea typeface="Hepta Slab"/>
              <a:cs typeface="Hepta Slab"/>
              <a:sym typeface="Hepta Slab"/>
            </a:endParaRPr>
          </a:p>
        </p:txBody>
      </p:sp>
      <p:sp>
        <p:nvSpPr>
          <p:cNvPr id="688" name="Google Shape;688;p7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689" name="Google Shape;689;p74"/>
          <p:cNvGrpSpPr/>
          <p:nvPr/>
        </p:nvGrpSpPr>
        <p:grpSpPr>
          <a:xfrm>
            <a:off x="760151" y="1543763"/>
            <a:ext cx="3079836" cy="1339308"/>
            <a:chOff x="943501" y="1534588"/>
            <a:chExt cx="3079836" cy="1339308"/>
          </a:xfrm>
        </p:grpSpPr>
        <p:sp>
          <p:nvSpPr>
            <p:cNvPr id="690" name="Google Shape;690;p74"/>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4"/>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692" name="Google Shape;692;p74"/>
          <p:cNvPicPr preferRelativeResize="0"/>
          <p:nvPr/>
        </p:nvPicPr>
        <p:blipFill>
          <a:blip r:embed="rId3">
            <a:alphaModFix/>
          </a:blip>
          <a:stretch>
            <a:fillRect/>
          </a:stretch>
        </p:blipFill>
        <p:spPr>
          <a:xfrm>
            <a:off x="3141900" y="2526777"/>
            <a:ext cx="2860200" cy="14015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75"/>
          <p:cNvSpPr txBox="1"/>
          <p:nvPr>
            <p:ph type="ctrTitle"/>
          </p:nvPr>
        </p:nvSpPr>
        <p:spPr>
          <a:xfrm>
            <a:off x="545950" y="2672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Carry on with the Standard Algorithm</a:t>
            </a:r>
            <a:endParaRPr b="0" sz="2700">
              <a:solidFill>
                <a:srgbClr val="434343"/>
              </a:solidFill>
              <a:latin typeface="Hepta Slab"/>
              <a:ea typeface="Hepta Slab"/>
              <a:cs typeface="Hepta Slab"/>
              <a:sym typeface="Hepta Slab"/>
            </a:endParaRPr>
          </a:p>
        </p:txBody>
      </p:sp>
      <p:sp>
        <p:nvSpPr>
          <p:cNvPr id="698" name="Google Shape;698;p7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699" name="Google Shape;699;p75"/>
          <p:cNvSpPr txBox="1"/>
          <p:nvPr/>
        </p:nvSpPr>
        <p:spPr>
          <a:xfrm>
            <a:off x="560075" y="1158700"/>
            <a:ext cx="3405600" cy="49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595959"/>
                </a:solidFill>
                <a:latin typeface="Quicksand"/>
                <a:ea typeface="Quicksand"/>
                <a:cs typeface="Quicksand"/>
                <a:sym typeface="Quicksand"/>
              </a:rPr>
              <a:t>Here is how Han calculated 318 × 3</a:t>
            </a:r>
            <a:endParaRPr b="1" sz="1500">
              <a:solidFill>
                <a:srgbClr val="595959"/>
              </a:solidFill>
              <a:latin typeface="Quicksand"/>
              <a:ea typeface="Quicksand"/>
              <a:cs typeface="Quicksand"/>
              <a:sym typeface="Quicksand"/>
            </a:endParaRPr>
          </a:p>
        </p:txBody>
      </p:sp>
      <p:pic>
        <p:nvPicPr>
          <p:cNvPr id="700" name="Google Shape;700;p75"/>
          <p:cNvPicPr preferRelativeResize="0"/>
          <p:nvPr/>
        </p:nvPicPr>
        <p:blipFill>
          <a:blip r:embed="rId3">
            <a:alphaModFix/>
          </a:blip>
          <a:stretch>
            <a:fillRect/>
          </a:stretch>
        </p:blipFill>
        <p:spPr>
          <a:xfrm>
            <a:off x="1523075" y="1721000"/>
            <a:ext cx="1133475" cy="1228725"/>
          </a:xfrm>
          <a:prstGeom prst="rect">
            <a:avLst/>
          </a:prstGeom>
          <a:noFill/>
          <a:ln>
            <a:noFill/>
          </a:ln>
        </p:spPr>
      </p:pic>
      <p:sp>
        <p:nvSpPr>
          <p:cNvPr id="701" name="Google Shape;701;p75"/>
          <p:cNvSpPr txBox="1"/>
          <p:nvPr/>
        </p:nvSpPr>
        <p:spPr>
          <a:xfrm>
            <a:off x="489425" y="3080450"/>
            <a:ext cx="3772800" cy="158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Show or explain where you see these partial products in Han's diagram:</a:t>
            </a:r>
            <a:endParaRPr>
              <a:latin typeface="Quicksand"/>
              <a:ea typeface="Quicksand"/>
              <a:cs typeface="Quicksand"/>
              <a:sym typeface="Quicksand"/>
            </a:endParaRPr>
          </a:p>
          <a:p>
            <a:pPr indent="-317500" lvl="0" marL="914400" rtl="0" algn="l">
              <a:spcBef>
                <a:spcPts val="0"/>
              </a:spcBef>
              <a:spcAft>
                <a:spcPts val="0"/>
              </a:spcAft>
              <a:buSzPts val="1400"/>
              <a:buFont typeface="Quicksand"/>
              <a:buChar char="●"/>
            </a:pPr>
            <a:r>
              <a:rPr lang="en" sz="1500">
                <a:solidFill>
                  <a:schemeClr val="dk2"/>
                </a:solidFill>
                <a:latin typeface="Quicksand"/>
                <a:ea typeface="Quicksand"/>
                <a:cs typeface="Quicksand"/>
                <a:sym typeface="Quicksand"/>
              </a:rPr>
              <a:t>3</a:t>
            </a:r>
            <a:r>
              <a:rPr lang="en" sz="1500">
                <a:solidFill>
                  <a:schemeClr val="dk2"/>
                </a:solidFill>
                <a:latin typeface="Quicksand"/>
                <a:ea typeface="Quicksand"/>
                <a:cs typeface="Quicksand"/>
                <a:sym typeface="Quicksand"/>
              </a:rPr>
              <a:t> × 8</a:t>
            </a:r>
            <a:endParaRPr sz="1500">
              <a:solidFill>
                <a:schemeClr val="dk2"/>
              </a:solidFill>
              <a:latin typeface="Quicksand"/>
              <a:ea typeface="Quicksand"/>
              <a:cs typeface="Quicksand"/>
              <a:sym typeface="Quicksand"/>
            </a:endParaRPr>
          </a:p>
          <a:p>
            <a:pPr indent="-317500" lvl="0" marL="914400" rtl="0" algn="l">
              <a:spcBef>
                <a:spcPts val="1000"/>
              </a:spcBef>
              <a:spcAft>
                <a:spcPts val="0"/>
              </a:spcAft>
              <a:buSzPts val="1400"/>
              <a:buFont typeface="Quicksand"/>
              <a:buChar char="●"/>
            </a:pPr>
            <a:r>
              <a:rPr lang="en" sz="1500">
                <a:solidFill>
                  <a:schemeClr val="dk2"/>
                </a:solidFill>
                <a:latin typeface="Quicksand"/>
                <a:ea typeface="Quicksand"/>
                <a:cs typeface="Quicksand"/>
                <a:sym typeface="Quicksand"/>
              </a:rPr>
              <a:t>3 × 10</a:t>
            </a:r>
            <a:endParaRPr sz="1500">
              <a:solidFill>
                <a:schemeClr val="dk2"/>
              </a:solidFill>
              <a:latin typeface="Quicksand"/>
              <a:ea typeface="Quicksand"/>
              <a:cs typeface="Quicksand"/>
              <a:sym typeface="Quicksand"/>
            </a:endParaRPr>
          </a:p>
          <a:p>
            <a:pPr indent="-317500" lvl="0" marL="914400" rtl="0" algn="l">
              <a:spcBef>
                <a:spcPts val="1000"/>
              </a:spcBef>
              <a:spcAft>
                <a:spcPts val="1000"/>
              </a:spcAft>
              <a:buSzPts val="1400"/>
              <a:buFont typeface="Quicksand"/>
              <a:buChar char="●"/>
            </a:pPr>
            <a:r>
              <a:rPr lang="en" sz="1500">
                <a:solidFill>
                  <a:schemeClr val="dk2"/>
                </a:solidFill>
                <a:latin typeface="Quicksand"/>
                <a:ea typeface="Quicksand"/>
                <a:cs typeface="Quicksand"/>
                <a:sym typeface="Quicksand"/>
              </a:rPr>
              <a:t>3 × 300</a:t>
            </a:r>
            <a:endParaRPr>
              <a:latin typeface="Quicksand"/>
              <a:ea typeface="Quicksand"/>
              <a:cs typeface="Quicksand"/>
              <a:sym typeface="Quicksand"/>
            </a:endParaRPr>
          </a:p>
        </p:txBody>
      </p:sp>
      <p:sp>
        <p:nvSpPr>
          <p:cNvPr id="702" name="Google Shape;702;p75"/>
          <p:cNvSpPr txBox="1"/>
          <p:nvPr/>
        </p:nvSpPr>
        <p:spPr>
          <a:xfrm>
            <a:off x="4120975" y="1116300"/>
            <a:ext cx="4691400" cy="35469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a:solidFill>
                  <a:srgbClr val="595959"/>
                </a:solidFill>
                <a:latin typeface="Quicksand"/>
                <a:ea typeface="Quicksand"/>
                <a:cs typeface="Quicksand"/>
                <a:sym typeface="Quicksand"/>
              </a:rPr>
              <a:t>Here is how Elena calculated </a:t>
            </a:r>
            <a:r>
              <a:rPr b="1" lang="en" sz="1500">
                <a:solidFill>
                  <a:srgbClr val="595959"/>
                </a:solidFill>
                <a:latin typeface="Quicksand"/>
                <a:ea typeface="Quicksand"/>
                <a:cs typeface="Quicksand"/>
                <a:sym typeface="Quicksand"/>
              </a:rPr>
              <a:t>318 × 3</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457200" rtl="0" algn="l">
              <a:spcBef>
                <a:spcPts val="0"/>
              </a:spcBef>
              <a:spcAft>
                <a:spcPts val="0"/>
              </a:spcAft>
              <a:buNone/>
            </a:pPr>
            <a:r>
              <a:t/>
            </a:r>
            <a:endParaRPr b="1" sz="1500">
              <a:solidFill>
                <a:srgbClr val="595959"/>
              </a:solidFill>
              <a:latin typeface="Quicksand"/>
              <a:ea typeface="Quicksand"/>
              <a:cs typeface="Quicksand"/>
              <a:sym typeface="Quicksand"/>
            </a:endParaRPr>
          </a:p>
          <a:p>
            <a:pPr indent="0" lvl="0" marL="0" rtl="0" algn="l">
              <a:spcBef>
                <a:spcPts val="0"/>
              </a:spcBef>
              <a:spcAft>
                <a:spcPts val="0"/>
              </a:spcAft>
              <a:buNone/>
            </a:pPr>
            <a:r>
              <a:rPr lang="en" sz="1500">
                <a:solidFill>
                  <a:schemeClr val="dk1"/>
                </a:solidFill>
                <a:latin typeface="Quicksand"/>
                <a:ea typeface="Quicksand"/>
                <a:cs typeface="Quicksand"/>
                <a:sym typeface="Quicksand"/>
              </a:rPr>
              <a:t>2. What does the 2 in Elena’s calculation represent? Show or explain your reasoning.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500">
              <a:solidFill>
                <a:schemeClr val="dk1"/>
              </a:solidFill>
              <a:latin typeface="Quicksand"/>
              <a:ea typeface="Quicksand"/>
              <a:cs typeface="Quicksand"/>
              <a:sym typeface="Quicksand"/>
            </a:endParaRPr>
          </a:p>
          <a:p>
            <a:pPr indent="0" lvl="0" marL="0" rtl="0" algn="l">
              <a:spcBef>
                <a:spcPts val="0"/>
              </a:spcBef>
              <a:spcAft>
                <a:spcPts val="0"/>
              </a:spcAft>
              <a:buNone/>
            </a:pPr>
            <a:r>
              <a:rPr lang="en" sz="1500">
                <a:solidFill>
                  <a:schemeClr val="dk1"/>
                </a:solidFill>
                <a:latin typeface="Quicksand"/>
                <a:ea typeface="Quicksand"/>
                <a:cs typeface="Quicksand"/>
                <a:sym typeface="Quicksand"/>
              </a:rPr>
              <a:t>3. What does the 5 in Elena’s solution represent? Show or explain your reasoning. </a:t>
            </a:r>
            <a:endParaRPr sz="1500">
              <a:solidFill>
                <a:schemeClr val="dk1"/>
              </a:solidFill>
              <a:latin typeface="Quicksand"/>
              <a:ea typeface="Quicksand"/>
              <a:cs typeface="Quicksand"/>
              <a:sym typeface="Quicksand"/>
            </a:endParaRPr>
          </a:p>
        </p:txBody>
      </p:sp>
      <p:pic>
        <p:nvPicPr>
          <p:cNvPr id="703" name="Google Shape;703;p75"/>
          <p:cNvPicPr preferRelativeResize="0"/>
          <p:nvPr/>
        </p:nvPicPr>
        <p:blipFill>
          <a:blip r:embed="rId4">
            <a:alphaModFix/>
          </a:blip>
          <a:stretch>
            <a:fillRect/>
          </a:stretch>
        </p:blipFill>
        <p:spPr>
          <a:xfrm>
            <a:off x="5479600" y="1721000"/>
            <a:ext cx="1200150" cy="8858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76"/>
          <p:cNvSpPr txBox="1"/>
          <p:nvPr>
            <p:ph type="ctrTitle"/>
          </p:nvPr>
        </p:nvSpPr>
        <p:spPr>
          <a:xfrm>
            <a:off x="636425" y="349450"/>
            <a:ext cx="7404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Using the Standard Algorithm with Carrying</a:t>
            </a:r>
            <a:endParaRPr b="0" sz="2300">
              <a:solidFill>
                <a:srgbClr val="434343"/>
              </a:solidFill>
              <a:latin typeface="Hepta Slab"/>
              <a:ea typeface="Hepta Slab"/>
              <a:cs typeface="Hepta Slab"/>
              <a:sym typeface="Hepta Slab"/>
            </a:endParaRPr>
          </a:p>
        </p:txBody>
      </p:sp>
      <p:sp>
        <p:nvSpPr>
          <p:cNvPr id="709" name="Google Shape;709;p76"/>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710" name="Google Shape;710;p76"/>
          <p:cNvSpPr txBox="1"/>
          <p:nvPr/>
        </p:nvSpPr>
        <p:spPr>
          <a:xfrm>
            <a:off x="305725" y="1311100"/>
            <a:ext cx="4154400" cy="49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Quicksand"/>
                <a:ea typeface="Quicksand"/>
                <a:cs typeface="Quicksand"/>
                <a:sym typeface="Quicksand"/>
              </a:rPr>
              <a:t>1. Find each product using the standard algorithm.</a:t>
            </a:r>
            <a:endParaRPr sz="1800">
              <a:solidFill>
                <a:schemeClr val="dk1"/>
              </a:solidFill>
              <a:latin typeface="Quicksand"/>
              <a:ea typeface="Quicksand"/>
              <a:cs typeface="Quicksand"/>
              <a:sym typeface="Quicksand"/>
            </a:endParaRPr>
          </a:p>
          <a:p>
            <a:pPr indent="0" lvl="0" marL="914400" rtl="0" algn="l">
              <a:spcBef>
                <a:spcPts val="0"/>
              </a:spcBef>
              <a:spcAft>
                <a:spcPts val="0"/>
              </a:spcAft>
              <a:buNone/>
            </a:pPr>
            <a:r>
              <a:t/>
            </a:r>
            <a:endParaRPr sz="1800">
              <a:solidFill>
                <a:schemeClr val="dk1"/>
              </a:solidFill>
              <a:latin typeface="Quicksand"/>
              <a:ea typeface="Quicksand"/>
              <a:cs typeface="Quicksand"/>
              <a:sym typeface="Quicksand"/>
            </a:endParaRPr>
          </a:p>
          <a:p>
            <a:pPr indent="-342900" lvl="0" marL="1371600" rtl="0" algn="l">
              <a:spcBef>
                <a:spcPts val="0"/>
              </a:spcBef>
              <a:spcAft>
                <a:spcPts val="0"/>
              </a:spcAft>
              <a:buSzPts val="1800"/>
              <a:buFont typeface="Quicksand"/>
              <a:buAutoNum type="alphaLcPeriod"/>
            </a:pPr>
            <a:r>
              <a:rPr lang="en" sz="1800">
                <a:latin typeface="Quicksand"/>
                <a:ea typeface="Quicksand"/>
                <a:cs typeface="Quicksand"/>
                <a:sym typeface="Quicksand"/>
              </a:rPr>
              <a:t>327 × 3</a:t>
            </a:r>
            <a:endParaRPr sz="1800">
              <a:latin typeface="Quicksand"/>
              <a:ea typeface="Quicksand"/>
              <a:cs typeface="Quicksand"/>
              <a:sym typeface="Quicksand"/>
            </a:endParaRPr>
          </a:p>
          <a:p>
            <a:pPr indent="0" lvl="0" marL="1371600" rtl="0" algn="l">
              <a:spcBef>
                <a:spcPts val="0"/>
              </a:spcBef>
              <a:spcAft>
                <a:spcPts val="0"/>
              </a:spcAft>
              <a:buNone/>
            </a:pPr>
            <a:r>
              <a:t/>
            </a:r>
            <a:endParaRPr sz="1800">
              <a:latin typeface="Quicksand"/>
              <a:ea typeface="Quicksand"/>
              <a:cs typeface="Quicksand"/>
              <a:sym typeface="Quicksand"/>
            </a:endParaRPr>
          </a:p>
          <a:p>
            <a:pPr indent="-342900" lvl="0" marL="1371600" rtl="0" algn="l">
              <a:spcBef>
                <a:spcPts val="0"/>
              </a:spcBef>
              <a:spcAft>
                <a:spcPts val="0"/>
              </a:spcAft>
              <a:buClr>
                <a:schemeClr val="dk1"/>
              </a:buClr>
              <a:buSzPts val="1800"/>
              <a:buFont typeface="Quicksand"/>
              <a:buAutoNum type="alphaLcPeriod"/>
            </a:pPr>
            <a:r>
              <a:rPr lang="en" sz="1800">
                <a:solidFill>
                  <a:schemeClr val="dk1"/>
                </a:solidFill>
                <a:latin typeface="Quicksand"/>
                <a:ea typeface="Quicksand"/>
                <a:cs typeface="Quicksand"/>
                <a:sym typeface="Quicksand"/>
              </a:rPr>
              <a:t>261</a:t>
            </a:r>
            <a:r>
              <a:rPr lang="en" sz="1800">
                <a:solidFill>
                  <a:schemeClr val="dk1"/>
                </a:solidFill>
                <a:latin typeface="Quicksand"/>
                <a:ea typeface="Quicksand"/>
                <a:cs typeface="Quicksand"/>
                <a:sym typeface="Quicksand"/>
              </a:rPr>
              <a:t> × 4</a:t>
            </a:r>
            <a:endParaRPr sz="1800">
              <a:solidFill>
                <a:schemeClr val="dk1"/>
              </a:solidFill>
              <a:latin typeface="Quicksand"/>
              <a:ea typeface="Quicksand"/>
              <a:cs typeface="Quicksand"/>
              <a:sym typeface="Quicksand"/>
            </a:endParaRPr>
          </a:p>
          <a:p>
            <a:pPr indent="0" lvl="0" marL="457200" rtl="0" algn="l">
              <a:spcBef>
                <a:spcPts val="0"/>
              </a:spcBef>
              <a:spcAft>
                <a:spcPts val="0"/>
              </a:spcAft>
              <a:buNone/>
            </a:pPr>
            <a:r>
              <a:t/>
            </a:r>
            <a:endParaRPr sz="1800">
              <a:solidFill>
                <a:schemeClr val="dk2"/>
              </a:solidFill>
              <a:latin typeface="Quicksand"/>
              <a:ea typeface="Quicksand"/>
              <a:cs typeface="Quicksand"/>
              <a:sym typeface="Quicksand"/>
            </a:endParaRPr>
          </a:p>
        </p:txBody>
      </p:sp>
      <p:sp>
        <p:nvSpPr>
          <p:cNvPr id="711" name="Google Shape;711;p76"/>
          <p:cNvSpPr txBox="1"/>
          <p:nvPr/>
        </p:nvSpPr>
        <p:spPr>
          <a:xfrm>
            <a:off x="4361175" y="1116300"/>
            <a:ext cx="4451100" cy="35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2. Tyler tried to use the algorithm to multiply </a:t>
            </a:r>
            <a:r>
              <a:rPr lang="en" sz="1800">
                <a:solidFill>
                  <a:schemeClr val="dk1"/>
                </a:solidFill>
                <a:latin typeface="Quicksand"/>
                <a:ea typeface="Quicksand"/>
                <a:cs typeface="Quicksand"/>
                <a:sym typeface="Quicksand"/>
              </a:rPr>
              <a:t>261</a:t>
            </a:r>
            <a:r>
              <a:rPr lang="en" sz="1800">
                <a:solidFill>
                  <a:schemeClr val="dk1"/>
                </a:solidFill>
                <a:latin typeface="Quicksand"/>
                <a:ea typeface="Quicksand"/>
                <a:cs typeface="Quicksand"/>
                <a:sym typeface="Quicksand"/>
              </a:rPr>
              <a:t> × 4</a:t>
            </a:r>
            <a:r>
              <a:rPr lang="en" sz="1800">
                <a:latin typeface="Quicksand"/>
                <a:ea typeface="Quicksand"/>
                <a:cs typeface="Quicksand"/>
                <a:sym typeface="Quicksand"/>
              </a:rPr>
              <a:t> , but he made a mistake.</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a. Describe the mistake Tyler made.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b. Explain what Tyler should do to fix his mistake.</a:t>
            </a:r>
            <a:endParaRPr sz="1800">
              <a:latin typeface="Quicksand"/>
              <a:ea typeface="Quicksand"/>
              <a:cs typeface="Quicksand"/>
              <a:sym typeface="Quicksand"/>
            </a:endParaRPr>
          </a:p>
        </p:txBody>
      </p:sp>
      <p:pic>
        <p:nvPicPr>
          <p:cNvPr id="712" name="Google Shape;712;p76"/>
          <p:cNvPicPr preferRelativeResize="0"/>
          <p:nvPr/>
        </p:nvPicPr>
        <p:blipFill>
          <a:blip r:embed="rId3">
            <a:alphaModFix/>
          </a:blip>
          <a:stretch>
            <a:fillRect/>
          </a:stretch>
        </p:blipFill>
        <p:spPr>
          <a:xfrm>
            <a:off x="5762175" y="1876450"/>
            <a:ext cx="1432275" cy="10344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7"/>
          <p:cNvSpPr txBox="1"/>
          <p:nvPr/>
        </p:nvSpPr>
        <p:spPr>
          <a:xfrm>
            <a:off x="1404738" y="3110225"/>
            <a:ext cx="15561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does the 2 over the 2 in 261 represent?</a:t>
            </a:r>
            <a:endParaRPr b="1" sz="1200">
              <a:latin typeface="Quicksand"/>
              <a:ea typeface="Quicksand"/>
              <a:cs typeface="Quicksand"/>
              <a:sym typeface="Quicksand"/>
            </a:endParaRPr>
          </a:p>
        </p:txBody>
      </p:sp>
      <p:pic>
        <p:nvPicPr>
          <p:cNvPr id="718" name="Google Shape;718;p77"/>
          <p:cNvPicPr preferRelativeResize="0"/>
          <p:nvPr/>
        </p:nvPicPr>
        <p:blipFill rotWithShape="1">
          <a:blip r:embed="rId3">
            <a:alphaModFix/>
          </a:blip>
          <a:srcRect b="0" l="17428" r="19424" t="0"/>
          <a:stretch/>
        </p:blipFill>
        <p:spPr>
          <a:xfrm>
            <a:off x="3982125" y="3650236"/>
            <a:ext cx="1068600" cy="1064389"/>
          </a:xfrm>
          <a:prstGeom prst="rect">
            <a:avLst/>
          </a:prstGeom>
          <a:noFill/>
          <a:ln>
            <a:noFill/>
          </a:ln>
        </p:spPr>
      </p:pic>
      <p:sp>
        <p:nvSpPr>
          <p:cNvPr id="719" name="Google Shape;719;p7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720" name="Google Shape;720;p77"/>
          <p:cNvSpPr/>
          <p:nvPr/>
        </p:nvSpPr>
        <p:spPr>
          <a:xfrm flipH="1">
            <a:off x="1194829" y="3039162"/>
            <a:ext cx="2121471" cy="106438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7"/>
          <p:cNvSpPr txBox="1"/>
          <p:nvPr/>
        </p:nvSpPr>
        <p:spPr>
          <a:xfrm>
            <a:off x="5488050" y="3210100"/>
            <a:ext cx="193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Why is there 1 thousand in the product 261 × 4 ?</a:t>
            </a:r>
            <a:endParaRPr b="1" sz="1300">
              <a:latin typeface="Quicksand"/>
              <a:ea typeface="Quicksand"/>
              <a:cs typeface="Quicksand"/>
              <a:sym typeface="Quicksand"/>
            </a:endParaRPr>
          </a:p>
        </p:txBody>
      </p:sp>
      <p:sp>
        <p:nvSpPr>
          <p:cNvPr id="722" name="Google Shape;722;p77"/>
          <p:cNvSpPr/>
          <p:nvPr/>
        </p:nvSpPr>
        <p:spPr>
          <a:xfrm>
            <a:off x="5389179" y="3039150"/>
            <a:ext cx="2335072" cy="13905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7"/>
          <p:cNvSpPr txBox="1"/>
          <p:nvPr/>
        </p:nvSpPr>
        <p:spPr>
          <a:xfrm>
            <a:off x="517700" y="536950"/>
            <a:ext cx="7425600" cy="14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how to multiply numbers with the standard algorithm in which we need to compose a new unit, or use carrying notation to record part of a partial product in the place value to the left.</a:t>
            </a:r>
            <a:endParaRPr sz="1900">
              <a:latin typeface="Quicksand"/>
              <a:ea typeface="Quicksand"/>
              <a:cs typeface="Quicksand"/>
              <a:sym typeface="Quicksand"/>
            </a:endParaRPr>
          </a:p>
        </p:txBody>
      </p:sp>
      <p:pic>
        <p:nvPicPr>
          <p:cNvPr id="724" name="Google Shape;724;p77"/>
          <p:cNvPicPr preferRelativeResize="0"/>
          <p:nvPr/>
        </p:nvPicPr>
        <p:blipFill>
          <a:blip r:embed="rId4">
            <a:alphaModFix/>
          </a:blip>
          <a:stretch>
            <a:fillRect/>
          </a:stretch>
        </p:blipFill>
        <p:spPr>
          <a:xfrm>
            <a:off x="3711950" y="2039550"/>
            <a:ext cx="1403105" cy="10644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78"/>
          <p:cNvSpPr txBox="1"/>
          <p:nvPr>
            <p:ph type="ctrTitle"/>
          </p:nvPr>
        </p:nvSpPr>
        <p:spPr>
          <a:xfrm>
            <a:off x="1440900" y="1236575"/>
            <a:ext cx="62622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Compose More Units </a:t>
            </a:r>
            <a:endParaRPr sz="4400">
              <a:solidFill>
                <a:srgbClr val="434343"/>
              </a:solidFill>
              <a:latin typeface="Hepta Slab"/>
              <a:ea typeface="Hepta Slab"/>
              <a:cs typeface="Hepta Slab"/>
              <a:sym typeface="Hepta Slab"/>
            </a:endParaRPr>
          </a:p>
        </p:txBody>
      </p:sp>
      <p:sp>
        <p:nvSpPr>
          <p:cNvPr id="730" name="Google Shape;730;p78"/>
          <p:cNvSpPr txBox="1"/>
          <p:nvPr/>
        </p:nvSpPr>
        <p:spPr>
          <a:xfrm>
            <a:off x="1542675" y="2735375"/>
            <a:ext cx="6972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how to record more newly composed units with the standard algorithm.</a:t>
            </a:r>
            <a:endParaRPr>
              <a:latin typeface="Quicksand"/>
              <a:ea typeface="Quicksand"/>
              <a:cs typeface="Quicksand"/>
              <a:sym typeface="Quicksand"/>
            </a:endParaRPr>
          </a:p>
        </p:txBody>
      </p:sp>
      <p:sp>
        <p:nvSpPr>
          <p:cNvPr id="731" name="Google Shape;731;p78"/>
          <p:cNvSpPr/>
          <p:nvPr/>
        </p:nvSpPr>
        <p:spPr>
          <a:xfrm>
            <a:off x="1155515" y="2735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5.NBT.B.5</a:t>
            </a:r>
            <a:endParaRPr sz="1100">
              <a:latin typeface="Quicksand"/>
              <a:ea typeface="Quicksand"/>
              <a:cs typeface="Quicksand"/>
              <a:sym typeface="Quicksand"/>
            </a:endParaRPr>
          </a:p>
        </p:txBody>
      </p:sp>
      <p:sp>
        <p:nvSpPr>
          <p:cNvPr id="733" name="Google Shape;733;p7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37" name="Shape 737"/>
        <p:cNvGrpSpPr/>
        <p:nvPr/>
      </p:nvGrpSpPr>
      <p:grpSpPr>
        <a:xfrm>
          <a:off x="0" y="0"/>
          <a:ext cx="0" cy="0"/>
          <a:chOff x="0" y="0"/>
          <a:chExt cx="0" cy="0"/>
        </a:xfrm>
      </p:grpSpPr>
      <p:sp>
        <p:nvSpPr>
          <p:cNvPr id="738" name="Google Shape;738;p79"/>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Three Factors</a:t>
            </a:r>
            <a:endParaRPr b="0" sz="3000">
              <a:solidFill>
                <a:srgbClr val="666666"/>
              </a:solidFill>
              <a:latin typeface="Hepta Slab"/>
              <a:ea typeface="Hepta Slab"/>
              <a:cs typeface="Hepta Slab"/>
              <a:sym typeface="Hepta Slab"/>
            </a:endParaRPr>
          </a:p>
        </p:txBody>
      </p:sp>
      <p:sp>
        <p:nvSpPr>
          <p:cNvPr id="739" name="Google Shape;739;p7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40" name="Google Shape;740;p79"/>
          <p:cNvGrpSpPr/>
          <p:nvPr/>
        </p:nvGrpSpPr>
        <p:grpSpPr>
          <a:xfrm>
            <a:off x="760151" y="1543763"/>
            <a:ext cx="3079836" cy="1339308"/>
            <a:chOff x="943501" y="1534588"/>
            <a:chExt cx="3079836" cy="1339308"/>
          </a:xfrm>
        </p:grpSpPr>
        <p:sp>
          <p:nvSpPr>
            <p:cNvPr id="741" name="Google Shape;741;p79"/>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9"/>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743" name="Google Shape;743;p79"/>
          <p:cNvPicPr preferRelativeResize="0"/>
          <p:nvPr/>
        </p:nvPicPr>
        <p:blipFill>
          <a:blip r:embed="rId3">
            <a:alphaModFix/>
          </a:blip>
          <a:stretch>
            <a:fillRect/>
          </a:stretch>
        </p:blipFill>
        <p:spPr>
          <a:xfrm>
            <a:off x="3006750" y="2583302"/>
            <a:ext cx="3587050" cy="10688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47" name="Shape 747"/>
        <p:cNvGrpSpPr/>
        <p:nvPr/>
      </p:nvGrpSpPr>
      <p:grpSpPr>
        <a:xfrm>
          <a:off x="0" y="0"/>
          <a:ext cx="0" cy="0"/>
          <a:chOff x="0" y="0"/>
          <a:chExt cx="0" cy="0"/>
        </a:xfrm>
      </p:grpSpPr>
      <p:sp>
        <p:nvSpPr>
          <p:cNvPr id="748" name="Google Shape;748;p80"/>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Three Factors</a:t>
            </a:r>
            <a:endParaRPr b="0" sz="3000">
              <a:solidFill>
                <a:srgbClr val="666666"/>
              </a:solidFill>
              <a:latin typeface="Hepta Slab"/>
              <a:ea typeface="Hepta Slab"/>
              <a:cs typeface="Hepta Slab"/>
              <a:sym typeface="Hepta Slab"/>
            </a:endParaRPr>
          </a:p>
        </p:txBody>
      </p:sp>
      <p:sp>
        <p:nvSpPr>
          <p:cNvPr id="749" name="Google Shape;749;p80"/>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50" name="Google Shape;750;p80"/>
          <p:cNvGrpSpPr/>
          <p:nvPr/>
        </p:nvGrpSpPr>
        <p:grpSpPr>
          <a:xfrm>
            <a:off x="760151" y="1543763"/>
            <a:ext cx="3079836" cy="1339308"/>
            <a:chOff x="943501" y="1534588"/>
            <a:chExt cx="3079836" cy="1339308"/>
          </a:xfrm>
        </p:grpSpPr>
        <p:sp>
          <p:nvSpPr>
            <p:cNvPr id="751" name="Google Shape;751;p80"/>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0"/>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753" name="Google Shape;753;p80"/>
          <p:cNvPicPr preferRelativeResize="0"/>
          <p:nvPr/>
        </p:nvPicPr>
        <p:blipFill>
          <a:blip r:embed="rId3">
            <a:alphaModFix/>
          </a:blip>
          <a:stretch>
            <a:fillRect/>
          </a:stretch>
        </p:blipFill>
        <p:spPr>
          <a:xfrm>
            <a:off x="2311938" y="2767003"/>
            <a:ext cx="4520125" cy="11471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57" name="Shape 757"/>
        <p:cNvGrpSpPr/>
        <p:nvPr/>
      </p:nvGrpSpPr>
      <p:grpSpPr>
        <a:xfrm>
          <a:off x="0" y="0"/>
          <a:ext cx="0" cy="0"/>
          <a:chOff x="0" y="0"/>
          <a:chExt cx="0" cy="0"/>
        </a:xfrm>
      </p:grpSpPr>
      <p:sp>
        <p:nvSpPr>
          <p:cNvPr id="758" name="Google Shape;758;p81"/>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Three Factors</a:t>
            </a:r>
            <a:endParaRPr b="0" sz="3000">
              <a:solidFill>
                <a:srgbClr val="666666"/>
              </a:solidFill>
              <a:latin typeface="Hepta Slab"/>
              <a:ea typeface="Hepta Slab"/>
              <a:cs typeface="Hepta Slab"/>
              <a:sym typeface="Hepta Slab"/>
            </a:endParaRPr>
          </a:p>
        </p:txBody>
      </p:sp>
      <p:sp>
        <p:nvSpPr>
          <p:cNvPr id="759" name="Google Shape;759;p81"/>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60" name="Google Shape;760;p81"/>
          <p:cNvGrpSpPr/>
          <p:nvPr/>
        </p:nvGrpSpPr>
        <p:grpSpPr>
          <a:xfrm>
            <a:off x="760151" y="1543763"/>
            <a:ext cx="3079836" cy="1339308"/>
            <a:chOff x="943501" y="1534588"/>
            <a:chExt cx="3079836" cy="1339308"/>
          </a:xfrm>
        </p:grpSpPr>
        <p:sp>
          <p:nvSpPr>
            <p:cNvPr id="761" name="Google Shape;761;p81"/>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81"/>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763" name="Google Shape;763;p81"/>
          <p:cNvPicPr preferRelativeResize="0"/>
          <p:nvPr/>
        </p:nvPicPr>
        <p:blipFill>
          <a:blip r:embed="rId3">
            <a:alphaModFix/>
          </a:blip>
          <a:stretch>
            <a:fillRect/>
          </a:stretch>
        </p:blipFill>
        <p:spPr>
          <a:xfrm>
            <a:off x="2667625" y="2625702"/>
            <a:ext cx="4121525" cy="11189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67" name="Shape 767"/>
        <p:cNvGrpSpPr/>
        <p:nvPr/>
      </p:nvGrpSpPr>
      <p:grpSpPr>
        <a:xfrm>
          <a:off x="0" y="0"/>
          <a:ext cx="0" cy="0"/>
          <a:chOff x="0" y="0"/>
          <a:chExt cx="0" cy="0"/>
        </a:xfrm>
      </p:grpSpPr>
      <p:sp>
        <p:nvSpPr>
          <p:cNvPr id="768" name="Google Shape;768;p82"/>
          <p:cNvSpPr txBox="1"/>
          <p:nvPr>
            <p:ph type="ctrTitle"/>
          </p:nvPr>
        </p:nvSpPr>
        <p:spPr>
          <a:xfrm>
            <a:off x="620500" y="731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a:t>
            </a:r>
            <a:endParaRPr sz="3000">
              <a:solidFill>
                <a:srgbClr val="666666"/>
              </a:solidFill>
              <a:latin typeface="Hepta Slab"/>
              <a:ea typeface="Hepta Slab"/>
              <a:cs typeface="Hepta Slab"/>
              <a:sym typeface="Hepta Slab"/>
            </a:endParaRPr>
          </a:p>
          <a:p>
            <a:pPr indent="0" lvl="0" marL="0" rtl="0" algn="ctr">
              <a:spcBef>
                <a:spcPts val="0"/>
              </a:spcBef>
              <a:spcAft>
                <a:spcPts val="0"/>
              </a:spcAft>
              <a:buNone/>
            </a:pPr>
            <a:r>
              <a:rPr lang="en" sz="3000">
                <a:solidFill>
                  <a:srgbClr val="666666"/>
                </a:solidFill>
                <a:latin typeface="Hepta Slab"/>
                <a:ea typeface="Hepta Slab"/>
                <a:cs typeface="Hepta Slab"/>
                <a:sym typeface="Hepta Slab"/>
              </a:rPr>
              <a:t>Three Factors</a:t>
            </a:r>
            <a:endParaRPr b="0" sz="3000">
              <a:solidFill>
                <a:srgbClr val="666666"/>
              </a:solidFill>
              <a:latin typeface="Hepta Slab"/>
              <a:ea typeface="Hepta Slab"/>
              <a:cs typeface="Hepta Slab"/>
              <a:sym typeface="Hepta Slab"/>
            </a:endParaRPr>
          </a:p>
        </p:txBody>
      </p:sp>
      <p:sp>
        <p:nvSpPr>
          <p:cNvPr id="769" name="Google Shape;769;p82"/>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70" name="Google Shape;770;p82"/>
          <p:cNvGrpSpPr/>
          <p:nvPr/>
        </p:nvGrpSpPr>
        <p:grpSpPr>
          <a:xfrm>
            <a:off x="760151" y="1543763"/>
            <a:ext cx="3079836" cy="1339308"/>
            <a:chOff x="943501" y="1534588"/>
            <a:chExt cx="3079836" cy="1339308"/>
          </a:xfrm>
        </p:grpSpPr>
        <p:sp>
          <p:nvSpPr>
            <p:cNvPr id="771" name="Google Shape;771;p82"/>
            <p:cNvSpPr/>
            <p:nvPr/>
          </p:nvSpPr>
          <p:spPr>
            <a:xfrm rot="-591543">
              <a:off x="993589" y="1783463"/>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82"/>
            <p:cNvSpPr txBox="1"/>
            <p:nvPr/>
          </p:nvSpPr>
          <p:spPr>
            <a:xfrm rot="-582179">
              <a:off x="1453762" y="1886860"/>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product mentally. </a:t>
              </a:r>
              <a:endParaRPr>
                <a:latin typeface="Livvic"/>
                <a:ea typeface="Livvic"/>
                <a:cs typeface="Livvic"/>
                <a:sym typeface="Livvic"/>
              </a:endParaRPr>
            </a:p>
          </p:txBody>
        </p:sp>
      </p:grpSp>
      <p:pic>
        <p:nvPicPr>
          <p:cNvPr id="773" name="Google Shape;773;p82"/>
          <p:cNvPicPr preferRelativeResize="0"/>
          <p:nvPr/>
        </p:nvPicPr>
        <p:blipFill>
          <a:blip r:embed="rId3">
            <a:alphaModFix/>
          </a:blip>
          <a:stretch>
            <a:fillRect/>
          </a:stretch>
        </p:blipFill>
        <p:spPr>
          <a:xfrm>
            <a:off x="2766550" y="2653952"/>
            <a:ext cx="4166711" cy="13393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83"/>
          <p:cNvSpPr txBox="1"/>
          <p:nvPr>
            <p:ph type="ctrTitle"/>
          </p:nvPr>
        </p:nvSpPr>
        <p:spPr>
          <a:xfrm>
            <a:off x="799250" y="3019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Compose and Carry Again</a:t>
            </a:r>
            <a:endParaRPr b="0" sz="3000">
              <a:solidFill>
                <a:srgbClr val="434343"/>
              </a:solidFill>
              <a:latin typeface="Hepta Slab"/>
              <a:ea typeface="Hepta Slab"/>
              <a:cs typeface="Hepta Slab"/>
              <a:sym typeface="Hepta Slab"/>
            </a:endParaRPr>
          </a:p>
        </p:txBody>
      </p:sp>
      <p:sp>
        <p:nvSpPr>
          <p:cNvPr id="779" name="Google Shape;779;p8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780" name="Google Shape;780;p83"/>
          <p:cNvSpPr txBox="1"/>
          <p:nvPr/>
        </p:nvSpPr>
        <p:spPr>
          <a:xfrm>
            <a:off x="588350" y="1102175"/>
            <a:ext cx="3786900" cy="3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Find the value of </a:t>
            </a:r>
            <a:r>
              <a:rPr lang="en" sz="1600">
                <a:solidFill>
                  <a:schemeClr val="dk1"/>
                </a:solidFill>
                <a:latin typeface="Quicksand"/>
                <a:ea typeface="Quicksand"/>
                <a:cs typeface="Quicksand"/>
                <a:sym typeface="Quicksand"/>
              </a:rPr>
              <a:t>286</a:t>
            </a:r>
            <a:r>
              <a:rPr lang="en" sz="1600">
                <a:solidFill>
                  <a:schemeClr val="dk1"/>
                </a:solidFill>
                <a:latin typeface="Quicksand"/>
                <a:ea typeface="Quicksand"/>
                <a:cs typeface="Quicksand"/>
                <a:sym typeface="Quicksand"/>
              </a:rPr>
              <a:t> × 4</a:t>
            </a:r>
            <a:r>
              <a:rPr lang="en" sz="1600">
                <a:latin typeface="Quicksand"/>
                <a:ea typeface="Quicksand"/>
                <a:cs typeface="Quicksand"/>
                <a:sym typeface="Quicksand"/>
              </a:rPr>
              <a:t> . Here is how Tyler used the standard algorithm to calculate </a:t>
            </a:r>
            <a:r>
              <a:rPr lang="en" sz="1600">
                <a:solidFill>
                  <a:schemeClr val="dk1"/>
                </a:solidFill>
                <a:latin typeface="Quicksand"/>
                <a:ea typeface="Quicksand"/>
                <a:cs typeface="Quicksand"/>
                <a:sym typeface="Quicksand"/>
              </a:rPr>
              <a:t>286 × 4</a:t>
            </a:r>
            <a:r>
              <a:rPr lang="en" sz="1600">
                <a:latin typeface="Quicksand"/>
                <a:ea typeface="Quicksand"/>
                <a:cs typeface="Quicksand"/>
                <a:sym typeface="Quicksand"/>
              </a:rPr>
              <a: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What does the 2 over the 8 represent? Explain your reasoning. </a:t>
            </a:r>
            <a:endParaRPr sz="1600">
              <a:latin typeface="Quicksand"/>
              <a:ea typeface="Quicksand"/>
              <a:cs typeface="Quicksand"/>
              <a:sym typeface="Quicksand"/>
            </a:endParaRPr>
          </a:p>
        </p:txBody>
      </p:sp>
      <p:pic>
        <p:nvPicPr>
          <p:cNvPr id="781" name="Google Shape;781;p83"/>
          <p:cNvPicPr preferRelativeResize="0"/>
          <p:nvPr/>
        </p:nvPicPr>
        <p:blipFill>
          <a:blip r:embed="rId3">
            <a:alphaModFix/>
          </a:blip>
          <a:stretch>
            <a:fillRect/>
          </a:stretch>
        </p:blipFill>
        <p:spPr>
          <a:xfrm>
            <a:off x="1517850" y="2179625"/>
            <a:ext cx="1171575" cy="942975"/>
          </a:xfrm>
          <a:prstGeom prst="rect">
            <a:avLst/>
          </a:prstGeom>
          <a:noFill/>
          <a:ln>
            <a:noFill/>
          </a:ln>
        </p:spPr>
      </p:pic>
      <p:sp>
        <p:nvSpPr>
          <p:cNvPr id="782" name="Google Shape;782;p83"/>
          <p:cNvSpPr txBox="1"/>
          <p:nvPr/>
        </p:nvSpPr>
        <p:spPr>
          <a:xfrm>
            <a:off x="4584275" y="1102175"/>
            <a:ext cx="3786900" cy="3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What does the 3 over the 2 represent? Explain your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4. Use Tyler’s method to calculate </a:t>
            </a:r>
            <a:endParaRPr sz="1600">
              <a:latin typeface="Quicksand"/>
              <a:ea typeface="Quicksand"/>
              <a:cs typeface="Quicksand"/>
              <a:sym typeface="Quicksand"/>
            </a:endParaRPr>
          </a:p>
          <a:p>
            <a:pPr indent="0" lvl="0" marL="0" rtl="0" algn="l">
              <a:spcBef>
                <a:spcPts val="0"/>
              </a:spcBef>
              <a:spcAft>
                <a:spcPts val="0"/>
              </a:spcAft>
              <a:buNone/>
            </a:pPr>
            <a:r>
              <a:t/>
            </a:r>
            <a:endParaRPr sz="1600">
              <a:solidFill>
                <a:schemeClr val="dk1"/>
              </a:solidFill>
              <a:latin typeface="Quicksand"/>
              <a:ea typeface="Quicksand"/>
              <a:cs typeface="Quicksand"/>
              <a:sym typeface="Quicksand"/>
            </a:endParaRPr>
          </a:p>
          <a:p>
            <a:pPr indent="0" lvl="0" marL="1371600" rtl="0" algn="l">
              <a:spcBef>
                <a:spcPts val="0"/>
              </a:spcBef>
              <a:spcAft>
                <a:spcPts val="0"/>
              </a:spcAft>
              <a:buNone/>
            </a:pPr>
            <a:r>
              <a:rPr lang="en" sz="1600">
                <a:solidFill>
                  <a:schemeClr val="dk1"/>
                </a:solidFill>
                <a:latin typeface="Quicksand"/>
                <a:ea typeface="Quicksand"/>
                <a:cs typeface="Quicksand"/>
                <a:sym typeface="Quicksand"/>
              </a:rPr>
              <a:t>375 × 3</a:t>
            </a:r>
            <a:r>
              <a:rPr lang="en" sz="1600">
                <a:latin typeface="Quicksand"/>
                <a:ea typeface="Quicksand"/>
                <a:cs typeface="Quicksand"/>
                <a:sym typeface="Quicksand"/>
              </a:rPr>
              <a:t> </a:t>
            </a:r>
            <a:endParaRPr sz="1600">
              <a:latin typeface="Quicksand"/>
              <a:ea typeface="Quicksand"/>
              <a:cs typeface="Quicksand"/>
              <a:sym typeface="Quicksan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84"/>
          <p:cNvSpPr txBox="1"/>
          <p:nvPr>
            <p:ph type="ctrTitle"/>
          </p:nvPr>
        </p:nvSpPr>
        <p:spPr>
          <a:xfrm>
            <a:off x="799250" y="3019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Units Upon Units</a:t>
            </a:r>
            <a:endParaRPr b="0" sz="3000">
              <a:solidFill>
                <a:srgbClr val="434343"/>
              </a:solidFill>
              <a:latin typeface="Hepta Slab"/>
              <a:ea typeface="Hepta Slab"/>
              <a:cs typeface="Hepta Slab"/>
              <a:sym typeface="Hepta Slab"/>
            </a:endParaRPr>
          </a:p>
        </p:txBody>
      </p:sp>
      <p:sp>
        <p:nvSpPr>
          <p:cNvPr id="788" name="Google Shape;788;p84"/>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789" name="Google Shape;789;p84"/>
          <p:cNvSpPr txBox="1"/>
          <p:nvPr/>
        </p:nvSpPr>
        <p:spPr>
          <a:xfrm>
            <a:off x="1118400" y="1024350"/>
            <a:ext cx="8025600" cy="3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Find </a:t>
            </a:r>
            <a:r>
              <a:rPr lang="en" sz="1600">
                <a:solidFill>
                  <a:schemeClr val="dk1"/>
                </a:solidFill>
                <a:latin typeface="Quicksand"/>
                <a:ea typeface="Quicksand"/>
                <a:cs typeface="Quicksand"/>
                <a:sym typeface="Quicksand"/>
              </a:rPr>
              <a:t>216</a:t>
            </a:r>
            <a:r>
              <a:rPr lang="en" sz="1600">
                <a:solidFill>
                  <a:schemeClr val="dk1"/>
                </a:solidFill>
                <a:latin typeface="Quicksand"/>
                <a:ea typeface="Quicksand"/>
                <a:cs typeface="Quicksand"/>
                <a:sym typeface="Quicksand"/>
              </a:rPr>
              <a:t> × 3  </a:t>
            </a:r>
            <a:r>
              <a:rPr lang="en" sz="1600">
                <a:latin typeface="Quicksand"/>
                <a:ea typeface="Quicksand"/>
                <a:cs typeface="Quicksand"/>
                <a:sym typeface="Quicksand"/>
              </a:rPr>
              <a:t>using the standard algorithm.</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Lin used the standard algorithm to calculate </a:t>
            </a:r>
            <a:r>
              <a:rPr lang="en" sz="1600">
                <a:solidFill>
                  <a:schemeClr val="dk1"/>
                </a:solidFill>
                <a:latin typeface="Quicksand"/>
                <a:ea typeface="Quicksand"/>
                <a:cs typeface="Quicksand"/>
                <a:sym typeface="Quicksand"/>
              </a:rPr>
              <a:t>216 × 3</a:t>
            </a:r>
            <a:r>
              <a:rPr lang="en" sz="1600">
                <a:latin typeface="Quicksand"/>
                <a:ea typeface="Quicksand"/>
                <a:cs typeface="Quicksand"/>
                <a:sym typeface="Quicksand"/>
              </a:rPr>
              <a:t> . Here is her work:</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a. Where do you see </a:t>
            </a:r>
            <a:r>
              <a:rPr lang="en" sz="1600">
                <a:solidFill>
                  <a:schemeClr val="dk1"/>
                </a:solidFill>
                <a:latin typeface="Quicksand"/>
                <a:ea typeface="Quicksand"/>
                <a:cs typeface="Quicksand"/>
                <a:sym typeface="Quicksand"/>
              </a:rPr>
              <a:t>216 × 3</a:t>
            </a:r>
            <a:r>
              <a:rPr lang="en" sz="1600">
                <a:latin typeface="Quicksand"/>
                <a:ea typeface="Quicksand"/>
                <a:cs typeface="Quicksand"/>
                <a:sym typeface="Quicksand"/>
              </a:rPr>
              <a:t> in Lin’s work?</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b. Where do you see </a:t>
            </a:r>
            <a:r>
              <a:rPr lang="en" sz="1600">
                <a:solidFill>
                  <a:schemeClr val="dk1"/>
                </a:solidFill>
                <a:latin typeface="Quicksand"/>
                <a:ea typeface="Quicksand"/>
                <a:cs typeface="Quicksand"/>
                <a:sym typeface="Quicksand"/>
              </a:rPr>
              <a:t>216 × 40</a:t>
            </a:r>
            <a:r>
              <a:rPr lang="en" sz="1600">
                <a:latin typeface="Quicksand"/>
                <a:ea typeface="Quicksand"/>
                <a:cs typeface="Quicksand"/>
                <a:sym typeface="Quicksand"/>
              </a:rPr>
              <a:t> in Lin’s work?</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				c. What does the blue 2 represent in Lin’s calculation?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Use Lin’s method to calculate </a:t>
            </a:r>
            <a:r>
              <a:rPr lang="en" sz="1600">
                <a:solidFill>
                  <a:schemeClr val="dk1"/>
                </a:solidFill>
                <a:latin typeface="Quicksand"/>
                <a:ea typeface="Quicksand"/>
                <a:cs typeface="Quicksand"/>
                <a:sym typeface="Quicksand"/>
              </a:rPr>
              <a:t>128 × 24.</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90" name="Google Shape;790;p84"/>
          <p:cNvPicPr preferRelativeResize="0"/>
          <p:nvPr/>
        </p:nvPicPr>
        <p:blipFill>
          <a:blip r:embed="rId3">
            <a:alphaModFix/>
          </a:blip>
          <a:stretch>
            <a:fillRect/>
          </a:stretch>
        </p:blipFill>
        <p:spPr>
          <a:xfrm>
            <a:off x="1614500" y="2017100"/>
            <a:ext cx="1276350" cy="1504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85"/>
          <p:cNvSpPr txBox="1"/>
          <p:nvPr/>
        </p:nvSpPr>
        <p:spPr>
          <a:xfrm>
            <a:off x="1210125" y="3210100"/>
            <a:ext cx="18510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are the digits in the second line of the calculation the same as those in the first?</a:t>
            </a:r>
            <a:endParaRPr b="1" sz="1200">
              <a:latin typeface="Quicksand"/>
              <a:ea typeface="Quicksand"/>
              <a:cs typeface="Quicksand"/>
              <a:sym typeface="Quicksand"/>
            </a:endParaRPr>
          </a:p>
        </p:txBody>
      </p:sp>
      <p:pic>
        <p:nvPicPr>
          <p:cNvPr id="796" name="Google Shape;796;p85"/>
          <p:cNvPicPr preferRelativeResize="0"/>
          <p:nvPr/>
        </p:nvPicPr>
        <p:blipFill rotWithShape="1">
          <a:blip r:embed="rId3">
            <a:alphaModFix/>
          </a:blip>
          <a:srcRect b="0" l="17428" r="19424" t="0"/>
          <a:stretch/>
        </p:blipFill>
        <p:spPr>
          <a:xfrm>
            <a:off x="3982125" y="3650236"/>
            <a:ext cx="1068600" cy="1064389"/>
          </a:xfrm>
          <a:prstGeom prst="rect">
            <a:avLst/>
          </a:prstGeom>
          <a:noFill/>
          <a:ln>
            <a:noFill/>
          </a:ln>
        </p:spPr>
      </p:pic>
      <p:sp>
        <p:nvSpPr>
          <p:cNvPr id="797" name="Google Shape;797;p85"/>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798" name="Google Shape;798;p85"/>
          <p:cNvSpPr/>
          <p:nvPr/>
        </p:nvSpPr>
        <p:spPr>
          <a:xfrm flipH="1">
            <a:off x="842664" y="2967401"/>
            <a:ext cx="2585911" cy="15967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85"/>
          <p:cNvSpPr txBox="1"/>
          <p:nvPr/>
        </p:nvSpPr>
        <p:spPr>
          <a:xfrm>
            <a:off x="5604275" y="3192950"/>
            <a:ext cx="2236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Multiplying by 10 shifts each digit to the left one place because each place value is 10 times the value of the place to its right.</a:t>
            </a:r>
            <a:endParaRPr b="1" sz="1200">
              <a:latin typeface="Quicksand"/>
              <a:ea typeface="Quicksand"/>
              <a:cs typeface="Quicksand"/>
              <a:sym typeface="Quicksand"/>
            </a:endParaRPr>
          </a:p>
        </p:txBody>
      </p:sp>
      <p:sp>
        <p:nvSpPr>
          <p:cNvPr id="800" name="Google Shape;800;p85"/>
          <p:cNvSpPr/>
          <p:nvPr/>
        </p:nvSpPr>
        <p:spPr>
          <a:xfrm>
            <a:off x="5371138" y="2967400"/>
            <a:ext cx="2872022" cy="183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85"/>
          <p:cNvSpPr txBox="1"/>
          <p:nvPr/>
        </p:nvSpPr>
        <p:spPr>
          <a:xfrm>
            <a:off x="517700" y="536950"/>
            <a:ext cx="7425600" cy="14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learned how to use the standard multiplication algorithm when there are two new units composed.</a:t>
            </a:r>
            <a:endParaRPr sz="1900">
              <a:latin typeface="Quicksand"/>
              <a:ea typeface="Quicksand"/>
              <a:cs typeface="Quicksand"/>
              <a:sym typeface="Quicksand"/>
            </a:endParaRPr>
          </a:p>
        </p:txBody>
      </p:sp>
      <p:pic>
        <p:nvPicPr>
          <p:cNvPr id="802" name="Google Shape;802;p85"/>
          <p:cNvPicPr preferRelativeResize="0"/>
          <p:nvPr/>
        </p:nvPicPr>
        <p:blipFill>
          <a:blip r:embed="rId4">
            <a:alphaModFix/>
          </a:blip>
          <a:stretch>
            <a:fillRect/>
          </a:stretch>
        </p:blipFill>
        <p:spPr>
          <a:xfrm>
            <a:off x="2549451" y="1438425"/>
            <a:ext cx="1114949" cy="1292694"/>
          </a:xfrm>
          <a:prstGeom prst="rect">
            <a:avLst/>
          </a:prstGeom>
          <a:noFill/>
          <a:ln>
            <a:noFill/>
          </a:ln>
        </p:spPr>
      </p:pic>
      <p:pic>
        <p:nvPicPr>
          <p:cNvPr id="803" name="Google Shape;803;p85"/>
          <p:cNvPicPr preferRelativeResize="0"/>
          <p:nvPr/>
        </p:nvPicPr>
        <p:blipFill>
          <a:blip r:embed="rId5">
            <a:alphaModFix/>
          </a:blip>
          <a:stretch>
            <a:fillRect/>
          </a:stretch>
        </p:blipFill>
        <p:spPr>
          <a:xfrm>
            <a:off x="4341650" y="2060175"/>
            <a:ext cx="3085900" cy="4692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86"/>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Build Multi-digit Multiplication Fluency</a:t>
            </a:r>
            <a:endParaRPr sz="4400">
              <a:solidFill>
                <a:srgbClr val="434343"/>
              </a:solidFill>
              <a:latin typeface="Hepta Slab"/>
              <a:ea typeface="Hepta Slab"/>
              <a:cs typeface="Hepta Slab"/>
              <a:sym typeface="Hepta Slab"/>
            </a:endParaRPr>
          </a:p>
        </p:txBody>
      </p:sp>
      <p:sp>
        <p:nvSpPr>
          <p:cNvPr id="809" name="Google Shape;809;p86"/>
          <p:cNvSpPr txBox="1"/>
          <p:nvPr/>
        </p:nvSpPr>
        <p:spPr>
          <a:xfrm>
            <a:off x="1958875" y="2587800"/>
            <a:ext cx="589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multi-digit whole numbers using the standard algorithm. </a:t>
            </a:r>
            <a:endParaRPr>
              <a:latin typeface="Quicksand"/>
              <a:ea typeface="Quicksand"/>
              <a:cs typeface="Quicksand"/>
              <a:sym typeface="Quicksand"/>
            </a:endParaRPr>
          </a:p>
        </p:txBody>
      </p:sp>
      <p:sp>
        <p:nvSpPr>
          <p:cNvPr id="810" name="Google Shape;810;p86"/>
          <p:cNvSpPr/>
          <p:nvPr/>
        </p:nvSpPr>
        <p:spPr>
          <a:xfrm>
            <a:off x="1392577" y="25877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8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5.NBT.B.5</a:t>
            </a:r>
            <a:endParaRPr sz="1100">
              <a:latin typeface="Quicksand"/>
              <a:ea typeface="Quicksand"/>
              <a:cs typeface="Quicksand"/>
              <a:sym typeface="Quicksand"/>
            </a:endParaRPr>
          </a:p>
        </p:txBody>
      </p:sp>
      <p:sp>
        <p:nvSpPr>
          <p:cNvPr id="812" name="Google Shape;812;p8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87"/>
          <p:cNvSpPr txBox="1"/>
          <p:nvPr>
            <p:ph type="ctrTitle"/>
          </p:nvPr>
        </p:nvSpPr>
        <p:spPr>
          <a:xfrm>
            <a:off x="685800" y="794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Same Solution</a:t>
            </a:r>
            <a:endParaRPr b="0" sz="2800">
              <a:solidFill>
                <a:schemeClr val="accent5"/>
              </a:solidFill>
              <a:latin typeface="Hepta Slab"/>
              <a:ea typeface="Hepta Slab"/>
              <a:cs typeface="Hepta Slab"/>
              <a:sym typeface="Hepta Slab"/>
            </a:endParaRPr>
          </a:p>
        </p:txBody>
      </p:sp>
      <p:sp>
        <p:nvSpPr>
          <p:cNvPr id="818" name="Google Shape;818;p87"/>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819" name="Google Shape;819;p87"/>
          <p:cNvGrpSpPr/>
          <p:nvPr/>
        </p:nvGrpSpPr>
        <p:grpSpPr>
          <a:xfrm rot="-698982">
            <a:off x="270551" y="1660954"/>
            <a:ext cx="2102653" cy="1060779"/>
            <a:chOff x="254750" y="1577025"/>
            <a:chExt cx="2155248" cy="1069850"/>
          </a:xfrm>
        </p:grpSpPr>
        <p:sp>
          <p:nvSpPr>
            <p:cNvPr id="820" name="Google Shape;820;p8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7"/>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822" name="Google Shape;822;p87"/>
          <p:cNvGrpSpPr/>
          <p:nvPr/>
        </p:nvGrpSpPr>
        <p:grpSpPr>
          <a:xfrm rot="1229362">
            <a:off x="7057522" y="2231678"/>
            <a:ext cx="2136204" cy="1060803"/>
            <a:chOff x="254750" y="1577025"/>
            <a:chExt cx="2189585" cy="1069856"/>
          </a:xfrm>
        </p:grpSpPr>
        <p:sp>
          <p:nvSpPr>
            <p:cNvPr id="823" name="Google Shape;823;p87"/>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87"/>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825" name="Google Shape;825;p87"/>
          <p:cNvPicPr preferRelativeResize="0"/>
          <p:nvPr/>
        </p:nvPicPr>
        <p:blipFill>
          <a:blip r:embed="rId3">
            <a:alphaModFix/>
          </a:blip>
          <a:stretch>
            <a:fillRect/>
          </a:stretch>
        </p:blipFill>
        <p:spPr>
          <a:xfrm>
            <a:off x="2695814" y="2213572"/>
            <a:ext cx="1562100" cy="1419225"/>
          </a:xfrm>
          <a:prstGeom prst="rect">
            <a:avLst/>
          </a:prstGeom>
          <a:noFill/>
          <a:ln cap="flat" cmpd="sng" w="19050">
            <a:solidFill>
              <a:schemeClr val="dk2"/>
            </a:solidFill>
            <a:prstDash val="solid"/>
            <a:round/>
            <a:headEnd len="sm" w="sm" type="none"/>
            <a:tailEnd len="sm" w="sm" type="none"/>
          </a:ln>
        </p:spPr>
      </p:pic>
      <p:pic>
        <p:nvPicPr>
          <p:cNvPr id="826" name="Google Shape;826;p87"/>
          <p:cNvPicPr preferRelativeResize="0"/>
          <p:nvPr/>
        </p:nvPicPr>
        <p:blipFill>
          <a:blip r:embed="rId4">
            <a:alphaModFix/>
          </a:blip>
          <a:stretch>
            <a:fillRect/>
          </a:stretch>
        </p:blipFill>
        <p:spPr>
          <a:xfrm>
            <a:off x="4831902" y="2004022"/>
            <a:ext cx="1533525" cy="1838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88"/>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434343"/>
                </a:solidFill>
                <a:latin typeface="Hepta Slab"/>
                <a:ea typeface="Hepta Slab"/>
                <a:cs typeface="Hepta Slab"/>
                <a:sym typeface="Hepta Slab"/>
              </a:rPr>
              <a:t>All the Products</a:t>
            </a:r>
            <a:endParaRPr b="0" sz="3400">
              <a:solidFill>
                <a:srgbClr val="434343"/>
              </a:solidFill>
              <a:latin typeface="Hepta Slab"/>
              <a:ea typeface="Hepta Slab"/>
              <a:cs typeface="Hepta Slab"/>
              <a:sym typeface="Hepta Slab"/>
            </a:endParaRPr>
          </a:p>
        </p:txBody>
      </p:sp>
      <p:sp>
        <p:nvSpPr>
          <p:cNvPr id="832" name="Google Shape;832;p8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833" name="Google Shape;833;p88"/>
          <p:cNvSpPr txBox="1"/>
          <p:nvPr/>
        </p:nvSpPr>
        <p:spPr>
          <a:xfrm>
            <a:off x="1323100" y="1298475"/>
            <a:ext cx="68181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Quicksand"/>
                <a:ea typeface="Quicksand"/>
                <a:cs typeface="Quicksand"/>
                <a:sym typeface="Quicksand"/>
              </a:rPr>
              <a:t>Find each product using the standard algorithm. </a:t>
            </a:r>
            <a:endParaRPr sz="2200">
              <a:latin typeface="Quicksand"/>
              <a:ea typeface="Quicksand"/>
              <a:cs typeface="Quicksand"/>
              <a:sym typeface="Quicksand"/>
            </a:endParaRPr>
          </a:p>
          <a:p>
            <a:pPr indent="0" lvl="0" marL="0" rtl="0" algn="l">
              <a:spcBef>
                <a:spcPts val="0"/>
              </a:spcBef>
              <a:spcAft>
                <a:spcPts val="0"/>
              </a:spcAft>
              <a:buNone/>
            </a:pPr>
            <a:r>
              <a:t/>
            </a:r>
            <a:endParaRPr sz="2200">
              <a:latin typeface="Quicksand"/>
              <a:ea typeface="Quicksand"/>
              <a:cs typeface="Quicksand"/>
              <a:sym typeface="Quicksand"/>
            </a:endParaRPr>
          </a:p>
          <a:p>
            <a:pPr indent="0" lvl="0" marL="0" rtl="0" algn="l">
              <a:spcBef>
                <a:spcPts val="0"/>
              </a:spcBef>
              <a:spcAft>
                <a:spcPts val="0"/>
              </a:spcAft>
              <a:buNone/>
            </a:pPr>
            <a:r>
              <a:t/>
            </a:r>
            <a:endParaRPr sz="2200">
              <a:latin typeface="Quicksand"/>
              <a:ea typeface="Quicksand"/>
              <a:cs typeface="Quicksand"/>
              <a:sym typeface="Quicksand"/>
            </a:endParaRPr>
          </a:p>
          <a:p>
            <a:pPr indent="-368300" lvl="0" marL="2286000" rtl="0" algn="l">
              <a:spcBef>
                <a:spcPts val="0"/>
              </a:spcBef>
              <a:spcAft>
                <a:spcPts val="0"/>
              </a:spcAft>
              <a:buSzPts val="2200"/>
              <a:buFont typeface="Quicksand"/>
              <a:buAutoNum type="arabicPeriod"/>
            </a:pPr>
            <a:r>
              <a:rPr lang="en" sz="2200">
                <a:latin typeface="Quicksand"/>
                <a:ea typeface="Quicksand"/>
                <a:cs typeface="Quicksand"/>
                <a:sym typeface="Quicksand"/>
              </a:rPr>
              <a:t>647 × 9</a:t>
            </a:r>
            <a:endParaRPr sz="2200">
              <a:latin typeface="Quicksand"/>
              <a:ea typeface="Quicksand"/>
              <a:cs typeface="Quicksand"/>
              <a:sym typeface="Quicksand"/>
            </a:endParaRPr>
          </a:p>
          <a:p>
            <a:pPr indent="-368300" lvl="0" marL="2286000" rtl="0" algn="l">
              <a:spcBef>
                <a:spcPts val="1000"/>
              </a:spcBef>
              <a:spcAft>
                <a:spcPts val="0"/>
              </a:spcAft>
              <a:buSzPts val="2200"/>
              <a:buFont typeface="Quicksand"/>
              <a:buAutoNum type="arabicPeriod"/>
            </a:pPr>
            <a:r>
              <a:rPr lang="en" sz="2200">
                <a:solidFill>
                  <a:schemeClr val="dk1"/>
                </a:solidFill>
                <a:latin typeface="Quicksand"/>
                <a:ea typeface="Quicksand"/>
                <a:cs typeface="Quicksand"/>
                <a:sym typeface="Quicksand"/>
              </a:rPr>
              <a:t>647 × 50</a:t>
            </a:r>
            <a:endParaRPr sz="2200">
              <a:solidFill>
                <a:schemeClr val="dk1"/>
              </a:solidFill>
              <a:latin typeface="Quicksand"/>
              <a:ea typeface="Quicksand"/>
              <a:cs typeface="Quicksand"/>
              <a:sym typeface="Quicksand"/>
            </a:endParaRPr>
          </a:p>
          <a:p>
            <a:pPr indent="-368300" lvl="0" marL="2286000" rtl="0" algn="l">
              <a:spcBef>
                <a:spcPts val="1000"/>
              </a:spcBef>
              <a:spcAft>
                <a:spcPts val="0"/>
              </a:spcAft>
              <a:buClr>
                <a:schemeClr val="dk1"/>
              </a:buClr>
              <a:buSzPts val="2200"/>
              <a:buFont typeface="Quicksand"/>
              <a:buAutoNum type="arabicPeriod"/>
            </a:pPr>
            <a:r>
              <a:rPr lang="en" sz="2200">
                <a:solidFill>
                  <a:schemeClr val="dk1"/>
                </a:solidFill>
                <a:latin typeface="Quicksand"/>
                <a:ea typeface="Quicksand"/>
                <a:cs typeface="Quicksand"/>
                <a:sym typeface="Quicksand"/>
              </a:rPr>
              <a:t>647 × 59</a:t>
            </a:r>
            <a:endParaRPr sz="2200">
              <a:solidFill>
                <a:schemeClr val="dk1"/>
              </a:solidFill>
              <a:latin typeface="Quicksand"/>
              <a:ea typeface="Quicksand"/>
              <a:cs typeface="Quicksand"/>
              <a:sym typeface="Quicksand"/>
            </a:endParaRPr>
          </a:p>
          <a:p>
            <a:pPr indent="-368300" lvl="0" marL="2286000" rtl="0" algn="l">
              <a:spcBef>
                <a:spcPts val="1000"/>
              </a:spcBef>
              <a:spcAft>
                <a:spcPts val="1000"/>
              </a:spcAft>
              <a:buClr>
                <a:schemeClr val="dk1"/>
              </a:buClr>
              <a:buSzPts val="2200"/>
              <a:buFont typeface="Quicksand"/>
              <a:buAutoNum type="arabicPeriod"/>
            </a:pPr>
            <a:r>
              <a:rPr lang="en" sz="2200">
                <a:solidFill>
                  <a:schemeClr val="dk1"/>
                </a:solidFill>
                <a:latin typeface="Quicksand"/>
                <a:ea typeface="Quicksand"/>
                <a:cs typeface="Quicksand"/>
                <a:sym typeface="Quicksand"/>
              </a:rPr>
              <a:t>264 × 38</a:t>
            </a:r>
            <a:endParaRPr sz="2200">
              <a:solidFill>
                <a:schemeClr val="dk1"/>
              </a:solidFill>
              <a:latin typeface="Quicksand"/>
              <a:ea typeface="Quicksand"/>
              <a:cs typeface="Quicksand"/>
              <a:sym typeface="Quicksan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89"/>
          <p:cNvSpPr/>
          <p:nvPr/>
        </p:nvSpPr>
        <p:spPr>
          <a:xfrm rot="-704763">
            <a:off x="540685" y="464496"/>
            <a:ext cx="1986498" cy="928441"/>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89"/>
          <p:cNvSpPr txBox="1"/>
          <p:nvPr>
            <p:ph type="ctrTitle"/>
          </p:nvPr>
        </p:nvSpPr>
        <p:spPr>
          <a:xfrm>
            <a:off x="9577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 Will it Always Work?</a:t>
            </a:r>
            <a:endParaRPr b="0" sz="3000">
              <a:solidFill>
                <a:srgbClr val="434343"/>
              </a:solidFill>
              <a:latin typeface="Hepta Slab"/>
              <a:ea typeface="Hepta Slab"/>
              <a:cs typeface="Hepta Slab"/>
              <a:sym typeface="Hepta Slab"/>
            </a:endParaRPr>
          </a:p>
        </p:txBody>
      </p:sp>
      <p:sp>
        <p:nvSpPr>
          <p:cNvPr id="840" name="Google Shape;840;p89"/>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841" name="Google Shape;841;p89"/>
          <p:cNvSpPr txBox="1"/>
          <p:nvPr/>
        </p:nvSpPr>
        <p:spPr>
          <a:xfrm rot="-862149">
            <a:off x="618508" y="475166"/>
            <a:ext cx="1778228" cy="81507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Match the algorithms to the diagrams.</a:t>
            </a:r>
            <a:endParaRPr>
              <a:latin typeface="Quicksand"/>
              <a:ea typeface="Quicksand"/>
              <a:cs typeface="Quicksand"/>
              <a:sym typeface="Quicksand"/>
            </a:endParaRPr>
          </a:p>
        </p:txBody>
      </p:sp>
      <p:sp>
        <p:nvSpPr>
          <p:cNvPr id="842" name="Google Shape;842;p89"/>
          <p:cNvSpPr txBox="1"/>
          <p:nvPr/>
        </p:nvSpPr>
        <p:spPr>
          <a:xfrm>
            <a:off x="2905750" y="992500"/>
            <a:ext cx="41178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595959"/>
                </a:solidFill>
                <a:latin typeface="Quicksand"/>
                <a:ea typeface="Quicksand"/>
                <a:cs typeface="Quicksand"/>
                <a:sym typeface="Quicksand"/>
              </a:rPr>
              <a:t>Diagrams and Algorithms for </a:t>
            </a:r>
            <a:r>
              <a:rPr b="1" lang="en" sz="1500">
                <a:solidFill>
                  <a:srgbClr val="595959"/>
                </a:solidFill>
                <a:latin typeface="Quicksand"/>
                <a:ea typeface="Quicksand"/>
                <a:cs typeface="Quicksand"/>
                <a:sym typeface="Quicksand"/>
              </a:rPr>
              <a:t>542</a:t>
            </a:r>
            <a:r>
              <a:rPr b="1" lang="en" sz="1500">
                <a:solidFill>
                  <a:srgbClr val="595959"/>
                </a:solidFill>
                <a:latin typeface="Quicksand"/>
                <a:ea typeface="Quicksand"/>
                <a:cs typeface="Quicksand"/>
                <a:sym typeface="Quicksand"/>
              </a:rPr>
              <a:t> × 83</a:t>
            </a:r>
            <a:endParaRPr b="1" sz="1500">
              <a:solidFill>
                <a:srgbClr val="595959"/>
              </a:solidFill>
              <a:latin typeface="Quicksand"/>
              <a:ea typeface="Quicksand"/>
              <a:cs typeface="Quicksand"/>
              <a:sym typeface="Quicksand"/>
            </a:endParaRPr>
          </a:p>
        </p:txBody>
      </p:sp>
      <p:pic>
        <p:nvPicPr>
          <p:cNvPr id="843" name="Google Shape;843;p89"/>
          <p:cNvPicPr preferRelativeResize="0"/>
          <p:nvPr/>
        </p:nvPicPr>
        <p:blipFill>
          <a:blip r:embed="rId3">
            <a:alphaModFix/>
          </a:blip>
          <a:stretch>
            <a:fillRect/>
          </a:stretch>
        </p:blipFill>
        <p:spPr>
          <a:xfrm>
            <a:off x="545225" y="1681291"/>
            <a:ext cx="1781175" cy="1009650"/>
          </a:xfrm>
          <a:prstGeom prst="rect">
            <a:avLst/>
          </a:prstGeom>
          <a:noFill/>
          <a:ln cap="flat" cmpd="sng" w="19050">
            <a:solidFill>
              <a:schemeClr val="dk2"/>
            </a:solidFill>
            <a:prstDash val="solid"/>
            <a:round/>
            <a:headEnd len="sm" w="sm" type="none"/>
            <a:tailEnd len="sm" w="sm" type="none"/>
          </a:ln>
        </p:spPr>
      </p:pic>
      <p:pic>
        <p:nvPicPr>
          <p:cNvPr id="844" name="Google Shape;844;p89"/>
          <p:cNvPicPr preferRelativeResize="0"/>
          <p:nvPr/>
        </p:nvPicPr>
        <p:blipFill>
          <a:blip r:embed="rId4">
            <a:alphaModFix/>
          </a:blip>
          <a:stretch>
            <a:fillRect/>
          </a:stretch>
        </p:blipFill>
        <p:spPr>
          <a:xfrm>
            <a:off x="2470035" y="1662238"/>
            <a:ext cx="1724025" cy="1047750"/>
          </a:xfrm>
          <a:prstGeom prst="rect">
            <a:avLst/>
          </a:prstGeom>
          <a:noFill/>
          <a:ln cap="flat" cmpd="sng" w="19050">
            <a:solidFill>
              <a:schemeClr val="dk2"/>
            </a:solidFill>
            <a:prstDash val="solid"/>
            <a:round/>
            <a:headEnd len="sm" w="sm" type="none"/>
            <a:tailEnd len="sm" w="sm" type="none"/>
          </a:ln>
        </p:spPr>
      </p:pic>
      <p:pic>
        <p:nvPicPr>
          <p:cNvPr id="845" name="Google Shape;845;p89"/>
          <p:cNvPicPr preferRelativeResize="0"/>
          <p:nvPr/>
        </p:nvPicPr>
        <p:blipFill>
          <a:blip r:embed="rId5">
            <a:alphaModFix/>
          </a:blip>
          <a:stretch>
            <a:fillRect/>
          </a:stretch>
        </p:blipFill>
        <p:spPr>
          <a:xfrm>
            <a:off x="1493135" y="2874100"/>
            <a:ext cx="1743075" cy="933450"/>
          </a:xfrm>
          <a:prstGeom prst="rect">
            <a:avLst/>
          </a:prstGeom>
          <a:noFill/>
          <a:ln cap="flat" cmpd="sng" w="19050">
            <a:solidFill>
              <a:schemeClr val="dk2"/>
            </a:solidFill>
            <a:prstDash val="solid"/>
            <a:round/>
            <a:headEnd len="sm" w="sm" type="none"/>
            <a:tailEnd len="sm" w="sm" type="none"/>
          </a:ln>
        </p:spPr>
      </p:pic>
      <p:pic>
        <p:nvPicPr>
          <p:cNvPr id="846" name="Google Shape;846;p89"/>
          <p:cNvPicPr preferRelativeResize="0"/>
          <p:nvPr/>
        </p:nvPicPr>
        <p:blipFill>
          <a:blip r:embed="rId6">
            <a:alphaModFix/>
          </a:blip>
          <a:stretch>
            <a:fillRect/>
          </a:stretch>
        </p:blipFill>
        <p:spPr>
          <a:xfrm>
            <a:off x="4337685" y="1733538"/>
            <a:ext cx="1371600" cy="1676400"/>
          </a:xfrm>
          <a:prstGeom prst="rect">
            <a:avLst/>
          </a:prstGeom>
          <a:noFill/>
          <a:ln cap="flat" cmpd="sng" w="19050">
            <a:solidFill>
              <a:schemeClr val="dk2"/>
            </a:solidFill>
            <a:prstDash val="solid"/>
            <a:round/>
            <a:headEnd len="sm" w="sm" type="none"/>
            <a:tailEnd len="sm" w="sm" type="none"/>
          </a:ln>
        </p:spPr>
      </p:pic>
      <p:pic>
        <p:nvPicPr>
          <p:cNvPr id="847" name="Google Shape;847;p89"/>
          <p:cNvPicPr preferRelativeResize="0"/>
          <p:nvPr/>
        </p:nvPicPr>
        <p:blipFill>
          <a:blip r:embed="rId7">
            <a:alphaModFix/>
          </a:blip>
          <a:stretch>
            <a:fillRect/>
          </a:stretch>
        </p:blipFill>
        <p:spPr>
          <a:xfrm>
            <a:off x="5852900" y="1872163"/>
            <a:ext cx="1173173" cy="1118425"/>
          </a:xfrm>
          <a:prstGeom prst="rect">
            <a:avLst/>
          </a:prstGeom>
          <a:noFill/>
          <a:ln cap="flat" cmpd="sng" w="19050">
            <a:solidFill>
              <a:schemeClr val="dk2"/>
            </a:solidFill>
            <a:prstDash val="solid"/>
            <a:round/>
            <a:headEnd len="sm" w="sm" type="none"/>
            <a:tailEnd len="sm" w="sm" type="none"/>
          </a:ln>
        </p:spPr>
      </p:pic>
      <p:pic>
        <p:nvPicPr>
          <p:cNvPr id="848" name="Google Shape;848;p89"/>
          <p:cNvPicPr preferRelativeResize="0"/>
          <p:nvPr/>
        </p:nvPicPr>
        <p:blipFill>
          <a:blip r:embed="rId8">
            <a:alphaModFix/>
          </a:blip>
          <a:stretch>
            <a:fillRect/>
          </a:stretch>
        </p:blipFill>
        <p:spPr>
          <a:xfrm>
            <a:off x="7230575" y="1872163"/>
            <a:ext cx="1102783" cy="1118425"/>
          </a:xfrm>
          <a:prstGeom prst="rect">
            <a:avLst/>
          </a:prstGeom>
          <a:noFill/>
          <a:ln cap="flat" cmpd="sng" w="19050">
            <a:solidFill>
              <a:schemeClr val="dk2"/>
            </a:solidFill>
            <a:prstDash val="solid"/>
            <a:round/>
            <a:headEnd len="sm" w="sm" type="none"/>
            <a:tailEnd len="sm" w="sm" type="none"/>
          </a:ln>
        </p:spPr>
      </p:pic>
      <p:sp>
        <p:nvSpPr>
          <p:cNvPr id="849" name="Google Shape;849;p89"/>
          <p:cNvSpPr txBox="1"/>
          <p:nvPr/>
        </p:nvSpPr>
        <p:spPr>
          <a:xfrm>
            <a:off x="743650" y="4069575"/>
            <a:ext cx="7589700" cy="49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Do you think the algorithm will work to multiply any 2 whole numbers?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Show or explain your reasoning. </a:t>
            </a:r>
            <a:endParaRPr sz="1600">
              <a:latin typeface="Quicksand"/>
              <a:ea typeface="Quicksand"/>
              <a:cs typeface="Quicksand"/>
              <a:sym typeface="Quicksan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90"/>
          <p:cNvSpPr txBox="1"/>
          <p:nvPr>
            <p:ph type="ctrTitle"/>
          </p:nvPr>
        </p:nvSpPr>
        <p:spPr>
          <a:xfrm>
            <a:off x="3642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Desperately Seeking 9 New Units</a:t>
            </a:r>
            <a:endParaRPr b="0" sz="3000">
              <a:solidFill>
                <a:srgbClr val="434343"/>
              </a:solidFill>
              <a:latin typeface="Hepta Slab"/>
              <a:ea typeface="Hepta Slab"/>
              <a:cs typeface="Hepta Slab"/>
              <a:sym typeface="Hepta Slab"/>
            </a:endParaRPr>
          </a:p>
        </p:txBody>
      </p:sp>
      <p:sp>
        <p:nvSpPr>
          <p:cNvPr id="855" name="Google Shape;855;p9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856" name="Google Shape;856;p90"/>
          <p:cNvSpPr txBox="1"/>
          <p:nvPr/>
        </p:nvSpPr>
        <p:spPr>
          <a:xfrm>
            <a:off x="560800" y="992500"/>
            <a:ext cx="8067900" cy="38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595959"/>
                </a:solidFill>
                <a:latin typeface="Quicksand"/>
                <a:ea typeface="Quicksand"/>
                <a:cs typeface="Quicksand"/>
                <a:sym typeface="Quicksand"/>
              </a:rPr>
              <a:t>Tyler notices that when he uses the standard algorithm and composes a new unit, sometimes there is 1 new unit, sometimes 2, all the way up to 8. He has not seen an example with 9 of the new unit.</a:t>
            </a:r>
            <a:endParaRPr b="1" sz="1500">
              <a:solidFill>
                <a:srgbClr val="595959"/>
              </a:solidFill>
              <a:latin typeface="Quicksand"/>
              <a:ea typeface="Quicksand"/>
              <a:cs typeface="Quicksand"/>
              <a:sym typeface="Quicksand"/>
            </a:endParaRPr>
          </a:p>
        </p:txBody>
      </p:sp>
      <p:sp>
        <p:nvSpPr>
          <p:cNvPr id="857" name="Google Shape;857;p90"/>
          <p:cNvSpPr txBox="1"/>
          <p:nvPr/>
        </p:nvSpPr>
        <p:spPr>
          <a:xfrm>
            <a:off x="560800" y="2324400"/>
            <a:ext cx="3870900" cy="49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1. For each of these products, how many of each new unit do you compose?</a:t>
            </a:r>
            <a:endParaRPr sz="1500">
              <a:latin typeface="Quicksand"/>
              <a:ea typeface="Quicksand"/>
              <a:cs typeface="Quicksand"/>
              <a:sym typeface="Quicksand"/>
            </a:endParaRPr>
          </a:p>
          <a:p>
            <a:pPr indent="0" lvl="0" marL="914400" rtl="0" algn="l">
              <a:spcBef>
                <a:spcPts val="0"/>
              </a:spcBef>
              <a:spcAft>
                <a:spcPts val="0"/>
              </a:spcAft>
              <a:buNone/>
            </a:pPr>
            <a:r>
              <a:t/>
            </a:r>
            <a:endParaRPr sz="1500">
              <a:latin typeface="Quicksand"/>
              <a:ea typeface="Quicksand"/>
              <a:cs typeface="Quicksand"/>
              <a:sym typeface="Quicksand"/>
            </a:endParaRPr>
          </a:p>
          <a:p>
            <a:pPr indent="-323850" lvl="0" marL="1371600" rtl="0" algn="l">
              <a:spcBef>
                <a:spcPts val="1000"/>
              </a:spcBef>
              <a:spcAft>
                <a:spcPts val="0"/>
              </a:spcAft>
              <a:buSzPts val="1500"/>
              <a:buFont typeface="Quicksand"/>
              <a:buAutoNum type="alphaLcPeriod"/>
            </a:pPr>
            <a:r>
              <a:rPr lang="en" sz="1500">
                <a:latin typeface="Quicksand"/>
                <a:ea typeface="Quicksand"/>
                <a:cs typeface="Quicksand"/>
                <a:sym typeface="Quicksand"/>
              </a:rPr>
              <a:t>256 × 5</a:t>
            </a:r>
            <a:endParaRPr sz="1500">
              <a:latin typeface="Quicksand"/>
              <a:ea typeface="Quicksand"/>
              <a:cs typeface="Quicksand"/>
              <a:sym typeface="Quicksand"/>
            </a:endParaRPr>
          </a:p>
          <a:p>
            <a:pPr indent="-323850" lvl="0" marL="1371600" rtl="0" algn="l">
              <a:spcBef>
                <a:spcPts val="1000"/>
              </a:spcBef>
              <a:spcAft>
                <a:spcPts val="0"/>
              </a:spcAft>
              <a:buClr>
                <a:schemeClr val="dk1"/>
              </a:buClr>
              <a:buSzPts val="1500"/>
              <a:buFont typeface="Quicksand"/>
              <a:buAutoNum type="alphaLcPeriod"/>
            </a:pPr>
            <a:r>
              <a:rPr lang="en" sz="1500">
                <a:solidFill>
                  <a:schemeClr val="dk1"/>
                </a:solidFill>
                <a:latin typeface="Quicksand"/>
                <a:ea typeface="Quicksand"/>
                <a:cs typeface="Quicksand"/>
                <a:sym typeface="Quicksand"/>
              </a:rPr>
              <a:t>587 × 8</a:t>
            </a:r>
            <a:endParaRPr sz="1500">
              <a:solidFill>
                <a:schemeClr val="dk1"/>
              </a:solidFill>
              <a:latin typeface="Quicksand"/>
              <a:ea typeface="Quicksand"/>
              <a:cs typeface="Quicksand"/>
              <a:sym typeface="Quicksand"/>
            </a:endParaRPr>
          </a:p>
          <a:p>
            <a:pPr indent="-323850" lvl="0" marL="1371600" rtl="0" algn="l">
              <a:spcBef>
                <a:spcPts val="1000"/>
              </a:spcBef>
              <a:spcAft>
                <a:spcPts val="0"/>
              </a:spcAft>
              <a:buClr>
                <a:schemeClr val="dk1"/>
              </a:buClr>
              <a:buSzPts val="1500"/>
              <a:buFont typeface="Quicksand"/>
              <a:buAutoNum type="alphaLcPeriod"/>
            </a:pPr>
            <a:r>
              <a:rPr lang="en" sz="1500">
                <a:solidFill>
                  <a:schemeClr val="dk1"/>
                </a:solidFill>
                <a:latin typeface="Quicksand"/>
                <a:ea typeface="Quicksand"/>
                <a:cs typeface="Quicksand"/>
                <a:sym typeface="Quicksand"/>
              </a:rPr>
              <a:t>809 × 9</a:t>
            </a:r>
            <a:endParaRPr sz="1500">
              <a:solidFill>
                <a:schemeClr val="dk1"/>
              </a:solidFill>
              <a:latin typeface="Quicksand"/>
              <a:ea typeface="Quicksand"/>
              <a:cs typeface="Quicksand"/>
              <a:sym typeface="Quicksand"/>
            </a:endParaRPr>
          </a:p>
          <a:p>
            <a:pPr indent="0" lvl="0" marL="457200" rtl="0" algn="l">
              <a:spcBef>
                <a:spcPts val="1000"/>
              </a:spcBef>
              <a:spcAft>
                <a:spcPts val="0"/>
              </a:spcAft>
              <a:buNone/>
            </a:pPr>
            <a:r>
              <a:t/>
            </a:r>
            <a:endParaRPr sz="1500">
              <a:solidFill>
                <a:schemeClr val="dk1"/>
              </a:solidFill>
              <a:latin typeface="Quicksand"/>
              <a:ea typeface="Quicksand"/>
              <a:cs typeface="Quicksand"/>
              <a:sym typeface="Quicksand"/>
            </a:endParaRPr>
          </a:p>
          <a:p>
            <a:pPr indent="0" lvl="0" marL="457200" rtl="0" algn="l">
              <a:spcBef>
                <a:spcPts val="0"/>
              </a:spcBef>
              <a:spcAft>
                <a:spcPts val="0"/>
              </a:spcAft>
              <a:buNone/>
            </a:pPr>
            <a:r>
              <a:t/>
            </a:r>
            <a:endParaRPr sz="1500">
              <a:latin typeface="Quicksand"/>
              <a:ea typeface="Quicksand"/>
              <a:cs typeface="Quicksand"/>
              <a:sym typeface="Quicksand"/>
            </a:endParaRPr>
          </a:p>
        </p:txBody>
      </p:sp>
      <p:sp>
        <p:nvSpPr>
          <p:cNvPr id="858" name="Google Shape;858;p90"/>
          <p:cNvSpPr txBox="1"/>
          <p:nvPr/>
        </p:nvSpPr>
        <p:spPr>
          <a:xfrm>
            <a:off x="4431700" y="2324400"/>
            <a:ext cx="3870900" cy="49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Do you think it is possible to compose 9 of a new unit with the standard multiplication algorithm?</a:t>
            </a:r>
            <a:endParaRPr sz="1500">
              <a:solidFill>
                <a:schemeClr val="dk1"/>
              </a:solidFill>
              <a:latin typeface="Quicksand"/>
              <a:ea typeface="Quicksand"/>
              <a:cs typeface="Quicksand"/>
              <a:sym typeface="Quicksand"/>
            </a:endParaRPr>
          </a:p>
          <a:p>
            <a:pPr indent="0" lvl="0" marL="457200" rtl="0" algn="l">
              <a:spcBef>
                <a:spcPts val="1000"/>
              </a:spcBef>
              <a:spcAft>
                <a:spcPts val="0"/>
              </a:spcAft>
              <a:buNone/>
            </a:pPr>
            <a:r>
              <a:t/>
            </a:r>
            <a:endParaRPr sz="1500">
              <a:solidFill>
                <a:schemeClr val="dk1"/>
              </a:solidFill>
              <a:latin typeface="Quicksand"/>
              <a:ea typeface="Quicksand"/>
              <a:cs typeface="Quicksand"/>
              <a:sym typeface="Quicksand"/>
            </a:endParaRPr>
          </a:p>
          <a:p>
            <a:pPr indent="0" lvl="0" marL="457200" rtl="0" algn="l">
              <a:spcBef>
                <a:spcPts val="0"/>
              </a:spcBef>
              <a:spcAft>
                <a:spcPts val="0"/>
              </a:spcAft>
              <a:buNone/>
            </a:pPr>
            <a:r>
              <a:t/>
            </a:r>
            <a:endParaRPr sz="1500">
              <a:latin typeface="Quicksand"/>
              <a:ea typeface="Quicksand"/>
              <a:cs typeface="Quicksand"/>
              <a:sym typeface="Quicksan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91"/>
          <p:cNvSpPr txBox="1"/>
          <p:nvPr/>
        </p:nvSpPr>
        <p:spPr>
          <a:xfrm>
            <a:off x="984000" y="2729650"/>
            <a:ext cx="2119500" cy="61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Do you think the algorithm for multiplying whole numbers will work for any and all whole numbers? Why or why not? Discuss with a partner.</a:t>
            </a:r>
            <a:endParaRPr b="1" sz="1200">
              <a:latin typeface="Quicksand"/>
              <a:ea typeface="Quicksand"/>
              <a:cs typeface="Quicksand"/>
              <a:sym typeface="Quicksand"/>
            </a:endParaRPr>
          </a:p>
        </p:txBody>
      </p:sp>
      <p:pic>
        <p:nvPicPr>
          <p:cNvPr id="864" name="Google Shape;864;p91"/>
          <p:cNvPicPr preferRelativeResize="0"/>
          <p:nvPr/>
        </p:nvPicPr>
        <p:blipFill rotWithShape="1">
          <a:blip r:embed="rId3">
            <a:alphaModFix/>
          </a:blip>
          <a:srcRect b="0" l="17428" r="19424" t="0"/>
          <a:stretch/>
        </p:blipFill>
        <p:spPr>
          <a:xfrm>
            <a:off x="3982125" y="3650236"/>
            <a:ext cx="1068600" cy="1064389"/>
          </a:xfrm>
          <a:prstGeom prst="rect">
            <a:avLst/>
          </a:prstGeom>
          <a:noFill/>
          <a:ln>
            <a:noFill/>
          </a:ln>
        </p:spPr>
      </p:pic>
      <p:sp>
        <p:nvSpPr>
          <p:cNvPr id="865" name="Google Shape;865;p91"/>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666666"/>
                </a:solidFill>
                <a:latin typeface="Nixie One"/>
                <a:ea typeface="Nixie One"/>
                <a:cs typeface="Nixie One"/>
                <a:sym typeface="Nixie One"/>
              </a:rPr>
              <a:t>Lesson Synthesis</a:t>
            </a:r>
            <a:endParaRPr>
              <a:solidFill>
                <a:srgbClr val="666666"/>
              </a:solidFill>
              <a:latin typeface="Nixie One"/>
              <a:ea typeface="Nixie One"/>
              <a:cs typeface="Nixie One"/>
              <a:sym typeface="Nixie One"/>
            </a:endParaRPr>
          </a:p>
        </p:txBody>
      </p:sp>
      <p:sp>
        <p:nvSpPr>
          <p:cNvPr id="866" name="Google Shape;866;p91"/>
          <p:cNvSpPr/>
          <p:nvPr/>
        </p:nvSpPr>
        <p:spPr>
          <a:xfrm flipH="1">
            <a:off x="517664" y="2600000"/>
            <a:ext cx="2981561" cy="19641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91"/>
          <p:cNvSpPr txBox="1"/>
          <p:nvPr/>
        </p:nvSpPr>
        <p:spPr>
          <a:xfrm>
            <a:off x="5604275" y="3192950"/>
            <a:ext cx="22362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do you still wonder about the standard algorithm for multiplying whole numbers?</a:t>
            </a:r>
            <a:endParaRPr b="1" sz="1200">
              <a:latin typeface="Quicksand"/>
              <a:ea typeface="Quicksand"/>
              <a:cs typeface="Quicksand"/>
              <a:sym typeface="Quicksand"/>
            </a:endParaRPr>
          </a:p>
        </p:txBody>
      </p:sp>
      <p:sp>
        <p:nvSpPr>
          <p:cNvPr id="868" name="Google Shape;868;p91"/>
          <p:cNvSpPr/>
          <p:nvPr/>
        </p:nvSpPr>
        <p:spPr>
          <a:xfrm>
            <a:off x="5371138" y="2967400"/>
            <a:ext cx="2872022" cy="183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91"/>
          <p:cNvSpPr txBox="1"/>
          <p:nvPr/>
        </p:nvSpPr>
        <p:spPr>
          <a:xfrm>
            <a:off x="517700" y="536950"/>
            <a:ext cx="7425600" cy="14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used the standard algorithm to find products of numbers with no restriction on the number of newly composed units. We also reviewed some of the diagrams and procedures we used earlier in the unit.</a:t>
            </a:r>
            <a:endParaRPr sz="1900">
              <a:latin typeface="Quicksand"/>
              <a:ea typeface="Quicksand"/>
              <a:cs typeface="Quicksand"/>
              <a:sym typeface="Quicksand"/>
            </a:endParaRPr>
          </a:p>
        </p:txBody>
      </p:sp>
      <p:pic>
        <p:nvPicPr>
          <p:cNvPr id="870" name="Google Shape;870;p91"/>
          <p:cNvPicPr preferRelativeResize="0"/>
          <p:nvPr/>
        </p:nvPicPr>
        <p:blipFill>
          <a:blip r:embed="rId4">
            <a:alphaModFix/>
          </a:blip>
          <a:stretch>
            <a:fillRect/>
          </a:stretch>
        </p:blipFill>
        <p:spPr>
          <a:xfrm>
            <a:off x="3709300" y="1878500"/>
            <a:ext cx="1381125" cy="131445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92"/>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876" name="Google Shape;876;p9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92"/>
          <p:cNvSpPr txBox="1"/>
          <p:nvPr/>
        </p:nvSpPr>
        <p:spPr>
          <a:xfrm>
            <a:off x="545900" y="3323900"/>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diagram C, we can see that         .         We can multiply the numerators, 4 x 5 to find the numerator in the product. We can multiply the denominators, 6 x 7 , to find the denominator in the product. We can represent this relationship with the equation:          Diagram C represents a 4 by 5 array inside a 5 by 7 array. It also represents 20 pieces that are each 1/42 of the whole square.</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878" name="Google Shape;878;p92"/>
          <p:cNvPicPr preferRelativeResize="0"/>
          <p:nvPr/>
        </p:nvPicPr>
        <p:blipFill>
          <a:blip r:embed="rId3">
            <a:alphaModFix/>
          </a:blip>
          <a:stretch>
            <a:fillRect/>
          </a:stretch>
        </p:blipFill>
        <p:spPr>
          <a:xfrm>
            <a:off x="3233650" y="1313400"/>
            <a:ext cx="2989475" cy="1851250"/>
          </a:xfrm>
          <a:prstGeom prst="rect">
            <a:avLst/>
          </a:prstGeom>
          <a:noFill/>
          <a:ln>
            <a:noFill/>
          </a:ln>
        </p:spPr>
      </p:pic>
      <p:pic>
        <p:nvPicPr>
          <p:cNvPr id="879" name="Google Shape;879;p92"/>
          <p:cNvPicPr preferRelativeResize="0"/>
          <p:nvPr/>
        </p:nvPicPr>
        <p:blipFill>
          <a:blip r:embed="rId4">
            <a:alphaModFix/>
          </a:blip>
          <a:stretch>
            <a:fillRect/>
          </a:stretch>
        </p:blipFill>
        <p:spPr>
          <a:xfrm>
            <a:off x="3342850" y="3323900"/>
            <a:ext cx="781675" cy="305625"/>
          </a:xfrm>
          <a:prstGeom prst="rect">
            <a:avLst/>
          </a:prstGeom>
          <a:noFill/>
          <a:ln>
            <a:noFill/>
          </a:ln>
        </p:spPr>
      </p:pic>
      <p:pic>
        <p:nvPicPr>
          <p:cNvPr id="880" name="Google Shape;880;p92"/>
          <p:cNvPicPr preferRelativeResize="0"/>
          <p:nvPr/>
        </p:nvPicPr>
        <p:blipFill>
          <a:blip r:embed="rId5">
            <a:alphaModFix/>
          </a:blip>
          <a:stretch>
            <a:fillRect/>
          </a:stretch>
        </p:blipFill>
        <p:spPr>
          <a:xfrm>
            <a:off x="7775400" y="3833375"/>
            <a:ext cx="718241" cy="3056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93"/>
          <p:cNvSpPr txBox="1"/>
          <p:nvPr>
            <p:ph type="ctrTitle"/>
          </p:nvPr>
        </p:nvSpPr>
        <p:spPr>
          <a:xfrm>
            <a:off x="1055400" y="1464225"/>
            <a:ext cx="65115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The Birds</a:t>
            </a:r>
            <a:endParaRPr sz="4400">
              <a:latin typeface="Hepta Slab"/>
              <a:ea typeface="Hepta Slab"/>
              <a:cs typeface="Hepta Slab"/>
              <a:sym typeface="Hepta Slab"/>
            </a:endParaRPr>
          </a:p>
        </p:txBody>
      </p:sp>
      <p:sp>
        <p:nvSpPr>
          <p:cNvPr id="886" name="Google Shape;886;p93"/>
          <p:cNvSpPr txBox="1"/>
          <p:nvPr/>
        </p:nvSpPr>
        <p:spPr>
          <a:xfrm>
            <a:off x="2948825" y="2906313"/>
            <a:ext cx="538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multiplication problems. </a:t>
            </a:r>
            <a:endParaRPr>
              <a:latin typeface="Quicksand"/>
              <a:ea typeface="Quicksand"/>
              <a:cs typeface="Quicksand"/>
              <a:sym typeface="Quicksand"/>
            </a:endParaRPr>
          </a:p>
        </p:txBody>
      </p:sp>
      <p:sp>
        <p:nvSpPr>
          <p:cNvPr id="887" name="Google Shape;887;p93"/>
          <p:cNvSpPr/>
          <p:nvPr/>
        </p:nvSpPr>
        <p:spPr>
          <a:xfrm>
            <a:off x="23936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5.MD.C.3, 5.MD.C.5, 5.NBT.B.5</a:t>
            </a:r>
            <a:endParaRPr sz="1100">
              <a:latin typeface="Quicksand"/>
              <a:ea typeface="Quicksand"/>
              <a:cs typeface="Quicksand"/>
              <a:sym typeface="Quicksand"/>
            </a:endParaRPr>
          </a:p>
        </p:txBody>
      </p:sp>
      <p:sp>
        <p:nvSpPr>
          <p:cNvPr id="889" name="Google Shape;889;p93"/>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94"/>
          <p:cNvSpPr txBox="1"/>
          <p:nvPr>
            <p:ph type="ctrTitle"/>
          </p:nvPr>
        </p:nvSpPr>
        <p:spPr>
          <a:xfrm>
            <a:off x="685800" y="7949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For the Birds</a:t>
            </a:r>
            <a:endParaRPr b="0" sz="2800">
              <a:solidFill>
                <a:schemeClr val="accent5"/>
              </a:solidFill>
              <a:latin typeface="Hepta Slab"/>
              <a:ea typeface="Hepta Slab"/>
              <a:cs typeface="Hepta Slab"/>
              <a:sym typeface="Hepta Slab"/>
            </a:endParaRPr>
          </a:p>
        </p:txBody>
      </p:sp>
      <p:sp>
        <p:nvSpPr>
          <p:cNvPr id="895" name="Google Shape;895;p94"/>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896" name="Google Shape;896;p94"/>
          <p:cNvGrpSpPr/>
          <p:nvPr/>
        </p:nvGrpSpPr>
        <p:grpSpPr>
          <a:xfrm rot="-698982">
            <a:off x="270551" y="1660954"/>
            <a:ext cx="2102653" cy="1060779"/>
            <a:chOff x="254750" y="1577025"/>
            <a:chExt cx="2155248" cy="1069850"/>
          </a:xfrm>
        </p:grpSpPr>
        <p:sp>
          <p:nvSpPr>
            <p:cNvPr id="897" name="Google Shape;897;p94"/>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94"/>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899" name="Google Shape;899;p94"/>
          <p:cNvGrpSpPr/>
          <p:nvPr/>
        </p:nvGrpSpPr>
        <p:grpSpPr>
          <a:xfrm rot="1229362">
            <a:off x="7057522" y="2231678"/>
            <a:ext cx="2136204" cy="1060803"/>
            <a:chOff x="254750" y="1577025"/>
            <a:chExt cx="2189585" cy="1069856"/>
          </a:xfrm>
        </p:grpSpPr>
        <p:sp>
          <p:nvSpPr>
            <p:cNvPr id="900" name="Google Shape;900;p94"/>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94"/>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902" name="Google Shape;902;p94"/>
          <p:cNvPicPr preferRelativeResize="0"/>
          <p:nvPr/>
        </p:nvPicPr>
        <p:blipFill>
          <a:blip r:embed="rId3">
            <a:alphaModFix/>
          </a:blip>
          <a:stretch>
            <a:fillRect/>
          </a:stretch>
        </p:blipFill>
        <p:spPr>
          <a:xfrm>
            <a:off x="2818949" y="1459575"/>
            <a:ext cx="3506125" cy="3115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95"/>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Home is Where the Bird Lives</a:t>
            </a:r>
            <a:endParaRPr b="0" sz="3000">
              <a:solidFill>
                <a:srgbClr val="434343"/>
              </a:solidFill>
              <a:latin typeface="Hepta Slab"/>
              <a:ea typeface="Hepta Slab"/>
              <a:cs typeface="Hepta Slab"/>
              <a:sym typeface="Hepta Slab"/>
            </a:endParaRPr>
          </a:p>
        </p:txBody>
      </p:sp>
      <p:sp>
        <p:nvSpPr>
          <p:cNvPr id="908" name="Google Shape;908;p95"/>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909" name="Google Shape;909;p95"/>
          <p:cNvSpPr txBox="1"/>
          <p:nvPr/>
        </p:nvSpPr>
        <p:spPr>
          <a:xfrm>
            <a:off x="245175" y="1034900"/>
            <a:ext cx="79719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Different types of birds use different types of houses. The table gives you the recommended birdhouse box sizes for various species.</a:t>
            </a:r>
            <a:endParaRPr sz="1600">
              <a:latin typeface="Quicksand"/>
              <a:ea typeface="Quicksand"/>
              <a:cs typeface="Quicksand"/>
              <a:sym typeface="Quicksand"/>
            </a:endParaRPr>
          </a:p>
        </p:txBody>
      </p:sp>
      <p:pic>
        <p:nvPicPr>
          <p:cNvPr id="910" name="Google Shape;910;p95"/>
          <p:cNvPicPr preferRelativeResize="0"/>
          <p:nvPr/>
        </p:nvPicPr>
        <p:blipFill>
          <a:blip r:embed="rId3">
            <a:alphaModFix/>
          </a:blip>
          <a:stretch>
            <a:fillRect/>
          </a:stretch>
        </p:blipFill>
        <p:spPr>
          <a:xfrm>
            <a:off x="689350" y="1794450"/>
            <a:ext cx="5791200" cy="2638425"/>
          </a:xfrm>
          <a:prstGeom prst="rect">
            <a:avLst/>
          </a:prstGeom>
          <a:noFill/>
          <a:ln>
            <a:noFill/>
          </a:ln>
        </p:spPr>
      </p:pic>
      <p:sp>
        <p:nvSpPr>
          <p:cNvPr id="911" name="Google Shape;911;p95"/>
          <p:cNvSpPr txBox="1"/>
          <p:nvPr/>
        </p:nvSpPr>
        <p:spPr>
          <a:xfrm>
            <a:off x="6636200" y="2543500"/>
            <a:ext cx="1964100" cy="158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Estimate a possible volume for each birdhouse.</a:t>
            </a:r>
            <a:endParaRPr sz="1800">
              <a:latin typeface="Quicksand"/>
              <a:ea typeface="Quicksand"/>
              <a:cs typeface="Quicksand"/>
              <a:sym typeface="Quicksan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96"/>
          <p:cNvSpPr txBox="1"/>
          <p:nvPr>
            <p:ph type="ctrTitle"/>
          </p:nvPr>
        </p:nvSpPr>
        <p:spPr>
          <a:xfrm>
            <a:off x="444675" y="425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What is the Volume?</a:t>
            </a:r>
            <a:endParaRPr b="0" sz="3000">
              <a:solidFill>
                <a:srgbClr val="434343"/>
              </a:solidFill>
              <a:latin typeface="Hepta Slab"/>
              <a:ea typeface="Hepta Slab"/>
              <a:cs typeface="Hepta Slab"/>
              <a:sym typeface="Hepta Slab"/>
            </a:endParaRPr>
          </a:p>
        </p:txBody>
      </p:sp>
      <p:sp>
        <p:nvSpPr>
          <p:cNvPr id="917" name="Google Shape;917;p96"/>
          <p:cNvSpPr txBox="1"/>
          <p:nvPr/>
        </p:nvSpPr>
        <p:spPr>
          <a:xfrm>
            <a:off x="8054850" y="3096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918" name="Google Shape;918;p96"/>
          <p:cNvSpPr txBox="1"/>
          <p:nvPr/>
        </p:nvSpPr>
        <p:spPr>
          <a:xfrm>
            <a:off x="351175" y="1151150"/>
            <a:ext cx="81855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Use the criteria from the table to determine the possible range of volumes for each type of birdhouse.</a:t>
            </a:r>
            <a:endParaRPr sz="1900">
              <a:latin typeface="Quicksand"/>
              <a:ea typeface="Quicksand"/>
              <a:cs typeface="Quicksand"/>
              <a:sym typeface="Quicksand"/>
            </a:endParaRPr>
          </a:p>
        </p:txBody>
      </p:sp>
      <p:pic>
        <p:nvPicPr>
          <p:cNvPr id="919" name="Google Shape;919;p96"/>
          <p:cNvPicPr preferRelativeResize="0"/>
          <p:nvPr/>
        </p:nvPicPr>
        <p:blipFill>
          <a:blip r:embed="rId3">
            <a:alphaModFix/>
          </a:blip>
          <a:stretch>
            <a:fillRect/>
          </a:stretch>
        </p:blipFill>
        <p:spPr>
          <a:xfrm>
            <a:off x="1624625" y="1868325"/>
            <a:ext cx="5781675" cy="27051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9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925" name="Google Shape;925;p97"/>
          <p:cNvSpPr txBox="1"/>
          <p:nvPr/>
        </p:nvSpPr>
        <p:spPr>
          <a:xfrm>
            <a:off x="862750" y="491700"/>
            <a:ext cx="6976200" cy="72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discussed when we would use the standard algorithm and when we would use other strategies</a:t>
            </a:r>
            <a:endParaRPr sz="2000">
              <a:latin typeface="Quicksand"/>
              <a:ea typeface="Quicksand"/>
              <a:cs typeface="Quicksand"/>
              <a:sym typeface="Quicksand"/>
            </a:endParaRPr>
          </a:p>
        </p:txBody>
      </p:sp>
      <p:sp>
        <p:nvSpPr>
          <p:cNvPr id="926" name="Google Shape;926;p97"/>
          <p:cNvSpPr txBox="1"/>
          <p:nvPr/>
        </p:nvSpPr>
        <p:spPr>
          <a:xfrm>
            <a:off x="1712913" y="2605687"/>
            <a:ext cx="2083200" cy="8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When is it most helpful to use the standard algorithm for multiplication?</a:t>
            </a:r>
            <a:endParaRPr b="1">
              <a:latin typeface="Quicksand"/>
              <a:ea typeface="Quicksand"/>
              <a:cs typeface="Quicksand"/>
              <a:sym typeface="Quicksand"/>
            </a:endParaRPr>
          </a:p>
        </p:txBody>
      </p:sp>
      <p:pic>
        <p:nvPicPr>
          <p:cNvPr id="927" name="Google Shape;927;p97"/>
          <p:cNvPicPr preferRelativeResize="0"/>
          <p:nvPr/>
        </p:nvPicPr>
        <p:blipFill rotWithShape="1">
          <a:blip r:embed="rId3">
            <a:alphaModFix/>
          </a:blip>
          <a:srcRect b="0" l="17428" r="19424" t="0"/>
          <a:stretch/>
        </p:blipFill>
        <p:spPr>
          <a:xfrm>
            <a:off x="4634797" y="2860366"/>
            <a:ext cx="1430652" cy="1446109"/>
          </a:xfrm>
          <a:prstGeom prst="rect">
            <a:avLst/>
          </a:prstGeom>
          <a:noFill/>
          <a:ln>
            <a:noFill/>
          </a:ln>
        </p:spPr>
      </p:pic>
      <p:sp>
        <p:nvSpPr>
          <p:cNvPr id="928" name="Google Shape;928;p97"/>
          <p:cNvSpPr/>
          <p:nvPr/>
        </p:nvSpPr>
        <p:spPr>
          <a:xfrm flipH="1">
            <a:off x="1334396" y="2549150"/>
            <a:ext cx="2840260" cy="14461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98"/>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934" name="Google Shape;934;p98"/>
          <p:cNvSpPr txBox="1"/>
          <p:nvPr/>
        </p:nvSpPr>
        <p:spPr>
          <a:xfrm>
            <a:off x="862750" y="491700"/>
            <a:ext cx="6976200" cy="72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Take a minute to think about which of these problems you would use the standard algorithm to solve</a:t>
            </a:r>
            <a:endParaRPr sz="2000">
              <a:latin typeface="Quicksand"/>
              <a:ea typeface="Quicksand"/>
              <a:cs typeface="Quicksand"/>
              <a:sym typeface="Quicksand"/>
            </a:endParaRPr>
          </a:p>
        </p:txBody>
      </p:sp>
      <p:sp>
        <p:nvSpPr>
          <p:cNvPr id="935" name="Google Shape;935;p98"/>
          <p:cNvSpPr txBox="1"/>
          <p:nvPr/>
        </p:nvSpPr>
        <p:spPr>
          <a:xfrm flipH="1">
            <a:off x="5570651" y="2718725"/>
            <a:ext cx="2268300" cy="8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Different problems call for different strategies, and we each might choose a different way to solve each of these problems. We could use the algorithm to solve all these problems, but we don’t have to</a:t>
            </a:r>
            <a:endParaRPr b="1" sz="1200">
              <a:latin typeface="Quicksand"/>
              <a:ea typeface="Quicksand"/>
              <a:cs typeface="Quicksand"/>
              <a:sym typeface="Quicksand"/>
            </a:endParaRPr>
          </a:p>
        </p:txBody>
      </p:sp>
      <p:pic>
        <p:nvPicPr>
          <p:cNvPr id="936" name="Google Shape;936;p98"/>
          <p:cNvPicPr preferRelativeResize="0"/>
          <p:nvPr/>
        </p:nvPicPr>
        <p:blipFill rotWithShape="1">
          <a:blip r:embed="rId3">
            <a:alphaModFix/>
          </a:blip>
          <a:srcRect b="0" l="17428" r="19424" t="0"/>
          <a:stretch/>
        </p:blipFill>
        <p:spPr>
          <a:xfrm>
            <a:off x="3509897" y="3340816"/>
            <a:ext cx="1430652" cy="1446109"/>
          </a:xfrm>
          <a:prstGeom prst="rect">
            <a:avLst/>
          </a:prstGeom>
          <a:noFill/>
          <a:ln>
            <a:noFill/>
          </a:ln>
        </p:spPr>
      </p:pic>
      <p:sp>
        <p:nvSpPr>
          <p:cNvPr id="937" name="Google Shape;937;p98"/>
          <p:cNvSpPr/>
          <p:nvPr/>
        </p:nvSpPr>
        <p:spPr>
          <a:xfrm>
            <a:off x="5192025" y="2430450"/>
            <a:ext cx="3182206" cy="243043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8" name="Google Shape;938;p98"/>
          <p:cNvPicPr preferRelativeResize="0"/>
          <p:nvPr/>
        </p:nvPicPr>
        <p:blipFill>
          <a:blip r:embed="rId4">
            <a:alphaModFix/>
          </a:blip>
          <a:stretch>
            <a:fillRect/>
          </a:stretch>
        </p:blipFill>
        <p:spPr>
          <a:xfrm>
            <a:off x="3576275" y="1483363"/>
            <a:ext cx="1297900" cy="123535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99"/>
          <p:cNvSpPr txBox="1"/>
          <p:nvPr/>
        </p:nvSpPr>
        <p:spPr>
          <a:xfrm>
            <a:off x="1368600" y="3520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44" name="Google Shape;944;p9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99"/>
          <p:cNvSpPr txBox="1"/>
          <p:nvPr/>
        </p:nvSpPr>
        <p:spPr>
          <a:xfrm>
            <a:off x="679325" y="1237350"/>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In this unit we multiplied multi-digit whole numbers by two-digit whole numbers. We first represented the multiplication with diagrams that help us visualize the product. This is a partial products strategy that helps us break down the multiplication by place value.</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This diagram breaks up the product 315 × 24 by place value. Like we learned in previous grades, if we add up all of the products in each box, we will get the product of </a:t>
            </a:r>
            <a:r>
              <a:rPr lang="en" sz="1500">
                <a:solidFill>
                  <a:schemeClr val="dk1"/>
                </a:solidFill>
                <a:latin typeface="Quicksand"/>
                <a:ea typeface="Quicksand"/>
                <a:cs typeface="Quicksand"/>
                <a:sym typeface="Quicksand"/>
              </a:rPr>
              <a:t>315 × 24</a:t>
            </a:r>
            <a:r>
              <a:rPr lang="en" sz="1500">
                <a:latin typeface="Quicksand"/>
                <a:ea typeface="Quicksand"/>
                <a:cs typeface="Quicksand"/>
                <a:sym typeface="Quicksand"/>
              </a:rPr>
              <a:t> .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946" name="Google Shape;946;p99"/>
          <p:cNvPicPr preferRelativeResize="0"/>
          <p:nvPr/>
        </p:nvPicPr>
        <p:blipFill>
          <a:blip r:embed="rId3">
            <a:alphaModFix/>
          </a:blip>
          <a:stretch>
            <a:fillRect/>
          </a:stretch>
        </p:blipFill>
        <p:spPr>
          <a:xfrm>
            <a:off x="3481075" y="995113"/>
            <a:ext cx="2220800" cy="129957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00"/>
          <p:cNvSpPr txBox="1"/>
          <p:nvPr/>
        </p:nvSpPr>
        <p:spPr>
          <a:xfrm>
            <a:off x="1425125" y="3339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52" name="Google Shape;952;p1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0"/>
          <p:cNvSpPr txBox="1"/>
          <p:nvPr/>
        </p:nvSpPr>
        <p:spPr>
          <a:xfrm>
            <a:off x="659850" y="875350"/>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Then we learned a new algorithm to multiply whole numbers—the standard algorithm for multiplication.</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can see the partial products are organized in different ways. 824 represents the partial product for </a:t>
            </a:r>
            <a:r>
              <a:rPr lang="en">
                <a:solidFill>
                  <a:schemeClr val="dk1"/>
                </a:solidFill>
                <a:latin typeface="Quicksand"/>
                <a:ea typeface="Quicksand"/>
                <a:cs typeface="Quicksand"/>
                <a:sym typeface="Quicksand"/>
              </a:rPr>
              <a:t>2</a:t>
            </a:r>
            <a:r>
              <a:rPr lang="en">
                <a:solidFill>
                  <a:schemeClr val="dk1"/>
                </a:solidFill>
                <a:latin typeface="Quicksand"/>
                <a:ea typeface="Quicksand"/>
                <a:cs typeface="Quicksand"/>
                <a:sym typeface="Quicksand"/>
              </a:rPr>
              <a:t> × 412</a:t>
            </a:r>
            <a:r>
              <a:rPr lang="en" sz="1600">
                <a:latin typeface="Quicksand"/>
                <a:ea typeface="Quicksand"/>
                <a:cs typeface="Quicksand"/>
                <a:sym typeface="Quicksand"/>
              </a:rPr>
              <a:t> and 12,360 represents the partial product for </a:t>
            </a:r>
            <a:r>
              <a:rPr lang="en">
                <a:solidFill>
                  <a:schemeClr val="dk1"/>
                </a:solidFill>
                <a:latin typeface="Quicksand"/>
                <a:ea typeface="Quicksand"/>
                <a:cs typeface="Quicksand"/>
                <a:sym typeface="Quicksand"/>
              </a:rPr>
              <a:t>30</a:t>
            </a:r>
            <a:r>
              <a:rPr lang="en">
                <a:solidFill>
                  <a:schemeClr val="dk1"/>
                </a:solidFill>
                <a:latin typeface="Quicksand"/>
                <a:ea typeface="Quicksand"/>
                <a:cs typeface="Quicksand"/>
                <a:sym typeface="Quicksand"/>
              </a:rPr>
              <a:t> × 412</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noticed that sometimes we need to compose a new unit when we multiply, and represent that unit with carrying notation. Sometimes, we may have to compose more than one new unit.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954" name="Google Shape;954;p100"/>
          <p:cNvPicPr preferRelativeResize="0"/>
          <p:nvPr/>
        </p:nvPicPr>
        <p:blipFill>
          <a:blip r:embed="rId3">
            <a:alphaModFix/>
          </a:blip>
          <a:stretch>
            <a:fillRect/>
          </a:stretch>
        </p:blipFill>
        <p:spPr>
          <a:xfrm>
            <a:off x="3685025" y="1334150"/>
            <a:ext cx="1552575" cy="12954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101"/>
          <p:cNvSpPr txBox="1"/>
          <p:nvPr/>
        </p:nvSpPr>
        <p:spPr>
          <a:xfrm>
            <a:off x="1425125" y="3339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60" name="Google Shape;960;p10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01"/>
          <p:cNvSpPr txBox="1"/>
          <p:nvPr/>
        </p:nvSpPr>
        <p:spPr>
          <a:xfrm>
            <a:off x="659850" y="875350"/>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the first example, the 2 above the 2 in 261 represents 2 hundreds from the product </a:t>
            </a:r>
            <a:r>
              <a:rPr lang="en">
                <a:solidFill>
                  <a:schemeClr val="dk1"/>
                </a:solidFill>
                <a:latin typeface="Quicksand"/>
                <a:ea typeface="Quicksand"/>
                <a:cs typeface="Quicksand"/>
                <a:sym typeface="Quicksand"/>
              </a:rPr>
              <a:t>4 </a:t>
            </a:r>
            <a:r>
              <a:rPr lang="en">
                <a:solidFill>
                  <a:schemeClr val="dk1"/>
                </a:solidFill>
                <a:latin typeface="Quicksand"/>
                <a:ea typeface="Quicksand"/>
                <a:cs typeface="Quicksand"/>
                <a:sym typeface="Quicksand"/>
              </a:rPr>
              <a:t>× 60</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The second example shows multiple units being composed. The 1 above the 1 represents 1 ten from the product 3 </a:t>
            </a:r>
            <a:r>
              <a:rPr lang="en">
                <a:solidFill>
                  <a:schemeClr val="dk1"/>
                </a:solidFill>
                <a:latin typeface="Quicksand"/>
                <a:ea typeface="Quicksand"/>
                <a:cs typeface="Quicksand"/>
                <a:sym typeface="Quicksand"/>
              </a:rPr>
              <a:t>× 6</a:t>
            </a:r>
            <a:r>
              <a:rPr lang="en" sz="1600">
                <a:latin typeface="Quicksand"/>
                <a:ea typeface="Quicksand"/>
                <a:cs typeface="Quicksand"/>
                <a:sym typeface="Quicksand"/>
              </a:rPr>
              <a:t>  and the 2 represents 2 hundreds from the product 40 </a:t>
            </a:r>
            <a:r>
              <a:rPr lang="en">
                <a:solidFill>
                  <a:schemeClr val="dk1"/>
                </a:solidFill>
                <a:latin typeface="Quicksand"/>
                <a:ea typeface="Quicksand"/>
                <a:cs typeface="Quicksand"/>
                <a:sym typeface="Quicksand"/>
              </a:rPr>
              <a:t>× 6.</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962" name="Google Shape;962;p101"/>
          <p:cNvPicPr preferRelativeResize="0"/>
          <p:nvPr/>
        </p:nvPicPr>
        <p:blipFill>
          <a:blip r:embed="rId3">
            <a:alphaModFix/>
          </a:blip>
          <a:stretch>
            <a:fillRect/>
          </a:stretch>
        </p:blipFill>
        <p:spPr>
          <a:xfrm>
            <a:off x="3713275" y="1503700"/>
            <a:ext cx="1095375" cy="762000"/>
          </a:xfrm>
          <a:prstGeom prst="rect">
            <a:avLst/>
          </a:prstGeom>
          <a:noFill/>
          <a:ln>
            <a:noFill/>
          </a:ln>
        </p:spPr>
      </p:pic>
      <p:pic>
        <p:nvPicPr>
          <p:cNvPr id="963" name="Google Shape;963;p101"/>
          <p:cNvPicPr preferRelativeResize="0"/>
          <p:nvPr/>
        </p:nvPicPr>
        <p:blipFill>
          <a:blip r:embed="rId4">
            <a:alphaModFix/>
          </a:blip>
          <a:stretch>
            <a:fillRect/>
          </a:stretch>
        </p:blipFill>
        <p:spPr>
          <a:xfrm>
            <a:off x="3628500" y="3068125"/>
            <a:ext cx="1390650" cy="15811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02"/>
          <p:cNvSpPr txBox="1"/>
          <p:nvPr/>
        </p:nvSpPr>
        <p:spPr>
          <a:xfrm>
            <a:off x="1425125" y="4187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69" name="Google Shape;969;p1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02"/>
          <p:cNvSpPr txBox="1"/>
          <p:nvPr/>
        </p:nvSpPr>
        <p:spPr>
          <a:xfrm>
            <a:off x="560950" y="1596000"/>
            <a:ext cx="7824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We also learned that the algorithm for multiplying whole numbers will work for any and all whole numbers, but sometimes it is more helpful to use other strategies. For example, it may be more helpful to use the standard algorithm for multiplication to evaluate the expression 143 × 67 and a mental strategy to evaluate the expression 20 </a:t>
            </a:r>
            <a:r>
              <a:rPr lang="en" sz="1600">
                <a:solidFill>
                  <a:schemeClr val="dk1"/>
                </a:solidFill>
                <a:latin typeface="Quicksand"/>
                <a:ea typeface="Quicksand"/>
                <a:cs typeface="Quicksand"/>
                <a:sym typeface="Quicksand"/>
              </a:rPr>
              <a:t>× 200</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03"/>
          <p:cNvSpPr txBox="1"/>
          <p:nvPr>
            <p:ph type="ctrTitle"/>
          </p:nvPr>
        </p:nvSpPr>
        <p:spPr>
          <a:xfrm>
            <a:off x="1581925" y="1814075"/>
            <a:ext cx="65193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Division and Area </a:t>
            </a:r>
            <a:endParaRPr sz="3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900">
                <a:solidFill>
                  <a:srgbClr val="434343"/>
                </a:solidFill>
                <a:latin typeface="Hepta Slab"/>
                <a:ea typeface="Hepta Slab"/>
                <a:cs typeface="Hepta Slab"/>
                <a:sym typeface="Hepta Slab"/>
              </a:rPr>
              <a:t>of a Rectangle</a:t>
            </a:r>
            <a:endParaRPr sz="3900">
              <a:solidFill>
                <a:srgbClr val="434343"/>
              </a:solidFill>
              <a:latin typeface="Hepta Slab"/>
              <a:ea typeface="Hepta Slab"/>
              <a:cs typeface="Hepta Slab"/>
              <a:sym typeface="Hepta Slab"/>
            </a:endParaRPr>
          </a:p>
        </p:txBody>
      </p:sp>
      <p:sp>
        <p:nvSpPr>
          <p:cNvPr id="976" name="Google Shape;976;p103"/>
          <p:cNvSpPr txBox="1"/>
          <p:nvPr/>
        </p:nvSpPr>
        <p:spPr>
          <a:xfrm>
            <a:off x="2957650" y="2854375"/>
            <a:ext cx="47841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divide to find the side-length of a rectangle.</a:t>
            </a:r>
            <a:endParaRPr>
              <a:latin typeface="Quicksand"/>
              <a:ea typeface="Quicksand"/>
              <a:cs typeface="Quicksand"/>
              <a:sym typeface="Quicksand"/>
            </a:endParaRPr>
          </a:p>
        </p:txBody>
      </p:sp>
      <p:sp>
        <p:nvSpPr>
          <p:cNvPr id="977" name="Google Shape;977;p103"/>
          <p:cNvSpPr/>
          <p:nvPr/>
        </p:nvSpPr>
        <p:spPr>
          <a:xfrm>
            <a:off x="2499102"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4.MD.A.3, 4.OA.A.3</a:t>
            </a:r>
            <a:endParaRPr sz="1100">
              <a:latin typeface="Quicksand"/>
              <a:ea typeface="Quicksand"/>
              <a:cs typeface="Quicksand"/>
              <a:sym typeface="Quicksand"/>
            </a:endParaRPr>
          </a:p>
        </p:txBody>
      </p:sp>
      <p:sp>
        <p:nvSpPr>
          <p:cNvPr id="979" name="Google Shape;979;p103"/>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83" name="Shape 983"/>
        <p:cNvGrpSpPr/>
        <p:nvPr/>
      </p:nvGrpSpPr>
      <p:grpSpPr>
        <a:xfrm>
          <a:off x="0" y="0"/>
          <a:ext cx="0" cy="0"/>
          <a:chOff x="0" y="0"/>
          <a:chExt cx="0" cy="0"/>
        </a:xfrm>
      </p:grpSpPr>
      <p:sp>
        <p:nvSpPr>
          <p:cNvPr id="984" name="Google Shape;984;p104"/>
          <p:cNvSpPr/>
          <p:nvPr/>
        </p:nvSpPr>
        <p:spPr>
          <a:xfrm>
            <a:off x="441676" y="1375225"/>
            <a:ext cx="4055292" cy="9667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04"/>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Area of a Soccer Field</a:t>
            </a:r>
            <a:endParaRPr b="0" sz="2900">
              <a:solidFill>
                <a:srgbClr val="595959"/>
              </a:solidFill>
              <a:latin typeface="Hepta Slab"/>
              <a:ea typeface="Hepta Slab"/>
              <a:cs typeface="Hepta Slab"/>
              <a:sym typeface="Hepta Slab"/>
            </a:endParaRPr>
          </a:p>
        </p:txBody>
      </p:sp>
      <p:sp>
        <p:nvSpPr>
          <p:cNvPr id="986" name="Google Shape;986;p104"/>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87" name="Google Shape;987;p104"/>
          <p:cNvSpPr txBox="1"/>
          <p:nvPr/>
        </p:nvSpPr>
        <p:spPr>
          <a:xfrm>
            <a:off x="5312713" y="1818025"/>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988" name="Google Shape;988;p104"/>
          <p:cNvGraphicFramePr/>
          <p:nvPr/>
        </p:nvGraphicFramePr>
        <p:xfrm>
          <a:off x="4919525" y="2353825"/>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989" name="Google Shape;989;p104"/>
          <p:cNvSpPr txBox="1"/>
          <p:nvPr/>
        </p:nvSpPr>
        <p:spPr>
          <a:xfrm>
            <a:off x="1110950" y="1523925"/>
            <a:ext cx="25659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length of the soccer field in meters?</a:t>
            </a:r>
            <a:endParaRPr b="1">
              <a:latin typeface="Quicksand"/>
              <a:ea typeface="Quicksand"/>
              <a:cs typeface="Quicksand"/>
              <a:sym typeface="Quicksand"/>
            </a:endParaRPr>
          </a:p>
        </p:txBody>
      </p:sp>
      <p:pic>
        <p:nvPicPr>
          <p:cNvPr id="990" name="Google Shape;990;p104"/>
          <p:cNvPicPr preferRelativeResize="0"/>
          <p:nvPr/>
        </p:nvPicPr>
        <p:blipFill>
          <a:blip r:embed="rId3">
            <a:alphaModFix/>
          </a:blip>
          <a:stretch>
            <a:fillRect/>
          </a:stretch>
        </p:blipFill>
        <p:spPr>
          <a:xfrm>
            <a:off x="1379425" y="2466375"/>
            <a:ext cx="2867225" cy="21296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105"/>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Elena’s Mural</a:t>
            </a:r>
            <a:endParaRPr b="0" sz="3000">
              <a:solidFill>
                <a:srgbClr val="595959"/>
              </a:solidFill>
              <a:latin typeface="Hepta Slab"/>
              <a:ea typeface="Hepta Slab"/>
              <a:cs typeface="Hepta Slab"/>
              <a:sym typeface="Hepta Slab"/>
            </a:endParaRPr>
          </a:p>
        </p:txBody>
      </p:sp>
      <p:sp>
        <p:nvSpPr>
          <p:cNvPr id="996" name="Google Shape;996;p105"/>
          <p:cNvSpPr txBox="1"/>
          <p:nvPr/>
        </p:nvSpPr>
        <p:spPr>
          <a:xfrm>
            <a:off x="538225" y="1567325"/>
            <a:ext cx="3423300" cy="14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latin typeface="Quicksand"/>
                <a:ea typeface="Quicksand"/>
                <a:cs typeface="Quicksand"/>
                <a:sym typeface="Quicksand"/>
              </a:rPr>
              <a:t>Elena used 189 square tiles to create a rectangular mural for the art club. The mural is 7 tiles wide.</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b="1">
              <a:solidFill>
                <a:srgbClr val="595959"/>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1000"/>
              </a:spcBef>
              <a:spcAft>
                <a:spcPts val="0"/>
              </a:spcAft>
              <a:buNone/>
            </a:pPr>
            <a:r>
              <a:t/>
            </a:r>
            <a:endParaRPr>
              <a:latin typeface="Quicksand"/>
              <a:ea typeface="Quicksand"/>
              <a:cs typeface="Quicksand"/>
              <a:sym typeface="Quicksand"/>
            </a:endParaRPr>
          </a:p>
        </p:txBody>
      </p:sp>
      <p:sp>
        <p:nvSpPr>
          <p:cNvPr id="997" name="Google Shape;997;p105"/>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998" name="Google Shape;998;p105"/>
          <p:cNvPicPr preferRelativeResize="0"/>
          <p:nvPr/>
        </p:nvPicPr>
        <p:blipFill>
          <a:blip r:embed="rId3">
            <a:alphaModFix/>
          </a:blip>
          <a:stretch>
            <a:fillRect/>
          </a:stretch>
        </p:blipFill>
        <p:spPr>
          <a:xfrm>
            <a:off x="753400" y="2473775"/>
            <a:ext cx="2867025" cy="1095375"/>
          </a:xfrm>
          <a:prstGeom prst="rect">
            <a:avLst/>
          </a:prstGeom>
          <a:noFill/>
          <a:ln>
            <a:noFill/>
          </a:ln>
        </p:spPr>
      </p:pic>
      <p:sp>
        <p:nvSpPr>
          <p:cNvPr id="999" name="Google Shape;999;p105"/>
          <p:cNvSpPr txBox="1"/>
          <p:nvPr/>
        </p:nvSpPr>
        <p:spPr>
          <a:xfrm>
            <a:off x="4110300" y="1165025"/>
            <a:ext cx="4451100" cy="3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How many tiles long is Elena’s mural? Be prepared to explain or show how you know.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Write one or more equations that show how you solved this problem</a:t>
            </a:r>
            <a:endParaRPr>
              <a:latin typeface="Quicksand"/>
              <a:ea typeface="Quicksand"/>
              <a:cs typeface="Quicksand"/>
              <a:sym typeface="Quicksan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06"/>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Tyler’s Mural </a:t>
            </a:r>
            <a:endParaRPr b="0" sz="3000">
              <a:solidFill>
                <a:srgbClr val="595959"/>
              </a:solidFill>
              <a:latin typeface="Hepta Slab"/>
              <a:ea typeface="Hepta Slab"/>
              <a:cs typeface="Hepta Slab"/>
              <a:sym typeface="Hepta Slab"/>
            </a:endParaRPr>
          </a:p>
        </p:txBody>
      </p:sp>
      <p:sp>
        <p:nvSpPr>
          <p:cNvPr id="1005" name="Google Shape;1005;p106"/>
          <p:cNvSpPr txBox="1"/>
          <p:nvPr/>
        </p:nvSpPr>
        <p:spPr>
          <a:xfrm>
            <a:off x="679025" y="1422250"/>
            <a:ext cx="7500900" cy="14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latin typeface="Quicksand"/>
                <a:ea typeface="Quicksand"/>
                <a:cs typeface="Quicksand"/>
                <a:sym typeface="Quicksand"/>
              </a:rPr>
              <a:t>Tyler is also creating a rectangular mural for the art club. He has 197 tiles for his mural. His mural is 6 tiles wide</a:t>
            </a:r>
            <a:endParaRPr>
              <a:latin typeface="Quicksand"/>
              <a:ea typeface="Quicksand"/>
              <a:cs typeface="Quicksand"/>
              <a:sym typeface="Quicksand"/>
            </a:endParaRPr>
          </a:p>
        </p:txBody>
      </p:sp>
      <p:sp>
        <p:nvSpPr>
          <p:cNvPr id="1006" name="Google Shape;1006;p106"/>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1007" name="Google Shape;1007;p106"/>
          <p:cNvSpPr txBox="1"/>
          <p:nvPr/>
        </p:nvSpPr>
        <p:spPr>
          <a:xfrm>
            <a:off x="573550" y="2131825"/>
            <a:ext cx="8167800" cy="18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Will Tyler use all of his tiles in the mural?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How many tiles long is Tyler’s mural? Show your reasoning using numbers, pictures, or words.</a:t>
            </a:r>
            <a:endParaRPr>
              <a:latin typeface="Quicksand"/>
              <a:ea typeface="Quicksand"/>
              <a:cs typeface="Quicksand"/>
              <a:sym typeface="Quicksan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07"/>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013" name="Google Shape;1013;p107"/>
          <p:cNvPicPr preferRelativeResize="0"/>
          <p:nvPr/>
        </p:nvPicPr>
        <p:blipFill>
          <a:blip r:embed="rId3">
            <a:alphaModFix/>
          </a:blip>
          <a:stretch>
            <a:fillRect/>
          </a:stretch>
        </p:blipFill>
        <p:spPr>
          <a:xfrm>
            <a:off x="3902212" y="3334025"/>
            <a:ext cx="1646775" cy="1035775"/>
          </a:xfrm>
          <a:prstGeom prst="rect">
            <a:avLst/>
          </a:prstGeom>
          <a:noFill/>
          <a:ln>
            <a:noFill/>
          </a:ln>
        </p:spPr>
      </p:pic>
      <p:sp>
        <p:nvSpPr>
          <p:cNvPr id="1014" name="Google Shape;1014;p107"/>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1015" name="Google Shape;1015;p107"/>
          <p:cNvSpPr txBox="1"/>
          <p:nvPr/>
        </p:nvSpPr>
        <p:spPr>
          <a:xfrm>
            <a:off x="701950" y="508150"/>
            <a:ext cx="71388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used division to find side lengths of rectangles. For each rectangle, we knew the area and the length of one side and we used division to find the length of the other.</a:t>
            </a:r>
            <a:endParaRPr sz="2100">
              <a:latin typeface="Quicksand"/>
              <a:ea typeface="Quicksand"/>
              <a:cs typeface="Quicksand"/>
              <a:sym typeface="Quicksand"/>
            </a:endParaRPr>
          </a:p>
        </p:txBody>
      </p:sp>
      <p:sp>
        <p:nvSpPr>
          <p:cNvPr id="1016" name="Google Shape;1016;p107"/>
          <p:cNvSpPr/>
          <p:nvPr/>
        </p:nvSpPr>
        <p:spPr>
          <a:xfrm>
            <a:off x="5659525" y="2391825"/>
            <a:ext cx="2503580" cy="18151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07"/>
          <p:cNvSpPr txBox="1"/>
          <p:nvPr/>
        </p:nvSpPr>
        <p:spPr>
          <a:xfrm flipH="1">
            <a:off x="6053450" y="2597871"/>
            <a:ext cx="1715700" cy="103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How do we find the missing side length?</a:t>
            </a:r>
            <a:endParaRPr sz="1600">
              <a:latin typeface="Livvic"/>
              <a:ea typeface="Livvic"/>
              <a:cs typeface="Livvic"/>
              <a:sym typeface="Livvic"/>
            </a:endParaRPr>
          </a:p>
        </p:txBody>
      </p:sp>
      <p:sp>
        <p:nvSpPr>
          <p:cNvPr id="1018" name="Google Shape;1018;p107"/>
          <p:cNvSpPr/>
          <p:nvPr/>
        </p:nvSpPr>
        <p:spPr>
          <a:xfrm flipH="1">
            <a:off x="1288100" y="1915450"/>
            <a:ext cx="2503580" cy="18151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07"/>
          <p:cNvSpPr txBox="1"/>
          <p:nvPr/>
        </p:nvSpPr>
        <p:spPr>
          <a:xfrm>
            <a:off x="1461538" y="2230675"/>
            <a:ext cx="21567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What is the relationship between the side lengths and the area of a rectangle?</a:t>
            </a:r>
            <a:endParaRPr>
              <a:latin typeface="Livvic"/>
              <a:ea typeface="Livvic"/>
              <a:cs typeface="Livvic"/>
              <a:sym typeface="Livvic"/>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108"/>
          <p:cNvSpPr txBox="1"/>
          <p:nvPr>
            <p:ph type="ctrTitle"/>
          </p:nvPr>
        </p:nvSpPr>
        <p:spPr>
          <a:xfrm>
            <a:off x="1581925" y="1814075"/>
            <a:ext cx="65193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Area Diagrams to Represent Division</a:t>
            </a:r>
            <a:endParaRPr sz="3900">
              <a:solidFill>
                <a:srgbClr val="434343"/>
              </a:solidFill>
              <a:latin typeface="Hepta Slab"/>
              <a:ea typeface="Hepta Slab"/>
              <a:cs typeface="Hepta Slab"/>
              <a:sym typeface="Hepta Slab"/>
            </a:endParaRPr>
          </a:p>
        </p:txBody>
      </p:sp>
      <p:sp>
        <p:nvSpPr>
          <p:cNvPr id="1025" name="Google Shape;1025;p108"/>
          <p:cNvSpPr txBox="1"/>
          <p:nvPr/>
        </p:nvSpPr>
        <p:spPr>
          <a:xfrm>
            <a:off x="2957650" y="2854375"/>
            <a:ext cx="47841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division using area diagrams. </a:t>
            </a:r>
            <a:endParaRPr>
              <a:latin typeface="Quicksand"/>
              <a:ea typeface="Quicksand"/>
              <a:cs typeface="Quicksand"/>
              <a:sym typeface="Quicksand"/>
            </a:endParaRPr>
          </a:p>
        </p:txBody>
      </p:sp>
      <p:sp>
        <p:nvSpPr>
          <p:cNvPr id="1026" name="Google Shape;1026;p108"/>
          <p:cNvSpPr/>
          <p:nvPr/>
        </p:nvSpPr>
        <p:spPr>
          <a:xfrm>
            <a:off x="2499102" y="28543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4.NBT.B.6, 4.MD.A.3</a:t>
            </a:r>
            <a:endParaRPr sz="1100">
              <a:latin typeface="Quicksand"/>
              <a:ea typeface="Quicksand"/>
              <a:cs typeface="Quicksand"/>
              <a:sym typeface="Quicksand"/>
            </a:endParaRPr>
          </a:p>
        </p:txBody>
      </p:sp>
      <p:sp>
        <p:nvSpPr>
          <p:cNvPr id="1028" name="Google Shape;1028;p108"/>
          <p:cNvSpPr txBox="1"/>
          <p:nvPr/>
        </p:nvSpPr>
        <p:spPr>
          <a:xfrm>
            <a:off x="7884875" y="365450"/>
            <a:ext cx="1173600" cy="909000"/>
          </a:xfrm>
          <a:prstGeom prst="rect">
            <a:avLst/>
          </a:prstGeom>
          <a:noFill/>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5</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32" name="Shape 1032"/>
        <p:cNvGrpSpPr/>
        <p:nvPr/>
      </p:nvGrpSpPr>
      <p:grpSpPr>
        <a:xfrm>
          <a:off x="0" y="0"/>
          <a:ext cx="0" cy="0"/>
          <a:chOff x="0" y="0"/>
          <a:chExt cx="0" cy="0"/>
        </a:xfrm>
      </p:grpSpPr>
      <p:sp>
        <p:nvSpPr>
          <p:cNvPr id="1033" name="Google Shape;1033;p109"/>
          <p:cNvSpPr txBox="1"/>
          <p:nvPr>
            <p:ph type="ctrTitle"/>
          </p:nvPr>
        </p:nvSpPr>
        <p:spPr>
          <a:xfrm>
            <a:off x="1162338" y="952100"/>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What Do You Know about Multiples of 9?</a:t>
            </a:r>
            <a:endParaRPr b="0" sz="2900">
              <a:solidFill>
                <a:srgbClr val="595959"/>
              </a:solidFill>
              <a:latin typeface="Hepta Slab"/>
              <a:ea typeface="Hepta Slab"/>
              <a:cs typeface="Hepta Slab"/>
              <a:sym typeface="Hepta Slab"/>
            </a:endParaRPr>
          </a:p>
        </p:txBody>
      </p:sp>
      <p:sp>
        <p:nvSpPr>
          <p:cNvPr id="1034" name="Google Shape;1034;p10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35" name="Google Shape;1035;p109"/>
          <p:cNvPicPr preferRelativeResize="0"/>
          <p:nvPr/>
        </p:nvPicPr>
        <p:blipFill>
          <a:blip r:embed="rId3">
            <a:alphaModFix/>
          </a:blip>
          <a:stretch>
            <a:fillRect/>
          </a:stretch>
        </p:blipFill>
        <p:spPr>
          <a:xfrm>
            <a:off x="661900" y="2346088"/>
            <a:ext cx="7572375" cy="60007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110"/>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Long is the Pool?</a:t>
            </a:r>
            <a:endParaRPr b="0" sz="3000">
              <a:solidFill>
                <a:srgbClr val="595959"/>
              </a:solidFill>
              <a:latin typeface="Hepta Slab"/>
              <a:ea typeface="Hepta Slab"/>
              <a:cs typeface="Hepta Slab"/>
              <a:sym typeface="Hepta Slab"/>
            </a:endParaRPr>
          </a:p>
        </p:txBody>
      </p:sp>
      <p:sp>
        <p:nvSpPr>
          <p:cNvPr id="1041" name="Google Shape;1041;p110"/>
          <p:cNvSpPr txBox="1"/>
          <p:nvPr/>
        </p:nvSpPr>
        <p:spPr>
          <a:xfrm>
            <a:off x="513450" y="1038050"/>
            <a:ext cx="8281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95959"/>
                </a:solidFill>
                <a:latin typeface="Quicksand"/>
                <a:ea typeface="Quicksand"/>
                <a:cs typeface="Quicksand"/>
                <a:sym typeface="Quicksand"/>
              </a:rPr>
              <a:t>1. A rectangular pool has an area of 252 square meters. Its width is 9 meters and its length is a whole number of meters. What is the length of the pool?</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rPr lang="en">
                <a:solidFill>
                  <a:srgbClr val="595959"/>
                </a:solidFill>
                <a:latin typeface="Quicksand"/>
                <a:ea typeface="Quicksand"/>
                <a:cs typeface="Quicksand"/>
                <a:sym typeface="Quicksand"/>
              </a:rPr>
              <a:t>a. Write a multiplication equation and a division equation to represent the situation.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rPr lang="en">
                <a:solidFill>
                  <a:srgbClr val="595959"/>
                </a:solidFill>
                <a:latin typeface="Quicksand"/>
                <a:ea typeface="Quicksand"/>
                <a:cs typeface="Quicksand"/>
                <a:sym typeface="Quicksand"/>
              </a:rPr>
              <a:t>b. To find the length of the pool, Diego drew the following rectangular diagrams.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rPr lang="en">
                <a:solidFill>
                  <a:srgbClr val="595959"/>
                </a:solidFill>
                <a:latin typeface="Quicksand"/>
                <a:ea typeface="Quicksand"/>
                <a:cs typeface="Quicksand"/>
                <a:sym typeface="Quicksand"/>
              </a:rPr>
              <a:t>He thought, “Nine times 10 is 90. Another 9 times 10 is another 90.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a:solidFill>
                <a:srgbClr val="595959"/>
              </a:solidFill>
              <a:latin typeface="Quicksand"/>
              <a:ea typeface="Quicksand"/>
              <a:cs typeface="Quicksand"/>
              <a:sym typeface="Quicksand"/>
            </a:endParaRPr>
          </a:p>
          <a:p>
            <a:pPr indent="0" lvl="0" marL="914400" rtl="0" algn="l">
              <a:spcBef>
                <a:spcPts val="0"/>
              </a:spcBef>
              <a:spcAft>
                <a:spcPts val="0"/>
              </a:spcAft>
              <a:buNone/>
            </a:pPr>
            <a:r>
              <a:rPr lang="en">
                <a:solidFill>
                  <a:srgbClr val="595959"/>
                </a:solidFill>
                <a:latin typeface="Quicksand"/>
                <a:ea typeface="Quicksand"/>
                <a:cs typeface="Quicksand"/>
                <a:sym typeface="Quicksand"/>
              </a:rPr>
              <a:t>Complete Diego’s reasoning. What is the length of the pool?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1042" name="Google Shape;1042;p110"/>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1043" name="Google Shape;1043;p110"/>
          <p:cNvPicPr preferRelativeResize="0"/>
          <p:nvPr/>
        </p:nvPicPr>
        <p:blipFill>
          <a:blip r:embed="rId3">
            <a:alphaModFix/>
          </a:blip>
          <a:stretch>
            <a:fillRect/>
          </a:stretch>
        </p:blipFill>
        <p:spPr>
          <a:xfrm>
            <a:off x="3295088" y="2523350"/>
            <a:ext cx="2718525" cy="698575"/>
          </a:xfrm>
          <a:prstGeom prst="rect">
            <a:avLst/>
          </a:prstGeom>
          <a:noFill/>
          <a:ln>
            <a:noFill/>
          </a:ln>
        </p:spPr>
      </p:pic>
      <p:pic>
        <p:nvPicPr>
          <p:cNvPr id="1044" name="Google Shape;1044;p110"/>
          <p:cNvPicPr preferRelativeResize="0"/>
          <p:nvPr/>
        </p:nvPicPr>
        <p:blipFill>
          <a:blip r:embed="rId4">
            <a:alphaModFix/>
          </a:blip>
          <a:stretch>
            <a:fillRect/>
          </a:stretch>
        </p:blipFill>
        <p:spPr>
          <a:xfrm>
            <a:off x="3626463" y="3710000"/>
            <a:ext cx="2055787" cy="5469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11"/>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Long is the Pool?</a:t>
            </a:r>
            <a:endParaRPr b="0" sz="3000">
              <a:solidFill>
                <a:srgbClr val="595959"/>
              </a:solidFill>
              <a:latin typeface="Hepta Slab"/>
              <a:ea typeface="Hepta Slab"/>
              <a:cs typeface="Hepta Slab"/>
              <a:sym typeface="Hepta Slab"/>
            </a:endParaRPr>
          </a:p>
        </p:txBody>
      </p:sp>
      <p:sp>
        <p:nvSpPr>
          <p:cNvPr id="1050" name="Google Shape;1050;p111"/>
          <p:cNvSpPr txBox="1"/>
          <p:nvPr/>
        </p:nvSpPr>
        <p:spPr>
          <a:xfrm>
            <a:off x="516550" y="1459450"/>
            <a:ext cx="8281800" cy="14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595959"/>
                </a:solidFill>
                <a:latin typeface="Quicksand"/>
                <a:ea typeface="Quicksand"/>
                <a:cs typeface="Quicksand"/>
                <a:sym typeface="Quicksand"/>
              </a:rPr>
              <a:t>2. A rectangular patio has a width of 8 feet and an area of 376 square feet. What is its length?</a:t>
            </a:r>
            <a:endParaRPr sz="1900">
              <a:solidFill>
                <a:srgbClr val="595959"/>
              </a:solidFill>
              <a:latin typeface="Quicksand"/>
              <a:ea typeface="Quicksand"/>
              <a:cs typeface="Quicksand"/>
              <a:sym typeface="Quicksand"/>
            </a:endParaRPr>
          </a:p>
          <a:p>
            <a:pPr indent="0" lvl="0" marL="0" rtl="0" algn="l">
              <a:spcBef>
                <a:spcPts val="0"/>
              </a:spcBef>
              <a:spcAft>
                <a:spcPts val="0"/>
              </a:spcAft>
              <a:buNone/>
            </a:pPr>
            <a:r>
              <a:t/>
            </a:r>
            <a:endParaRPr sz="1900">
              <a:solidFill>
                <a:srgbClr val="595959"/>
              </a:solidFill>
              <a:latin typeface="Quicksand"/>
              <a:ea typeface="Quicksand"/>
              <a:cs typeface="Quicksand"/>
              <a:sym typeface="Quicksand"/>
            </a:endParaRPr>
          </a:p>
          <a:p>
            <a:pPr indent="0" lvl="0" marL="914400" rtl="0" algn="l">
              <a:spcBef>
                <a:spcPts val="0"/>
              </a:spcBef>
              <a:spcAft>
                <a:spcPts val="0"/>
              </a:spcAft>
              <a:buNone/>
            </a:pPr>
            <a:r>
              <a:rPr lang="en" sz="1900">
                <a:solidFill>
                  <a:srgbClr val="595959"/>
                </a:solidFill>
                <a:latin typeface="Quicksand"/>
                <a:ea typeface="Quicksand"/>
                <a:cs typeface="Quicksand"/>
                <a:sym typeface="Quicksand"/>
              </a:rPr>
              <a:t>a. What equations can we write to represent this situation? </a:t>
            </a:r>
            <a:endParaRPr sz="1900">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sz="1900">
              <a:solidFill>
                <a:srgbClr val="595959"/>
              </a:solidFill>
              <a:latin typeface="Quicksand"/>
              <a:ea typeface="Quicksand"/>
              <a:cs typeface="Quicksand"/>
              <a:sym typeface="Quicksand"/>
            </a:endParaRPr>
          </a:p>
          <a:p>
            <a:pPr indent="0" lvl="0" marL="914400" rtl="0" algn="l">
              <a:spcBef>
                <a:spcPts val="0"/>
              </a:spcBef>
              <a:spcAft>
                <a:spcPts val="0"/>
              </a:spcAft>
              <a:buNone/>
            </a:pPr>
            <a:r>
              <a:t/>
            </a:r>
            <a:endParaRPr sz="1900">
              <a:solidFill>
                <a:srgbClr val="595959"/>
              </a:solidFill>
              <a:latin typeface="Quicksand"/>
              <a:ea typeface="Quicksand"/>
              <a:cs typeface="Quicksand"/>
              <a:sym typeface="Quicksand"/>
            </a:endParaRPr>
          </a:p>
          <a:p>
            <a:pPr indent="0" lvl="0" marL="914400" rtl="0" algn="l">
              <a:spcBef>
                <a:spcPts val="0"/>
              </a:spcBef>
              <a:spcAft>
                <a:spcPts val="0"/>
              </a:spcAft>
              <a:buNone/>
            </a:pPr>
            <a:r>
              <a:rPr lang="en" sz="1900">
                <a:solidFill>
                  <a:srgbClr val="595959"/>
                </a:solidFill>
                <a:latin typeface="Quicksand"/>
                <a:ea typeface="Quicksand"/>
                <a:cs typeface="Quicksand"/>
                <a:sym typeface="Quicksand"/>
              </a:rPr>
              <a:t>b. Use an area diagram to help answer the question.</a:t>
            </a:r>
            <a:endParaRPr sz="1900">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solidFill>
                <a:srgbClr val="595959"/>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p:txBody>
      </p:sp>
      <p:sp>
        <p:nvSpPr>
          <p:cNvPr id="1051" name="Google Shape;1051;p111"/>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1052" name="Google Shape;1052;p111"/>
          <p:cNvPicPr preferRelativeResize="0"/>
          <p:nvPr/>
        </p:nvPicPr>
        <p:blipFill>
          <a:blip r:embed="rId3">
            <a:alphaModFix/>
          </a:blip>
          <a:stretch>
            <a:fillRect/>
          </a:stretch>
        </p:blipFill>
        <p:spPr>
          <a:xfrm>
            <a:off x="7539200" y="3539725"/>
            <a:ext cx="1096650" cy="10966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12"/>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Diagram to Use?</a:t>
            </a:r>
            <a:endParaRPr b="0" sz="3000">
              <a:solidFill>
                <a:srgbClr val="595959"/>
              </a:solidFill>
              <a:latin typeface="Hepta Slab"/>
              <a:ea typeface="Hepta Slab"/>
              <a:cs typeface="Hepta Slab"/>
              <a:sym typeface="Hepta Slab"/>
            </a:endParaRPr>
          </a:p>
        </p:txBody>
      </p:sp>
      <p:sp>
        <p:nvSpPr>
          <p:cNvPr id="1058" name="Google Shape;1058;p112"/>
          <p:cNvSpPr txBox="1"/>
          <p:nvPr/>
        </p:nvSpPr>
        <p:spPr>
          <a:xfrm>
            <a:off x="679025" y="1161975"/>
            <a:ext cx="7500900" cy="14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latin typeface="Quicksand"/>
                <a:ea typeface="Quicksand"/>
                <a:cs typeface="Quicksand"/>
                <a:sym typeface="Quicksand"/>
              </a:rPr>
              <a:t>Here are three diagrams that can be used to help find the value of 288 ÷ 9. </a:t>
            </a:r>
            <a:endParaRPr>
              <a:latin typeface="Quicksand"/>
              <a:ea typeface="Quicksand"/>
              <a:cs typeface="Quicksand"/>
              <a:sym typeface="Quicksand"/>
            </a:endParaRPr>
          </a:p>
        </p:txBody>
      </p:sp>
      <p:sp>
        <p:nvSpPr>
          <p:cNvPr id="1059" name="Google Shape;1059;p112"/>
          <p:cNvSpPr txBox="1"/>
          <p:nvPr/>
        </p:nvSpPr>
        <p:spPr>
          <a:xfrm>
            <a:off x="8040725" y="267250"/>
            <a:ext cx="9804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1060" name="Google Shape;1060;p112"/>
          <p:cNvSpPr txBox="1"/>
          <p:nvPr/>
        </p:nvSpPr>
        <p:spPr>
          <a:xfrm>
            <a:off x="573550" y="2131825"/>
            <a:ext cx="8167800" cy="18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1. Where do you see the 288 in each diagram?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2. What does the 9 represent?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3. What does the value of 288 ÷ 9 represent?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4. Which diagram would you use to find the value of 288 ÷ 9? Explain your reasoning.</a:t>
            </a:r>
            <a:endParaRPr>
              <a:latin typeface="Quicksand"/>
              <a:ea typeface="Quicksand"/>
              <a:cs typeface="Quicksand"/>
              <a:sym typeface="Quicksand"/>
            </a:endParaRPr>
          </a:p>
        </p:txBody>
      </p:sp>
      <p:pic>
        <p:nvPicPr>
          <p:cNvPr id="1061" name="Google Shape;1061;p112"/>
          <p:cNvPicPr preferRelativeResize="0"/>
          <p:nvPr/>
        </p:nvPicPr>
        <p:blipFill>
          <a:blip r:embed="rId3">
            <a:alphaModFix/>
          </a:blip>
          <a:stretch>
            <a:fillRect/>
          </a:stretch>
        </p:blipFill>
        <p:spPr>
          <a:xfrm>
            <a:off x="462275" y="1926213"/>
            <a:ext cx="2619325" cy="632500"/>
          </a:xfrm>
          <a:prstGeom prst="rect">
            <a:avLst/>
          </a:prstGeom>
          <a:noFill/>
          <a:ln>
            <a:noFill/>
          </a:ln>
        </p:spPr>
      </p:pic>
      <p:pic>
        <p:nvPicPr>
          <p:cNvPr id="1062" name="Google Shape;1062;p112"/>
          <p:cNvPicPr preferRelativeResize="0"/>
          <p:nvPr/>
        </p:nvPicPr>
        <p:blipFill>
          <a:blip r:embed="rId4">
            <a:alphaModFix/>
          </a:blip>
          <a:stretch>
            <a:fillRect/>
          </a:stretch>
        </p:blipFill>
        <p:spPr>
          <a:xfrm>
            <a:off x="3376475" y="1874350"/>
            <a:ext cx="2391062" cy="736250"/>
          </a:xfrm>
          <a:prstGeom prst="rect">
            <a:avLst/>
          </a:prstGeom>
          <a:noFill/>
          <a:ln>
            <a:noFill/>
          </a:ln>
        </p:spPr>
      </p:pic>
      <p:pic>
        <p:nvPicPr>
          <p:cNvPr id="1063" name="Google Shape;1063;p112"/>
          <p:cNvPicPr preferRelativeResize="0"/>
          <p:nvPr/>
        </p:nvPicPr>
        <p:blipFill>
          <a:blip r:embed="rId5">
            <a:alphaModFix/>
          </a:blip>
          <a:stretch>
            <a:fillRect/>
          </a:stretch>
        </p:blipFill>
        <p:spPr>
          <a:xfrm>
            <a:off x="6062400" y="1914125"/>
            <a:ext cx="2619325" cy="656697"/>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11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069" name="Google Shape;1069;p113"/>
          <p:cNvPicPr preferRelativeResize="0"/>
          <p:nvPr/>
        </p:nvPicPr>
        <p:blipFill>
          <a:blip r:embed="rId3">
            <a:alphaModFix/>
          </a:blip>
          <a:stretch>
            <a:fillRect/>
          </a:stretch>
        </p:blipFill>
        <p:spPr>
          <a:xfrm>
            <a:off x="4603800" y="3463225"/>
            <a:ext cx="2059650" cy="1295450"/>
          </a:xfrm>
          <a:prstGeom prst="rect">
            <a:avLst/>
          </a:prstGeom>
          <a:noFill/>
          <a:ln>
            <a:noFill/>
          </a:ln>
        </p:spPr>
      </p:pic>
      <p:sp>
        <p:nvSpPr>
          <p:cNvPr id="1070" name="Google Shape;1070;p113"/>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1071" name="Google Shape;1071;p113"/>
          <p:cNvSpPr txBox="1"/>
          <p:nvPr/>
        </p:nvSpPr>
        <p:spPr>
          <a:xfrm>
            <a:off x="701950" y="508150"/>
            <a:ext cx="7138800" cy="76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saw that when we have the length of one side of a rectangle and its area, we could find the length of the other side. Some of us did this by using multiplication, and others used division. But all of us found the missing length in sections</a:t>
            </a:r>
            <a:endParaRPr sz="1900">
              <a:latin typeface="Quicksand"/>
              <a:ea typeface="Quicksand"/>
              <a:cs typeface="Quicksand"/>
              <a:sym typeface="Quicksand"/>
            </a:endParaRPr>
          </a:p>
        </p:txBody>
      </p:sp>
      <p:sp>
        <p:nvSpPr>
          <p:cNvPr id="1072" name="Google Shape;1072;p113"/>
          <p:cNvSpPr/>
          <p:nvPr/>
        </p:nvSpPr>
        <p:spPr>
          <a:xfrm flipH="1">
            <a:off x="419506" y="2565550"/>
            <a:ext cx="3482694" cy="20721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13"/>
          <p:cNvSpPr txBox="1"/>
          <p:nvPr/>
        </p:nvSpPr>
        <p:spPr>
          <a:xfrm>
            <a:off x="827200" y="2889950"/>
            <a:ext cx="26673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Livvic"/>
                <a:ea typeface="Livvic"/>
                <a:cs typeface="Livvic"/>
                <a:sym typeface="Livvic"/>
              </a:rPr>
              <a:t>Suppose a rectangle has an area of 414 square units and a width of 6 units, and we want to know its length. Which of these representations describe the question?</a:t>
            </a:r>
            <a:endParaRPr sz="1200">
              <a:latin typeface="Livvic"/>
              <a:ea typeface="Livvic"/>
              <a:cs typeface="Livvic"/>
              <a:sym typeface="Livvic"/>
            </a:endParaRPr>
          </a:p>
        </p:txBody>
      </p:sp>
      <p:pic>
        <p:nvPicPr>
          <p:cNvPr id="1074" name="Google Shape;1074;p113"/>
          <p:cNvPicPr preferRelativeResize="0"/>
          <p:nvPr/>
        </p:nvPicPr>
        <p:blipFill>
          <a:blip r:embed="rId4">
            <a:alphaModFix/>
          </a:blip>
          <a:stretch>
            <a:fillRect/>
          </a:stretch>
        </p:blipFill>
        <p:spPr>
          <a:xfrm>
            <a:off x="3494500" y="2146800"/>
            <a:ext cx="4993950" cy="7683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14"/>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080" name="Google Shape;1080;p114"/>
          <p:cNvPicPr preferRelativeResize="0"/>
          <p:nvPr/>
        </p:nvPicPr>
        <p:blipFill>
          <a:blip r:embed="rId3">
            <a:alphaModFix/>
          </a:blip>
          <a:stretch>
            <a:fillRect/>
          </a:stretch>
        </p:blipFill>
        <p:spPr>
          <a:xfrm>
            <a:off x="3371700" y="3401275"/>
            <a:ext cx="2059650" cy="1295450"/>
          </a:xfrm>
          <a:prstGeom prst="rect">
            <a:avLst/>
          </a:prstGeom>
          <a:noFill/>
          <a:ln>
            <a:noFill/>
          </a:ln>
        </p:spPr>
      </p:pic>
      <p:sp>
        <p:nvSpPr>
          <p:cNvPr id="1081" name="Google Shape;1081;p114"/>
          <p:cNvSpPr txBox="1"/>
          <p:nvPr/>
        </p:nvSpPr>
        <p:spPr>
          <a:xfrm>
            <a:off x="7943375" y="220450"/>
            <a:ext cx="1068600" cy="841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1082" name="Google Shape;1082;p114"/>
          <p:cNvSpPr txBox="1"/>
          <p:nvPr/>
        </p:nvSpPr>
        <p:spPr>
          <a:xfrm>
            <a:off x="540825" y="896525"/>
            <a:ext cx="7721400" cy="7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Here are some ways to record our strategies for finding its length.</a:t>
            </a:r>
            <a:endParaRPr sz="1900">
              <a:latin typeface="Quicksand"/>
              <a:ea typeface="Quicksand"/>
              <a:cs typeface="Quicksand"/>
              <a:sym typeface="Quicksand"/>
            </a:endParaRPr>
          </a:p>
        </p:txBody>
      </p:sp>
      <p:pic>
        <p:nvPicPr>
          <p:cNvPr id="1083" name="Google Shape;1083;p114"/>
          <p:cNvPicPr preferRelativeResize="0"/>
          <p:nvPr/>
        </p:nvPicPr>
        <p:blipFill>
          <a:blip r:embed="rId4">
            <a:alphaModFix/>
          </a:blip>
          <a:stretch>
            <a:fillRect/>
          </a:stretch>
        </p:blipFill>
        <p:spPr>
          <a:xfrm>
            <a:off x="1827375" y="1668013"/>
            <a:ext cx="5743575" cy="115252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115"/>
          <p:cNvSpPr txBox="1"/>
          <p:nvPr>
            <p:ph type="ctrTitle"/>
          </p:nvPr>
        </p:nvSpPr>
        <p:spPr>
          <a:xfrm>
            <a:off x="885550" y="1338750"/>
            <a:ext cx="7023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World’s Record Noodle Soup</a:t>
            </a:r>
            <a:endParaRPr sz="4400">
              <a:solidFill>
                <a:srgbClr val="434343"/>
              </a:solidFill>
              <a:latin typeface="Hepta Slab"/>
              <a:ea typeface="Hepta Slab"/>
              <a:cs typeface="Hepta Slab"/>
              <a:sym typeface="Hepta Slab"/>
            </a:endParaRPr>
          </a:p>
        </p:txBody>
      </p:sp>
      <p:sp>
        <p:nvSpPr>
          <p:cNvPr id="1089" name="Google Shape;1089;p115"/>
          <p:cNvSpPr txBox="1"/>
          <p:nvPr/>
        </p:nvSpPr>
        <p:spPr>
          <a:xfrm>
            <a:off x="2540500" y="2803350"/>
            <a:ext cx="510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division with large numbers. </a:t>
            </a:r>
            <a:endParaRPr>
              <a:latin typeface="Quicksand"/>
              <a:ea typeface="Quicksand"/>
              <a:cs typeface="Quicksand"/>
              <a:sym typeface="Quicksand"/>
            </a:endParaRPr>
          </a:p>
        </p:txBody>
      </p:sp>
      <p:sp>
        <p:nvSpPr>
          <p:cNvPr id="1090" name="Google Shape;1090;p115"/>
          <p:cNvSpPr/>
          <p:nvPr/>
        </p:nvSpPr>
        <p:spPr>
          <a:xfrm>
            <a:off x="185767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1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a:t>
            </a:r>
            <a:endParaRPr sz="1100">
              <a:latin typeface="Quicksand"/>
              <a:ea typeface="Quicksand"/>
              <a:cs typeface="Quicksand"/>
              <a:sym typeface="Quicksand"/>
            </a:endParaRPr>
          </a:p>
        </p:txBody>
      </p:sp>
      <p:sp>
        <p:nvSpPr>
          <p:cNvPr id="1092" name="Google Shape;1092;p11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116"/>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Notice and Wonder: World Record Event</a:t>
            </a:r>
            <a:endParaRPr b="0" sz="2600">
              <a:solidFill>
                <a:schemeClr val="accent5"/>
              </a:solidFill>
              <a:latin typeface="Hepta Slab"/>
              <a:ea typeface="Hepta Slab"/>
              <a:cs typeface="Hepta Slab"/>
              <a:sym typeface="Hepta Slab"/>
            </a:endParaRPr>
          </a:p>
        </p:txBody>
      </p:sp>
      <p:sp>
        <p:nvSpPr>
          <p:cNvPr id="1098" name="Google Shape;1098;p116"/>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099" name="Google Shape;1099;p116"/>
          <p:cNvGrpSpPr/>
          <p:nvPr/>
        </p:nvGrpSpPr>
        <p:grpSpPr>
          <a:xfrm rot="-698982">
            <a:off x="270551" y="1660954"/>
            <a:ext cx="2102653" cy="1060779"/>
            <a:chOff x="254750" y="1577025"/>
            <a:chExt cx="2155248" cy="1069850"/>
          </a:xfrm>
        </p:grpSpPr>
        <p:sp>
          <p:nvSpPr>
            <p:cNvPr id="1100" name="Google Shape;1100;p11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16"/>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102" name="Google Shape;1102;p116"/>
          <p:cNvGrpSpPr/>
          <p:nvPr/>
        </p:nvGrpSpPr>
        <p:grpSpPr>
          <a:xfrm rot="1229362">
            <a:off x="7057522" y="2231678"/>
            <a:ext cx="2136204" cy="1060803"/>
            <a:chOff x="254750" y="1577025"/>
            <a:chExt cx="2189585" cy="1069856"/>
          </a:xfrm>
        </p:grpSpPr>
        <p:sp>
          <p:nvSpPr>
            <p:cNvPr id="1103" name="Google Shape;1103;p11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16"/>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sp>
        <p:nvSpPr>
          <p:cNvPr id="1105" name="Google Shape;1105;p116"/>
          <p:cNvSpPr txBox="1"/>
          <p:nvPr/>
        </p:nvSpPr>
        <p:spPr>
          <a:xfrm>
            <a:off x="2241600" y="959550"/>
            <a:ext cx="4889100" cy="5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Chinese food company holds the Guinness World Record for making the longest noodle. The noodle measured about 10,119 ft and served 400 people.</a:t>
            </a:r>
            <a:endParaRPr/>
          </a:p>
        </p:txBody>
      </p:sp>
      <p:pic>
        <p:nvPicPr>
          <p:cNvPr id="1106" name="Google Shape;1106;p116"/>
          <p:cNvPicPr preferRelativeResize="0"/>
          <p:nvPr/>
        </p:nvPicPr>
        <p:blipFill>
          <a:blip r:embed="rId3">
            <a:alphaModFix/>
          </a:blip>
          <a:stretch>
            <a:fillRect/>
          </a:stretch>
        </p:blipFill>
        <p:spPr>
          <a:xfrm>
            <a:off x="2659227" y="1763350"/>
            <a:ext cx="4079608" cy="2888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117"/>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How Many Feet in One Serving?</a:t>
            </a:r>
            <a:endParaRPr b="0" sz="2600">
              <a:solidFill>
                <a:srgbClr val="434343"/>
              </a:solidFill>
              <a:latin typeface="Hepta Slab"/>
              <a:ea typeface="Hepta Slab"/>
              <a:cs typeface="Hepta Slab"/>
              <a:sym typeface="Hepta Slab"/>
            </a:endParaRPr>
          </a:p>
        </p:txBody>
      </p:sp>
      <p:sp>
        <p:nvSpPr>
          <p:cNvPr id="1112" name="Google Shape;1112;p11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113" name="Google Shape;1113;p117"/>
          <p:cNvSpPr txBox="1"/>
          <p:nvPr/>
        </p:nvSpPr>
        <p:spPr>
          <a:xfrm>
            <a:off x="277475" y="1108750"/>
            <a:ext cx="8246400" cy="4800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 sz="1900">
                <a:solidFill>
                  <a:srgbClr val="595959"/>
                </a:solidFill>
                <a:latin typeface="Quicksand"/>
                <a:ea typeface="Quicksand"/>
                <a:cs typeface="Quicksand"/>
                <a:sym typeface="Quicksand"/>
              </a:rPr>
              <a:t>A Chinese food company cooked a single noodle measuring about 10,119 ft. It served 400 people</a:t>
            </a:r>
            <a:endParaRPr b="1" sz="1900">
              <a:solidFill>
                <a:srgbClr val="595959"/>
              </a:solidFill>
              <a:latin typeface="Quicksand"/>
              <a:ea typeface="Quicksand"/>
              <a:cs typeface="Quicksand"/>
              <a:sym typeface="Quicksand"/>
            </a:endParaRPr>
          </a:p>
        </p:txBody>
      </p:sp>
      <p:sp>
        <p:nvSpPr>
          <p:cNvPr id="1114" name="Google Shape;1114;p117"/>
          <p:cNvSpPr txBox="1"/>
          <p:nvPr/>
        </p:nvSpPr>
        <p:spPr>
          <a:xfrm>
            <a:off x="574200" y="193587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If the noodle was shared equally, about how many feet of noodle did each person eat? Explain or show your thinking. </a:t>
            </a:r>
            <a:endParaRPr sz="1700">
              <a:latin typeface="Quicksand"/>
              <a:ea typeface="Quicksand"/>
              <a:cs typeface="Quicksand"/>
              <a:sym typeface="Quicksand"/>
            </a:endParaRPr>
          </a:p>
        </p:txBody>
      </p:sp>
      <p:sp>
        <p:nvSpPr>
          <p:cNvPr id="1115" name="Google Shape;1115;p117"/>
          <p:cNvSpPr txBox="1"/>
          <p:nvPr/>
        </p:nvSpPr>
        <p:spPr>
          <a:xfrm>
            <a:off x="4669000" y="1935875"/>
            <a:ext cx="3589200" cy="26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2. Is your estimate lower or higher than the actual length of noodle each person ate? Explain your reasoning without calculating the actual length.</a:t>
            </a:r>
            <a:endParaRPr sz="1700">
              <a:latin typeface="Quicksand"/>
              <a:ea typeface="Quicksand"/>
              <a:cs typeface="Quicksand"/>
              <a:sym typeface="Quicksan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118"/>
          <p:cNvSpPr txBox="1"/>
          <p:nvPr>
            <p:ph type="ctrTitle"/>
          </p:nvPr>
        </p:nvSpPr>
        <p:spPr>
          <a:xfrm>
            <a:off x="268325" y="476887"/>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Noodle Soup</a:t>
            </a:r>
            <a:endParaRPr b="0" sz="3000">
              <a:solidFill>
                <a:srgbClr val="434343"/>
              </a:solidFill>
              <a:latin typeface="Hepta Slab"/>
              <a:ea typeface="Hepta Slab"/>
              <a:cs typeface="Hepta Slab"/>
              <a:sym typeface="Hepta Slab"/>
            </a:endParaRPr>
          </a:p>
        </p:txBody>
      </p:sp>
      <p:sp>
        <p:nvSpPr>
          <p:cNvPr id="1121" name="Google Shape;1121;p11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122" name="Google Shape;1122;p118"/>
          <p:cNvSpPr txBox="1"/>
          <p:nvPr/>
        </p:nvSpPr>
        <p:spPr>
          <a:xfrm>
            <a:off x="376050" y="1055575"/>
            <a:ext cx="4233600" cy="3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Partner A: </a:t>
            </a:r>
            <a:endParaRPr b="1">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Mai made noodle soup. She made a noodle that is 155 feet long. Five people share the noodle equally.</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Write a division expression to represent the situation.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How many feet of noodle does each person eat? Show or explain your thinking.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3. Compare your work with your partner’s. What is the same? What is different?</a:t>
            </a:r>
            <a:endParaRPr>
              <a:latin typeface="Quicksand"/>
              <a:ea typeface="Quicksand"/>
              <a:cs typeface="Quicksand"/>
              <a:sym typeface="Quicksand"/>
            </a:endParaRPr>
          </a:p>
        </p:txBody>
      </p:sp>
      <p:sp>
        <p:nvSpPr>
          <p:cNvPr id="1123" name="Google Shape;1123;p118"/>
          <p:cNvSpPr txBox="1"/>
          <p:nvPr/>
        </p:nvSpPr>
        <p:spPr>
          <a:xfrm>
            <a:off x="4609650" y="1055575"/>
            <a:ext cx="4233600" cy="3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Partner B:</a:t>
            </a:r>
            <a:endParaRPr b="1">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Han made noodle soup. He made a noodle that is 165 feet long. Five people share the noodle equally.</a:t>
            </a:r>
            <a:endParaRPr>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Write a division expression to represent the situation.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How many feet of noodle does each person eat? Show or explain your thinking.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Compare your work with your partner’s. What is the same? What is different?</a:t>
            </a:r>
            <a:endParaRPr>
              <a:latin typeface="Quicksand"/>
              <a:ea typeface="Quicksand"/>
              <a:cs typeface="Quicksand"/>
              <a:sym typeface="Quicksan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pic>
        <p:nvPicPr>
          <p:cNvPr id="1128" name="Google Shape;1128;p119"/>
          <p:cNvPicPr preferRelativeResize="0"/>
          <p:nvPr/>
        </p:nvPicPr>
        <p:blipFill>
          <a:blip r:embed="rId3">
            <a:alphaModFix/>
          </a:blip>
          <a:stretch>
            <a:fillRect/>
          </a:stretch>
        </p:blipFill>
        <p:spPr>
          <a:xfrm>
            <a:off x="3620301" y="3329299"/>
            <a:ext cx="2103900" cy="1323301"/>
          </a:xfrm>
          <a:prstGeom prst="rect">
            <a:avLst/>
          </a:prstGeom>
          <a:noFill/>
          <a:ln>
            <a:noFill/>
          </a:ln>
        </p:spPr>
      </p:pic>
      <p:sp>
        <p:nvSpPr>
          <p:cNvPr id="1129" name="Google Shape;1129;p119"/>
          <p:cNvSpPr/>
          <p:nvPr/>
        </p:nvSpPr>
        <p:spPr>
          <a:xfrm flipH="1">
            <a:off x="850000" y="2504750"/>
            <a:ext cx="2770299" cy="186522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19"/>
          <p:cNvSpPr txBox="1"/>
          <p:nvPr/>
        </p:nvSpPr>
        <p:spPr>
          <a:xfrm>
            <a:off x="1238371" y="2654496"/>
            <a:ext cx="21039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we know about the relationship between multiplication and division?</a:t>
            </a:r>
            <a:endParaRPr b="1">
              <a:latin typeface="Quicksand"/>
              <a:ea typeface="Quicksand"/>
              <a:cs typeface="Quicksand"/>
              <a:sym typeface="Quicksand"/>
            </a:endParaRPr>
          </a:p>
        </p:txBody>
      </p:sp>
      <p:sp>
        <p:nvSpPr>
          <p:cNvPr id="1131" name="Google Shape;1131;p119"/>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132" name="Google Shape;1132;p119"/>
          <p:cNvSpPr txBox="1"/>
          <p:nvPr/>
        </p:nvSpPr>
        <p:spPr>
          <a:xfrm>
            <a:off x="545950" y="397750"/>
            <a:ext cx="7234800" cy="66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solved problems using division. Some of us were able to solve the same problems using multiplication.</a:t>
            </a:r>
            <a:endParaRPr sz="2100">
              <a:latin typeface="Quicksand"/>
              <a:ea typeface="Quicksand"/>
              <a:cs typeface="Quicksand"/>
              <a:sym typeface="Quicksand"/>
            </a:endParaRPr>
          </a:p>
        </p:txBody>
      </p:sp>
      <p:pic>
        <p:nvPicPr>
          <p:cNvPr id="1133" name="Google Shape;1133;p119"/>
          <p:cNvPicPr preferRelativeResize="0"/>
          <p:nvPr/>
        </p:nvPicPr>
        <p:blipFill>
          <a:blip r:embed="rId4">
            <a:alphaModFix/>
          </a:blip>
          <a:stretch>
            <a:fillRect/>
          </a:stretch>
        </p:blipFill>
        <p:spPr>
          <a:xfrm>
            <a:off x="2539970" y="1737800"/>
            <a:ext cx="3372875" cy="495450"/>
          </a:xfrm>
          <a:prstGeom prst="rect">
            <a:avLst/>
          </a:prstGeom>
          <a:noFill/>
          <a:ln>
            <a:noFill/>
          </a:ln>
        </p:spPr>
      </p:pic>
      <p:sp>
        <p:nvSpPr>
          <p:cNvPr id="1134" name="Google Shape;1134;p119"/>
          <p:cNvSpPr/>
          <p:nvPr/>
        </p:nvSpPr>
        <p:spPr>
          <a:xfrm>
            <a:off x="5510025" y="2233250"/>
            <a:ext cx="2770299" cy="16384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19"/>
          <p:cNvSpPr txBox="1"/>
          <p:nvPr/>
        </p:nvSpPr>
        <p:spPr>
          <a:xfrm flipH="1">
            <a:off x="5788053" y="2382996"/>
            <a:ext cx="2103900" cy="132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we use the relationship between multiplication and division today?</a:t>
            </a:r>
            <a:endParaRPr b="1">
              <a:latin typeface="Quicksand"/>
              <a:ea typeface="Quicksand"/>
              <a:cs typeface="Quicksand"/>
              <a:sym typeface="Quicksan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120"/>
          <p:cNvSpPr txBox="1"/>
          <p:nvPr>
            <p:ph type="ctrTitle"/>
          </p:nvPr>
        </p:nvSpPr>
        <p:spPr>
          <a:xfrm>
            <a:off x="921950" y="2244075"/>
            <a:ext cx="7266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Fractions as Partial Quotients</a:t>
            </a:r>
            <a:endParaRPr sz="4200">
              <a:solidFill>
                <a:srgbClr val="434343"/>
              </a:solidFill>
              <a:latin typeface="Hepta Slab"/>
              <a:ea typeface="Hepta Slab"/>
              <a:cs typeface="Hepta Slab"/>
              <a:sym typeface="Hepta Slab"/>
            </a:endParaRPr>
          </a:p>
        </p:txBody>
      </p:sp>
      <p:sp>
        <p:nvSpPr>
          <p:cNvPr id="1141" name="Google Shape;1141;p120"/>
          <p:cNvSpPr txBox="1"/>
          <p:nvPr/>
        </p:nvSpPr>
        <p:spPr>
          <a:xfrm>
            <a:off x="2584875" y="3097100"/>
            <a:ext cx="6149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fractions to help us divide whole numbers.</a:t>
            </a:r>
            <a:endParaRPr>
              <a:latin typeface="Quicksand"/>
              <a:ea typeface="Quicksand"/>
              <a:cs typeface="Quicksand"/>
              <a:sym typeface="Quicksand"/>
            </a:endParaRPr>
          </a:p>
        </p:txBody>
      </p:sp>
      <p:sp>
        <p:nvSpPr>
          <p:cNvPr id="1142" name="Google Shape;1142;p120"/>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 5.NF.B.3</a:t>
            </a:r>
            <a:endParaRPr sz="1100">
              <a:latin typeface="Quicksand"/>
              <a:ea typeface="Quicksand"/>
              <a:cs typeface="Quicksand"/>
              <a:sym typeface="Quicksand"/>
            </a:endParaRPr>
          </a:p>
        </p:txBody>
      </p:sp>
      <p:sp>
        <p:nvSpPr>
          <p:cNvPr id="1144" name="Google Shape;1144;p12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121"/>
          <p:cNvSpPr txBox="1"/>
          <p:nvPr>
            <p:ph type="ctrTitle"/>
          </p:nvPr>
        </p:nvSpPr>
        <p:spPr>
          <a:xfrm>
            <a:off x="465700" y="3880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434343"/>
                </a:solidFill>
                <a:latin typeface="Hepta Slab"/>
                <a:ea typeface="Hepta Slab"/>
                <a:cs typeface="Hepta Slab"/>
                <a:sym typeface="Hepta Slab"/>
              </a:rPr>
              <a:t>What Do You Know About…..</a:t>
            </a:r>
            <a:endParaRPr b="0" sz="2900">
              <a:solidFill>
                <a:srgbClr val="434343"/>
              </a:solidFill>
              <a:latin typeface="Hepta Slab"/>
              <a:ea typeface="Hepta Slab"/>
              <a:cs typeface="Hepta Slab"/>
              <a:sym typeface="Hepta Slab"/>
            </a:endParaRPr>
          </a:p>
        </p:txBody>
      </p:sp>
      <p:sp>
        <p:nvSpPr>
          <p:cNvPr id="1150" name="Google Shape;1150;p121"/>
          <p:cNvSpPr txBox="1"/>
          <p:nvPr/>
        </p:nvSpPr>
        <p:spPr>
          <a:xfrm>
            <a:off x="8144025" y="212250"/>
            <a:ext cx="8772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Warm up</a:t>
            </a:r>
            <a:endParaRPr sz="1600">
              <a:solidFill>
                <a:srgbClr val="434343"/>
              </a:solidFill>
              <a:latin typeface="Nixie One"/>
              <a:ea typeface="Nixie One"/>
              <a:cs typeface="Nixie One"/>
              <a:sym typeface="Nixie One"/>
            </a:endParaRPr>
          </a:p>
        </p:txBody>
      </p:sp>
      <p:pic>
        <p:nvPicPr>
          <p:cNvPr id="1151" name="Google Shape;1151;p121"/>
          <p:cNvPicPr preferRelativeResize="0"/>
          <p:nvPr/>
        </p:nvPicPr>
        <p:blipFill>
          <a:blip r:embed="rId3">
            <a:alphaModFix/>
          </a:blip>
          <a:stretch>
            <a:fillRect/>
          </a:stretch>
        </p:blipFill>
        <p:spPr>
          <a:xfrm>
            <a:off x="887175" y="1980801"/>
            <a:ext cx="6812550" cy="11819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22"/>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Select Expressions</a:t>
            </a:r>
            <a:endParaRPr b="0" sz="3100">
              <a:solidFill>
                <a:srgbClr val="434343"/>
              </a:solidFill>
              <a:latin typeface="Hepta Slab"/>
              <a:ea typeface="Hepta Slab"/>
              <a:cs typeface="Hepta Slab"/>
              <a:sym typeface="Hepta Slab"/>
            </a:endParaRPr>
          </a:p>
        </p:txBody>
      </p:sp>
      <p:sp>
        <p:nvSpPr>
          <p:cNvPr id="1157" name="Google Shape;1157;p12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158" name="Google Shape;1158;p122"/>
          <p:cNvSpPr txBox="1"/>
          <p:nvPr/>
        </p:nvSpPr>
        <p:spPr>
          <a:xfrm>
            <a:off x="531825" y="1108750"/>
            <a:ext cx="4323900" cy="34479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700">
                <a:latin typeface="Quicksand"/>
                <a:ea typeface="Quicksand"/>
                <a:cs typeface="Quicksand"/>
                <a:sym typeface="Quicksand"/>
              </a:rPr>
              <a:t>1. Select </a:t>
            </a:r>
            <a:r>
              <a:rPr b="1" lang="en" sz="1700">
                <a:latin typeface="Quicksand"/>
                <a:ea typeface="Quicksand"/>
                <a:cs typeface="Quicksand"/>
                <a:sym typeface="Quicksand"/>
              </a:rPr>
              <a:t>all</a:t>
            </a:r>
            <a:r>
              <a:rPr lang="en" sz="1700">
                <a:latin typeface="Quicksand"/>
                <a:ea typeface="Quicksand"/>
                <a:cs typeface="Quicksand"/>
                <a:sym typeface="Quicksand"/>
              </a:rPr>
              <a:t> the expressions that are equal to the value of     . Show or explain your reasoning.</a:t>
            </a:r>
            <a:endParaRPr sz="1700">
              <a:latin typeface="Quicksand"/>
              <a:ea typeface="Quicksand"/>
              <a:cs typeface="Quicksand"/>
              <a:sym typeface="Quicksand"/>
            </a:endParaRPr>
          </a:p>
        </p:txBody>
      </p:sp>
      <p:pic>
        <p:nvPicPr>
          <p:cNvPr descr="&lt;math xmlns=&quot;http://www.w3.org/1998/Math/MathML&quot; display=&quot;block&quot; data-is-equatio=&quot;1&quot; data-latex=&quot;\frac{78}{6}&quot;&gt;&lt;mfrac&gt;&lt;mn&gt;78&lt;/mn&gt;&lt;mn&gt;6&lt;/mn&gt;&lt;/mfrac&gt;&lt;/math&gt;" id="1159" name="Google Shape;1159;p122" title="78 over 6"/>
          <p:cNvPicPr preferRelativeResize="0"/>
          <p:nvPr/>
        </p:nvPicPr>
        <p:blipFill>
          <a:blip r:embed="rId3">
            <a:alphaModFix/>
          </a:blip>
          <a:stretch>
            <a:fillRect/>
          </a:stretch>
        </p:blipFill>
        <p:spPr>
          <a:xfrm>
            <a:off x="2153875" y="1560476"/>
            <a:ext cx="199925" cy="353700"/>
          </a:xfrm>
          <a:prstGeom prst="rect">
            <a:avLst/>
          </a:prstGeom>
          <a:noFill/>
          <a:ln>
            <a:noFill/>
          </a:ln>
        </p:spPr>
      </p:pic>
      <p:pic>
        <p:nvPicPr>
          <p:cNvPr id="1160" name="Google Shape;1160;p122"/>
          <p:cNvPicPr preferRelativeResize="0"/>
          <p:nvPr/>
        </p:nvPicPr>
        <p:blipFill>
          <a:blip r:embed="rId4">
            <a:alphaModFix/>
          </a:blip>
          <a:stretch>
            <a:fillRect/>
          </a:stretch>
        </p:blipFill>
        <p:spPr>
          <a:xfrm>
            <a:off x="1996775" y="2153946"/>
            <a:ext cx="1628775" cy="2190750"/>
          </a:xfrm>
          <a:prstGeom prst="rect">
            <a:avLst/>
          </a:prstGeom>
          <a:noFill/>
          <a:ln>
            <a:noFill/>
          </a:ln>
        </p:spPr>
      </p:pic>
      <p:sp>
        <p:nvSpPr>
          <p:cNvPr id="1161" name="Google Shape;1161;p122"/>
          <p:cNvSpPr txBox="1"/>
          <p:nvPr/>
        </p:nvSpPr>
        <p:spPr>
          <a:xfrm>
            <a:off x="4683175" y="1108750"/>
            <a:ext cx="3999000" cy="344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700">
              <a:latin typeface="Quicksand"/>
              <a:ea typeface="Quicksand"/>
              <a:cs typeface="Quicksand"/>
              <a:sym typeface="Quicksand"/>
            </a:endParaRPr>
          </a:p>
          <a:p>
            <a:pPr indent="0" lvl="0" marL="0" rtl="0" algn="l">
              <a:lnSpc>
                <a:spcPct val="100000"/>
              </a:lnSpc>
              <a:spcBef>
                <a:spcPts val="0"/>
              </a:spcBef>
              <a:spcAft>
                <a:spcPts val="0"/>
              </a:spcAft>
              <a:buNone/>
            </a:pPr>
            <a:r>
              <a:t/>
            </a:r>
            <a:endParaRPr sz="1700">
              <a:latin typeface="Quicksand"/>
              <a:ea typeface="Quicksand"/>
              <a:cs typeface="Quicksand"/>
              <a:sym typeface="Quicksand"/>
            </a:endParaRPr>
          </a:p>
          <a:p>
            <a:pPr indent="0" lvl="0" marL="0" rtl="0" algn="l">
              <a:lnSpc>
                <a:spcPct val="100000"/>
              </a:lnSpc>
              <a:spcBef>
                <a:spcPts val="0"/>
              </a:spcBef>
              <a:spcAft>
                <a:spcPts val="0"/>
              </a:spcAft>
              <a:buNone/>
            </a:pPr>
            <a:r>
              <a:t/>
            </a:r>
            <a:endParaRPr sz="1700">
              <a:latin typeface="Quicksand"/>
              <a:ea typeface="Quicksand"/>
              <a:cs typeface="Quicksand"/>
              <a:sym typeface="Quicksand"/>
            </a:endParaRPr>
          </a:p>
          <a:p>
            <a:pPr indent="0" lvl="0" marL="0" rtl="0" algn="l">
              <a:lnSpc>
                <a:spcPct val="100000"/>
              </a:lnSpc>
              <a:spcBef>
                <a:spcPts val="0"/>
              </a:spcBef>
              <a:spcAft>
                <a:spcPts val="0"/>
              </a:spcAft>
              <a:buNone/>
            </a:pPr>
            <a:r>
              <a:t/>
            </a:r>
            <a:endParaRPr sz="1700">
              <a:latin typeface="Quicksand"/>
              <a:ea typeface="Quicksand"/>
              <a:cs typeface="Quicksand"/>
              <a:sym typeface="Quicksand"/>
            </a:endParaRPr>
          </a:p>
          <a:p>
            <a:pPr indent="0" lvl="0" marL="0" rtl="0" algn="l">
              <a:lnSpc>
                <a:spcPct val="100000"/>
              </a:lnSpc>
              <a:spcBef>
                <a:spcPts val="0"/>
              </a:spcBef>
              <a:spcAft>
                <a:spcPts val="0"/>
              </a:spcAft>
              <a:buNone/>
            </a:pPr>
            <a:r>
              <a:t/>
            </a:r>
            <a:endParaRPr sz="1700">
              <a:latin typeface="Quicksand"/>
              <a:ea typeface="Quicksand"/>
              <a:cs typeface="Quicksand"/>
              <a:sym typeface="Quicksand"/>
            </a:endParaRPr>
          </a:p>
          <a:p>
            <a:pPr indent="0" lvl="0" marL="0" rtl="0" algn="l">
              <a:lnSpc>
                <a:spcPct val="100000"/>
              </a:lnSpc>
              <a:spcBef>
                <a:spcPts val="0"/>
              </a:spcBef>
              <a:spcAft>
                <a:spcPts val="0"/>
              </a:spcAft>
              <a:buNone/>
            </a:pPr>
            <a:r>
              <a:rPr lang="en" sz="1700">
                <a:latin typeface="Quicksand"/>
                <a:ea typeface="Quicksand"/>
                <a:cs typeface="Quicksand"/>
                <a:sym typeface="Quicksand"/>
              </a:rPr>
              <a:t>2. What is the value of  78 ÷ 6? </a:t>
            </a:r>
            <a:endParaRPr sz="1700">
              <a:latin typeface="Quicksand"/>
              <a:ea typeface="Quicksand"/>
              <a:cs typeface="Quicksand"/>
              <a:sym typeface="Quicksand"/>
            </a:endParaRPr>
          </a:p>
          <a:p>
            <a:pPr indent="0" lvl="0" marL="0" rtl="0" algn="l">
              <a:lnSpc>
                <a:spcPct val="100000"/>
              </a:lnSpc>
              <a:spcBef>
                <a:spcPts val="0"/>
              </a:spcBef>
              <a:spcAft>
                <a:spcPts val="0"/>
              </a:spcAft>
              <a:buNone/>
            </a:pPr>
            <a:r>
              <a:rPr lang="en" sz="1700">
                <a:latin typeface="Quicksand"/>
                <a:ea typeface="Quicksand"/>
                <a:cs typeface="Quicksand"/>
                <a:sym typeface="Quicksand"/>
              </a:rPr>
              <a:t>Show or explain your thinking. </a:t>
            </a:r>
            <a:endParaRPr sz="1700">
              <a:latin typeface="Quicksand"/>
              <a:ea typeface="Quicksand"/>
              <a:cs typeface="Quicksand"/>
              <a:sym typeface="Quicksan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123"/>
          <p:cNvSpPr txBox="1"/>
          <p:nvPr>
            <p:ph type="ctrTitle"/>
          </p:nvPr>
        </p:nvSpPr>
        <p:spPr>
          <a:xfrm>
            <a:off x="49215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Choose One Expression</a:t>
            </a:r>
            <a:endParaRPr b="0" sz="3000">
              <a:solidFill>
                <a:srgbClr val="434343"/>
              </a:solidFill>
              <a:latin typeface="Hepta Slab"/>
              <a:ea typeface="Hepta Slab"/>
              <a:cs typeface="Hepta Slab"/>
              <a:sym typeface="Hepta Slab"/>
            </a:endParaRPr>
          </a:p>
        </p:txBody>
      </p:sp>
      <p:sp>
        <p:nvSpPr>
          <p:cNvPr id="1167" name="Google Shape;1167;p123"/>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168" name="Google Shape;1168;p123"/>
          <p:cNvSpPr txBox="1"/>
          <p:nvPr/>
        </p:nvSpPr>
        <p:spPr>
          <a:xfrm>
            <a:off x="489425" y="1144575"/>
            <a:ext cx="8110800" cy="42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latin typeface="Quicksand"/>
                <a:ea typeface="Quicksand"/>
                <a:cs typeface="Quicksand"/>
                <a:sym typeface="Quicksand"/>
              </a:rPr>
              <a:t>For each problem, choose one expression and use it to find the value of the division expression. Show or explain your thinking. </a:t>
            </a:r>
            <a:endParaRPr b="1">
              <a:solidFill>
                <a:srgbClr val="595959"/>
              </a:solidFill>
              <a:latin typeface="Quicksand"/>
              <a:ea typeface="Quicksand"/>
              <a:cs typeface="Quicksand"/>
              <a:sym typeface="Quicksand"/>
            </a:endParaRPr>
          </a:p>
        </p:txBody>
      </p:sp>
      <p:pic>
        <p:nvPicPr>
          <p:cNvPr id="1169" name="Google Shape;1169;p123"/>
          <p:cNvPicPr preferRelativeResize="0"/>
          <p:nvPr/>
        </p:nvPicPr>
        <p:blipFill>
          <a:blip r:embed="rId3">
            <a:alphaModFix/>
          </a:blip>
          <a:stretch>
            <a:fillRect/>
          </a:stretch>
        </p:blipFill>
        <p:spPr>
          <a:xfrm>
            <a:off x="2102375" y="1871663"/>
            <a:ext cx="2324100" cy="1514475"/>
          </a:xfrm>
          <a:prstGeom prst="rect">
            <a:avLst/>
          </a:prstGeom>
          <a:noFill/>
          <a:ln>
            <a:noFill/>
          </a:ln>
        </p:spPr>
      </p:pic>
      <p:pic>
        <p:nvPicPr>
          <p:cNvPr id="1170" name="Google Shape;1170;p123"/>
          <p:cNvPicPr preferRelativeResize="0"/>
          <p:nvPr/>
        </p:nvPicPr>
        <p:blipFill>
          <a:blip r:embed="rId4">
            <a:alphaModFix/>
          </a:blip>
          <a:stretch>
            <a:fillRect/>
          </a:stretch>
        </p:blipFill>
        <p:spPr>
          <a:xfrm>
            <a:off x="5115875" y="1814513"/>
            <a:ext cx="1905000" cy="1628775"/>
          </a:xfrm>
          <a:prstGeom prst="rect">
            <a:avLst/>
          </a:prstGeom>
          <a:noFill/>
          <a:ln>
            <a:noFill/>
          </a:ln>
        </p:spPr>
      </p:pic>
      <p:sp>
        <p:nvSpPr>
          <p:cNvPr id="1171" name="Google Shape;1171;p123"/>
          <p:cNvSpPr txBox="1"/>
          <p:nvPr/>
        </p:nvSpPr>
        <p:spPr>
          <a:xfrm>
            <a:off x="574200" y="3716325"/>
            <a:ext cx="8569800" cy="5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3. Which expressions were most helpful? Show or explain your thinking.</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4. Why were some expressions more helpful than others? Show or explain your thinking.</a:t>
            </a:r>
            <a:endParaRPr sz="1500">
              <a:latin typeface="Quicksand"/>
              <a:ea typeface="Quicksand"/>
              <a:cs typeface="Quicksand"/>
              <a:sym typeface="Quicksand"/>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124"/>
          <p:cNvSpPr/>
          <p:nvPr/>
        </p:nvSpPr>
        <p:spPr>
          <a:xfrm flipH="1">
            <a:off x="970489" y="1586552"/>
            <a:ext cx="2339711" cy="17494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24"/>
          <p:cNvSpPr txBox="1"/>
          <p:nvPr/>
        </p:nvSpPr>
        <p:spPr>
          <a:xfrm>
            <a:off x="1336575" y="1773063"/>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we know this expression is equal to 540/18 ?</a:t>
            </a:r>
            <a:endParaRPr b="1" sz="1200">
              <a:latin typeface="Quicksand"/>
              <a:ea typeface="Quicksand"/>
              <a:cs typeface="Quicksand"/>
              <a:sym typeface="Quicksand"/>
            </a:endParaRPr>
          </a:p>
        </p:txBody>
      </p:sp>
      <p:sp>
        <p:nvSpPr>
          <p:cNvPr id="1178" name="Google Shape;1178;p1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79" name="Google Shape;1179;p124"/>
          <p:cNvPicPr preferRelativeResize="0"/>
          <p:nvPr/>
        </p:nvPicPr>
        <p:blipFill rotWithShape="1">
          <a:blip r:embed="rId3">
            <a:alphaModFix/>
          </a:blip>
          <a:srcRect b="0" l="17428" r="19424" t="0"/>
          <a:stretch/>
        </p:blipFill>
        <p:spPr>
          <a:xfrm>
            <a:off x="3611655" y="2910221"/>
            <a:ext cx="1506000" cy="1500081"/>
          </a:xfrm>
          <a:prstGeom prst="rect">
            <a:avLst/>
          </a:prstGeom>
          <a:noFill/>
          <a:ln>
            <a:noFill/>
          </a:ln>
        </p:spPr>
      </p:pic>
      <p:sp>
        <p:nvSpPr>
          <p:cNvPr id="1180" name="Google Shape;1180;p124"/>
          <p:cNvSpPr txBox="1"/>
          <p:nvPr/>
        </p:nvSpPr>
        <p:spPr>
          <a:xfrm>
            <a:off x="5773426" y="2286225"/>
            <a:ext cx="2201700" cy="15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we use this expression to find the value of  540 ÷ 18?</a:t>
            </a:r>
            <a:endParaRPr b="1" sz="1200">
              <a:latin typeface="Quicksand"/>
              <a:ea typeface="Quicksand"/>
              <a:cs typeface="Quicksand"/>
              <a:sym typeface="Quicksand"/>
            </a:endParaRPr>
          </a:p>
        </p:txBody>
      </p:sp>
      <p:sp>
        <p:nvSpPr>
          <p:cNvPr id="1181" name="Google Shape;1181;p124"/>
          <p:cNvSpPr/>
          <p:nvPr/>
        </p:nvSpPr>
        <p:spPr>
          <a:xfrm>
            <a:off x="5535925" y="2139525"/>
            <a:ext cx="2676684" cy="14072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2" name="Google Shape;1182;p124"/>
          <p:cNvPicPr preferRelativeResize="0"/>
          <p:nvPr/>
        </p:nvPicPr>
        <p:blipFill>
          <a:blip r:embed="rId4">
            <a:alphaModFix/>
          </a:blip>
          <a:stretch>
            <a:fillRect/>
          </a:stretch>
        </p:blipFill>
        <p:spPr>
          <a:xfrm>
            <a:off x="3437825" y="548050"/>
            <a:ext cx="2268341" cy="11656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125"/>
          <p:cNvSpPr/>
          <p:nvPr/>
        </p:nvSpPr>
        <p:spPr>
          <a:xfrm flipH="1">
            <a:off x="970489" y="1586552"/>
            <a:ext cx="2339711" cy="17494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25"/>
          <p:cNvSpPr txBox="1"/>
          <p:nvPr/>
        </p:nvSpPr>
        <p:spPr>
          <a:xfrm>
            <a:off x="1336575" y="1773075"/>
            <a:ext cx="16398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we use this expression to help us find the value of </a:t>
            </a:r>
            <a:r>
              <a:rPr b="1" lang="en" sz="1200">
                <a:solidFill>
                  <a:schemeClr val="dk1"/>
                </a:solidFill>
                <a:latin typeface="Quicksand"/>
                <a:ea typeface="Quicksand"/>
                <a:cs typeface="Quicksand"/>
                <a:sym typeface="Quicksand"/>
              </a:rPr>
              <a:t>540 ÷ 18</a:t>
            </a:r>
            <a:r>
              <a:rPr b="1" lang="en" sz="1200">
                <a:latin typeface="Quicksand"/>
                <a:ea typeface="Quicksand"/>
                <a:cs typeface="Quicksand"/>
                <a:sym typeface="Quicksand"/>
              </a:rPr>
              <a:t> ?</a:t>
            </a:r>
            <a:endParaRPr b="1" sz="1200">
              <a:latin typeface="Quicksand"/>
              <a:ea typeface="Quicksand"/>
              <a:cs typeface="Quicksand"/>
              <a:sym typeface="Quicksand"/>
            </a:endParaRPr>
          </a:p>
        </p:txBody>
      </p:sp>
      <p:sp>
        <p:nvSpPr>
          <p:cNvPr id="1189" name="Google Shape;1189;p12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190" name="Google Shape;1190;p125"/>
          <p:cNvPicPr preferRelativeResize="0"/>
          <p:nvPr/>
        </p:nvPicPr>
        <p:blipFill rotWithShape="1">
          <a:blip r:embed="rId3">
            <a:alphaModFix/>
          </a:blip>
          <a:srcRect b="0" l="17428" r="19424" t="0"/>
          <a:stretch/>
        </p:blipFill>
        <p:spPr>
          <a:xfrm>
            <a:off x="3611655" y="2910221"/>
            <a:ext cx="1506000" cy="1500081"/>
          </a:xfrm>
          <a:prstGeom prst="rect">
            <a:avLst/>
          </a:prstGeom>
          <a:noFill/>
          <a:ln>
            <a:noFill/>
          </a:ln>
        </p:spPr>
      </p:pic>
      <p:sp>
        <p:nvSpPr>
          <p:cNvPr id="1191" name="Google Shape;1191;p125"/>
          <p:cNvSpPr txBox="1"/>
          <p:nvPr/>
        </p:nvSpPr>
        <p:spPr>
          <a:xfrm>
            <a:off x="5773426" y="2286225"/>
            <a:ext cx="2201700" cy="15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we know this expression is equal to </a:t>
            </a:r>
            <a:endParaRPr b="1" sz="1200">
              <a:latin typeface="Quicksand"/>
              <a:ea typeface="Quicksand"/>
              <a:cs typeface="Quicksand"/>
              <a:sym typeface="Quicksand"/>
            </a:endParaRPr>
          </a:p>
          <a:p>
            <a:pPr indent="0" lvl="0" marL="0" rtl="0" algn="ctr">
              <a:spcBef>
                <a:spcPts val="0"/>
              </a:spcBef>
              <a:spcAft>
                <a:spcPts val="0"/>
              </a:spcAft>
              <a:buNone/>
            </a:pPr>
            <a:r>
              <a:rPr b="1" lang="en" sz="1200">
                <a:latin typeface="Quicksand"/>
                <a:ea typeface="Quicksand"/>
                <a:cs typeface="Quicksand"/>
                <a:sym typeface="Quicksand"/>
              </a:rPr>
              <a:t> </a:t>
            </a:r>
            <a:r>
              <a:rPr b="1" lang="en" sz="1200">
                <a:latin typeface="Quicksand"/>
                <a:ea typeface="Quicksand"/>
                <a:cs typeface="Quicksand"/>
                <a:sym typeface="Quicksand"/>
              </a:rPr>
              <a:t>540 ÷ 18?</a:t>
            </a:r>
            <a:endParaRPr b="1" sz="1200">
              <a:latin typeface="Quicksand"/>
              <a:ea typeface="Quicksand"/>
              <a:cs typeface="Quicksand"/>
              <a:sym typeface="Quicksand"/>
            </a:endParaRPr>
          </a:p>
        </p:txBody>
      </p:sp>
      <p:sp>
        <p:nvSpPr>
          <p:cNvPr id="1192" name="Google Shape;1192;p125"/>
          <p:cNvSpPr/>
          <p:nvPr/>
        </p:nvSpPr>
        <p:spPr>
          <a:xfrm>
            <a:off x="5535925" y="2139525"/>
            <a:ext cx="2676684" cy="11964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3" name="Google Shape;1193;p125"/>
          <p:cNvPicPr preferRelativeResize="0"/>
          <p:nvPr/>
        </p:nvPicPr>
        <p:blipFill>
          <a:blip r:embed="rId4">
            <a:alphaModFix/>
          </a:blip>
          <a:stretch>
            <a:fillRect/>
          </a:stretch>
        </p:blipFill>
        <p:spPr>
          <a:xfrm>
            <a:off x="1138800" y="590450"/>
            <a:ext cx="1704562" cy="841500"/>
          </a:xfrm>
          <a:prstGeom prst="rect">
            <a:avLst/>
          </a:prstGeom>
          <a:noFill/>
          <a:ln>
            <a:noFill/>
          </a:ln>
        </p:spPr>
      </p:pic>
      <p:pic>
        <p:nvPicPr>
          <p:cNvPr id="1194" name="Google Shape;1194;p125"/>
          <p:cNvPicPr preferRelativeResize="0"/>
          <p:nvPr/>
        </p:nvPicPr>
        <p:blipFill>
          <a:blip r:embed="rId5">
            <a:alphaModFix/>
          </a:blip>
          <a:stretch>
            <a:fillRect/>
          </a:stretch>
        </p:blipFill>
        <p:spPr>
          <a:xfrm>
            <a:off x="5695225" y="1141550"/>
            <a:ext cx="1638711" cy="841500"/>
          </a:xfrm>
          <a:prstGeom prst="rect">
            <a:avLst/>
          </a:prstGeom>
          <a:noFill/>
          <a:ln>
            <a:noFill/>
          </a:ln>
        </p:spPr>
      </p:pic>
      <p:sp>
        <p:nvSpPr>
          <p:cNvPr id="1195" name="Google Shape;1195;p125"/>
          <p:cNvSpPr txBox="1"/>
          <p:nvPr/>
        </p:nvSpPr>
        <p:spPr>
          <a:xfrm>
            <a:off x="6166351" y="3553350"/>
            <a:ext cx="2201700" cy="15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Why is this expression not as helpful as the others?</a:t>
            </a:r>
            <a:endParaRPr b="1" sz="1200">
              <a:latin typeface="Quicksand"/>
              <a:ea typeface="Quicksand"/>
              <a:cs typeface="Quicksand"/>
              <a:sym typeface="Quicksand"/>
            </a:endParaRPr>
          </a:p>
        </p:txBody>
      </p:sp>
      <p:sp>
        <p:nvSpPr>
          <p:cNvPr id="1196" name="Google Shape;1196;p125"/>
          <p:cNvSpPr/>
          <p:nvPr/>
        </p:nvSpPr>
        <p:spPr>
          <a:xfrm>
            <a:off x="5928850" y="3406650"/>
            <a:ext cx="2676684" cy="10472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126"/>
          <p:cNvSpPr txBox="1"/>
          <p:nvPr>
            <p:ph type="ctrTitle"/>
          </p:nvPr>
        </p:nvSpPr>
        <p:spPr>
          <a:xfrm>
            <a:off x="594425" y="2202750"/>
            <a:ext cx="7460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Interpret Division Expressions</a:t>
            </a:r>
            <a:endParaRPr sz="4400">
              <a:solidFill>
                <a:srgbClr val="434343"/>
              </a:solidFill>
              <a:latin typeface="Hepta Slab"/>
              <a:ea typeface="Hepta Slab"/>
              <a:cs typeface="Hepta Slab"/>
              <a:sym typeface="Hepta Slab"/>
            </a:endParaRPr>
          </a:p>
        </p:txBody>
      </p:sp>
      <p:sp>
        <p:nvSpPr>
          <p:cNvPr id="1202" name="Google Shape;1202;p126"/>
          <p:cNvSpPr txBox="1"/>
          <p:nvPr/>
        </p:nvSpPr>
        <p:spPr>
          <a:xfrm>
            <a:off x="2584875" y="30971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interpret and evaluate division expressions.</a:t>
            </a:r>
            <a:endParaRPr>
              <a:latin typeface="Quicksand"/>
              <a:ea typeface="Quicksand"/>
              <a:cs typeface="Quicksand"/>
              <a:sym typeface="Quicksand"/>
            </a:endParaRPr>
          </a:p>
        </p:txBody>
      </p:sp>
      <p:sp>
        <p:nvSpPr>
          <p:cNvPr id="1203" name="Google Shape;1203;p126"/>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 5.OA.A.1, 5.OA.A.2</a:t>
            </a:r>
            <a:endParaRPr sz="1100">
              <a:latin typeface="Quicksand"/>
              <a:ea typeface="Quicksand"/>
              <a:cs typeface="Quicksand"/>
              <a:sym typeface="Quicksand"/>
            </a:endParaRPr>
          </a:p>
        </p:txBody>
      </p:sp>
      <p:sp>
        <p:nvSpPr>
          <p:cNvPr id="1205" name="Google Shape;1205;p12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09" name="Shape 1209"/>
        <p:cNvGrpSpPr/>
        <p:nvPr/>
      </p:nvGrpSpPr>
      <p:grpSpPr>
        <a:xfrm>
          <a:off x="0" y="0"/>
          <a:ext cx="0" cy="0"/>
          <a:chOff x="0" y="0"/>
          <a:chExt cx="0" cy="0"/>
        </a:xfrm>
      </p:grpSpPr>
      <p:sp>
        <p:nvSpPr>
          <p:cNvPr id="1210" name="Google Shape;1210;p127"/>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True or False: Lucky Number 7 </a:t>
            </a:r>
            <a:endParaRPr b="0" sz="3000">
              <a:solidFill>
                <a:srgbClr val="595959"/>
              </a:solidFill>
              <a:latin typeface="Hepta Slab"/>
              <a:ea typeface="Hepta Slab"/>
              <a:cs typeface="Hepta Slab"/>
              <a:sym typeface="Hepta Slab"/>
            </a:endParaRPr>
          </a:p>
        </p:txBody>
      </p:sp>
      <p:sp>
        <p:nvSpPr>
          <p:cNvPr id="1211" name="Google Shape;1211;p1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12" name="Google Shape;1212;p127"/>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13" name="Google Shape;1213;p127"/>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14" name="Google Shape;1214;p127"/>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27"/>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16" name="Google Shape;1216;p127"/>
          <p:cNvPicPr preferRelativeResize="0"/>
          <p:nvPr/>
        </p:nvPicPr>
        <p:blipFill>
          <a:blip r:embed="rId3">
            <a:alphaModFix/>
          </a:blip>
          <a:stretch>
            <a:fillRect/>
          </a:stretch>
        </p:blipFill>
        <p:spPr>
          <a:xfrm>
            <a:off x="1353475" y="2761650"/>
            <a:ext cx="6019800" cy="8763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20" name="Shape 1220"/>
        <p:cNvGrpSpPr/>
        <p:nvPr/>
      </p:nvGrpSpPr>
      <p:grpSpPr>
        <a:xfrm>
          <a:off x="0" y="0"/>
          <a:ext cx="0" cy="0"/>
          <a:chOff x="0" y="0"/>
          <a:chExt cx="0" cy="0"/>
        </a:xfrm>
      </p:grpSpPr>
      <p:sp>
        <p:nvSpPr>
          <p:cNvPr id="1221" name="Google Shape;1221;p128"/>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True or False: Lucky Number 7 </a:t>
            </a:r>
            <a:endParaRPr b="0" sz="3000">
              <a:solidFill>
                <a:srgbClr val="595959"/>
              </a:solidFill>
              <a:latin typeface="Hepta Slab"/>
              <a:ea typeface="Hepta Slab"/>
              <a:cs typeface="Hepta Slab"/>
              <a:sym typeface="Hepta Slab"/>
            </a:endParaRPr>
          </a:p>
        </p:txBody>
      </p:sp>
      <p:sp>
        <p:nvSpPr>
          <p:cNvPr id="1222" name="Google Shape;1222;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23" name="Google Shape;1223;p128"/>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24" name="Google Shape;1224;p128"/>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25" name="Google Shape;1225;p128"/>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28"/>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7" name="Google Shape;1227;p128"/>
          <p:cNvPicPr preferRelativeResize="0"/>
          <p:nvPr/>
        </p:nvPicPr>
        <p:blipFill>
          <a:blip r:embed="rId3">
            <a:alphaModFix/>
          </a:blip>
          <a:stretch>
            <a:fillRect/>
          </a:stretch>
        </p:blipFill>
        <p:spPr>
          <a:xfrm>
            <a:off x="2643388" y="2689725"/>
            <a:ext cx="3662375" cy="104075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31" name="Shape 1231"/>
        <p:cNvGrpSpPr/>
        <p:nvPr/>
      </p:nvGrpSpPr>
      <p:grpSpPr>
        <a:xfrm>
          <a:off x="0" y="0"/>
          <a:ext cx="0" cy="0"/>
          <a:chOff x="0" y="0"/>
          <a:chExt cx="0" cy="0"/>
        </a:xfrm>
      </p:grpSpPr>
      <p:sp>
        <p:nvSpPr>
          <p:cNvPr id="1232" name="Google Shape;1232;p129"/>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 True or False: Lucky Number 7 </a:t>
            </a:r>
            <a:endParaRPr b="0" sz="3000">
              <a:solidFill>
                <a:srgbClr val="595959"/>
              </a:solidFill>
              <a:latin typeface="Hepta Slab"/>
              <a:ea typeface="Hepta Slab"/>
              <a:cs typeface="Hepta Slab"/>
              <a:sym typeface="Hepta Slab"/>
            </a:endParaRPr>
          </a:p>
        </p:txBody>
      </p:sp>
      <p:sp>
        <p:nvSpPr>
          <p:cNvPr id="1233" name="Google Shape;1233;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34" name="Google Shape;1234;p129"/>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35" name="Google Shape;1235;p129"/>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36" name="Google Shape;1236;p129"/>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29"/>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8" name="Google Shape;1238;p129"/>
          <p:cNvPicPr preferRelativeResize="0"/>
          <p:nvPr/>
        </p:nvPicPr>
        <p:blipFill>
          <a:blip r:embed="rId3">
            <a:alphaModFix/>
          </a:blip>
          <a:stretch>
            <a:fillRect/>
          </a:stretch>
        </p:blipFill>
        <p:spPr>
          <a:xfrm>
            <a:off x="1777400" y="2828475"/>
            <a:ext cx="5019675" cy="84772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130"/>
          <p:cNvSpPr txBox="1"/>
          <p:nvPr>
            <p:ph type="ctrTitle"/>
          </p:nvPr>
        </p:nvSpPr>
        <p:spPr>
          <a:xfrm>
            <a:off x="342500" y="3953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434343"/>
                </a:solidFill>
                <a:latin typeface="Hepta Slab"/>
                <a:ea typeface="Hepta Slab"/>
                <a:cs typeface="Hepta Slab"/>
                <a:sym typeface="Hepta Slab"/>
              </a:rPr>
              <a:t>Division Expressions</a:t>
            </a:r>
            <a:endParaRPr b="0" sz="3100">
              <a:solidFill>
                <a:srgbClr val="434343"/>
              </a:solidFill>
              <a:latin typeface="Hepta Slab"/>
              <a:ea typeface="Hepta Slab"/>
              <a:cs typeface="Hepta Slab"/>
              <a:sym typeface="Hepta Slab"/>
            </a:endParaRPr>
          </a:p>
        </p:txBody>
      </p:sp>
      <p:sp>
        <p:nvSpPr>
          <p:cNvPr id="1244" name="Google Shape;1244;p13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pic>
        <p:nvPicPr>
          <p:cNvPr id="1245" name="Google Shape;1245;p130"/>
          <p:cNvPicPr preferRelativeResize="0"/>
          <p:nvPr/>
        </p:nvPicPr>
        <p:blipFill>
          <a:blip r:embed="rId3">
            <a:alphaModFix/>
          </a:blip>
          <a:stretch>
            <a:fillRect/>
          </a:stretch>
        </p:blipFill>
        <p:spPr>
          <a:xfrm>
            <a:off x="830300" y="1408525"/>
            <a:ext cx="7284600" cy="2703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131"/>
          <p:cNvSpPr txBox="1"/>
          <p:nvPr>
            <p:ph type="ctrTitle"/>
          </p:nvPr>
        </p:nvSpPr>
        <p:spPr>
          <a:xfrm>
            <a:off x="443600" y="3743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Hepta Slab"/>
                <a:ea typeface="Hepta Slab"/>
                <a:cs typeface="Hepta Slab"/>
                <a:sym typeface="Hepta Slab"/>
              </a:rPr>
              <a:t>Write Expressions</a:t>
            </a:r>
            <a:endParaRPr b="0" sz="3200">
              <a:solidFill>
                <a:srgbClr val="434343"/>
              </a:solidFill>
              <a:latin typeface="Hepta Slab"/>
              <a:ea typeface="Hepta Slab"/>
              <a:cs typeface="Hepta Slab"/>
              <a:sym typeface="Hepta Slab"/>
            </a:endParaRPr>
          </a:p>
        </p:txBody>
      </p:sp>
      <p:sp>
        <p:nvSpPr>
          <p:cNvPr id="1251" name="Google Shape;1251;p131"/>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252" name="Google Shape;1252;p131"/>
          <p:cNvSpPr txBox="1"/>
          <p:nvPr/>
        </p:nvSpPr>
        <p:spPr>
          <a:xfrm>
            <a:off x="489425" y="975000"/>
            <a:ext cx="4182600" cy="3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Fill in the blanks to write expressions that are equal to</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		</a:t>
            </a:r>
            <a:r>
              <a:rPr lang="en" sz="1900">
                <a:solidFill>
                  <a:schemeClr val="dk1"/>
                </a:solidFill>
                <a:latin typeface="Quicksand"/>
                <a:ea typeface="Quicksand"/>
                <a:cs typeface="Quicksand"/>
                <a:sym typeface="Quicksand"/>
              </a:rPr>
              <a:t>299 ÷ 13</a:t>
            </a:r>
            <a:endParaRPr sz="1900">
              <a:latin typeface="Quicksand"/>
              <a:ea typeface="Quicksand"/>
              <a:cs typeface="Quicksand"/>
              <a:sym typeface="Quicksand"/>
            </a:endParaRPr>
          </a:p>
        </p:txBody>
      </p:sp>
      <p:pic>
        <p:nvPicPr>
          <p:cNvPr id="1253" name="Google Shape;1253;p131"/>
          <p:cNvPicPr preferRelativeResize="0"/>
          <p:nvPr/>
        </p:nvPicPr>
        <p:blipFill>
          <a:blip r:embed="rId3">
            <a:alphaModFix/>
          </a:blip>
          <a:stretch>
            <a:fillRect/>
          </a:stretch>
        </p:blipFill>
        <p:spPr>
          <a:xfrm>
            <a:off x="489425" y="2633650"/>
            <a:ext cx="3840300" cy="927250"/>
          </a:xfrm>
          <a:prstGeom prst="rect">
            <a:avLst/>
          </a:prstGeom>
          <a:noFill/>
          <a:ln>
            <a:noFill/>
          </a:ln>
        </p:spPr>
      </p:pic>
      <p:sp>
        <p:nvSpPr>
          <p:cNvPr id="1254" name="Google Shape;1254;p131"/>
          <p:cNvSpPr txBox="1"/>
          <p:nvPr/>
        </p:nvSpPr>
        <p:spPr>
          <a:xfrm>
            <a:off x="4785100" y="975000"/>
            <a:ext cx="3914100" cy="36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2. Use one of the expressions to find the value of </a:t>
            </a:r>
            <a:endParaRPr sz="1900">
              <a:latin typeface="Quicksand"/>
              <a:ea typeface="Quicksand"/>
              <a:cs typeface="Quicksand"/>
              <a:sym typeface="Quicksand"/>
            </a:endParaRPr>
          </a:p>
          <a:p>
            <a:pPr indent="0" lvl="0" marL="1371600" rtl="0" algn="l">
              <a:spcBef>
                <a:spcPts val="0"/>
              </a:spcBef>
              <a:spcAft>
                <a:spcPts val="0"/>
              </a:spcAft>
              <a:buNone/>
            </a:pPr>
            <a:r>
              <a:rPr lang="en" sz="1900">
                <a:solidFill>
                  <a:schemeClr val="dk1"/>
                </a:solidFill>
                <a:latin typeface="Quicksand"/>
                <a:ea typeface="Quicksand"/>
                <a:cs typeface="Quicksand"/>
                <a:sym typeface="Quicksand"/>
              </a:rPr>
              <a:t>299 ÷ 13</a:t>
            </a:r>
            <a:r>
              <a:rPr lang="en" sz="1900">
                <a:latin typeface="Quicksand"/>
                <a:ea typeface="Quicksand"/>
                <a:cs typeface="Quicksand"/>
                <a:sym typeface="Quicksand"/>
              </a:rPr>
              <a:t>.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3. Explain why you chose the expression to find the value of</a:t>
            </a:r>
            <a:endParaRPr sz="1900">
              <a:latin typeface="Quicksand"/>
              <a:ea typeface="Quicksand"/>
              <a:cs typeface="Quicksand"/>
              <a:sym typeface="Quicksand"/>
            </a:endParaRPr>
          </a:p>
          <a:p>
            <a:pPr indent="0" lvl="0" marL="1371600" rtl="0" algn="l">
              <a:spcBef>
                <a:spcPts val="0"/>
              </a:spcBef>
              <a:spcAft>
                <a:spcPts val="0"/>
              </a:spcAft>
              <a:buNone/>
            </a:pPr>
            <a:r>
              <a:rPr lang="en" sz="1900">
                <a:solidFill>
                  <a:schemeClr val="dk1"/>
                </a:solidFill>
                <a:latin typeface="Quicksand"/>
                <a:ea typeface="Quicksand"/>
                <a:cs typeface="Quicksand"/>
                <a:sym typeface="Quicksand"/>
              </a:rPr>
              <a:t>299 ÷ 13.</a:t>
            </a:r>
            <a:endParaRPr sz="1900">
              <a:latin typeface="Quicksand"/>
              <a:ea typeface="Quicksand"/>
              <a:cs typeface="Quicksand"/>
              <a:sym typeface="Quicksan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132"/>
          <p:cNvSpPr/>
          <p:nvPr/>
        </p:nvSpPr>
        <p:spPr>
          <a:xfrm flipH="1">
            <a:off x="723420" y="2459976"/>
            <a:ext cx="2611655" cy="13976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32"/>
          <p:cNvSpPr txBox="1"/>
          <p:nvPr/>
        </p:nvSpPr>
        <p:spPr>
          <a:xfrm>
            <a:off x="1126850" y="2695025"/>
            <a:ext cx="1724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stays the same in the expressions?</a:t>
            </a:r>
            <a:endParaRPr b="1">
              <a:latin typeface="Quicksand"/>
              <a:ea typeface="Quicksand"/>
              <a:cs typeface="Quicksand"/>
              <a:sym typeface="Quicksand"/>
            </a:endParaRPr>
          </a:p>
        </p:txBody>
      </p:sp>
      <p:sp>
        <p:nvSpPr>
          <p:cNvPr id="1261" name="Google Shape;1261;p13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62" name="Google Shape;1262;p132"/>
          <p:cNvPicPr preferRelativeResize="0"/>
          <p:nvPr/>
        </p:nvPicPr>
        <p:blipFill>
          <a:blip r:embed="rId3">
            <a:alphaModFix/>
          </a:blip>
          <a:stretch>
            <a:fillRect/>
          </a:stretch>
        </p:blipFill>
        <p:spPr>
          <a:xfrm>
            <a:off x="3568339" y="3515001"/>
            <a:ext cx="1890300" cy="1188949"/>
          </a:xfrm>
          <a:prstGeom prst="rect">
            <a:avLst/>
          </a:prstGeom>
          <a:noFill/>
          <a:ln>
            <a:noFill/>
          </a:ln>
        </p:spPr>
      </p:pic>
      <p:sp>
        <p:nvSpPr>
          <p:cNvPr id="1263" name="Google Shape;1263;p132"/>
          <p:cNvSpPr/>
          <p:nvPr/>
        </p:nvSpPr>
        <p:spPr>
          <a:xfrm>
            <a:off x="4495266" y="1278853"/>
            <a:ext cx="2611655" cy="184720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32"/>
          <p:cNvSpPr txBox="1"/>
          <p:nvPr/>
        </p:nvSpPr>
        <p:spPr>
          <a:xfrm flipH="1">
            <a:off x="4854273" y="1454500"/>
            <a:ext cx="1724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What changes in the expressions?</a:t>
            </a:r>
            <a:endParaRPr b="1" sz="1700">
              <a:latin typeface="Quicksand"/>
              <a:ea typeface="Quicksand"/>
              <a:cs typeface="Quicksand"/>
              <a:sym typeface="Quicksand"/>
            </a:endParaRPr>
          </a:p>
        </p:txBody>
      </p:sp>
      <p:sp>
        <p:nvSpPr>
          <p:cNvPr id="1265" name="Google Shape;1265;p132"/>
          <p:cNvSpPr/>
          <p:nvPr/>
        </p:nvSpPr>
        <p:spPr>
          <a:xfrm>
            <a:off x="5853675" y="2856725"/>
            <a:ext cx="3043413" cy="17780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32"/>
          <p:cNvSpPr txBox="1"/>
          <p:nvPr/>
        </p:nvSpPr>
        <p:spPr>
          <a:xfrm flipH="1">
            <a:off x="6176050" y="3019575"/>
            <a:ext cx="2221800" cy="89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900">
                <a:latin typeface="Quicksand"/>
                <a:ea typeface="Quicksand"/>
                <a:cs typeface="Quicksand"/>
                <a:sym typeface="Quicksand"/>
              </a:rPr>
              <a:t>The number 13 is the divisor. The divisor stays the same because we divide 299 into 13 groups. The dividend changes in the expressions because it is decomposed in different ways. Why is it helpful to decompose the dividend in these ways?</a:t>
            </a:r>
            <a:endParaRPr b="1" sz="900">
              <a:latin typeface="Quicksand"/>
              <a:ea typeface="Quicksand"/>
              <a:cs typeface="Quicksand"/>
              <a:sym typeface="Quicksand"/>
            </a:endParaRPr>
          </a:p>
        </p:txBody>
      </p:sp>
      <p:pic>
        <p:nvPicPr>
          <p:cNvPr id="1267" name="Google Shape;1267;p132"/>
          <p:cNvPicPr preferRelativeResize="0"/>
          <p:nvPr/>
        </p:nvPicPr>
        <p:blipFill>
          <a:blip r:embed="rId4">
            <a:alphaModFix/>
          </a:blip>
          <a:stretch>
            <a:fillRect/>
          </a:stretch>
        </p:blipFill>
        <p:spPr>
          <a:xfrm>
            <a:off x="1056750" y="477400"/>
            <a:ext cx="3438525" cy="1552575"/>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33"/>
          <p:cNvSpPr txBox="1"/>
          <p:nvPr>
            <p:ph type="ctrTitle"/>
          </p:nvPr>
        </p:nvSpPr>
        <p:spPr>
          <a:xfrm>
            <a:off x="1370125" y="1791875"/>
            <a:ext cx="692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Partial Quotients</a:t>
            </a:r>
            <a:endParaRPr sz="4400">
              <a:solidFill>
                <a:srgbClr val="434343"/>
              </a:solidFill>
              <a:latin typeface="Hepta Slab"/>
              <a:ea typeface="Hepta Slab"/>
              <a:cs typeface="Hepta Slab"/>
              <a:sym typeface="Hepta Slab"/>
            </a:endParaRPr>
          </a:p>
        </p:txBody>
      </p:sp>
      <p:sp>
        <p:nvSpPr>
          <p:cNvPr id="1273" name="Google Shape;1273;p133"/>
          <p:cNvSpPr txBox="1"/>
          <p:nvPr/>
        </p:nvSpPr>
        <p:spPr>
          <a:xfrm>
            <a:off x="2698200" y="2529875"/>
            <a:ext cx="6550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partial quotients to divide.</a:t>
            </a:r>
            <a:endParaRPr>
              <a:latin typeface="Quicksand"/>
              <a:ea typeface="Quicksand"/>
              <a:cs typeface="Quicksand"/>
              <a:sym typeface="Quicksand"/>
            </a:endParaRPr>
          </a:p>
        </p:txBody>
      </p:sp>
      <p:sp>
        <p:nvSpPr>
          <p:cNvPr id="1274" name="Google Shape;1274;p133"/>
          <p:cNvSpPr/>
          <p:nvPr/>
        </p:nvSpPr>
        <p:spPr>
          <a:xfrm>
            <a:off x="2245252" y="252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a:t>
            </a:r>
            <a:endParaRPr sz="1100">
              <a:latin typeface="Quicksand"/>
              <a:ea typeface="Quicksand"/>
              <a:cs typeface="Quicksand"/>
              <a:sym typeface="Quicksand"/>
            </a:endParaRPr>
          </a:p>
        </p:txBody>
      </p:sp>
      <p:sp>
        <p:nvSpPr>
          <p:cNvPr id="1276" name="Google Shape;1276;p13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80" name="Shape 1280"/>
        <p:cNvGrpSpPr/>
        <p:nvPr/>
      </p:nvGrpSpPr>
      <p:grpSpPr>
        <a:xfrm>
          <a:off x="0" y="0"/>
          <a:ext cx="0" cy="0"/>
          <a:chOff x="0" y="0"/>
          <a:chExt cx="0" cy="0"/>
        </a:xfrm>
      </p:grpSpPr>
      <p:sp>
        <p:nvSpPr>
          <p:cNvPr id="1281" name="Google Shape;1281;p134"/>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192 ÷ 16</a:t>
            </a:r>
            <a:endParaRPr b="0" sz="3000">
              <a:solidFill>
                <a:srgbClr val="595959"/>
              </a:solidFill>
              <a:latin typeface="Hepta Slab"/>
              <a:ea typeface="Hepta Slab"/>
              <a:cs typeface="Hepta Slab"/>
              <a:sym typeface="Hepta Slab"/>
            </a:endParaRPr>
          </a:p>
        </p:txBody>
      </p:sp>
      <p:sp>
        <p:nvSpPr>
          <p:cNvPr id="1282" name="Google Shape;1282;p1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83" name="Google Shape;1283;p134"/>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84" name="Google Shape;1284;p134"/>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85" name="Google Shape;1285;p134"/>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34"/>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7" name="Google Shape;1287;p134"/>
          <p:cNvPicPr preferRelativeResize="0"/>
          <p:nvPr/>
        </p:nvPicPr>
        <p:blipFill>
          <a:blip r:embed="rId3">
            <a:alphaModFix/>
          </a:blip>
          <a:stretch>
            <a:fillRect/>
          </a:stretch>
        </p:blipFill>
        <p:spPr>
          <a:xfrm>
            <a:off x="1848050" y="2761650"/>
            <a:ext cx="5800725" cy="81915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91" name="Shape 1291"/>
        <p:cNvGrpSpPr/>
        <p:nvPr/>
      </p:nvGrpSpPr>
      <p:grpSpPr>
        <a:xfrm>
          <a:off x="0" y="0"/>
          <a:ext cx="0" cy="0"/>
          <a:chOff x="0" y="0"/>
          <a:chExt cx="0" cy="0"/>
        </a:xfrm>
      </p:grpSpPr>
      <p:sp>
        <p:nvSpPr>
          <p:cNvPr id="1292" name="Google Shape;1292;p135"/>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192 ÷ 16</a:t>
            </a:r>
            <a:endParaRPr b="0" sz="3000">
              <a:solidFill>
                <a:srgbClr val="595959"/>
              </a:solidFill>
              <a:latin typeface="Hepta Slab"/>
              <a:ea typeface="Hepta Slab"/>
              <a:cs typeface="Hepta Slab"/>
              <a:sym typeface="Hepta Slab"/>
            </a:endParaRPr>
          </a:p>
        </p:txBody>
      </p:sp>
      <p:sp>
        <p:nvSpPr>
          <p:cNvPr id="1293" name="Google Shape;1293;p1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94" name="Google Shape;1294;p135"/>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295" name="Google Shape;1295;p135"/>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296" name="Google Shape;1296;p135"/>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35"/>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8" name="Google Shape;1298;p135"/>
          <p:cNvPicPr preferRelativeResize="0"/>
          <p:nvPr/>
        </p:nvPicPr>
        <p:blipFill>
          <a:blip r:embed="rId3">
            <a:alphaModFix/>
          </a:blip>
          <a:stretch>
            <a:fillRect/>
          </a:stretch>
        </p:blipFill>
        <p:spPr>
          <a:xfrm>
            <a:off x="1002713" y="2761650"/>
            <a:ext cx="6943725" cy="8382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02" name="Shape 1302"/>
        <p:cNvGrpSpPr/>
        <p:nvPr/>
      </p:nvGrpSpPr>
      <p:grpSpPr>
        <a:xfrm>
          <a:off x="0" y="0"/>
          <a:ext cx="0" cy="0"/>
          <a:chOff x="0" y="0"/>
          <a:chExt cx="0" cy="0"/>
        </a:xfrm>
      </p:grpSpPr>
      <p:sp>
        <p:nvSpPr>
          <p:cNvPr id="1303" name="Google Shape;1303;p136"/>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True or False: 192 ÷ 16</a:t>
            </a:r>
            <a:endParaRPr b="0" sz="3000">
              <a:solidFill>
                <a:srgbClr val="595959"/>
              </a:solidFill>
              <a:latin typeface="Hepta Slab"/>
              <a:ea typeface="Hepta Slab"/>
              <a:cs typeface="Hepta Slab"/>
              <a:sym typeface="Hepta Slab"/>
            </a:endParaRPr>
          </a:p>
        </p:txBody>
      </p:sp>
      <p:sp>
        <p:nvSpPr>
          <p:cNvPr id="1304" name="Google Shape;1304;p13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05" name="Google Shape;1305;p136"/>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06" name="Google Shape;1306;p136"/>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07" name="Google Shape;1307;p136"/>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36"/>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9" name="Google Shape;1309;p136"/>
          <p:cNvPicPr preferRelativeResize="0"/>
          <p:nvPr/>
        </p:nvPicPr>
        <p:blipFill>
          <a:blip r:embed="rId3">
            <a:alphaModFix/>
          </a:blip>
          <a:stretch>
            <a:fillRect/>
          </a:stretch>
        </p:blipFill>
        <p:spPr>
          <a:xfrm>
            <a:off x="1023938" y="2761650"/>
            <a:ext cx="7096125" cy="85725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137"/>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Two Different Methods</a:t>
            </a:r>
            <a:endParaRPr b="0" sz="2800">
              <a:solidFill>
                <a:srgbClr val="434343"/>
              </a:solidFill>
              <a:latin typeface="Hepta Slab"/>
              <a:ea typeface="Hepta Slab"/>
              <a:cs typeface="Hepta Slab"/>
              <a:sym typeface="Hepta Slab"/>
            </a:endParaRPr>
          </a:p>
        </p:txBody>
      </p:sp>
      <p:sp>
        <p:nvSpPr>
          <p:cNvPr id="1315" name="Google Shape;1315;p137"/>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316" name="Google Shape;1316;p137"/>
          <p:cNvSpPr txBox="1"/>
          <p:nvPr/>
        </p:nvSpPr>
        <p:spPr>
          <a:xfrm>
            <a:off x="517700" y="1088050"/>
            <a:ext cx="8096700" cy="3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With your partner, discuss: What’s different about Jada’s and Clare’s method? What’s the same?</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900">
                <a:solidFill>
                  <a:schemeClr val="dk1"/>
                </a:solidFill>
                <a:latin typeface="Quicksand"/>
                <a:ea typeface="Quicksand"/>
                <a:cs typeface="Quicksand"/>
                <a:sym typeface="Quicksand"/>
              </a:rPr>
              <a:t>2. Find the value of 364 ÷ 13.</a:t>
            </a:r>
            <a:endParaRPr sz="1900">
              <a:latin typeface="Quicksand"/>
              <a:ea typeface="Quicksand"/>
              <a:cs typeface="Quicksand"/>
              <a:sym typeface="Quicksand"/>
            </a:endParaRPr>
          </a:p>
        </p:txBody>
      </p:sp>
      <p:pic>
        <p:nvPicPr>
          <p:cNvPr id="1317" name="Google Shape;1317;p137"/>
          <p:cNvPicPr preferRelativeResize="0"/>
          <p:nvPr/>
        </p:nvPicPr>
        <p:blipFill>
          <a:blip r:embed="rId3">
            <a:alphaModFix/>
          </a:blip>
          <a:stretch>
            <a:fillRect/>
          </a:stretch>
        </p:blipFill>
        <p:spPr>
          <a:xfrm>
            <a:off x="2618975" y="1968650"/>
            <a:ext cx="1727075" cy="1206200"/>
          </a:xfrm>
          <a:prstGeom prst="rect">
            <a:avLst/>
          </a:prstGeom>
          <a:noFill/>
          <a:ln cap="flat" cmpd="sng" w="19050">
            <a:solidFill>
              <a:schemeClr val="dk2"/>
            </a:solidFill>
            <a:prstDash val="solid"/>
            <a:round/>
            <a:headEnd len="sm" w="sm" type="none"/>
            <a:tailEnd len="sm" w="sm" type="none"/>
          </a:ln>
        </p:spPr>
      </p:pic>
      <p:pic>
        <p:nvPicPr>
          <p:cNvPr id="1318" name="Google Shape;1318;p137"/>
          <p:cNvPicPr preferRelativeResize="0"/>
          <p:nvPr/>
        </p:nvPicPr>
        <p:blipFill>
          <a:blip r:embed="rId4">
            <a:alphaModFix/>
          </a:blip>
          <a:stretch>
            <a:fillRect/>
          </a:stretch>
        </p:blipFill>
        <p:spPr>
          <a:xfrm>
            <a:off x="4892950" y="1786300"/>
            <a:ext cx="1587831" cy="1425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138"/>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Two Different Methods</a:t>
            </a:r>
            <a:endParaRPr b="0" sz="2800">
              <a:solidFill>
                <a:srgbClr val="434343"/>
              </a:solidFill>
              <a:latin typeface="Hepta Slab"/>
              <a:ea typeface="Hepta Slab"/>
              <a:cs typeface="Hepta Slab"/>
              <a:sym typeface="Hepta Slab"/>
            </a:endParaRPr>
          </a:p>
        </p:txBody>
      </p:sp>
      <p:sp>
        <p:nvSpPr>
          <p:cNvPr id="1324" name="Google Shape;1324;p138"/>
          <p:cNvSpPr txBox="1"/>
          <p:nvPr/>
        </p:nvSpPr>
        <p:spPr>
          <a:xfrm>
            <a:off x="7992200" y="307575"/>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325" name="Google Shape;1325;p138"/>
          <p:cNvSpPr txBox="1"/>
          <p:nvPr/>
        </p:nvSpPr>
        <p:spPr>
          <a:xfrm>
            <a:off x="517700" y="1088050"/>
            <a:ext cx="8096700" cy="3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Jada started to find the value of </a:t>
            </a:r>
            <a:r>
              <a:rPr lang="en" sz="1900">
                <a:solidFill>
                  <a:schemeClr val="dk1"/>
                </a:solidFill>
                <a:latin typeface="Quicksand"/>
                <a:ea typeface="Quicksand"/>
                <a:cs typeface="Quicksand"/>
                <a:sym typeface="Quicksand"/>
              </a:rPr>
              <a:t>432</a:t>
            </a:r>
            <a:r>
              <a:rPr lang="en" sz="1900">
                <a:solidFill>
                  <a:schemeClr val="dk1"/>
                </a:solidFill>
                <a:latin typeface="Quicksand"/>
                <a:ea typeface="Quicksand"/>
                <a:cs typeface="Quicksand"/>
                <a:sym typeface="Quicksand"/>
              </a:rPr>
              <a:t> ÷ 12</a:t>
            </a:r>
            <a:r>
              <a:rPr lang="en" sz="1900">
                <a:latin typeface="Quicksand"/>
                <a:ea typeface="Quicksand"/>
                <a:cs typeface="Quicksand"/>
                <a:sym typeface="Quicksand"/>
              </a:rPr>
              <a:t> . What could she do next?</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Clare started to find the value of </a:t>
            </a:r>
            <a:r>
              <a:rPr lang="en" sz="1900">
                <a:solidFill>
                  <a:schemeClr val="dk1"/>
                </a:solidFill>
                <a:latin typeface="Quicksand"/>
                <a:ea typeface="Quicksand"/>
                <a:cs typeface="Quicksand"/>
                <a:sym typeface="Quicksand"/>
              </a:rPr>
              <a:t>432 ÷ 12</a:t>
            </a:r>
            <a:r>
              <a:rPr lang="en" sz="1900">
                <a:latin typeface="Quicksand"/>
                <a:ea typeface="Quicksand"/>
                <a:cs typeface="Quicksand"/>
                <a:sym typeface="Quicksand"/>
              </a:rPr>
              <a:t> . What could she do next?</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3. What is the value of </a:t>
            </a:r>
            <a:r>
              <a:rPr lang="en" sz="1900">
                <a:solidFill>
                  <a:schemeClr val="dk1"/>
                </a:solidFill>
                <a:latin typeface="Quicksand"/>
                <a:ea typeface="Quicksand"/>
                <a:cs typeface="Quicksand"/>
                <a:sym typeface="Quicksand"/>
              </a:rPr>
              <a:t>432 ÷ 12?</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p:txBody>
      </p:sp>
      <p:pic>
        <p:nvPicPr>
          <p:cNvPr id="1326" name="Google Shape;1326;p138"/>
          <p:cNvPicPr preferRelativeResize="0"/>
          <p:nvPr/>
        </p:nvPicPr>
        <p:blipFill>
          <a:blip r:embed="rId3">
            <a:alphaModFix/>
          </a:blip>
          <a:stretch>
            <a:fillRect/>
          </a:stretch>
        </p:blipFill>
        <p:spPr>
          <a:xfrm>
            <a:off x="3344063" y="1574550"/>
            <a:ext cx="2619375" cy="914400"/>
          </a:xfrm>
          <a:prstGeom prst="rect">
            <a:avLst/>
          </a:prstGeom>
          <a:noFill/>
          <a:ln>
            <a:noFill/>
          </a:ln>
        </p:spPr>
      </p:pic>
      <p:pic>
        <p:nvPicPr>
          <p:cNvPr id="1327" name="Google Shape;1327;p138"/>
          <p:cNvPicPr preferRelativeResize="0"/>
          <p:nvPr/>
        </p:nvPicPr>
        <p:blipFill>
          <a:blip r:embed="rId4">
            <a:alphaModFix/>
          </a:blip>
          <a:stretch>
            <a:fillRect/>
          </a:stretch>
        </p:blipFill>
        <p:spPr>
          <a:xfrm>
            <a:off x="3622600" y="2939824"/>
            <a:ext cx="1736521" cy="9144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39"/>
          <p:cNvSpPr/>
          <p:nvPr/>
        </p:nvSpPr>
        <p:spPr>
          <a:xfrm flipH="1">
            <a:off x="1436140" y="1639124"/>
            <a:ext cx="3377210" cy="21903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39"/>
          <p:cNvSpPr txBox="1"/>
          <p:nvPr/>
        </p:nvSpPr>
        <p:spPr>
          <a:xfrm>
            <a:off x="1869700" y="1850250"/>
            <a:ext cx="25101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Diego said, ‘In order to solve division problems, you have to use all the operations.’ What does Diego mean? When did we use addition, subtraction, and multiplication to divide?</a:t>
            </a:r>
            <a:endParaRPr b="1" sz="1200">
              <a:latin typeface="Quicksand"/>
              <a:ea typeface="Quicksand"/>
              <a:cs typeface="Quicksand"/>
              <a:sym typeface="Quicksand"/>
            </a:endParaRPr>
          </a:p>
        </p:txBody>
      </p:sp>
      <p:sp>
        <p:nvSpPr>
          <p:cNvPr id="1334" name="Google Shape;1334;p139"/>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335" name="Google Shape;1335;p139"/>
          <p:cNvPicPr preferRelativeResize="0"/>
          <p:nvPr/>
        </p:nvPicPr>
        <p:blipFill>
          <a:blip r:embed="rId3">
            <a:alphaModFix/>
          </a:blip>
          <a:stretch>
            <a:fillRect/>
          </a:stretch>
        </p:blipFill>
        <p:spPr>
          <a:xfrm>
            <a:off x="5088675" y="3010600"/>
            <a:ext cx="2357650" cy="14829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140"/>
          <p:cNvSpPr txBox="1"/>
          <p:nvPr>
            <p:ph type="ctrTitle"/>
          </p:nvPr>
        </p:nvSpPr>
        <p:spPr>
          <a:xfrm>
            <a:off x="1743300" y="2244075"/>
            <a:ext cx="6027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Partial Quotients Algorithm</a:t>
            </a:r>
            <a:endParaRPr sz="4400">
              <a:solidFill>
                <a:srgbClr val="434343"/>
              </a:solidFill>
              <a:latin typeface="Hepta Slab"/>
              <a:ea typeface="Hepta Slab"/>
              <a:cs typeface="Hepta Slab"/>
              <a:sym typeface="Hepta Slab"/>
            </a:endParaRPr>
          </a:p>
        </p:txBody>
      </p:sp>
      <p:sp>
        <p:nvSpPr>
          <p:cNvPr id="1341" name="Google Shape;1341;p140"/>
          <p:cNvSpPr txBox="1"/>
          <p:nvPr/>
        </p:nvSpPr>
        <p:spPr>
          <a:xfrm>
            <a:off x="2895725" y="2982075"/>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sense of a partial quotient algorithm.</a:t>
            </a:r>
            <a:endParaRPr>
              <a:latin typeface="Quicksand"/>
              <a:ea typeface="Quicksand"/>
              <a:cs typeface="Quicksand"/>
              <a:sym typeface="Quicksand"/>
            </a:endParaRPr>
          </a:p>
        </p:txBody>
      </p:sp>
      <p:sp>
        <p:nvSpPr>
          <p:cNvPr id="1342" name="Google Shape;1342;p140"/>
          <p:cNvSpPr/>
          <p:nvPr/>
        </p:nvSpPr>
        <p:spPr>
          <a:xfrm>
            <a:off x="2311027" y="29820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 </a:t>
            </a:r>
            <a:endParaRPr sz="1100">
              <a:latin typeface="Quicksand"/>
              <a:ea typeface="Quicksand"/>
              <a:cs typeface="Quicksand"/>
              <a:sym typeface="Quicksand"/>
            </a:endParaRPr>
          </a:p>
        </p:txBody>
      </p:sp>
      <p:sp>
        <p:nvSpPr>
          <p:cNvPr id="1344" name="Google Shape;1344;p14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41"/>
          <p:cNvSpPr txBox="1"/>
          <p:nvPr>
            <p:ph type="ctrTitle"/>
          </p:nvPr>
        </p:nvSpPr>
        <p:spPr>
          <a:xfrm>
            <a:off x="467550" y="806475"/>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Incomplete Solution</a:t>
            </a:r>
            <a:endParaRPr b="0" sz="2800">
              <a:solidFill>
                <a:schemeClr val="accent5"/>
              </a:solidFill>
              <a:latin typeface="Hepta Slab"/>
              <a:ea typeface="Hepta Slab"/>
              <a:cs typeface="Hepta Slab"/>
              <a:sym typeface="Hepta Slab"/>
            </a:endParaRPr>
          </a:p>
        </p:txBody>
      </p:sp>
      <p:sp>
        <p:nvSpPr>
          <p:cNvPr id="1350" name="Google Shape;1350;p141"/>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351" name="Google Shape;1351;p141"/>
          <p:cNvGrpSpPr/>
          <p:nvPr/>
        </p:nvGrpSpPr>
        <p:grpSpPr>
          <a:xfrm rot="-698982">
            <a:off x="270551" y="1660954"/>
            <a:ext cx="2102653" cy="1060779"/>
            <a:chOff x="254750" y="1577025"/>
            <a:chExt cx="2155248" cy="1069850"/>
          </a:xfrm>
        </p:grpSpPr>
        <p:sp>
          <p:nvSpPr>
            <p:cNvPr id="1352" name="Google Shape;1352;p141"/>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41"/>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354" name="Google Shape;1354;p141"/>
          <p:cNvGrpSpPr/>
          <p:nvPr/>
        </p:nvGrpSpPr>
        <p:grpSpPr>
          <a:xfrm rot="1229362">
            <a:off x="7057522" y="2231678"/>
            <a:ext cx="2136204" cy="1060803"/>
            <a:chOff x="254750" y="1577025"/>
            <a:chExt cx="2189585" cy="1069856"/>
          </a:xfrm>
        </p:grpSpPr>
        <p:sp>
          <p:nvSpPr>
            <p:cNvPr id="1355" name="Google Shape;1355;p141"/>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41"/>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357" name="Google Shape;1357;p141"/>
          <p:cNvPicPr preferRelativeResize="0"/>
          <p:nvPr/>
        </p:nvPicPr>
        <p:blipFill>
          <a:blip r:embed="rId3">
            <a:alphaModFix/>
          </a:blip>
          <a:stretch>
            <a:fillRect/>
          </a:stretch>
        </p:blipFill>
        <p:spPr>
          <a:xfrm>
            <a:off x="3164045" y="1979375"/>
            <a:ext cx="2815904" cy="2020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142"/>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Elena’s Work</a:t>
            </a:r>
            <a:endParaRPr b="0" sz="2800">
              <a:solidFill>
                <a:srgbClr val="434343"/>
              </a:solidFill>
              <a:latin typeface="Hepta Slab"/>
              <a:ea typeface="Hepta Slab"/>
              <a:cs typeface="Hepta Slab"/>
              <a:sym typeface="Hepta Slab"/>
            </a:endParaRPr>
          </a:p>
        </p:txBody>
      </p:sp>
      <p:sp>
        <p:nvSpPr>
          <p:cNvPr id="1363" name="Google Shape;1363;p142"/>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364" name="Google Shape;1364;p142"/>
          <p:cNvSpPr txBox="1"/>
          <p:nvPr/>
        </p:nvSpPr>
        <p:spPr>
          <a:xfrm>
            <a:off x="644875" y="1045650"/>
            <a:ext cx="7955400" cy="3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Find the value of 448 ÷ 16 . Show your thinking. Organize it so it can be followed by others.</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This is Elena’s work. Describe the steps Elena took to find the value of </a:t>
            </a:r>
            <a:r>
              <a:rPr lang="en" sz="1900">
                <a:solidFill>
                  <a:schemeClr val="dk1"/>
                </a:solidFill>
                <a:latin typeface="Quicksand"/>
                <a:ea typeface="Quicksand"/>
                <a:cs typeface="Quicksand"/>
                <a:sym typeface="Quicksand"/>
              </a:rPr>
              <a:t>448 ÷ 16</a:t>
            </a:r>
            <a:r>
              <a:rPr lang="en" sz="1900">
                <a:latin typeface="Quicksand"/>
                <a:ea typeface="Quicksand"/>
                <a:cs typeface="Quicksand"/>
                <a:sym typeface="Quicksand"/>
              </a:rPr>
              <a:t>.</a:t>
            </a:r>
            <a:endParaRPr sz="1900">
              <a:latin typeface="Quicksand"/>
              <a:ea typeface="Quicksand"/>
              <a:cs typeface="Quicksand"/>
              <a:sym typeface="Quicksand"/>
            </a:endParaRPr>
          </a:p>
        </p:txBody>
      </p:sp>
      <p:pic>
        <p:nvPicPr>
          <p:cNvPr id="1365" name="Google Shape;1365;p142"/>
          <p:cNvPicPr preferRelativeResize="0"/>
          <p:nvPr/>
        </p:nvPicPr>
        <p:blipFill>
          <a:blip r:embed="rId3">
            <a:alphaModFix/>
          </a:blip>
          <a:stretch>
            <a:fillRect/>
          </a:stretch>
        </p:blipFill>
        <p:spPr>
          <a:xfrm>
            <a:off x="2502050" y="2713047"/>
            <a:ext cx="1127025" cy="160122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143"/>
          <p:cNvSpPr txBox="1"/>
          <p:nvPr>
            <p:ph type="ctrTitle"/>
          </p:nvPr>
        </p:nvSpPr>
        <p:spPr>
          <a:xfrm>
            <a:off x="480025" y="3744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Complete the Solution</a:t>
            </a:r>
            <a:endParaRPr b="0" sz="2500">
              <a:solidFill>
                <a:srgbClr val="434343"/>
              </a:solidFill>
              <a:latin typeface="Hepta Slab"/>
              <a:ea typeface="Hepta Slab"/>
              <a:cs typeface="Hepta Slab"/>
              <a:sym typeface="Hepta Slab"/>
            </a:endParaRPr>
          </a:p>
        </p:txBody>
      </p:sp>
      <p:sp>
        <p:nvSpPr>
          <p:cNvPr id="1371" name="Google Shape;1371;p143"/>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372" name="Google Shape;1372;p143"/>
          <p:cNvSpPr txBox="1"/>
          <p:nvPr/>
        </p:nvSpPr>
        <p:spPr>
          <a:xfrm>
            <a:off x="610325" y="929400"/>
            <a:ext cx="7350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Use Elena’s method to complete the following problems:</a:t>
            </a:r>
            <a:endParaRPr sz="1900">
              <a:latin typeface="Quicksand"/>
              <a:ea typeface="Quicksand"/>
              <a:cs typeface="Quicksand"/>
              <a:sym typeface="Quicksand"/>
            </a:endParaRPr>
          </a:p>
        </p:txBody>
      </p:sp>
      <p:pic>
        <p:nvPicPr>
          <p:cNvPr id="1373" name="Google Shape;1373;p143"/>
          <p:cNvPicPr preferRelativeResize="0"/>
          <p:nvPr/>
        </p:nvPicPr>
        <p:blipFill>
          <a:blip r:embed="rId3">
            <a:alphaModFix/>
          </a:blip>
          <a:stretch>
            <a:fillRect/>
          </a:stretch>
        </p:blipFill>
        <p:spPr>
          <a:xfrm>
            <a:off x="1506825" y="1409400"/>
            <a:ext cx="2477889" cy="1600796"/>
          </a:xfrm>
          <a:prstGeom prst="rect">
            <a:avLst/>
          </a:prstGeom>
          <a:noFill/>
          <a:ln cap="flat" cmpd="sng" w="19050">
            <a:solidFill>
              <a:schemeClr val="dk2"/>
            </a:solidFill>
            <a:prstDash val="solid"/>
            <a:round/>
            <a:headEnd len="sm" w="sm" type="none"/>
            <a:tailEnd len="sm" w="sm" type="none"/>
          </a:ln>
        </p:spPr>
      </p:pic>
      <p:pic>
        <p:nvPicPr>
          <p:cNvPr id="1374" name="Google Shape;1374;p143"/>
          <p:cNvPicPr preferRelativeResize="0"/>
          <p:nvPr/>
        </p:nvPicPr>
        <p:blipFill>
          <a:blip r:embed="rId4">
            <a:alphaModFix/>
          </a:blip>
          <a:stretch>
            <a:fillRect/>
          </a:stretch>
        </p:blipFill>
        <p:spPr>
          <a:xfrm>
            <a:off x="5017294" y="1494534"/>
            <a:ext cx="2876506" cy="1430498"/>
          </a:xfrm>
          <a:prstGeom prst="rect">
            <a:avLst/>
          </a:prstGeom>
          <a:noFill/>
          <a:ln cap="flat" cmpd="sng" w="19050">
            <a:solidFill>
              <a:schemeClr val="dk2"/>
            </a:solidFill>
            <a:prstDash val="solid"/>
            <a:round/>
            <a:headEnd len="sm" w="sm" type="none"/>
            <a:tailEnd len="sm" w="sm" type="none"/>
          </a:ln>
        </p:spPr>
      </p:pic>
      <p:pic>
        <p:nvPicPr>
          <p:cNvPr id="1375" name="Google Shape;1375;p143"/>
          <p:cNvPicPr preferRelativeResize="0"/>
          <p:nvPr/>
        </p:nvPicPr>
        <p:blipFill>
          <a:blip r:embed="rId5">
            <a:alphaModFix/>
          </a:blip>
          <a:stretch>
            <a:fillRect/>
          </a:stretch>
        </p:blipFill>
        <p:spPr>
          <a:xfrm>
            <a:off x="3888177" y="3638494"/>
            <a:ext cx="2057725" cy="101043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44"/>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381" name="Google Shape;1381;p144"/>
          <p:cNvSpPr/>
          <p:nvPr/>
        </p:nvSpPr>
        <p:spPr>
          <a:xfrm flipH="1">
            <a:off x="3168819" y="1667375"/>
            <a:ext cx="2789106" cy="213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44"/>
          <p:cNvSpPr txBox="1"/>
          <p:nvPr/>
        </p:nvSpPr>
        <p:spPr>
          <a:xfrm>
            <a:off x="3414450" y="1994000"/>
            <a:ext cx="2337900" cy="9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Explain to your partner how multiplication, addition, and subtraction were used to find the value of 364 ÷ 14 .</a:t>
            </a:r>
            <a:endParaRPr b="1" sz="1300">
              <a:latin typeface="Quicksand"/>
              <a:ea typeface="Quicksand"/>
              <a:cs typeface="Quicksand"/>
              <a:sym typeface="Quicksand"/>
            </a:endParaRPr>
          </a:p>
        </p:txBody>
      </p:sp>
      <p:pic>
        <p:nvPicPr>
          <p:cNvPr id="1383" name="Google Shape;1383;p144"/>
          <p:cNvPicPr preferRelativeResize="0"/>
          <p:nvPr/>
        </p:nvPicPr>
        <p:blipFill>
          <a:blip r:embed="rId3">
            <a:alphaModFix/>
          </a:blip>
          <a:stretch>
            <a:fillRect/>
          </a:stretch>
        </p:blipFill>
        <p:spPr>
          <a:xfrm>
            <a:off x="5957925" y="2931500"/>
            <a:ext cx="2440625" cy="1555275"/>
          </a:xfrm>
          <a:prstGeom prst="rect">
            <a:avLst/>
          </a:prstGeom>
          <a:noFill/>
          <a:ln>
            <a:noFill/>
          </a:ln>
        </p:spPr>
      </p:pic>
      <p:pic>
        <p:nvPicPr>
          <p:cNvPr id="1384" name="Google Shape;1384;p144"/>
          <p:cNvPicPr preferRelativeResize="0"/>
          <p:nvPr/>
        </p:nvPicPr>
        <p:blipFill>
          <a:blip r:embed="rId4">
            <a:alphaModFix/>
          </a:blip>
          <a:stretch>
            <a:fillRect/>
          </a:stretch>
        </p:blipFill>
        <p:spPr>
          <a:xfrm>
            <a:off x="870523" y="907025"/>
            <a:ext cx="1993894" cy="289475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sp>
        <p:nvSpPr>
          <p:cNvPr id="1389" name="Google Shape;1389;p145"/>
          <p:cNvSpPr txBox="1"/>
          <p:nvPr>
            <p:ph type="ctrTitle"/>
          </p:nvPr>
        </p:nvSpPr>
        <p:spPr>
          <a:xfrm>
            <a:off x="994750" y="1650300"/>
            <a:ext cx="7472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Divide Using Partial Quotients</a:t>
            </a:r>
            <a:endParaRPr sz="4400">
              <a:solidFill>
                <a:srgbClr val="434343"/>
              </a:solidFill>
              <a:latin typeface="Hepta Slab"/>
              <a:ea typeface="Hepta Slab"/>
              <a:cs typeface="Hepta Slab"/>
              <a:sym typeface="Hepta Slab"/>
            </a:endParaRPr>
          </a:p>
        </p:txBody>
      </p:sp>
      <p:sp>
        <p:nvSpPr>
          <p:cNvPr id="1390" name="Google Shape;1390;p145"/>
          <p:cNvSpPr txBox="1"/>
          <p:nvPr/>
        </p:nvSpPr>
        <p:spPr>
          <a:xfrm>
            <a:off x="1261800" y="2292600"/>
            <a:ext cx="7472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a partial quotients algorithm to divide three-digit dividends by two-digit divisors.</a:t>
            </a:r>
            <a:endParaRPr>
              <a:latin typeface="Quicksand"/>
              <a:ea typeface="Quicksand"/>
              <a:cs typeface="Quicksand"/>
              <a:sym typeface="Quicksand"/>
            </a:endParaRPr>
          </a:p>
        </p:txBody>
      </p:sp>
      <p:sp>
        <p:nvSpPr>
          <p:cNvPr id="1391" name="Google Shape;1391;p145"/>
          <p:cNvSpPr/>
          <p:nvPr/>
        </p:nvSpPr>
        <p:spPr>
          <a:xfrm>
            <a:off x="775727"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a:t>
            </a:r>
            <a:endParaRPr sz="1100">
              <a:latin typeface="Quicksand"/>
              <a:ea typeface="Quicksand"/>
              <a:cs typeface="Quicksand"/>
              <a:sym typeface="Quicksand"/>
            </a:endParaRPr>
          </a:p>
        </p:txBody>
      </p:sp>
      <p:sp>
        <p:nvSpPr>
          <p:cNvPr id="1393" name="Google Shape;1393;p14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97" name="Shape 1397"/>
        <p:cNvGrpSpPr/>
        <p:nvPr/>
      </p:nvGrpSpPr>
      <p:grpSpPr>
        <a:xfrm>
          <a:off x="0" y="0"/>
          <a:ext cx="0" cy="0"/>
          <a:chOff x="0" y="0"/>
          <a:chExt cx="0" cy="0"/>
        </a:xfrm>
      </p:grpSpPr>
      <p:sp>
        <p:nvSpPr>
          <p:cNvPr id="1398" name="Google Shape;1398;p146"/>
          <p:cNvSpPr txBox="1"/>
          <p:nvPr>
            <p:ph type="ctrTitle"/>
          </p:nvPr>
        </p:nvSpPr>
        <p:spPr>
          <a:xfrm>
            <a:off x="634625" y="406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Divide</a:t>
            </a:r>
            <a:endParaRPr b="0" sz="3000">
              <a:solidFill>
                <a:srgbClr val="666666"/>
              </a:solidFill>
              <a:latin typeface="Hepta Slab"/>
              <a:ea typeface="Hepta Slab"/>
              <a:cs typeface="Hepta Slab"/>
              <a:sym typeface="Hepta Slab"/>
            </a:endParaRPr>
          </a:p>
        </p:txBody>
      </p:sp>
      <p:sp>
        <p:nvSpPr>
          <p:cNvPr id="1399" name="Google Shape;1399;p146"/>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00" name="Google Shape;1400;p146"/>
          <p:cNvGrpSpPr/>
          <p:nvPr/>
        </p:nvGrpSpPr>
        <p:grpSpPr>
          <a:xfrm>
            <a:off x="634626" y="1127288"/>
            <a:ext cx="3079836" cy="1339308"/>
            <a:chOff x="817976" y="1118113"/>
            <a:chExt cx="3079836" cy="1339308"/>
          </a:xfrm>
        </p:grpSpPr>
        <p:sp>
          <p:nvSpPr>
            <p:cNvPr id="1401" name="Google Shape;1401;p146"/>
            <p:cNvSpPr/>
            <p:nvPr/>
          </p:nvSpPr>
          <p:spPr>
            <a:xfrm rot="-591543">
              <a:off x="868064" y="1366988"/>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46"/>
            <p:cNvSpPr txBox="1"/>
            <p:nvPr/>
          </p:nvSpPr>
          <p:spPr>
            <a:xfrm rot="-582179">
              <a:off x="1328237" y="1470385"/>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03" name="Google Shape;1403;p146"/>
          <p:cNvPicPr preferRelativeResize="0"/>
          <p:nvPr/>
        </p:nvPicPr>
        <p:blipFill>
          <a:blip r:embed="rId3">
            <a:alphaModFix/>
          </a:blip>
          <a:stretch>
            <a:fillRect/>
          </a:stretch>
        </p:blipFill>
        <p:spPr>
          <a:xfrm>
            <a:off x="3487200" y="2223352"/>
            <a:ext cx="2296650" cy="98427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07" name="Shape 1407"/>
        <p:cNvGrpSpPr/>
        <p:nvPr/>
      </p:nvGrpSpPr>
      <p:grpSpPr>
        <a:xfrm>
          <a:off x="0" y="0"/>
          <a:ext cx="0" cy="0"/>
          <a:chOff x="0" y="0"/>
          <a:chExt cx="0" cy="0"/>
        </a:xfrm>
      </p:grpSpPr>
      <p:sp>
        <p:nvSpPr>
          <p:cNvPr id="1408" name="Google Shape;1408;p147"/>
          <p:cNvSpPr txBox="1"/>
          <p:nvPr>
            <p:ph type="ctrTitle"/>
          </p:nvPr>
        </p:nvSpPr>
        <p:spPr>
          <a:xfrm>
            <a:off x="634625" y="406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Divide</a:t>
            </a:r>
            <a:endParaRPr b="0" sz="3000">
              <a:solidFill>
                <a:srgbClr val="666666"/>
              </a:solidFill>
              <a:latin typeface="Hepta Slab"/>
              <a:ea typeface="Hepta Slab"/>
              <a:cs typeface="Hepta Slab"/>
              <a:sym typeface="Hepta Slab"/>
            </a:endParaRPr>
          </a:p>
        </p:txBody>
      </p:sp>
      <p:sp>
        <p:nvSpPr>
          <p:cNvPr id="1409" name="Google Shape;1409;p147"/>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10" name="Google Shape;1410;p147"/>
          <p:cNvGrpSpPr/>
          <p:nvPr/>
        </p:nvGrpSpPr>
        <p:grpSpPr>
          <a:xfrm>
            <a:off x="634626" y="1127288"/>
            <a:ext cx="3079836" cy="1339308"/>
            <a:chOff x="817976" y="1118113"/>
            <a:chExt cx="3079836" cy="1339308"/>
          </a:xfrm>
        </p:grpSpPr>
        <p:sp>
          <p:nvSpPr>
            <p:cNvPr id="1411" name="Google Shape;1411;p147"/>
            <p:cNvSpPr/>
            <p:nvPr/>
          </p:nvSpPr>
          <p:spPr>
            <a:xfrm rot="-591543">
              <a:off x="868064" y="1366988"/>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47"/>
            <p:cNvSpPr txBox="1"/>
            <p:nvPr/>
          </p:nvSpPr>
          <p:spPr>
            <a:xfrm rot="-582179">
              <a:off x="1328237" y="1470385"/>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13" name="Google Shape;1413;p147"/>
          <p:cNvPicPr preferRelativeResize="0"/>
          <p:nvPr/>
        </p:nvPicPr>
        <p:blipFill>
          <a:blip r:embed="rId3">
            <a:alphaModFix/>
          </a:blip>
          <a:stretch>
            <a:fillRect/>
          </a:stretch>
        </p:blipFill>
        <p:spPr>
          <a:xfrm>
            <a:off x="3247788" y="2237477"/>
            <a:ext cx="2648425" cy="128102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17" name="Shape 1417"/>
        <p:cNvGrpSpPr/>
        <p:nvPr/>
      </p:nvGrpSpPr>
      <p:grpSpPr>
        <a:xfrm>
          <a:off x="0" y="0"/>
          <a:ext cx="0" cy="0"/>
          <a:chOff x="0" y="0"/>
          <a:chExt cx="0" cy="0"/>
        </a:xfrm>
      </p:grpSpPr>
      <p:sp>
        <p:nvSpPr>
          <p:cNvPr id="1418" name="Google Shape;1418;p148"/>
          <p:cNvSpPr txBox="1"/>
          <p:nvPr>
            <p:ph type="ctrTitle"/>
          </p:nvPr>
        </p:nvSpPr>
        <p:spPr>
          <a:xfrm>
            <a:off x="634625" y="406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Divide</a:t>
            </a:r>
            <a:endParaRPr b="0" sz="3000">
              <a:solidFill>
                <a:srgbClr val="666666"/>
              </a:solidFill>
              <a:latin typeface="Hepta Slab"/>
              <a:ea typeface="Hepta Slab"/>
              <a:cs typeface="Hepta Slab"/>
              <a:sym typeface="Hepta Slab"/>
            </a:endParaRPr>
          </a:p>
        </p:txBody>
      </p:sp>
      <p:sp>
        <p:nvSpPr>
          <p:cNvPr id="1419" name="Google Shape;1419;p148"/>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20" name="Google Shape;1420;p148"/>
          <p:cNvGrpSpPr/>
          <p:nvPr/>
        </p:nvGrpSpPr>
        <p:grpSpPr>
          <a:xfrm>
            <a:off x="634626" y="1127288"/>
            <a:ext cx="3079836" cy="1339308"/>
            <a:chOff x="817976" y="1118113"/>
            <a:chExt cx="3079836" cy="1339308"/>
          </a:xfrm>
        </p:grpSpPr>
        <p:sp>
          <p:nvSpPr>
            <p:cNvPr id="1421" name="Google Shape;1421;p148"/>
            <p:cNvSpPr/>
            <p:nvPr/>
          </p:nvSpPr>
          <p:spPr>
            <a:xfrm rot="-591543">
              <a:off x="868064" y="1366988"/>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48"/>
            <p:cNvSpPr txBox="1"/>
            <p:nvPr/>
          </p:nvSpPr>
          <p:spPr>
            <a:xfrm rot="-582179">
              <a:off x="1328237" y="1470385"/>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23" name="Google Shape;1423;p148"/>
          <p:cNvPicPr preferRelativeResize="0"/>
          <p:nvPr/>
        </p:nvPicPr>
        <p:blipFill>
          <a:blip r:embed="rId3">
            <a:alphaModFix/>
          </a:blip>
          <a:stretch>
            <a:fillRect/>
          </a:stretch>
        </p:blipFill>
        <p:spPr>
          <a:xfrm>
            <a:off x="3317625" y="2251601"/>
            <a:ext cx="2838125" cy="109655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27" name="Shape 1427"/>
        <p:cNvGrpSpPr/>
        <p:nvPr/>
      </p:nvGrpSpPr>
      <p:grpSpPr>
        <a:xfrm>
          <a:off x="0" y="0"/>
          <a:ext cx="0" cy="0"/>
          <a:chOff x="0" y="0"/>
          <a:chExt cx="0" cy="0"/>
        </a:xfrm>
      </p:grpSpPr>
      <p:sp>
        <p:nvSpPr>
          <p:cNvPr id="1428" name="Google Shape;1428;p149"/>
          <p:cNvSpPr txBox="1"/>
          <p:nvPr>
            <p:ph type="ctrTitle"/>
          </p:nvPr>
        </p:nvSpPr>
        <p:spPr>
          <a:xfrm>
            <a:off x="634625" y="406400"/>
            <a:ext cx="7402800" cy="72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Number Talk: Divide</a:t>
            </a:r>
            <a:endParaRPr b="0" sz="3000">
              <a:solidFill>
                <a:srgbClr val="666666"/>
              </a:solidFill>
              <a:latin typeface="Hepta Slab"/>
              <a:ea typeface="Hepta Slab"/>
              <a:cs typeface="Hepta Slab"/>
              <a:sym typeface="Hepta Slab"/>
            </a:endParaRPr>
          </a:p>
        </p:txBody>
      </p:sp>
      <p:sp>
        <p:nvSpPr>
          <p:cNvPr id="1429" name="Google Shape;1429;p14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1430" name="Google Shape;1430;p149"/>
          <p:cNvGrpSpPr/>
          <p:nvPr/>
        </p:nvGrpSpPr>
        <p:grpSpPr>
          <a:xfrm>
            <a:off x="634626" y="1127288"/>
            <a:ext cx="3079836" cy="1339308"/>
            <a:chOff x="817976" y="1118113"/>
            <a:chExt cx="3079836" cy="1339308"/>
          </a:xfrm>
        </p:grpSpPr>
        <p:sp>
          <p:nvSpPr>
            <p:cNvPr id="1431" name="Google Shape;1431;p149"/>
            <p:cNvSpPr/>
            <p:nvPr/>
          </p:nvSpPr>
          <p:spPr>
            <a:xfrm rot="-591543">
              <a:off x="868064" y="1366988"/>
              <a:ext cx="2979660" cy="841559"/>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49"/>
            <p:cNvSpPr txBox="1"/>
            <p:nvPr/>
          </p:nvSpPr>
          <p:spPr>
            <a:xfrm rot="-582179">
              <a:off x="1328237" y="1470385"/>
              <a:ext cx="2007823" cy="7904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Find the value of each expression  mentally. </a:t>
              </a:r>
              <a:endParaRPr>
                <a:latin typeface="Livvic"/>
                <a:ea typeface="Livvic"/>
                <a:cs typeface="Livvic"/>
                <a:sym typeface="Livvic"/>
              </a:endParaRPr>
            </a:p>
          </p:txBody>
        </p:sp>
      </p:grpSp>
      <p:pic>
        <p:nvPicPr>
          <p:cNvPr id="1433" name="Google Shape;1433;p149"/>
          <p:cNvPicPr preferRelativeResize="0"/>
          <p:nvPr/>
        </p:nvPicPr>
        <p:blipFill>
          <a:blip r:embed="rId3">
            <a:alphaModFix/>
          </a:blip>
          <a:stretch>
            <a:fillRect/>
          </a:stretch>
        </p:blipFill>
        <p:spPr>
          <a:xfrm>
            <a:off x="2921975" y="2180953"/>
            <a:ext cx="3694775" cy="142232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150"/>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Compare Solutions</a:t>
            </a:r>
            <a:endParaRPr b="0" sz="2600">
              <a:solidFill>
                <a:srgbClr val="434343"/>
              </a:solidFill>
              <a:latin typeface="Hepta Slab"/>
              <a:ea typeface="Hepta Slab"/>
              <a:cs typeface="Hepta Slab"/>
              <a:sym typeface="Hepta Slab"/>
            </a:endParaRPr>
          </a:p>
        </p:txBody>
      </p:sp>
      <p:sp>
        <p:nvSpPr>
          <p:cNvPr id="1439" name="Google Shape;1439;p15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440" name="Google Shape;1440;p150"/>
          <p:cNvSpPr txBox="1"/>
          <p:nvPr/>
        </p:nvSpPr>
        <p:spPr>
          <a:xfrm>
            <a:off x="644875" y="1257625"/>
            <a:ext cx="7884900" cy="306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1. Use the partial quotients algorithm to evaluate one of the problems. Be prepared to explain how you found the quotient.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2. Explain to your partner how you found the quotient in your problem.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3. Pair up with another group and compare your work.</a:t>
            </a:r>
            <a:endParaRPr sz="1700">
              <a:latin typeface="Quicksand"/>
              <a:ea typeface="Quicksand"/>
              <a:cs typeface="Quicksand"/>
              <a:sym typeface="Quicksand"/>
            </a:endParaRPr>
          </a:p>
        </p:txBody>
      </p:sp>
      <p:pic>
        <p:nvPicPr>
          <p:cNvPr id="1441" name="Google Shape;1441;p150"/>
          <p:cNvPicPr preferRelativeResize="0"/>
          <p:nvPr/>
        </p:nvPicPr>
        <p:blipFill>
          <a:blip r:embed="rId3">
            <a:alphaModFix/>
          </a:blip>
          <a:stretch>
            <a:fillRect/>
          </a:stretch>
        </p:blipFill>
        <p:spPr>
          <a:xfrm>
            <a:off x="3114675" y="1990725"/>
            <a:ext cx="2914650" cy="116205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sp>
        <p:nvSpPr>
          <p:cNvPr id="1446" name="Google Shape;1446;p151"/>
          <p:cNvSpPr txBox="1"/>
          <p:nvPr>
            <p:ph type="ctrTitle"/>
          </p:nvPr>
        </p:nvSpPr>
        <p:spPr>
          <a:xfrm>
            <a:off x="574925" y="3242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Estimate and Solve</a:t>
            </a:r>
            <a:endParaRPr b="0" sz="2500">
              <a:solidFill>
                <a:srgbClr val="434343"/>
              </a:solidFill>
              <a:latin typeface="Hepta Slab"/>
              <a:ea typeface="Hepta Slab"/>
              <a:cs typeface="Hepta Slab"/>
              <a:sym typeface="Hepta Slab"/>
            </a:endParaRPr>
          </a:p>
        </p:txBody>
      </p:sp>
      <p:sp>
        <p:nvSpPr>
          <p:cNvPr id="1447" name="Google Shape;1447;p151"/>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448" name="Google Shape;1448;p151"/>
          <p:cNvSpPr txBox="1"/>
          <p:nvPr/>
        </p:nvSpPr>
        <p:spPr>
          <a:xfrm>
            <a:off x="517700" y="890225"/>
            <a:ext cx="8110800" cy="60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595959"/>
                </a:solidFill>
                <a:latin typeface="Quicksand"/>
                <a:ea typeface="Quicksand"/>
                <a:cs typeface="Quicksand"/>
                <a:sym typeface="Quicksand"/>
              </a:rPr>
              <a:t>For each problem, make a reasonable estimate. </a:t>
            </a:r>
            <a:endParaRPr b="1" sz="1500">
              <a:solidFill>
                <a:srgbClr val="595959"/>
              </a:solidFill>
              <a:latin typeface="Quicksand"/>
              <a:ea typeface="Quicksand"/>
              <a:cs typeface="Quicksand"/>
              <a:sym typeface="Quicksand"/>
            </a:endParaRPr>
          </a:p>
          <a:p>
            <a:pPr indent="0" lvl="0" marL="0" rtl="0" algn="ctr">
              <a:spcBef>
                <a:spcPts val="0"/>
              </a:spcBef>
              <a:spcAft>
                <a:spcPts val="0"/>
              </a:spcAft>
              <a:buNone/>
            </a:pPr>
            <a:r>
              <a:rPr b="1" lang="en" sz="1500">
                <a:solidFill>
                  <a:srgbClr val="595959"/>
                </a:solidFill>
                <a:latin typeface="Quicksand"/>
                <a:ea typeface="Quicksand"/>
                <a:cs typeface="Quicksand"/>
                <a:sym typeface="Quicksand"/>
              </a:rPr>
              <a:t>Then, use the partial quotients algorithm to solve.</a:t>
            </a:r>
            <a:endParaRPr b="1" sz="1500">
              <a:solidFill>
                <a:srgbClr val="595959"/>
              </a:solidFill>
              <a:latin typeface="Quicksand"/>
              <a:ea typeface="Quicksand"/>
              <a:cs typeface="Quicksand"/>
              <a:sym typeface="Quicksand"/>
            </a:endParaRPr>
          </a:p>
        </p:txBody>
      </p:sp>
      <p:pic>
        <p:nvPicPr>
          <p:cNvPr id="1449" name="Google Shape;1449;p151"/>
          <p:cNvPicPr preferRelativeResize="0"/>
          <p:nvPr/>
        </p:nvPicPr>
        <p:blipFill>
          <a:blip r:embed="rId3">
            <a:alphaModFix/>
          </a:blip>
          <a:stretch>
            <a:fillRect/>
          </a:stretch>
        </p:blipFill>
        <p:spPr>
          <a:xfrm>
            <a:off x="574925" y="1976625"/>
            <a:ext cx="3581400" cy="742950"/>
          </a:xfrm>
          <a:prstGeom prst="rect">
            <a:avLst/>
          </a:prstGeom>
          <a:noFill/>
          <a:ln cap="flat" cmpd="sng" w="19050">
            <a:solidFill>
              <a:schemeClr val="dk2"/>
            </a:solidFill>
            <a:prstDash val="solid"/>
            <a:round/>
            <a:headEnd len="sm" w="sm" type="none"/>
            <a:tailEnd len="sm" w="sm" type="none"/>
          </a:ln>
        </p:spPr>
      </p:pic>
      <p:pic>
        <p:nvPicPr>
          <p:cNvPr id="1450" name="Google Shape;1450;p151"/>
          <p:cNvPicPr preferRelativeResize="0"/>
          <p:nvPr/>
        </p:nvPicPr>
        <p:blipFill>
          <a:blip r:embed="rId4">
            <a:alphaModFix/>
          </a:blip>
          <a:stretch>
            <a:fillRect/>
          </a:stretch>
        </p:blipFill>
        <p:spPr>
          <a:xfrm>
            <a:off x="4823075" y="1948050"/>
            <a:ext cx="3524250" cy="800100"/>
          </a:xfrm>
          <a:prstGeom prst="rect">
            <a:avLst/>
          </a:prstGeom>
          <a:noFill/>
          <a:ln cap="flat" cmpd="sng" w="19050">
            <a:solidFill>
              <a:schemeClr val="dk2"/>
            </a:solidFill>
            <a:prstDash val="solid"/>
            <a:round/>
            <a:headEnd len="sm" w="sm" type="none"/>
            <a:tailEnd len="sm" w="sm" type="none"/>
          </a:ln>
        </p:spPr>
      </p:pic>
      <p:pic>
        <p:nvPicPr>
          <p:cNvPr id="1451" name="Google Shape;1451;p151"/>
          <p:cNvPicPr preferRelativeResize="0"/>
          <p:nvPr/>
        </p:nvPicPr>
        <p:blipFill>
          <a:blip r:embed="rId5">
            <a:alphaModFix/>
          </a:blip>
          <a:stretch>
            <a:fillRect/>
          </a:stretch>
        </p:blipFill>
        <p:spPr>
          <a:xfrm>
            <a:off x="2630000" y="3196975"/>
            <a:ext cx="3886200" cy="11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152"/>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457" name="Google Shape;1457;p152"/>
          <p:cNvPicPr preferRelativeResize="0"/>
          <p:nvPr/>
        </p:nvPicPr>
        <p:blipFill>
          <a:blip r:embed="rId3">
            <a:alphaModFix/>
          </a:blip>
          <a:stretch>
            <a:fillRect/>
          </a:stretch>
        </p:blipFill>
        <p:spPr>
          <a:xfrm>
            <a:off x="3034944" y="2868724"/>
            <a:ext cx="2562755" cy="1633100"/>
          </a:xfrm>
          <a:prstGeom prst="rect">
            <a:avLst/>
          </a:prstGeom>
          <a:noFill/>
          <a:ln>
            <a:noFill/>
          </a:ln>
        </p:spPr>
      </p:pic>
      <p:sp>
        <p:nvSpPr>
          <p:cNvPr id="1458" name="Google Shape;1458;p152"/>
          <p:cNvSpPr txBox="1"/>
          <p:nvPr/>
        </p:nvSpPr>
        <p:spPr>
          <a:xfrm>
            <a:off x="489425" y="593475"/>
            <a:ext cx="7347900" cy="96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used partial quotients to divide whole numbers. What makes sense to you about this procedure? What questions do you still have about using this procedure?</a:t>
            </a:r>
            <a:endParaRPr sz="2500">
              <a:latin typeface="Quicksand"/>
              <a:ea typeface="Quicksand"/>
              <a:cs typeface="Quicksand"/>
              <a:sym typeface="Quicksand"/>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53"/>
          <p:cNvSpPr txBox="1"/>
          <p:nvPr>
            <p:ph type="ctrTitle"/>
          </p:nvPr>
        </p:nvSpPr>
        <p:spPr>
          <a:xfrm>
            <a:off x="1263125" y="1644000"/>
            <a:ext cx="6757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Practice a Partial Quotients Algorithm</a:t>
            </a:r>
            <a:endParaRPr sz="4400">
              <a:solidFill>
                <a:srgbClr val="434343"/>
              </a:solidFill>
              <a:latin typeface="Hepta Slab"/>
              <a:ea typeface="Hepta Slab"/>
              <a:cs typeface="Hepta Slab"/>
              <a:sym typeface="Hepta Slab"/>
            </a:endParaRPr>
          </a:p>
        </p:txBody>
      </p:sp>
      <p:sp>
        <p:nvSpPr>
          <p:cNvPr id="1464" name="Google Shape;1464;p153"/>
          <p:cNvSpPr txBox="1"/>
          <p:nvPr/>
        </p:nvSpPr>
        <p:spPr>
          <a:xfrm>
            <a:off x="2895750" y="2382000"/>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practice using a partial quotients algorithm.</a:t>
            </a:r>
            <a:endParaRPr>
              <a:latin typeface="Quicksand"/>
              <a:ea typeface="Quicksand"/>
              <a:cs typeface="Quicksand"/>
              <a:sym typeface="Quicksand"/>
            </a:endParaRPr>
          </a:p>
        </p:txBody>
      </p:sp>
      <p:sp>
        <p:nvSpPr>
          <p:cNvPr id="1465" name="Google Shape;1465;p153"/>
          <p:cNvSpPr/>
          <p:nvPr/>
        </p:nvSpPr>
        <p:spPr>
          <a:xfrm>
            <a:off x="2311027" y="2459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5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5.NBT.B.6</a:t>
            </a:r>
            <a:endParaRPr sz="1100">
              <a:latin typeface="Quicksand"/>
              <a:ea typeface="Quicksand"/>
              <a:cs typeface="Quicksand"/>
              <a:sym typeface="Quicksand"/>
            </a:endParaRPr>
          </a:p>
        </p:txBody>
      </p:sp>
      <p:sp>
        <p:nvSpPr>
          <p:cNvPr id="1467" name="Google Shape;1467;p15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54"/>
          <p:cNvSpPr txBox="1"/>
          <p:nvPr>
            <p:ph type="ctrTitle"/>
          </p:nvPr>
        </p:nvSpPr>
        <p:spPr>
          <a:xfrm>
            <a:off x="685800" y="66437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Which One Doesn’t Belong: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Different Ways</a:t>
            </a:r>
            <a:endParaRPr b="0" sz="2700">
              <a:solidFill>
                <a:srgbClr val="434343"/>
              </a:solidFill>
              <a:latin typeface="Hepta Slab"/>
              <a:ea typeface="Hepta Slab"/>
              <a:cs typeface="Hepta Slab"/>
              <a:sym typeface="Hepta Slab"/>
            </a:endParaRPr>
          </a:p>
        </p:txBody>
      </p:sp>
      <p:sp>
        <p:nvSpPr>
          <p:cNvPr id="1473" name="Google Shape;1473;p154"/>
          <p:cNvSpPr txBox="1"/>
          <p:nvPr/>
        </p:nvSpPr>
        <p:spPr>
          <a:xfrm>
            <a:off x="8251975" y="76500"/>
            <a:ext cx="840600" cy="742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Warm up</a:t>
            </a:r>
            <a:endParaRPr sz="1600">
              <a:solidFill>
                <a:srgbClr val="434343"/>
              </a:solidFill>
              <a:latin typeface="Nixie One"/>
              <a:ea typeface="Nixie One"/>
              <a:cs typeface="Nixie One"/>
              <a:sym typeface="Nixie One"/>
            </a:endParaRPr>
          </a:p>
        </p:txBody>
      </p:sp>
      <p:pic>
        <p:nvPicPr>
          <p:cNvPr id="1474" name="Google Shape;1474;p154"/>
          <p:cNvPicPr preferRelativeResize="0"/>
          <p:nvPr/>
        </p:nvPicPr>
        <p:blipFill>
          <a:blip r:embed="rId3">
            <a:alphaModFix/>
          </a:blip>
          <a:stretch>
            <a:fillRect/>
          </a:stretch>
        </p:blipFill>
        <p:spPr>
          <a:xfrm>
            <a:off x="2130675" y="1386597"/>
            <a:ext cx="5000625" cy="3143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155"/>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 Find the Mistake</a:t>
            </a:r>
            <a:endParaRPr b="0" sz="2800">
              <a:solidFill>
                <a:srgbClr val="434343"/>
              </a:solidFill>
              <a:latin typeface="Hepta Slab"/>
              <a:ea typeface="Hepta Slab"/>
              <a:cs typeface="Hepta Slab"/>
              <a:sym typeface="Hepta Slab"/>
            </a:endParaRPr>
          </a:p>
        </p:txBody>
      </p:sp>
      <p:sp>
        <p:nvSpPr>
          <p:cNvPr id="1480" name="Google Shape;1480;p155"/>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481" name="Google Shape;1481;p155"/>
          <p:cNvSpPr txBox="1"/>
          <p:nvPr/>
        </p:nvSpPr>
        <p:spPr>
          <a:xfrm>
            <a:off x="574200" y="975000"/>
            <a:ext cx="7772400" cy="73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For each problem, describe where you see an error in the calculation.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Fix the error to find the whole number quotient.</a:t>
            </a:r>
            <a:endParaRPr sz="1600">
              <a:latin typeface="Quicksand"/>
              <a:ea typeface="Quicksand"/>
              <a:cs typeface="Quicksand"/>
              <a:sym typeface="Quicksand"/>
            </a:endParaRPr>
          </a:p>
        </p:txBody>
      </p:sp>
      <p:pic>
        <p:nvPicPr>
          <p:cNvPr id="1482" name="Google Shape;1482;p155"/>
          <p:cNvPicPr preferRelativeResize="0"/>
          <p:nvPr/>
        </p:nvPicPr>
        <p:blipFill>
          <a:blip r:embed="rId3">
            <a:alphaModFix/>
          </a:blip>
          <a:stretch>
            <a:fillRect/>
          </a:stretch>
        </p:blipFill>
        <p:spPr>
          <a:xfrm>
            <a:off x="788275" y="1833850"/>
            <a:ext cx="1914525" cy="2352675"/>
          </a:xfrm>
          <a:prstGeom prst="rect">
            <a:avLst/>
          </a:prstGeom>
          <a:noFill/>
          <a:ln cap="flat" cmpd="sng" w="19050">
            <a:solidFill>
              <a:schemeClr val="dk2"/>
            </a:solidFill>
            <a:prstDash val="solid"/>
            <a:round/>
            <a:headEnd len="sm" w="sm" type="none"/>
            <a:tailEnd len="sm" w="sm" type="none"/>
          </a:ln>
        </p:spPr>
      </p:pic>
      <p:pic>
        <p:nvPicPr>
          <p:cNvPr id="1483" name="Google Shape;1483;p155"/>
          <p:cNvPicPr preferRelativeResize="0"/>
          <p:nvPr/>
        </p:nvPicPr>
        <p:blipFill>
          <a:blip r:embed="rId4">
            <a:alphaModFix/>
          </a:blip>
          <a:stretch>
            <a:fillRect/>
          </a:stretch>
        </p:blipFill>
        <p:spPr>
          <a:xfrm>
            <a:off x="3491075" y="2003400"/>
            <a:ext cx="1685925" cy="1838325"/>
          </a:xfrm>
          <a:prstGeom prst="rect">
            <a:avLst/>
          </a:prstGeom>
          <a:noFill/>
          <a:ln cap="flat" cmpd="sng" w="19050">
            <a:solidFill>
              <a:schemeClr val="dk2"/>
            </a:solidFill>
            <a:prstDash val="solid"/>
            <a:round/>
            <a:headEnd len="sm" w="sm" type="none"/>
            <a:tailEnd len="sm" w="sm" type="none"/>
          </a:ln>
        </p:spPr>
      </p:pic>
      <p:pic>
        <p:nvPicPr>
          <p:cNvPr id="1484" name="Google Shape;1484;p155"/>
          <p:cNvPicPr preferRelativeResize="0"/>
          <p:nvPr/>
        </p:nvPicPr>
        <p:blipFill>
          <a:blip r:embed="rId5">
            <a:alphaModFix/>
          </a:blip>
          <a:stretch>
            <a:fillRect/>
          </a:stretch>
        </p:blipFill>
        <p:spPr>
          <a:xfrm>
            <a:off x="6059525" y="1943388"/>
            <a:ext cx="1981200" cy="2133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156"/>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Practice Problems</a:t>
            </a:r>
            <a:endParaRPr b="0" sz="2500">
              <a:solidFill>
                <a:srgbClr val="434343"/>
              </a:solidFill>
              <a:latin typeface="Hepta Slab"/>
              <a:ea typeface="Hepta Slab"/>
              <a:cs typeface="Hepta Slab"/>
              <a:sym typeface="Hepta Slab"/>
            </a:endParaRPr>
          </a:p>
        </p:txBody>
      </p:sp>
      <p:sp>
        <p:nvSpPr>
          <p:cNvPr id="1490" name="Google Shape;1490;p156"/>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491" name="Google Shape;1491;p156"/>
          <p:cNvSpPr txBox="1"/>
          <p:nvPr/>
        </p:nvSpPr>
        <p:spPr>
          <a:xfrm>
            <a:off x="687250" y="932625"/>
            <a:ext cx="7899000" cy="60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Evaluate. Then check in with a partner to review your work.</a:t>
            </a:r>
            <a:endParaRPr sz="1700">
              <a:latin typeface="Quicksand"/>
              <a:ea typeface="Quicksand"/>
              <a:cs typeface="Quicksand"/>
              <a:sym typeface="Quicksand"/>
            </a:endParaRPr>
          </a:p>
        </p:txBody>
      </p:sp>
      <p:pic>
        <p:nvPicPr>
          <p:cNvPr id="1492" name="Google Shape;1492;p156"/>
          <p:cNvPicPr preferRelativeResize="0"/>
          <p:nvPr/>
        </p:nvPicPr>
        <p:blipFill>
          <a:blip r:embed="rId3">
            <a:alphaModFix/>
          </a:blip>
          <a:stretch>
            <a:fillRect/>
          </a:stretch>
        </p:blipFill>
        <p:spPr>
          <a:xfrm>
            <a:off x="2116550" y="1482075"/>
            <a:ext cx="4743450" cy="3162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157"/>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498" name="Google Shape;1498;p157"/>
          <p:cNvPicPr preferRelativeResize="0"/>
          <p:nvPr/>
        </p:nvPicPr>
        <p:blipFill>
          <a:blip r:embed="rId3">
            <a:alphaModFix/>
          </a:blip>
          <a:stretch>
            <a:fillRect/>
          </a:stretch>
        </p:blipFill>
        <p:spPr>
          <a:xfrm>
            <a:off x="3375398" y="3477325"/>
            <a:ext cx="1762950" cy="1123425"/>
          </a:xfrm>
          <a:prstGeom prst="rect">
            <a:avLst/>
          </a:prstGeom>
          <a:noFill/>
          <a:ln>
            <a:noFill/>
          </a:ln>
        </p:spPr>
      </p:pic>
      <p:sp>
        <p:nvSpPr>
          <p:cNvPr id="1499" name="Google Shape;1499;p157"/>
          <p:cNvSpPr txBox="1"/>
          <p:nvPr/>
        </p:nvSpPr>
        <p:spPr>
          <a:xfrm>
            <a:off x="582925" y="452150"/>
            <a:ext cx="7347900" cy="96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practiced using the partial quotients algorithm to divide multi-digit numbers.</a:t>
            </a:r>
            <a:endParaRPr sz="2500">
              <a:latin typeface="Quicksand"/>
              <a:ea typeface="Quicksand"/>
              <a:cs typeface="Quicksand"/>
              <a:sym typeface="Quicksand"/>
            </a:endParaRPr>
          </a:p>
        </p:txBody>
      </p:sp>
      <p:sp>
        <p:nvSpPr>
          <p:cNvPr id="1500" name="Google Shape;1500;p157"/>
          <p:cNvSpPr/>
          <p:nvPr/>
        </p:nvSpPr>
        <p:spPr>
          <a:xfrm flipH="1">
            <a:off x="893794" y="2006500"/>
            <a:ext cx="2789106" cy="21343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57"/>
          <p:cNvSpPr txBox="1"/>
          <p:nvPr/>
        </p:nvSpPr>
        <p:spPr>
          <a:xfrm>
            <a:off x="1139425" y="2333125"/>
            <a:ext cx="2337900" cy="9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Turn and Talk: Describe how to use the partial quotients algorithm to evaluate </a:t>
            </a:r>
            <a:r>
              <a:rPr b="1" lang="en" sz="1300">
                <a:latin typeface="Quicksand"/>
                <a:ea typeface="Quicksand"/>
                <a:cs typeface="Quicksand"/>
                <a:sym typeface="Quicksand"/>
              </a:rPr>
              <a:t> 935 ÷ 85 .</a:t>
            </a:r>
            <a:endParaRPr b="1" sz="1300">
              <a:latin typeface="Quicksand"/>
              <a:ea typeface="Quicksand"/>
              <a:cs typeface="Quicksand"/>
              <a:sym typeface="Quicksand"/>
            </a:endParaRPr>
          </a:p>
        </p:txBody>
      </p:sp>
      <p:sp>
        <p:nvSpPr>
          <p:cNvPr id="1502" name="Google Shape;1502;p157"/>
          <p:cNvSpPr txBox="1"/>
          <p:nvPr/>
        </p:nvSpPr>
        <p:spPr>
          <a:xfrm>
            <a:off x="4940525" y="1554375"/>
            <a:ext cx="3603300" cy="2614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Think about the biggest multiple of 10 and 85 that can divide into 935. So I start with 10.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Then multiply 85 x 10 and subtract the product from 935 to see how much more I have left to divide.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Keep on doing this until I get zero as a difference.</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 Multiply the quotient by the divisor to make sure I get back to the original dividend.</a:t>
            </a:r>
            <a:endParaRPr>
              <a:latin typeface="Quicksand"/>
              <a:ea typeface="Quicksand"/>
              <a:cs typeface="Quicksand"/>
              <a:sym typeface="Quicksand"/>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sp>
        <p:nvSpPr>
          <p:cNvPr id="1507" name="Google Shape;1507;p158"/>
          <p:cNvSpPr txBox="1"/>
          <p:nvPr>
            <p:ph type="ctrTitle"/>
          </p:nvPr>
        </p:nvSpPr>
        <p:spPr>
          <a:xfrm>
            <a:off x="433350" y="1983125"/>
            <a:ext cx="8277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Find Missing Dimensions</a:t>
            </a:r>
            <a:endParaRPr sz="4400">
              <a:solidFill>
                <a:srgbClr val="434343"/>
              </a:solidFill>
              <a:latin typeface="Hepta Slab"/>
              <a:ea typeface="Hepta Slab"/>
              <a:cs typeface="Hepta Slab"/>
              <a:sym typeface="Hepta Slab"/>
            </a:endParaRPr>
          </a:p>
        </p:txBody>
      </p:sp>
      <p:sp>
        <p:nvSpPr>
          <p:cNvPr id="1508" name="Google Shape;1508;p158"/>
          <p:cNvSpPr txBox="1"/>
          <p:nvPr/>
        </p:nvSpPr>
        <p:spPr>
          <a:xfrm>
            <a:off x="1690525" y="3097125"/>
            <a:ext cx="6825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the relationship between multiplication and division to solve problems.</a:t>
            </a:r>
            <a:endParaRPr>
              <a:latin typeface="Quicksand"/>
              <a:ea typeface="Quicksand"/>
              <a:cs typeface="Quicksand"/>
              <a:sym typeface="Quicksand"/>
            </a:endParaRPr>
          </a:p>
        </p:txBody>
      </p:sp>
      <p:sp>
        <p:nvSpPr>
          <p:cNvPr id="1509" name="Google Shape;1509;p158"/>
          <p:cNvSpPr/>
          <p:nvPr/>
        </p:nvSpPr>
        <p:spPr>
          <a:xfrm>
            <a:off x="1010752" y="3097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5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5.NBT.B.5, 5.NBT.B.6</a:t>
            </a:r>
            <a:endParaRPr sz="1100">
              <a:latin typeface="Quicksand"/>
              <a:ea typeface="Quicksand"/>
              <a:cs typeface="Quicksand"/>
              <a:sym typeface="Quicksand"/>
            </a:endParaRPr>
          </a:p>
        </p:txBody>
      </p:sp>
      <p:sp>
        <p:nvSpPr>
          <p:cNvPr id="1511" name="Google Shape;1511;p15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15" name="Shape 1515"/>
        <p:cNvGrpSpPr/>
        <p:nvPr/>
      </p:nvGrpSpPr>
      <p:grpSpPr>
        <a:xfrm>
          <a:off x="0" y="0"/>
          <a:ext cx="0" cy="0"/>
          <a:chOff x="0" y="0"/>
          <a:chExt cx="0" cy="0"/>
        </a:xfrm>
      </p:grpSpPr>
      <p:sp>
        <p:nvSpPr>
          <p:cNvPr id="1516" name="Google Shape;1516;p159"/>
          <p:cNvSpPr/>
          <p:nvPr/>
        </p:nvSpPr>
        <p:spPr>
          <a:xfrm>
            <a:off x="748926" y="1375225"/>
            <a:ext cx="4055292" cy="9667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59"/>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The Garden</a:t>
            </a:r>
            <a:endParaRPr b="0" sz="2900">
              <a:solidFill>
                <a:srgbClr val="595959"/>
              </a:solidFill>
              <a:latin typeface="Hepta Slab"/>
              <a:ea typeface="Hepta Slab"/>
              <a:cs typeface="Hepta Slab"/>
              <a:sym typeface="Hepta Slab"/>
            </a:endParaRPr>
          </a:p>
        </p:txBody>
      </p:sp>
      <p:sp>
        <p:nvSpPr>
          <p:cNvPr id="1518" name="Google Shape;1518;p159"/>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19" name="Google Shape;1519;p159"/>
          <p:cNvSpPr txBox="1"/>
          <p:nvPr/>
        </p:nvSpPr>
        <p:spPr>
          <a:xfrm>
            <a:off x="1493625" y="2708250"/>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520" name="Google Shape;1520;p159"/>
          <p:cNvGraphicFramePr/>
          <p:nvPr/>
        </p:nvGraphicFramePr>
        <p:xfrm>
          <a:off x="1174950" y="3109950"/>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21" name="Google Shape;1521;p159"/>
          <p:cNvSpPr txBox="1"/>
          <p:nvPr/>
        </p:nvSpPr>
        <p:spPr>
          <a:xfrm>
            <a:off x="1418200" y="1523925"/>
            <a:ext cx="25659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the area of one of the large rectangles in the garden?</a:t>
            </a:r>
            <a:endParaRPr b="1">
              <a:latin typeface="Quicksand"/>
              <a:ea typeface="Quicksand"/>
              <a:cs typeface="Quicksand"/>
              <a:sym typeface="Quicksand"/>
            </a:endParaRPr>
          </a:p>
        </p:txBody>
      </p:sp>
      <p:pic>
        <p:nvPicPr>
          <p:cNvPr id="1522" name="Google Shape;1522;p159"/>
          <p:cNvPicPr preferRelativeResize="0"/>
          <p:nvPr/>
        </p:nvPicPr>
        <p:blipFill>
          <a:blip r:embed="rId3">
            <a:alphaModFix/>
          </a:blip>
          <a:stretch>
            <a:fillRect/>
          </a:stretch>
        </p:blipFill>
        <p:spPr>
          <a:xfrm>
            <a:off x="5760422" y="1523925"/>
            <a:ext cx="2072725" cy="307020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160"/>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Find the Missing Dimension, Part 1</a:t>
            </a:r>
            <a:endParaRPr b="0" sz="2800">
              <a:solidFill>
                <a:srgbClr val="434343"/>
              </a:solidFill>
              <a:latin typeface="Hepta Slab"/>
              <a:ea typeface="Hepta Slab"/>
              <a:cs typeface="Hepta Slab"/>
              <a:sym typeface="Hepta Slab"/>
            </a:endParaRPr>
          </a:p>
        </p:txBody>
      </p:sp>
      <p:sp>
        <p:nvSpPr>
          <p:cNvPr id="1528" name="Google Shape;1528;p160"/>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529" name="Google Shape;1529;p160"/>
          <p:cNvSpPr txBox="1"/>
          <p:nvPr/>
        </p:nvSpPr>
        <p:spPr>
          <a:xfrm>
            <a:off x="574200" y="1144575"/>
            <a:ext cx="2840100" cy="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Quicksand"/>
                <a:ea typeface="Quicksand"/>
                <a:cs typeface="Quicksand"/>
                <a:sym typeface="Quicksand"/>
              </a:rPr>
              <a:t>Complete the table.</a:t>
            </a:r>
            <a:endParaRPr sz="2000">
              <a:latin typeface="Quicksand"/>
              <a:ea typeface="Quicksand"/>
              <a:cs typeface="Quicksand"/>
              <a:sym typeface="Quicksand"/>
            </a:endParaRPr>
          </a:p>
        </p:txBody>
      </p:sp>
      <p:pic>
        <p:nvPicPr>
          <p:cNvPr id="1530" name="Google Shape;1530;p160"/>
          <p:cNvPicPr preferRelativeResize="0"/>
          <p:nvPr/>
        </p:nvPicPr>
        <p:blipFill>
          <a:blip r:embed="rId3">
            <a:alphaModFix/>
          </a:blip>
          <a:stretch>
            <a:fillRect/>
          </a:stretch>
        </p:blipFill>
        <p:spPr>
          <a:xfrm>
            <a:off x="3600250" y="1363375"/>
            <a:ext cx="3261900" cy="2926314"/>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161"/>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Find the Missing Dimension, Part 2</a:t>
            </a:r>
            <a:endParaRPr b="0" sz="2500">
              <a:solidFill>
                <a:srgbClr val="434343"/>
              </a:solidFill>
              <a:latin typeface="Hepta Slab"/>
              <a:ea typeface="Hepta Slab"/>
              <a:cs typeface="Hepta Slab"/>
              <a:sym typeface="Hepta Slab"/>
            </a:endParaRPr>
          </a:p>
        </p:txBody>
      </p:sp>
      <p:sp>
        <p:nvSpPr>
          <p:cNvPr id="1536" name="Google Shape;1536;p161"/>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537" name="Google Shape;1537;p161"/>
          <p:cNvSpPr txBox="1"/>
          <p:nvPr/>
        </p:nvSpPr>
        <p:spPr>
          <a:xfrm>
            <a:off x="480025" y="1509850"/>
            <a:ext cx="34149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Complete the table to find the missing dimension for each rectangular prism.</a:t>
            </a:r>
            <a:endParaRPr>
              <a:latin typeface="Quicksand"/>
              <a:ea typeface="Quicksand"/>
              <a:cs typeface="Quicksand"/>
              <a:sym typeface="Quicksand"/>
            </a:endParaRPr>
          </a:p>
        </p:txBody>
      </p:sp>
      <p:pic>
        <p:nvPicPr>
          <p:cNvPr id="1538" name="Google Shape;1538;p161"/>
          <p:cNvPicPr preferRelativeResize="0"/>
          <p:nvPr/>
        </p:nvPicPr>
        <p:blipFill>
          <a:blip r:embed="rId3">
            <a:alphaModFix/>
          </a:blip>
          <a:stretch>
            <a:fillRect/>
          </a:stretch>
        </p:blipFill>
        <p:spPr>
          <a:xfrm>
            <a:off x="868263" y="2372475"/>
            <a:ext cx="2638425" cy="1371600"/>
          </a:xfrm>
          <a:prstGeom prst="rect">
            <a:avLst/>
          </a:prstGeom>
          <a:noFill/>
          <a:ln>
            <a:noFill/>
          </a:ln>
        </p:spPr>
      </p:pic>
      <p:sp>
        <p:nvSpPr>
          <p:cNvPr id="1539" name="Google Shape;1539;p161"/>
          <p:cNvSpPr txBox="1"/>
          <p:nvPr/>
        </p:nvSpPr>
        <p:spPr>
          <a:xfrm>
            <a:off x="4518300" y="1337250"/>
            <a:ext cx="38841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2. Clare wants to find the height of a rectangular prism with the following measurements:</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First, Clare divides  882 ÷ 6. What should she do next?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b. Find the missing height to finish the problem for Clare.</a:t>
            </a:r>
            <a:endParaRPr>
              <a:latin typeface="Quicksand"/>
              <a:ea typeface="Quicksand"/>
              <a:cs typeface="Quicksand"/>
              <a:sym typeface="Quicksand"/>
            </a:endParaRPr>
          </a:p>
        </p:txBody>
      </p:sp>
      <p:pic>
        <p:nvPicPr>
          <p:cNvPr id="1540" name="Google Shape;1540;p161"/>
          <p:cNvPicPr preferRelativeResize="0"/>
          <p:nvPr/>
        </p:nvPicPr>
        <p:blipFill>
          <a:blip r:embed="rId4">
            <a:alphaModFix/>
          </a:blip>
          <a:stretch>
            <a:fillRect/>
          </a:stretch>
        </p:blipFill>
        <p:spPr>
          <a:xfrm>
            <a:off x="5171063" y="2085975"/>
            <a:ext cx="2733675" cy="97155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162"/>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Find the Missing Dimension, Part 2</a:t>
            </a:r>
            <a:endParaRPr b="0" sz="2500">
              <a:solidFill>
                <a:srgbClr val="434343"/>
              </a:solidFill>
              <a:latin typeface="Hepta Slab"/>
              <a:ea typeface="Hepta Slab"/>
              <a:cs typeface="Hepta Slab"/>
              <a:sym typeface="Hepta Slab"/>
            </a:endParaRPr>
          </a:p>
        </p:txBody>
      </p:sp>
      <p:sp>
        <p:nvSpPr>
          <p:cNvPr id="1546" name="Google Shape;1546;p162"/>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547" name="Google Shape;1547;p162"/>
          <p:cNvSpPr txBox="1"/>
          <p:nvPr/>
        </p:nvSpPr>
        <p:spPr>
          <a:xfrm>
            <a:off x="617850" y="1156575"/>
            <a:ext cx="79083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3. Complete the table to find the missing dimensions for each rectangular prism.</a:t>
            </a:r>
            <a:endParaRPr sz="1600">
              <a:latin typeface="Quicksand"/>
              <a:ea typeface="Quicksand"/>
              <a:cs typeface="Quicksand"/>
              <a:sym typeface="Quicksand"/>
            </a:endParaRPr>
          </a:p>
        </p:txBody>
      </p:sp>
      <p:pic>
        <p:nvPicPr>
          <p:cNvPr id="1548" name="Google Shape;1548;p162"/>
          <p:cNvPicPr preferRelativeResize="0"/>
          <p:nvPr/>
        </p:nvPicPr>
        <p:blipFill>
          <a:blip r:embed="rId3">
            <a:alphaModFix/>
          </a:blip>
          <a:stretch>
            <a:fillRect/>
          </a:stretch>
        </p:blipFill>
        <p:spPr>
          <a:xfrm>
            <a:off x="2502050" y="1773675"/>
            <a:ext cx="3728350" cy="2374900"/>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163"/>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sp>
        <p:nvSpPr>
          <p:cNvPr id="1554" name="Google Shape;1554;p163"/>
          <p:cNvSpPr/>
          <p:nvPr/>
        </p:nvSpPr>
        <p:spPr>
          <a:xfrm flipH="1">
            <a:off x="804344" y="2247200"/>
            <a:ext cx="2968981" cy="15953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63"/>
          <p:cNvSpPr txBox="1"/>
          <p:nvPr/>
        </p:nvSpPr>
        <p:spPr>
          <a:xfrm>
            <a:off x="1322100" y="2463175"/>
            <a:ext cx="1933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did the partial quotients algorithm help you solve problems today?</a:t>
            </a:r>
            <a:endParaRPr b="1">
              <a:latin typeface="Quicksand"/>
              <a:ea typeface="Quicksand"/>
              <a:cs typeface="Quicksand"/>
              <a:sym typeface="Quicksand"/>
            </a:endParaRPr>
          </a:p>
        </p:txBody>
      </p:sp>
      <p:pic>
        <p:nvPicPr>
          <p:cNvPr id="1556" name="Google Shape;1556;p163"/>
          <p:cNvPicPr preferRelativeResize="0"/>
          <p:nvPr/>
        </p:nvPicPr>
        <p:blipFill>
          <a:blip r:embed="rId3">
            <a:alphaModFix/>
          </a:blip>
          <a:stretch>
            <a:fillRect/>
          </a:stretch>
        </p:blipFill>
        <p:spPr>
          <a:xfrm>
            <a:off x="4272772" y="3068496"/>
            <a:ext cx="2222125" cy="1416050"/>
          </a:xfrm>
          <a:prstGeom prst="rect">
            <a:avLst/>
          </a:prstGeom>
          <a:noFill/>
          <a:ln>
            <a:noFill/>
          </a:ln>
        </p:spPr>
      </p:pic>
      <p:sp>
        <p:nvSpPr>
          <p:cNvPr id="1557" name="Google Shape;1557;p163"/>
          <p:cNvSpPr txBox="1"/>
          <p:nvPr/>
        </p:nvSpPr>
        <p:spPr>
          <a:xfrm>
            <a:off x="616600" y="551100"/>
            <a:ext cx="70152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found missing dimensions of rectangles and rectangular prisms using division.</a:t>
            </a:r>
            <a:endParaRPr sz="2500">
              <a:latin typeface="Quicksand"/>
              <a:ea typeface="Quicksand"/>
              <a:cs typeface="Quicksand"/>
              <a:sym typeface="Quicksand"/>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164"/>
          <p:cNvSpPr txBox="1"/>
          <p:nvPr/>
        </p:nvSpPr>
        <p:spPr>
          <a:xfrm>
            <a:off x="1368600" y="3225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63" name="Google Shape;1563;p16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64"/>
          <p:cNvSpPr txBox="1"/>
          <p:nvPr/>
        </p:nvSpPr>
        <p:spPr>
          <a:xfrm>
            <a:off x="600400" y="947175"/>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learned how to divide multi-digit whole numbers. We used what we know about the relationship between fractions and division expressions to make sense of partial quotients.</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Then, we used the relationship between multiplication and division to make sense of partial quotients.</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Finally, we learned a new strategy for dividing multi-digit whole numbers.</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p:txBody>
      </p:sp>
      <p:pic>
        <p:nvPicPr>
          <p:cNvPr id="1565" name="Google Shape;1565;p164"/>
          <p:cNvPicPr preferRelativeResize="0"/>
          <p:nvPr/>
        </p:nvPicPr>
        <p:blipFill>
          <a:blip r:embed="rId3">
            <a:alphaModFix/>
          </a:blip>
          <a:stretch>
            <a:fillRect/>
          </a:stretch>
        </p:blipFill>
        <p:spPr>
          <a:xfrm>
            <a:off x="3317625" y="1599550"/>
            <a:ext cx="1543050" cy="447675"/>
          </a:xfrm>
          <a:prstGeom prst="rect">
            <a:avLst/>
          </a:prstGeom>
          <a:noFill/>
          <a:ln>
            <a:noFill/>
          </a:ln>
        </p:spPr>
      </p:pic>
      <p:pic>
        <p:nvPicPr>
          <p:cNvPr id="1566" name="Google Shape;1566;p164"/>
          <p:cNvPicPr preferRelativeResize="0"/>
          <p:nvPr/>
        </p:nvPicPr>
        <p:blipFill>
          <a:blip r:embed="rId4">
            <a:alphaModFix/>
          </a:blip>
          <a:stretch>
            <a:fillRect/>
          </a:stretch>
        </p:blipFill>
        <p:spPr>
          <a:xfrm>
            <a:off x="3190450" y="2524650"/>
            <a:ext cx="2019300" cy="923925"/>
          </a:xfrm>
          <a:prstGeom prst="rect">
            <a:avLst/>
          </a:prstGeom>
          <a:noFill/>
          <a:ln>
            <a:noFill/>
          </a:ln>
        </p:spPr>
      </p:pic>
      <p:pic>
        <p:nvPicPr>
          <p:cNvPr id="1567" name="Google Shape;1567;p164"/>
          <p:cNvPicPr preferRelativeResize="0"/>
          <p:nvPr/>
        </p:nvPicPr>
        <p:blipFill>
          <a:blip r:embed="rId5">
            <a:alphaModFix/>
          </a:blip>
          <a:stretch>
            <a:fillRect/>
          </a:stretch>
        </p:blipFill>
        <p:spPr>
          <a:xfrm>
            <a:off x="3475850" y="3812925"/>
            <a:ext cx="1226590" cy="923925"/>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1" name="Shape 1571"/>
        <p:cNvGrpSpPr/>
        <p:nvPr/>
      </p:nvGrpSpPr>
      <p:grpSpPr>
        <a:xfrm>
          <a:off x="0" y="0"/>
          <a:ext cx="0" cy="0"/>
          <a:chOff x="0" y="0"/>
          <a:chExt cx="0" cy="0"/>
        </a:xfrm>
      </p:grpSpPr>
      <p:sp>
        <p:nvSpPr>
          <p:cNvPr id="1572" name="Google Shape;1572;p165"/>
          <p:cNvSpPr txBox="1"/>
          <p:nvPr>
            <p:ph type="ctrTitle"/>
          </p:nvPr>
        </p:nvSpPr>
        <p:spPr>
          <a:xfrm>
            <a:off x="9381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Problem Solving: World’s Largest Wagon</a:t>
            </a:r>
            <a:endParaRPr sz="4400">
              <a:solidFill>
                <a:srgbClr val="434343"/>
              </a:solidFill>
              <a:latin typeface="Hepta Slab"/>
              <a:ea typeface="Hepta Slab"/>
              <a:cs typeface="Hepta Slab"/>
              <a:sym typeface="Hepta Slab"/>
            </a:endParaRPr>
          </a:p>
        </p:txBody>
      </p:sp>
      <p:sp>
        <p:nvSpPr>
          <p:cNvPr id="1573" name="Google Shape;1573;p165"/>
          <p:cNvSpPr txBox="1"/>
          <p:nvPr/>
        </p:nvSpPr>
        <p:spPr>
          <a:xfrm>
            <a:off x="3155700" y="2497025"/>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volume. </a:t>
            </a:r>
            <a:endParaRPr>
              <a:latin typeface="Quicksand"/>
              <a:ea typeface="Quicksand"/>
              <a:cs typeface="Quicksand"/>
              <a:sym typeface="Quicksand"/>
            </a:endParaRPr>
          </a:p>
        </p:txBody>
      </p:sp>
      <p:sp>
        <p:nvSpPr>
          <p:cNvPr id="1574" name="Google Shape;1574;p165"/>
          <p:cNvSpPr/>
          <p:nvPr/>
        </p:nvSpPr>
        <p:spPr>
          <a:xfrm>
            <a:off x="2698202" y="24970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6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5.MD.C.5, 5.NBT.B.5, 5.NBT.B.6</a:t>
            </a:r>
            <a:endParaRPr sz="1100">
              <a:latin typeface="Quicksand"/>
              <a:ea typeface="Quicksand"/>
              <a:cs typeface="Quicksand"/>
              <a:sym typeface="Quicksand"/>
            </a:endParaRPr>
          </a:p>
        </p:txBody>
      </p:sp>
      <p:sp>
        <p:nvSpPr>
          <p:cNvPr id="1576" name="Google Shape;1576;p16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166"/>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 Notice and Wonder: Radio Flyer</a:t>
            </a:r>
            <a:endParaRPr b="0" sz="2600">
              <a:solidFill>
                <a:schemeClr val="accent5"/>
              </a:solidFill>
              <a:latin typeface="Hepta Slab"/>
              <a:ea typeface="Hepta Slab"/>
              <a:cs typeface="Hepta Slab"/>
              <a:sym typeface="Hepta Slab"/>
            </a:endParaRPr>
          </a:p>
        </p:txBody>
      </p:sp>
      <p:sp>
        <p:nvSpPr>
          <p:cNvPr id="1582" name="Google Shape;1582;p166"/>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583" name="Google Shape;1583;p166"/>
          <p:cNvGrpSpPr/>
          <p:nvPr/>
        </p:nvGrpSpPr>
        <p:grpSpPr>
          <a:xfrm rot="-698982">
            <a:off x="270551" y="1660954"/>
            <a:ext cx="2102653" cy="1060779"/>
            <a:chOff x="254750" y="1577025"/>
            <a:chExt cx="2155248" cy="1069850"/>
          </a:xfrm>
        </p:grpSpPr>
        <p:sp>
          <p:nvSpPr>
            <p:cNvPr id="1584" name="Google Shape;1584;p16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66"/>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586" name="Google Shape;1586;p166"/>
          <p:cNvGrpSpPr/>
          <p:nvPr/>
        </p:nvGrpSpPr>
        <p:grpSpPr>
          <a:xfrm rot="1229362">
            <a:off x="7057522" y="2231678"/>
            <a:ext cx="2136204" cy="1060803"/>
            <a:chOff x="254750" y="1577025"/>
            <a:chExt cx="2189585" cy="1069856"/>
          </a:xfrm>
        </p:grpSpPr>
        <p:sp>
          <p:nvSpPr>
            <p:cNvPr id="1587" name="Google Shape;1587;p166"/>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66"/>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589" name="Google Shape;1589;p166"/>
          <p:cNvPicPr preferRelativeResize="0"/>
          <p:nvPr/>
        </p:nvPicPr>
        <p:blipFill>
          <a:blip r:embed="rId3">
            <a:alphaModFix/>
          </a:blip>
          <a:stretch>
            <a:fillRect/>
          </a:stretch>
        </p:blipFill>
        <p:spPr>
          <a:xfrm>
            <a:off x="2484002" y="1138100"/>
            <a:ext cx="4175980" cy="324798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3" name="Shape 1593"/>
        <p:cNvGrpSpPr/>
        <p:nvPr/>
      </p:nvGrpSpPr>
      <p:grpSpPr>
        <a:xfrm>
          <a:off x="0" y="0"/>
          <a:ext cx="0" cy="0"/>
          <a:chOff x="0" y="0"/>
          <a:chExt cx="0" cy="0"/>
        </a:xfrm>
      </p:grpSpPr>
      <p:sp>
        <p:nvSpPr>
          <p:cNvPr id="1594" name="Google Shape;1594;p167"/>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Anatomy of an Estimate</a:t>
            </a:r>
            <a:endParaRPr b="0" sz="2800">
              <a:solidFill>
                <a:srgbClr val="434343"/>
              </a:solidFill>
              <a:latin typeface="Hepta Slab"/>
              <a:ea typeface="Hepta Slab"/>
              <a:cs typeface="Hepta Slab"/>
              <a:sym typeface="Hepta Slab"/>
            </a:endParaRPr>
          </a:p>
        </p:txBody>
      </p:sp>
      <p:sp>
        <p:nvSpPr>
          <p:cNvPr id="1595" name="Google Shape;1595;p167"/>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596" name="Google Shape;1596;p167"/>
          <p:cNvSpPr txBox="1"/>
          <p:nvPr/>
        </p:nvSpPr>
        <p:spPr>
          <a:xfrm>
            <a:off x="474225" y="1108750"/>
            <a:ext cx="3858600" cy="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What measurements would you take of the wagon to accurately estimate its volume?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units would you use to measure the wagon?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1597" name="Google Shape;1597;p167"/>
          <p:cNvPicPr preferRelativeResize="0"/>
          <p:nvPr/>
        </p:nvPicPr>
        <p:blipFill>
          <a:blip r:embed="rId3">
            <a:alphaModFix/>
          </a:blip>
          <a:stretch>
            <a:fillRect/>
          </a:stretch>
        </p:blipFill>
        <p:spPr>
          <a:xfrm>
            <a:off x="1565450" y="1818725"/>
            <a:ext cx="1509850" cy="1287625"/>
          </a:xfrm>
          <a:prstGeom prst="rect">
            <a:avLst/>
          </a:prstGeom>
          <a:noFill/>
          <a:ln>
            <a:noFill/>
          </a:ln>
        </p:spPr>
      </p:pic>
      <p:sp>
        <p:nvSpPr>
          <p:cNvPr id="1598" name="Google Shape;1598;p167"/>
          <p:cNvSpPr txBox="1"/>
          <p:nvPr/>
        </p:nvSpPr>
        <p:spPr>
          <a:xfrm>
            <a:off x="4625575" y="1108750"/>
            <a:ext cx="3858600" cy="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3. Record an estimate for the volume of the wagon that is: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4. What can you use about the picture to refine your estimate?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1599" name="Google Shape;1599;p167"/>
          <p:cNvPicPr preferRelativeResize="0"/>
          <p:nvPr/>
        </p:nvPicPr>
        <p:blipFill>
          <a:blip r:embed="rId4">
            <a:alphaModFix/>
          </a:blip>
          <a:stretch>
            <a:fillRect/>
          </a:stretch>
        </p:blipFill>
        <p:spPr>
          <a:xfrm>
            <a:off x="5460325" y="1818725"/>
            <a:ext cx="2447925" cy="857250"/>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168"/>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Estimating the Size of the Radio Flyer </a:t>
            </a:r>
            <a:endParaRPr b="0" sz="2800">
              <a:solidFill>
                <a:srgbClr val="434343"/>
              </a:solidFill>
              <a:latin typeface="Hepta Slab"/>
              <a:ea typeface="Hepta Slab"/>
              <a:cs typeface="Hepta Slab"/>
              <a:sym typeface="Hepta Slab"/>
            </a:endParaRPr>
          </a:p>
        </p:txBody>
      </p:sp>
      <p:sp>
        <p:nvSpPr>
          <p:cNvPr id="1605" name="Google Shape;1605;p168"/>
          <p:cNvSpPr txBox="1"/>
          <p:nvPr/>
        </p:nvSpPr>
        <p:spPr>
          <a:xfrm>
            <a:off x="8040725" y="267250"/>
            <a:ext cx="9804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06" name="Google Shape;1606;p168"/>
          <p:cNvSpPr txBox="1"/>
          <p:nvPr/>
        </p:nvSpPr>
        <p:spPr>
          <a:xfrm>
            <a:off x="474225" y="1234325"/>
            <a:ext cx="37599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Use the picture of the wagon to make a better estimate of the length, width, and height of the wagon bed.</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p:txBody>
      </p:sp>
      <p:pic>
        <p:nvPicPr>
          <p:cNvPr id="1607" name="Google Shape;1607;p168"/>
          <p:cNvPicPr preferRelativeResize="0"/>
          <p:nvPr/>
        </p:nvPicPr>
        <p:blipFill>
          <a:blip r:embed="rId3">
            <a:alphaModFix/>
          </a:blip>
          <a:stretch>
            <a:fillRect/>
          </a:stretch>
        </p:blipFill>
        <p:spPr>
          <a:xfrm>
            <a:off x="1296975" y="2602975"/>
            <a:ext cx="1863125" cy="1695725"/>
          </a:xfrm>
          <a:prstGeom prst="rect">
            <a:avLst/>
          </a:prstGeom>
          <a:noFill/>
          <a:ln>
            <a:noFill/>
          </a:ln>
        </p:spPr>
      </p:pic>
      <p:sp>
        <p:nvSpPr>
          <p:cNvPr id="1608" name="Google Shape;1608;p168"/>
          <p:cNvSpPr txBox="1"/>
          <p:nvPr/>
        </p:nvSpPr>
        <p:spPr>
          <a:xfrm>
            <a:off x="4488350" y="1271750"/>
            <a:ext cx="3942300" cy="3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Make sure to: </a:t>
            </a:r>
            <a:endParaRPr sz="2000">
              <a:latin typeface="Quicksand"/>
              <a:ea typeface="Quicksand"/>
              <a:cs typeface="Quicksand"/>
              <a:sym typeface="Quicksand"/>
            </a:endParaRPr>
          </a:p>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explain how you estimated each measurement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include how accurate you think each estimate is</a:t>
            </a:r>
            <a:endParaRPr sz="2000">
              <a:latin typeface="Quicksand"/>
              <a:ea typeface="Quicksand"/>
              <a:cs typeface="Quicksand"/>
              <a:sym typeface="Quicksand"/>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169"/>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Sand Wagon</a:t>
            </a:r>
            <a:endParaRPr b="0" sz="2500">
              <a:solidFill>
                <a:srgbClr val="434343"/>
              </a:solidFill>
              <a:latin typeface="Hepta Slab"/>
              <a:ea typeface="Hepta Slab"/>
              <a:cs typeface="Hepta Slab"/>
              <a:sym typeface="Hepta Slab"/>
            </a:endParaRPr>
          </a:p>
        </p:txBody>
      </p:sp>
      <p:sp>
        <p:nvSpPr>
          <p:cNvPr id="1614" name="Google Shape;1614;p169"/>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#3</a:t>
            </a:r>
            <a:endParaRPr sz="1600">
              <a:solidFill>
                <a:srgbClr val="434343"/>
              </a:solidFill>
              <a:latin typeface="Nixie One"/>
              <a:ea typeface="Nixie One"/>
              <a:cs typeface="Nixie One"/>
              <a:sym typeface="Nixie One"/>
            </a:endParaRPr>
          </a:p>
        </p:txBody>
      </p:sp>
      <p:sp>
        <p:nvSpPr>
          <p:cNvPr id="1615" name="Google Shape;1615;p169"/>
          <p:cNvSpPr txBox="1"/>
          <p:nvPr/>
        </p:nvSpPr>
        <p:spPr>
          <a:xfrm>
            <a:off x="659000" y="1088050"/>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595959"/>
                </a:solidFill>
                <a:latin typeface="Quicksand"/>
                <a:ea typeface="Quicksand"/>
                <a:cs typeface="Quicksand"/>
                <a:sym typeface="Quicksand"/>
              </a:rPr>
              <a:t>The Radio Flyer wagon is 27 feet long 13 feet wide and 2 feet deep.</a:t>
            </a:r>
            <a:endParaRPr b="1" sz="1800">
              <a:solidFill>
                <a:srgbClr val="595959"/>
              </a:solidFill>
              <a:latin typeface="Quicksand"/>
              <a:ea typeface="Quicksand"/>
              <a:cs typeface="Quicksand"/>
              <a:sym typeface="Quicksand"/>
            </a:endParaRPr>
          </a:p>
        </p:txBody>
      </p:sp>
      <p:sp>
        <p:nvSpPr>
          <p:cNvPr id="1616" name="Google Shape;1616;p169"/>
          <p:cNvSpPr txBox="1"/>
          <p:nvPr/>
        </p:nvSpPr>
        <p:spPr>
          <a:xfrm>
            <a:off x="560075" y="1653275"/>
            <a:ext cx="8040300" cy="285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A 150-pound bag of sand will fill about 9 cubic feet. About how many bags of sand will it take to fill the wagon with sand?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A 150-pound bag of sand costs about $12. About how much will it cost to fill the wagon with sand?</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Jada said the sand will cost approximately $120. Is Jada’s estimate reasonable? Why or why not?</a:t>
            </a:r>
            <a:endParaRPr sz="1600">
              <a:latin typeface="Quicksand"/>
              <a:ea typeface="Quicksand"/>
              <a:cs typeface="Quicksand"/>
              <a:sym typeface="Quicksand"/>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0" name="Shape 1620"/>
        <p:cNvGrpSpPr/>
        <p:nvPr/>
      </p:nvGrpSpPr>
      <p:grpSpPr>
        <a:xfrm>
          <a:off x="0" y="0"/>
          <a:ext cx="0" cy="0"/>
          <a:chOff x="0" y="0"/>
          <a:chExt cx="0" cy="0"/>
        </a:xfrm>
      </p:grpSpPr>
      <p:sp>
        <p:nvSpPr>
          <p:cNvPr id="1621" name="Google Shape;1621;p170"/>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622" name="Google Shape;1622;p170"/>
          <p:cNvPicPr preferRelativeResize="0"/>
          <p:nvPr/>
        </p:nvPicPr>
        <p:blipFill>
          <a:blip r:embed="rId3">
            <a:alphaModFix/>
          </a:blip>
          <a:stretch>
            <a:fillRect/>
          </a:stretch>
        </p:blipFill>
        <p:spPr>
          <a:xfrm>
            <a:off x="4032561" y="3209812"/>
            <a:ext cx="1676625" cy="1068425"/>
          </a:xfrm>
          <a:prstGeom prst="rect">
            <a:avLst/>
          </a:prstGeom>
          <a:noFill/>
          <a:ln>
            <a:noFill/>
          </a:ln>
        </p:spPr>
      </p:pic>
      <p:sp>
        <p:nvSpPr>
          <p:cNvPr id="1623" name="Google Shape;1623;p170"/>
          <p:cNvSpPr/>
          <p:nvPr/>
        </p:nvSpPr>
        <p:spPr>
          <a:xfrm>
            <a:off x="5610125" y="2024350"/>
            <a:ext cx="2651065" cy="14659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70"/>
          <p:cNvSpPr txBox="1"/>
          <p:nvPr/>
        </p:nvSpPr>
        <p:spPr>
          <a:xfrm flipH="1">
            <a:off x="5880125" y="2097825"/>
            <a:ext cx="18300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We are going to continue to investigate the wagon tomorrow</a:t>
            </a:r>
            <a:endParaRPr b="1">
              <a:latin typeface="Quicksand"/>
              <a:ea typeface="Quicksand"/>
              <a:cs typeface="Quicksand"/>
              <a:sym typeface="Quicksand"/>
            </a:endParaRPr>
          </a:p>
        </p:txBody>
      </p:sp>
      <p:sp>
        <p:nvSpPr>
          <p:cNvPr id="1625" name="Google Shape;1625;p170"/>
          <p:cNvSpPr txBox="1"/>
          <p:nvPr/>
        </p:nvSpPr>
        <p:spPr>
          <a:xfrm>
            <a:off x="565375" y="606200"/>
            <a:ext cx="7164000" cy="6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Quicksand"/>
                <a:ea typeface="Quicksand"/>
                <a:cs typeface="Quicksand"/>
                <a:sym typeface="Quicksand"/>
              </a:rPr>
              <a:t>Today we made and refined estimates for the volume of the world’s largest wagon.</a:t>
            </a:r>
            <a:endParaRPr sz="2500">
              <a:latin typeface="Quicksand"/>
              <a:ea typeface="Quicksand"/>
              <a:cs typeface="Quicksand"/>
              <a:sym typeface="Quicksand"/>
            </a:endParaRPr>
          </a:p>
        </p:txBody>
      </p:sp>
      <p:sp>
        <p:nvSpPr>
          <p:cNvPr id="1626" name="Google Shape;1626;p170"/>
          <p:cNvSpPr/>
          <p:nvPr/>
        </p:nvSpPr>
        <p:spPr>
          <a:xfrm flipH="1">
            <a:off x="1000549" y="2603799"/>
            <a:ext cx="2439094" cy="13452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70"/>
          <p:cNvSpPr txBox="1"/>
          <p:nvPr/>
        </p:nvSpPr>
        <p:spPr>
          <a:xfrm>
            <a:off x="1425839" y="2677271"/>
            <a:ext cx="1588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other question do you have about the wagon?</a:t>
            </a:r>
            <a:endParaRPr b="1">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71"/>
          <p:cNvSpPr txBox="1"/>
          <p:nvPr>
            <p:ph type="ctrTitle"/>
          </p:nvPr>
        </p:nvSpPr>
        <p:spPr>
          <a:xfrm>
            <a:off x="9147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Problem Solving: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Boxes of Toys</a:t>
            </a:r>
            <a:endParaRPr sz="4400">
              <a:solidFill>
                <a:srgbClr val="434343"/>
              </a:solidFill>
              <a:latin typeface="Hepta Slab"/>
              <a:ea typeface="Hepta Slab"/>
              <a:cs typeface="Hepta Slab"/>
              <a:sym typeface="Hepta Slab"/>
            </a:endParaRPr>
          </a:p>
        </p:txBody>
      </p:sp>
      <p:sp>
        <p:nvSpPr>
          <p:cNvPr id="1633" name="Google Shape;1633;p171"/>
          <p:cNvSpPr txBox="1"/>
          <p:nvPr/>
        </p:nvSpPr>
        <p:spPr>
          <a:xfrm>
            <a:off x="3226150" y="2388300"/>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more problems about volume. </a:t>
            </a:r>
            <a:endParaRPr>
              <a:latin typeface="Quicksand"/>
              <a:ea typeface="Quicksand"/>
              <a:cs typeface="Quicksand"/>
              <a:sym typeface="Quicksand"/>
            </a:endParaRPr>
          </a:p>
        </p:txBody>
      </p:sp>
      <p:sp>
        <p:nvSpPr>
          <p:cNvPr id="1634" name="Google Shape;1634;p171"/>
          <p:cNvSpPr/>
          <p:nvPr/>
        </p:nvSpPr>
        <p:spPr>
          <a:xfrm>
            <a:off x="269820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5.MD.C.5, 5.NBT.B.5, 5.NBT.B.6, 5.NF.B.7</a:t>
            </a:r>
            <a:endParaRPr sz="1100">
              <a:latin typeface="Quicksand"/>
              <a:ea typeface="Quicksand"/>
              <a:cs typeface="Quicksand"/>
              <a:sym typeface="Quicksand"/>
            </a:endParaRPr>
          </a:p>
        </p:txBody>
      </p:sp>
      <p:sp>
        <p:nvSpPr>
          <p:cNvPr id="1636" name="Google Shape;1636;p17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0" name="Shape 1640"/>
        <p:cNvGrpSpPr/>
        <p:nvPr/>
      </p:nvGrpSpPr>
      <p:grpSpPr>
        <a:xfrm>
          <a:off x="0" y="0"/>
          <a:ext cx="0" cy="0"/>
          <a:chOff x="0" y="0"/>
          <a:chExt cx="0" cy="0"/>
        </a:xfrm>
      </p:grpSpPr>
      <p:sp>
        <p:nvSpPr>
          <p:cNvPr id="1641" name="Google Shape;1641;p172"/>
          <p:cNvSpPr txBox="1"/>
          <p:nvPr>
            <p:ph type="ctrTitle"/>
          </p:nvPr>
        </p:nvSpPr>
        <p:spPr>
          <a:xfrm>
            <a:off x="185125" y="306450"/>
            <a:ext cx="82089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434343"/>
                </a:solidFill>
                <a:latin typeface="Hepta Slab"/>
                <a:ea typeface="Hepta Slab"/>
                <a:cs typeface="Hepta Slab"/>
                <a:sym typeface="Hepta Slab"/>
              </a:rPr>
              <a:t> Notice and Wonder: Radio Flyer</a:t>
            </a:r>
            <a:endParaRPr b="0" sz="2600">
              <a:solidFill>
                <a:schemeClr val="accent5"/>
              </a:solidFill>
              <a:latin typeface="Hepta Slab"/>
              <a:ea typeface="Hepta Slab"/>
              <a:cs typeface="Hepta Slab"/>
              <a:sym typeface="Hepta Slab"/>
            </a:endParaRPr>
          </a:p>
        </p:txBody>
      </p:sp>
      <p:sp>
        <p:nvSpPr>
          <p:cNvPr id="1642" name="Google Shape;1642;p172"/>
          <p:cNvSpPr txBox="1"/>
          <p:nvPr/>
        </p:nvSpPr>
        <p:spPr>
          <a:xfrm>
            <a:off x="8144025" y="212250"/>
            <a:ext cx="877200" cy="8415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666666"/>
                </a:solidFill>
                <a:latin typeface="Nixie One"/>
                <a:ea typeface="Nixie One"/>
                <a:cs typeface="Nixie One"/>
                <a:sym typeface="Nixie One"/>
              </a:rPr>
              <a:t>Warm up</a:t>
            </a:r>
            <a:endParaRPr sz="1600">
              <a:solidFill>
                <a:srgbClr val="666666"/>
              </a:solidFill>
              <a:latin typeface="Nixie One"/>
              <a:ea typeface="Nixie One"/>
              <a:cs typeface="Nixie One"/>
              <a:sym typeface="Nixie One"/>
            </a:endParaRPr>
          </a:p>
        </p:txBody>
      </p:sp>
      <p:grpSp>
        <p:nvGrpSpPr>
          <p:cNvPr id="1643" name="Google Shape;1643;p172"/>
          <p:cNvGrpSpPr/>
          <p:nvPr/>
        </p:nvGrpSpPr>
        <p:grpSpPr>
          <a:xfrm rot="-698982">
            <a:off x="270551" y="1660954"/>
            <a:ext cx="2102653" cy="1060779"/>
            <a:chOff x="254750" y="1577025"/>
            <a:chExt cx="2155248" cy="1069850"/>
          </a:xfrm>
        </p:grpSpPr>
        <p:sp>
          <p:nvSpPr>
            <p:cNvPr id="1644" name="Google Shape;1644;p17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72"/>
            <p:cNvSpPr txBox="1"/>
            <p:nvPr/>
          </p:nvSpPr>
          <p:spPr>
            <a:xfrm>
              <a:off x="521625" y="1831775"/>
              <a:ext cx="18198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notice?</a:t>
              </a:r>
              <a:endParaRPr sz="1700">
                <a:latin typeface="Caveat Brush"/>
                <a:ea typeface="Caveat Brush"/>
                <a:cs typeface="Caveat Brush"/>
                <a:sym typeface="Caveat Brush"/>
              </a:endParaRPr>
            </a:p>
          </p:txBody>
        </p:sp>
      </p:grpSp>
      <p:grpSp>
        <p:nvGrpSpPr>
          <p:cNvPr id="1646" name="Google Shape;1646;p172"/>
          <p:cNvGrpSpPr/>
          <p:nvPr/>
        </p:nvGrpSpPr>
        <p:grpSpPr>
          <a:xfrm rot="1229362">
            <a:off x="7057522" y="2231678"/>
            <a:ext cx="2136204" cy="1060803"/>
            <a:chOff x="254750" y="1577025"/>
            <a:chExt cx="2189585" cy="1069856"/>
          </a:xfrm>
        </p:grpSpPr>
        <p:sp>
          <p:nvSpPr>
            <p:cNvPr id="1647" name="Google Shape;1647;p172"/>
            <p:cNvSpPr/>
            <p:nvPr/>
          </p:nvSpPr>
          <p:spPr>
            <a:xfrm>
              <a:off x="254750" y="1577025"/>
              <a:ext cx="2155248" cy="10698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72"/>
            <p:cNvSpPr txBox="1"/>
            <p:nvPr/>
          </p:nvSpPr>
          <p:spPr>
            <a:xfrm>
              <a:off x="521635" y="1831781"/>
              <a:ext cx="19227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Brush"/>
                  <a:ea typeface="Caveat Brush"/>
                  <a:cs typeface="Caveat Brush"/>
                  <a:sym typeface="Caveat Brush"/>
                </a:rPr>
                <a:t>What do you wonder?</a:t>
              </a:r>
              <a:endParaRPr sz="1700">
                <a:latin typeface="Caveat Brush"/>
                <a:ea typeface="Caveat Brush"/>
                <a:cs typeface="Caveat Brush"/>
                <a:sym typeface="Caveat Brush"/>
              </a:endParaRPr>
            </a:p>
          </p:txBody>
        </p:sp>
      </p:grpSp>
      <p:pic>
        <p:nvPicPr>
          <p:cNvPr id="1649" name="Google Shape;1649;p172"/>
          <p:cNvPicPr preferRelativeResize="0"/>
          <p:nvPr/>
        </p:nvPicPr>
        <p:blipFill>
          <a:blip r:embed="rId3">
            <a:alphaModFix/>
          </a:blip>
          <a:stretch>
            <a:fillRect/>
          </a:stretch>
        </p:blipFill>
        <p:spPr>
          <a:xfrm>
            <a:off x="2611039" y="1691300"/>
            <a:ext cx="4175981" cy="2606004"/>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173"/>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How Many Boxes?</a:t>
            </a:r>
            <a:endParaRPr b="0" sz="2500">
              <a:solidFill>
                <a:srgbClr val="434343"/>
              </a:solidFill>
              <a:latin typeface="Hepta Slab"/>
              <a:ea typeface="Hepta Slab"/>
              <a:cs typeface="Hepta Slab"/>
              <a:sym typeface="Hepta Slab"/>
            </a:endParaRPr>
          </a:p>
        </p:txBody>
      </p:sp>
      <p:sp>
        <p:nvSpPr>
          <p:cNvPr id="1655" name="Google Shape;1655;p173"/>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656" name="Google Shape;1656;p173"/>
          <p:cNvSpPr txBox="1"/>
          <p:nvPr/>
        </p:nvSpPr>
        <p:spPr>
          <a:xfrm>
            <a:off x="659000" y="1088050"/>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595959"/>
                </a:solidFill>
                <a:latin typeface="Quicksand"/>
                <a:ea typeface="Quicksand"/>
                <a:cs typeface="Quicksand"/>
                <a:sym typeface="Quicksand"/>
              </a:rPr>
              <a:t>The Radio Flyer wagon is 27 feet long 13 feet wide and 2 feet deep</a:t>
            </a:r>
            <a:endParaRPr b="1" sz="1800">
              <a:solidFill>
                <a:srgbClr val="595959"/>
              </a:solidFill>
              <a:latin typeface="Quicksand"/>
              <a:ea typeface="Quicksand"/>
              <a:cs typeface="Quicksand"/>
              <a:sym typeface="Quicksand"/>
            </a:endParaRPr>
          </a:p>
        </p:txBody>
      </p:sp>
      <p:sp>
        <p:nvSpPr>
          <p:cNvPr id="1657" name="Google Shape;1657;p173"/>
          <p:cNvSpPr txBox="1"/>
          <p:nvPr/>
        </p:nvSpPr>
        <p:spPr>
          <a:xfrm>
            <a:off x="560075" y="1653275"/>
            <a:ext cx="8040300" cy="285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Each toy box is 1 foot by 1 foot by 1 foot. How many boxes will fit in the wagon?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If each toy box is 2 feet by 2 feet by 2 feet, how many boxes will fit in the wagon?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3. If each toy box is 3 feet by 3 feet by 3 feet, how many boxes will fit in the wagon?</a:t>
            </a:r>
            <a:endParaRPr sz="1600">
              <a:latin typeface="Quicksand"/>
              <a:ea typeface="Quicksand"/>
              <a:cs typeface="Quicksand"/>
              <a:sym typeface="Quicksand"/>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174"/>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More Boxes</a:t>
            </a:r>
            <a:endParaRPr b="0" sz="2500">
              <a:solidFill>
                <a:srgbClr val="434343"/>
              </a:solidFill>
              <a:latin typeface="Hepta Slab"/>
              <a:ea typeface="Hepta Slab"/>
              <a:cs typeface="Hepta Slab"/>
              <a:sym typeface="Hepta Slab"/>
            </a:endParaRPr>
          </a:p>
        </p:txBody>
      </p:sp>
      <p:sp>
        <p:nvSpPr>
          <p:cNvPr id="1663" name="Google Shape;1663;p174"/>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664" name="Google Shape;1664;p174"/>
          <p:cNvSpPr txBox="1"/>
          <p:nvPr/>
        </p:nvSpPr>
        <p:spPr>
          <a:xfrm>
            <a:off x="659000" y="1088050"/>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595959"/>
                </a:solidFill>
                <a:latin typeface="Quicksand"/>
                <a:ea typeface="Quicksand"/>
                <a:cs typeface="Quicksand"/>
                <a:sym typeface="Quicksand"/>
              </a:rPr>
              <a:t>The Radio Flyer wagon is 27 feet long 13 feet wide and 2 feet deep.</a:t>
            </a:r>
            <a:endParaRPr b="1" sz="1800">
              <a:solidFill>
                <a:srgbClr val="595959"/>
              </a:solidFill>
              <a:latin typeface="Quicksand"/>
              <a:ea typeface="Quicksand"/>
              <a:cs typeface="Quicksand"/>
              <a:sym typeface="Quicksand"/>
            </a:endParaRPr>
          </a:p>
        </p:txBody>
      </p:sp>
      <p:sp>
        <p:nvSpPr>
          <p:cNvPr id="1665" name="Google Shape;1665;p174"/>
          <p:cNvSpPr txBox="1"/>
          <p:nvPr/>
        </p:nvSpPr>
        <p:spPr>
          <a:xfrm>
            <a:off x="560075" y="1653275"/>
            <a:ext cx="8040300" cy="285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Quicksand"/>
                <a:ea typeface="Quicksand"/>
                <a:cs typeface="Quicksand"/>
                <a:sym typeface="Quicksand"/>
              </a:rPr>
              <a:t>The wagon is being used to deliver 4,000 boxes that each have the dimensions 2 feet by 2 feet by 2 feet. How many trips will the wagon have to make? Be prepared to explain your reasoning. </a:t>
            </a:r>
            <a:endParaRPr sz="2200">
              <a:latin typeface="Quicksand"/>
              <a:ea typeface="Quicksand"/>
              <a:cs typeface="Quicksand"/>
              <a:sym typeface="Quicksand"/>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175"/>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671" name="Google Shape;1671;p175"/>
          <p:cNvPicPr preferRelativeResize="0"/>
          <p:nvPr/>
        </p:nvPicPr>
        <p:blipFill>
          <a:blip r:embed="rId3">
            <a:alphaModFix/>
          </a:blip>
          <a:stretch>
            <a:fillRect/>
          </a:stretch>
        </p:blipFill>
        <p:spPr>
          <a:xfrm>
            <a:off x="1850448" y="2201272"/>
            <a:ext cx="2070500" cy="1319425"/>
          </a:xfrm>
          <a:prstGeom prst="rect">
            <a:avLst/>
          </a:prstGeom>
          <a:noFill/>
          <a:ln>
            <a:noFill/>
          </a:ln>
        </p:spPr>
      </p:pic>
      <p:sp>
        <p:nvSpPr>
          <p:cNvPr id="1672" name="Google Shape;1672;p175"/>
          <p:cNvSpPr/>
          <p:nvPr/>
        </p:nvSpPr>
        <p:spPr>
          <a:xfrm>
            <a:off x="4167550" y="1100725"/>
            <a:ext cx="3712762" cy="1612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75"/>
          <p:cNvSpPr txBox="1"/>
          <p:nvPr/>
        </p:nvSpPr>
        <p:spPr>
          <a:xfrm flipH="1">
            <a:off x="4645798" y="1190250"/>
            <a:ext cx="2581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strategies for multiplication and division did you find most helpful today? Why were they helpful?</a:t>
            </a:r>
            <a:endParaRPr b="1">
              <a:latin typeface="Quicksand"/>
              <a:ea typeface="Quicksand"/>
              <a:cs typeface="Quicksand"/>
              <a:sym typeface="Quicksand"/>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176"/>
          <p:cNvSpPr txBox="1"/>
          <p:nvPr>
            <p:ph type="ctrTitle"/>
          </p:nvPr>
        </p:nvSpPr>
        <p:spPr>
          <a:xfrm>
            <a:off x="914725" y="1650300"/>
            <a:ext cx="7446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Problem Solving: More Wagon Problems</a:t>
            </a:r>
            <a:endParaRPr sz="4400">
              <a:solidFill>
                <a:srgbClr val="434343"/>
              </a:solidFill>
              <a:latin typeface="Hepta Slab"/>
              <a:ea typeface="Hepta Slab"/>
              <a:cs typeface="Hepta Slab"/>
              <a:sym typeface="Hepta Slab"/>
            </a:endParaRPr>
          </a:p>
        </p:txBody>
      </p:sp>
      <p:sp>
        <p:nvSpPr>
          <p:cNvPr id="1679" name="Google Shape;1679;p176"/>
          <p:cNvSpPr txBox="1"/>
          <p:nvPr/>
        </p:nvSpPr>
        <p:spPr>
          <a:xfrm>
            <a:off x="2373325" y="2388300"/>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create and solve problems about the world’s largest wagon.</a:t>
            </a:r>
            <a:endParaRPr>
              <a:latin typeface="Quicksand"/>
              <a:ea typeface="Quicksand"/>
              <a:cs typeface="Quicksand"/>
              <a:sym typeface="Quicksand"/>
            </a:endParaRPr>
          </a:p>
        </p:txBody>
      </p:sp>
      <p:sp>
        <p:nvSpPr>
          <p:cNvPr id="1680" name="Google Shape;1680;p176"/>
          <p:cNvSpPr/>
          <p:nvPr/>
        </p:nvSpPr>
        <p:spPr>
          <a:xfrm>
            <a:off x="1850377"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7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5.MD.C.5, 5.NBT.B.5, 5.NBT.B.6</a:t>
            </a:r>
            <a:endParaRPr sz="1100">
              <a:latin typeface="Quicksand"/>
              <a:ea typeface="Quicksand"/>
              <a:cs typeface="Quicksand"/>
              <a:sym typeface="Quicksand"/>
            </a:endParaRPr>
          </a:p>
        </p:txBody>
      </p:sp>
      <p:sp>
        <p:nvSpPr>
          <p:cNvPr id="1682" name="Google Shape;1682;p176"/>
          <p:cNvSpPr txBox="1"/>
          <p:nvPr/>
        </p:nvSpPr>
        <p:spPr>
          <a:xfrm>
            <a:off x="7540550" y="0"/>
            <a:ext cx="1603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686" name="Shape 1686"/>
        <p:cNvGrpSpPr/>
        <p:nvPr/>
      </p:nvGrpSpPr>
      <p:grpSpPr>
        <a:xfrm>
          <a:off x="0" y="0"/>
          <a:ext cx="0" cy="0"/>
          <a:chOff x="0" y="0"/>
          <a:chExt cx="0" cy="0"/>
        </a:xfrm>
      </p:grpSpPr>
      <p:sp>
        <p:nvSpPr>
          <p:cNvPr id="1687" name="Google Shape;1687;p177"/>
          <p:cNvSpPr/>
          <p:nvPr/>
        </p:nvSpPr>
        <p:spPr>
          <a:xfrm>
            <a:off x="748925" y="1375225"/>
            <a:ext cx="4055292" cy="118238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77"/>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Wagon People</a:t>
            </a:r>
            <a:endParaRPr b="0" sz="2900">
              <a:solidFill>
                <a:srgbClr val="595959"/>
              </a:solidFill>
              <a:latin typeface="Hepta Slab"/>
              <a:ea typeface="Hepta Slab"/>
              <a:cs typeface="Hepta Slab"/>
              <a:sym typeface="Hepta Slab"/>
            </a:endParaRPr>
          </a:p>
        </p:txBody>
      </p:sp>
      <p:sp>
        <p:nvSpPr>
          <p:cNvPr id="1689" name="Google Shape;1689;p177"/>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90" name="Google Shape;1690;p177"/>
          <p:cNvSpPr txBox="1"/>
          <p:nvPr/>
        </p:nvSpPr>
        <p:spPr>
          <a:xfrm>
            <a:off x="1493625" y="2708250"/>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691" name="Google Shape;1691;p177"/>
          <p:cNvGraphicFramePr/>
          <p:nvPr/>
        </p:nvGraphicFramePr>
        <p:xfrm>
          <a:off x="1174950" y="3109950"/>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92" name="Google Shape;1692;p177"/>
          <p:cNvSpPr txBox="1"/>
          <p:nvPr/>
        </p:nvSpPr>
        <p:spPr>
          <a:xfrm>
            <a:off x="1389950" y="1523925"/>
            <a:ext cx="25659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many people would fit in the big red wagon? Record an estimate that is: </a:t>
            </a:r>
            <a:endParaRPr b="1">
              <a:latin typeface="Quicksand"/>
              <a:ea typeface="Quicksand"/>
              <a:cs typeface="Quicksand"/>
              <a:sym typeface="Quicksand"/>
            </a:endParaRPr>
          </a:p>
        </p:txBody>
      </p:sp>
      <p:sp>
        <p:nvSpPr>
          <p:cNvPr id="1693" name="Google Shape;1693;p177"/>
          <p:cNvSpPr txBox="1"/>
          <p:nvPr/>
        </p:nvSpPr>
        <p:spPr>
          <a:xfrm>
            <a:off x="5632925" y="1384800"/>
            <a:ext cx="27555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95959"/>
                </a:solidFill>
              </a:rPr>
              <a:t>The Radio Flyer wagon is 27 feet long 13 feet wide and 2 feet deep.</a:t>
            </a:r>
            <a:endParaRPr b="1">
              <a:solidFill>
                <a:srgbClr val="595959"/>
              </a:solidFill>
            </a:endParaRPr>
          </a:p>
        </p:txBody>
      </p:sp>
      <p:pic>
        <p:nvPicPr>
          <p:cNvPr id="1694" name="Google Shape;1694;p177"/>
          <p:cNvPicPr preferRelativeResize="0"/>
          <p:nvPr/>
        </p:nvPicPr>
        <p:blipFill>
          <a:blip r:embed="rId3">
            <a:alphaModFix/>
          </a:blip>
          <a:stretch>
            <a:fillRect/>
          </a:stretch>
        </p:blipFill>
        <p:spPr>
          <a:xfrm>
            <a:off x="5800026" y="2235875"/>
            <a:ext cx="2421300" cy="21974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8" name="Shape 1698"/>
        <p:cNvGrpSpPr/>
        <p:nvPr/>
      </p:nvGrpSpPr>
      <p:grpSpPr>
        <a:xfrm>
          <a:off x="0" y="0"/>
          <a:ext cx="0" cy="0"/>
          <a:chOff x="0" y="0"/>
          <a:chExt cx="0" cy="0"/>
        </a:xfrm>
      </p:grpSpPr>
      <p:sp>
        <p:nvSpPr>
          <p:cNvPr id="1699" name="Google Shape;1699;p178"/>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How Many Students?</a:t>
            </a:r>
            <a:endParaRPr b="0" sz="2500">
              <a:solidFill>
                <a:srgbClr val="434343"/>
              </a:solidFill>
              <a:latin typeface="Hepta Slab"/>
              <a:ea typeface="Hepta Slab"/>
              <a:cs typeface="Hepta Slab"/>
              <a:sym typeface="Hepta Slab"/>
            </a:endParaRPr>
          </a:p>
        </p:txBody>
      </p:sp>
      <p:sp>
        <p:nvSpPr>
          <p:cNvPr id="1700" name="Google Shape;1700;p178"/>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701" name="Google Shape;1701;p178"/>
          <p:cNvSpPr txBox="1"/>
          <p:nvPr/>
        </p:nvSpPr>
        <p:spPr>
          <a:xfrm>
            <a:off x="659000" y="1088050"/>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595959"/>
                </a:solidFill>
                <a:latin typeface="Quicksand"/>
                <a:ea typeface="Quicksand"/>
                <a:cs typeface="Quicksand"/>
                <a:sym typeface="Quicksand"/>
              </a:rPr>
              <a:t>The Radio Flyer wagon is 27 feet long 13 feet wide and 2 feet deep.</a:t>
            </a:r>
            <a:endParaRPr b="1" sz="2300">
              <a:solidFill>
                <a:srgbClr val="595959"/>
              </a:solidFill>
              <a:latin typeface="Quicksand"/>
              <a:ea typeface="Quicksand"/>
              <a:cs typeface="Quicksand"/>
              <a:sym typeface="Quicksand"/>
            </a:endParaRPr>
          </a:p>
        </p:txBody>
      </p:sp>
      <p:sp>
        <p:nvSpPr>
          <p:cNvPr id="1702" name="Google Shape;1702;p178"/>
          <p:cNvSpPr txBox="1"/>
          <p:nvPr/>
        </p:nvSpPr>
        <p:spPr>
          <a:xfrm>
            <a:off x="551850" y="2204350"/>
            <a:ext cx="8040300" cy="185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The world’s largest wagon can hold more than 75 children. Is this statement reasonable? Be prepared to explain your reasoning. </a:t>
            </a:r>
            <a:endParaRPr sz="2100">
              <a:latin typeface="Quicksand"/>
              <a:ea typeface="Quicksand"/>
              <a:cs typeface="Quicksand"/>
              <a:sym typeface="Quicksand"/>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179"/>
          <p:cNvSpPr txBox="1"/>
          <p:nvPr>
            <p:ph type="ctrTitle"/>
          </p:nvPr>
        </p:nvSpPr>
        <p:spPr>
          <a:xfrm>
            <a:off x="480025" y="2879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Wonder Wagon</a:t>
            </a:r>
            <a:endParaRPr b="0" sz="2500">
              <a:solidFill>
                <a:srgbClr val="434343"/>
              </a:solidFill>
              <a:latin typeface="Hepta Slab"/>
              <a:ea typeface="Hepta Slab"/>
              <a:cs typeface="Hepta Slab"/>
              <a:sym typeface="Hepta Slab"/>
            </a:endParaRPr>
          </a:p>
        </p:txBody>
      </p:sp>
      <p:sp>
        <p:nvSpPr>
          <p:cNvPr id="1708" name="Google Shape;1708;p179"/>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709" name="Google Shape;1709;p179"/>
          <p:cNvSpPr txBox="1"/>
          <p:nvPr/>
        </p:nvSpPr>
        <p:spPr>
          <a:xfrm>
            <a:off x="588350" y="754825"/>
            <a:ext cx="7772400" cy="48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595959"/>
                </a:solidFill>
                <a:latin typeface="Quicksand"/>
                <a:ea typeface="Quicksand"/>
                <a:cs typeface="Quicksand"/>
                <a:sym typeface="Quicksand"/>
              </a:rPr>
              <a:t>The Radio Flyer wagon is 27 feet long 13 feet wide and 2 feet deep.</a:t>
            </a:r>
            <a:endParaRPr b="1" sz="1800">
              <a:solidFill>
                <a:srgbClr val="595959"/>
              </a:solidFill>
              <a:latin typeface="Quicksand"/>
              <a:ea typeface="Quicksand"/>
              <a:cs typeface="Quicksand"/>
              <a:sym typeface="Quicksand"/>
            </a:endParaRPr>
          </a:p>
        </p:txBody>
      </p:sp>
      <p:pic>
        <p:nvPicPr>
          <p:cNvPr id="1710" name="Google Shape;1710;p179"/>
          <p:cNvPicPr preferRelativeResize="0"/>
          <p:nvPr/>
        </p:nvPicPr>
        <p:blipFill>
          <a:blip r:embed="rId3">
            <a:alphaModFix/>
          </a:blip>
          <a:stretch>
            <a:fillRect/>
          </a:stretch>
        </p:blipFill>
        <p:spPr>
          <a:xfrm>
            <a:off x="3316700" y="1235125"/>
            <a:ext cx="1731650" cy="1532925"/>
          </a:xfrm>
          <a:prstGeom prst="rect">
            <a:avLst/>
          </a:prstGeom>
          <a:noFill/>
          <a:ln>
            <a:noFill/>
          </a:ln>
        </p:spPr>
      </p:pic>
      <p:pic>
        <p:nvPicPr>
          <p:cNvPr id="1711" name="Google Shape;1711;p179"/>
          <p:cNvPicPr preferRelativeResize="0"/>
          <p:nvPr/>
        </p:nvPicPr>
        <p:blipFill>
          <a:blip r:embed="rId4">
            <a:alphaModFix/>
          </a:blip>
          <a:stretch>
            <a:fillRect/>
          </a:stretch>
        </p:blipFill>
        <p:spPr>
          <a:xfrm>
            <a:off x="1183925" y="1235125"/>
            <a:ext cx="1381125" cy="1666875"/>
          </a:xfrm>
          <a:prstGeom prst="rect">
            <a:avLst/>
          </a:prstGeom>
          <a:noFill/>
          <a:ln>
            <a:noFill/>
          </a:ln>
        </p:spPr>
      </p:pic>
      <p:pic>
        <p:nvPicPr>
          <p:cNvPr id="1712" name="Google Shape;1712;p179"/>
          <p:cNvPicPr preferRelativeResize="0"/>
          <p:nvPr/>
        </p:nvPicPr>
        <p:blipFill>
          <a:blip r:embed="rId5">
            <a:alphaModFix/>
          </a:blip>
          <a:stretch>
            <a:fillRect/>
          </a:stretch>
        </p:blipFill>
        <p:spPr>
          <a:xfrm>
            <a:off x="5903500" y="1163688"/>
            <a:ext cx="1714500" cy="1809750"/>
          </a:xfrm>
          <a:prstGeom prst="rect">
            <a:avLst/>
          </a:prstGeom>
          <a:noFill/>
          <a:ln>
            <a:noFill/>
          </a:ln>
        </p:spPr>
      </p:pic>
      <p:pic>
        <p:nvPicPr>
          <p:cNvPr id="1713" name="Google Shape;1713;p179"/>
          <p:cNvPicPr preferRelativeResize="0"/>
          <p:nvPr/>
        </p:nvPicPr>
        <p:blipFill>
          <a:blip r:embed="rId6">
            <a:alphaModFix/>
          </a:blip>
          <a:stretch>
            <a:fillRect/>
          </a:stretch>
        </p:blipFill>
        <p:spPr>
          <a:xfrm>
            <a:off x="2710000" y="2901988"/>
            <a:ext cx="1428750" cy="628650"/>
          </a:xfrm>
          <a:prstGeom prst="rect">
            <a:avLst/>
          </a:prstGeom>
          <a:noFill/>
          <a:ln>
            <a:noFill/>
          </a:ln>
        </p:spPr>
      </p:pic>
      <p:pic>
        <p:nvPicPr>
          <p:cNvPr id="1714" name="Google Shape;1714;p179"/>
          <p:cNvPicPr preferRelativeResize="0"/>
          <p:nvPr/>
        </p:nvPicPr>
        <p:blipFill>
          <a:blip r:embed="rId7">
            <a:alphaModFix/>
          </a:blip>
          <a:stretch>
            <a:fillRect/>
          </a:stretch>
        </p:blipFill>
        <p:spPr>
          <a:xfrm>
            <a:off x="4283700" y="2906750"/>
            <a:ext cx="1524000" cy="619125"/>
          </a:xfrm>
          <a:prstGeom prst="rect">
            <a:avLst/>
          </a:prstGeom>
          <a:noFill/>
          <a:ln>
            <a:noFill/>
          </a:ln>
        </p:spPr>
      </p:pic>
      <p:sp>
        <p:nvSpPr>
          <p:cNvPr id="1715" name="Google Shape;1715;p179"/>
          <p:cNvSpPr txBox="1"/>
          <p:nvPr/>
        </p:nvSpPr>
        <p:spPr>
          <a:xfrm>
            <a:off x="630725" y="3645675"/>
            <a:ext cx="8040300" cy="9468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1600">
                <a:latin typeface="Quicksand"/>
                <a:ea typeface="Quicksand"/>
                <a:cs typeface="Quicksand"/>
                <a:sym typeface="Quicksand"/>
              </a:rPr>
              <a:t>1. What else do you wonder about the wagon?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2. Write a problem about the world’s largest wagon.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3. What information would you need in order to solve your problem?</a:t>
            </a:r>
            <a:endParaRPr sz="1600">
              <a:latin typeface="Quicksand"/>
              <a:ea typeface="Quicksand"/>
              <a:cs typeface="Quicksand"/>
              <a:sym typeface="Quicksand"/>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sp>
        <p:nvSpPr>
          <p:cNvPr id="1720" name="Google Shape;1720;p180"/>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721" name="Google Shape;1721;p180"/>
          <p:cNvPicPr preferRelativeResize="0"/>
          <p:nvPr/>
        </p:nvPicPr>
        <p:blipFill>
          <a:blip r:embed="rId3">
            <a:alphaModFix/>
          </a:blip>
          <a:stretch>
            <a:fillRect/>
          </a:stretch>
        </p:blipFill>
        <p:spPr>
          <a:xfrm>
            <a:off x="3051551" y="2865426"/>
            <a:ext cx="2687925" cy="1712875"/>
          </a:xfrm>
          <a:prstGeom prst="rect">
            <a:avLst/>
          </a:prstGeom>
          <a:noFill/>
          <a:ln>
            <a:noFill/>
          </a:ln>
        </p:spPr>
      </p:pic>
      <p:sp>
        <p:nvSpPr>
          <p:cNvPr id="1722" name="Google Shape;1722;p180"/>
          <p:cNvSpPr txBox="1"/>
          <p:nvPr/>
        </p:nvSpPr>
        <p:spPr>
          <a:xfrm>
            <a:off x="630725" y="508700"/>
            <a:ext cx="7312500" cy="125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We have been learning about multiplication and division algorithms in this unit. When did we use multiplication and division while we were solving problems about the world’s largest wagon? Which problems did you use one of the algorithms to solve? Why did you use the algorithm to solve that problem?</a:t>
            </a:r>
            <a:endParaRPr sz="2000">
              <a:latin typeface="Quicksand"/>
              <a:ea typeface="Quicksand"/>
              <a:cs typeface="Quicksand"/>
              <a:sym typeface="Quicksand"/>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6" name="Shape 1726"/>
        <p:cNvGrpSpPr/>
        <p:nvPr/>
      </p:nvGrpSpPr>
      <p:grpSpPr>
        <a:xfrm>
          <a:off x="0" y="0"/>
          <a:ext cx="0" cy="0"/>
          <a:chOff x="0" y="0"/>
          <a:chExt cx="0" cy="0"/>
        </a:xfrm>
      </p:grpSpPr>
      <p:sp>
        <p:nvSpPr>
          <p:cNvPr id="1727" name="Google Shape;1727;p18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728" name="Google Shape;1728;p18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9" name="Google Shape;1729;p181"/>
          <p:cNvPicPr preferRelativeResize="0"/>
          <p:nvPr/>
        </p:nvPicPr>
        <p:blipFill>
          <a:blip r:embed="rId3">
            <a:alphaModFix/>
          </a:blip>
          <a:stretch>
            <a:fillRect/>
          </a:stretch>
        </p:blipFill>
        <p:spPr>
          <a:xfrm>
            <a:off x="590425" y="1313400"/>
            <a:ext cx="3474950" cy="3070100"/>
          </a:xfrm>
          <a:prstGeom prst="rect">
            <a:avLst/>
          </a:prstGeom>
          <a:noFill/>
          <a:ln>
            <a:noFill/>
          </a:ln>
        </p:spPr>
      </p:pic>
      <p:sp>
        <p:nvSpPr>
          <p:cNvPr id="1730" name="Google Shape;1730;p181"/>
          <p:cNvSpPr txBox="1"/>
          <p:nvPr/>
        </p:nvSpPr>
        <p:spPr>
          <a:xfrm>
            <a:off x="4290525" y="1271750"/>
            <a:ext cx="4041300" cy="32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In this section we solved problems using multiplication and division involving the world’s largest wagon. </a:t>
            </a:r>
            <a:endParaRPr sz="1500">
              <a:latin typeface="Bitter"/>
              <a:ea typeface="Bitter"/>
              <a:cs typeface="Bitter"/>
              <a:sym typeface="Bitter"/>
            </a:endParaRPr>
          </a:p>
          <a:p>
            <a:pPr indent="0" lvl="0" marL="0" rtl="0" algn="l">
              <a:spcBef>
                <a:spcPts val="0"/>
              </a:spcBef>
              <a:spcAft>
                <a:spcPts val="0"/>
              </a:spcAft>
              <a:buNone/>
            </a:pPr>
            <a:r>
              <a:t/>
            </a:r>
            <a:endParaRPr sz="1500">
              <a:latin typeface="Bitter"/>
              <a:ea typeface="Bitter"/>
              <a:cs typeface="Bitter"/>
              <a:sym typeface="Bitter"/>
            </a:endParaRPr>
          </a:p>
          <a:p>
            <a:pPr indent="0" lvl="0" marL="0" rtl="0" algn="l">
              <a:spcBef>
                <a:spcPts val="0"/>
              </a:spcBef>
              <a:spcAft>
                <a:spcPts val="0"/>
              </a:spcAft>
              <a:buNone/>
            </a:pPr>
            <a:r>
              <a:t/>
            </a:r>
            <a:endParaRPr sz="1500">
              <a:latin typeface="Bitter"/>
              <a:ea typeface="Bitter"/>
              <a:cs typeface="Bitter"/>
              <a:sym typeface="Bitter"/>
            </a:endParaRPr>
          </a:p>
          <a:p>
            <a:pPr indent="0" lvl="0" marL="0" rtl="0" algn="l">
              <a:spcBef>
                <a:spcPts val="0"/>
              </a:spcBef>
              <a:spcAft>
                <a:spcPts val="0"/>
              </a:spcAft>
              <a:buNone/>
            </a:pPr>
            <a:r>
              <a:rPr lang="en" sz="1500">
                <a:latin typeface="Bitter"/>
                <a:ea typeface="Bitter"/>
                <a:cs typeface="Bitter"/>
                <a:sym typeface="Bitter"/>
              </a:rPr>
              <a:t>First, we made and refined estimates for the volume of the wagon. Then, we used multiplication to figure out how many boxes fit in the wagon. We used division to figure out how many trips the wagon has to take if it has to deliver a total of 4,000 boxes. Then, we created our own problems about the world’s largest wagon.</a:t>
            </a:r>
            <a:endParaRPr sz="1500">
              <a:latin typeface="Bitter"/>
              <a:ea typeface="Bitter"/>
              <a:cs typeface="Bitter"/>
              <a:sym typeface="Bitter"/>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182"/>
          <p:cNvSpPr txBox="1"/>
          <p:nvPr>
            <p:ph type="ctrTitle"/>
          </p:nvPr>
        </p:nvSpPr>
        <p:spPr>
          <a:xfrm>
            <a:off x="602475" y="2540525"/>
            <a:ext cx="7759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Objects in the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Real World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(optional)</a:t>
            </a:r>
            <a:endParaRPr sz="4400">
              <a:solidFill>
                <a:srgbClr val="434343"/>
              </a:solidFill>
              <a:latin typeface="Hepta Slab"/>
              <a:ea typeface="Hepta Slab"/>
              <a:cs typeface="Hepta Slab"/>
              <a:sym typeface="Hepta Slab"/>
            </a:endParaRPr>
          </a:p>
        </p:txBody>
      </p:sp>
      <p:sp>
        <p:nvSpPr>
          <p:cNvPr id="1736" name="Google Shape;1736;p182"/>
          <p:cNvSpPr txBox="1"/>
          <p:nvPr/>
        </p:nvSpPr>
        <p:spPr>
          <a:xfrm>
            <a:off x="2373375" y="3179600"/>
            <a:ext cx="5988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more about area and volume in the real world. </a:t>
            </a:r>
            <a:endParaRPr>
              <a:latin typeface="Quicksand"/>
              <a:ea typeface="Quicksand"/>
              <a:cs typeface="Quicksand"/>
              <a:sym typeface="Quicksand"/>
            </a:endParaRPr>
          </a:p>
        </p:txBody>
      </p:sp>
      <p:sp>
        <p:nvSpPr>
          <p:cNvPr id="1737" name="Google Shape;1737;p182"/>
          <p:cNvSpPr/>
          <p:nvPr/>
        </p:nvSpPr>
        <p:spPr>
          <a:xfrm>
            <a:off x="1779727" y="3179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5.MD.C, 5.MD.C.5, 5.NBT.B.5</a:t>
            </a:r>
            <a:endParaRPr sz="1100">
              <a:latin typeface="Quicksand"/>
              <a:ea typeface="Quicksand"/>
              <a:cs typeface="Quicksand"/>
              <a:sym typeface="Quicksand"/>
            </a:endParaRPr>
          </a:p>
        </p:txBody>
      </p:sp>
      <p:sp>
        <p:nvSpPr>
          <p:cNvPr id="1739" name="Google Shape;1739;p182"/>
          <p:cNvSpPr txBox="1"/>
          <p:nvPr/>
        </p:nvSpPr>
        <p:spPr>
          <a:xfrm>
            <a:off x="7540550" y="0"/>
            <a:ext cx="16035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43" name="Shape 1743"/>
        <p:cNvGrpSpPr/>
        <p:nvPr/>
      </p:nvGrpSpPr>
      <p:grpSpPr>
        <a:xfrm>
          <a:off x="0" y="0"/>
          <a:ext cx="0" cy="0"/>
          <a:chOff x="0" y="0"/>
          <a:chExt cx="0" cy="0"/>
        </a:xfrm>
      </p:grpSpPr>
      <p:sp>
        <p:nvSpPr>
          <p:cNvPr id="1744" name="Google Shape;1744;p183"/>
          <p:cNvSpPr/>
          <p:nvPr/>
        </p:nvSpPr>
        <p:spPr>
          <a:xfrm>
            <a:off x="748925" y="1375225"/>
            <a:ext cx="4055292" cy="102697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83"/>
          <p:cNvSpPr txBox="1"/>
          <p:nvPr>
            <p:ph type="ctrTitle"/>
          </p:nvPr>
        </p:nvSpPr>
        <p:spPr>
          <a:xfrm>
            <a:off x="975125" y="654625"/>
            <a:ext cx="65715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Estimation Exploration: Wooden Box</a:t>
            </a:r>
            <a:endParaRPr b="0" sz="2900">
              <a:solidFill>
                <a:srgbClr val="595959"/>
              </a:solidFill>
              <a:latin typeface="Hepta Slab"/>
              <a:ea typeface="Hepta Slab"/>
              <a:cs typeface="Hepta Slab"/>
              <a:sym typeface="Hepta Slab"/>
            </a:endParaRPr>
          </a:p>
        </p:txBody>
      </p:sp>
      <p:sp>
        <p:nvSpPr>
          <p:cNvPr id="1746" name="Google Shape;1746;p183"/>
          <p:cNvSpPr txBox="1"/>
          <p:nvPr/>
        </p:nvSpPr>
        <p:spPr>
          <a:xfrm>
            <a:off x="8144025" y="212250"/>
            <a:ext cx="877200" cy="841500"/>
          </a:xfrm>
          <a:prstGeom prst="rect">
            <a:avLst/>
          </a:prstGeom>
          <a:noFill/>
          <a:ln cap="flat" cmpd="sng" w="1905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47" name="Google Shape;1747;p183"/>
          <p:cNvSpPr txBox="1"/>
          <p:nvPr/>
        </p:nvSpPr>
        <p:spPr>
          <a:xfrm>
            <a:off x="1493625" y="2708250"/>
            <a:ext cx="2565900" cy="5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ivvic"/>
                <a:ea typeface="Livvic"/>
                <a:cs typeface="Livvic"/>
                <a:sym typeface="Livvic"/>
              </a:rPr>
              <a:t>Record an estimate that is:</a:t>
            </a:r>
            <a:endParaRPr b="1">
              <a:latin typeface="Livvic"/>
              <a:ea typeface="Livvic"/>
              <a:cs typeface="Livvic"/>
              <a:sym typeface="Livvic"/>
            </a:endParaRPr>
          </a:p>
        </p:txBody>
      </p:sp>
      <p:graphicFrame>
        <p:nvGraphicFramePr>
          <p:cNvPr id="1748" name="Google Shape;1748;p183"/>
          <p:cNvGraphicFramePr/>
          <p:nvPr/>
        </p:nvGraphicFramePr>
        <p:xfrm>
          <a:off x="1174950" y="3109950"/>
          <a:ext cx="3000000" cy="3000000"/>
        </p:xfrm>
        <a:graphic>
          <a:graphicData uri="http://schemas.openxmlformats.org/drawingml/2006/table">
            <a:tbl>
              <a:tblPr>
                <a:noFill/>
                <a:tableStyleId>{C2691372-0260-472F-9542-BE7D69913152}</a:tableStyleId>
              </a:tblPr>
              <a:tblGrid>
                <a:gridCol w="1117425"/>
                <a:gridCol w="1117425"/>
                <a:gridCol w="1117425"/>
              </a:tblGrid>
              <a:tr h="658800">
                <a:tc>
                  <a:txBody>
                    <a:bodyPr/>
                    <a:lstStyle/>
                    <a:p>
                      <a:pPr indent="0" lvl="0" marL="0" rtl="0" algn="ctr">
                        <a:spcBef>
                          <a:spcPts val="0"/>
                        </a:spcBef>
                        <a:spcAft>
                          <a:spcPts val="0"/>
                        </a:spcAft>
                        <a:buNone/>
                      </a:pPr>
                      <a:r>
                        <a:rPr b="1" lang="en">
                          <a:latin typeface="Livvic"/>
                          <a:ea typeface="Livvic"/>
                          <a:cs typeface="Livvic"/>
                          <a:sym typeface="Livvic"/>
                        </a:rPr>
                        <a:t>Too </a:t>
                      </a:r>
                      <a:endParaRPr b="1">
                        <a:latin typeface="Livvic"/>
                        <a:ea typeface="Livvic"/>
                        <a:cs typeface="Livvic"/>
                        <a:sym typeface="Livvic"/>
                      </a:endParaRPr>
                    </a:p>
                    <a:p>
                      <a:pPr indent="0" lvl="0" marL="0" rtl="0" algn="ctr">
                        <a:spcBef>
                          <a:spcPts val="0"/>
                        </a:spcBef>
                        <a:spcAft>
                          <a:spcPts val="0"/>
                        </a:spcAft>
                        <a:buNone/>
                      </a:pPr>
                      <a:r>
                        <a:rPr b="1" lang="en">
                          <a:latin typeface="Livvic"/>
                          <a:ea typeface="Livvic"/>
                          <a:cs typeface="Livvic"/>
                          <a:sym typeface="Livvic"/>
                        </a:rPr>
                        <a:t>low</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About right</a:t>
                      </a:r>
                      <a:endParaRPr b="1">
                        <a:latin typeface="Livvic"/>
                        <a:ea typeface="Livvic"/>
                        <a:cs typeface="Livvic"/>
                        <a:sym typeface="Livvic"/>
                      </a:endParaRPr>
                    </a:p>
                  </a:txBody>
                  <a:tcPr marT="91425" marB="91425" marR="91425" marL="91425"/>
                </a:tc>
                <a:tc>
                  <a:txBody>
                    <a:bodyPr/>
                    <a:lstStyle/>
                    <a:p>
                      <a:pPr indent="0" lvl="0" marL="0" rtl="0" algn="ctr">
                        <a:spcBef>
                          <a:spcPts val="0"/>
                        </a:spcBef>
                        <a:spcAft>
                          <a:spcPts val="0"/>
                        </a:spcAft>
                        <a:buNone/>
                      </a:pPr>
                      <a:r>
                        <a:rPr b="1" lang="en">
                          <a:latin typeface="Livvic"/>
                          <a:ea typeface="Livvic"/>
                          <a:cs typeface="Livvic"/>
                          <a:sym typeface="Livvic"/>
                        </a:rPr>
                        <a:t>Too high</a:t>
                      </a:r>
                      <a:endParaRPr b="1">
                        <a:latin typeface="Livvic"/>
                        <a:ea typeface="Livvic"/>
                        <a:cs typeface="Livvic"/>
                        <a:sym typeface="Livvic"/>
                      </a:endParaRPr>
                    </a:p>
                  </a:txBody>
                  <a:tcPr marT="91425" marB="91425" marR="91425" marL="91425"/>
                </a:tc>
              </a:tr>
              <a:tr h="9123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749" name="Google Shape;1749;p183"/>
          <p:cNvSpPr txBox="1"/>
          <p:nvPr/>
        </p:nvSpPr>
        <p:spPr>
          <a:xfrm>
            <a:off x="1389950" y="1523925"/>
            <a:ext cx="2565900" cy="5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How wide is one wooden box?</a:t>
            </a:r>
            <a:endParaRPr b="1" sz="1700">
              <a:latin typeface="Quicksand"/>
              <a:ea typeface="Quicksand"/>
              <a:cs typeface="Quicksand"/>
              <a:sym typeface="Quicksand"/>
            </a:endParaRPr>
          </a:p>
        </p:txBody>
      </p:sp>
      <p:pic>
        <p:nvPicPr>
          <p:cNvPr id="1750" name="Google Shape;1750;p183"/>
          <p:cNvPicPr preferRelativeResize="0"/>
          <p:nvPr/>
        </p:nvPicPr>
        <p:blipFill>
          <a:blip r:embed="rId3">
            <a:alphaModFix/>
          </a:blip>
          <a:stretch>
            <a:fillRect/>
          </a:stretch>
        </p:blipFill>
        <p:spPr>
          <a:xfrm>
            <a:off x="4804224" y="1933700"/>
            <a:ext cx="3776400" cy="2460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184"/>
          <p:cNvSpPr txBox="1"/>
          <p:nvPr>
            <p:ph type="ctrTitle"/>
          </p:nvPr>
        </p:nvSpPr>
        <p:spPr>
          <a:xfrm>
            <a:off x="480025" y="4292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434343"/>
                </a:solidFill>
                <a:latin typeface="Hepta Slab"/>
                <a:ea typeface="Hepta Slab"/>
                <a:cs typeface="Hepta Slab"/>
                <a:sym typeface="Hepta Slab"/>
              </a:rPr>
              <a:t>What Could it Be?</a:t>
            </a:r>
            <a:endParaRPr b="0" sz="2500">
              <a:solidFill>
                <a:srgbClr val="434343"/>
              </a:solidFill>
              <a:latin typeface="Hepta Slab"/>
              <a:ea typeface="Hepta Slab"/>
              <a:cs typeface="Hepta Slab"/>
              <a:sym typeface="Hepta Slab"/>
            </a:endParaRPr>
          </a:p>
        </p:txBody>
      </p:sp>
      <p:sp>
        <p:nvSpPr>
          <p:cNvPr id="1756" name="Google Shape;1756;p184"/>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#1</a:t>
            </a:r>
            <a:endParaRPr sz="1600">
              <a:solidFill>
                <a:srgbClr val="434343"/>
              </a:solidFill>
              <a:latin typeface="Nixie One"/>
              <a:ea typeface="Nixie One"/>
              <a:cs typeface="Nixie One"/>
              <a:sym typeface="Nixie One"/>
            </a:endParaRPr>
          </a:p>
        </p:txBody>
      </p:sp>
      <p:sp>
        <p:nvSpPr>
          <p:cNvPr id="1757" name="Google Shape;1757;p184"/>
          <p:cNvSpPr txBox="1"/>
          <p:nvPr/>
        </p:nvSpPr>
        <p:spPr>
          <a:xfrm>
            <a:off x="480025" y="1038225"/>
            <a:ext cx="4347300" cy="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Quicksand"/>
                <a:ea typeface="Quicksand"/>
                <a:cs typeface="Quicksand"/>
                <a:sym typeface="Quicksand"/>
              </a:rPr>
              <a:t>1. What object might each of the following represent? Be prepared to show or explain your reasoning.</a:t>
            </a:r>
            <a:endParaRPr sz="1600">
              <a:solidFill>
                <a:srgbClr val="595959"/>
              </a:solidFill>
              <a:latin typeface="Quicksand"/>
              <a:ea typeface="Quicksand"/>
              <a:cs typeface="Quicksand"/>
              <a:sym typeface="Quicksand"/>
            </a:endParaRPr>
          </a:p>
        </p:txBody>
      </p:sp>
      <p:sp>
        <p:nvSpPr>
          <p:cNvPr id="1758" name="Google Shape;1758;p184"/>
          <p:cNvSpPr txBox="1"/>
          <p:nvPr/>
        </p:nvSpPr>
        <p:spPr>
          <a:xfrm>
            <a:off x="551850" y="1964150"/>
            <a:ext cx="3498600" cy="20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a. Rectangle. Area: 816 sq ft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b. Rectangle. Width: 253 in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c. Rectangular prism. Volume: 375 cubic cm, base: 15 sq cm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d. Rectangular prism. Volume: 1,536 cubic ft</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e. Rectangular prism. Length: 8 m, height: 9 m</a:t>
            </a:r>
            <a:endParaRPr sz="1500">
              <a:latin typeface="Quicksand"/>
              <a:ea typeface="Quicksand"/>
              <a:cs typeface="Quicksand"/>
              <a:sym typeface="Quicksand"/>
            </a:endParaRPr>
          </a:p>
        </p:txBody>
      </p:sp>
      <p:sp>
        <p:nvSpPr>
          <p:cNvPr id="1759" name="Google Shape;1759;p184"/>
          <p:cNvSpPr txBox="1"/>
          <p:nvPr/>
        </p:nvSpPr>
        <p:spPr>
          <a:xfrm>
            <a:off x="4320500" y="1964150"/>
            <a:ext cx="4347300" cy="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Quicksand"/>
                <a:ea typeface="Quicksand"/>
                <a:cs typeface="Quicksand"/>
                <a:sym typeface="Quicksand"/>
              </a:rPr>
              <a:t>2. Choose your own measurement and units. What object does this represent?</a:t>
            </a:r>
            <a:endParaRPr sz="1600">
              <a:solidFill>
                <a:srgbClr val="595959"/>
              </a:solidFill>
              <a:latin typeface="Quicksand"/>
              <a:ea typeface="Quicksand"/>
              <a:cs typeface="Quicksand"/>
              <a:sym typeface="Quicksand"/>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sp>
        <p:nvSpPr>
          <p:cNvPr id="1764" name="Google Shape;1764;p185"/>
          <p:cNvSpPr txBox="1"/>
          <p:nvPr>
            <p:ph type="ctrTitle"/>
          </p:nvPr>
        </p:nvSpPr>
        <p:spPr>
          <a:xfrm>
            <a:off x="480025" y="2879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Who Wants to Know?</a:t>
            </a:r>
            <a:endParaRPr b="0" sz="2800">
              <a:solidFill>
                <a:srgbClr val="434343"/>
              </a:solidFill>
              <a:latin typeface="Hepta Slab"/>
              <a:ea typeface="Hepta Slab"/>
              <a:cs typeface="Hepta Slab"/>
              <a:sym typeface="Hepta Slab"/>
            </a:endParaRPr>
          </a:p>
        </p:txBody>
      </p:sp>
      <p:sp>
        <p:nvSpPr>
          <p:cNvPr id="1765" name="Google Shape;1765;p185"/>
          <p:cNvSpPr txBox="1"/>
          <p:nvPr/>
        </p:nvSpPr>
        <p:spPr>
          <a:xfrm>
            <a:off x="8055000" y="67225"/>
            <a:ext cx="1004100" cy="687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sz="1600">
                <a:solidFill>
                  <a:srgbClr val="434343"/>
                </a:solidFill>
                <a:latin typeface="Nixie One"/>
                <a:ea typeface="Nixie One"/>
                <a:cs typeface="Nixie One"/>
                <a:sym typeface="Nixie One"/>
              </a:rPr>
              <a:t>Activity #2</a:t>
            </a:r>
            <a:endParaRPr sz="1600">
              <a:solidFill>
                <a:srgbClr val="434343"/>
              </a:solidFill>
              <a:latin typeface="Nixie One"/>
              <a:ea typeface="Nixie One"/>
              <a:cs typeface="Nixie One"/>
              <a:sym typeface="Nixie One"/>
            </a:endParaRPr>
          </a:p>
        </p:txBody>
      </p:sp>
      <p:sp>
        <p:nvSpPr>
          <p:cNvPr id="1766" name="Google Shape;1766;p185"/>
          <p:cNvSpPr txBox="1"/>
          <p:nvPr/>
        </p:nvSpPr>
        <p:spPr>
          <a:xfrm>
            <a:off x="625500" y="1243525"/>
            <a:ext cx="7893000" cy="94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1. Make a sketch of your design that includes its length, width, height, and volume.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Describe your design.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914400" rtl="0" algn="l">
              <a:spcBef>
                <a:spcPts val="0"/>
              </a:spcBef>
              <a:spcAft>
                <a:spcPts val="0"/>
              </a:spcAft>
              <a:buNone/>
            </a:pPr>
            <a:r>
              <a:rPr lang="en" sz="1600">
                <a:latin typeface="Quicksand"/>
                <a:ea typeface="Quicksand"/>
                <a:cs typeface="Quicksand"/>
                <a:sym typeface="Quicksand"/>
              </a:rPr>
              <a:t>a. What did you design? </a:t>
            </a:r>
            <a:endParaRPr sz="1600">
              <a:latin typeface="Quicksand"/>
              <a:ea typeface="Quicksand"/>
              <a:cs typeface="Quicksand"/>
              <a:sym typeface="Quicksand"/>
            </a:endParaRPr>
          </a:p>
          <a:p>
            <a:pPr indent="0" lvl="0" marL="914400" rtl="0" algn="l">
              <a:spcBef>
                <a:spcPts val="1000"/>
              </a:spcBef>
              <a:spcAft>
                <a:spcPts val="0"/>
              </a:spcAft>
              <a:buNone/>
            </a:pPr>
            <a:r>
              <a:rPr lang="en" sz="1600">
                <a:latin typeface="Quicksand"/>
                <a:ea typeface="Quicksand"/>
                <a:cs typeface="Quicksand"/>
                <a:sym typeface="Quicksand"/>
              </a:rPr>
              <a:t>b. What is it used for? </a:t>
            </a:r>
            <a:endParaRPr sz="1600">
              <a:latin typeface="Quicksand"/>
              <a:ea typeface="Quicksand"/>
              <a:cs typeface="Quicksand"/>
              <a:sym typeface="Quicksand"/>
            </a:endParaRPr>
          </a:p>
          <a:p>
            <a:pPr indent="0" lvl="0" marL="914400" rtl="0" algn="l">
              <a:spcBef>
                <a:spcPts val="1000"/>
              </a:spcBef>
              <a:spcAft>
                <a:spcPts val="0"/>
              </a:spcAft>
              <a:buNone/>
            </a:pPr>
            <a:r>
              <a:rPr lang="en" sz="1600">
                <a:latin typeface="Quicksand"/>
                <a:ea typeface="Quicksand"/>
                <a:cs typeface="Quicksand"/>
                <a:sym typeface="Quicksand"/>
              </a:rPr>
              <a:t>c. Why did you choose these measurements? </a:t>
            </a:r>
            <a:endParaRPr sz="1600">
              <a:latin typeface="Quicksand"/>
              <a:ea typeface="Quicksand"/>
              <a:cs typeface="Quicksand"/>
              <a:sym typeface="Quicksand"/>
            </a:endParaRPr>
          </a:p>
          <a:p>
            <a:pPr indent="0" lvl="0" marL="914400" rtl="0" algn="l">
              <a:spcBef>
                <a:spcPts val="1000"/>
              </a:spcBef>
              <a:spcAft>
                <a:spcPts val="1000"/>
              </a:spcAft>
              <a:buNone/>
            </a:pPr>
            <a:r>
              <a:rPr lang="en" sz="1600">
                <a:latin typeface="Quicksand"/>
                <a:ea typeface="Quicksand"/>
                <a:cs typeface="Quicksand"/>
                <a:sym typeface="Quicksand"/>
              </a:rPr>
              <a:t>d. Why would the people in your community want this product?</a:t>
            </a:r>
            <a:endParaRPr sz="1600">
              <a:latin typeface="Quicksand"/>
              <a:ea typeface="Quicksand"/>
              <a:cs typeface="Quicksand"/>
              <a:sym typeface="Quicksand"/>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186"/>
          <p:cNvSpPr txBox="1"/>
          <p:nvPr/>
        </p:nvSpPr>
        <p:spPr>
          <a:xfrm>
            <a:off x="7943375" y="220450"/>
            <a:ext cx="1068600" cy="8415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solidFill>
                <a:srgbClr val="434343"/>
              </a:solidFill>
              <a:latin typeface="Nixie One"/>
              <a:ea typeface="Nixie One"/>
              <a:cs typeface="Nixie One"/>
              <a:sym typeface="Nixie One"/>
            </a:endParaRPr>
          </a:p>
          <a:p>
            <a:pPr indent="0" lvl="0" marL="0" rtl="0" algn="ctr">
              <a:spcBef>
                <a:spcPts val="0"/>
              </a:spcBef>
              <a:spcAft>
                <a:spcPts val="0"/>
              </a:spcAft>
              <a:buNone/>
            </a:pPr>
            <a:r>
              <a:rPr lang="en">
                <a:solidFill>
                  <a:srgbClr val="434343"/>
                </a:solidFill>
                <a:latin typeface="Nixie One"/>
                <a:ea typeface="Nixie One"/>
                <a:cs typeface="Nixie One"/>
                <a:sym typeface="Nixie One"/>
              </a:rPr>
              <a:t>Lesson Synthesis</a:t>
            </a:r>
            <a:endParaRPr>
              <a:solidFill>
                <a:srgbClr val="434343"/>
              </a:solidFill>
              <a:latin typeface="Nixie One"/>
              <a:ea typeface="Nixie One"/>
              <a:cs typeface="Nixie One"/>
              <a:sym typeface="Nixie One"/>
            </a:endParaRPr>
          </a:p>
        </p:txBody>
      </p:sp>
      <p:pic>
        <p:nvPicPr>
          <p:cNvPr id="1772" name="Google Shape;1772;p186"/>
          <p:cNvPicPr preferRelativeResize="0"/>
          <p:nvPr/>
        </p:nvPicPr>
        <p:blipFill>
          <a:blip r:embed="rId3">
            <a:alphaModFix/>
          </a:blip>
          <a:stretch>
            <a:fillRect/>
          </a:stretch>
        </p:blipFill>
        <p:spPr>
          <a:xfrm>
            <a:off x="3051551" y="2865426"/>
            <a:ext cx="2687925" cy="1712875"/>
          </a:xfrm>
          <a:prstGeom prst="rect">
            <a:avLst/>
          </a:prstGeom>
          <a:noFill/>
          <a:ln>
            <a:noFill/>
          </a:ln>
        </p:spPr>
      </p:pic>
      <p:sp>
        <p:nvSpPr>
          <p:cNvPr id="1773" name="Google Shape;1773;p186"/>
          <p:cNvSpPr txBox="1"/>
          <p:nvPr/>
        </p:nvSpPr>
        <p:spPr>
          <a:xfrm>
            <a:off x="630725" y="508700"/>
            <a:ext cx="7312500" cy="125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you designed a rectangular prism that would be useful to the people in your community.</a:t>
            </a:r>
            <a:endParaRPr sz="2000">
              <a:latin typeface="Quicksand"/>
              <a:ea typeface="Quicksand"/>
              <a:cs typeface="Quicksand"/>
              <a:sym typeface="Quicksand"/>
            </a:endParaRPr>
          </a:p>
        </p:txBody>
      </p:sp>
      <p:sp>
        <p:nvSpPr>
          <p:cNvPr id="1774" name="Google Shape;1774;p186"/>
          <p:cNvSpPr/>
          <p:nvPr/>
        </p:nvSpPr>
        <p:spPr>
          <a:xfrm>
            <a:off x="5299225" y="1835500"/>
            <a:ext cx="3712762" cy="12576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86"/>
          <p:cNvSpPr txBox="1"/>
          <p:nvPr/>
        </p:nvSpPr>
        <p:spPr>
          <a:xfrm flipH="1">
            <a:off x="5777473" y="1925025"/>
            <a:ext cx="2581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might you change the measurements to make it more useful?</a:t>
            </a:r>
            <a:endParaRPr b="1">
              <a:latin typeface="Quicksand"/>
              <a:ea typeface="Quicksand"/>
              <a:cs typeface="Quicksand"/>
              <a:sym typeface="Quicksand"/>
            </a:endParaRPr>
          </a:p>
        </p:txBody>
      </p:sp>
      <p:sp>
        <p:nvSpPr>
          <p:cNvPr id="1776" name="Google Shape;1776;p186"/>
          <p:cNvSpPr/>
          <p:nvPr/>
        </p:nvSpPr>
        <p:spPr>
          <a:xfrm flipH="1">
            <a:off x="348133" y="1592250"/>
            <a:ext cx="3348917" cy="14316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86"/>
          <p:cNvSpPr txBox="1"/>
          <p:nvPr/>
        </p:nvSpPr>
        <p:spPr>
          <a:xfrm>
            <a:off x="762089" y="1681775"/>
            <a:ext cx="2581500" cy="70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You saw another group’s design. Why would the people in your community buy their product?</a:t>
            </a:r>
            <a:endParaRPr b="1" sz="13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