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51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366" r:id="rId115"/>
    <p:sldId id="367" r:id="rId116"/>
    <p:sldId id="368" r:id="rId117"/>
    <p:sldId id="369" r:id="rId118"/>
    <p:sldId id="370" r:id="rId119"/>
    <p:sldId id="371" r:id="rId120"/>
    <p:sldId id="372" r:id="rId121"/>
    <p:sldId id="373" r:id="rId122"/>
    <p:sldId id="374" r:id="rId123"/>
    <p:sldId id="375" r:id="rId124"/>
    <p:sldId id="376" r:id="rId125"/>
    <p:sldId id="377" r:id="rId126"/>
    <p:sldId id="378" r:id="rId127"/>
    <p:sldId id="379" r:id="rId128"/>
    <p:sldId id="380" r:id="rId129"/>
    <p:sldId id="381" r:id="rId130"/>
    <p:sldId id="382" r:id="rId131"/>
    <p:sldId id="383" r:id="rId132"/>
    <p:sldId id="384" r:id="rId133"/>
    <p:sldId id="385" r:id="rId134"/>
    <p:sldId id="386" r:id="rId135"/>
    <p:sldId id="387" r:id="rId136"/>
    <p:sldId id="388" r:id="rId137"/>
    <p:sldId id="389" r:id="rId138"/>
    <p:sldId id="390" r:id="rId139"/>
    <p:sldId id="391" r:id="rId140"/>
    <p:sldId id="392" r:id="rId141"/>
    <p:sldId id="393" r:id="rId142"/>
    <p:sldId id="394" r:id="rId143"/>
    <p:sldId id="395" r:id="rId144"/>
    <p:sldId id="396" r:id="rId145"/>
    <p:sldId id="397" r:id="rId146"/>
    <p:sldId id="398" r:id="rId147"/>
    <p:sldId id="399" r:id="rId148"/>
    <p:sldId id="400" r:id="rId149"/>
    <p:sldId id="401" r:id="rId150"/>
    <p:sldId id="402" r:id="rId151"/>
    <p:sldId id="403" r:id="rId152"/>
    <p:sldId id="404" r:id="rId153"/>
    <p:sldId id="405" r:id="rId154"/>
    <p:sldId id="406" r:id="rId155"/>
  </p:sldIdLst>
  <p:sldSz cy="5143500" cx="9144000"/>
  <p:notesSz cx="6858000" cy="9144000"/>
  <p:embeddedFontLst>
    <p:embeddedFont>
      <p:font typeface="Raleway"/>
      <p:regular r:id="rId156"/>
      <p:bold r:id="rId157"/>
      <p:italic r:id="rId158"/>
      <p:boldItalic r:id="rId159"/>
    </p:embeddedFont>
    <p:embeddedFont>
      <p:font typeface="Raleway ExtraBold"/>
      <p:bold r:id="rId160"/>
      <p:boldItalic r:id="rId161"/>
    </p:embeddedFont>
    <p:embeddedFont>
      <p:font typeface="Amatic SC"/>
      <p:regular r:id="rId162"/>
      <p:bold r:id="rId163"/>
    </p:embeddedFont>
    <p:embeddedFont>
      <p:font typeface="Nixie One"/>
      <p:regular r:id="rId164"/>
    </p:embeddedFont>
    <p:embeddedFont>
      <p:font typeface="Hepta Slab"/>
      <p:regular r:id="rId165"/>
      <p:bold r:id="rId166"/>
    </p:embeddedFont>
    <p:embeddedFont>
      <p:font typeface="Quicksand"/>
      <p:regular r:id="rId167"/>
      <p:bold r:id="rId168"/>
    </p:embeddedFont>
    <p:embeddedFont>
      <p:font typeface="Bitter"/>
      <p:regular r:id="rId169"/>
      <p:bold r:id="rId170"/>
      <p:italic r:id="rId171"/>
      <p:boldItalic r:id="rId172"/>
    </p:embeddedFont>
    <p:embeddedFont>
      <p:font typeface="Caveat Brush"/>
      <p:regular r:id="rId17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9" Type="http://schemas.openxmlformats.org/officeDocument/2006/relationships/slide" Target="slides/slide105.xml"/><Relationship Id="rId108" Type="http://schemas.openxmlformats.org/officeDocument/2006/relationships/slide" Target="slides/slide104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173" Type="http://schemas.openxmlformats.org/officeDocument/2006/relationships/font" Target="fonts/CaveatBrush-regular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29" Type="http://schemas.openxmlformats.org/officeDocument/2006/relationships/slide" Target="slides/slide125.xml"/><Relationship Id="rId128" Type="http://schemas.openxmlformats.org/officeDocument/2006/relationships/slide" Target="slides/slide124.xml"/><Relationship Id="rId127" Type="http://schemas.openxmlformats.org/officeDocument/2006/relationships/slide" Target="slides/slide123.xml"/><Relationship Id="rId126" Type="http://schemas.openxmlformats.org/officeDocument/2006/relationships/slide" Target="slides/slide122.xml"/><Relationship Id="rId26" Type="http://schemas.openxmlformats.org/officeDocument/2006/relationships/slide" Target="slides/slide22.xml"/><Relationship Id="rId121" Type="http://schemas.openxmlformats.org/officeDocument/2006/relationships/slide" Target="slides/slide117.xml"/><Relationship Id="rId25" Type="http://schemas.openxmlformats.org/officeDocument/2006/relationships/slide" Target="slides/slide21.xml"/><Relationship Id="rId120" Type="http://schemas.openxmlformats.org/officeDocument/2006/relationships/slide" Target="slides/slide116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125" Type="http://schemas.openxmlformats.org/officeDocument/2006/relationships/slide" Target="slides/slide121.xml"/><Relationship Id="rId29" Type="http://schemas.openxmlformats.org/officeDocument/2006/relationships/slide" Target="slides/slide25.xml"/><Relationship Id="rId124" Type="http://schemas.openxmlformats.org/officeDocument/2006/relationships/slide" Target="slides/slide120.xml"/><Relationship Id="rId123" Type="http://schemas.openxmlformats.org/officeDocument/2006/relationships/slide" Target="slides/slide119.xml"/><Relationship Id="rId122" Type="http://schemas.openxmlformats.org/officeDocument/2006/relationships/slide" Target="slides/slide118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11" Type="http://schemas.openxmlformats.org/officeDocument/2006/relationships/slide" Target="slides/slide7.xml"/><Relationship Id="rId99" Type="http://schemas.openxmlformats.org/officeDocument/2006/relationships/slide" Target="slides/slide95.xml"/><Relationship Id="rId10" Type="http://schemas.openxmlformats.org/officeDocument/2006/relationships/slide" Target="slides/slide6.xml"/><Relationship Id="rId98" Type="http://schemas.openxmlformats.org/officeDocument/2006/relationships/slide" Target="slides/slide94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118" Type="http://schemas.openxmlformats.org/officeDocument/2006/relationships/slide" Target="slides/slide114.xml"/><Relationship Id="rId117" Type="http://schemas.openxmlformats.org/officeDocument/2006/relationships/slide" Target="slides/slide113.xml"/><Relationship Id="rId116" Type="http://schemas.openxmlformats.org/officeDocument/2006/relationships/slide" Target="slides/slide112.xml"/><Relationship Id="rId115" Type="http://schemas.openxmlformats.org/officeDocument/2006/relationships/slide" Target="slides/slide111.xml"/><Relationship Id="rId119" Type="http://schemas.openxmlformats.org/officeDocument/2006/relationships/slide" Target="slides/slide115.xml"/><Relationship Id="rId15" Type="http://schemas.openxmlformats.org/officeDocument/2006/relationships/slide" Target="slides/slide11.xml"/><Relationship Id="rId110" Type="http://schemas.openxmlformats.org/officeDocument/2006/relationships/slide" Target="slides/slide106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14" Type="http://schemas.openxmlformats.org/officeDocument/2006/relationships/slide" Target="slides/slide110.xml"/><Relationship Id="rId18" Type="http://schemas.openxmlformats.org/officeDocument/2006/relationships/slide" Target="slides/slide14.xml"/><Relationship Id="rId113" Type="http://schemas.openxmlformats.org/officeDocument/2006/relationships/slide" Target="slides/slide109.xml"/><Relationship Id="rId112" Type="http://schemas.openxmlformats.org/officeDocument/2006/relationships/slide" Target="slides/slide108.xml"/><Relationship Id="rId111" Type="http://schemas.openxmlformats.org/officeDocument/2006/relationships/slide" Target="slides/slide107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8" Type="http://schemas.openxmlformats.org/officeDocument/2006/relationships/slide" Target="slides/slide84.xml"/><Relationship Id="rId150" Type="http://schemas.openxmlformats.org/officeDocument/2006/relationships/slide" Target="slides/slide146.xml"/><Relationship Id="rId87" Type="http://schemas.openxmlformats.org/officeDocument/2006/relationships/slide" Target="slides/slide83.xml"/><Relationship Id="rId89" Type="http://schemas.openxmlformats.org/officeDocument/2006/relationships/slide" Target="slides/slide85.xml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149" Type="http://schemas.openxmlformats.org/officeDocument/2006/relationships/slide" Target="slides/slide145.xml"/><Relationship Id="rId4" Type="http://schemas.openxmlformats.org/officeDocument/2006/relationships/notesMaster" Target="notesMasters/notesMaster1.xml"/><Relationship Id="rId148" Type="http://schemas.openxmlformats.org/officeDocument/2006/relationships/slide" Target="slides/slide144.xml"/><Relationship Id="rId9" Type="http://schemas.openxmlformats.org/officeDocument/2006/relationships/slide" Target="slides/slide5.xml"/><Relationship Id="rId143" Type="http://schemas.openxmlformats.org/officeDocument/2006/relationships/slide" Target="slides/slide139.xml"/><Relationship Id="rId142" Type="http://schemas.openxmlformats.org/officeDocument/2006/relationships/slide" Target="slides/slide138.xml"/><Relationship Id="rId141" Type="http://schemas.openxmlformats.org/officeDocument/2006/relationships/slide" Target="slides/slide137.xml"/><Relationship Id="rId140" Type="http://schemas.openxmlformats.org/officeDocument/2006/relationships/slide" Target="slides/slide136.xml"/><Relationship Id="rId5" Type="http://schemas.openxmlformats.org/officeDocument/2006/relationships/slide" Target="slides/slide1.xml"/><Relationship Id="rId147" Type="http://schemas.openxmlformats.org/officeDocument/2006/relationships/slide" Target="slides/slide143.xml"/><Relationship Id="rId6" Type="http://schemas.openxmlformats.org/officeDocument/2006/relationships/slide" Target="slides/slide2.xml"/><Relationship Id="rId146" Type="http://schemas.openxmlformats.org/officeDocument/2006/relationships/slide" Target="slides/slide142.xml"/><Relationship Id="rId7" Type="http://schemas.openxmlformats.org/officeDocument/2006/relationships/slide" Target="slides/slide3.xml"/><Relationship Id="rId145" Type="http://schemas.openxmlformats.org/officeDocument/2006/relationships/slide" Target="slides/slide141.xml"/><Relationship Id="rId8" Type="http://schemas.openxmlformats.org/officeDocument/2006/relationships/slide" Target="slides/slide4.xml"/><Relationship Id="rId144" Type="http://schemas.openxmlformats.org/officeDocument/2006/relationships/slide" Target="slides/slide14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139" Type="http://schemas.openxmlformats.org/officeDocument/2006/relationships/slide" Target="slides/slide135.xml"/><Relationship Id="rId138" Type="http://schemas.openxmlformats.org/officeDocument/2006/relationships/slide" Target="slides/slide134.xml"/><Relationship Id="rId137" Type="http://schemas.openxmlformats.org/officeDocument/2006/relationships/slide" Target="slides/slide133.xml"/><Relationship Id="rId132" Type="http://schemas.openxmlformats.org/officeDocument/2006/relationships/slide" Target="slides/slide128.xml"/><Relationship Id="rId131" Type="http://schemas.openxmlformats.org/officeDocument/2006/relationships/slide" Target="slides/slide127.xml"/><Relationship Id="rId130" Type="http://schemas.openxmlformats.org/officeDocument/2006/relationships/slide" Target="slides/slide126.xml"/><Relationship Id="rId136" Type="http://schemas.openxmlformats.org/officeDocument/2006/relationships/slide" Target="slides/slide132.xml"/><Relationship Id="rId135" Type="http://schemas.openxmlformats.org/officeDocument/2006/relationships/slide" Target="slides/slide131.xml"/><Relationship Id="rId134" Type="http://schemas.openxmlformats.org/officeDocument/2006/relationships/slide" Target="slides/slide130.xml"/><Relationship Id="rId133" Type="http://schemas.openxmlformats.org/officeDocument/2006/relationships/slide" Target="slides/slide12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6" Type="http://schemas.openxmlformats.org/officeDocument/2006/relationships/slide" Target="slides/slide62.xml"/><Relationship Id="rId172" Type="http://schemas.openxmlformats.org/officeDocument/2006/relationships/font" Target="fonts/Bitter-boldItalic.fntdata"/><Relationship Id="rId65" Type="http://schemas.openxmlformats.org/officeDocument/2006/relationships/slide" Target="slides/slide61.xml"/><Relationship Id="rId171" Type="http://schemas.openxmlformats.org/officeDocument/2006/relationships/font" Target="fonts/Bitter-italic.fntdata"/><Relationship Id="rId68" Type="http://schemas.openxmlformats.org/officeDocument/2006/relationships/slide" Target="slides/slide64.xml"/><Relationship Id="rId170" Type="http://schemas.openxmlformats.org/officeDocument/2006/relationships/font" Target="fonts/Bitter-bold.fntdata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165" Type="http://schemas.openxmlformats.org/officeDocument/2006/relationships/font" Target="fonts/HeptaSlab-regular.fntdata"/><Relationship Id="rId69" Type="http://schemas.openxmlformats.org/officeDocument/2006/relationships/slide" Target="slides/slide65.xml"/><Relationship Id="rId164" Type="http://schemas.openxmlformats.org/officeDocument/2006/relationships/font" Target="fonts/NixieOne-regular.fntdata"/><Relationship Id="rId163" Type="http://schemas.openxmlformats.org/officeDocument/2006/relationships/font" Target="fonts/AmaticSC-bold.fntdata"/><Relationship Id="rId162" Type="http://schemas.openxmlformats.org/officeDocument/2006/relationships/font" Target="fonts/AmaticSC-regular.fntdata"/><Relationship Id="rId169" Type="http://schemas.openxmlformats.org/officeDocument/2006/relationships/font" Target="fonts/Bitter-regular.fntdata"/><Relationship Id="rId168" Type="http://schemas.openxmlformats.org/officeDocument/2006/relationships/font" Target="fonts/Quicksand-bold.fntdata"/><Relationship Id="rId167" Type="http://schemas.openxmlformats.org/officeDocument/2006/relationships/font" Target="fonts/Quicksand-regular.fntdata"/><Relationship Id="rId166" Type="http://schemas.openxmlformats.org/officeDocument/2006/relationships/font" Target="fonts/HeptaSlab-bold.fntdata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5" Type="http://schemas.openxmlformats.org/officeDocument/2006/relationships/slide" Target="slides/slide51.xml"/><Relationship Id="rId161" Type="http://schemas.openxmlformats.org/officeDocument/2006/relationships/font" Target="fonts/RalewayExtraBold-boldItalic.fntdata"/><Relationship Id="rId54" Type="http://schemas.openxmlformats.org/officeDocument/2006/relationships/slide" Target="slides/slide50.xml"/><Relationship Id="rId160" Type="http://schemas.openxmlformats.org/officeDocument/2006/relationships/font" Target="fonts/RalewayExtraBold-bold.fntdata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159" Type="http://schemas.openxmlformats.org/officeDocument/2006/relationships/font" Target="fonts/Raleway-boldItalic.fntdata"/><Relationship Id="rId59" Type="http://schemas.openxmlformats.org/officeDocument/2006/relationships/slide" Target="slides/slide55.xml"/><Relationship Id="rId154" Type="http://schemas.openxmlformats.org/officeDocument/2006/relationships/slide" Target="slides/slide150.xml"/><Relationship Id="rId58" Type="http://schemas.openxmlformats.org/officeDocument/2006/relationships/slide" Target="slides/slide54.xml"/><Relationship Id="rId153" Type="http://schemas.openxmlformats.org/officeDocument/2006/relationships/slide" Target="slides/slide149.xml"/><Relationship Id="rId152" Type="http://schemas.openxmlformats.org/officeDocument/2006/relationships/slide" Target="slides/slide148.xml"/><Relationship Id="rId151" Type="http://schemas.openxmlformats.org/officeDocument/2006/relationships/slide" Target="slides/slide147.xml"/><Relationship Id="rId158" Type="http://schemas.openxmlformats.org/officeDocument/2006/relationships/font" Target="fonts/Raleway-italic.fntdata"/><Relationship Id="rId157" Type="http://schemas.openxmlformats.org/officeDocument/2006/relationships/font" Target="fonts/Raleway-bold.fntdata"/><Relationship Id="rId156" Type="http://schemas.openxmlformats.org/officeDocument/2006/relationships/font" Target="fonts/Raleway-regular.fntdata"/><Relationship Id="rId155" Type="http://schemas.openxmlformats.org/officeDocument/2006/relationships/slide" Target="slides/slide15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7cc8ad3f27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7cc8ad3f2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a1c5e0f93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a1c5e0f9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e0abad9c7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e0abad9c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7cc8ad3f27_0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7cc8ad3f2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cc8ad3f27_0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cc8ad3f2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cc8ad3f27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7cc8ad3f2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a386e79339_0_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a386e7933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cc8ad3f27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7cc8ad3f2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7cc8ad3f27_0_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7cc8ad3f27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769c54a84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769c54a8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69c54a84e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69c54a84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a386e79339_0_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a386e7933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769c54a84e_0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769c54a84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769c54a84e_0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769c54a84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769c54a84e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769c54a84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769c54a84e_0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769c54a84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a386e79339_0_1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a386e7933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a386e79339_0_1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a386e79339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6e3a74acf6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6e3a74acf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769c54a84e_0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769c54a84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769c54a84e_0_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769c54a84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769c54a84e_0_1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769c54a84e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a386e79339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a386e79339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a386e79339_0_1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a386e79339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a386e79339_0_1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a386e79339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769c54a84e_0_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769c54a84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769c54a84e_0_1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769c54a84e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a386e79339_0_1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a386e79339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8a1c706384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8a1c706384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8a1c706384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8a1c706384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8a1c706384_0_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8a1c70638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a386e79339_0_1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a386e79339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8a1c706384_0_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8a1c706384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a386e79339_0_2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a386e79339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8a1c706384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8a1c706384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a386e79339_0_2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a386e79339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8a1c706384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8a1c706384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8a1c706384_0_1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8a1c706384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a386e79339_0_2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a386e79339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a386e79339_0_2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a386e79339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8a1c706384_0_2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8a1c706384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a386e79339_0_2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a386e79339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a386e79339_0_2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a386e79339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a386e79339_0_3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a386e79339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a386e79339_0_3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a386e79339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8a1c706384_0_3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8a1c706384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a386e79339_0_3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a386e79339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a386e79339_0_3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a386e79339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a386e79339_0_3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a386e79339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8a1c706384_0_3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8a1c706384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a386e79339_0_3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a386e79339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8a1c706384_0_3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8a1c706384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8b65898bb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8b65898b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a386e79339_0_3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a386e79339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a386e79339_0_3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a386e79339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a386e79339_0_3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a386e79339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a386e79339_0_4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a386e79339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8b65898bbc_0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8b65898bb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8b65898bbc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8b65898bb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a386e79339_94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a386e79339_9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8a1c706384_0_3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8a1c706384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a386e79339_94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a386e79339_94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a386e79339_94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a386e79339_94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8b65898bbc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8b65898bb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a386e79339_94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a386e79339_94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a386e79339_94_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a386e79339_94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a386e79339_94_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a386e79339_94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a386e79339_94_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a386e79339_94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8b65898bbc_0_1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8b65898bbc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8b65898bbc_0_1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8b65898bbc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8b65898bbc_0_1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8b65898bbc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8b0f34d5af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8b0f34d5a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a386e79339_94_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a386e79339_94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a386e79339_94_1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a386e79339_94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a386e79339_94_1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a386e79339_94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a386e79339_94_1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a386e79339_94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8b0f34d5af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8b0f34d5a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8b0f34d5af_0_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8b0f34d5a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8b0f34d5af_0_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8b0f34d5a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8bb5fff223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8bb5fff22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8bb5fff223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8bb5fff22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8bb5fff223_0_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8bb5fff22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a386e79339_94_1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a386e79339_94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8bb5fff223_0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8bb5fff22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97efdfcba7_32_2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97efdfcba7_32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8bb5fff223_0_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8bb5fff223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97efdfcba7_32_2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97efdfcba7_32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a386e79339_94_1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a386e79339_94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97efdfcba7_32_2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97efdfcba7_32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97efdfcba7_32_2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97efdfcba7_32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97efdfcba7_32_2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97efdfcba7_32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97efdfcba7_32_3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97efdfcba7_32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a386e79339_94_2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a386e79339_94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a386e79339_94_2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a386e79339_94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a386e79339_94_2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a386e79339_94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a386e79339_94_2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a386e79339_94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97efdfcba7_32_3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97efdfcba7_32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97efdfcba7_32_4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97efdfcba7_32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a386e79339_94_2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" name="Google Shape;1005;ga386e79339_94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97efdfcba7_32_4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97efdfcba7_32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97efdfcba7_32_4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g97efdfcba7_32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97efdfcba7_32_5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97efdfcba7_32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97efdfcba7_32_5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97efdfcba7_32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g97efdfcba7_32_5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" name="Google Shape;1051;g97efdfcba7_32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97efdfcba7_32_6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g97efdfcba7_32_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a386e79339_94_3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a386e79339_94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a386e79339_94_3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a386e79339_94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a386e79339_94_3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a386e79339_94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ga386e79339_94_3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Google Shape;1089;ga386e79339_94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g97efdfcba7_32_6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" name="Google Shape;1096;g97efdfcba7_32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97efdfcba7_32_6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97efdfcba7_32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97efdfcba7_32_6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0" name="Google Shape;1110;g97efdfcba7_32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97efdfcba7_32_7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97efdfcba7_32_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97efdfcba7_32_7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97efdfcba7_32_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97efdfcba7_32_7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97efdfcba7_32_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g97efdfcba7_32_7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4" name="Google Shape;1144;g97efdfcba7_32_7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a386e79339_94_3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a386e79339_94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g97efdfcba7_32_8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" name="Google Shape;1159;g97efdfcba7_32_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a386e79339_94_3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a386e79339_94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a386e79339_94_3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a386e79339_94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a386e79339_94_3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a386e79339_94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ga386e79339_94_4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0" name="Google Shape;1190;ga386e79339_94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a386e79339_94_4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ga386e79339_94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a386e79339_94_4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a386e79339_94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ga386e79339_94_4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4" name="Google Shape;1214;ga386e79339_94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a386e79339_94_4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a386e79339_94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ga386e79339_94_4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" name="Google Shape;1229;ga386e79339_94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a386e79339_94_4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a386e79339_94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ga386e79339_94_4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6" name="Google Shape;1246;ga386e79339_94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ga386e79339_94_4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9" name="Google Shape;1259;ga386e79339_94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ga386e79339_94_5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8" name="Google Shape;1268;ga386e79339_94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ga386e79339_94_5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6" name="Google Shape;1276;ga386e79339_94_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a386e79339_94_5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a386e79339_94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a386e79339_94_5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a386e79339_94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ga386e79339_94_5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0" name="Google Shape;1300;ga386e79339_94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a386e79339_94_5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a386e79339_94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a386e79339_94_6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a386e79339_94_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a386e79339_94_6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ga386e79339_94_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2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ga386e79339_94_6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4" name="Google Shape;1334;ga386e79339_94_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ga386e79339_94_6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1" name="Google Shape;1341;ga386e79339_94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a386e79339_94_6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8" name="Google Shape;1348;ga386e79339_94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ga386e79339_94_6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6" name="Google Shape;1356;ga386e79339_94_6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a386e79339_94_6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a386e79339_94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ga386e79339_94_6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1" name="Google Shape;1371;ga386e79339_94_6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a386e79339_94_6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a386e79339_94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ga386e79339_94_6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5" name="Google Shape;1385;ga386e79339_94_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ga386e79339_94_6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" name="Google Shape;1393;ga386e79339_94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ga386e79339_94_7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0" name="Google Shape;1400;ga386e79339_94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ga386e79339_94_7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8" name="Google Shape;1408;ga386e79339_94_7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2" type="body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9" name="Google Shape;59;p14"/>
          <p:cNvSpPr txBox="1"/>
          <p:nvPr>
            <p:ph idx="3" type="body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1pPr>
            <a:lvl2pPr indent="-4191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2pPr>
            <a:lvl3pPr indent="-4191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3pPr>
            <a:lvl4pPr indent="-4191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4pPr>
            <a:lvl5pPr indent="-4191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5pPr>
            <a:lvl6pPr indent="-4191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6pPr>
            <a:lvl7pPr indent="-4191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7pPr>
            <a:lvl8pPr indent="-4191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8pPr>
            <a:lvl9pPr indent="-4191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15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AD1D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slide" Target="/ppt/slides/slide89.xml"/><Relationship Id="rId42" Type="http://schemas.openxmlformats.org/officeDocument/2006/relationships/slide" Target="/ppt/slides/slide94.xml"/><Relationship Id="rId41" Type="http://schemas.openxmlformats.org/officeDocument/2006/relationships/slide" Target="/ppt/slides/slide74.xml"/><Relationship Id="rId44" Type="http://schemas.openxmlformats.org/officeDocument/2006/relationships/slide" Target="/ppt/slides/slide74.xml"/><Relationship Id="rId43" Type="http://schemas.openxmlformats.org/officeDocument/2006/relationships/slide" Target="/ppt/slides/slide94.xml"/><Relationship Id="rId46" Type="http://schemas.openxmlformats.org/officeDocument/2006/relationships/slide" Target="/ppt/slides/slide102.xml"/><Relationship Id="rId45" Type="http://schemas.openxmlformats.org/officeDocument/2006/relationships/slide" Target="/ppt/slides/slide102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1.xml"/><Relationship Id="rId4" Type="http://schemas.openxmlformats.org/officeDocument/2006/relationships/slide" Target="/ppt/slides/slide4.xml"/><Relationship Id="rId9" Type="http://schemas.openxmlformats.org/officeDocument/2006/relationships/slide" Target="/ppt/slides/slide23.xml"/><Relationship Id="rId48" Type="http://schemas.openxmlformats.org/officeDocument/2006/relationships/slide" Target="/ppt/slides/slide107.xml"/><Relationship Id="rId47" Type="http://schemas.openxmlformats.org/officeDocument/2006/relationships/slide" Target="/ppt/slides/slide74.xml"/><Relationship Id="rId49" Type="http://schemas.openxmlformats.org/officeDocument/2006/relationships/slide" Target="/ppt/slides/slide107.xml"/><Relationship Id="rId5" Type="http://schemas.openxmlformats.org/officeDocument/2006/relationships/slide" Target="/ppt/slides/slide10.xml"/><Relationship Id="rId6" Type="http://schemas.openxmlformats.org/officeDocument/2006/relationships/slide" Target="/ppt/slides/slide10.xml"/><Relationship Id="rId7" Type="http://schemas.openxmlformats.org/officeDocument/2006/relationships/slide" Target="/ppt/slides/slide16.xml"/><Relationship Id="rId8" Type="http://schemas.openxmlformats.org/officeDocument/2006/relationships/slide" Target="/ppt/slides/slide16.xml"/><Relationship Id="rId31" Type="http://schemas.openxmlformats.org/officeDocument/2006/relationships/slide" Target="/ppt/slides/slide74.xml"/><Relationship Id="rId30" Type="http://schemas.openxmlformats.org/officeDocument/2006/relationships/slide" Target="/ppt/slides/slide74.xml"/><Relationship Id="rId33" Type="http://schemas.openxmlformats.org/officeDocument/2006/relationships/slide" Target="/ppt/slides/slide74.xml"/><Relationship Id="rId32" Type="http://schemas.openxmlformats.org/officeDocument/2006/relationships/slide" Target="/ppt/slides/slide74.xml"/><Relationship Id="rId35" Type="http://schemas.openxmlformats.org/officeDocument/2006/relationships/slide" Target="/ppt/slides/slide82.xml"/><Relationship Id="rId34" Type="http://schemas.openxmlformats.org/officeDocument/2006/relationships/slide" Target="/ppt/slides/slide82.xml"/><Relationship Id="rId37" Type="http://schemas.openxmlformats.org/officeDocument/2006/relationships/image" Target="../media/image2.png"/><Relationship Id="rId36" Type="http://schemas.openxmlformats.org/officeDocument/2006/relationships/hyperlink" Target="https://toytheater.com/" TargetMode="External"/><Relationship Id="rId39" Type="http://schemas.openxmlformats.org/officeDocument/2006/relationships/slide" Target="/ppt/slides/slide89.xml"/><Relationship Id="rId38" Type="http://schemas.openxmlformats.org/officeDocument/2006/relationships/slide" Target="/ppt/slides/slide74.xml"/><Relationship Id="rId20" Type="http://schemas.openxmlformats.org/officeDocument/2006/relationships/slide" Target="/ppt/slides/slide55.xml"/><Relationship Id="rId22" Type="http://schemas.openxmlformats.org/officeDocument/2006/relationships/slide" Target="/ppt/slides/slide55.xml"/><Relationship Id="rId21" Type="http://schemas.openxmlformats.org/officeDocument/2006/relationships/slide" Target="/ppt/slides/slide55.xml"/><Relationship Id="rId24" Type="http://schemas.openxmlformats.org/officeDocument/2006/relationships/slide" Target="/ppt/slides/slide66.xml"/><Relationship Id="rId23" Type="http://schemas.openxmlformats.org/officeDocument/2006/relationships/slide" Target="/ppt/slides/slide66.xml"/><Relationship Id="rId26" Type="http://schemas.openxmlformats.org/officeDocument/2006/relationships/hyperlink" Target="https://www.flourishkh.com/" TargetMode="External"/><Relationship Id="rId25" Type="http://schemas.openxmlformats.org/officeDocument/2006/relationships/slide" Target="/ppt/slides/slide66.xml"/><Relationship Id="rId28" Type="http://schemas.openxmlformats.org/officeDocument/2006/relationships/hyperlink" Target="https://www.gregtangmath.com/games" TargetMode="External"/><Relationship Id="rId27" Type="http://schemas.openxmlformats.org/officeDocument/2006/relationships/image" Target="../media/image6.png"/><Relationship Id="rId29" Type="http://schemas.openxmlformats.org/officeDocument/2006/relationships/image" Target="../media/image5.png"/><Relationship Id="rId51" Type="http://schemas.openxmlformats.org/officeDocument/2006/relationships/slide" Target="/ppt/slides/slide115.xml"/><Relationship Id="rId50" Type="http://schemas.openxmlformats.org/officeDocument/2006/relationships/slide" Target="/ppt/slides/slide74.xml"/><Relationship Id="rId53" Type="http://schemas.openxmlformats.org/officeDocument/2006/relationships/slide" Target="/ppt/slides/slide74.xml"/><Relationship Id="rId52" Type="http://schemas.openxmlformats.org/officeDocument/2006/relationships/slide" Target="/ppt/slides/slide115.xml"/><Relationship Id="rId11" Type="http://schemas.openxmlformats.org/officeDocument/2006/relationships/slide" Target="/ppt/slides/slide31.xml"/><Relationship Id="rId55" Type="http://schemas.openxmlformats.org/officeDocument/2006/relationships/slide" Target="/ppt/slides/slide74.xml"/><Relationship Id="rId10" Type="http://schemas.openxmlformats.org/officeDocument/2006/relationships/slide" Target="/ppt/slides/slide23.xml"/><Relationship Id="rId54" Type="http://schemas.openxmlformats.org/officeDocument/2006/relationships/slide" Target="/ppt/slides/slide123.xml"/><Relationship Id="rId13" Type="http://schemas.openxmlformats.org/officeDocument/2006/relationships/slide" Target="/ppt/slides/slide31.xml"/><Relationship Id="rId57" Type="http://schemas.openxmlformats.org/officeDocument/2006/relationships/slide" Target="/ppt/slides/slide74.xml"/><Relationship Id="rId12" Type="http://schemas.openxmlformats.org/officeDocument/2006/relationships/slide" Target="/ppt/slides/slide31.xml"/><Relationship Id="rId56" Type="http://schemas.openxmlformats.org/officeDocument/2006/relationships/slide" Target="/ppt/slides/slide132.xml"/><Relationship Id="rId15" Type="http://schemas.openxmlformats.org/officeDocument/2006/relationships/slide" Target="/ppt/slides/slide37.xml"/><Relationship Id="rId14" Type="http://schemas.openxmlformats.org/officeDocument/2006/relationships/slide" Target="/ppt/slides/slide37.xml"/><Relationship Id="rId58" Type="http://schemas.openxmlformats.org/officeDocument/2006/relationships/slide" Target="/ppt/slides/slide138.xml"/><Relationship Id="rId17" Type="http://schemas.openxmlformats.org/officeDocument/2006/relationships/slide" Target="/ppt/slides/slide43.xml"/><Relationship Id="rId16" Type="http://schemas.openxmlformats.org/officeDocument/2006/relationships/slide" Target="/ppt/slides/slide37.xml"/><Relationship Id="rId19" Type="http://schemas.openxmlformats.org/officeDocument/2006/relationships/slide" Target="/ppt/slides/slide43.xml"/><Relationship Id="rId18" Type="http://schemas.openxmlformats.org/officeDocument/2006/relationships/slide" Target="/ppt/slides/slide4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Relationship Id="rId6" Type="http://schemas.openxmlformats.org/officeDocument/2006/relationships/image" Target="../media/image11.png"/><Relationship Id="rId7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Relationship Id="rId4" Type="http://schemas.openxmlformats.org/officeDocument/2006/relationships/image" Target="../media/image32.png"/><Relationship Id="rId5" Type="http://schemas.openxmlformats.org/officeDocument/2006/relationships/image" Target="../media/image3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Relationship Id="rId4" Type="http://schemas.openxmlformats.org/officeDocument/2006/relationships/image" Target="../media/image5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png"/><Relationship Id="rId4" Type="http://schemas.openxmlformats.org/officeDocument/2006/relationships/image" Target="../media/image41.png"/><Relationship Id="rId5" Type="http://schemas.openxmlformats.org/officeDocument/2006/relationships/image" Target="../media/image4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4.png"/><Relationship Id="rId4" Type="http://schemas.openxmlformats.org/officeDocument/2006/relationships/image" Target="../media/image44.png"/><Relationship Id="rId5" Type="http://schemas.openxmlformats.org/officeDocument/2006/relationships/image" Target="../media/image5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9.png"/><Relationship Id="rId4" Type="http://schemas.openxmlformats.org/officeDocument/2006/relationships/image" Target="../media/image5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png"/><Relationship Id="rId4" Type="http://schemas.openxmlformats.org/officeDocument/2006/relationships/image" Target="../media/image74.png"/><Relationship Id="rId5" Type="http://schemas.openxmlformats.org/officeDocument/2006/relationships/image" Target="../media/image5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png"/><Relationship Id="rId4" Type="http://schemas.openxmlformats.org/officeDocument/2006/relationships/image" Target="../media/image5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6.png"/><Relationship Id="rId4" Type="http://schemas.openxmlformats.org/officeDocument/2006/relationships/image" Target="../media/image73.png"/><Relationship Id="rId5" Type="http://schemas.openxmlformats.org/officeDocument/2006/relationships/image" Target="../media/image5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4.png"/><Relationship Id="rId4" Type="http://schemas.openxmlformats.org/officeDocument/2006/relationships/image" Target="../media/image63.png"/><Relationship Id="rId5" Type="http://schemas.openxmlformats.org/officeDocument/2006/relationships/image" Target="../media/image65.png"/><Relationship Id="rId6" Type="http://schemas.openxmlformats.org/officeDocument/2006/relationships/image" Target="../media/image6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1.png"/><Relationship Id="rId4" Type="http://schemas.openxmlformats.org/officeDocument/2006/relationships/image" Target="../media/image109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7.png"/><Relationship Id="rId4" Type="http://schemas.openxmlformats.org/officeDocument/2006/relationships/image" Target="../media/image68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2.png"/><Relationship Id="rId4" Type="http://schemas.openxmlformats.org/officeDocument/2006/relationships/image" Target="../media/image70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8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78.png"/><Relationship Id="rId4" Type="http://schemas.openxmlformats.org/officeDocument/2006/relationships/image" Target="../media/image7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5.png"/><Relationship Id="rId4" Type="http://schemas.openxmlformats.org/officeDocument/2006/relationships/image" Target="../media/image9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82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8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87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80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84.png"/><Relationship Id="rId4" Type="http://schemas.openxmlformats.org/officeDocument/2006/relationships/image" Target="../media/image86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21.png"/><Relationship Id="rId4" Type="http://schemas.openxmlformats.org/officeDocument/2006/relationships/image" Target="../media/image9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4.png"/><Relationship Id="rId4" Type="http://schemas.openxmlformats.org/officeDocument/2006/relationships/image" Target="../media/image83.png"/><Relationship Id="rId5" Type="http://schemas.openxmlformats.org/officeDocument/2006/relationships/image" Target="../media/image8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89.png"/><Relationship Id="rId4" Type="http://schemas.openxmlformats.org/officeDocument/2006/relationships/image" Target="../media/image91.png"/><Relationship Id="rId5" Type="http://schemas.openxmlformats.org/officeDocument/2006/relationships/image" Target="../media/image9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08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97.png"/><Relationship Id="rId4" Type="http://schemas.openxmlformats.org/officeDocument/2006/relationships/image" Target="../media/image90.png"/><Relationship Id="rId5" Type="http://schemas.openxmlformats.org/officeDocument/2006/relationships/image" Target="../media/image9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96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0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99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98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00.png"/><Relationship Id="rId4" Type="http://schemas.openxmlformats.org/officeDocument/2006/relationships/image" Target="../media/image10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01.png"/><Relationship Id="rId4" Type="http://schemas.openxmlformats.org/officeDocument/2006/relationships/image" Target="../media/image103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4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13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15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05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36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06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10.png"/><Relationship Id="rId4" Type="http://schemas.openxmlformats.org/officeDocument/2006/relationships/image" Target="../media/image118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4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12.png"/><Relationship Id="rId4" Type="http://schemas.openxmlformats.org/officeDocument/2006/relationships/image" Target="../media/image107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11.png"/><Relationship Id="rId4" Type="http://schemas.openxmlformats.org/officeDocument/2006/relationships/image" Target="../media/image11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19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34.png"/><Relationship Id="rId4" Type="http://schemas.openxmlformats.org/officeDocument/2006/relationships/image" Target="../media/image126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16.png"/><Relationship Id="rId4" Type="http://schemas.openxmlformats.org/officeDocument/2006/relationships/image" Target="../media/image117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20.png"/><Relationship Id="rId4" Type="http://schemas.openxmlformats.org/officeDocument/2006/relationships/image" Target="../media/image14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23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24.png"/><Relationship Id="rId4" Type="http://schemas.openxmlformats.org/officeDocument/2006/relationships/image" Target="../media/image125.png"/><Relationship Id="rId5" Type="http://schemas.openxmlformats.org/officeDocument/2006/relationships/image" Target="../media/image122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42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4.png"/><Relationship Id="rId4" Type="http://schemas.openxmlformats.org/officeDocument/2006/relationships/image" Target="../media/image128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61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27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30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32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35.png"/><Relationship Id="rId4" Type="http://schemas.openxmlformats.org/officeDocument/2006/relationships/image" Target="../media/image133.png"/><Relationship Id="rId5" Type="http://schemas.openxmlformats.org/officeDocument/2006/relationships/image" Target="../media/image137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31.png"/><Relationship Id="rId4" Type="http://schemas.openxmlformats.org/officeDocument/2006/relationships/image" Target="../media/image140.png"/><Relationship Id="rId5" Type="http://schemas.openxmlformats.org/officeDocument/2006/relationships/image" Target="../media/image144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4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38.png"/><Relationship Id="rId4" Type="http://schemas.openxmlformats.org/officeDocument/2006/relationships/image" Target="../media/image141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47.png"/><Relationship Id="rId4" Type="http://schemas.openxmlformats.org/officeDocument/2006/relationships/image" Target="../media/image143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39.png"/><Relationship Id="rId4" Type="http://schemas.openxmlformats.org/officeDocument/2006/relationships/image" Target="../media/image169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4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52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30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50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49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45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46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4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53.png"/><Relationship Id="rId4" Type="http://schemas.openxmlformats.org/officeDocument/2006/relationships/image" Target="../media/image155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51.png"/><Relationship Id="rId4" Type="http://schemas.openxmlformats.org/officeDocument/2006/relationships/image" Target="../media/image158.png"/><Relationship Id="rId5" Type="http://schemas.openxmlformats.org/officeDocument/2006/relationships/image" Target="../media/image154.png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56.png"/><Relationship Id="rId4" Type="http://schemas.openxmlformats.org/officeDocument/2006/relationships/image" Target="../media/image164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82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62.png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66.pn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57.png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59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167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163.pn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60.png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8.xml"/><Relationship Id="rId3" Type="http://schemas.openxmlformats.org/officeDocument/2006/relationships/image" Target="../media/image185.png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9.xml"/><Relationship Id="rId3" Type="http://schemas.openxmlformats.org/officeDocument/2006/relationships/image" Target="../media/image168.png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0.xml"/><Relationship Id="rId3" Type="http://schemas.openxmlformats.org/officeDocument/2006/relationships/image" Target="../media/image173.png"/><Relationship Id="rId4" Type="http://schemas.openxmlformats.org/officeDocument/2006/relationships/image" Target="../media/image165.png"/><Relationship Id="rId5" Type="http://schemas.openxmlformats.org/officeDocument/2006/relationships/image" Target="../media/image170.png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1.xml"/><Relationship Id="rId3" Type="http://schemas.openxmlformats.org/officeDocument/2006/relationships/image" Target="../media/image14.png"/><Relationship Id="rId4" Type="http://schemas.openxmlformats.org/officeDocument/2006/relationships/image" Target="../media/image183.png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3.xml"/><Relationship Id="rId3" Type="http://schemas.openxmlformats.org/officeDocument/2006/relationships/image" Target="../media/image174.png"/><Relationship Id="rId4" Type="http://schemas.openxmlformats.org/officeDocument/2006/relationships/image" Target="../media/image172.png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4.xml"/><Relationship Id="rId3" Type="http://schemas.openxmlformats.org/officeDocument/2006/relationships/image" Target="../media/image186.png"/><Relationship Id="rId4" Type="http://schemas.openxmlformats.org/officeDocument/2006/relationships/image" Target="../media/image187.png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5.xml"/><Relationship Id="rId3" Type="http://schemas.openxmlformats.org/officeDocument/2006/relationships/image" Target="../media/image181.png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6.xml"/><Relationship Id="rId3" Type="http://schemas.openxmlformats.org/officeDocument/2006/relationships/image" Target="../media/image171.png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7.xml"/><Relationship Id="rId3" Type="http://schemas.openxmlformats.org/officeDocument/2006/relationships/image" Target="../media/image14.png"/><Relationship Id="rId4" Type="http://schemas.openxmlformats.org/officeDocument/2006/relationships/image" Target="../media/image191.png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178.png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0.xml"/><Relationship Id="rId3" Type="http://schemas.openxmlformats.org/officeDocument/2006/relationships/image" Target="../media/image188.png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1.xml"/><Relationship Id="rId3" Type="http://schemas.openxmlformats.org/officeDocument/2006/relationships/image" Target="../media/image175.png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2.xml"/><Relationship Id="rId3" Type="http://schemas.openxmlformats.org/officeDocument/2006/relationships/image" Target="../media/image177.png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3.xml"/><Relationship Id="rId3" Type="http://schemas.openxmlformats.org/officeDocument/2006/relationships/image" Target="../media/image189.png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4.xml"/><Relationship Id="rId3" Type="http://schemas.openxmlformats.org/officeDocument/2006/relationships/image" Target="../media/image176.png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5.xml"/><Relationship Id="rId3" Type="http://schemas.openxmlformats.org/officeDocument/2006/relationships/image" Target="../media/image190.png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6.xml"/><Relationship Id="rId3" Type="http://schemas.openxmlformats.org/officeDocument/2006/relationships/image" Target="../media/image179.png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7.xml"/><Relationship Id="rId3" Type="http://schemas.openxmlformats.org/officeDocument/2006/relationships/image" Target="../media/image184.png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14.png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9.xml"/><Relationship Id="rId3" Type="http://schemas.openxmlformats.org/officeDocument/2006/relationships/image" Target="../media/image180.png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0.xml"/><Relationship Id="rId3" Type="http://schemas.openxmlformats.org/officeDocument/2006/relationships/image" Target="../media/image192.png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1.xml"/><Relationship Id="rId3" Type="http://schemas.openxmlformats.org/officeDocument/2006/relationships/image" Target="../media/image15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ctrTitle"/>
          </p:nvPr>
        </p:nvSpPr>
        <p:spPr>
          <a:xfrm>
            <a:off x="1851300" y="1634250"/>
            <a:ext cx="54414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Fraction Multiplication </a:t>
            </a:r>
            <a:endParaRPr sz="27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and Division</a:t>
            </a:r>
            <a:endParaRPr sz="27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2112300" y="2372251"/>
            <a:ext cx="4919400" cy="3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Grade 5: Unit 3</a:t>
            </a:r>
            <a:endParaRPr sz="2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2" name="Google Shape;72;p16"/>
          <p:cNvSpPr txBox="1"/>
          <p:nvPr/>
        </p:nvSpPr>
        <p:spPr>
          <a:xfrm>
            <a:off x="606900" y="4274425"/>
            <a:ext cx="7363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Hepta Slab"/>
                <a:ea typeface="Hepta Slab"/>
                <a:cs typeface="Hepta Slab"/>
                <a:sym typeface="Hepta Slab"/>
              </a:rPr>
              <a:t>Standards addressed: 5.NF.B, 5.NF.B.</a:t>
            </a:r>
            <a:r>
              <a:rPr lang="en">
                <a:solidFill>
                  <a:srgbClr val="666666"/>
                </a:solidFill>
                <a:latin typeface="Hepta Slab"/>
                <a:ea typeface="Hepta Slab"/>
                <a:cs typeface="Hepta Slab"/>
                <a:sym typeface="Hepta Slab"/>
              </a:rPr>
              <a:t>4, </a:t>
            </a:r>
            <a:r>
              <a:rPr lang="en">
                <a:solidFill>
                  <a:srgbClr val="666666"/>
                </a:solidFill>
                <a:latin typeface="Hepta Slab"/>
                <a:ea typeface="Hepta Slab"/>
                <a:cs typeface="Hepta Slab"/>
                <a:sym typeface="Hepta Slab"/>
              </a:rPr>
              <a:t>5.NF.B.6, 5.NF.B.7, 5.NBT.B.7</a:t>
            </a:r>
            <a:endParaRPr>
              <a:solidFill>
                <a:srgbClr val="666666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70425" y="129300"/>
            <a:ext cx="992875" cy="10272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0" y="4709975"/>
            <a:ext cx="91440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latin typeface="Times New Roman"/>
                <a:ea typeface="Times New Roman"/>
                <a:cs typeface="Times New Roman"/>
                <a:sym typeface="Times New Roman"/>
              </a:rPr>
              <a:t> These slides have been created by Britnee Wright- Southeast Arkansas Education Cooperative  and are not official IM materials. Images and language are taken from IM Grade 5, Unit 3  by Illustrative Mathematics.  </a:t>
            </a:r>
            <a:endParaRPr sz="7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latin typeface="Times New Roman"/>
                <a:ea typeface="Times New Roman"/>
                <a:cs typeface="Times New Roman"/>
                <a:sym typeface="Times New Roman"/>
              </a:rPr>
              <a:t>Copyright 2020 by Illustrative Mathematics. All Rights Reserved, adapted and shared with permission.</a:t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17"/>
          <p:cNvGrpSpPr/>
          <p:nvPr/>
        </p:nvGrpSpPr>
        <p:grpSpPr>
          <a:xfrm>
            <a:off x="5807792" y="938763"/>
            <a:ext cx="3305700" cy="2044690"/>
            <a:chOff x="5632317" y="1189775"/>
            <a:chExt cx="3305700" cy="2367087"/>
          </a:xfrm>
        </p:grpSpPr>
        <p:sp>
          <p:nvSpPr>
            <p:cNvPr id="80" name="Google Shape;80;p17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81" name="Google Shape;81;p17"/>
            <p:cNvSpPr txBox="1"/>
            <p:nvPr/>
          </p:nvSpPr>
          <p:spPr>
            <a:xfrm>
              <a:off x="6064550" y="1968962"/>
              <a:ext cx="2642700" cy="158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Solve problems involving fraction multiplication and division. 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82" name="Google Shape;82;p17"/>
          <p:cNvGrpSpPr/>
          <p:nvPr/>
        </p:nvGrpSpPr>
        <p:grpSpPr>
          <a:xfrm>
            <a:off x="0" y="938786"/>
            <a:ext cx="3546900" cy="2763658"/>
            <a:chOff x="0" y="1189989"/>
            <a:chExt cx="3546900" cy="3199419"/>
          </a:xfrm>
        </p:grpSpPr>
        <p:sp>
          <p:nvSpPr>
            <p:cNvPr id="83" name="Google Shape;83;p17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fmla="val 50000" name="adj"/>
              </a:avLst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84" name="Google Shape;84;p17"/>
            <p:cNvSpPr txBox="1"/>
            <p:nvPr/>
          </p:nvSpPr>
          <p:spPr>
            <a:xfrm>
              <a:off x="283700" y="1975908"/>
              <a:ext cx="2466300" cy="24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Recognize and use this generalization to multiply fractions numerically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2921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Represent and describe multiplication of a fraction by a fraction using area concepts.</a:t>
              </a:r>
              <a:r>
                <a:rPr lang="en" sz="10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 </a:t>
              </a:r>
              <a:endParaRPr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85" name="Google Shape;85;p17"/>
          <p:cNvGrpSpPr/>
          <p:nvPr/>
        </p:nvGrpSpPr>
        <p:grpSpPr>
          <a:xfrm>
            <a:off x="2919154" y="938763"/>
            <a:ext cx="3305700" cy="2399676"/>
            <a:chOff x="2944204" y="1189775"/>
            <a:chExt cx="3305700" cy="2778046"/>
          </a:xfrm>
        </p:grpSpPr>
        <p:sp>
          <p:nvSpPr>
            <p:cNvPr id="86" name="Google Shape;86;p17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87" name="Google Shape;87;p17"/>
            <p:cNvSpPr txBox="1"/>
            <p:nvPr/>
          </p:nvSpPr>
          <p:spPr>
            <a:xfrm>
              <a:off x="3114375" y="1991421"/>
              <a:ext cx="2642700" cy="19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Divide a unit fraction by a whole number using whole-number division concepts. 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Divide a whole number by a unit fraction using whole-number division concepts. 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88" name="Google Shape;88;p17"/>
          <p:cNvSpPr txBox="1"/>
          <p:nvPr/>
        </p:nvSpPr>
        <p:spPr>
          <a:xfrm>
            <a:off x="97200" y="863750"/>
            <a:ext cx="26427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A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1-8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Quicksand"/>
                <a:ea typeface="Quicksand"/>
                <a:cs typeface="Quicksand"/>
                <a:sym typeface="Quicksand"/>
              </a:rPr>
              <a:t>5.NF.B.4, 5.NF.B.4.a, 5.NF.B.4.b, 5.NF.B.6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3165100" y="863750"/>
            <a:ext cx="26427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B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Lessons 9-16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Quicksand"/>
                <a:ea typeface="Quicksand"/>
                <a:cs typeface="Quicksand"/>
                <a:sym typeface="Quicksand"/>
              </a:rPr>
              <a:t>5.NBT.B.7, 5.NF.B.7, 5.NF.B.7.a, 5.NF.B.7.b, 5.NF.B.7.c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5899625" y="863750"/>
            <a:ext cx="26427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C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17-19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Quicksand"/>
                <a:ea typeface="Quicksand"/>
                <a:cs typeface="Quicksand"/>
                <a:sym typeface="Quicksand"/>
              </a:rPr>
              <a:t>5.NF.B, 5.NF.B.4, 5.NF.B.6, 5.NF.B.7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1052700" y="134150"/>
            <a:ext cx="70386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Unit 3 Progression Overview</a:t>
            </a:r>
            <a:endParaRPr sz="2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050" y="2399937"/>
            <a:ext cx="1221012" cy="343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675" y="4021325"/>
            <a:ext cx="1858799" cy="971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5563" y="3589000"/>
            <a:ext cx="2835525" cy="530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ctrTitle"/>
          </p:nvPr>
        </p:nvSpPr>
        <p:spPr>
          <a:xfrm>
            <a:off x="1680950" y="583250"/>
            <a:ext cx="5276100" cy="57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Gayathri"/>
                <a:ea typeface="Gayathri"/>
                <a:cs typeface="Gayathri"/>
                <a:sym typeface="Gayathri"/>
              </a:rPr>
              <a:t>Unit 3 Quick Links</a:t>
            </a:r>
            <a:endParaRPr sz="3200">
              <a:solidFill>
                <a:srgbClr val="434343"/>
              </a:solidFill>
              <a:latin typeface="Gayathri"/>
              <a:ea typeface="Gayathri"/>
              <a:cs typeface="Gayathri"/>
              <a:sym typeface="Gayathri"/>
            </a:endParaRPr>
          </a:p>
        </p:txBody>
      </p:sp>
      <p:sp>
        <p:nvSpPr>
          <p:cNvPr id="100" name="Google Shape;100;p18">
            <a:hlinkClick action="ppaction://hlinksldjump" r:id="rId3"/>
          </p:cNvPr>
          <p:cNvSpPr txBox="1"/>
          <p:nvPr/>
        </p:nvSpPr>
        <p:spPr>
          <a:xfrm>
            <a:off x="517325" y="14111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endParaRPr b="1" sz="22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1" name="Google Shape;101;p18">
            <a:hlinkClick action="ppaction://hlinksldjump" r:id="rId5"/>
          </p:cNvPr>
          <p:cNvSpPr txBox="1"/>
          <p:nvPr/>
        </p:nvSpPr>
        <p:spPr>
          <a:xfrm>
            <a:off x="1505950" y="14111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L2</a:t>
            </a:r>
            <a:endParaRPr b="1" sz="22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2" name="Google Shape;102;p18">
            <a:hlinkClick action="ppaction://hlinksldjump" r:id="rId7"/>
          </p:cNvPr>
          <p:cNvSpPr txBox="1"/>
          <p:nvPr/>
        </p:nvSpPr>
        <p:spPr>
          <a:xfrm>
            <a:off x="2494575" y="14111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L3</a:t>
            </a:r>
            <a:endParaRPr b="1" sz="22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3" name="Google Shape;103;p18">
            <a:hlinkClick action="ppaction://hlinksldjump" r:id="rId9"/>
          </p:cNvPr>
          <p:cNvSpPr txBox="1"/>
          <p:nvPr/>
        </p:nvSpPr>
        <p:spPr>
          <a:xfrm>
            <a:off x="3390300" y="14111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L4</a:t>
            </a:r>
            <a:endParaRPr b="1" sz="22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4" name="Google Shape;104;p18">
            <a:hlinkClick action="ppaction://hlinksldjump" r:id="rId11"/>
          </p:cNvPr>
          <p:cNvSpPr txBox="1"/>
          <p:nvPr/>
        </p:nvSpPr>
        <p:spPr>
          <a:xfrm>
            <a:off x="4326250" y="14111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5</a:t>
            </a:r>
            <a:endParaRPr b="1" sz="22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5" name="Google Shape;105;p18">
            <a:hlinkClick action="ppaction://hlinksldjump" r:id="rId14"/>
          </p:cNvPr>
          <p:cNvSpPr txBox="1"/>
          <p:nvPr/>
        </p:nvSpPr>
        <p:spPr>
          <a:xfrm>
            <a:off x="5206350" y="14111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</a:t>
            </a:r>
            <a:endParaRPr b="1" sz="22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6" name="Google Shape;106;p18">
            <a:hlinkClick action="ppaction://hlinksldjump" r:id="rId17"/>
          </p:cNvPr>
          <p:cNvSpPr txBox="1"/>
          <p:nvPr/>
        </p:nvSpPr>
        <p:spPr>
          <a:xfrm>
            <a:off x="6157925" y="14111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7</a:t>
            </a:r>
            <a:endParaRPr b="1" sz="22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7" name="Google Shape;107;p18">
            <a:hlinkClick action="ppaction://hlinksldjump" r:id="rId20"/>
          </p:cNvPr>
          <p:cNvSpPr txBox="1"/>
          <p:nvPr/>
        </p:nvSpPr>
        <p:spPr>
          <a:xfrm>
            <a:off x="6986563" y="14111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8</a:t>
            </a:r>
            <a:endParaRPr b="1" sz="22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8" name="Google Shape;108;p18">
            <a:hlinkClick action="ppaction://hlinksldjump" r:id="rId23"/>
          </p:cNvPr>
          <p:cNvSpPr txBox="1"/>
          <p:nvPr/>
        </p:nvSpPr>
        <p:spPr>
          <a:xfrm>
            <a:off x="517325" y="25738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9</a:t>
            </a:r>
            <a:endParaRPr b="1" sz="22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09" name="Google Shape;109;p18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015874" y="1355625"/>
            <a:ext cx="548700" cy="560038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18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8000224" y="3390161"/>
            <a:ext cx="580025" cy="506289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1" name="Google Shape;111;p18">
            <a:hlinkClick action="ppaction://hlinksldjump" r:id="rId30"/>
          </p:cNvPr>
          <p:cNvSpPr txBox="1"/>
          <p:nvPr/>
        </p:nvSpPr>
        <p:spPr>
          <a:xfrm>
            <a:off x="1545825" y="25738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</a:t>
            </a:r>
            <a:endParaRPr b="1" sz="18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grpSp>
        <p:nvGrpSpPr>
          <p:cNvPr id="112" name="Google Shape;112;p18"/>
          <p:cNvGrpSpPr/>
          <p:nvPr/>
        </p:nvGrpSpPr>
        <p:grpSpPr>
          <a:xfrm>
            <a:off x="8000373" y="283909"/>
            <a:ext cx="780563" cy="669288"/>
            <a:chOff x="570875" y="4322250"/>
            <a:chExt cx="443300" cy="443325"/>
          </a:xfrm>
        </p:grpSpPr>
        <p:sp>
          <p:nvSpPr>
            <p:cNvPr id="113" name="Google Shape;113;p18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8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8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8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" name="Google Shape;117;p18">
            <a:hlinkClick action="ppaction://hlinksldjump" r:id="rId33"/>
          </p:cNvPr>
          <p:cNvSpPr txBox="1"/>
          <p:nvPr/>
        </p:nvSpPr>
        <p:spPr>
          <a:xfrm>
            <a:off x="2574325" y="25738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</a:t>
            </a:r>
            <a:endParaRPr b="1" sz="18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18" name="Google Shape;118;p18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936525" y="2227474"/>
            <a:ext cx="707400" cy="688549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9" name="Google Shape;119;p18">
            <a:hlinkClick action="ppaction://hlinksldjump" r:id="rId38"/>
          </p:cNvPr>
          <p:cNvSpPr txBox="1"/>
          <p:nvPr/>
        </p:nvSpPr>
        <p:spPr>
          <a:xfrm>
            <a:off x="3430175" y="25738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</a:t>
            </a:r>
            <a:endParaRPr b="1" sz="18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0" name="Google Shape;120;p18">
            <a:hlinkClick action="ppaction://hlinksldjump" r:id="rId41"/>
          </p:cNvPr>
          <p:cNvSpPr txBox="1"/>
          <p:nvPr/>
        </p:nvSpPr>
        <p:spPr>
          <a:xfrm>
            <a:off x="4366125" y="25333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</a:t>
            </a:r>
            <a:endParaRPr b="1" sz="18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1" name="Google Shape;121;p18">
            <a:hlinkClick action="ppaction://hlinksldjump" r:id="rId44"/>
          </p:cNvPr>
          <p:cNvSpPr txBox="1"/>
          <p:nvPr/>
        </p:nvSpPr>
        <p:spPr>
          <a:xfrm>
            <a:off x="5246550" y="25333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</a:t>
            </a:r>
            <a:endParaRPr b="1" sz="18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2" name="Google Shape;122;p18">
            <a:hlinkClick action="ppaction://hlinksldjump" r:id="rId47"/>
          </p:cNvPr>
          <p:cNvSpPr txBox="1"/>
          <p:nvPr/>
        </p:nvSpPr>
        <p:spPr>
          <a:xfrm>
            <a:off x="6197800" y="25333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5</a:t>
            </a:r>
            <a:endParaRPr b="1" sz="18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3" name="Google Shape;123;p18">
            <a:hlinkClick action="ppaction://hlinksldjump" r:id="rId50"/>
          </p:cNvPr>
          <p:cNvSpPr txBox="1"/>
          <p:nvPr/>
        </p:nvSpPr>
        <p:spPr>
          <a:xfrm>
            <a:off x="7058288" y="25333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</a:t>
            </a:r>
            <a:endParaRPr b="1" sz="18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4" name="Google Shape;124;p18">
            <a:hlinkClick action="ppaction://hlinksldjump" r:id="rId53"/>
          </p:cNvPr>
          <p:cNvSpPr txBox="1"/>
          <p:nvPr/>
        </p:nvSpPr>
        <p:spPr>
          <a:xfrm>
            <a:off x="583738" y="363242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</a:rPr>
              <a:t>7</a:t>
            </a:r>
            <a:endParaRPr b="1" sz="18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5" name="Google Shape;125;p18">
            <a:hlinkClick action="ppaction://hlinksldjump" r:id="rId55"/>
          </p:cNvPr>
          <p:cNvSpPr txBox="1"/>
          <p:nvPr/>
        </p:nvSpPr>
        <p:spPr>
          <a:xfrm>
            <a:off x="1545813" y="363242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</a:rPr>
              <a:t>8</a:t>
            </a:r>
            <a:endParaRPr b="1" sz="18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6" name="Google Shape;126;p18">
            <a:hlinkClick action="ppaction://hlinksldjump" r:id="rId57"/>
          </p:cNvPr>
          <p:cNvSpPr txBox="1"/>
          <p:nvPr/>
        </p:nvSpPr>
        <p:spPr>
          <a:xfrm>
            <a:off x="2507888" y="363242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>
                <a:solidFill>
                  <a:srgbClr val="674EA7"/>
                </a:solidFill>
                <a:latin typeface="Hepta Slab"/>
                <a:ea typeface="Hepta Slab"/>
                <a:cs typeface="Hepta Slab"/>
                <a:sym typeface="Hepta Slab"/>
              </a:rPr>
              <a:t>9</a:t>
            </a:r>
            <a:endParaRPr b="1" sz="1800">
              <a:solidFill>
                <a:srgbClr val="674EA7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ctrTitle"/>
          </p:nvPr>
        </p:nvSpPr>
        <p:spPr>
          <a:xfrm>
            <a:off x="1188825" y="1786750"/>
            <a:ext cx="68661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One Piece of One Part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2698200" y="267927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problems about unit fractions.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2171877" y="27571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 txBox="1"/>
          <p:nvPr/>
        </p:nvSpPr>
        <p:spPr>
          <a:xfrm>
            <a:off x="-924675" y="4859100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5.NF.B.4.a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7770600" y="-1793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type="ctrTitle"/>
          </p:nvPr>
        </p:nvSpPr>
        <p:spPr>
          <a:xfrm>
            <a:off x="685800" y="794922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</a:t>
            </a:r>
            <a:endParaRPr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Baked Macaroni and Cheese</a:t>
            </a:r>
            <a:r>
              <a:rPr lang="en" sz="2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 </a:t>
            </a:r>
            <a:endParaRPr b="0" sz="28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42" name="Google Shape;142;p20"/>
          <p:cNvPicPr preferRelativeResize="0"/>
          <p:nvPr/>
        </p:nvPicPr>
        <p:blipFill rotWithShape="1">
          <a:blip r:embed="rId3">
            <a:alphaModFix/>
          </a:blip>
          <a:srcRect b="7313" l="0" r="1777" t="0"/>
          <a:stretch/>
        </p:blipFill>
        <p:spPr>
          <a:xfrm>
            <a:off x="2410050" y="1496550"/>
            <a:ext cx="4445199" cy="3142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43" name="Google Shape;143;p20"/>
          <p:cNvGrpSpPr/>
          <p:nvPr/>
        </p:nvGrpSpPr>
        <p:grpSpPr>
          <a:xfrm rot="-698982">
            <a:off x="270551" y="1660954"/>
            <a:ext cx="2102653" cy="1060779"/>
            <a:chOff x="254750" y="1577025"/>
            <a:chExt cx="2155248" cy="1069850"/>
          </a:xfrm>
        </p:grpSpPr>
        <p:sp>
          <p:nvSpPr>
            <p:cNvPr id="144" name="Google Shape;144;p20"/>
            <p:cNvSpPr/>
            <p:nvPr/>
          </p:nvSpPr>
          <p:spPr>
            <a:xfrm>
              <a:off x="254750" y="1577025"/>
              <a:ext cx="2155248" cy="1069848"/>
            </a:xfrm>
            <a:prstGeom prst="cloud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0"/>
            <p:cNvSpPr txBox="1"/>
            <p:nvPr/>
          </p:nvSpPr>
          <p:spPr>
            <a:xfrm>
              <a:off x="521625" y="1831775"/>
              <a:ext cx="1819800" cy="8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Caveat Brush"/>
                  <a:ea typeface="Caveat Brush"/>
                  <a:cs typeface="Caveat Brush"/>
                  <a:sym typeface="Caveat Brush"/>
                </a:rPr>
                <a:t>What do you notice?</a:t>
              </a:r>
              <a:endParaRPr sz="1700"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</p:grpSp>
      <p:grpSp>
        <p:nvGrpSpPr>
          <p:cNvPr id="146" name="Google Shape;146;p20"/>
          <p:cNvGrpSpPr/>
          <p:nvPr/>
        </p:nvGrpSpPr>
        <p:grpSpPr>
          <a:xfrm rot="1229362">
            <a:off x="7057522" y="2231678"/>
            <a:ext cx="2136204" cy="1060803"/>
            <a:chOff x="254750" y="1577025"/>
            <a:chExt cx="2189585" cy="1069856"/>
          </a:xfrm>
        </p:grpSpPr>
        <p:sp>
          <p:nvSpPr>
            <p:cNvPr id="147" name="Google Shape;147;p20"/>
            <p:cNvSpPr/>
            <p:nvPr/>
          </p:nvSpPr>
          <p:spPr>
            <a:xfrm>
              <a:off x="254750" y="1577025"/>
              <a:ext cx="2155248" cy="1069848"/>
            </a:xfrm>
            <a:prstGeom prst="cloud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0"/>
            <p:cNvSpPr txBox="1"/>
            <p:nvPr/>
          </p:nvSpPr>
          <p:spPr>
            <a:xfrm>
              <a:off x="521635" y="1831781"/>
              <a:ext cx="1922700" cy="8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Caveat Brush"/>
                  <a:ea typeface="Caveat Brush"/>
                  <a:cs typeface="Caveat Brush"/>
                  <a:sym typeface="Caveat Brush"/>
                </a:rPr>
                <a:t>What do you wonder?</a:t>
              </a:r>
              <a:endParaRPr sz="1700"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/>
          <p:nvPr>
            <p:ph type="ctrTitle"/>
          </p:nvPr>
        </p:nvSpPr>
        <p:spPr>
          <a:xfrm>
            <a:off x="527325" y="466150"/>
            <a:ext cx="6245700" cy="64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Of What?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4" name="Google Shape;154;p2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55" name="Google Shape;155;p21"/>
          <p:cNvSpPr txBox="1"/>
          <p:nvPr/>
        </p:nvSpPr>
        <p:spPr>
          <a:xfrm>
            <a:off x="599100" y="1322250"/>
            <a:ext cx="79458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At a family dinner, a pan of macaroni and cheese is ½ full. Jada eats ⅓ of the remaining macaroni and cheese in the pan.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Quicksand"/>
              <a:buAutoNum type="arabicPeriod"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Draw a diagram to represent the situation.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Font typeface="Quicksand"/>
              <a:buAutoNum type="arabicPeriod"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How much of the whole pan of macaroni and cheese did Jada eat? Explain or show your reasoning.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6" name="Google Shape;156;p21"/>
          <p:cNvPicPr preferRelativeResize="0"/>
          <p:nvPr/>
        </p:nvPicPr>
        <p:blipFill rotWithShape="1">
          <a:blip r:embed="rId3">
            <a:alphaModFix/>
          </a:blip>
          <a:srcRect b="20121" l="0" r="0" t="0"/>
          <a:stretch/>
        </p:blipFill>
        <p:spPr>
          <a:xfrm>
            <a:off x="5964450" y="3161025"/>
            <a:ext cx="2495550" cy="1460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>
            <p:ph type="ctrTitle"/>
          </p:nvPr>
        </p:nvSpPr>
        <p:spPr>
          <a:xfrm>
            <a:off x="800650" y="397750"/>
            <a:ext cx="5111100" cy="58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The Same, but Different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2" name="Google Shape;162;p2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3" name="Google Shape;163;p22"/>
          <p:cNvSpPr txBox="1"/>
          <p:nvPr/>
        </p:nvSpPr>
        <p:spPr>
          <a:xfrm>
            <a:off x="599100" y="1108750"/>
            <a:ext cx="79458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Partner A: Diego eats macaroni and cheese from a pan that is ½  full. He eats ¼ of the remaining macaroni and cheese in the pan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1371600" rtl="0" algn="l"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AutoNum type="arabicPeriod"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Draw a diagram to represent the situation.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1371600" rtl="0" algn="l">
              <a:spcBef>
                <a:spcPts val="1000"/>
              </a:spcBef>
              <a:spcAft>
                <a:spcPts val="0"/>
              </a:spcAft>
              <a:buSzPts val="1600"/>
              <a:buFont typeface="Quicksand"/>
              <a:buAutoNum type="arabicPeriod"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How much of the whole pan did Diego eat?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Partner B: Kiran eats macaroni and cheese from a pan that is ⅓ full. He eats ¼ of the remaining macaroni and cheese in the pan.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 1. Draw a diagram to represent the situation.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 2. How much of the whole pan did Kiran eat?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Discuss your solution with your partner. What is the same about these situations? What is different? 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/>
          <p:nvPr/>
        </p:nvSpPr>
        <p:spPr>
          <a:xfrm flipH="1">
            <a:off x="479146" y="1601475"/>
            <a:ext cx="2771929" cy="1722402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3"/>
          <p:cNvSpPr txBox="1"/>
          <p:nvPr/>
        </p:nvSpPr>
        <p:spPr>
          <a:xfrm>
            <a:off x="990638" y="1768925"/>
            <a:ext cx="18531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Quicksand"/>
                <a:ea typeface="Quicksand"/>
                <a:cs typeface="Quicksand"/>
                <a:sym typeface="Quicksand"/>
              </a:rPr>
              <a:t>What do we need to know to figure out how much of the whole pan of macaroni and cheese Mai ate?</a:t>
            </a:r>
            <a:endParaRPr b="1"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0" name="Google Shape;170;p23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1" name="Google Shape;171;p23"/>
          <p:cNvSpPr/>
          <p:nvPr/>
        </p:nvSpPr>
        <p:spPr>
          <a:xfrm>
            <a:off x="6135899" y="2408100"/>
            <a:ext cx="2876076" cy="2177368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3"/>
          <p:cNvSpPr txBox="1"/>
          <p:nvPr/>
        </p:nvSpPr>
        <p:spPr>
          <a:xfrm>
            <a:off x="6647375" y="2676500"/>
            <a:ext cx="18531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Quicksand"/>
                <a:ea typeface="Quicksand"/>
                <a:cs typeface="Quicksand"/>
                <a:sym typeface="Quicksand"/>
              </a:rPr>
              <a:t>Describe how you would draw a diagram to represent this situation. Describe how you would determine how much of the whole pan of macaroni and cheese Mai ate.</a:t>
            </a:r>
            <a:endParaRPr b="1" sz="1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3" name="Google Shape;173;p23"/>
          <p:cNvSpPr txBox="1"/>
          <p:nvPr/>
        </p:nvSpPr>
        <p:spPr>
          <a:xfrm>
            <a:off x="1019000" y="473100"/>
            <a:ext cx="5458800" cy="6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 Mai eats some macaroni and cheese from a pan that has some macaroni and cheese left in it. Draw a square, for all to see, to represent the pan of macaroni and cheese.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74" name="Google Shape;174;p23"/>
          <p:cNvPicPr preferRelativeResize="0"/>
          <p:nvPr/>
        </p:nvPicPr>
        <p:blipFill rotWithShape="1">
          <a:blip r:embed="rId3">
            <a:alphaModFix/>
          </a:blip>
          <a:srcRect b="4616" l="17597" r="19307" t="4688"/>
          <a:stretch/>
        </p:blipFill>
        <p:spPr>
          <a:xfrm>
            <a:off x="3251076" y="1504338"/>
            <a:ext cx="1449025" cy="131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3"/>
          <p:cNvSpPr txBox="1"/>
          <p:nvPr/>
        </p:nvSpPr>
        <p:spPr>
          <a:xfrm>
            <a:off x="5029025" y="1601475"/>
            <a:ext cx="3829200" cy="6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Mai eats macaroni and cheese from a pan that is ½ full. She eats ½  of the remaining macaroni and cheese in the pan.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76" name="Google Shape;176;p23"/>
          <p:cNvPicPr preferRelativeResize="0"/>
          <p:nvPr/>
        </p:nvPicPr>
        <p:blipFill rotWithShape="1">
          <a:blip r:embed="rId3">
            <a:alphaModFix/>
          </a:blip>
          <a:srcRect b="4616" l="17597" r="19307" t="4688"/>
          <a:stretch/>
        </p:blipFill>
        <p:spPr>
          <a:xfrm>
            <a:off x="4700101" y="3500613"/>
            <a:ext cx="1449025" cy="131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/>
          <p:nvPr/>
        </p:nvSpPr>
        <p:spPr>
          <a:xfrm flipH="1">
            <a:off x="921938" y="1868350"/>
            <a:ext cx="3142838" cy="1952869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4"/>
          <p:cNvSpPr txBox="1"/>
          <p:nvPr/>
        </p:nvSpPr>
        <p:spPr>
          <a:xfrm>
            <a:off x="1314662" y="2082938"/>
            <a:ext cx="23574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Quicksand"/>
                <a:ea typeface="Quicksand"/>
                <a:cs typeface="Quicksand"/>
                <a:sym typeface="Quicksand"/>
              </a:rPr>
              <a:t>How does this expression represent how much of the pan Mai ate?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3" name="Google Shape;183;p24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84" name="Google Shape;184;p24"/>
          <p:cNvPicPr preferRelativeResize="0"/>
          <p:nvPr/>
        </p:nvPicPr>
        <p:blipFill rotWithShape="1">
          <a:blip r:embed="rId3">
            <a:alphaModFix/>
          </a:blip>
          <a:srcRect b="4616" l="17597" r="19307" t="4688"/>
          <a:stretch/>
        </p:blipFill>
        <p:spPr>
          <a:xfrm>
            <a:off x="4372550" y="2819252"/>
            <a:ext cx="1685150" cy="152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8275" y="771100"/>
            <a:ext cx="1590647" cy="115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/>
          <p:nvPr>
            <p:ph type="ctrTitle"/>
          </p:nvPr>
        </p:nvSpPr>
        <p:spPr>
          <a:xfrm>
            <a:off x="970475" y="1652550"/>
            <a:ext cx="71814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Represent Unit Fraction Multiplication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1" name="Google Shape;191;p25"/>
          <p:cNvSpPr txBox="1"/>
          <p:nvPr/>
        </p:nvSpPr>
        <p:spPr>
          <a:xfrm>
            <a:off x="2788775" y="2468425"/>
            <a:ext cx="4447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multiply unit fractions.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" name="Google Shape;192;p25"/>
          <p:cNvSpPr/>
          <p:nvPr/>
        </p:nvSpPr>
        <p:spPr>
          <a:xfrm>
            <a:off x="2311027" y="24684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5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5.NF.B.4.a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4" name="Google Shape;194;p25"/>
          <p:cNvSpPr txBox="1"/>
          <p:nvPr/>
        </p:nvSpPr>
        <p:spPr>
          <a:xfrm>
            <a:off x="7770600" y="-1702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/>
          <p:nvPr>
            <p:ph type="ctrTitle"/>
          </p:nvPr>
        </p:nvSpPr>
        <p:spPr>
          <a:xfrm>
            <a:off x="618675" y="397550"/>
            <a:ext cx="69864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Which One Doesn’t Belong: Diagrams</a:t>
            </a:r>
            <a:endParaRPr sz="25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0" name="Google Shape;200;p2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01" name="Google Shape;20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5150" y="1118150"/>
            <a:ext cx="3882314" cy="3720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/>
          <p:nvPr>
            <p:ph type="ctrTitle"/>
          </p:nvPr>
        </p:nvSpPr>
        <p:spPr>
          <a:xfrm>
            <a:off x="512050" y="301900"/>
            <a:ext cx="6621000" cy="77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Interpret Diagrams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7" name="Google Shape;207;p2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08" name="Google Shape;20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8750" y="1217900"/>
            <a:ext cx="2663275" cy="2414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9" name="Google Shape;20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475" y="3711575"/>
            <a:ext cx="3171825" cy="885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0" name="Google Shape;21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4525" y="1108738"/>
            <a:ext cx="2380900" cy="2252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1" name="Google Shape;21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05575" y="3459462"/>
            <a:ext cx="3200400" cy="847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2" name="Google Shape;212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1875" y="4405875"/>
            <a:ext cx="4489250" cy="33009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"/>
          <p:cNvSpPr txBox="1"/>
          <p:nvPr>
            <p:ph type="ctrTitle"/>
          </p:nvPr>
        </p:nvSpPr>
        <p:spPr>
          <a:xfrm>
            <a:off x="1611025" y="556175"/>
            <a:ext cx="5374800" cy="64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Write an Expression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18" name="Google Shape;218;p2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19" name="Google Shape;21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450" y="1358675"/>
            <a:ext cx="3825075" cy="2951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0" name="Google Shape;220;p28"/>
          <p:cNvPicPr preferRelativeResize="0"/>
          <p:nvPr/>
        </p:nvPicPr>
        <p:blipFill rotWithShape="1">
          <a:blip r:embed="rId4">
            <a:alphaModFix/>
          </a:blip>
          <a:srcRect b="0" l="0" r="8256" t="0"/>
          <a:stretch/>
        </p:blipFill>
        <p:spPr>
          <a:xfrm>
            <a:off x="4415075" y="1748838"/>
            <a:ext cx="4678825" cy="49014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1" name="Google Shape;22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5263" y="2879075"/>
            <a:ext cx="4498450" cy="4192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2" name="Google Shape;22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57038" y="3685675"/>
            <a:ext cx="4594910" cy="490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/>
          <p:nvPr>
            <p:ph type="ctrTitle"/>
          </p:nvPr>
        </p:nvSpPr>
        <p:spPr>
          <a:xfrm>
            <a:off x="1611025" y="556175"/>
            <a:ext cx="5374800" cy="64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Write an Expression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29" name="Google Shape;22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3025" y="1308650"/>
            <a:ext cx="3695700" cy="3248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0" name="Google Shape;23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9650" y="2521750"/>
            <a:ext cx="3448050" cy="400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/>
          <p:nvPr/>
        </p:nvSpPr>
        <p:spPr>
          <a:xfrm>
            <a:off x="6672050" y="1604912"/>
            <a:ext cx="2217218" cy="177346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0"/>
          <p:cNvSpPr txBox="1"/>
          <p:nvPr/>
        </p:nvSpPr>
        <p:spPr>
          <a:xfrm>
            <a:off x="6938875" y="1855875"/>
            <a:ext cx="1537500" cy="9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How do you know these equations are true?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7" name="Google Shape;237;p30"/>
          <p:cNvSpPr txBox="1"/>
          <p:nvPr>
            <p:ph idx="4294967295" type="title"/>
          </p:nvPr>
        </p:nvSpPr>
        <p:spPr>
          <a:xfrm>
            <a:off x="586950" y="511750"/>
            <a:ext cx="69462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Quicksand"/>
                <a:ea typeface="Quicksand"/>
                <a:cs typeface="Quicksand"/>
                <a:sym typeface="Quicksand"/>
              </a:rPr>
              <a:t>Today we wrote multiplication expressions to represent shaded rectangles. We also wrote fractions to represent the size of the shaded piece.</a:t>
            </a:r>
            <a:endParaRPr b="0" sz="14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38" name="Google Shape;238;p30"/>
          <p:cNvPicPr preferRelativeResize="0"/>
          <p:nvPr/>
        </p:nvPicPr>
        <p:blipFill rotWithShape="1">
          <a:blip r:embed="rId3">
            <a:alphaModFix/>
          </a:blip>
          <a:srcRect b="0" l="14426" r="18755" t="0"/>
          <a:stretch/>
        </p:blipFill>
        <p:spPr>
          <a:xfrm>
            <a:off x="5233613" y="2853042"/>
            <a:ext cx="1171575" cy="1102896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0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40" name="Google Shape;24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1173" y="1200948"/>
            <a:ext cx="2891325" cy="247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20550" y="3814947"/>
            <a:ext cx="1171575" cy="77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/>
          <p:nvPr>
            <p:ph type="ctrTitle"/>
          </p:nvPr>
        </p:nvSpPr>
        <p:spPr>
          <a:xfrm>
            <a:off x="1373250" y="1430275"/>
            <a:ext cx="6262200" cy="150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Multiply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Unit Fractions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3123475" y="2984175"/>
            <a:ext cx="4447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equations.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8" name="Google Shape;248;p31"/>
          <p:cNvSpPr/>
          <p:nvPr/>
        </p:nvSpPr>
        <p:spPr>
          <a:xfrm>
            <a:off x="2736302" y="298417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1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5.NF.B.4.a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0" name="Google Shape;250;p31"/>
          <p:cNvSpPr txBox="1"/>
          <p:nvPr/>
        </p:nvSpPr>
        <p:spPr>
          <a:xfrm>
            <a:off x="7770600" y="-1977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3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/>
          <p:nvPr>
            <p:ph type="ctrTitle"/>
          </p:nvPr>
        </p:nvSpPr>
        <p:spPr>
          <a:xfrm>
            <a:off x="303275" y="677300"/>
            <a:ext cx="7046700" cy="75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Much is Shaded?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56" name="Google Shape;256;p3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57" name="Google Shape;25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125" y="1434800"/>
            <a:ext cx="4390474" cy="3201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8" name="Google Shape;25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0373" y="2436700"/>
            <a:ext cx="3627475" cy="1053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 txBox="1"/>
          <p:nvPr>
            <p:ph type="ctrTitle"/>
          </p:nvPr>
        </p:nvSpPr>
        <p:spPr>
          <a:xfrm>
            <a:off x="477775" y="470350"/>
            <a:ext cx="7383000" cy="63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Find the Value of the Expression</a:t>
            </a:r>
            <a:endParaRPr b="0" sz="31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64" name="Google Shape;264;p3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65" name="Google Shape;26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3575" y="1205775"/>
            <a:ext cx="6482725" cy="1759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6" name="Google Shape;26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703" y="3238950"/>
            <a:ext cx="7383000" cy="103917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4"/>
          <p:cNvSpPr txBox="1"/>
          <p:nvPr>
            <p:ph type="ctrTitle"/>
          </p:nvPr>
        </p:nvSpPr>
        <p:spPr>
          <a:xfrm>
            <a:off x="477775" y="470350"/>
            <a:ext cx="7383000" cy="63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Find the Value of the Expression</a:t>
            </a:r>
            <a:endParaRPr b="0" sz="31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73" name="Google Shape;273;p34"/>
          <p:cNvPicPr preferRelativeResize="0"/>
          <p:nvPr/>
        </p:nvPicPr>
        <p:blipFill rotWithShape="1">
          <a:blip r:embed="rId3">
            <a:alphaModFix/>
          </a:blip>
          <a:srcRect b="48301" l="0" r="0" t="0"/>
          <a:stretch/>
        </p:blipFill>
        <p:spPr>
          <a:xfrm>
            <a:off x="940875" y="1703163"/>
            <a:ext cx="3415400" cy="2603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4" name="Google Shape;274;p34"/>
          <p:cNvPicPr preferRelativeResize="0"/>
          <p:nvPr/>
        </p:nvPicPr>
        <p:blipFill rotWithShape="1">
          <a:blip r:embed="rId3">
            <a:alphaModFix/>
          </a:blip>
          <a:srcRect b="0" l="0" r="0" t="51073"/>
          <a:stretch/>
        </p:blipFill>
        <p:spPr>
          <a:xfrm>
            <a:off x="4557225" y="1703163"/>
            <a:ext cx="3532025" cy="25478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5" name="Google Shape;27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4400" y="1108750"/>
            <a:ext cx="2420250" cy="540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6" name="Google Shape;27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96800" y="4360171"/>
            <a:ext cx="3341300" cy="415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5"/>
          <p:cNvSpPr txBox="1"/>
          <p:nvPr>
            <p:ph type="ctrTitle"/>
          </p:nvPr>
        </p:nvSpPr>
        <p:spPr>
          <a:xfrm>
            <a:off x="477775" y="470350"/>
            <a:ext cx="7383000" cy="63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Find the Value of the Expression</a:t>
            </a:r>
            <a:endParaRPr b="0" sz="31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82" name="Google Shape;282;p3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83" name="Google Shape;28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5275" y="1164100"/>
            <a:ext cx="6020525" cy="3482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6"/>
          <p:cNvSpPr txBox="1"/>
          <p:nvPr>
            <p:ph type="ctrTitle"/>
          </p:nvPr>
        </p:nvSpPr>
        <p:spPr>
          <a:xfrm>
            <a:off x="473100" y="571775"/>
            <a:ext cx="7136700" cy="59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Write a Multiplication Equation</a:t>
            </a:r>
            <a:endParaRPr b="0" sz="31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89" name="Google Shape;289;p3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90" name="Google Shape;29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100" y="1164275"/>
            <a:ext cx="3856461" cy="3674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1" name="Google Shape;29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9661" y="1766888"/>
            <a:ext cx="4095750" cy="1609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7"/>
          <p:cNvSpPr txBox="1"/>
          <p:nvPr/>
        </p:nvSpPr>
        <p:spPr>
          <a:xfrm>
            <a:off x="760725" y="1998888"/>
            <a:ext cx="1969500" cy="11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Quicksand"/>
                <a:ea typeface="Quicksand"/>
                <a:cs typeface="Quicksand"/>
                <a:sym typeface="Quicksand"/>
              </a:rPr>
              <a:t>How is multiplying unit fractions the same as multiplying whole numbers? How is it different</a:t>
            </a:r>
            <a:endParaRPr b="1" sz="13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7" name="Google Shape;29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2600" y="2948350"/>
            <a:ext cx="2190050" cy="1377484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7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99" name="Google Shape;299;p37"/>
          <p:cNvSpPr/>
          <p:nvPr/>
        </p:nvSpPr>
        <p:spPr>
          <a:xfrm flipH="1">
            <a:off x="436690" y="1817350"/>
            <a:ext cx="2812510" cy="1979632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7"/>
          <p:cNvSpPr txBox="1"/>
          <p:nvPr/>
        </p:nvSpPr>
        <p:spPr>
          <a:xfrm>
            <a:off x="6295925" y="1511500"/>
            <a:ext cx="2311800" cy="11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Quicksand"/>
                <a:ea typeface="Quicksand"/>
                <a:cs typeface="Quicksand"/>
                <a:sym typeface="Quicksand"/>
              </a:rPr>
              <a:t>In future lessons, we are going to multiply fractions that have a numerator greater than 1. What do you wonder about that?</a:t>
            </a:r>
            <a:endParaRPr b="1" sz="13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1" name="Google Shape;301;p37"/>
          <p:cNvSpPr/>
          <p:nvPr/>
        </p:nvSpPr>
        <p:spPr>
          <a:xfrm>
            <a:off x="5992675" y="1173725"/>
            <a:ext cx="3019341" cy="218653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7"/>
          <p:cNvSpPr txBox="1"/>
          <p:nvPr>
            <p:ph idx="4294967295" type="title"/>
          </p:nvPr>
        </p:nvSpPr>
        <p:spPr>
          <a:xfrm>
            <a:off x="586950" y="511750"/>
            <a:ext cx="69462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Today we represented products of unit fractions with diagrams and with equations.</a:t>
            </a:r>
            <a:endParaRPr b="0" sz="19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/>
          <p:nvPr>
            <p:ph type="ctrTitle"/>
          </p:nvPr>
        </p:nvSpPr>
        <p:spPr>
          <a:xfrm>
            <a:off x="1421125" y="1275925"/>
            <a:ext cx="6399600" cy="154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More Pieces of a Part and More Parts of a Piece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08" name="Google Shape;308;p38"/>
          <p:cNvSpPr txBox="1"/>
          <p:nvPr/>
        </p:nvSpPr>
        <p:spPr>
          <a:xfrm>
            <a:off x="2778450" y="2906325"/>
            <a:ext cx="4946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more problems about fraction multiplication.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9" name="Google Shape;309;p38"/>
          <p:cNvSpPr/>
          <p:nvPr/>
        </p:nvSpPr>
        <p:spPr>
          <a:xfrm>
            <a:off x="2391277" y="298417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8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5.NF.B.4.a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1" name="Google Shape;311;p38"/>
          <p:cNvSpPr txBox="1"/>
          <p:nvPr/>
        </p:nvSpPr>
        <p:spPr>
          <a:xfrm>
            <a:off x="7724775" y="-22445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4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9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More Halving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17" name="Google Shape;317;p3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18" name="Google Shape;318;p39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319" name="Google Shape;3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513" y="2291650"/>
            <a:ext cx="1642975" cy="107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0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More Halving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25" name="Google Shape;325;p4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26" name="Google Shape;326;p40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327" name="Google Shape;32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350" y="2231025"/>
            <a:ext cx="1527575" cy="120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1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More Halving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33" name="Google Shape;333;p4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34" name="Google Shape;334;p41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335" name="Google Shape;33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6075" y="2158225"/>
            <a:ext cx="1618725" cy="134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2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More Halving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41" name="Google Shape;341;p4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2" name="Google Shape;342;p42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343" name="Google Shape;34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6100" y="2109700"/>
            <a:ext cx="1351825" cy="132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3"/>
          <p:cNvSpPr txBox="1"/>
          <p:nvPr>
            <p:ph type="ctrTitle"/>
          </p:nvPr>
        </p:nvSpPr>
        <p:spPr>
          <a:xfrm>
            <a:off x="595525" y="470525"/>
            <a:ext cx="7512900" cy="64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The Park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49" name="Google Shape;349;p4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50" name="Google Shape;35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5" y="1197825"/>
            <a:ext cx="8072350" cy="732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51" name="Google Shape;35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825" y="2010100"/>
            <a:ext cx="3348551" cy="2601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52" name="Google Shape;352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3075" y="2567650"/>
            <a:ext cx="4455100" cy="1033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4"/>
          <p:cNvSpPr txBox="1"/>
          <p:nvPr>
            <p:ph type="ctrTitle"/>
          </p:nvPr>
        </p:nvSpPr>
        <p:spPr>
          <a:xfrm>
            <a:off x="685788" y="461172"/>
            <a:ext cx="77724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 Different Park 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58" name="Google Shape;358;p4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59" name="Google Shape;35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800" y="1273750"/>
            <a:ext cx="4252850" cy="3244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0" name="Google Shape;36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4525" y="1704372"/>
            <a:ext cx="4118550" cy="2243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5"/>
          <p:cNvSpPr txBox="1"/>
          <p:nvPr/>
        </p:nvSpPr>
        <p:spPr>
          <a:xfrm>
            <a:off x="4650500" y="1940275"/>
            <a:ext cx="1556100" cy="9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Quicksand"/>
                <a:ea typeface="Quicksand"/>
                <a:cs typeface="Quicksand"/>
                <a:sym typeface="Quicksand"/>
              </a:rPr>
              <a:t>Each of these equations represents a part of the park. Where do we see each equation in the diagram?</a:t>
            </a:r>
            <a:endParaRPr b="1" sz="1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66" name="Google Shape;366;p45"/>
          <p:cNvPicPr preferRelativeResize="0"/>
          <p:nvPr/>
        </p:nvPicPr>
        <p:blipFill rotWithShape="1">
          <a:blip r:embed="rId3">
            <a:alphaModFix/>
          </a:blip>
          <a:srcRect b="0" l="17428" r="19424" t="0"/>
          <a:stretch/>
        </p:blipFill>
        <p:spPr>
          <a:xfrm>
            <a:off x="6270625" y="3541036"/>
            <a:ext cx="1068600" cy="1064389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5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68" name="Google Shape;368;p45"/>
          <p:cNvSpPr/>
          <p:nvPr/>
        </p:nvSpPr>
        <p:spPr>
          <a:xfrm flipH="1">
            <a:off x="4367106" y="1763474"/>
            <a:ext cx="2122892" cy="166614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5"/>
          <p:cNvSpPr txBox="1"/>
          <p:nvPr/>
        </p:nvSpPr>
        <p:spPr>
          <a:xfrm>
            <a:off x="7161274" y="2108625"/>
            <a:ext cx="1556100" cy="11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Quicksand"/>
                <a:ea typeface="Quicksand"/>
                <a:cs typeface="Quicksand"/>
                <a:sym typeface="Quicksand"/>
              </a:rPr>
              <a:t>   What patterns do you notice in the equations?</a:t>
            </a:r>
            <a:endParaRPr b="1" sz="13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0" name="Google Shape;370;p45"/>
          <p:cNvSpPr/>
          <p:nvPr/>
        </p:nvSpPr>
        <p:spPr>
          <a:xfrm>
            <a:off x="7042450" y="1763474"/>
            <a:ext cx="1969513" cy="166614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5"/>
          <p:cNvSpPr txBox="1"/>
          <p:nvPr>
            <p:ph idx="4294967295" type="title"/>
          </p:nvPr>
        </p:nvSpPr>
        <p:spPr>
          <a:xfrm>
            <a:off x="586950" y="511750"/>
            <a:ext cx="69462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Today we represented multiplication of a unit fraction and a non-unit fraction with diagrams and expressions.</a:t>
            </a:r>
            <a:endParaRPr b="0" sz="19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72" name="Google Shape;372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950" y="1417250"/>
            <a:ext cx="2509150" cy="2358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3" name="Google Shape;373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5825" y="1981388"/>
            <a:ext cx="971550" cy="1400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6"/>
          <p:cNvSpPr txBox="1"/>
          <p:nvPr>
            <p:ph type="ctrTitle"/>
          </p:nvPr>
        </p:nvSpPr>
        <p:spPr>
          <a:xfrm>
            <a:off x="1153950" y="1601225"/>
            <a:ext cx="68361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Multiply a Unit Fraction 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by a Non-unit Fraction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79" name="Google Shape;379;p46"/>
          <p:cNvSpPr txBox="1"/>
          <p:nvPr/>
        </p:nvSpPr>
        <p:spPr>
          <a:xfrm>
            <a:off x="2608275" y="2372250"/>
            <a:ext cx="47310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Let's look for more patterns when we multiply fractions.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80" name="Google Shape;380;p46"/>
          <p:cNvSpPr/>
          <p:nvPr/>
        </p:nvSpPr>
        <p:spPr>
          <a:xfrm>
            <a:off x="2039577" y="24501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6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5.NF.B.4.b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82" name="Google Shape;382;p46"/>
          <p:cNvSpPr txBox="1"/>
          <p:nvPr/>
        </p:nvSpPr>
        <p:spPr>
          <a:xfrm>
            <a:off x="7724775" y="-22445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5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7"/>
          <p:cNvSpPr txBox="1"/>
          <p:nvPr>
            <p:ph type="ctrTitle"/>
          </p:nvPr>
        </p:nvSpPr>
        <p:spPr>
          <a:xfrm>
            <a:off x="650175" y="825875"/>
            <a:ext cx="7164000" cy="6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Shaded Rectangle</a:t>
            </a:r>
            <a:endParaRPr b="0" sz="33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88" name="Google Shape;388;p4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89" name="Google Shape;38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175" y="1453725"/>
            <a:ext cx="4712504" cy="3324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90" name="Google Shape;39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9422" y="2338049"/>
            <a:ext cx="3266050" cy="94414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8"/>
          <p:cNvSpPr txBox="1"/>
          <p:nvPr>
            <p:ph type="ctrTitle"/>
          </p:nvPr>
        </p:nvSpPr>
        <p:spPr>
          <a:xfrm>
            <a:off x="735875" y="463625"/>
            <a:ext cx="6785400" cy="74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Estimate With Expressions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96" name="Google Shape;396;p4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97" name="Google Shape;397;p48"/>
          <p:cNvSpPr txBox="1"/>
          <p:nvPr/>
        </p:nvSpPr>
        <p:spPr>
          <a:xfrm>
            <a:off x="735875" y="1161350"/>
            <a:ext cx="75009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Bitter"/>
                <a:ea typeface="Bitter"/>
                <a:cs typeface="Bitter"/>
                <a:sym typeface="Bitter"/>
              </a:rPr>
              <a:t>Write a multiplication expression that might represent the area of the shaded rectangle. Be prepared to explain your reasoning.</a:t>
            </a:r>
            <a:endParaRPr sz="15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398" name="Google Shape;39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438" y="1880300"/>
            <a:ext cx="3856425" cy="2674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99" name="Google Shape;39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6787" y="1896822"/>
            <a:ext cx="3856425" cy="264106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9"/>
          <p:cNvSpPr txBox="1"/>
          <p:nvPr>
            <p:ph type="ctrTitle"/>
          </p:nvPr>
        </p:nvSpPr>
        <p:spPr>
          <a:xfrm>
            <a:off x="735875" y="463625"/>
            <a:ext cx="6785400" cy="74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Estimate With Expressions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05" name="Google Shape;405;p4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06" name="Google Shape;406;p49"/>
          <p:cNvSpPr txBox="1"/>
          <p:nvPr/>
        </p:nvSpPr>
        <p:spPr>
          <a:xfrm>
            <a:off x="735875" y="1161350"/>
            <a:ext cx="75009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Bitter"/>
                <a:ea typeface="Bitter"/>
                <a:cs typeface="Bitter"/>
                <a:sym typeface="Bitter"/>
              </a:rPr>
              <a:t>Write a multiplication expression that might represent the area of the shaded rectangle. Be prepared to explain your reasoning.</a:t>
            </a:r>
            <a:endParaRPr sz="15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407" name="Google Shape;40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325" y="1807500"/>
            <a:ext cx="3891350" cy="2759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08" name="Google Shape;40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5800" y="1892700"/>
            <a:ext cx="4358751" cy="2284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0"/>
          <p:cNvSpPr txBox="1"/>
          <p:nvPr>
            <p:ph type="ctrTitle"/>
          </p:nvPr>
        </p:nvSpPr>
        <p:spPr>
          <a:xfrm>
            <a:off x="2772000" y="467350"/>
            <a:ext cx="41559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Write Equations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14" name="Google Shape;414;p5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15" name="Google Shape;41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550" y="1035950"/>
            <a:ext cx="3511124" cy="3336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6" name="Google Shape;41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9325" y="4481249"/>
            <a:ext cx="2947650" cy="474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7" name="Google Shape;417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55899" y="1225325"/>
            <a:ext cx="4138997" cy="3729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1"/>
          <p:cNvSpPr txBox="1"/>
          <p:nvPr/>
        </p:nvSpPr>
        <p:spPr>
          <a:xfrm>
            <a:off x="4782525" y="2607475"/>
            <a:ext cx="15561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Quicksand"/>
                <a:ea typeface="Quicksand"/>
                <a:cs typeface="Quicksand"/>
                <a:sym typeface="Quicksand"/>
              </a:rPr>
              <a:t>What do you think Kiran means?</a:t>
            </a:r>
            <a:endParaRPr b="1" sz="1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23" name="Google Shape;423;p51"/>
          <p:cNvPicPr preferRelativeResize="0"/>
          <p:nvPr/>
        </p:nvPicPr>
        <p:blipFill rotWithShape="1">
          <a:blip r:embed="rId3">
            <a:alphaModFix/>
          </a:blip>
          <a:srcRect b="0" l="17428" r="19424" t="0"/>
          <a:stretch/>
        </p:blipFill>
        <p:spPr>
          <a:xfrm>
            <a:off x="6038725" y="3589561"/>
            <a:ext cx="1068600" cy="1064389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1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25" name="Google Shape;425;p51"/>
          <p:cNvSpPr/>
          <p:nvPr/>
        </p:nvSpPr>
        <p:spPr>
          <a:xfrm flipH="1">
            <a:off x="4500554" y="2430675"/>
            <a:ext cx="2121471" cy="1064386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51"/>
          <p:cNvSpPr txBox="1"/>
          <p:nvPr/>
        </p:nvSpPr>
        <p:spPr>
          <a:xfrm>
            <a:off x="7293299" y="2775825"/>
            <a:ext cx="1556100" cy="11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Quicksand"/>
                <a:ea typeface="Quicksand"/>
                <a:cs typeface="Quicksand"/>
                <a:sym typeface="Quicksand"/>
              </a:rPr>
              <a:t>What mistake did Kiran make?</a:t>
            </a:r>
            <a:endParaRPr b="1" sz="13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27" name="Google Shape;427;p51"/>
          <p:cNvSpPr/>
          <p:nvPr/>
        </p:nvSpPr>
        <p:spPr>
          <a:xfrm>
            <a:off x="7174475" y="2430675"/>
            <a:ext cx="1753864" cy="139054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51"/>
          <p:cNvSpPr txBox="1"/>
          <p:nvPr>
            <p:ph idx="4294967295" type="title"/>
          </p:nvPr>
        </p:nvSpPr>
        <p:spPr>
          <a:xfrm>
            <a:off x="623350" y="369275"/>
            <a:ext cx="69462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Today we multiplied a unit fraction by a non-unit fraction.</a:t>
            </a:r>
            <a:endParaRPr b="0" sz="19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29" name="Google Shape;429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750" y="943950"/>
            <a:ext cx="2292385" cy="3776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30" name="Google Shape;430;p51"/>
          <p:cNvSpPr txBox="1"/>
          <p:nvPr/>
        </p:nvSpPr>
        <p:spPr>
          <a:xfrm>
            <a:off x="2608125" y="1096275"/>
            <a:ext cx="2474700" cy="13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Kiran wrote this explanation: I think the area of the shaded rectangle is 6/30 because 6/10 of ⅓ of the whole thing is shaded. 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2"/>
          <p:cNvSpPr txBox="1"/>
          <p:nvPr>
            <p:ph type="ctrTitle"/>
          </p:nvPr>
        </p:nvSpPr>
        <p:spPr>
          <a:xfrm>
            <a:off x="839550" y="1622300"/>
            <a:ext cx="7464900" cy="92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Multiply Fractions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36" name="Google Shape;436;p52"/>
          <p:cNvSpPr txBox="1"/>
          <p:nvPr/>
        </p:nvSpPr>
        <p:spPr>
          <a:xfrm>
            <a:off x="2426175" y="2679425"/>
            <a:ext cx="61140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multiply two non-unit fractions using diagrams and expressions.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37" name="Google Shape;437;p52"/>
          <p:cNvSpPr/>
          <p:nvPr/>
        </p:nvSpPr>
        <p:spPr>
          <a:xfrm>
            <a:off x="1886452" y="27572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52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5.NF.B.4, 5.NF.B.4.b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39" name="Google Shape;439;p52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6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3"/>
          <p:cNvSpPr txBox="1"/>
          <p:nvPr>
            <p:ph type="ctrTitle"/>
          </p:nvPr>
        </p:nvSpPr>
        <p:spPr>
          <a:xfrm>
            <a:off x="431050" y="400647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Area and Arrays</a:t>
            </a:r>
            <a:r>
              <a:rPr lang="en" sz="2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 </a:t>
            </a:r>
            <a:endParaRPr b="0" sz="28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45" name="Google Shape;445;p5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grpSp>
        <p:nvGrpSpPr>
          <p:cNvPr id="446" name="Google Shape;446;p53"/>
          <p:cNvGrpSpPr/>
          <p:nvPr/>
        </p:nvGrpSpPr>
        <p:grpSpPr>
          <a:xfrm rot="-698982">
            <a:off x="270551" y="1660954"/>
            <a:ext cx="2102653" cy="1060779"/>
            <a:chOff x="254750" y="1577025"/>
            <a:chExt cx="2155248" cy="1069850"/>
          </a:xfrm>
        </p:grpSpPr>
        <p:sp>
          <p:nvSpPr>
            <p:cNvPr id="447" name="Google Shape;447;p53"/>
            <p:cNvSpPr/>
            <p:nvPr/>
          </p:nvSpPr>
          <p:spPr>
            <a:xfrm>
              <a:off x="254750" y="1577025"/>
              <a:ext cx="2155248" cy="1069848"/>
            </a:xfrm>
            <a:prstGeom prst="cloud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53"/>
            <p:cNvSpPr txBox="1"/>
            <p:nvPr/>
          </p:nvSpPr>
          <p:spPr>
            <a:xfrm>
              <a:off x="521625" y="1831775"/>
              <a:ext cx="1819800" cy="8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Caveat Brush"/>
                  <a:ea typeface="Caveat Brush"/>
                  <a:cs typeface="Caveat Brush"/>
                  <a:sym typeface="Caveat Brush"/>
                </a:rPr>
                <a:t>What do you notice?</a:t>
              </a:r>
              <a:endParaRPr sz="1700"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</p:grpSp>
      <p:grpSp>
        <p:nvGrpSpPr>
          <p:cNvPr id="449" name="Google Shape;449;p53"/>
          <p:cNvGrpSpPr/>
          <p:nvPr/>
        </p:nvGrpSpPr>
        <p:grpSpPr>
          <a:xfrm rot="1229362">
            <a:off x="7057522" y="2231678"/>
            <a:ext cx="2136204" cy="1060803"/>
            <a:chOff x="254750" y="1577025"/>
            <a:chExt cx="2189585" cy="1069856"/>
          </a:xfrm>
        </p:grpSpPr>
        <p:sp>
          <p:nvSpPr>
            <p:cNvPr id="450" name="Google Shape;450;p53"/>
            <p:cNvSpPr/>
            <p:nvPr/>
          </p:nvSpPr>
          <p:spPr>
            <a:xfrm>
              <a:off x="254750" y="1577025"/>
              <a:ext cx="2155248" cy="1069848"/>
            </a:xfrm>
            <a:prstGeom prst="cloud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53"/>
            <p:cNvSpPr txBox="1"/>
            <p:nvPr/>
          </p:nvSpPr>
          <p:spPr>
            <a:xfrm>
              <a:off x="521635" y="1831781"/>
              <a:ext cx="1922700" cy="8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Caveat Brush"/>
                  <a:ea typeface="Caveat Brush"/>
                  <a:cs typeface="Caveat Brush"/>
                  <a:sym typeface="Caveat Brush"/>
                </a:rPr>
                <a:t>What do you wonder?</a:t>
              </a:r>
              <a:endParaRPr sz="1700"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</p:grpSp>
      <p:pic>
        <p:nvPicPr>
          <p:cNvPr id="452" name="Google Shape;45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1039" y="1571447"/>
            <a:ext cx="4175981" cy="238128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4"/>
          <p:cNvSpPr txBox="1"/>
          <p:nvPr>
            <p:ph type="ctrTitle"/>
          </p:nvPr>
        </p:nvSpPr>
        <p:spPr>
          <a:xfrm>
            <a:off x="1755300" y="536775"/>
            <a:ext cx="56334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Many Expressions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58" name="Google Shape;458;p5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59" name="Google Shape;45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475" y="1270475"/>
            <a:ext cx="3438525" cy="3162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60" name="Google Shape;460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1525" y="1366275"/>
            <a:ext cx="4678100" cy="29707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5"/>
          <p:cNvSpPr txBox="1"/>
          <p:nvPr>
            <p:ph type="ctrTitle"/>
          </p:nvPr>
        </p:nvSpPr>
        <p:spPr>
          <a:xfrm>
            <a:off x="2523675" y="434675"/>
            <a:ext cx="44307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More Patterns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66" name="Google Shape;466;p5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67" name="Google Shape;467;p55"/>
          <p:cNvSpPr txBox="1"/>
          <p:nvPr/>
        </p:nvSpPr>
        <p:spPr>
          <a:xfrm>
            <a:off x="642950" y="672050"/>
            <a:ext cx="20622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Complete the table.</a:t>
            </a:r>
            <a:endParaRPr/>
          </a:p>
        </p:txBody>
      </p:sp>
      <p:pic>
        <p:nvPicPr>
          <p:cNvPr id="468" name="Google Shape;46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34875"/>
            <a:ext cx="4824698" cy="3225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69" name="Google Shape;469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8998" y="1155300"/>
            <a:ext cx="3777202" cy="283290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70" name="Google Shape;470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0175" y="4456150"/>
            <a:ext cx="4992025" cy="483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6"/>
          <p:cNvSpPr txBox="1"/>
          <p:nvPr>
            <p:ph type="ctrTitle"/>
          </p:nvPr>
        </p:nvSpPr>
        <p:spPr>
          <a:xfrm>
            <a:off x="2523675" y="434675"/>
            <a:ext cx="44307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More Patterns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76" name="Google Shape;476;p5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77" name="Google Shape;47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813" y="1361225"/>
            <a:ext cx="7086426" cy="2775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7"/>
          <p:cNvSpPr txBox="1"/>
          <p:nvPr/>
        </p:nvSpPr>
        <p:spPr>
          <a:xfrm>
            <a:off x="3665613" y="1230875"/>
            <a:ext cx="15561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Quicksand"/>
                <a:ea typeface="Quicksand"/>
                <a:cs typeface="Quicksand"/>
                <a:sym typeface="Quicksand"/>
              </a:rPr>
              <a:t>What does the 6 represent in the diagram?</a:t>
            </a:r>
            <a:endParaRPr b="1" sz="1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83" name="Google Shape;483;p57"/>
          <p:cNvPicPr preferRelativeResize="0"/>
          <p:nvPr/>
        </p:nvPicPr>
        <p:blipFill rotWithShape="1">
          <a:blip r:embed="rId3">
            <a:alphaModFix/>
          </a:blip>
          <a:srcRect b="0" l="17428" r="19424" t="0"/>
          <a:stretch/>
        </p:blipFill>
        <p:spPr>
          <a:xfrm>
            <a:off x="5467688" y="2364361"/>
            <a:ext cx="1068600" cy="1064389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57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85" name="Google Shape;485;p57"/>
          <p:cNvSpPr/>
          <p:nvPr/>
        </p:nvSpPr>
        <p:spPr>
          <a:xfrm flipH="1">
            <a:off x="3455704" y="1159812"/>
            <a:ext cx="2121471" cy="1064386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57"/>
          <p:cNvSpPr txBox="1"/>
          <p:nvPr/>
        </p:nvSpPr>
        <p:spPr>
          <a:xfrm>
            <a:off x="7296749" y="1570500"/>
            <a:ext cx="1556100" cy="11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Quicksand"/>
                <a:ea typeface="Quicksand"/>
                <a:cs typeface="Quicksand"/>
                <a:sym typeface="Quicksand"/>
              </a:rPr>
              <a:t>What does the 20 represent in the diagram?</a:t>
            </a:r>
            <a:endParaRPr b="1" sz="13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87" name="Google Shape;487;p57"/>
          <p:cNvSpPr/>
          <p:nvPr/>
        </p:nvSpPr>
        <p:spPr>
          <a:xfrm>
            <a:off x="7197863" y="1399550"/>
            <a:ext cx="1753864" cy="139054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8" name="Google Shape;48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350" y="581900"/>
            <a:ext cx="2431500" cy="231728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9" name="Google Shape;489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1451" y="3729325"/>
            <a:ext cx="950128" cy="83883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0" name="Google Shape;490;p57"/>
          <p:cNvSpPr txBox="1"/>
          <p:nvPr/>
        </p:nvSpPr>
        <p:spPr>
          <a:xfrm>
            <a:off x="388175" y="3069125"/>
            <a:ext cx="4347600" cy="5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How does this expression represent the area of the shaded rectangle in Diagram A?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91" name="Google Shape;491;p57"/>
          <p:cNvPicPr preferRelativeResize="0"/>
          <p:nvPr/>
        </p:nvPicPr>
        <p:blipFill rotWithShape="1">
          <a:blip r:embed="rId6">
            <a:alphaModFix/>
          </a:blip>
          <a:srcRect b="0" l="0" r="37126" t="0"/>
          <a:stretch/>
        </p:blipFill>
        <p:spPr>
          <a:xfrm>
            <a:off x="5844625" y="581900"/>
            <a:ext cx="718200" cy="106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57"/>
          <p:cNvSpPr txBox="1"/>
          <p:nvPr/>
        </p:nvSpPr>
        <p:spPr>
          <a:xfrm>
            <a:off x="5483175" y="3772700"/>
            <a:ext cx="30207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with a partner where you see this expression in the diagram. 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58"/>
          <p:cNvSpPr txBox="1"/>
          <p:nvPr>
            <p:ph type="ctrTitle"/>
          </p:nvPr>
        </p:nvSpPr>
        <p:spPr>
          <a:xfrm>
            <a:off x="1440900" y="1236575"/>
            <a:ext cx="6262200" cy="149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Will It Always Work?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98" name="Google Shape;498;p58"/>
          <p:cNvSpPr txBox="1"/>
          <p:nvPr/>
        </p:nvSpPr>
        <p:spPr>
          <a:xfrm>
            <a:off x="3573388" y="2735375"/>
            <a:ext cx="2452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multiply fractions.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99" name="Google Shape;499;p58"/>
          <p:cNvSpPr/>
          <p:nvPr/>
        </p:nvSpPr>
        <p:spPr>
          <a:xfrm>
            <a:off x="3118115" y="28132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8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5.NF.B.4, 5.NF.B.4.a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01" name="Google Shape;501;p58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7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9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Multiply ¾ 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07" name="Google Shape;507;p5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8" name="Google Shape;508;p59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09" name="Google Shape;50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2650" y="2133950"/>
            <a:ext cx="1812800" cy="132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0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Multiply ¾ 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15" name="Google Shape;515;p6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6" name="Google Shape;516;p60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17" name="Google Shape;51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7563" y="2109700"/>
            <a:ext cx="1448875" cy="105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61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Multiply ¾ 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23" name="Google Shape;523;p6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24" name="Google Shape;524;p61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25" name="Google Shape;52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5313" y="2206750"/>
            <a:ext cx="1433375" cy="104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62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Multiply ¾ 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31" name="Google Shape;531;p6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32" name="Google Shape;532;p62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33" name="Google Shape;53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0850" y="2218875"/>
            <a:ext cx="1509525" cy="112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63"/>
          <p:cNvSpPr txBox="1"/>
          <p:nvPr>
            <p:ph type="ctrTitle"/>
          </p:nvPr>
        </p:nvSpPr>
        <p:spPr>
          <a:xfrm>
            <a:off x="799250" y="301950"/>
            <a:ext cx="7772400" cy="7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Equations and Area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39" name="Google Shape;539;p6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40" name="Google Shape;540;p63"/>
          <p:cNvSpPr txBox="1"/>
          <p:nvPr/>
        </p:nvSpPr>
        <p:spPr>
          <a:xfrm>
            <a:off x="579600" y="1147750"/>
            <a:ext cx="75117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Look at the two shaded rectangles. What do you notice? What do you wonder?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41" name="Google Shape;541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6000" y="1627750"/>
            <a:ext cx="3286280" cy="3210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42" name="Google Shape;542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9405" y="1852925"/>
            <a:ext cx="2686050" cy="2181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4"/>
          <p:cNvSpPr txBox="1"/>
          <p:nvPr>
            <p:ph type="ctrTitle"/>
          </p:nvPr>
        </p:nvSpPr>
        <p:spPr>
          <a:xfrm>
            <a:off x="799250" y="301950"/>
            <a:ext cx="7772400" cy="7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Equations and Area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48" name="Google Shape;548;p6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49" name="Google Shape;549;p64"/>
          <p:cNvSpPr txBox="1"/>
          <p:nvPr/>
        </p:nvSpPr>
        <p:spPr>
          <a:xfrm>
            <a:off x="579600" y="1147750"/>
            <a:ext cx="75117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1. Write a multiplication equation to represent the area of each diagram. Use a letter to represent the unknown value. Then, find the area.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50" name="Google Shape;55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625" y="2204725"/>
            <a:ext cx="4448175" cy="1724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1" name="Google Shape;551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1825" y="2090850"/>
            <a:ext cx="3753400" cy="195176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65"/>
          <p:cNvSpPr txBox="1"/>
          <p:nvPr>
            <p:ph type="ctrTitle"/>
          </p:nvPr>
        </p:nvSpPr>
        <p:spPr>
          <a:xfrm>
            <a:off x="799250" y="301950"/>
            <a:ext cx="7772400" cy="7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Equations and Area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57" name="Google Shape;557;p6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58" name="Google Shape;558;p65"/>
          <p:cNvSpPr txBox="1"/>
          <p:nvPr/>
        </p:nvSpPr>
        <p:spPr>
          <a:xfrm>
            <a:off x="579600" y="1147750"/>
            <a:ext cx="75117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1. Write a multiplication equation to represent the area of each diagram. Use a letter to represent the unknown value. Then, find the area.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59" name="Google Shape;55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600" y="1974250"/>
            <a:ext cx="3924300" cy="2409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0" name="Google Shape;560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3500" y="2204725"/>
            <a:ext cx="4335300" cy="174854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6"/>
          <p:cNvSpPr txBox="1"/>
          <p:nvPr>
            <p:ph type="ctrTitle"/>
          </p:nvPr>
        </p:nvSpPr>
        <p:spPr>
          <a:xfrm>
            <a:off x="799250" y="301950"/>
            <a:ext cx="7772400" cy="7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Equations and Area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66" name="Google Shape;566;p6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67" name="Google Shape;567;p66"/>
          <p:cNvSpPr txBox="1"/>
          <p:nvPr/>
        </p:nvSpPr>
        <p:spPr>
          <a:xfrm>
            <a:off x="579600" y="1147750"/>
            <a:ext cx="75117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2. Write a multiplication equation to represent the area of each diagram. Use a letter to represent the unknown value. Then, find the unknown value. 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68" name="Google Shape;56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950" y="1865075"/>
            <a:ext cx="5391150" cy="2905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67"/>
          <p:cNvSpPr txBox="1"/>
          <p:nvPr>
            <p:ph type="ctrTitle"/>
          </p:nvPr>
        </p:nvSpPr>
        <p:spPr>
          <a:xfrm>
            <a:off x="685788" y="591746"/>
            <a:ext cx="7772400" cy="6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Multiply Fractions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74" name="Google Shape;574;p6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75" name="Google Shape;575;p67"/>
          <p:cNvSpPr txBox="1"/>
          <p:nvPr/>
        </p:nvSpPr>
        <p:spPr>
          <a:xfrm>
            <a:off x="919925" y="1212150"/>
            <a:ext cx="712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Complete each equation. Draw a diagram, if it is helpful.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76" name="Google Shape;57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7125" y="1691950"/>
            <a:ext cx="2140325" cy="3193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7" name="Google Shape;577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2650" y="1877425"/>
            <a:ext cx="2334875" cy="2585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8"/>
          <p:cNvSpPr txBox="1"/>
          <p:nvPr>
            <p:ph type="ctrTitle"/>
          </p:nvPr>
        </p:nvSpPr>
        <p:spPr>
          <a:xfrm>
            <a:off x="685788" y="591746"/>
            <a:ext cx="7772400" cy="6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Any Questions? (Optional)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83" name="Google Shape;583;p6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584" name="Google Shape;58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525" y="1552749"/>
            <a:ext cx="4707375" cy="2516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5" name="Google Shape;585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4300" y="1364546"/>
            <a:ext cx="3967301" cy="270382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9"/>
          <p:cNvSpPr/>
          <p:nvPr/>
        </p:nvSpPr>
        <p:spPr>
          <a:xfrm flipH="1">
            <a:off x="1218704" y="793275"/>
            <a:ext cx="2857270" cy="272467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69"/>
          <p:cNvSpPr txBox="1"/>
          <p:nvPr/>
        </p:nvSpPr>
        <p:spPr>
          <a:xfrm>
            <a:off x="1646238" y="1192100"/>
            <a:ext cx="2002200" cy="13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Quicksand"/>
                <a:ea typeface="Quicksand"/>
                <a:cs typeface="Quicksand"/>
                <a:sym typeface="Quicksand"/>
              </a:rPr>
              <a:t>What do you know about multiplying fractions?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92" name="Google Shape;592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2034" y="2294375"/>
            <a:ext cx="2773527" cy="1744475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69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70"/>
          <p:cNvSpPr txBox="1"/>
          <p:nvPr>
            <p:ph type="ctrTitle"/>
          </p:nvPr>
        </p:nvSpPr>
        <p:spPr>
          <a:xfrm>
            <a:off x="601350" y="1849800"/>
            <a:ext cx="79413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Solve Problems with Fraction Multiplication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99" name="Google Shape;599;p70"/>
          <p:cNvSpPr txBox="1"/>
          <p:nvPr/>
        </p:nvSpPr>
        <p:spPr>
          <a:xfrm>
            <a:off x="2778450" y="2634050"/>
            <a:ext cx="45051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problems about flags.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00" name="Google Shape;600;p70"/>
          <p:cNvSpPr/>
          <p:nvPr/>
        </p:nvSpPr>
        <p:spPr>
          <a:xfrm>
            <a:off x="2311027" y="27119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70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5.NF.B.4.a, 5.NF.B.6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02" name="Google Shape;602;p70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8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71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( 13/5) 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08" name="Google Shape;608;p7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09" name="Google Shape;609;p71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610" name="Google Shape;61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575" y="2158225"/>
            <a:ext cx="1691500" cy="123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72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( 13/5) 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16" name="Google Shape;616;p7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17" name="Google Shape;617;p72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618" name="Google Shape;618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5725" y="2231000"/>
            <a:ext cx="1485275" cy="10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73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( 13/5) 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24" name="Google Shape;624;p7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25" name="Google Shape;625;p73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626" name="Google Shape;62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200" y="2146921"/>
            <a:ext cx="1812800" cy="132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74"/>
          <p:cNvSpPr txBox="1"/>
          <p:nvPr>
            <p:ph type="ctrTitle"/>
          </p:nvPr>
        </p:nvSpPr>
        <p:spPr>
          <a:xfrm>
            <a:off x="785400" y="505400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( 13/5) 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32" name="Google Shape;632;p7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33" name="Google Shape;633;p74"/>
          <p:cNvSpPr txBox="1"/>
          <p:nvPr/>
        </p:nvSpPr>
        <p:spPr>
          <a:xfrm>
            <a:off x="785400" y="1293425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Evaluate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634" name="Google Shape;634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725" y="2255275"/>
            <a:ext cx="1764275" cy="109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75"/>
          <p:cNvSpPr txBox="1"/>
          <p:nvPr>
            <p:ph type="ctrTitle"/>
          </p:nvPr>
        </p:nvSpPr>
        <p:spPr>
          <a:xfrm>
            <a:off x="583700" y="536771"/>
            <a:ext cx="7772400" cy="6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Flags</a:t>
            </a:r>
            <a:endParaRPr b="0"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40" name="Google Shape;640;p7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41" name="Google Shape;641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675" y="1477346"/>
            <a:ext cx="2066925" cy="25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75"/>
          <p:cNvSpPr txBox="1"/>
          <p:nvPr/>
        </p:nvSpPr>
        <p:spPr>
          <a:xfrm>
            <a:off x="473125" y="1043250"/>
            <a:ext cx="40032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Jada has a small replica of a flag of Thailand.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43" name="Google Shape;643;p75"/>
          <p:cNvSpPr txBox="1"/>
          <p:nvPr/>
        </p:nvSpPr>
        <p:spPr>
          <a:xfrm>
            <a:off x="533750" y="4063850"/>
            <a:ext cx="35421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It is 5 inches wide and 7 ½  inches long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44" name="Google Shape;644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1200" y="1622575"/>
            <a:ext cx="4763349" cy="273546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76"/>
          <p:cNvSpPr txBox="1"/>
          <p:nvPr>
            <p:ph type="ctrTitle"/>
          </p:nvPr>
        </p:nvSpPr>
        <p:spPr>
          <a:xfrm>
            <a:off x="602125" y="57317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More Flags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50" name="Google Shape;650;p7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51" name="Google Shape;65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125" y="2147321"/>
            <a:ext cx="3781425" cy="249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76"/>
          <p:cNvSpPr txBox="1"/>
          <p:nvPr/>
        </p:nvSpPr>
        <p:spPr>
          <a:xfrm>
            <a:off x="533750" y="1103900"/>
            <a:ext cx="42822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Han has a replica of the flag of Columbia. It is 3 ½ inches wide and 5 ¼ inches long. The yellow stripe is ½  of the width of the flag and the blue and red stripes are each ¼ of the width.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53" name="Google Shape;653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8926" y="2244376"/>
            <a:ext cx="4282200" cy="125766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77"/>
          <p:cNvSpPr txBox="1"/>
          <p:nvPr/>
        </p:nvSpPr>
        <p:spPr>
          <a:xfrm>
            <a:off x="3169125" y="1500175"/>
            <a:ext cx="15561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Quicksand"/>
                <a:ea typeface="Quicksand"/>
                <a:cs typeface="Quicksand"/>
                <a:sym typeface="Quicksand"/>
              </a:rPr>
              <a:t>What might Kiran mean?</a:t>
            </a:r>
            <a:endParaRPr b="1" sz="1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59" name="Google Shape;659;p77"/>
          <p:cNvPicPr preferRelativeResize="0"/>
          <p:nvPr/>
        </p:nvPicPr>
        <p:blipFill rotWithShape="1">
          <a:blip r:embed="rId3">
            <a:alphaModFix/>
          </a:blip>
          <a:srcRect b="0" l="17428" r="19424" t="0"/>
          <a:stretch/>
        </p:blipFill>
        <p:spPr>
          <a:xfrm>
            <a:off x="5362125" y="1567911"/>
            <a:ext cx="1068600" cy="1064389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77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61" name="Google Shape;661;p77"/>
          <p:cNvSpPr/>
          <p:nvPr/>
        </p:nvSpPr>
        <p:spPr>
          <a:xfrm flipH="1">
            <a:off x="2961654" y="1380450"/>
            <a:ext cx="2121471" cy="1064386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77"/>
          <p:cNvSpPr txBox="1"/>
          <p:nvPr>
            <p:ph idx="4294967295" type="title"/>
          </p:nvPr>
        </p:nvSpPr>
        <p:spPr>
          <a:xfrm>
            <a:off x="623350" y="369275"/>
            <a:ext cx="69462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Today we solved problems using measurements of flags.</a:t>
            </a:r>
            <a:endParaRPr b="0" sz="1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63" name="Google Shape;663;p77"/>
          <p:cNvSpPr txBox="1"/>
          <p:nvPr/>
        </p:nvSpPr>
        <p:spPr>
          <a:xfrm>
            <a:off x="739975" y="3341400"/>
            <a:ext cx="28332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Kiran says the area of the red, white, and blue sections are equal. Do you agree?</a:t>
            </a:r>
            <a:endParaRPr/>
          </a:p>
        </p:txBody>
      </p:sp>
      <p:pic>
        <p:nvPicPr>
          <p:cNvPr id="664" name="Google Shape;664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7775" y="858800"/>
            <a:ext cx="1753875" cy="2482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7950" y="2905800"/>
            <a:ext cx="3076575" cy="1009650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77"/>
          <p:cNvSpPr txBox="1"/>
          <p:nvPr/>
        </p:nvSpPr>
        <p:spPr>
          <a:xfrm>
            <a:off x="4598863" y="3950275"/>
            <a:ext cx="39426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information in the problem confirms what Kiran said.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78"/>
          <p:cNvSpPr txBox="1"/>
          <p:nvPr/>
        </p:nvSpPr>
        <p:spPr>
          <a:xfrm>
            <a:off x="1368600" y="576900"/>
            <a:ext cx="6406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Section Summary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72" name="Google Shape;672;p78"/>
          <p:cNvSpPr/>
          <p:nvPr/>
        </p:nvSpPr>
        <p:spPr>
          <a:xfrm>
            <a:off x="8091198" y="235050"/>
            <a:ext cx="846320" cy="71212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78"/>
          <p:cNvSpPr txBox="1"/>
          <p:nvPr/>
        </p:nvSpPr>
        <p:spPr>
          <a:xfrm>
            <a:off x="679325" y="1237350"/>
            <a:ext cx="78243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In this unit, we learned to multiply fractions. First we learned to multiply unit fractions. For example, we learned that                 . Another way to show this relationship is with a diagram.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In diagram A, we can see that ⅓ of ¼ of a square is the same size as 1/12  of the whole square. Next, we learned to multiply unit fractions by non-unit fractions. For example, we learned that                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74" name="Google Shape;67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5100" y="1574050"/>
            <a:ext cx="915125" cy="35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3675" y="2112825"/>
            <a:ext cx="3753724" cy="1734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6" name="Google Shape;676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5100" y="4370119"/>
            <a:ext cx="846325" cy="324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79"/>
          <p:cNvSpPr txBox="1"/>
          <p:nvPr/>
        </p:nvSpPr>
        <p:spPr>
          <a:xfrm>
            <a:off x="1368600" y="576900"/>
            <a:ext cx="6406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Section Summary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82" name="Google Shape;682;p79"/>
          <p:cNvSpPr/>
          <p:nvPr/>
        </p:nvSpPr>
        <p:spPr>
          <a:xfrm>
            <a:off x="8091198" y="235050"/>
            <a:ext cx="846320" cy="71212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79"/>
          <p:cNvSpPr txBox="1"/>
          <p:nvPr/>
        </p:nvSpPr>
        <p:spPr>
          <a:xfrm>
            <a:off x="497375" y="3469450"/>
            <a:ext cx="78243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In diagram B, we can see that ⅖ of ⅓ of a square is the same size as 2/15  of the whole square. Next, we learned how to multiply any fraction by a fraction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84" name="Google Shape;68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2575" y="1313397"/>
            <a:ext cx="3238850" cy="2017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80"/>
          <p:cNvSpPr txBox="1"/>
          <p:nvPr/>
        </p:nvSpPr>
        <p:spPr>
          <a:xfrm>
            <a:off x="1368600" y="576900"/>
            <a:ext cx="6406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Section Summary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90" name="Google Shape;690;p80"/>
          <p:cNvSpPr/>
          <p:nvPr/>
        </p:nvSpPr>
        <p:spPr>
          <a:xfrm>
            <a:off x="8091198" y="235050"/>
            <a:ext cx="846320" cy="71212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80"/>
          <p:cNvSpPr txBox="1"/>
          <p:nvPr/>
        </p:nvSpPr>
        <p:spPr>
          <a:xfrm>
            <a:off x="545900" y="3323900"/>
            <a:ext cx="78243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In diagram C, we can see that         .         We can multiply the numerators, 4 x 5 to find the numerator in the product. We can multiply the denominators, 6 x 7 , to find the denominator in the product. We can represent this relationship with the equation:          Diagram C represents a 4 by 5 array inside a 5 by 7 array. It also represents 20 pieces that are each 1/42 of the whole square.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92" name="Google Shape;69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3650" y="1313400"/>
            <a:ext cx="2989475" cy="185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2850" y="3323900"/>
            <a:ext cx="781675" cy="30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5400" y="3833375"/>
            <a:ext cx="718241" cy="30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81"/>
          <p:cNvSpPr txBox="1"/>
          <p:nvPr>
            <p:ph type="ctrTitle"/>
          </p:nvPr>
        </p:nvSpPr>
        <p:spPr>
          <a:xfrm>
            <a:off x="1055400" y="1464225"/>
            <a:ext cx="6511500" cy="144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Hepta Slab"/>
                <a:ea typeface="Hepta Slab"/>
                <a:cs typeface="Hepta Slab"/>
                <a:sym typeface="Hepta Slab"/>
              </a:rPr>
              <a:t>Whole Number Division</a:t>
            </a:r>
            <a:endParaRPr sz="4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00" name="Google Shape;700;p81"/>
          <p:cNvSpPr txBox="1"/>
          <p:nvPr/>
        </p:nvSpPr>
        <p:spPr>
          <a:xfrm>
            <a:off x="3287950" y="2906313"/>
            <a:ext cx="5387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think about quotients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01" name="Google Shape;701;p81"/>
          <p:cNvSpPr/>
          <p:nvPr/>
        </p:nvSpPr>
        <p:spPr>
          <a:xfrm>
            <a:off x="2633902" y="29841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81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5.NBT.B.7, 5.NF.B.7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03" name="Google Shape;703;p81"/>
          <p:cNvSpPr txBox="1"/>
          <p:nvPr/>
        </p:nvSpPr>
        <p:spPr>
          <a:xfrm>
            <a:off x="7713425" y="-1450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9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82"/>
          <p:cNvSpPr txBox="1"/>
          <p:nvPr>
            <p:ph type="ctrTitle"/>
          </p:nvPr>
        </p:nvSpPr>
        <p:spPr>
          <a:xfrm>
            <a:off x="882450" y="820825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Same Dividend, Different Divisor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09" name="Google Shape;709;p8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10" name="Google Shape;710;p82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711" name="Google Shape;71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7075" y="2455546"/>
            <a:ext cx="2218800" cy="5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83"/>
          <p:cNvSpPr txBox="1"/>
          <p:nvPr>
            <p:ph type="ctrTitle"/>
          </p:nvPr>
        </p:nvSpPr>
        <p:spPr>
          <a:xfrm>
            <a:off x="882450" y="820825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Same Dividend, Different Divisor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17" name="Google Shape;717;p8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18" name="Google Shape;718;p83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719" name="Google Shape;71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7875" y="2661770"/>
            <a:ext cx="1928243" cy="5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84"/>
          <p:cNvSpPr txBox="1"/>
          <p:nvPr>
            <p:ph type="ctrTitle"/>
          </p:nvPr>
        </p:nvSpPr>
        <p:spPr>
          <a:xfrm>
            <a:off x="882450" y="820825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Same Dividend, Different Divisor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25" name="Google Shape;725;p8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26" name="Google Shape;726;p84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727" name="Google Shape;72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0700" y="2552590"/>
            <a:ext cx="1542600" cy="44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85"/>
          <p:cNvSpPr txBox="1"/>
          <p:nvPr>
            <p:ph type="ctrTitle"/>
          </p:nvPr>
        </p:nvSpPr>
        <p:spPr>
          <a:xfrm>
            <a:off x="882450" y="820825"/>
            <a:ext cx="66993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Same Dividend, Different Divisor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33" name="Google Shape;733;p8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34" name="Google Shape;734;p85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735" name="Google Shape;73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7875" y="2746670"/>
            <a:ext cx="1928243" cy="5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86"/>
          <p:cNvSpPr txBox="1"/>
          <p:nvPr>
            <p:ph type="ctrTitle"/>
          </p:nvPr>
        </p:nvSpPr>
        <p:spPr>
          <a:xfrm>
            <a:off x="765225" y="59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Share Pretzels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41" name="Google Shape;741;p8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42" name="Google Shape;742;p86"/>
          <p:cNvSpPr txBox="1"/>
          <p:nvPr/>
        </p:nvSpPr>
        <p:spPr>
          <a:xfrm>
            <a:off x="430550" y="3396450"/>
            <a:ext cx="4094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Order the situations from greatest to least based on the number of pretzels each student will get. Be prepared to explain your reasoning. 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743" name="Google Shape;743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2075" y="1403075"/>
            <a:ext cx="2724074" cy="18599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4" name="Google Shape;744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8500" y="1743076"/>
            <a:ext cx="3473050" cy="1981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87"/>
          <p:cNvSpPr txBox="1"/>
          <p:nvPr>
            <p:ph type="ctrTitle"/>
          </p:nvPr>
        </p:nvSpPr>
        <p:spPr>
          <a:xfrm>
            <a:off x="468975" y="544600"/>
            <a:ext cx="7772400" cy="65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Division Patterns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50" name="Google Shape;750;p8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751" name="Google Shape;75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400" y="1270300"/>
            <a:ext cx="3098675" cy="3539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2" name="Google Shape;752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4725" y="1840450"/>
            <a:ext cx="4181475" cy="2143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88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58" name="Google Shape;758;p88"/>
          <p:cNvSpPr txBox="1"/>
          <p:nvPr/>
        </p:nvSpPr>
        <p:spPr>
          <a:xfrm>
            <a:off x="1018175" y="958000"/>
            <a:ext cx="69762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itter"/>
                <a:ea typeface="Bitter"/>
                <a:cs typeface="Bitter"/>
                <a:sym typeface="Bitter"/>
              </a:rPr>
              <a:t>Today we noticed patterns while dividing whole numbers. </a:t>
            </a:r>
            <a:endParaRPr sz="2000"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itter"/>
                <a:ea typeface="Bitter"/>
                <a:cs typeface="Bitter"/>
                <a:sym typeface="Bitter"/>
              </a:rPr>
              <a:t>What do we know about division?</a:t>
            </a:r>
            <a:endParaRPr sz="20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759" name="Google Shape;759;p88"/>
          <p:cNvSpPr txBox="1"/>
          <p:nvPr/>
        </p:nvSpPr>
        <p:spPr>
          <a:xfrm>
            <a:off x="1698788" y="2768337"/>
            <a:ext cx="20832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What do you still wonder about division?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60" name="Google Shape;760;p88"/>
          <p:cNvPicPr preferRelativeResize="0"/>
          <p:nvPr/>
        </p:nvPicPr>
        <p:blipFill rotWithShape="1">
          <a:blip r:embed="rId3">
            <a:alphaModFix/>
          </a:blip>
          <a:srcRect b="0" l="17428" r="19424" t="0"/>
          <a:stretch/>
        </p:blipFill>
        <p:spPr>
          <a:xfrm>
            <a:off x="4634797" y="2860366"/>
            <a:ext cx="1430652" cy="1446109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88"/>
          <p:cNvSpPr/>
          <p:nvPr/>
        </p:nvSpPr>
        <p:spPr>
          <a:xfrm flipH="1">
            <a:off x="1421009" y="2605675"/>
            <a:ext cx="2840260" cy="1446111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89"/>
          <p:cNvSpPr txBox="1"/>
          <p:nvPr>
            <p:ph type="ctrTitle"/>
          </p:nvPr>
        </p:nvSpPr>
        <p:spPr>
          <a:xfrm>
            <a:off x="885550" y="1338750"/>
            <a:ext cx="7023900" cy="146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Divide a Unit Fraction by a Whole Number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67" name="Google Shape;767;p89"/>
          <p:cNvSpPr txBox="1"/>
          <p:nvPr/>
        </p:nvSpPr>
        <p:spPr>
          <a:xfrm>
            <a:off x="2540500" y="2803350"/>
            <a:ext cx="51036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divide a unit fraction by a whole number.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68" name="Google Shape;768;p89"/>
          <p:cNvSpPr/>
          <p:nvPr/>
        </p:nvSpPr>
        <p:spPr>
          <a:xfrm>
            <a:off x="1857677" y="28284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89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5.NF.B.7.a, 5.NF.B.7.b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70" name="Google Shape;770;p89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90"/>
          <p:cNvSpPr txBox="1"/>
          <p:nvPr>
            <p:ph type="ctrTitle"/>
          </p:nvPr>
        </p:nvSpPr>
        <p:spPr>
          <a:xfrm>
            <a:off x="882450" y="8208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Double the Divisor 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76" name="Google Shape;776;p9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77" name="Google Shape;777;p90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778" name="Google Shape;778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005" y="2491953"/>
            <a:ext cx="1847375" cy="62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91"/>
          <p:cNvSpPr txBox="1"/>
          <p:nvPr>
            <p:ph type="ctrTitle"/>
          </p:nvPr>
        </p:nvSpPr>
        <p:spPr>
          <a:xfrm>
            <a:off x="882450" y="8208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Double the Divisor 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84" name="Google Shape;784;p9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85" name="Google Shape;785;p91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786" name="Google Shape;78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3188" y="2540443"/>
            <a:ext cx="1417625" cy="4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92"/>
          <p:cNvSpPr txBox="1"/>
          <p:nvPr>
            <p:ph type="ctrTitle"/>
          </p:nvPr>
        </p:nvSpPr>
        <p:spPr>
          <a:xfrm>
            <a:off x="882450" y="8208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Double the Divisor 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92" name="Google Shape;792;p9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93" name="Google Shape;793;p92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794" name="Google Shape;794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1638" y="2673897"/>
            <a:ext cx="1320714" cy="5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93"/>
          <p:cNvSpPr txBox="1"/>
          <p:nvPr>
            <p:ph type="ctrTitle"/>
          </p:nvPr>
        </p:nvSpPr>
        <p:spPr>
          <a:xfrm>
            <a:off x="882450" y="8208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Double the Divisor 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00" name="Google Shape;800;p9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01" name="Google Shape;801;p93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802" name="Google Shape;802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1638" y="2479796"/>
            <a:ext cx="1320714" cy="5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4"/>
          <p:cNvSpPr txBox="1"/>
          <p:nvPr>
            <p:ph type="ctrTitle"/>
          </p:nvPr>
        </p:nvSpPr>
        <p:spPr>
          <a:xfrm>
            <a:off x="418550" y="406222"/>
            <a:ext cx="7772400" cy="65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More Macaroni and Cheese 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08" name="Google Shape;808;p9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09" name="Google Shape;809;p94"/>
          <p:cNvSpPr txBox="1"/>
          <p:nvPr/>
        </p:nvSpPr>
        <p:spPr>
          <a:xfrm>
            <a:off x="532850" y="1205800"/>
            <a:ext cx="80193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Jada and her 2 sisters equally share </a:t>
            </a:r>
            <a:r>
              <a:rPr lang="en" sz="1800">
                <a:latin typeface="Bitter"/>
                <a:ea typeface="Bitter"/>
                <a:cs typeface="Bitter"/>
                <a:sym typeface="Bitter"/>
              </a:rPr>
              <a:t>½</a:t>
            </a:r>
            <a:r>
              <a:rPr lang="en" sz="1600">
                <a:latin typeface="Bitter"/>
                <a:ea typeface="Bitter"/>
                <a:cs typeface="Bitter"/>
                <a:sym typeface="Bitter"/>
              </a:rPr>
              <a:t> a pan of macaroni and cheese.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Bitter"/>
              <a:ea typeface="Bitter"/>
              <a:cs typeface="Bitter"/>
              <a:sym typeface="Bit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Bitter"/>
              <a:ea typeface="Bitter"/>
              <a:cs typeface="Bitter"/>
              <a:sym typeface="Bit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1. Draw a diagram to represent the situation. 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Bitter"/>
              <a:ea typeface="Bitter"/>
              <a:cs typeface="Bitter"/>
              <a:sym typeface="Bitter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2. Explain how this expression represents the situation: 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Bitter"/>
              <a:ea typeface="Bitter"/>
              <a:cs typeface="Bitter"/>
              <a:sym typeface="Bitter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latin typeface="Bitter"/>
                <a:ea typeface="Bitter"/>
                <a:cs typeface="Bitter"/>
                <a:sym typeface="Bitter"/>
              </a:rPr>
              <a:t>3. How much of the whole pan of macaroni and cheese will each person get?</a:t>
            </a:r>
            <a:endParaRPr sz="1600">
              <a:latin typeface="Bitter"/>
              <a:ea typeface="Bitter"/>
              <a:cs typeface="Bitter"/>
              <a:sym typeface="Bitter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Bitter"/>
              <a:ea typeface="Bitter"/>
              <a:cs typeface="Bitter"/>
              <a:sym typeface="Bit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810" name="Google Shape;81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9150" y="2687350"/>
            <a:ext cx="571500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95"/>
          <p:cNvSpPr txBox="1"/>
          <p:nvPr>
            <p:ph type="ctrTitle"/>
          </p:nvPr>
        </p:nvSpPr>
        <p:spPr>
          <a:xfrm>
            <a:off x="268325" y="476887"/>
            <a:ext cx="7772400" cy="57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More People Share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16" name="Google Shape;816;p9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17" name="Google Shape;817;p95"/>
          <p:cNvSpPr txBox="1"/>
          <p:nvPr/>
        </p:nvSpPr>
        <p:spPr>
          <a:xfrm>
            <a:off x="376050" y="1055575"/>
            <a:ext cx="4233600" cy="36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1.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4 people equally share</a:t>
            </a: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">
                <a:latin typeface="Quicksand"/>
                <a:ea typeface="Quicksand"/>
                <a:cs typeface="Quicksand"/>
                <a:sym typeface="Quicksand"/>
              </a:rPr>
              <a:t>½</a:t>
            </a: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a pan of macaroni and cheese.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a. Draw a diagram to represent the situation.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b. Explain where you see 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c. How much macaroni and cheese did each person get? Be prepared to explain your reasoning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18" name="Google Shape;81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2825" y="2583875"/>
            <a:ext cx="485300" cy="4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95"/>
          <p:cNvSpPr txBox="1"/>
          <p:nvPr/>
        </p:nvSpPr>
        <p:spPr>
          <a:xfrm>
            <a:off x="4609650" y="1055575"/>
            <a:ext cx="4233600" cy="36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2.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5 people equally share ½ a pan of macaroni and cheese.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a. Draw a diagram to represent the situation.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b. Explain where you see 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c. How much macaroni and cheese did each person get? Be prepared to explain your reasoning.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d. How are the problems the same? How are they different?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20" name="Google Shape;820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8150" y="2644475"/>
            <a:ext cx="485300" cy="412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" name="Google Shape;82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230" y="2627525"/>
            <a:ext cx="2770300" cy="1742450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96"/>
          <p:cNvSpPr/>
          <p:nvPr/>
        </p:nvSpPr>
        <p:spPr>
          <a:xfrm flipH="1">
            <a:off x="1118492" y="1405425"/>
            <a:ext cx="3006009" cy="252497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96"/>
          <p:cNvSpPr txBox="1"/>
          <p:nvPr/>
        </p:nvSpPr>
        <p:spPr>
          <a:xfrm>
            <a:off x="1506871" y="1859546"/>
            <a:ext cx="2103900" cy="13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Quicksand"/>
                <a:ea typeface="Quicksand"/>
                <a:cs typeface="Quicksand"/>
                <a:sym typeface="Quicksand"/>
              </a:rPr>
              <a:t>What can we add to our poster to show what we learned about division today?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28" name="Google Shape;828;p9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97"/>
          <p:cNvSpPr txBox="1"/>
          <p:nvPr>
            <p:ph type="ctrTitle"/>
          </p:nvPr>
        </p:nvSpPr>
        <p:spPr>
          <a:xfrm>
            <a:off x="921950" y="2244075"/>
            <a:ext cx="72663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Patterns with Division of a Unit Fraction by a Whole Number</a:t>
            </a:r>
            <a:endParaRPr sz="4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34" name="Google Shape;834;p97"/>
          <p:cNvSpPr txBox="1"/>
          <p:nvPr/>
        </p:nvSpPr>
        <p:spPr>
          <a:xfrm>
            <a:off x="2584875" y="3097100"/>
            <a:ext cx="6149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make sense of the division of a unit fraction by a whole number.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35" name="Google Shape;835;p97"/>
          <p:cNvSpPr/>
          <p:nvPr/>
        </p:nvSpPr>
        <p:spPr>
          <a:xfrm>
            <a:off x="2140977" y="31749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97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5.NF.B.7.b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37" name="Google Shape;837;p97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11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98"/>
          <p:cNvSpPr txBox="1"/>
          <p:nvPr>
            <p:ph type="ctrTitle"/>
          </p:nvPr>
        </p:nvSpPr>
        <p:spPr>
          <a:xfrm>
            <a:off x="776575" y="782997"/>
            <a:ext cx="7772400" cy="6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Much is Shaded?</a:t>
            </a:r>
            <a:endParaRPr b="0"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43" name="Google Shape;843;p9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44" name="Google Shape;84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7900" y="1576826"/>
            <a:ext cx="6068175" cy="1286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5" name="Google Shape;845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0375" y="3112326"/>
            <a:ext cx="4600575" cy="1247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99"/>
          <p:cNvSpPr txBox="1"/>
          <p:nvPr>
            <p:ph type="ctrTitle"/>
          </p:nvPr>
        </p:nvSpPr>
        <p:spPr>
          <a:xfrm>
            <a:off x="376125" y="533646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Diagrams, Equations, Situations</a:t>
            </a:r>
            <a:endParaRPr b="0" sz="31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51" name="Google Shape;851;p9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52" name="Google Shape;852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175" y="1483950"/>
            <a:ext cx="5361825" cy="2442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3" name="Google Shape;853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8050" y="1784951"/>
            <a:ext cx="3518150" cy="1840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00"/>
          <p:cNvSpPr txBox="1"/>
          <p:nvPr>
            <p:ph type="ctrTitle"/>
          </p:nvPr>
        </p:nvSpPr>
        <p:spPr>
          <a:xfrm>
            <a:off x="376125" y="533646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Diagrams, Equations, Situations</a:t>
            </a:r>
            <a:endParaRPr b="0" sz="31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59" name="Google Shape;859;p10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60" name="Google Shape;86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713" y="1552296"/>
            <a:ext cx="6124575" cy="2428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01"/>
          <p:cNvSpPr txBox="1"/>
          <p:nvPr>
            <p:ph type="ctrTitle"/>
          </p:nvPr>
        </p:nvSpPr>
        <p:spPr>
          <a:xfrm>
            <a:off x="492150" y="4997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Reason About Revisions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66" name="Google Shape;866;p10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67" name="Google Shape;867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750" y="1205796"/>
            <a:ext cx="5600700" cy="381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8" name="Google Shape;868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0375" y="1635321"/>
            <a:ext cx="4665456" cy="325190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2"/>
          <p:cNvSpPr txBox="1"/>
          <p:nvPr>
            <p:ph type="ctrTitle"/>
          </p:nvPr>
        </p:nvSpPr>
        <p:spPr>
          <a:xfrm>
            <a:off x="504275" y="59277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Look for Patterns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74" name="Google Shape;874;p10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75" name="Google Shape;875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75" y="1765984"/>
            <a:ext cx="3657600" cy="1514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6" name="Google Shape;876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3950" y="1698771"/>
            <a:ext cx="4485615" cy="206710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03"/>
          <p:cNvSpPr/>
          <p:nvPr/>
        </p:nvSpPr>
        <p:spPr>
          <a:xfrm flipH="1">
            <a:off x="970489" y="1586552"/>
            <a:ext cx="2339711" cy="174943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103"/>
          <p:cNvSpPr txBox="1"/>
          <p:nvPr/>
        </p:nvSpPr>
        <p:spPr>
          <a:xfrm>
            <a:off x="1336575" y="1773063"/>
            <a:ext cx="150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Quicksand"/>
                <a:ea typeface="Quicksand"/>
                <a:cs typeface="Quicksand"/>
                <a:sym typeface="Quicksand"/>
              </a:rPr>
              <a:t>What are some numbers we can write in the blanks to make the equation true?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83" name="Google Shape;883;p103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884" name="Google Shape;884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9250" y="589100"/>
            <a:ext cx="3085500" cy="841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5" name="Google Shape;885;p103"/>
          <p:cNvPicPr preferRelativeResize="0"/>
          <p:nvPr/>
        </p:nvPicPr>
        <p:blipFill rotWithShape="1">
          <a:blip r:embed="rId4">
            <a:alphaModFix/>
          </a:blip>
          <a:srcRect b="0" l="17428" r="19424" t="0"/>
          <a:stretch/>
        </p:blipFill>
        <p:spPr>
          <a:xfrm>
            <a:off x="3611655" y="2910221"/>
            <a:ext cx="1506000" cy="1500081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103"/>
          <p:cNvSpPr txBox="1"/>
          <p:nvPr/>
        </p:nvSpPr>
        <p:spPr>
          <a:xfrm>
            <a:off x="5773426" y="2286225"/>
            <a:ext cx="22017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Quicksand"/>
                <a:ea typeface="Quicksand"/>
                <a:cs typeface="Quicksand"/>
                <a:sym typeface="Quicksand"/>
              </a:rPr>
              <a:t>Explain to your partner why the number in the blanks on each side of the equation is the same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87" name="Google Shape;887;p103"/>
          <p:cNvSpPr/>
          <p:nvPr/>
        </p:nvSpPr>
        <p:spPr>
          <a:xfrm>
            <a:off x="5535932" y="2139525"/>
            <a:ext cx="2676684" cy="1572531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04"/>
          <p:cNvSpPr txBox="1"/>
          <p:nvPr>
            <p:ph type="ctrTitle"/>
          </p:nvPr>
        </p:nvSpPr>
        <p:spPr>
          <a:xfrm>
            <a:off x="594425" y="2202750"/>
            <a:ext cx="74604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Dividing a Whole Number by a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Unit Fraction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93" name="Google Shape;893;p104"/>
          <p:cNvSpPr txBox="1"/>
          <p:nvPr/>
        </p:nvSpPr>
        <p:spPr>
          <a:xfrm>
            <a:off x="2584875" y="3097100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divide whole numbers by unit fractions.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94" name="Google Shape;894;p104"/>
          <p:cNvSpPr/>
          <p:nvPr/>
        </p:nvSpPr>
        <p:spPr>
          <a:xfrm>
            <a:off x="2140977" y="31749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104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5.NF.B.7.b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96" name="Google Shape;896;p104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12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05"/>
          <p:cNvSpPr txBox="1"/>
          <p:nvPr>
            <p:ph type="ctrTitle"/>
          </p:nvPr>
        </p:nvSpPr>
        <p:spPr>
          <a:xfrm>
            <a:off x="625150" y="400647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Quilts</a:t>
            </a:r>
            <a:r>
              <a:rPr lang="en" sz="28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 </a:t>
            </a:r>
            <a:endParaRPr b="0" sz="28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02" name="Google Shape;902;p10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66666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grpSp>
        <p:nvGrpSpPr>
          <p:cNvPr id="903" name="Google Shape;903;p105"/>
          <p:cNvGrpSpPr/>
          <p:nvPr/>
        </p:nvGrpSpPr>
        <p:grpSpPr>
          <a:xfrm rot="-698982">
            <a:off x="270551" y="1660954"/>
            <a:ext cx="2102653" cy="1060779"/>
            <a:chOff x="254750" y="1577025"/>
            <a:chExt cx="2155248" cy="1069850"/>
          </a:xfrm>
        </p:grpSpPr>
        <p:sp>
          <p:nvSpPr>
            <p:cNvPr id="904" name="Google Shape;904;p105"/>
            <p:cNvSpPr/>
            <p:nvPr/>
          </p:nvSpPr>
          <p:spPr>
            <a:xfrm>
              <a:off x="254750" y="1577025"/>
              <a:ext cx="2155248" cy="1069848"/>
            </a:xfrm>
            <a:prstGeom prst="cloud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105"/>
            <p:cNvSpPr txBox="1"/>
            <p:nvPr/>
          </p:nvSpPr>
          <p:spPr>
            <a:xfrm>
              <a:off x="521625" y="1831775"/>
              <a:ext cx="1819800" cy="8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Caveat Brush"/>
                  <a:ea typeface="Caveat Brush"/>
                  <a:cs typeface="Caveat Brush"/>
                  <a:sym typeface="Caveat Brush"/>
                </a:rPr>
                <a:t>What do you notice?</a:t>
              </a:r>
              <a:endParaRPr sz="1700"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</p:grpSp>
      <p:grpSp>
        <p:nvGrpSpPr>
          <p:cNvPr id="906" name="Google Shape;906;p105"/>
          <p:cNvGrpSpPr/>
          <p:nvPr/>
        </p:nvGrpSpPr>
        <p:grpSpPr>
          <a:xfrm rot="1229362">
            <a:off x="7057522" y="2231678"/>
            <a:ext cx="2136204" cy="1060803"/>
            <a:chOff x="254750" y="1577025"/>
            <a:chExt cx="2189585" cy="1069856"/>
          </a:xfrm>
        </p:grpSpPr>
        <p:sp>
          <p:nvSpPr>
            <p:cNvPr id="907" name="Google Shape;907;p105"/>
            <p:cNvSpPr/>
            <p:nvPr/>
          </p:nvSpPr>
          <p:spPr>
            <a:xfrm>
              <a:off x="254750" y="1577025"/>
              <a:ext cx="2155248" cy="1069848"/>
            </a:xfrm>
            <a:prstGeom prst="cloud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105"/>
            <p:cNvSpPr txBox="1"/>
            <p:nvPr/>
          </p:nvSpPr>
          <p:spPr>
            <a:xfrm>
              <a:off x="521635" y="1831781"/>
              <a:ext cx="1922700" cy="8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Caveat Brush"/>
                  <a:ea typeface="Caveat Brush"/>
                  <a:cs typeface="Caveat Brush"/>
                  <a:sym typeface="Caveat Brush"/>
                </a:rPr>
                <a:t>What do you wonder?</a:t>
              </a:r>
              <a:endParaRPr sz="1700"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</p:grpSp>
      <p:pic>
        <p:nvPicPr>
          <p:cNvPr id="909" name="Google Shape;909;p105"/>
          <p:cNvPicPr preferRelativeResize="0"/>
          <p:nvPr/>
        </p:nvPicPr>
        <p:blipFill rotWithShape="1">
          <a:blip r:embed="rId3">
            <a:alphaModFix/>
          </a:blip>
          <a:srcRect b="50780" l="0" r="0" t="0"/>
          <a:stretch/>
        </p:blipFill>
        <p:spPr>
          <a:xfrm>
            <a:off x="2647400" y="1193136"/>
            <a:ext cx="3335024" cy="186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05"/>
          <p:cNvPicPr preferRelativeResize="0"/>
          <p:nvPr/>
        </p:nvPicPr>
        <p:blipFill rotWithShape="1">
          <a:blip r:embed="rId3">
            <a:alphaModFix/>
          </a:blip>
          <a:srcRect b="0" l="11817" r="13438" t="49062"/>
          <a:stretch/>
        </p:blipFill>
        <p:spPr>
          <a:xfrm>
            <a:off x="3228250" y="3195450"/>
            <a:ext cx="2173325" cy="1680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06"/>
          <p:cNvSpPr txBox="1"/>
          <p:nvPr>
            <p:ph type="ctrTitle"/>
          </p:nvPr>
        </p:nvSpPr>
        <p:spPr>
          <a:xfrm>
            <a:off x="342500" y="39537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My Way Quilt</a:t>
            </a:r>
            <a:endParaRPr b="0" sz="31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16" name="Google Shape;916;p10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17" name="Google Shape;917;p106"/>
          <p:cNvSpPr txBox="1"/>
          <p:nvPr/>
        </p:nvSpPr>
        <p:spPr>
          <a:xfrm>
            <a:off x="429375" y="824900"/>
            <a:ext cx="80550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Below are diagrams that show strips of different colored paper. Each strip is 2 feet long.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 paper strips will be cut into different sized pieces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18" name="Google Shape;91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75" y="1513400"/>
            <a:ext cx="5076025" cy="102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375" y="2533850"/>
            <a:ext cx="5197350" cy="112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500" y="3659950"/>
            <a:ext cx="5492425" cy="1081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106"/>
          <p:cNvSpPr txBox="1"/>
          <p:nvPr/>
        </p:nvSpPr>
        <p:spPr>
          <a:xfrm>
            <a:off x="6235275" y="2523225"/>
            <a:ext cx="2364300" cy="17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4. Describe what was the same about the problems you solved. Describe what was different.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07"/>
          <p:cNvSpPr txBox="1"/>
          <p:nvPr>
            <p:ph type="ctrTitle"/>
          </p:nvPr>
        </p:nvSpPr>
        <p:spPr>
          <a:xfrm>
            <a:off x="443600" y="3743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More Quilt Strips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27" name="Google Shape;927;p107"/>
          <p:cNvSpPr txBox="1"/>
          <p:nvPr/>
        </p:nvSpPr>
        <p:spPr>
          <a:xfrm>
            <a:off x="8055000" y="67225"/>
            <a:ext cx="1004100" cy="6876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28" name="Google Shape;928;p107"/>
          <p:cNvSpPr txBox="1"/>
          <p:nvPr/>
        </p:nvSpPr>
        <p:spPr>
          <a:xfrm>
            <a:off x="417150" y="922750"/>
            <a:ext cx="83097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Kiran has a yellow strip of paper that is 2 feet long.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He wants to cut the strip into foot pieces.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1. How many pieces will Kiran have? Show or explain your reasoning.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2. Write a division equation to represent the situation.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3. How would the number of pieces change if Kiran had a strip of paper that is 3 feet long?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4. Describe how this equation represents a strip of paper that is 3 feet long being cut into equal sized pieces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29" name="Google Shape;929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8350" y="3770525"/>
            <a:ext cx="1076325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08"/>
          <p:cNvSpPr txBox="1"/>
          <p:nvPr>
            <p:ph type="ctrTitle"/>
          </p:nvPr>
        </p:nvSpPr>
        <p:spPr>
          <a:xfrm>
            <a:off x="441075" y="577696"/>
            <a:ext cx="7772400" cy="56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  <a:latin typeface="Quicksand"/>
                <a:ea typeface="Quicksand"/>
                <a:cs typeface="Quicksand"/>
                <a:sym typeface="Quicksand"/>
              </a:rPr>
              <a:t>Today, we solved problems about cutting strips of paper into small pieces. We wrote equations to represent dividing a whole number by a unit fraction</a:t>
            </a:r>
            <a:endParaRPr sz="1700">
              <a:solidFill>
                <a:srgbClr val="434343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35" name="Google Shape;935;p108"/>
          <p:cNvSpPr/>
          <p:nvPr/>
        </p:nvSpPr>
        <p:spPr>
          <a:xfrm flipH="1">
            <a:off x="723416" y="2459978"/>
            <a:ext cx="2611655" cy="184720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108"/>
          <p:cNvSpPr txBox="1"/>
          <p:nvPr/>
        </p:nvSpPr>
        <p:spPr>
          <a:xfrm>
            <a:off x="1344950" y="2695013"/>
            <a:ext cx="150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Quicksand"/>
                <a:ea typeface="Quicksand"/>
                <a:cs typeface="Quicksand"/>
                <a:sym typeface="Quicksand"/>
              </a:rPr>
              <a:t>These are some of the equations we discussed today. Why is the quotient getting larger in each equation?</a:t>
            </a:r>
            <a:endParaRPr b="1"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37" name="Google Shape;937;p108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938" name="Google Shape;938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8339" y="3515001"/>
            <a:ext cx="1890300" cy="118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2150" y="1206213"/>
            <a:ext cx="1128289" cy="1188950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108"/>
          <p:cNvSpPr/>
          <p:nvPr/>
        </p:nvSpPr>
        <p:spPr>
          <a:xfrm>
            <a:off x="4900616" y="1472078"/>
            <a:ext cx="2611655" cy="184720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108"/>
          <p:cNvSpPr txBox="1"/>
          <p:nvPr/>
        </p:nvSpPr>
        <p:spPr>
          <a:xfrm flipH="1">
            <a:off x="5344398" y="1610075"/>
            <a:ext cx="17241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Quicksand"/>
                <a:ea typeface="Quicksand"/>
                <a:cs typeface="Quicksand"/>
                <a:sym typeface="Quicksand"/>
              </a:rPr>
              <a:t>Here is another equation we discussed. In this equation, the size of the piece is the same as the equation above it. Why is the quotient larger than the dividend?</a:t>
            </a:r>
            <a:endParaRPr b="1" sz="1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42" name="Google Shape;942;p108"/>
          <p:cNvSpPr/>
          <p:nvPr/>
        </p:nvSpPr>
        <p:spPr>
          <a:xfrm>
            <a:off x="5853675" y="3126050"/>
            <a:ext cx="2611655" cy="1577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108"/>
          <p:cNvSpPr txBox="1"/>
          <p:nvPr/>
        </p:nvSpPr>
        <p:spPr>
          <a:xfrm flipH="1">
            <a:off x="6209053" y="3243925"/>
            <a:ext cx="18216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Quicksand"/>
                <a:ea typeface="Quicksand"/>
                <a:cs typeface="Quicksand"/>
                <a:sym typeface="Quicksand"/>
              </a:rPr>
              <a:t>We are going to learn more about the relationships between the numbers in division equations with unit fractions in the next lesson.</a:t>
            </a:r>
            <a:endParaRPr b="1" sz="10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09"/>
          <p:cNvSpPr txBox="1"/>
          <p:nvPr>
            <p:ph type="ctrTitle"/>
          </p:nvPr>
        </p:nvSpPr>
        <p:spPr>
          <a:xfrm>
            <a:off x="946200" y="2244075"/>
            <a:ext cx="6927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</a:t>
            </a: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More Division of Whole Numbers by Unit Fractions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49" name="Google Shape;949;p109"/>
          <p:cNvSpPr txBox="1"/>
          <p:nvPr/>
        </p:nvSpPr>
        <p:spPr>
          <a:xfrm>
            <a:off x="2171425" y="3097100"/>
            <a:ext cx="6550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use equations to represent division of a whole number by a unit fraction.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50" name="Google Shape;950;p109"/>
          <p:cNvSpPr/>
          <p:nvPr/>
        </p:nvSpPr>
        <p:spPr>
          <a:xfrm>
            <a:off x="1680027" y="30970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109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5.NF.B.7.b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52" name="Google Shape;952;p109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13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10"/>
          <p:cNvSpPr txBox="1"/>
          <p:nvPr>
            <p:ph type="ctrTitle"/>
          </p:nvPr>
        </p:nvSpPr>
        <p:spPr>
          <a:xfrm>
            <a:off x="882450" y="8208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</a:t>
            </a: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Increasing Quotients</a:t>
            </a: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58" name="Google Shape;958;p11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59" name="Google Shape;959;p110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960" name="Google Shape;960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2675" y="2455559"/>
            <a:ext cx="1778650" cy="74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11"/>
          <p:cNvSpPr txBox="1"/>
          <p:nvPr>
            <p:ph type="ctrTitle"/>
          </p:nvPr>
        </p:nvSpPr>
        <p:spPr>
          <a:xfrm>
            <a:off x="882450" y="8208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Increasing Quotients 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66" name="Google Shape;966;p11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67" name="Google Shape;967;p111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968" name="Google Shape;968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6413" y="2382741"/>
            <a:ext cx="1291175" cy="109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12"/>
          <p:cNvSpPr txBox="1"/>
          <p:nvPr>
            <p:ph type="ctrTitle"/>
          </p:nvPr>
        </p:nvSpPr>
        <p:spPr>
          <a:xfrm>
            <a:off x="882450" y="8208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Increasing Quotients 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74" name="Google Shape;974;p11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75" name="Google Shape;975;p112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976" name="Google Shape;976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9500" y="2370622"/>
            <a:ext cx="1424625" cy="121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113"/>
          <p:cNvSpPr txBox="1"/>
          <p:nvPr>
            <p:ph type="ctrTitle"/>
          </p:nvPr>
        </p:nvSpPr>
        <p:spPr>
          <a:xfrm>
            <a:off x="882450" y="8208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Increasing Quotients 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82" name="Google Shape;982;p11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83" name="Google Shape;983;p113"/>
          <p:cNvSpPr txBox="1"/>
          <p:nvPr/>
        </p:nvSpPr>
        <p:spPr>
          <a:xfrm>
            <a:off x="676225" y="1590713"/>
            <a:ext cx="47556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984" name="Google Shape;984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7238" y="2443396"/>
            <a:ext cx="1509525" cy="128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114"/>
          <p:cNvSpPr txBox="1"/>
          <p:nvPr>
            <p:ph type="ctrTitle"/>
          </p:nvPr>
        </p:nvSpPr>
        <p:spPr>
          <a:xfrm>
            <a:off x="361825" y="44077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Notice Patterns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90" name="Google Shape;990;p114"/>
          <p:cNvSpPr txBox="1"/>
          <p:nvPr/>
        </p:nvSpPr>
        <p:spPr>
          <a:xfrm>
            <a:off x="7992200" y="307575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991" name="Google Shape;991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125" y="1385888"/>
            <a:ext cx="3933825" cy="2371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2" name="Google Shape;992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5725" y="1262063"/>
            <a:ext cx="3238500" cy="2619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3" name="Google Shape;993;p1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53700" y="4127638"/>
            <a:ext cx="4610100" cy="419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15"/>
          <p:cNvSpPr txBox="1"/>
          <p:nvPr>
            <p:ph type="ctrTitle"/>
          </p:nvPr>
        </p:nvSpPr>
        <p:spPr>
          <a:xfrm>
            <a:off x="361825" y="44077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Match the Situation to the Equation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99" name="Google Shape;999;p11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00" name="Google Shape;1000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550" y="1404025"/>
            <a:ext cx="5762625" cy="2143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1" name="Google Shape;1001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9875" y="1261150"/>
            <a:ext cx="1628775" cy="2428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2" name="Google Shape;1002;p1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06125" y="3935300"/>
            <a:ext cx="2528525" cy="476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116"/>
          <p:cNvSpPr txBox="1"/>
          <p:nvPr>
            <p:ph type="ctrTitle"/>
          </p:nvPr>
        </p:nvSpPr>
        <p:spPr>
          <a:xfrm>
            <a:off x="466100" y="711696"/>
            <a:ext cx="7772400" cy="56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  <a:latin typeface="Quicksand"/>
                <a:ea typeface="Quicksand"/>
                <a:cs typeface="Quicksand"/>
                <a:sym typeface="Quicksand"/>
              </a:rPr>
              <a:t>Today we used equations to represent and solve problems involving the division of a whole number by a unit fraction</a:t>
            </a:r>
            <a:endParaRPr sz="1700">
              <a:solidFill>
                <a:srgbClr val="434343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8" name="Google Shape;1008;p116"/>
          <p:cNvSpPr/>
          <p:nvPr/>
        </p:nvSpPr>
        <p:spPr>
          <a:xfrm flipH="1">
            <a:off x="970455" y="2459976"/>
            <a:ext cx="2364620" cy="148257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116"/>
          <p:cNvSpPr txBox="1"/>
          <p:nvPr/>
        </p:nvSpPr>
        <p:spPr>
          <a:xfrm>
            <a:off x="1344950" y="2695013"/>
            <a:ext cx="150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Quicksand"/>
                <a:ea typeface="Quicksand"/>
                <a:cs typeface="Quicksand"/>
                <a:sym typeface="Quicksand"/>
              </a:rPr>
              <a:t>Do you agree with Jada? Be prepared to explain your thinking</a:t>
            </a:r>
            <a:endParaRPr b="1"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10" name="Google Shape;1010;p11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11" name="Google Shape;1011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7152" y="3367801"/>
            <a:ext cx="1890300" cy="1188949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116"/>
          <p:cNvSpPr/>
          <p:nvPr/>
        </p:nvSpPr>
        <p:spPr>
          <a:xfrm>
            <a:off x="5671700" y="2519500"/>
            <a:ext cx="2611655" cy="1577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116"/>
          <p:cNvSpPr txBox="1"/>
          <p:nvPr/>
        </p:nvSpPr>
        <p:spPr>
          <a:xfrm flipH="1">
            <a:off x="6066728" y="2771375"/>
            <a:ext cx="18216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Discuss your thinking with your partner.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14" name="Google Shape;1014;p116"/>
          <p:cNvSpPr txBox="1"/>
          <p:nvPr/>
        </p:nvSpPr>
        <p:spPr>
          <a:xfrm>
            <a:off x="2160550" y="1615600"/>
            <a:ext cx="46881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Jada says when you divide a whole number by a unit fraction, the answer will always be a whole number</a:t>
            </a:r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17"/>
          <p:cNvSpPr txBox="1"/>
          <p:nvPr>
            <p:ph type="ctrTitle"/>
          </p:nvPr>
        </p:nvSpPr>
        <p:spPr>
          <a:xfrm>
            <a:off x="2112300" y="2244075"/>
            <a:ext cx="49194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Make Connections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20" name="Google Shape;1020;p117"/>
          <p:cNvSpPr txBox="1"/>
          <p:nvPr/>
        </p:nvSpPr>
        <p:spPr>
          <a:xfrm>
            <a:off x="2584875" y="3097100"/>
            <a:ext cx="5288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connect what we know about multiplication and division.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1" name="Google Shape;1021;p117"/>
          <p:cNvSpPr/>
          <p:nvPr/>
        </p:nvSpPr>
        <p:spPr>
          <a:xfrm>
            <a:off x="2140977" y="31749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117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5.NF.B.7, 5.NF.B.7.b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3" name="Google Shape;1023;p117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14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118"/>
          <p:cNvSpPr txBox="1"/>
          <p:nvPr>
            <p:ph type="ctrTitle"/>
          </p:nvPr>
        </p:nvSpPr>
        <p:spPr>
          <a:xfrm>
            <a:off x="582275" y="761400"/>
            <a:ext cx="7875900" cy="6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Estimation Exploration: </a:t>
            </a:r>
            <a:endParaRPr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Many One Fifths? </a:t>
            </a:r>
            <a:endParaRPr b="0"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29" name="Google Shape;1029;p118"/>
          <p:cNvSpPr txBox="1"/>
          <p:nvPr/>
        </p:nvSpPr>
        <p:spPr>
          <a:xfrm>
            <a:off x="8215450" y="836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30" name="Google Shape;1030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6150" y="1531005"/>
            <a:ext cx="6371700" cy="665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1" name="Google Shape;1031;p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4650" y="2676624"/>
            <a:ext cx="3517550" cy="1290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19"/>
          <p:cNvSpPr txBox="1"/>
          <p:nvPr>
            <p:ph type="ctrTitle"/>
          </p:nvPr>
        </p:nvSpPr>
        <p:spPr>
          <a:xfrm>
            <a:off x="361825" y="44077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Greater Than or Less Than 1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37" name="Google Shape;1037;p11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38" name="Google Shape;1038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750" y="1298025"/>
            <a:ext cx="4269775" cy="2935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9" name="Google Shape;1039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1175" y="1649775"/>
            <a:ext cx="4592175" cy="1953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20"/>
          <p:cNvSpPr txBox="1"/>
          <p:nvPr>
            <p:ph type="ctrTitle"/>
          </p:nvPr>
        </p:nvSpPr>
        <p:spPr>
          <a:xfrm>
            <a:off x="480025" y="3744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Solve Equations</a:t>
            </a:r>
            <a:endParaRPr b="0" sz="25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45" name="Google Shape;1045;p120"/>
          <p:cNvSpPr txBox="1"/>
          <p:nvPr/>
        </p:nvSpPr>
        <p:spPr>
          <a:xfrm>
            <a:off x="8055000" y="67225"/>
            <a:ext cx="1004100" cy="6876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46" name="Google Shape;1046;p120"/>
          <p:cNvSpPr txBox="1"/>
          <p:nvPr/>
        </p:nvSpPr>
        <p:spPr>
          <a:xfrm>
            <a:off x="610325" y="929400"/>
            <a:ext cx="7350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Bitter"/>
                <a:ea typeface="Bitter"/>
                <a:cs typeface="Bitter"/>
                <a:sym typeface="Bitter"/>
              </a:rPr>
              <a:t>Solve the equations. </a:t>
            </a:r>
            <a:endParaRPr sz="15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047" name="Google Shape;1047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1225" y="1518575"/>
            <a:ext cx="1837075" cy="3313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8" name="Google Shape;1048;p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8550" y="1998500"/>
            <a:ext cx="2285900" cy="2073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121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54" name="Google Shape;1054;p121"/>
          <p:cNvSpPr/>
          <p:nvPr/>
        </p:nvSpPr>
        <p:spPr>
          <a:xfrm flipH="1">
            <a:off x="1608471" y="1575175"/>
            <a:ext cx="2278987" cy="163310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121"/>
          <p:cNvSpPr txBox="1"/>
          <p:nvPr/>
        </p:nvSpPr>
        <p:spPr>
          <a:xfrm>
            <a:off x="2033947" y="1855800"/>
            <a:ext cx="16494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Quicksand"/>
                <a:ea typeface="Quicksand"/>
                <a:cs typeface="Quicksand"/>
                <a:sym typeface="Quicksand"/>
              </a:rPr>
              <a:t>What is the same and different about the explanations?</a:t>
            </a:r>
            <a:endParaRPr b="1" sz="11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56" name="Google Shape;1056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3095" y="2387274"/>
            <a:ext cx="2440625" cy="155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22"/>
          <p:cNvSpPr txBox="1"/>
          <p:nvPr>
            <p:ph type="ctrTitle"/>
          </p:nvPr>
        </p:nvSpPr>
        <p:spPr>
          <a:xfrm>
            <a:off x="994750" y="1650300"/>
            <a:ext cx="74727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Match, Solve, and Write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62" name="Google Shape;1062;p122"/>
          <p:cNvSpPr txBox="1"/>
          <p:nvPr/>
        </p:nvSpPr>
        <p:spPr>
          <a:xfrm>
            <a:off x="2147175" y="2616675"/>
            <a:ext cx="6429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division problems involving whole numbers and unit fractions.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63" name="Google Shape;1063;p122"/>
          <p:cNvSpPr/>
          <p:nvPr/>
        </p:nvSpPr>
        <p:spPr>
          <a:xfrm>
            <a:off x="1651802" y="26166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122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5.NF.B.7, 5.NF.B.7.c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65" name="Google Shape;1065;p122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15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23"/>
          <p:cNvSpPr txBox="1"/>
          <p:nvPr>
            <p:ph type="ctrTitle"/>
          </p:nvPr>
        </p:nvSpPr>
        <p:spPr>
          <a:xfrm>
            <a:off x="773275" y="596300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71" name="Google Shape;1071;p12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72" name="Google Shape;1072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8225" y="1966750"/>
            <a:ext cx="1629286" cy="68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124"/>
          <p:cNvSpPr txBox="1"/>
          <p:nvPr>
            <p:ph type="ctrTitle"/>
          </p:nvPr>
        </p:nvSpPr>
        <p:spPr>
          <a:xfrm>
            <a:off x="773275" y="596300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78" name="Google Shape;1078;p12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79" name="Google Shape;1079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4450" y="1868325"/>
            <a:ext cx="1655100" cy="140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125"/>
          <p:cNvSpPr txBox="1"/>
          <p:nvPr>
            <p:ph type="ctrTitle"/>
          </p:nvPr>
        </p:nvSpPr>
        <p:spPr>
          <a:xfrm>
            <a:off x="773275" y="596300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85" name="Google Shape;1085;p12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86" name="Google Shape;1086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8888" y="1930200"/>
            <a:ext cx="1509525" cy="128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126"/>
          <p:cNvSpPr txBox="1"/>
          <p:nvPr>
            <p:ph type="ctrTitle"/>
          </p:nvPr>
        </p:nvSpPr>
        <p:spPr>
          <a:xfrm>
            <a:off x="773275" y="596300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Number Talk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92" name="Google Shape;1092;p12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93" name="Google Shape;1093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5275" y="2063025"/>
            <a:ext cx="1436400" cy="101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127"/>
          <p:cNvSpPr txBox="1"/>
          <p:nvPr>
            <p:ph type="ctrTitle"/>
          </p:nvPr>
        </p:nvSpPr>
        <p:spPr>
          <a:xfrm>
            <a:off x="361825" y="44077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Card Sort: Fraction Division Problem Sort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99" name="Google Shape;1099;p12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00" name="Google Shape;1100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525" y="1853457"/>
            <a:ext cx="8516950" cy="143659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128"/>
          <p:cNvSpPr txBox="1"/>
          <p:nvPr>
            <p:ph type="ctrTitle"/>
          </p:nvPr>
        </p:nvSpPr>
        <p:spPr>
          <a:xfrm>
            <a:off x="504275" y="59277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Division Story Problems</a:t>
            </a:r>
            <a:endParaRPr b="0" sz="25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06" name="Google Shape;1106;p128"/>
          <p:cNvSpPr txBox="1"/>
          <p:nvPr/>
        </p:nvSpPr>
        <p:spPr>
          <a:xfrm>
            <a:off x="8055000" y="67225"/>
            <a:ext cx="1004100" cy="6876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07" name="Google Shape;1107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2013" y="1572521"/>
            <a:ext cx="5876925" cy="2590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129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13" name="Google Shape;1113;p129"/>
          <p:cNvSpPr/>
          <p:nvPr/>
        </p:nvSpPr>
        <p:spPr>
          <a:xfrm flipH="1">
            <a:off x="1163414" y="1061949"/>
            <a:ext cx="2948962" cy="2014212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129"/>
          <p:cNvSpPr txBox="1"/>
          <p:nvPr/>
        </p:nvSpPr>
        <p:spPr>
          <a:xfrm>
            <a:off x="1620850" y="1335475"/>
            <a:ext cx="1933500" cy="11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What can we add to our chart to show what we learned about division in this section?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15" name="Google Shape;1115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3644" y="2360049"/>
            <a:ext cx="2562755" cy="163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130"/>
          <p:cNvSpPr txBox="1"/>
          <p:nvPr>
            <p:ph type="ctrTitle"/>
          </p:nvPr>
        </p:nvSpPr>
        <p:spPr>
          <a:xfrm>
            <a:off x="1263125" y="1644000"/>
            <a:ext cx="62823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How Much in One?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21" name="Google Shape;1121;p130"/>
          <p:cNvSpPr txBox="1"/>
          <p:nvPr/>
        </p:nvSpPr>
        <p:spPr>
          <a:xfrm>
            <a:off x="2584875" y="2616675"/>
            <a:ext cx="5288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“How much in one?” problems.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2" name="Google Shape;1122;p130"/>
          <p:cNvSpPr/>
          <p:nvPr/>
        </p:nvSpPr>
        <p:spPr>
          <a:xfrm>
            <a:off x="2197702" y="25748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130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5.NF.B.7.b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4" name="Google Shape;1124;p130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16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31"/>
          <p:cNvSpPr txBox="1"/>
          <p:nvPr>
            <p:ph type="ctrTitle"/>
          </p:nvPr>
        </p:nvSpPr>
        <p:spPr>
          <a:xfrm>
            <a:off x="685800" y="664372"/>
            <a:ext cx="7772400" cy="6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27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What Number Goes in the Blank?</a:t>
            </a:r>
            <a:endParaRPr b="0" sz="27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30" name="Google Shape;1130;p131"/>
          <p:cNvSpPr txBox="1"/>
          <p:nvPr/>
        </p:nvSpPr>
        <p:spPr>
          <a:xfrm>
            <a:off x="8251975" y="76500"/>
            <a:ext cx="840600" cy="742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31" name="Google Shape;1131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2050" y="1421822"/>
            <a:ext cx="4752975" cy="1181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2" name="Google Shape;1132;p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7425" y="3046472"/>
            <a:ext cx="4333875" cy="11715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132"/>
          <p:cNvSpPr txBox="1"/>
          <p:nvPr>
            <p:ph type="ctrTitle"/>
          </p:nvPr>
        </p:nvSpPr>
        <p:spPr>
          <a:xfrm>
            <a:off x="361825" y="44077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Different Equations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38" name="Google Shape;1138;p13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39" name="Google Shape;1139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5159" y="1015875"/>
            <a:ext cx="2333675" cy="9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0" name="Google Shape;1140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4725" y="2089463"/>
            <a:ext cx="5762625" cy="628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1" name="Google Shape;1141;p1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7650" y="2801850"/>
            <a:ext cx="4238476" cy="2032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133"/>
          <p:cNvSpPr txBox="1"/>
          <p:nvPr>
            <p:ph type="ctrTitle"/>
          </p:nvPr>
        </p:nvSpPr>
        <p:spPr>
          <a:xfrm>
            <a:off x="480025" y="4292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Big is the Class?</a:t>
            </a:r>
            <a:endParaRPr b="0" sz="25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47" name="Google Shape;1147;p133"/>
          <p:cNvSpPr txBox="1"/>
          <p:nvPr/>
        </p:nvSpPr>
        <p:spPr>
          <a:xfrm>
            <a:off x="8055000" y="67225"/>
            <a:ext cx="1004100" cy="6876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48" name="Google Shape;1148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300" y="1251284"/>
            <a:ext cx="5715000" cy="619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9" name="Google Shape;1149;p1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1675" y="2083446"/>
            <a:ext cx="5048250" cy="2143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134"/>
          <p:cNvSpPr txBox="1"/>
          <p:nvPr>
            <p:ph type="ctrTitle"/>
          </p:nvPr>
        </p:nvSpPr>
        <p:spPr>
          <a:xfrm>
            <a:off x="480025" y="4292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many in One Group? (Optional)</a:t>
            </a:r>
            <a:endParaRPr b="0" sz="25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55" name="Google Shape;1155;p134"/>
          <p:cNvSpPr txBox="1"/>
          <p:nvPr/>
        </p:nvSpPr>
        <p:spPr>
          <a:xfrm>
            <a:off x="8055000" y="67225"/>
            <a:ext cx="1004100" cy="6876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56" name="Google Shape;1156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463" y="1038221"/>
            <a:ext cx="5529526" cy="380047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135"/>
          <p:cNvSpPr txBox="1"/>
          <p:nvPr/>
        </p:nvSpPr>
        <p:spPr>
          <a:xfrm>
            <a:off x="1368600" y="576900"/>
            <a:ext cx="6406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Section Summary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62" name="Google Shape;1162;p135"/>
          <p:cNvSpPr/>
          <p:nvPr/>
        </p:nvSpPr>
        <p:spPr>
          <a:xfrm>
            <a:off x="8091198" y="235050"/>
            <a:ext cx="846320" cy="71212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p135"/>
          <p:cNvSpPr txBox="1"/>
          <p:nvPr/>
        </p:nvSpPr>
        <p:spPr>
          <a:xfrm>
            <a:off x="558025" y="1346525"/>
            <a:ext cx="81519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In this unit, we learned to divide with whole numbers and unit fractions. We used diagrams to solve problems involving division of unit fractions by whole numbers.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64" name="Google Shape;1164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6525" y="2116150"/>
            <a:ext cx="4914900" cy="2000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136"/>
          <p:cNvSpPr txBox="1"/>
          <p:nvPr/>
        </p:nvSpPr>
        <p:spPr>
          <a:xfrm>
            <a:off x="1368600" y="576900"/>
            <a:ext cx="6406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Section Summary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70" name="Google Shape;1170;p136"/>
          <p:cNvSpPr/>
          <p:nvPr/>
        </p:nvSpPr>
        <p:spPr>
          <a:xfrm>
            <a:off x="8091198" y="235050"/>
            <a:ext cx="846320" cy="71212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1" name="Google Shape;1171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250" y="1422575"/>
            <a:ext cx="7497499" cy="2677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137"/>
          <p:cNvSpPr txBox="1"/>
          <p:nvPr/>
        </p:nvSpPr>
        <p:spPr>
          <a:xfrm>
            <a:off x="1368600" y="576900"/>
            <a:ext cx="6406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Section Summary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77" name="Google Shape;1177;p137"/>
          <p:cNvSpPr/>
          <p:nvPr/>
        </p:nvSpPr>
        <p:spPr>
          <a:xfrm>
            <a:off x="8091198" y="235050"/>
            <a:ext cx="846320" cy="71212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8" name="Google Shape;1178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575" y="1313400"/>
            <a:ext cx="7938800" cy="278373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138"/>
          <p:cNvSpPr txBox="1"/>
          <p:nvPr>
            <p:ph type="ctrTitle"/>
          </p:nvPr>
        </p:nvSpPr>
        <p:spPr>
          <a:xfrm>
            <a:off x="1263125" y="1644000"/>
            <a:ext cx="74469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Fraction Multiplication and Division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84" name="Google Shape;1184;p138"/>
          <p:cNvSpPr txBox="1"/>
          <p:nvPr/>
        </p:nvSpPr>
        <p:spPr>
          <a:xfrm>
            <a:off x="2584875" y="2616675"/>
            <a:ext cx="5288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multiply and divide fractions.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85" name="Google Shape;1185;p138"/>
          <p:cNvSpPr/>
          <p:nvPr/>
        </p:nvSpPr>
        <p:spPr>
          <a:xfrm>
            <a:off x="2197702" y="25748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138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5.NF.B.4, 5.NF.B.6, 5.NF.B.7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87" name="Google Shape;1187;p138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17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139"/>
          <p:cNvSpPr txBox="1"/>
          <p:nvPr>
            <p:ph type="ctrTitle"/>
          </p:nvPr>
        </p:nvSpPr>
        <p:spPr>
          <a:xfrm>
            <a:off x="821800" y="7661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Multiply and Divide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93" name="Google Shape;1193;p13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94" name="Google Shape;1194;p139"/>
          <p:cNvSpPr txBox="1"/>
          <p:nvPr/>
        </p:nvSpPr>
        <p:spPr>
          <a:xfrm>
            <a:off x="739975" y="1601275"/>
            <a:ext cx="73149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195" name="Google Shape;1195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5388" y="2372300"/>
            <a:ext cx="1593225" cy="124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140"/>
          <p:cNvSpPr txBox="1"/>
          <p:nvPr>
            <p:ph type="ctrTitle"/>
          </p:nvPr>
        </p:nvSpPr>
        <p:spPr>
          <a:xfrm>
            <a:off x="821800" y="7661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Multiply and Divide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01" name="Google Shape;1201;p14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02" name="Google Shape;1202;p140"/>
          <p:cNvSpPr txBox="1"/>
          <p:nvPr/>
        </p:nvSpPr>
        <p:spPr>
          <a:xfrm>
            <a:off x="739975" y="1601275"/>
            <a:ext cx="73149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203" name="Google Shape;1203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3313" y="2285825"/>
            <a:ext cx="1218375" cy="129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41"/>
          <p:cNvSpPr txBox="1"/>
          <p:nvPr>
            <p:ph type="ctrTitle"/>
          </p:nvPr>
        </p:nvSpPr>
        <p:spPr>
          <a:xfrm>
            <a:off x="821800" y="7661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Multiply and Divide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09" name="Google Shape;1209;p14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10" name="Google Shape;1210;p141"/>
          <p:cNvSpPr txBox="1"/>
          <p:nvPr/>
        </p:nvSpPr>
        <p:spPr>
          <a:xfrm>
            <a:off x="739975" y="1601275"/>
            <a:ext cx="73149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211" name="Google Shape;1211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2150" y="2457200"/>
            <a:ext cx="1339700" cy="118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142"/>
          <p:cNvSpPr txBox="1"/>
          <p:nvPr>
            <p:ph type="ctrTitle"/>
          </p:nvPr>
        </p:nvSpPr>
        <p:spPr>
          <a:xfrm>
            <a:off x="821800" y="7661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Multiply and Divide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17" name="Google Shape;1217;p14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18" name="Google Shape;1218;p142"/>
          <p:cNvSpPr txBox="1"/>
          <p:nvPr/>
        </p:nvSpPr>
        <p:spPr>
          <a:xfrm>
            <a:off x="739975" y="1601275"/>
            <a:ext cx="73149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Find the value of each expression mentally.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219" name="Google Shape;1219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125" y="2372275"/>
            <a:ext cx="1139050" cy="163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143"/>
          <p:cNvSpPr txBox="1"/>
          <p:nvPr>
            <p:ph type="ctrTitle"/>
          </p:nvPr>
        </p:nvSpPr>
        <p:spPr>
          <a:xfrm>
            <a:off x="361825" y="44077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Info Gap: Tiles 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25" name="Google Shape;1225;p14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226" name="Google Shape;1226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813" y="1218500"/>
            <a:ext cx="6550375" cy="2706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144"/>
          <p:cNvSpPr txBox="1"/>
          <p:nvPr>
            <p:ph type="ctrTitle"/>
          </p:nvPr>
        </p:nvSpPr>
        <p:spPr>
          <a:xfrm>
            <a:off x="361825" y="44077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Info Gap: Tiles 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32" name="Google Shape;1232;p14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233" name="Google Shape;1233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6863" y="1242800"/>
            <a:ext cx="6010275" cy="3152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45"/>
          <p:cNvSpPr txBox="1"/>
          <p:nvPr>
            <p:ph type="ctrTitle"/>
          </p:nvPr>
        </p:nvSpPr>
        <p:spPr>
          <a:xfrm>
            <a:off x="480025" y="4292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Multiplication or Division (Optional)</a:t>
            </a:r>
            <a:endParaRPr b="0" sz="25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39" name="Google Shape;1239;p145"/>
          <p:cNvSpPr txBox="1"/>
          <p:nvPr/>
        </p:nvSpPr>
        <p:spPr>
          <a:xfrm>
            <a:off x="8055000" y="67225"/>
            <a:ext cx="1004100" cy="6876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40" name="Google Shape;1240;p145"/>
          <p:cNvSpPr txBox="1"/>
          <p:nvPr/>
        </p:nvSpPr>
        <p:spPr>
          <a:xfrm>
            <a:off x="693975" y="1001150"/>
            <a:ext cx="67050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Solve each problem.  Show or explain your reasoning.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41" name="Google Shape;1241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6100" y="1531850"/>
            <a:ext cx="6935499" cy="342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42" name="Google Shape;1242;p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5775" y="2321825"/>
            <a:ext cx="4981575" cy="400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43" name="Google Shape;1243;p1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7850" y="3168850"/>
            <a:ext cx="5086350" cy="5429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14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49" name="Google Shape;1249;p146"/>
          <p:cNvSpPr/>
          <p:nvPr/>
        </p:nvSpPr>
        <p:spPr>
          <a:xfrm flipH="1">
            <a:off x="804344" y="2247200"/>
            <a:ext cx="2968981" cy="1595366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146"/>
          <p:cNvSpPr txBox="1"/>
          <p:nvPr/>
        </p:nvSpPr>
        <p:spPr>
          <a:xfrm>
            <a:off x="1322100" y="2463175"/>
            <a:ext cx="19335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What relationships do you see in these problems?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51" name="Google Shape;1251;p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2561" y="3209812"/>
            <a:ext cx="1676625" cy="106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1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7225" y="482450"/>
            <a:ext cx="1457175" cy="1501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53" name="Google Shape;1253;p146"/>
          <p:cNvSpPr/>
          <p:nvPr/>
        </p:nvSpPr>
        <p:spPr>
          <a:xfrm>
            <a:off x="5192574" y="1723674"/>
            <a:ext cx="2439094" cy="1345298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146"/>
          <p:cNvSpPr txBox="1"/>
          <p:nvPr/>
        </p:nvSpPr>
        <p:spPr>
          <a:xfrm flipH="1">
            <a:off x="5617803" y="1905796"/>
            <a:ext cx="15885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Describe one </a:t>
            </a: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relationship</a:t>
            </a: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 to your partner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55" name="Google Shape;1255;p146"/>
          <p:cNvSpPr/>
          <p:nvPr/>
        </p:nvSpPr>
        <p:spPr>
          <a:xfrm>
            <a:off x="5968424" y="3197974"/>
            <a:ext cx="2439094" cy="1345298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146"/>
          <p:cNvSpPr txBox="1"/>
          <p:nvPr/>
        </p:nvSpPr>
        <p:spPr>
          <a:xfrm flipH="1">
            <a:off x="6247924" y="3389275"/>
            <a:ext cx="18801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Quicksand"/>
                <a:ea typeface="Quicksand"/>
                <a:cs typeface="Quicksand"/>
                <a:sym typeface="Quicksand"/>
              </a:rPr>
              <a:t>What do we know about the relationship between multiplication and division?</a:t>
            </a:r>
            <a:endParaRPr b="1" sz="11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147"/>
          <p:cNvSpPr txBox="1"/>
          <p:nvPr>
            <p:ph type="ctrTitle"/>
          </p:nvPr>
        </p:nvSpPr>
        <p:spPr>
          <a:xfrm>
            <a:off x="1263125" y="1644000"/>
            <a:ext cx="74469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Multiplication and Division 1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62" name="Google Shape;1262;p147"/>
          <p:cNvSpPr txBox="1"/>
          <p:nvPr/>
        </p:nvSpPr>
        <p:spPr>
          <a:xfrm>
            <a:off x="2604400" y="2574900"/>
            <a:ext cx="5988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problems involving multiplication and division with fractions.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3" name="Google Shape;1263;p147"/>
          <p:cNvSpPr/>
          <p:nvPr/>
        </p:nvSpPr>
        <p:spPr>
          <a:xfrm>
            <a:off x="2059902" y="25748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147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5.NF.B.4, 5.NF.B.6, 5.NF.B.7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5" name="Google Shape;1265;p147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18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148"/>
          <p:cNvSpPr txBox="1"/>
          <p:nvPr>
            <p:ph type="ctrTitle"/>
          </p:nvPr>
        </p:nvSpPr>
        <p:spPr>
          <a:xfrm>
            <a:off x="821800" y="7661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Multiply Fractions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71" name="Google Shape;1271;p14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272" name="Google Shape;1272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2650" y="1841200"/>
            <a:ext cx="1539700" cy="915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3" name="Google Shape;1273;p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5275" y="3064575"/>
            <a:ext cx="4229100" cy="1219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149"/>
          <p:cNvSpPr txBox="1"/>
          <p:nvPr>
            <p:ph type="ctrTitle"/>
          </p:nvPr>
        </p:nvSpPr>
        <p:spPr>
          <a:xfrm>
            <a:off x="361825" y="44077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To Multiply or Divide? Part 1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79" name="Google Shape;1279;p14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80" name="Google Shape;1280;p149"/>
          <p:cNvSpPr txBox="1"/>
          <p:nvPr/>
        </p:nvSpPr>
        <p:spPr>
          <a:xfrm>
            <a:off x="445975" y="909300"/>
            <a:ext cx="80550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tter"/>
                <a:ea typeface="Bitter"/>
                <a:cs typeface="Bitter"/>
                <a:sym typeface="Bitter"/>
              </a:rPr>
              <a:t>Some of the problems below can be solved using multiplication or division. Other problems need a different operation.</a:t>
            </a:r>
            <a:endParaRPr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281" name="Google Shape;1281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350" y="2272350"/>
            <a:ext cx="3912425" cy="469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2" name="Google Shape;1282;p1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1300" y="1421625"/>
            <a:ext cx="3623523" cy="3312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50"/>
          <p:cNvSpPr txBox="1"/>
          <p:nvPr>
            <p:ph type="ctrTitle"/>
          </p:nvPr>
        </p:nvSpPr>
        <p:spPr>
          <a:xfrm>
            <a:off x="361825" y="44077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To Multiply or Divide? Part 1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88" name="Google Shape;1288;p15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89" name="Google Shape;1289;p150"/>
          <p:cNvSpPr txBox="1"/>
          <p:nvPr/>
        </p:nvSpPr>
        <p:spPr>
          <a:xfrm>
            <a:off x="445975" y="909300"/>
            <a:ext cx="80550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tter"/>
                <a:ea typeface="Bitter"/>
                <a:cs typeface="Bitter"/>
                <a:sym typeface="Bitter"/>
              </a:rPr>
              <a:t>Some of the problems below can be solved using multiplication or division. Other problems need a different operation.</a:t>
            </a:r>
            <a:endParaRPr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290" name="Google Shape;1290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6000" y="1403250"/>
            <a:ext cx="3491991" cy="3312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151"/>
          <p:cNvSpPr txBox="1"/>
          <p:nvPr>
            <p:ph type="ctrTitle"/>
          </p:nvPr>
        </p:nvSpPr>
        <p:spPr>
          <a:xfrm>
            <a:off x="480025" y="4292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To Multiply or Divide? Part 2</a:t>
            </a:r>
            <a:endParaRPr b="0" sz="25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96" name="Google Shape;1296;p151"/>
          <p:cNvSpPr txBox="1"/>
          <p:nvPr/>
        </p:nvSpPr>
        <p:spPr>
          <a:xfrm>
            <a:off x="8055000" y="67225"/>
            <a:ext cx="1004100" cy="6876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297" name="Google Shape;1297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700" y="1869077"/>
            <a:ext cx="7902601" cy="130024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152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03" name="Google Shape;1303;p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2561" y="3209812"/>
            <a:ext cx="1676625" cy="106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p152"/>
          <p:cNvSpPr/>
          <p:nvPr/>
        </p:nvSpPr>
        <p:spPr>
          <a:xfrm>
            <a:off x="5807949" y="1999224"/>
            <a:ext cx="2439094" cy="1345298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p152"/>
          <p:cNvSpPr txBox="1"/>
          <p:nvPr/>
        </p:nvSpPr>
        <p:spPr>
          <a:xfrm flipH="1">
            <a:off x="6233253" y="2072696"/>
            <a:ext cx="15885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How do we see both of these equations in this situation?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06" name="Google Shape;1306;p152"/>
          <p:cNvSpPr txBox="1"/>
          <p:nvPr/>
        </p:nvSpPr>
        <p:spPr>
          <a:xfrm>
            <a:off x="565375" y="606200"/>
            <a:ext cx="71640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Today we looked at different situations and analyzed those that could be solved using either multiplication or division.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07" name="Google Shape;1307;p152"/>
          <p:cNvSpPr txBox="1"/>
          <p:nvPr/>
        </p:nvSpPr>
        <p:spPr>
          <a:xfrm>
            <a:off x="730700" y="1363200"/>
            <a:ext cx="29391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Andre has ⅓  of a bottle of juice. He has 10 ounces in his bottle. How much juice does the bottle hold when it is completely full?</a:t>
            </a:r>
            <a:endParaRPr/>
          </a:p>
        </p:txBody>
      </p:sp>
      <p:pic>
        <p:nvPicPr>
          <p:cNvPr id="1308" name="Google Shape;1308;p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850" y="2642850"/>
            <a:ext cx="2871900" cy="51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153"/>
          <p:cNvSpPr txBox="1"/>
          <p:nvPr>
            <p:ph type="ctrTitle"/>
          </p:nvPr>
        </p:nvSpPr>
        <p:spPr>
          <a:xfrm>
            <a:off x="914725" y="1650300"/>
            <a:ext cx="74469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Multiplication and Division 2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14" name="Google Shape;1314;p153"/>
          <p:cNvSpPr txBox="1"/>
          <p:nvPr/>
        </p:nvSpPr>
        <p:spPr>
          <a:xfrm>
            <a:off x="2604400" y="2574900"/>
            <a:ext cx="5988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real world multiplication and division problems.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15" name="Google Shape;1315;p153"/>
          <p:cNvSpPr/>
          <p:nvPr/>
        </p:nvSpPr>
        <p:spPr>
          <a:xfrm>
            <a:off x="2059902" y="25748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6" name="Google Shape;1316;p153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5.NF.B, 5.NF.B.4, 5.NF.B.6, 5.NF.B.7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17" name="Google Shape;1317;p153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19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154"/>
          <p:cNvSpPr txBox="1"/>
          <p:nvPr>
            <p:ph type="ctrTitle"/>
          </p:nvPr>
        </p:nvSpPr>
        <p:spPr>
          <a:xfrm>
            <a:off x="821800" y="7661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Three and a Tenth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23" name="Google Shape;1323;p15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24" name="Google Shape;1324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9588" y="2025325"/>
            <a:ext cx="1544825" cy="94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155"/>
          <p:cNvSpPr txBox="1"/>
          <p:nvPr>
            <p:ph type="ctrTitle"/>
          </p:nvPr>
        </p:nvSpPr>
        <p:spPr>
          <a:xfrm>
            <a:off x="821800" y="7661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Three and a Tenth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30" name="Google Shape;1330;p15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31" name="Google Shape;1331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6850" y="2006975"/>
            <a:ext cx="1688700" cy="132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p156"/>
          <p:cNvSpPr txBox="1"/>
          <p:nvPr>
            <p:ph type="ctrTitle"/>
          </p:nvPr>
        </p:nvSpPr>
        <p:spPr>
          <a:xfrm>
            <a:off x="821800" y="7661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Three and a Tenth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37" name="Google Shape;1337;p15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38" name="Google Shape;1338;p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150" y="2181475"/>
            <a:ext cx="1197700" cy="9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157"/>
          <p:cNvSpPr txBox="1"/>
          <p:nvPr>
            <p:ph type="ctrTitle"/>
          </p:nvPr>
        </p:nvSpPr>
        <p:spPr>
          <a:xfrm>
            <a:off x="821800" y="766125"/>
            <a:ext cx="68814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Three and a Tenth</a:t>
            </a:r>
            <a:endParaRPr b="0" sz="3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44" name="Google Shape;1344;p15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45" name="Google Shape;1345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638" y="2144725"/>
            <a:ext cx="1294725" cy="106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158"/>
          <p:cNvSpPr txBox="1"/>
          <p:nvPr>
            <p:ph type="ctrTitle"/>
          </p:nvPr>
        </p:nvSpPr>
        <p:spPr>
          <a:xfrm>
            <a:off x="435175" y="80752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Putting it All Together: </a:t>
            </a:r>
            <a:endParaRPr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Multiplication and Division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51" name="Google Shape;1351;p15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52" name="Google Shape;1352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7675" y="1479996"/>
            <a:ext cx="5724525" cy="647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53" name="Google Shape;1353;p158"/>
          <p:cNvSpPr txBox="1"/>
          <p:nvPr/>
        </p:nvSpPr>
        <p:spPr>
          <a:xfrm>
            <a:off x="766075" y="2356300"/>
            <a:ext cx="7380600" cy="18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1. Draw a diagram to represent the situation.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2. Write a division equation to represent the situation.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3. Write a multiplication to represent the situation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59"/>
          <p:cNvSpPr txBox="1"/>
          <p:nvPr>
            <p:ph type="ctrTitle"/>
          </p:nvPr>
        </p:nvSpPr>
        <p:spPr>
          <a:xfrm>
            <a:off x="435175" y="807521"/>
            <a:ext cx="77724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Putting it All Together: </a:t>
            </a:r>
            <a:endParaRPr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Multiplication and Division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59" name="Google Shape;1359;p15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60" name="Google Shape;1360;p159"/>
          <p:cNvSpPr txBox="1"/>
          <p:nvPr/>
        </p:nvSpPr>
        <p:spPr>
          <a:xfrm>
            <a:off x="766075" y="2356300"/>
            <a:ext cx="7380600" cy="18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1. Draw a diagram to represent the situation.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2. Write a division equation to represent the situation. 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800">
                <a:latin typeface="Bitter"/>
                <a:ea typeface="Bitter"/>
                <a:cs typeface="Bitter"/>
                <a:sym typeface="Bitter"/>
              </a:rPr>
              <a:t>3. Write a multiplication to represent the situation</a:t>
            </a:r>
            <a:endParaRPr sz="180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361" name="Google Shape;1361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3025" y="1535021"/>
            <a:ext cx="5746706" cy="66887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60"/>
          <p:cNvSpPr txBox="1"/>
          <p:nvPr>
            <p:ph type="ctrTitle"/>
          </p:nvPr>
        </p:nvSpPr>
        <p:spPr>
          <a:xfrm>
            <a:off x="480025" y="4292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Multiplication or Division?</a:t>
            </a:r>
            <a:endParaRPr b="0" sz="25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67" name="Google Shape;1367;p160"/>
          <p:cNvSpPr txBox="1"/>
          <p:nvPr/>
        </p:nvSpPr>
        <p:spPr>
          <a:xfrm>
            <a:off x="8055000" y="67225"/>
            <a:ext cx="1004100" cy="6876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68" name="Google Shape;1368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75" y="1497452"/>
            <a:ext cx="8111325" cy="2329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161"/>
          <p:cNvSpPr txBox="1"/>
          <p:nvPr>
            <p:ph type="ctrTitle"/>
          </p:nvPr>
        </p:nvSpPr>
        <p:spPr>
          <a:xfrm>
            <a:off x="480025" y="4292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Multiplication or Division?</a:t>
            </a:r>
            <a:endParaRPr b="0" sz="25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74" name="Google Shape;1374;p161"/>
          <p:cNvSpPr txBox="1"/>
          <p:nvPr/>
        </p:nvSpPr>
        <p:spPr>
          <a:xfrm>
            <a:off x="8055000" y="67225"/>
            <a:ext cx="1004100" cy="6876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75" name="Google Shape;1375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600" y="1089596"/>
            <a:ext cx="5550805" cy="380047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62"/>
          <p:cNvSpPr txBox="1"/>
          <p:nvPr>
            <p:ph type="ctrTitle"/>
          </p:nvPr>
        </p:nvSpPr>
        <p:spPr>
          <a:xfrm>
            <a:off x="480025" y="4292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Multiplication or Division?</a:t>
            </a:r>
            <a:endParaRPr b="0" sz="25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81" name="Google Shape;1381;p162"/>
          <p:cNvSpPr txBox="1"/>
          <p:nvPr/>
        </p:nvSpPr>
        <p:spPr>
          <a:xfrm>
            <a:off x="8055000" y="67225"/>
            <a:ext cx="1004100" cy="6876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82" name="Google Shape;1382;p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4200" y="1038221"/>
            <a:ext cx="5848843" cy="380047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163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434343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88" name="Google Shape;1388;p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448" y="2201272"/>
            <a:ext cx="2070500" cy="131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9" name="Google Shape;1389;p163"/>
          <p:cNvSpPr/>
          <p:nvPr/>
        </p:nvSpPr>
        <p:spPr>
          <a:xfrm>
            <a:off x="4167554" y="1100725"/>
            <a:ext cx="3712762" cy="151230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163"/>
          <p:cNvSpPr txBox="1"/>
          <p:nvPr/>
        </p:nvSpPr>
        <p:spPr>
          <a:xfrm flipH="1">
            <a:off x="4589273" y="1275050"/>
            <a:ext cx="25815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What do we know about the relationship between multiplication and division?”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164"/>
          <p:cNvSpPr txBox="1"/>
          <p:nvPr/>
        </p:nvSpPr>
        <p:spPr>
          <a:xfrm>
            <a:off x="1368600" y="576900"/>
            <a:ext cx="6406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Section Summary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96" name="Google Shape;1396;p164"/>
          <p:cNvSpPr/>
          <p:nvPr/>
        </p:nvSpPr>
        <p:spPr>
          <a:xfrm>
            <a:off x="8091198" y="235050"/>
            <a:ext cx="846320" cy="71212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7" name="Google Shape;1397;p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325" y="1452250"/>
            <a:ext cx="7997350" cy="2552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65"/>
          <p:cNvSpPr txBox="1"/>
          <p:nvPr/>
        </p:nvSpPr>
        <p:spPr>
          <a:xfrm>
            <a:off x="1368600" y="576900"/>
            <a:ext cx="6406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Section Summary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03" name="Google Shape;1403;p165"/>
          <p:cNvSpPr/>
          <p:nvPr/>
        </p:nvSpPr>
        <p:spPr>
          <a:xfrm>
            <a:off x="8091198" y="235050"/>
            <a:ext cx="846320" cy="71212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4" name="Google Shape;1404;p165"/>
          <p:cNvSpPr txBox="1"/>
          <p:nvPr/>
        </p:nvSpPr>
        <p:spPr>
          <a:xfrm>
            <a:off x="990200" y="1237725"/>
            <a:ext cx="6844800" cy="7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tter"/>
                <a:ea typeface="Bitter"/>
                <a:cs typeface="Bitter"/>
                <a:sym typeface="Bitter"/>
              </a:rPr>
              <a:t>We also wrote multiplication and division equations to represent the same diagram. For example: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405" name="Google Shape;1405;p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025" y="1980425"/>
            <a:ext cx="6391275" cy="1971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66"/>
          <p:cNvSpPr txBox="1"/>
          <p:nvPr/>
        </p:nvSpPr>
        <p:spPr>
          <a:xfrm>
            <a:off x="1368600" y="576900"/>
            <a:ext cx="6406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Section Summary</a:t>
            </a:r>
            <a:endParaRPr sz="3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11" name="Google Shape;1411;p166"/>
          <p:cNvSpPr/>
          <p:nvPr/>
        </p:nvSpPr>
        <p:spPr>
          <a:xfrm>
            <a:off x="8091198" y="235050"/>
            <a:ext cx="846320" cy="71212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2" name="Google Shape;1412;p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575" y="1313400"/>
            <a:ext cx="7938800" cy="278373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