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0.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174.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179.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83.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81.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178.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180.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181.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18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1" r:id="rId170"/>
    <p:sldId id="422" r:id="rId171"/>
    <p:sldId id="423" r:id="rId172"/>
    <p:sldId id="424" r:id="rId173"/>
    <p:sldId id="425" r:id="rId174"/>
    <p:sldId id="426" r:id="rId175"/>
    <p:sldId id="427" r:id="rId176"/>
    <p:sldId id="428" r:id="rId177"/>
    <p:sldId id="429" r:id="rId178"/>
    <p:sldId id="430" r:id="rId179"/>
    <p:sldId id="431" r:id="rId180"/>
    <p:sldId id="432" r:id="rId181"/>
    <p:sldId id="433" r:id="rId182"/>
    <p:sldId id="434" r:id="rId183"/>
    <p:sldId id="435" r:id="rId184"/>
    <p:sldId id="436" r:id="rId185"/>
    <p:sldId id="437" r:id="rId186"/>
    <p:sldId id="438" r:id="rId187"/>
  </p:sldIdLst>
  <p:sldSz cy="5143500" cx="9144000"/>
  <p:notesSz cx="6858000" cy="9144000"/>
  <p:embeddedFontLst>
    <p:embeddedFont>
      <p:font typeface="Raleway"/>
      <p:regular r:id="rId188"/>
      <p:bold r:id="rId189"/>
      <p:italic r:id="rId190"/>
      <p:boldItalic r:id="rId191"/>
    </p:embeddedFont>
    <p:embeddedFont>
      <p:font typeface="Raleway ExtraBold"/>
      <p:bold r:id="rId192"/>
      <p:boldItalic r:id="rId193"/>
    </p:embeddedFont>
    <p:embeddedFont>
      <p:font typeface="Amatic SC"/>
      <p:regular r:id="rId194"/>
      <p:bold r:id="rId195"/>
    </p:embeddedFont>
    <p:embeddedFont>
      <p:font typeface="Nixie One"/>
      <p:regular r:id="rId196"/>
    </p:embeddedFont>
    <p:embeddedFont>
      <p:font typeface="Hepta Slab"/>
      <p:regular r:id="rId197"/>
      <p:bold r:id="rId198"/>
    </p:embeddedFont>
    <p:embeddedFont>
      <p:font typeface="Quicksand"/>
      <p:regular r:id="rId199"/>
      <p:bold r:id="rId200"/>
    </p:embeddedFont>
    <p:embeddedFont>
      <p:font typeface="Bitter"/>
      <p:regular r:id="rId201"/>
      <p:bold r:id="rId202"/>
      <p:italic r:id="rId203"/>
      <p:boldItalic r:id="rId204"/>
    </p:embeddedFont>
    <p:embeddedFont>
      <p:font typeface="Caveat Brush"/>
      <p:regular r:id="rId20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190" Type="http://schemas.openxmlformats.org/officeDocument/2006/relationships/font" Target="fonts/Raleway-italic.fntdata"/><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194" Type="http://schemas.openxmlformats.org/officeDocument/2006/relationships/font" Target="fonts/AmaticSC-regular.fntdata"/><Relationship Id="rId43" Type="http://schemas.openxmlformats.org/officeDocument/2006/relationships/slide" Target="slides/slide39.xml"/><Relationship Id="rId193" Type="http://schemas.openxmlformats.org/officeDocument/2006/relationships/font" Target="fonts/RalewayExtraBold-boldItalic.fntdata"/><Relationship Id="rId46" Type="http://schemas.openxmlformats.org/officeDocument/2006/relationships/slide" Target="slides/slide42.xml"/><Relationship Id="rId192" Type="http://schemas.openxmlformats.org/officeDocument/2006/relationships/font" Target="fonts/RalewayExtraBold-bold.fntdata"/><Relationship Id="rId45" Type="http://schemas.openxmlformats.org/officeDocument/2006/relationships/slide" Target="slides/slide41.xml"/><Relationship Id="rId191" Type="http://schemas.openxmlformats.org/officeDocument/2006/relationships/font" Target="fonts/Raleway-boldItalic.fntdata"/><Relationship Id="rId48" Type="http://schemas.openxmlformats.org/officeDocument/2006/relationships/slide" Target="slides/slide44.xml"/><Relationship Id="rId187" Type="http://schemas.openxmlformats.org/officeDocument/2006/relationships/slide" Target="slides/slide183.xml"/><Relationship Id="rId47" Type="http://schemas.openxmlformats.org/officeDocument/2006/relationships/slide" Target="slides/slide43.xml"/><Relationship Id="rId186" Type="http://schemas.openxmlformats.org/officeDocument/2006/relationships/slide" Target="slides/slide182.xml"/><Relationship Id="rId185" Type="http://schemas.openxmlformats.org/officeDocument/2006/relationships/slide" Target="slides/slide181.xml"/><Relationship Id="rId49" Type="http://schemas.openxmlformats.org/officeDocument/2006/relationships/slide" Target="slides/slide45.xml"/><Relationship Id="rId184" Type="http://schemas.openxmlformats.org/officeDocument/2006/relationships/slide" Target="slides/slide180.xml"/><Relationship Id="rId189" Type="http://schemas.openxmlformats.org/officeDocument/2006/relationships/font" Target="fonts/Raleway-bold.fntdata"/><Relationship Id="rId188" Type="http://schemas.openxmlformats.org/officeDocument/2006/relationships/font" Target="fonts/Raleway-regular.fntdata"/><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183" Type="http://schemas.openxmlformats.org/officeDocument/2006/relationships/slide" Target="slides/slide179.xml"/><Relationship Id="rId32" Type="http://schemas.openxmlformats.org/officeDocument/2006/relationships/slide" Target="slides/slide28.xml"/><Relationship Id="rId182" Type="http://schemas.openxmlformats.org/officeDocument/2006/relationships/slide" Target="slides/slide178.xml"/><Relationship Id="rId35" Type="http://schemas.openxmlformats.org/officeDocument/2006/relationships/slide" Target="slides/slide31.xml"/><Relationship Id="rId181" Type="http://schemas.openxmlformats.org/officeDocument/2006/relationships/slide" Target="slides/slide177.xml"/><Relationship Id="rId34" Type="http://schemas.openxmlformats.org/officeDocument/2006/relationships/slide" Target="slides/slide30.xml"/><Relationship Id="rId180" Type="http://schemas.openxmlformats.org/officeDocument/2006/relationships/slide" Target="slides/slide176.xml"/><Relationship Id="rId37" Type="http://schemas.openxmlformats.org/officeDocument/2006/relationships/slide" Target="slides/slide33.xml"/><Relationship Id="rId176" Type="http://schemas.openxmlformats.org/officeDocument/2006/relationships/slide" Target="slides/slide172.xml"/><Relationship Id="rId36" Type="http://schemas.openxmlformats.org/officeDocument/2006/relationships/slide" Target="slides/slide32.xml"/><Relationship Id="rId175" Type="http://schemas.openxmlformats.org/officeDocument/2006/relationships/slide" Target="slides/slide171.xml"/><Relationship Id="rId39" Type="http://schemas.openxmlformats.org/officeDocument/2006/relationships/slide" Target="slides/slide35.xml"/><Relationship Id="rId174" Type="http://schemas.openxmlformats.org/officeDocument/2006/relationships/slide" Target="slides/slide170.xml"/><Relationship Id="rId38" Type="http://schemas.openxmlformats.org/officeDocument/2006/relationships/slide" Target="slides/slide34.xml"/><Relationship Id="rId173" Type="http://schemas.openxmlformats.org/officeDocument/2006/relationships/slide" Target="slides/slide169.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98" Type="http://schemas.openxmlformats.org/officeDocument/2006/relationships/font" Target="fonts/HeptaSlab-bold.fntdata"/><Relationship Id="rId14" Type="http://schemas.openxmlformats.org/officeDocument/2006/relationships/slide" Target="slides/slide10.xml"/><Relationship Id="rId197" Type="http://schemas.openxmlformats.org/officeDocument/2006/relationships/font" Target="fonts/HeptaSlab-regular.fntdata"/><Relationship Id="rId17" Type="http://schemas.openxmlformats.org/officeDocument/2006/relationships/slide" Target="slides/slide13.xml"/><Relationship Id="rId196" Type="http://schemas.openxmlformats.org/officeDocument/2006/relationships/font" Target="fonts/NixieOne-regular.fntdata"/><Relationship Id="rId16" Type="http://schemas.openxmlformats.org/officeDocument/2006/relationships/slide" Target="slides/slide12.xml"/><Relationship Id="rId195" Type="http://schemas.openxmlformats.org/officeDocument/2006/relationships/font" Target="fonts/AmaticSC-bold.fntdata"/><Relationship Id="rId19" Type="http://schemas.openxmlformats.org/officeDocument/2006/relationships/slide" Target="slides/slide15.xml"/><Relationship Id="rId18" Type="http://schemas.openxmlformats.org/officeDocument/2006/relationships/slide" Target="slides/slide14.xml"/><Relationship Id="rId199" Type="http://schemas.openxmlformats.org/officeDocument/2006/relationships/font" Target="fonts/Quicksand-regular.fntdata"/><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172" Type="http://schemas.openxmlformats.org/officeDocument/2006/relationships/slide" Target="slides/slide168.xml"/><Relationship Id="rId65" Type="http://schemas.openxmlformats.org/officeDocument/2006/relationships/slide" Target="slides/slide61.xml"/><Relationship Id="rId171" Type="http://schemas.openxmlformats.org/officeDocument/2006/relationships/slide" Target="slides/slide167.xml"/><Relationship Id="rId68" Type="http://schemas.openxmlformats.org/officeDocument/2006/relationships/slide" Target="slides/slide64.xml"/><Relationship Id="rId170" Type="http://schemas.openxmlformats.org/officeDocument/2006/relationships/slide" Target="slides/slide166.xml"/><Relationship Id="rId67" Type="http://schemas.openxmlformats.org/officeDocument/2006/relationships/slide" Target="slides/slide63.xml"/><Relationship Id="rId60" Type="http://schemas.openxmlformats.org/officeDocument/2006/relationships/slide" Target="slides/slide56.xml"/><Relationship Id="rId165" Type="http://schemas.openxmlformats.org/officeDocument/2006/relationships/slide" Target="slides/slide161.xml"/><Relationship Id="rId69" Type="http://schemas.openxmlformats.org/officeDocument/2006/relationships/slide" Target="slides/slide65.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161" Type="http://schemas.openxmlformats.org/officeDocument/2006/relationships/slide" Target="slides/slide157.xml"/><Relationship Id="rId54" Type="http://schemas.openxmlformats.org/officeDocument/2006/relationships/slide" Target="slides/slide50.xml"/><Relationship Id="rId160" Type="http://schemas.openxmlformats.org/officeDocument/2006/relationships/slide" Target="slides/slide156.xml"/><Relationship Id="rId57" Type="http://schemas.openxmlformats.org/officeDocument/2006/relationships/slide" Target="slides/slide53.xml"/><Relationship Id="rId56" Type="http://schemas.openxmlformats.org/officeDocument/2006/relationships/slide" Target="slides/slide52.xml"/><Relationship Id="rId159" Type="http://schemas.openxmlformats.org/officeDocument/2006/relationships/slide" Target="slides/slide155.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1" Type="http://schemas.openxmlformats.org/officeDocument/2006/relationships/slide" Target="slides/slide117.xml"/><Relationship Id="rId120" Type="http://schemas.openxmlformats.org/officeDocument/2006/relationships/slide" Target="slides/slide116.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99" Type="http://schemas.openxmlformats.org/officeDocument/2006/relationships/slide" Target="slides/slide95.xml"/><Relationship Id="rId98" Type="http://schemas.openxmlformats.org/officeDocument/2006/relationships/slide" Target="slides/slide94.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10" Type="http://schemas.openxmlformats.org/officeDocument/2006/relationships/slide" Target="slides/slide106.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205" Type="http://schemas.openxmlformats.org/officeDocument/2006/relationships/font" Target="fonts/CaveatBrush-regular.fntdata"/><Relationship Id="rId204" Type="http://schemas.openxmlformats.org/officeDocument/2006/relationships/font" Target="fonts/Bitter-boldItalic.fntdata"/><Relationship Id="rId203" Type="http://schemas.openxmlformats.org/officeDocument/2006/relationships/font" Target="fonts/Bitter-italic.fntdata"/><Relationship Id="rId202" Type="http://schemas.openxmlformats.org/officeDocument/2006/relationships/font" Target="fonts/Bitter-bold.fntdata"/><Relationship Id="rId201" Type="http://schemas.openxmlformats.org/officeDocument/2006/relationships/font" Target="fonts/Bitter-regular.fntdata"/><Relationship Id="rId200" Type="http://schemas.openxmlformats.org/officeDocument/2006/relationships/font" Target="fonts/Quicksan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9011c67a0b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9011c67a0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purpose of this lesson is for students to represent and solve contextual problems that involve dividing a whole number of up to four digits by a single-digit divisor, resulting in a number with or without a remainder. Students also interpret the result and remainder in context.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9011c67a0b_0_1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9011c67a0b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warm-up is to elicit strategies and understandings students have for identifying multiples of small numbers, primarily by looking for and making use of structure (MP7). These understandings will be helpful later when students solve division problems that involve distinguishing quotients with and without a remainder.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solidFill>
                  <a:schemeClr val="dk1"/>
                </a:solidFill>
              </a:rPr>
              <a:t>Give me a signal when you know whether the equation is true and can explain how you know.</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lang="en">
                <a:solidFill>
                  <a:schemeClr val="dk1"/>
                </a:solidFill>
              </a:rPr>
              <a:t>Synthesis </a:t>
            </a:r>
            <a:endParaRPr>
              <a:solidFill>
                <a:schemeClr val="dk1"/>
              </a:solidFill>
            </a:endParaRPr>
          </a:p>
          <a:p>
            <a:pPr indent="0" lvl="0" marL="0" rtl="0" algn="l">
              <a:spcBef>
                <a:spcPts val="0"/>
              </a:spcBef>
              <a:spcAft>
                <a:spcPts val="0"/>
              </a:spcAft>
              <a:buNone/>
            </a:pPr>
            <a:r>
              <a:rPr lang="en">
                <a:solidFill>
                  <a:schemeClr val="dk1"/>
                </a:solidFill>
              </a:rPr>
              <a:t>● How can you use the second and third statements to help you reason about the fourth statement? (Because 105 is a multiple of 3 and 5, it is also a multiple of 15.)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How do you know if a number is a multiple of a different number? (When you divide a multiple by that number, it will result in a whole-number quotient without a remainder.)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9011c67a0b_0_1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9011c67a0b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activity encourages students to interpret the quantities in situations, represent them mathematically, use their models to find solutions, and then interpret their solutions in context. The dividends here are limited to three-digit numbers.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 Groups of 2 </a:t>
            </a:r>
            <a:endParaRPr/>
          </a:p>
          <a:p>
            <a:pPr indent="0" lvl="0" marL="0" rtl="0" algn="l">
              <a:spcBef>
                <a:spcPts val="0"/>
              </a:spcBef>
              <a:spcAft>
                <a:spcPts val="0"/>
              </a:spcAft>
              <a:buNone/>
            </a:pPr>
            <a:r>
              <a:rPr lang="en"/>
              <a:t>● 5–6 minutes: quiet work time</a:t>
            </a:r>
            <a:endParaRPr/>
          </a:p>
          <a:p>
            <a:pPr indent="0" lvl="0" marL="0" rtl="0" algn="l">
              <a:spcBef>
                <a:spcPts val="0"/>
              </a:spcBef>
              <a:spcAft>
                <a:spcPts val="0"/>
              </a:spcAft>
              <a:buNone/>
            </a:pPr>
            <a:r>
              <a:rPr lang="en"/>
              <a:t> ● 2–3 minutes: partner discussion </a:t>
            </a:r>
            <a:endParaRPr/>
          </a:p>
          <a:p>
            <a:pPr indent="0" lvl="0" marL="0" rtl="0" algn="l">
              <a:spcBef>
                <a:spcPts val="0"/>
              </a:spcBef>
              <a:spcAft>
                <a:spcPts val="0"/>
              </a:spcAft>
              <a:buNone/>
            </a:pPr>
            <a:r>
              <a:rPr lang="en"/>
              <a:t>● Monitor for the strategies students use to divide the numbers and the different ways they interpret the remainder in each question.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Invite students to share their responses and reasoning. </a:t>
            </a:r>
            <a:endParaRPr/>
          </a:p>
          <a:p>
            <a:pPr indent="0" lvl="0" marL="0" rtl="0" algn="l">
              <a:spcBef>
                <a:spcPts val="0"/>
              </a:spcBef>
              <a:spcAft>
                <a:spcPts val="0"/>
              </a:spcAft>
              <a:buNone/>
            </a:pPr>
            <a:r>
              <a:rPr lang="en"/>
              <a:t>● For the first question, highlight that both 94 and 95 boxes are plausible if they could be defended and the assumptions are made clear. (For example, Students might say that the bakers could have two leftover muffins rather than trying to sell them in boxes, so 94 boxes are enough.) </a:t>
            </a:r>
            <a:endParaRPr/>
          </a:p>
          <a:p>
            <a:pPr indent="0" lvl="0" marL="0" rtl="0" algn="l">
              <a:spcBef>
                <a:spcPts val="0"/>
              </a:spcBef>
              <a:spcAft>
                <a:spcPts val="0"/>
              </a:spcAft>
              <a:buNone/>
            </a:pPr>
            <a:r>
              <a:rPr lang="en"/>
              <a:t>● For the second question, ask: “What equation could we write to describe the relationship between the number of rows and the number of seats?” (One possible equation: (68 x 9) + 6 = 258.)</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9011c67a0b_0_2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9011c67a0b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activity, students continue to solve contextual problems that involve division. Here, the dividends extend to four-digit numbers and the problems demand a greater lift, prompting students to persevere in making sense of them (MP1). In the second half of the activity, students are asked to reason in the opposite direction: given a division expression, they are to invent a situation that it can represent and interpret the value of the expression in context.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3–4 minutes: quiet work time for the first question ● Invite students to share responses and reasoning. ● “What equation(s) can we write to represent the relationship between the monthly saving, the number of months of saving, and the amount needed for the garden?” (One possible equation: (8 x 158) + 6 = 1,270) ● 5–7 minutes: quiet work time for the second question ● Give access to tools for creating a visual display for the second question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Students find a partner who chose a different expression and take turns presenting their display. The person listening should consider whether the response makes sense and check if the quotient is correct. ● If time permits, find another partner to present their display.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9011c67a0b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9011c67a0b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sz="1400">
                <a:solidFill>
                  <a:schemeClr val="dk1"/>
                </a:solidFill>
              </a:rPr>
              <a:t>Use partial products</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Use partial quotients</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Draw diagrams</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Divide by place value</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Write a series of equations</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Estimate first</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Use other ways</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9011c67a0b_0_2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9011c67a0b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make sense of unit fractions with denominators 2, 3, 4, 5, 6, 8, 10, and 12, using physical and visual representations.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9011c67a0b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9011c67a0b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warm-up is to invite students to share what they know about the number ½ and elicit ways in which it can be represented. It gives the teacher the opportunity to hear students’ understandings about and experiences with fractions, ½  in particular. The fraction ½ is familiar to students and will be central in the first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 </a:t>
            </a:r>
            <a:endParaRPr/>
          </a:p>
          <a:p>
            <a:pPr indent="0" lvl="0" marL="0" rtl="0" algn="l">
              <a:spcBef>
                <a:spcPts val="0"/>
              </a:spcBef>
              <a:spcAft>
                <a:spcPts val="0"/>
              </a:spcAft>
              <a:buNone/>
            </a:pPr>
            <a:r>
              <a:rPr lang="en"/>
              <a:t>Groups of 2 ● Display the number . 2 1 ● “What do you know about this number?” ● 1 minute: quiet think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“What different ways can we represent ?” (Cut an object, a rectangle, a shape 2 1 into two equal pieces, mark the middle point between 0 and 1 on a number line.)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011c67a0b_0_3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011c67a0b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use fraction strips to represent halves, fourths, and eighths. The denominators in this activity are familiar from grade 3. The goal is to remind students of the relationships between fractional parts in which one denominator is a multiple of another. Students should notice that each time the unit fractions on a strip are folded in half, there are twice as many equal-size parts on the strip and that each part is half as large. In the discussion, use the phrases “number of parts” and “size of the parts” to reinforce the meaning of a fraction.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4 paper strips and a straightedge for each group ● Hold up one strip for all to see. ● “For this activity, each strip represents 1.” ● Label that strip with the number 1 and tell students to do the same on one of their strips. ● “Take a new strip. How would you fold it to show halves?” ● 30 seconds: partner think time ● Share responses  “Think about how you would show fourths on the third strip and eighths on the last strip.”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 ● “Work with your partner to complete the task.” ● 10 minutes: partner work time ● Monitor for students who notice that each denominator is twice of the next smaller denominator.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 ● Select a group to share their paper strips and how they identified those fractional parts. Ask if others in the class also found them the same way.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989ce28a23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989ce28a2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use fraction strips to represent halves, fourths, and eighths. The denominators in this activity are familiar from grade 3. The goal is to remind students of the relationships between fractional parts in which one denominator is a multiple of another. Students should notice that each time the unit fractions on a strip are folded in half, there are twice as many equal-size parts on the strip and that each part is half as large. In the discussion, use the phrases “number of parts” and “size of the parts” to reinforce the meaning of a fraction.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4 paper strips and a straightedge for each group ● Hold up one strip for all to see. ● “For this activity, each strip represents 1.” ● Label that strip with the number 1 and tell students to do the same on one of their strips. ● “Take a new strip. How would you fold it to show halves?” ● 30 seconds: partner think time ● Share responses  “Think about how you would show fourths on the third strip and eighths on the last strip.”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 ● “Work with your partner to complete the task.” ● 10 minutes: partner work time ● Monitor for students who notice that each denominator is twice of the next smaller denominator.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 ● Select a group to share their paper strips and how they identified those fractional parts. Ask if others in the class also found them the same way.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If the terms “numerator” and “denominator” did not arise during discussion, ask students about them. ● Remind students that the denominator, the number at the bottom of a fraction, tells us the number of equal-size parts in 1 whole, and the numerator, the number at the top of a fraction, refers to how many of those parts are being described. Consider displaying these terms and their meanings for students to reference. ● Ask students to save the fraction strips for a future lesson</a:t>
            </a:r>
            <a:endParaRPr b="1"/>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9011c67a0b_0_3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9011c67a0b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Previously, students revisited some benchmark fractions (halves, fourths, and eighths) and recalled the meaning of numerators and denominators. The purpose of this activity is for students to revisit the meaning of unit fractions with some other denominators (3, 5, 6, 10, and 12) and be reminded of how to name and represent them. As they draw diagrams to represent these fractions, students have opportunities to look for structure and make use of the relationships between the denominators of the fractions (MP7). To support students in drawing straight lines on the tape diagrams, provide access to a straightedge or ruler. Students should not, however, use rulers to measure the location of a fraction on any diagram. This activity uses MLR1 Stronger and Clearer Each Time. Advances: reading, writing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 ● Groups of 2 ● Straightedge for each student ● “Let’s look at some other fractions and draw diagrams to represent them. Consider using a straightedge when you draw.”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 7–8 minutes: independent work time ● “Discuss your responses with your partner. Be sure to talk about how you created diagrams for , , and .” 6 1 1 10 1 12 ● 2–3 minutes: partner discussion ● Monitor for students who: ○ notice the relationship of thirds, sixths, and twelfths, and of fifths and tenths ○ use the given tape diagrams to help partition the other diagrams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989ce28a23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989ce28a2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Previously, students revisited some benchmark fractions (halves, fourths, and eighths) and recalled the meaning of numerators and denominators. The purpose of this activity is for students to revisit the meaning of unit fractions with some other denominators (3, 5, 6, 10, and 12) and be reminded of how to name and represent them. As they draw diagrams to represent these fractions, students have opportunities to look for structure and make use of the relationships between the denominators of the fractions (MP7). To support students in drawing straight lines on the tape diagrams, provide access to a straightedge or ruler. Students should not, however, use rulers to measure the location of a fraction on any diagram. This activity uses MLR1 Stronger and Clearer Each Time. Advances: reading, writing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 ● Groups of 2 ● Straightedge for each student ● “Let’s look at some other fractions and draw diagrams to represent them. Consider using a straightedge when you draw.”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 7–8 minutes: independent work time ● “Discuss your responses with your partner. Be sure to talk about how you created diagrams for , , and .” 6 1 1 10 1 12 ● 2–3 minutes: partner discussion ● Monitor for students who: ○ notice the relationship of thirds, sixths, and twelfths, and of fifths and tenths ○ use the given tape diagrams to help partition the other diagrams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“How did you know how to partition the diagrams in the second question?” </a:t>
            </a:r>
            <a:endParaRPr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989ce28a23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989ce28a2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Previously, students revisited some benchmark fractions (halves, fourths, and eighths) and recalled the meaning of numerators and denominators. The purpose of this activity is for students to revisit the meaning of unit fractions with some other denominators (3, 5, 6, 10, and 12) and be reminded of how to name and represent them. As they draw diagrams to represent these fractions, students have opportunities to look for structure and make use of the relationships between the denominators of the fractions (MP7). To support students in drawing straight lines on the tape diagrams, provide access to a straightedge or ruler. Students should not, however, use rulers to measure the location of a fraction on any diagram. This activity uses MLR1 Stronger and Clearer Each Time. Advances: reading, writing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 ● Groups of 2 ● Straightedge for each student ● “Let’s look at some other fractions and draw diagrams to represent them. Consider using a straightedge when you draw.”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 7–8 minutes: independent work time ● “Discuss your responses with your partner. Be sure to talk about how you created diagrams for , , and .” 6 1 1 10 1 12 ● 2–3 minutes: partner discussion ● Monitor for students who: ○ notice the relationship of thirds, sixths, and twelfths, and of fifths and tenths ○ use the given tape diagrams to help partition the other diagrams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989ce28a23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989ce28a23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relationships do you see between the fractions in this activity?” Sample responses: ○ As the denominator gets larger, each fractional part gets smaller. ○ Halves, fourths, and eighths are related in that twice 2 is 4 and twice 4 is 8. ○ Thirds, sixths, and twelfths are related in that a third is 2 sixths and a sixth is 2 twelfths. Fifths and tenths are related in the same way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“Share your response to the last question with your partner. Take turns being the speaker and the listener. If you are the speaker, share your response. If you are the listener, ask questions and give feedback to help your partner improve their work.”</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9011c67a0b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9011c67a0b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“Today we refreshed our memory about fractions like , , , , and so on. We used fraction strips 2 1 3 1 4 1 5 1 and diagrams to represent these fractions.”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9011c67a0b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9011c67a0b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989ce28a23_0_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989ce28a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make sense of non-unit fractions (including those greater than 1) that have denominators 2, 3, 4, 5, 6, 8, 10, and 12, using tape diagrams to do so.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989ce28a23_0_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989ce28a23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warm-up prompts students to carefully analyze and compare the features of four shapes that are each partitioned. It enables the teacher to hear the terminologies students know and how they talk about fractions and fractional parts. In making comparisons, students have a reason to use language precisely (MP6).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 </a:t>
            </a:r>
            <a:endParaRPr/>
          </a:p>
          <a:p>
            <a:pPr indent="0" lvl="0" marL="0" rtl="0" algn="l">
              <a:spcBef>
                <a:spcPts val="0"/>
              </a:spcBef>
              <a:spcAft>
                <a:spcPts val="0"/>
              </a:spcAft>
              <a:buNone/>
            </a:pPr>
            <a:r>
              <a:rPr lang="en"/>
              <a:t>Groups of 2 ● Display the image.“Pick one that doesn’t belong. Be ready to share why it doesn’t belong.” ● 1 minute: quiet think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“What does the shaded part in D represent?” ( or one-third of the shape) 3 1 ● Shade one part of B and C. ● “Is each shaded part one-third of the shape as well?” (Yes for B, no for C.) ● “Why is the shaded part not one-third of the square in C?” (The parts aren’t equal in size.) ● Shade one part of A. “Is it a third of the square?” (No, it is or one-fourth)</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989ce28a23_0_1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989ce28a23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to activate what students know about the meaning and size of non-unit fractions. Students match a set of fractions with tape diagrams that represent them. In doing so, they recall that a non-unit fraction can be understood as a parts of a unit fraction . They also recall b a b 1 that fractions with different numerators and denominators can have the same representation. The reasoning they do and the representations they use here echo their work on equivalence from grade 3.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Straightedge for each student ● Record and display the fraction for all 4 1 to see. ● “Describe to your partner what the fraction strip would look like for this fraction.” ● 30 seconds: partner discussion Record and display the fraction for all 4 2 to see. ● “Describe what the fraction strip would look like for this fraction.” ● 30 seconds: partner discussion ● Share responses. ● “In an earlier lesson, we looked at fractions with 1 for the numerator. Now let’s look at fractions with other numbers for the numerator.” ● Draw students’ attention to the list of fractions in the task. As a class, read aloud the word name of each fraction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“Take a minute to think quietly about how you might match each fraction with a diagram that represents it.” ● 1 minute: quiet think time ● “Work with a partner to match each fraction with a diagram. Two of the fractions have no matching diagrams. Use the blank tapes to create representations for them.” ● 10 minutes: group work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To add movement to the activity, students can check their matches with other groups in the room before the synthesis. ● Invite students to share how they went about making the matches. ● Highlight explanations that emphasize the meaning of numerator and denominator in a fraction. ● Ask students if they noticed that some diagrams have the same amount shaded but the fractions they represent have different numbers. “Which diagrams show this?” (A and L, B and H, C and E, I and J) ● “What does it mean that the diagrams representing those fractions are the same?” (The fractions are the same size. The term “equivalent” may or may not come up at this point.)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989ce28a23_0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989ce28a23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a:t>
            </a:r>
            <a:r>
              <a:rPr lang="en"/>
              <a:t>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to extend students’ reasoning about the meaning of numerator and denominator and the size of non-unit fractions to include fractions greater than 1. Students are prompted to reason both ways: to match fractions to tape diagrams that represent them, and to create tape diagrams that represent fractions. Some students may benefit from having physical manipulatives to help them conceptualize fractions that are greater than 1. Consider using fraction strips to support them—for instance, by asking them to fold as many strips as needed to represent, say, 4 halves or 5 fourths. As in the previous lesson, rulers can be provided to help students draw, extend, or align partition lines, but should not be used to measure the location of a fraction on any diagram.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 Groups of 2 ● Ask students to retrieve the fraction strips they created in a previous lesson. ● “How can you show with a fraction 4 3 strip?” (Find the strip showing fourths, highlight 3 parts of fourths.) ● “How can you show ?” 4 8 ● 30 seconds: partner discussion ● If students say that they don’t have enough strips that show fourths, ask them to work with another group and combine their strips. ● Ask groups to share how they used strips to represent . Students may think of 4 8 different ways (including using fourths and halves, or fourths and eighths). ● Highlight one thing all representations share: to show , two strips are used. 4 8 ● Display two strips that show fourths side by side, as shown. ● ● Count the fourths: “ , , . . . , .” 4 1 4 2 4 8 ● “How many fourths did we count?” (8) “How many wholes was that?” (2) ● Straightedge for each student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“Take a couple of quiet minutes to work on the first question. Afterward, discuss your responses with your partner.” ● “Both you and your partner should be prepared to explain how you know what fractions the diagrams represent.” ● 2–3 minutes: independent work time on the first question ● 2 minutes: partner discussion ● Monitor for students who reference the length of 1 whole on the tape diagram (rather than the entire length, which is 2) to determine the size of the fractional parts. ● Pause for a discussion. Invite students to share their responses and reasoning for the first question. ● “How did you determine the fractions the diagrams represent?” (Count the number of parts in 1, and then count the number of shaded pieces.) ● Display students’ work, or display and annotate the tape diagrams as they explain. ● Consider labeling each fractional part with the corresponding unit fraction and counting each shaded part aloud (“1 half, 2 halves, 3 halves,” “1 third, 2 thirds, 3 thirds, 4 thirds,” and so on) before writing the value of the shaded parts as or .Ask students to work with their partner to create the diagrams in the second question. ● “You may use a straightedge to help you draw your diagrams.” ● 5–7 minutes: partner work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 Select students to share their completed diagrams. ● “How did you know how many pieces to partition each diagram and how many parts to shade?“ (Cut each 1 whole portion into as many equal parts as the number in the denominator. Shade as many parts as the number in the numerator.) ● “How did you partition a diagram into 4 equal parts?” (Split each 1 whole into 2 parts, and then split each half into 2 parts again.) ● “How did you partition a diagram into 8 equal parts?” (Split each fourth into 2 parts.)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989ce28a23_0_1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989ce28a23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shaded parts are the same size. They have the same amount of shading. ● The numerator and denominator in one fraction are twice the numerator and denominator in the other. ● The fractions are equivalent.)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989ce28a23_0_1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989ce28a23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mathematical purpose of this lesson is to represent situations involving equal groups of unit fractions and understand the product is a multiple of that unit fraction.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989ce28a23_0_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989ce28a23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How Many Do You See is for students to use grouping strategies to describe the images they see. The image is designed to elicit ideas about equal groups of fractions of objects. This will be useful when students work with equal groups of fractions in this lesson. While students may notice and wonder many things about these situations, ideas around describing the groups as equal and having fractional parts are the important discussion points. Students may notice the halves of oranges and describe them with whole numbers. If this happens, consider asking: “How might we describe the amount of fruit using fractions?” Students explain their reasoning as they describe the way they see the image. They also make sense of the approaches of others and identify connections between different approaches (MP1).</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 </a:t>
            </a:r>
            <a:endParaRPr/>
          </a:p>
          <a:p>
            <a:pPr indent="0" lvl="0" marL="0" rtl="0" algn="l">
              <a:spcBef>
                <a:spcPts val="0"/>
              </a:spcBef>
              <a:spcAft>
                <a:spcPts val="0"/>
              </a:spcAft>
              <a:buNone/>
            </a:pPr>
            <a:r>
              <a:rPr lang="en"/>
              <a:t>Groups of 2 ● “How many do you see? How do you see them?” ● Display the image. ● 1 minute: quiet think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 “Discuss your thinking with your partner.” ● 1 minute: partner discussion ● Record responses. ● Repeat for each image.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“How might you describe this image to a friend?” (There are three plates with 2 1 an orange on each plate.) ● “How many groups do you see?” (I see 3 plates or 3 groups.) ● Describe any groups you see and how you see them. (3 groups of orange slices, 3 groups of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989ce28a23_0_2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989ce28a23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interpret and represent situations involving equal groups of a fractional amount, and to connect such situations to multiplication of a whole number by a fraction. Students create diagrams and expressions to describe how they show “groups of” situations and then compare them. Encourage students to use any representation that makes sense to them. In grade 3, students used equal-groups diagrams when they learned multiplication. This lesson provides an opportunity for the teacher to see with which representations students are already familiar. Focus the lesson synthesis on connecting equal-groups situations with fractions and those with whole numbers. Students notice that both situations involve equal groups and describe how they know the groups are equal and also use expressions to represent equal-groups situations.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1 minute: share responses ● “If you could bring fruit to share with the class, what fruit would you bring?” ● Collect student responses. Allow students to describe fruits that may be unfamiliar to the class. ● “Let’s look at what Lin and Andre brought to class.”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Students complete problems 1–5. ● 5 minutes: independent work time ● 2 minutes: partner discussion ● Monitor for students who use the same type of representation for equal groups of whole numbers and fractions. ● Select 1–2 students to share responses to problems 3 and 4. ● 2 minutes: group discussion ● Discuss problem 5. “What expression would we use to represent Lin’s oranges? Why?” (6 x 4, because there are 6 groups of 4 oranges.) ● “What expressions would we use to represent Andre’s oranges? Why?” (6 x , 4 1 because there are 6 groups of of an 4 1 orange. We can use the same thinking as we used for whole groups.) Students complete problem 6. ● Monitor for students who have equal-groups drawings with expressions to match.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previously identified students to describe the equal groups in the diagrams they created. ● “What expression could we use to represent the fruit Noah brought to class? Why?” (7 x , because seven groups of would be written as 7 x ). 3 1 3 1 ● “Let’s continue to think about these diagrams as we work on the next activity.”</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989ce28a23_0_2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989ce28a23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interpret and represent situations involving equal groups of a fractional amount, and to connect such situations to multiplication of a whole number by a fraction. Students create diagrams and expressions to describe how they show “groups of” situations and then compare them. Encourage students to use any representation that makes sense to them. In grade 3, students used equal-groups diagrams when they learned multiplication. This lesson provides an opportunity for the teacher to see with which representations students are already familiar. Focus the lesson synthesis on connecting equal-groups situations with fractions and those with whole numbers. Students notice that both situations involve equal groups and describe how they know the groups are equal and also use expressions to represent equal-groups situations.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1 minute: share responses ● “If you could bring fruit to share with the class, what fruit would you bring?” ● Collect student responses. Allow students to describe fruits that may be unfamiliar to the class. ● “Let’s look at what Lin and Andre brought to class.”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Students complete problems 1–5. ● 5 minutes: independent work time ● 2 minutes: partner discussion ● Monitor for students who use the same type of representation for equal groups of whole numbers and fractions. ● Select 1–2 students to share responses to problems 3 and 4. ● 2 minutes: group discussion ● Discuss problem 5. “What expression would we use to represent Lin’s oranges? Why?” (6 x 4, because there are 6 groups of 4 oranges.) ● “What expressions would we use to represent Andre’s oranges? Why?” (6 x , 4 1 because there are 6 groups of of an 4 1 orange. We can use the same thinking as we used for whole groups.) Students complete problem 6. ● Monitor for students who have equal-groups drawings with expressions to match.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previously identified students to describe the equal groups in the diagrams they created. ● “What expression could we use to represent the fruit Noah brought to class? Why?” (7 x , because seven groups of would be written as 7 x ). 3 1 3 1 ● “Let’s continue to think about these diagrams as we work on the next activity.”</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989ce28a23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989ce28a23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interpret multiplication expressions and diagrams as the number of groups and amount in each group. After students have matched the expressions and diagrams in problem 1, pause for a whole-class discussion for students to explain how they decided on the matches before they move to problems 2 and 3.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Review directions to the task.</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5 minutes: partner work time ● Monitor for students who reason about the number of groups and amount in each group as they match or draw.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2–3 students to describe the groups they see and how they see them. ● Consider asking different students to echo reasoning by asking: ○ “Who can say that differently?” ○ “Who can restate what _____ just said?”</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989ce28a23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989ce28a23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interpret multiplication expressions and diagrams as the number of groups and amount in each group. After students have matched the expressions and diagrams in problem 1, pause for a whole-class discussion for students to explain how they decided on the matches before they move to problems 2 and 3.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Review directions to the task.</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5 minutes: partner work time ● Monitor for students who reason about the number of groups and amount in each group as they match or draw.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2–3 students to describe the groups they see and how they see them. ● Consider asking different students to echo reasoning by asking: ○ “Who can say that differently?” ○ “Who can restate what _____ just said?”</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989ce28a23_0_2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989ce28a23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matched diagrams for multiplication expressions and drew diagrams of equal-group situations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989ce28a23_0_2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989ce28a23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mathematical purpose of this lesson is to represent situations involving equal groups of unit fractions and understand the product is a multiple of that unit fraction.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989ce28a23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989ce28a23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Choral Count is to invite students to practice counting by a unit fraction and notice patterns in the count. These understandings help students develop fluency and will be helpful later in this lesson when students are to recognize that every fraction can be written as the product of a whole number and unit fraction. When students describe the number of groups of and , they are noticing repeated structure and 4 1 4 2 making use of this structure to determine the next number in the counting sequence (MP7).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 </a:t>
            </a:r>
            <a:endParaRPr/>
          </a:p>
          <a:p>
            <a:pPr indent="0" lvl="0" marL="0" rtl="0" algn="l">
              <a:spcBef>
                <a:spcPts val="0"/>
              </a:spcBef>
              <a:spcAft>
                <a:spcPts val="0"/>
              </a:spcAft>
              <a:buNone/>
            </a:pPr>
            <a:r>
              <a:rPr lang="en"/>
              <a:t>Count by ¼ starting at 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Record as students count. ● Stop counting and recording at .11/4  Repeat with 2/4 .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“What patterns do you notice?” (The numerators go up by 1 and 2, and denominators stay the same.) ● “How many groups of do we have?” 4 1 (11) ● “Where do you see them?” (Each count represents a new group of .) 4 1 ● “How might we represent with an 4 9 expression?” (9 groups of is 9 x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“Who can restate the pattern in different words?” ● “Does anyone want to add an observation as to why that pattern is happening here?” ● “Do you agree or disagree? Why?” </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989ce28a23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989ce28a23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activity, students use expressions to represent “groups of” unit fractions. Allow students to write  both x n ( of n) and n x (n groups of ). For upcoming work with fractions in this grade and b 1 b 1 b 1 b 1 grade 5, it will be helpful for them to interpret an expression n x (b not equal to zero) as n groups b 1 with objects in each group. This can be addressed in the synthesis if needed. b 1 The synthesis asks students to describe equal groups of unit fractions in diagrams and use expressions to describe these equal groups in terms of the problem situations.</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“Think of something your family likes to make for breakfast, dinner, or a snack.” ● “Share the recipe or describe to a partner the ingredients in the dish.” ● 1 minute: partner discussion ● “Sometimes we make recipes for things we don’t eat.” ● “The students in Mai’s class are working together to make slime.” ● “Take a look at this recipe for slime.” ● “Review each problem or diagram in the set you have been assigned and write an expression for each 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2 minutes: quiet think time ● 3–5 minutes: partner work time ● Monitor for students who describe the equal groups in situations, diagrams, and expressions.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1–2 students to describe the equal groups in their expressions, situations, and diagrams. ● “Let’s look at problem 3. Which diagram matches this problem?” (The one with 5 groups of .) 2 1 ● “What part of the diagram represents the students in the group?” (There are 5 rows that are the same. Each row represents a student because there are 5 students.) ● “What part of the diagram represents the tablespoons of glitter?” (The shaded portion of each row is of the row. Each 2 1 shaded region represents tablespoon 2 1 of glitter.) ● “What expression should we write to represent 5 groups of ? Why?” 5 x 2 1 2 1 because there are 5 groups of .) 2 1 ● If some students write expressions with the factors switched, take time to explain that while the product is the same, we will be reading the expressions as “_____ groups of _____” in this activity, and the fraction is the second factor. </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989ce28a23_0_3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989ce28a23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activity, students use expressions to represent “groups of” unit fractions. Allow students to write  both x n ( of n) and n x (n groups of ). For upcoming work with fractions in this grade and b 1 b 1 b 1 b 1 grade 5, it will be helpful for them to interpret an expression n x (b not equal to zero) as n groups b 1 with objects in each group. This can be addressed in the synthesis if needed. b 1 The synthesis asks students to describe equal groups of unit fractions in diagrams and use expressions to describe these equal groups in terms of the problem situations.</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“Think of something your family likes to make for breakfast, dinner, or a snack.” ● “Share the recipe or describe to a partner the ingredients in the dish.” ● 1 minute: partner discussion ● “Sometimes we make recipes for things we don’t eat.” ● “The students in Mai’s class are working together to make slime.” ● “Take a look at this recipe for slime.” ● “Review each problem or diagram in the set you have been assigned and write an expression for each 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2 minutes: quiet think time ● 3–5 minutes: partner work time ● Monitor for students who describe the equal groups in situations, diagrams, and expressions.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1–2 students to describe the equal groups in their expressions, situations, and diagrams. ● “Let’s look at problem 3. Which diagram matches this problem?” (The one with 5 groups of .) 2 1 ● “What part of the diagram represents the students in the group?” (There are 5 rows that are the same. Each row represents a student because there are 5 students.) ● “What part of the diagram represents the tablespoons of glitter?” (The shaded portion of each row is of the row. Each 2 1 shaded region represents tablespoon 2 1 of glitter.) ● “What expression should we write to represent 5 groups of ? Why?” 5 x 2 1 2 1 because there are 5 groups of .) 2 1 ● If some students write expressions with the factors switched, take time to explain that while the product is the same, we will be reading the expressions as “_____ groups of _____” in this activity, and the fraction is the second factor. </a:t>
            </a:r>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989ce28a23_0_2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989ce28a23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notice and describe the number of groups and the size of each group in situations involving the multiplication of a fraction by a whole number. Students generate situations, diagrams, and write expressions.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5 minutes: independent work time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“Compare the expressions, diagrams, and situations with a partner.” ● 5 minutes: partner discussion ● “Discuss any expressions that are not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 Select 2–3 students to share their responses for problem 1. ● “How did you decide which numbers to place in the blank for each situation?” (In part a, the diagram shows groups of , 2 1 and in part b, the diagram shows 5 groups of .) 8 1 ● Discuss problem 3 during the lesson synthesis.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989ce28a23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989ce28a23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notice and describe the number of groups and the size of each group in situations involving the multiplication of a fraction by a whole number. Students generate situations, diagrams, and write expressions.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5 minutes: independent work time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“Compare the expressions, diagrams, and situations with a partner.” ● 5 minutes: partner discussion ● “Discuss any expressions that are not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 Select 2–3 students to share their responses for problem 1. ● “How did you decide which numbers to place in the blank for each situation?” (In part a, the diagram shows groups of , 2 1 and in part b, the diagram shows 5 groups of .) 8 1 ● Discuss problem 3 during the lesson synthesis.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989ce28a23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989ce28a23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wrote expressions to represent diagrams and problems.”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989ce28a23_0_3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989ce28a23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to evaluate multiplication expressions of a unit fraction by a whole number and for students to understand that every fraction can be written as the product of a whole number and unit fraction</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989ce28a23_0_3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989ce28a23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Choral Count is to invite students to practice counting by a unit fraction and notice patterns in the count. These understandings help students develop fluency and will be helpful later in this lesson when students are to recognize that every fraction can be written as the product of a whole number and unit fraction. When students describe the number of groups of , they notice repeated structure and use this 8 1 structure to determine the next number in the counting sequence (MP7).</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 </a:t>
            </a:r>
            <a:endParaRPr/>
          </a:p>
          <a:p>
            <a:pPr indent="0" lvl="0" marL="0" rtl="0" algn="l">
              <a:spcBef>
                <a:spcPts val="0"/>
              </a:spcBef>
              <a:spcAft>
                <a:spcPts val="0"/>
              </a:spcAft>
              <a:buNone/>
            </a:pPr>
            <a:r>
              <a:rPr lang="en"/>
              <a:t>“Count by _____ , starting at _____.”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Record as students count. ● Stop counting and recording at _____.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“How would our count change if we counted by ?” (Each numerator would be a multiple of 3.) Consider asking: ● “Who can restate the pattern in different words?” ● “Does anyone want to add an observation as to why that pattern is happening here?” ● “Do you agree or disagree? Why?”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989ce28a23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989ce28a23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a:t>
            </a:r>
            <a:r>
              <a:rPr lang="en"/>
              <a:t>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task is for students to notice that the product of a whole number and unit fraction has a numerator that is the same as the whole-number factor. Students may use diagrams to support their reasoning.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“You and your partner will each solve a different set of problems and then look for patterns when you compare your 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5 minutes: partner work time ● Monitor for the language students use to explain patterns: ○ The whole number in each expression is only being multiplied by the numerator of each fraction. ○ Language describing patterns in the denominator of the product (The denominator in the product is the same as the unit fraction each time.) ○ “Groups of” language to justify or explain patterns (The number of groups of each unit fraction is going up each time because it is one more group.)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1–2 students to share patterns. ● “How did you use what you noticed in Sets A and B to reason about the expression in problem 2?” (I knew that each blank was a whole number and a fraction and the whole number should be the same as the numerator of the product.) ● Write on the board. 4 3 ● “Can you write any fraction as a multiplication expression using its unit fraction?” (Yes, because the numerator is the number of groups and the denominator represents the size of each unit.) ● “What would it look like to write as a 4 3 multiplication expression using a whole number and a unit fraction?” ( = 3 x )</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989ce28a23_0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989ce28a23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a:t>
            </a:r>
            <a:r>
              <a:rPr lang="en"/>
              <a:t>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to use the pattern noticed in the previous activity to solve problems. In the previous task, students noticed regularity between the numerator and the whole number being multiplied in each expression. This activity uses a “carousel” structure in which students complete a rotation of tasks. In this task, they use this generalized understanding to evaluate expressions without using patterns and use this to describe in general terms what happens when a fraction number is multiplied by a whole number. This activity uses MLR7 Compare and Connect. Advances: representing, conversing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“Turn to a partner and explain what you are supposed to do to complete problem 1.” ● Ask students to complete problem 1 independently. ● 5 minutes: independent work time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1–2 minutes: whole-class discussion ● “How did you complete the last row of the table?” (The whole number was the same as the number in the numerator and the fraction has the same denominator as the product.) ● “Let’s explore the pattern we are noticing and try to explain what is happening.” ● Combine two groups of 2 to form groups of 4. ● Demonstrate the 5 steps of the carousel using from problem 1 for the first 2 7 step. ● Read each step aloud and complete a practice round as a class. “What questions do you have about the task before you begin?” ● 5–7 minutes: group work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Use lesson synthesis to summarize the ideas from this activity.</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989ce28a23_188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989ce28a23_188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to use the pattern noticed in the previous activity to solve problems. In the previous task, students noticed regularity between the numerator and the whole number being multiplied in each expression. This activity uses a “carousel” structure in which students complete a rotation of tasks. In this task, they use this generalized understanding to evaluate expressions without using patterns and use this to describe in general terms what happens when a fraction number is multiplied by a whole number. This activity uses MLR7 Compare and Connect. Advances: representing, conversing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“Turn to a partner and explain what you are supposed to do to complete problem 1.” ● Ask students to complete problem 1 independently. ● 5 minutes: independent work time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1–2 minutes: whole-class discussion ● “How did you complete the last row of the table?” (The whole number was the same as the number in the numerator and the fraction has the same denominator as the product.) ● “Let’s explore the pattern we are noticing and try to explain what is happening.” ● Combine two groups of 2 to form groups of 4. ● Demonstrate the 5 steps of the carousel using from problem 1 for the first 2 7 step. ● Read each step aloud and complete a practice round as a class. “What questions do you have about the task before you begin?” ● 5–7 minutes: group work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Use lesson synthesis to summarize the ideas from this activity.</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989ce28a23_0_4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989ce28a23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989ce28a23_188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989ce28a23_188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to apply understandings from previous lessons to multiply a non-unit fraction by a whole number. Students generalize a method for multiplying any fraction by a whole number and use what they have learned about multiplication situations, representations, and equations to explain why their method works</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989ce28a23_188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989ce28a23_188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warm-up is for students to compare multiplication situations that involve a unit and non-unit fraction. The understandings elicited in this Notice and Wonder allow students to discuss the relationship between the product of a whole number and a unit fraction and the product of a whole number and a non-unit fraction with the same denominator.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 </a:t>
            </a:r>
            <a:endParaRPr/>
          </a:p>
          <a:p>
            <a:pPr indent="0" lvl="0" marL="0" rtl="0" algn="l">
              <a:spcBef>
                <a:spcPts val="0"/>
              </a:spcBef>
              <a:spcAft>
                <a:spcPts val="0"/>
              </a:spcAft>
              <a:buNone/>
            </a:pPr>
            <a:r>
              <a:rPr lang="en"/>
              <a:t>Groups of 2 ● Display the image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“What do you notice? What do you wonder?” ● 1 minute: quiet think time ● 1 minute: partner discussion ● Share and record responses.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 If no students notice or wonder about equal groups, ask, “What groups do you see and how do you see them?” (4 groups with tapes in each, each tape has 3 2 shaded) ● “How many thirds do you see?” (8 thirds) ● “We have been using diagrams to show groups of unit fractions. Today, we will think about how diagrams can show groups of fractions that are not unit fractions.”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989ce28a23_188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989ce28a23_188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generate and evaluate expressions to match diagrams that represent a fraction multiplied by a whole number. Students also begin to describe the regularity in the expressions and products when the number of groups changes as the size of the group remains the same. They use the regularity they notice to evaluate expressions that follow this same pattern (MP8).</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“Read the directions for your task and explain to a neighbor what the task is asking you to do.”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5 minutes: independent work time ● “Describe to a partner the pattern you see in the first set of expressions.” (The numerators are both 6 because there are 3 groups with 2 in each. In one, they are groups of two thirds and in the other, they are two fifths.) ● 2 minutes: partner discussion ● “Describe to a partner how the two sets of diagrams are different.” (One pair shows 3 groups of 2 different fractions resulting in the same numerator and different denominators. The next pair of diagrams shows 4 and 5 groups of the same fraction, resulting in the same denominator and different numerators.) ● 2 minutes: partner discussion ● “Let’s see if we can use the patterns we noticed to complete the rest of the task.” ● 5–7 minutes: partner work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Ask students to share the pattern they used to evaluate the second set of expressions. ● “Why does it make sense to multiply the numerator by the whole number to get the product?" (because that's the size of each group) ● “Why does the denominator stay the same?” (because the size of the unit piece or the unit fraction does not change)</a:t>
            </a:r>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989ce28a23_188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989ce28a23_188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generate and evaluate expressions to match diagrams that represent a fraction multiplied by a whole number. Students also begin to describe the regularity in the expressions and products when the number of groups changes as the size of the group remains the same. They use the regularity they notice to evaluate expressions that follow this same pattern (MP8).</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“Read the directions for your task and explain to a neighbor what the task is asking you to do.”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5 minutes: independent work time ● “Describe to a partner the pattern you see in the first set of expressions.” (The numerators are both 6 because there are 3 groups with 2 in each. In one, they are groups of two thirds and in the other, they are two fifths.) ● 2 minutes: partner discussion ● “Describe to a partner how the two sets of diagrams are different.” (One pair shows 3 groups of 2 different fractions resulting in the same numerator and different denominators. The next pair of diagrams shows 4 and 5 groups of the same fraction, resulting in the same denominator and different numerators.) ● 2 minutes: partner discussion ● “Let’s see if we can use the patterns we noticed to complete the rest of the task.” ● 5–7 minutes: partner work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Ask students to share the pattern they used to evaluate the second set of expressions. ● “Why does it make sense to multiply the numerator by the whole number to get the product?" (because that's the size of each group) ● “Why does the denominator stay the same?” (because the size of the unit piece or the unit fraction does not change)</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989ce28a23_188_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989ce28a23_188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generate and evaluate expressions to match diagrams that represent a fraction multiplied by a whole number. Students also begin to describe the regularity in the expressions and products when the number of groups changes as the size of the group remains the same. They use the regularity they notice to evaluate expressions that follow this same pattern (MP8).</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“Read the directions for your task and explain to a neighbor what the task is asking you to do.”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5 minutes: independent work time ● “Describe to a partner the pattern you see in the first set of expressions.” (The numerators are both 6 because there are 3 groups with 2 in each. In one, they are groups of two thirds and in the other, they are two fifths.) ● 2 minutes: partner discussion ● “Describe to a partner how the two sets of diagrams are different.” (One pair shows 3 groups of 2 different fractions resulting in the same numerator and different denominators. The next pair of diagrams shows 4 and 5 groups of the same fraction, resulting in the same denominator and different numerators.) ● 2 minutes: partner discussion ● “Let’s see if we can use the patterns we noticed to complete the rest of the task.” ● 5–7 minutes: partner work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Ask students to share the pattern they used to evaluate the second set of expressions. ● “Why does it make sense to multiply the numerator by the whole number to get the product?" (because that's the size of each group) ● “Why does the denominator stay the same?” (because the size of the unit piece or the unit fraction does not change)</a:t>
            </a:r>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989ce28a23_188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989ce28a23_188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a 5 Practices activity. The purpose of this activity is for students to evaluate multiplication expressions and begin to articulate the general idea behind multiplying any fraction by a whole number. As students work, monitor and select students who: ○ attempt to draw tape diagrams for all problems. These students may or may not recognize that there could be a more efficient approach. ○ draw tape diagrams for only some of the expressions, and for others use a numerical approach (multiply the numerator by the whole number, and keep the denominator the same) to get the product ○ use a numerical approach for each expression Sequence student explanations in the order provided in the synthesis. The synthesis offers questions that will be used to connect the ideas of each student as they share. Before each student begins, consider clearly stating the idea and part of the student work to be shared with the class.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5–7 minutes: independent work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As students work, consider asking questions that assess how they are making sense of the problems and invite them to think more deeply about their process: ○ For students using diagrams as the only strategy for solving: “How might you solve these without a diagram?○ For students using diagrams for some expressions and multiplication to solve others: “How do you choose which expressions to use multiplication for?” ○ For students using multiplication to solve: “How can you be sure that your answer is correct?”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a student who chose to draw diagrams for each expression. ● “Where is the answer in your diagram? How do you know?” (There are 3 groups of , so there are 9 fourths shaded, and 4 3 3 x = .) 4 3 4 9 ● Select a student who drew a diagram for some expressions, and used a numerical approach for others. ● “Why did you choose to draw a diagram for some expressions and to do something else for others?” (Sample response: After drawing some diagrams, I realized that I would have to draw a lot of groups or partitions for some of the expressions. I multiplied the numbers in each expression together when the groups got too big.) ● Select the student who chose to use a numerical approach to evaluate each expression. ● “I noticed that you did not use diagrams at all. What strategy did you use to evaluate the expressions?” (I noticed that when we multiply fractions by whole numbers, we can multiply the whole number and the numerator of the fraction and keep the denominator the same to get the product.) ● If no students articulate the idea that when multiplying a whole number and a fraction, we multiply the whole number and the fraction and the denominator stays the same, use Mai’s thinking in problem two to investigate the idea as a whole class.</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989ce28a23_188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989ce28a23_188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multiplied fractions by whole numbers. Mai said she can multiply any fraction by a whole number by multiplying the whole number by the numerator and keeping the denominator.”</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98af76c7c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98af76c7c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extend patterns for multiplying a unit fraction by a whole number to multiply any fraction by a whole number.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98af76c7c1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98af76c7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How Many Do You See is for students to use grouping strategies to describe the images they see. Students’ descriptions are recorded using equations and expressions to support the goal of creating equivalent expressions. The synthesis encourages students to think about why two expressions can represent the same amount.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 </a:t>
            </a:r>
            <a:endParaRPr/>
          </a:p>
          <a:p>
            <a:pPr indent="0" lvl="0" marL="0" rtl="0" algn="l">
              <a:spcBef>
                <a:spcPts val="0"/>
              </a:spcBef>
              <a:spcAft>
                <a:spcPts val="0"/>
              </a:spcAft>
              <a:buNone/>
            </a:pPr>
            <a:r>
              <a:rPr lang="en"/>
              <a:t>Groups of 2 ● “How many thirds do you see? How do you see them?”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Display the image. ● 1 minute: quiet think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For each way that students see thirds, ask: “What expression should we use to represent the groups of thirds that _____ saw?” ● If students do not suggest it, ask, “How might someone see 4 groups of in the 3 2 diagram?” (By combining 2 of the thirds from each strip, we can make 4 groups of .) 3 2 ● Write 8 x = 4 x , and ask students if 3 1 3 2 they agree or disagree with the statement. ● “We are going to revisit this question at the end of our lesson today. Let’s see if our thinking changes in any way.”  Consider asking: ● “Who can restate the way _____ saw the image in different words?” ● “Did anyone see the dots the same way but would explain it differently?” ● “Does anyone want to add an observation to the way _____ saw the image?”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98af76c7c1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98af76c7c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think of different ways of using multiplication expressions to represent a product. Students informally use the associative property as they work toward generalizing that n x = = n x a .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3 minutes: independent work time on the first set of problems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4 minutes: partner discussion ● “Did you choose the same numbers as your partner? If not, are both equations correct?” ● 7 minutes: independent work time ● Monitor for students who use the factors of 12 to complete the equations in the second problem, and factors of 8 in the last problem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2–3 partners to share the following equations from the first problem:“Why are these all true equations?” (To get to , we can multiply the whole 7 6 number by the numerator and then keep the denominator the same for each equation. When we multiply the whole number and the numerator, it equals 6 each time. There are different ways to multiply to get 6 as a numerator: 6 x 1, 3 x 2, 2 x 3, and 1 x 6.) ● “How did you know what fractions to use to complete each equation in the second problem?” (We looked for the numbers to multiply to get or . The 5 12 9 8 denominators stay the same, so we find out what is going to be the whole number and numerator by knowing the factor pairs of 12 or 8.)</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98af76c7c1_0_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98af76c7c1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think of different ways of using multiplication expressions to represent a product. Students informally use the associative property as they work toward generalizing that n x = = n x a .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3 minutes: independent work time on the first set of problems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4 minutes: partner discussion ● “Did you choose the same numbers as your partner? If not, are both equations correct?” ● 7 minutes: independent work time ● Monitor for students who use the factors of 12 to complete the equations in the second problem, and factors of 8 in the last problem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2–3 partners to share the following equations from the first problem:“Why are these all true equations?” (To get to , we can multiply the whole 7 6 number by the numerator and then keep the denominator the same for each equation. When we multiply the whole number and the numerator, it equals 6 each time. There are different ways to multiply to get 6 as a numerator: 6 x 1, 3 x 2, 2 x 3, and 1 x 6.) ● “How did you know what fractions to use to complete each equation in the second problem?” (We looked for the numbers to multiply to get or . The 5 12 9 8 denominators stay the same, so we find out what is going to be the whole number and numerator by knowing the factor pairs of 12 or 8.)</a:t>
            </a:r>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98af76c7c1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98af76c7c1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think of different ways of using multiplication expressions to represent a product. Students informally use the associative property as they work toward generalizing that n x = = n x a .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3 minutes: independent work time on the first set of problems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4 minutes: partner discussion ● “Did you choose the same numbers as your partner? If not, are both equations correct?” ● 7 minutes: independent work time ● Monitor for students who use the factors of 12 to complete the equations in the second problem, and factors of 8 in the last problem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Select 2–3 partners to share the following equations from the first problem:“Why are these all true equations?” (To get to , we can multiply the whole 7 6 number by the numerator and then keep the denominator the same for each equation. When we multiply the whole number and the numerator, it equals 6 each time. There are different ways to multiply to get 6 as a numerator: 6 x 1, 3 x 2, 2 x 3, and 1 x 6.) ● “How did you know what fractions to use to complete each equation in the second problem?” (We looked for the numbers to multiply to get or . The 5 12 9 8 denominators stay the same, so we find out what is going to be the whole number and numerator by knowing the factor pairs of 12 or 8.)</a:t>
            </a:r>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98af76c7c1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98af76c7c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write equivalent expressions that match different representations of the same amount. Students will use the results of a card sort to reason about equivalent expressions. Each fraction may not have the same number of matching cards.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Fraction Cards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“Match cards that represent the same fraction. Each fraction may not have the same number of matching cards.” ● “When you are done matching, write equivalent expressions for each fraction.” ● As students work, monitor for students who describe the non-unit fractions as multiples of the unit fraction in their reasoning for problems 1–4.</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Ask selected students to share different expressions for problem 2. ● “How can we explain why these expressions are equivalent?” ● Display the solution to the final problem: =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98af76c7c1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98af76c7c1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purpose of this activity is for students to write equivalent expressions that match different representations of the same amount. Students will use the results of a card sort to reason about equivalent expressions. Each fraction may not have the same number of matching cards.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Launch:</a:t>
            </a:r>
            <a:endParaRPr/>
          </a:p>
          <a:p>
            <a:pPr indent="0" lvl="0" marL="0" rtl="0" algn="l">
              <a:spcBef>
                <a:spcPts val="0"/>
              </a:spcBef>
              <a:spcAft>
                <a:spcPts val="0"/>
              </a:spcAft>
              <a:buNone/>
            </a:pPr>
            <a:r>
              <a:rPr lang="en"/>
              <a:t>Groups of 2 ● Fraction Cards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Activity:</a:t>
            </a:r>
            <a:endParaRPr/>
          </a:p>
          <a:p>
            <a:pPr indent="0" lvl="0" marL="0" rtl="0" algn="l">
              <a:spcBef>
                <a:spcPts val="0"/>
              </a:spcBef>
              <a:spcAft>
                <a:spcPts val="0"/>
              </a:spcAft>
              <a:buNone/>
            </a:pPr>
            <a:r>
              <a:rPr lang="en"/>
              <a:t>“Match cards that represent the same fraction. Each fraction may not have the same number of matching cards.” ● “When you are done matching, write equivalent expressions for each fraction.” ● As students work, monitor for students who describe the non-unit fractions as multiples of the unit fraction in their reasoning for problems 1–4.</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Synthesis:</a:t>
            </a:r>
            <a:endParaRPr/>
          </a:p>
          <a:p>
            <a:pPr indent="0" lvl="0" marL="0" rtl="0" algn="l">
              <a:spcBef>
                <a:spcPts val="0"/>
              </a:spcBef>
              <a:spcAft>
                <a:spcPts val="0"/>
              </a:spcAft>
              <a:buNone/>
            </a:pPr>
            <a:r>
              <a:rPr lang="en"/>
              <a:t>Ask selected students to share different expressions for problem 2. ● “How can we explain why these expressions are equivalent?” ● Display the solution to the final problem: =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98af76c7c1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98af76c7c1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looked at different expressions to represent the same fraction.”</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8e0abad9c7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8e0abad9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98af76c7c1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98af76c7c1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6e3a74acf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6e3a74ac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98af76c7c1_0_1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98af76c7c1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98af76c7c1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98af76c7c1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98af76c7c1_0_1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98af76c7c1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98af76c7c1_0_2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98af76c7c1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98af76c7c1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98af76c7c1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98af76c7c1_0_2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98af76c7c1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8a1c70638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8a1c70638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769c54a84e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769c54a84e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98af76c7c1_0_2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98af76c7c1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98af76c7c1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98af76c7c1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98af76c7c1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98af76c7c1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8a1c706384_0_2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8a1c70638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8a1c706384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8a1c706384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8b65898bb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8b65898b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8b65898bbc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8b65898bb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8b65898bb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8b65898bb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8b65898bbc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8b65898bb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97efdfcba7_32_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97efdfcba7_3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8b65898bbc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8b65898bb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8a1c706384_0_3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8a1c706384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8a1c706384_0_3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8a1c706384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8b65898bbc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8b65898bb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8b65898bbc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8b65898bb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8b65898bbc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8b65898bb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97efdfcba7_32_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97efdfcba7_32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97efdfcba7_32_1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97efdfcba7_32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97efdfcba7_32_1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97efdfcba7_32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8b65898bb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8b65898b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8b65898bb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8b65898bb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97efdfcba7_32_1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97efdfcba7_32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8b0f34d5a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8b0f34d5a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8b0f34d5af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8b0f34d5a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8b0f34d5a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8b0f34d5a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97efdfcba7_32_1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97efdfcba7_32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97efdfcba7_32_1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97efdfcba7_32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8b0f34d5a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8b0f34d5a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97efdfcba7_32_1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97efdfcba7_32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8b0f34d5af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8b0f34d5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8bb5fff223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8bb5fff2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8bb5fff223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6" name="Google Shape;1256;g8bb5fff22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8bb5fff223_0_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g8bb5fff22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8bb5fff223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8bb5fff22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97efdfcba7_32_2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1" name="Google Shape;1281;g97efdfcba7_32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8bb5fff223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8bb5fff2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97efdfcba7_32_2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97efdfcba7_32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g97efdfcba7_32_2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8" name="Google Shape;1308;g97efdfcba7_32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97efdfcba7_32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97efdfcba7_3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97efdfcba7_32_2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7" name="Google Shape;1327;g97efdfcba7_32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97efdfcba7_32_3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5" name="Google Shape;1335;g97efdfcba7_32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97efdfcba7_32_3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97efdfcba7_32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9" name="Shape 1349"/>
        <p:cNvGrpSpPr/>
        <p:nvPr/>
      </p:nvGrpSpPr>
      <p:grpSpPr>
        <a:xfrm>
          <a:off x="0" y="0"/>
          <a:ext cx="0" cy="0"/>
          <a:chOff x="0" y="0"/>
          <a:chExt cx="0" cy="0"/>
        </a:xfrm>
      </p:grpSpPr>
      <p:sp>
        <p:nvSpPr>
          <p:cNvPr id="1350" name="Google Shape;1350;g97efdfcba7_32_3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1" name="Google Shape;1351;g97efdfcba7_32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g97efdfcba7_32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9" name="Google Shape;1359;g97efdfcba7_32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97efdfcba7_32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g97efdfcba7_32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97efdfcba7_32_2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97efdfcba7_32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97efdfcba7_32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97efdfcba7_32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97efdfcba7_32_3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97efdfcba7_32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g97efdfcba7_32_3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2" name="Google Shape;1402;g97efdfcba7_32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97efdfcba7_32_3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0" name="Google Shape;1410;g97efdfcba7_32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97efdfcba7_32_4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8" name="Google Shape;1418;g97efdfcba7_32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g97efdfcba7_32_3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6" name="Google Shape;1426;g97efdfcba7_32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97efdfcba7_32_4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97efdfcba7_32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g97efdfcba7_32_3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4" name="Google Shape;1454;g97efdfcba7_32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97efdfcba7_32_3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97efdfcba7_32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97efdfcba7_32_4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6" name="Google Shape;1476;g97efdfcba7_32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97efdfcba7_32_4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5" name="Google Shape;1485;g97efdfcba7_32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g97efdfcba7_32_5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3" name="Google Shape;1493;g97efdfcba7_32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97efdfcba7_32_5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97efdfcba7_32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97efdfcba7_32_5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9" name="Google Shape;1509;g97efdfcba7_32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5" name="Shape 1515"/>
        <p:cNvGrpSpPr/>
        <p:nvPr/>
      </p:nvGrpSpPr>
      <p:grpSpPr>
        <a:xfrm>
          <a:off x="0" y="0"/>
          <a:ext cx="0" cy="0"/>
          <a:chOff x="0" y="0"/>
          <a:chExt cx="0" cy="0"/>
        </a:xfrm>
      </p:grpSpPr>
      <p:sp>
        <p:nvSpPr>
          <p:cNvPr id="1516" name="Google Shape;1516;g97efdfcba7_32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7" name="Google Shape;1517;g97efdfcba7_32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4" name="Shape 1524"/>
        <p:cNvGrpSpPr/>
        <p:nvPr/>
      </p:nvGrpSpPr>
      <p:grpSpPr>
        <a:xfrm>
          <a:off x="0" y="0"/>
          <a:ext cx="0" cy="0"/>
          <a:chOff x="0" y="0"/>
          <a:chExt cx="0" cy="0"/>
        </a:xfrm>
      </p:grpSpPr>
      <p:sp>
        <p:nvSpPr>
          <p:cNvPr id="1525" name="Google Shape;1525;g97efdfcba7_32_5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6" name="Google Shape;1526;g97efdfcba7_32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4" name="Shape 1534"/>
        <p:cNvGrpSpPr/>
        <p:nvPr/>
      </p:nvGrpSpPr>
      <p:grpSpPr>
        <a:xfrm>
          <a:off x="0" y="0"/>
          <a:ext cx="0" cy="0"/>
          <a:chOff x="0" y="0"/>
          <a:chExt cx="0" cy="0"/>
        </a:xfrm>
      </p:grpSpPr>
      <p:sp>
        <p:nvSpPr>
          <p:cNvPr id="1535" name="Google Shape;1535;g97efdfcba7_32_5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6" name="Google Shape;1536;g97efdfcba7_32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97efdfcba7_32_6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97efdfcba7_32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3" name="Shape 1553"/>
        <p:cNvGrpSpPr/>
        <p:nvPr/>
      </p:nvGrpSpPr>
      <p:grpSpPr>
        <a:xfrm>
          <a:off x="0" y="0"/>
          <a:ext cx="0" cy="0"/>
          <a:chOff x="0" y="0"/>
          <a:chExt cx="0" cy="0"/>
        </a:xfrm>
      </p:grpSpPr>
      <p:sp>
        <p:nvSpPr>
          <p:cNvPr id="1554" name="Google Shape;1554;g97efdfcba7_32_6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5" name="Google Shape;1555;g97efdfcba7_32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g97efdfcba7_32_6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3" name="Google Shape;1563;g97efdfcba7_32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9" name="Shape 1569"/>
        <p:cNvGrpSpPr/>
        <p:nvPr/>
      </p:nvGrpSpPr>
      <p:grpSpPr>
        <a:xfrm>
          <a:off x="0" y="0"/>
          <a:ext cx="0" cy="0"/>
          <a:chOff x="0" y="0"/>
          <a:chExt cx="0" cy="0"/>
        </a:xfrm>
      </p:grpSpPr>
      <p:sp>
        <p:nvSpPr>
          <p:cNvPr id="1570" name="Google Shape;1570;g97efdfcba7_32_6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1" name="Google Shape;1571;g97efdfcba7_32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g97efdfcba7_32_6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9" name="Google Shape;1579;g97efdfcba7_32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g97efdfcba7_32_6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7" name="Google Shape;1587;g97efdfcba7_32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97efdfcba7_32_6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97efdfcba7_32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g97efdfcba7_32_6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1" name="Google Shape;1601;g97efdfcba7_32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8" name="Shape 1608"/>
        <p:cNvGrpSpPr/>
        <p:nvPr/>
      </p:nvGrpSpPr>
      <p:grpSpPr>
        <a:xfrm>
          <a:off x="0" y="0"/>
          <a:ext cx="0" cy="0"/>
          <a:chOff x="0" y="0"/>
          <a:chExt cx="0" cy="0"/>
        </a:xfrm>
      </p:grpSpPr>
      <p:sp>
        <p:nvSpPr>
          <p:cNvPr id="1609" name="Google Shape;1609;g97efdfcba7_32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0" name="Google Shape;1610;g97efdfcba7_32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g97efdfcba7_32_7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0" name="Google Shape;1620;g97efdfcba7_32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g97efdfcba7_32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9" name="Google Shape;1629;g97efdfcba7_32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5" name="Shape 1635"/>
        <p:cNvGrpSpPr/>
        <p:nvPr/>
      </p:nvGrpSpPr>
      <p:grpSpPr>
        <a:xfrm>
          <a:off x="0" y="0"/>
          <a:ext cx="0" cy="0"/>
          <a:chOff x="0" y="0"/>
          <a:chExt cx="0" cy="0"/>
        </a:xfrm>
      </p:grpSpPr>
      <p:sp>
        <p:nvSpPr>
          <p:cNvPr id="1636" name="Google Shape;1636;g97efdfcba7_32_7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7" name="Google Shape;1637;g97efdfcba7_32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g97efdfcba7_32_7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5" name="Google Shape;1645;g97efdfcba7_32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1" name="Shape 1651"/>
        <p:cNvGrpSpPr/>
        <p:nvPr/>
      </p:nvGrpSpPr>
      <p:grpSpPr>
        <a:xfrm>
          <a:off x="0" y="0"/>
          <a:ext cx="0" cy="0"/>
          <a:chOff x="0" y="0"/>
          <a:chExt cx="0" cy="0"/>
        </a:xfrm>
      </p:grpSpPr>
      <p:sp>
        <p:nvSpPr>
          <p:cNvPr id="1652" name="Google Shape;1652;g97efdfcba7_32_7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3" name="Google Shape;1653;g97efdfcba7_32_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9" name="Shape 1659"/>
        <p:cNvGrpSpPr/>
        <p:nvPr/>
      </p:nvGrpSpPr>
      <p:grpSpPr>
        <a:xfrm>
          <a:off x="0" y="0"/>
          <a:ext cx="0" cy="0"/>
          <a:chOff x="0" y="0"/>
          <a:chExt cx="0" cy="0"/>
        </a:xfrm>
      </p:grpSpPr>
      <p:sp>
        <p:nvSpPr>
          <p:cNvPr id="1660" name="Google Shape;1660;g97efdfcba7_32_7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1" name="Google Shape;1661;g97efdfcba7_32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97efdfcba7_32_7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0" name="Google Shape;1670;g97efdfcba7_32_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6" name="Shape 1676"/>
        <p:cNvGrpSpPr/>
        <p:nvPr/>
      </p:nvGrpSpPr>
      <p:grpSpPr>
        <a:xfrm>
          <a:off x="0" y="0"/>
          <a:ext cx="0" cy="0"/>
          <a:chOff x="0" y="0"/>
          <a:chExt cx="0" cy="0"/>
        </a:xfrm>
      </p:grpSpPr>
      <p:sp>
        <p:nvSpPr>
          <p:cNvPr id="1677" name="Google Shape;1677;g97efdfcba7_32_7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8" name="Google Shape;1678;g97efdfcba7_32_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6" name="Shape 1686"/>
        <p:cNvGrpSpPr/>
        <p:nvPr/>
      </p:nvGrpSpPr>
      <p:grpSpPr>
        <a:xfrm>
          <a:off x="0" y="0"/>
          <a:ext cx="0" cy="0"/>
          <a:chOff x="0" y="0"/>
          <a:chExt cx="0" cy="0"/>
        </a:xfrm>
      </p:grpSpPr>
      <p:sp>
        <p:nvSpPr>
          <p:cNvPr id="1687" name="Google Shape;1687;g97efdfcba7_32_8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8" name="Google Shape;1688;g97efdfcba7_32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3" name="Shape 1693"/>
        <p:cNvGrpSpPr/>
        <p:nvPr/>
      </p:nvGrpSpPr>
      <p:grpSpPr>
        <a:xfrm>
          <a:off x="0" y="0"/>
          <a:ext cx="0" cy="0"/>
          <a:chOff x="0" y="0"/>
          <a:chExt cx="0" cy="0"/>
        </a:xfrm>
      </p:grpSpPr>
      <p:sp>
        <p:nvSpPr>
          <p:cNvPr id="1694" name="Google Shape;1694;g97efdfcba7_32_8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5" name="Google Shape;1695;g97efdfcba7_32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0" name="Shape 1700"/>
        <p:cNvGrpSpPr/>
        <p:nvPr/>
      </p:nvGrpSpPr>
      <p:grpSpPr>
        <a:xfrm>
          <a:off x="0" y="0"/>
          <a:ext cx="0" cy="0"/>
          <a:chOff x="0" y="0"/>
          <a:chExt cx="0" cy="0"/>
        </a:xfrm>
      </p:grpSpPr>
      <p:sp>
        <p:nvSpPr>
          <p:cNvPr id="1701" name="Google Shape;1701;g97efdfcba7_32_8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2" name="Google Shape;1702;g97efdfcba7_32_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2C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40" Type="http://schemas.openxmlformats.org/officeDocument/2006/relationships/hyperlink" Target="https://toytheater.com/" TargetMode="External"/><Relationship Id="rId42" Type="http://schemas.openxmlformats.org/officeDocument/2006/relationships/slide" Target="/ppt/slides/slide123.xml"/><Relationship Id="rId41" Type="http://schemas.openxmlformats.org/officeDocument/2006/relationships/image" Target="../media/image5.png"/><Relationship Id="rId44" Type="http://schemas.openxmlformats.org/officeDocument/2006/relationships/slide" Target="/ppt/slides/slide139.xml"/><Relationship Id="rId43" Type="http://schemas.openxmlformats.org/officeDocument/2006/relationships/slide" Target="/ppt/slides/slide139.xml"/><Relationship Id="rId46" Type="http://schemas.openxmlformats.org/officeDocument/2006/relationships/slide" Target="/ppt/slides/slide147.xml"/><Relationship Id="rId45" Type="http://schemas.openxmlformats.org/officeDocument/2006/relationships/slide" Target="/ppt/slides/slide123.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xml"/><Relationship Id="rId4" Type="http://schemas.openxmlformats.org/officeDocument/2006/relationships/slide" Target="/ppt/slides/slide59.xml"/><Relationship Id="rId9" Type="http://schemas.openxmlformats.org/officeDocument/2006/relationships/slide" Target="/ppt/slides/slide75.xml"/><Relationship Id="rId48" Type="http://schemas.openxmlformats.org/officeDocument/2006/relationships/slide" Target="/ppt/slides/slide123.xml"/><Relationship Id="rId47" Type="http://schemas.openxmlformats.org/officeDocument/2006/relationships/slide" Target="/ppt/slides/slide147.xml"/><Relationship Id="rId49" Type="http://schemas.openxmlformats.org/officeDocument/2006/relationships/slide" Target="/ppt/slides/slide156.xml"/><Relationship Id="rId5" Type="http://schemas.openxmlformats.org/officeDocument/2006/relationships/slide" Target="/ppt/slides/slide64.xml"/><Relationship Id="rId6" Type="http://schemas.openxmlformats.org/officeDocument/2006/relationships/slide" Target="/ppt/slides/slide64.xml"/><Relationship Id="rId7" Type="http://schemas.openxmlformats.org/officeDocument/2006/relationships/slide" Target="/ppt/slides/slide70.xml"/><Relationship Id="rId8" Type="http://schemas.openxmlformats.org/officeDocument/2006/relationships/slide" Target="/ppt/slides/slide70.xml"/><Relationship Id="rId31" Type="http://schemas.openxmlformats.org/officeDocument/2006/relationships/slide" Target="/ppt/slides/slide123.xml"/><Relationship Id="rId30" Type="http://schemas.openxmlformats.org/officeDocument/2006/relationships/slide" Target="/ppt/slides/slide123.xml"/><Relationship Id="rId33" Type="http://schemas.openxmlformats.org/officeDocument/2006/relationships/slide" Target="/ppt/slides/slide123.xml"/><Relationship Id="rId32" Type="http://schemas.openxmlformats.org/officeDocument/2006/relationships/slide" Target="/ppt/slides/slide123.xml"/><Relationship Id="rId35" Type="http://schemas.openxmlformats.org/officeDocument/2006/relationships/slide" Target="/ppt/slides/slide131.xml"/><Relationship Id="rId34" Type="http://schemas.openxmlformats.org/officeDocument/2006/relationships/slide" Target="/ppt/slides/slide131.xml"/><Relationship Id="rId37" Type="http://schemas.openxmlformats.org/officeDocument/2006/relationships/slide" Target="/ppt/slides/slide4.xml"/><Relationship Id="rId36" Type="http://schemas.openxmlformats.org/officeDocument/2006/relationships/slide" Target="/ppt/slides/slide1.xml"/><Relationship Id="rId39" Type="http://schemas.openxmlformats.org/officeDocument/2006/relationships/slide" Target="/ppt/slides/slide24.xml"/><Relationship Id="rId38" Type="http://schemas.openxmlformats.org/officeDocument/2006/relationships/slide" Target="/ppt/slides/slide9.xml"/><Relationship Id="rId20" Type="http://schemas.openxmlformats.org/officeDocument/2006/relationships/slide" Target="/ppt/slides/slide106.xml"/><Relationship Id="rId22" Type="http://schemas.openxmlformats.org/officeDocument/2006/relationships/slide" Target="/ppt/slides/slide106.xml"/><Relationship Id="rId21" Type="http://schemas.openxmlformats.org/officeDocument/2006/relationships/slide" Target="/ppt/slides/slide106.xml"/><Relationship Id="rId24" Type="http://schemas.openxmlformats.org/officeDocument/2006/relationships/slide" Target="/ppt/slides/slide114.xml"/><Relationship Id="rId23" Type="http://schemas.openxmlformats.org/officeDocument/2006/relationships/slide" Target="/ppt/slides/slide114.xml"/><Relationship Id="rId26" Type="http://schemas.openxmlformats.org/officeDocument/2006/relationships/hyperlink" Target="https://www.flourishkh.com/" TargetMode="External"/><Relationship Id="rId25" Type="http://schemas.openxmlformats.org/officeDocument/2006/relationships/slide" Target="/ppt/slides/slide114.xml"/><Relationship Id="rId28" Type="http://schemas.openxmlformats.org/officeDocument/2006/relationships/hyperlink" Target="https://www.gregtangmath.com/games" TargetMode="External"/><Relationship Id="rId27" Type="http://schemas.openxmlformats.org/officeDocument/2006/relationships/image" Target="../media/image19.png"/><Relationship Id="rId29" Type="http://schemas.openxmlformats.org/officeDocument/2006/relationships/image" Target="../media/image7.png"/><Relationship Id="rId51" Type="http://schemas.openxmlformats.org/officeDocument/2006/relationships/slide" Target="/ppt/slides/slide123.xml"/><Relationship Id="rId50" Type="http://schemas.openxmlformats.org/officeDocument/2006/relationships/slide" Target="/ppt/slides/slide156.xml"/><Relationship Id="rId53" Type="http://schemas.openxmlformats.org/officeDocument/2006/relationships/slide" Target="/ppt/slides/slide164.xml"/><Relationship Id="rId52" Type="http://schemas.openxmlformats.org/officeDocument/2006/relationships/slide" Target="/ppt/slides/slide164.xml"/><Relationship Id="rId11" Type="http://schemas.openxmlformats.org/officeDocument/2006/relationships/slide" Target="/ppt/slides/slide84.xml"/><Relationship Id="rId55" Type="http://schemas.openxmlformats.org/officeDocument/2006/relationships/slide" Target="/ppt/slides/slide173.xml"/><Relationship Id="rId10" Type="http://schemas.openxmlformats.org/officeDocument/2006/relationships/slide" Target="/ppt/slides/slide75.xml"/><Relationship Id="rId54" Type="http://schemas.openxmlformats.org/officeDocument/2006/relationships/slide" Target="/ppt/slides/slide123.xml"/><Relationship Id="rId13" Type="http://schemas.openxmlformats.org/officeDocument/2006/relationships/slide" Target="/ppt/slides/slide84.xml"/><Relationship Id="rId12" Type="http://schemas.openxmlformats.org/officeDocument/2006/relationships/slide" Target="/ppt/slides/slide84.xml"/><Relationship Id="rId56" Type="http://schemas.openxmlformats.org/officeDocument/2006/relationships/slide" Target="/ppt/slides/slide173.xml"/><Relationship Id="rId15" Type="http://schemas.openxmlformats.org/officeDocument/2006/relationships/slide" Target="/ppt/slides/slide93.xml"/><Relationship Id="rId14" Type="http://schemas.openxmlformats.org/officeDocument/2006/relationships/slide" Target="/ppt/slides/slide93.xml"/><Relationship Id="rId17" Type="http://schemas.openxmlformats.org/officeDocument/2006/relationships/slide" Target="/ppt/slides/slide101.xml"/><Relationship Id="rId16" Type="http://schemas.openxmlformats.org/officeDocument/2006/relationships/slide" Target="/ppt/slides/slide93.xml"/><Relationship Id="rId19" Type="http://schemas.openxmlformats.org/officeDocument/2006/relationships/slide" Target="/ppt/slides/slide101.xml"/><Relationship Id="rId18" Type="http://schemas.openxmlformats.org/officeDocument/2006/relationships/slide" Target="/ppt/slides/slide10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6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9.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image" Target="../media/image25.png"/><Relationship Id="rId5"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4.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6.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37.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3.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5.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5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45.png"/><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6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57.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2.png"/><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43.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61.png"/><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6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5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5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5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53.png"/><Relationship Id="rId4" Type="http://schemas.openxmlformats.org/officeDocument/2006/relationships/image" Target="../media/image6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6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6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56.png"/><Relationship Id="rId4" Type="http://schemas.openxmlformats.org/officeDocument/2006/relationships/image" Target="../media/image7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6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6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6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7.png"/><Relationship Id="rId4" Type="http://schemas.openxmlformats.org/officeDocument/2006/relationships/image" Target="../media/image8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7.png"/><Relationship Id="rId4" Type="http://schemas.openxmlformats.org/officeDocument/2006/relationships/image" Target="../media/image7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77.png"/><Relationship Id="rId4" Type="http://schemas.openxmlformats.org/officeDocument/2006/relationships/image" Target="../media/image7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1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7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7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9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0.png"/><Relationship Id="rId4" Type="http://schemas.openxmlformats.org/officeDocument/2006/relationships/image" Target="../media/image7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7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8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8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8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00.png"/><Relationship Id="rId4" Type="http://schemas.openxmlformats.org/officeDocument/2006/relationships/image" Target="../media/image95.png"/><Relationship Id="rId9" Type="http://schemas.openxmlformats.org/officeDocument/2006/relationships/image" Target="../media/image87.png"/><Relationship Id="rId5" Type="http://schemas.openxmlformats.org/officeDocument/2006/relationships/image" Target="../media/image106.png"/><Relationship Id="rId6" Type="http://schemas.openxmlformats.org/officeDocument/2006/relationships/image" Target="../media/image93.png"/><Relationship Id="rId7" Type="http://schemas.openxmlformats.org/officeDocument/2006/relationships/image" Target="../media/image105.png"/><Relationship Id="rId8" Type="http://schemas.openxmlformats.org/officeDocument/2006/relationships/image" Target="../media/image85.png"/><Relationship Id="rId11" Type="http://schemas.openxmlformats.org/officeDocument/2006/relationships/image" Target="../media/image86.png"/><Relationship Id="rId10" Type="http://schemas.openxmlformats.org/officeDocument/2006/relationships/image" Target="../media/image90.png"/><Relationship Id="rId13" Type="http://schemas.openxmlformats.org/officeDocument/2006/relationships/image" Target="../media/image99.png"/><Relationship Id="rId12" Type="http://schemas.openxmlformats.org/officeDocument/2006/relationships/image" Target="../media/image88.png"/><Relationship Id="rId14" Type="http://schemas.openxmlformats.org/officeDocument/2006/relationships/image" Target="../media/image9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91.png"/><Relationship Id="rId4" Type="http://schemas.openxmlformats.org/officeDocument/2006/relationships/image" Target="../media/image94.png"/><Relationship Id="rId5" Type="http://schemas.openxmlformats.org/officeDocument/2006/relationships/image" Target="../media/image11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104.png"/><Relationship Id="rId4" Type="http://schemas.openxmlformats.org/officeDocument/2006/relationships/image" Target="../media/image101.png"/><Relationship Id="rId5" Type="http://schemas.openxmlformats.org/officeDocument/2006/relationships/image" Target="../media/image89.png"/><Relationship Id="rId6" Type="http://schemas.openxmlformats.org/officeDocument/2006/relationships/image" Target="../media/image103.png"/><Relationship Id="rId7" Type="http://schemas.openxmlformats.org/officeDocument/2006/relationships/image" Target="../media/image10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0.png"/><Relationship Id="rId4" Type="http://schemas.openxmlformats.org/officeDocument/2006/relationships/image" Target="../media/image98.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1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0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0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12.png"/><Relationship Id="rId4" Type="http://schemas.openxmlformats.org/officeDocument/2006/relationships/image" Target="../media/image9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23.png"/><Relationship Id="rId4" Type="http://schemas.openxmlformats.org/officeDocument/2006/relationships/image" Target="../media/image11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0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1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2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1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39.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119.png"/><Relationship Id="rId4" Type="http://schemas.openxmlformats.org/officeDocument/2006/relationships/image" Target="../media/image122.png"/><Relationship Id="rId5" Type="http://schemas.openxmlformats.org/officeDocument/2006/relationships/image" Target="../media/image118.png"/><Relationship Id="rId6" Type="http://schemas.openxmlformats.org/officeDocument/2006/relationships/image" Target="../media/image138.png"/><Relationship Id="rId7" Type="http://schemas.openxmlformats.org/officeDocument/2006/relationships/image" Target="../media/image117.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27.png"/><Relationship Id="rId4" Type="http://schemas.openxmlformats.org/officeDocument/2006/relationships/image" Target="../media/image126.png"/><Relationship Id="rId5" Type="http://schemas.openxmlformats.org/officeDocument/2006/relationships/image" Target="../media/image12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1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2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125.png"/><Relationship Id="rId4" Type="http://schemas.openxmlformats.org/officeDocument/2006/relationships/image" Target="../media/image176.png"/><Relationship Id="rId9" Type="http://schemas.openxmlformats.org/officeDocument/2006/relationships/image" Target="../media/image134.png"/><Relationship Id="rId5" Type="http://schemas.openxmlformats.org/officeDocument/2006/relationships/image" Target="../media/image141.png"/><Relationship Id="rId6" Type="http://schemas.openxmlformats.org/officeDocument/2006/relationships/image" Target="../media/image150.png"/><Relationship Id="rId7" Type="http://schemas.openxmlformats.org/officeDocument/2006/relationships/image" Target="../media/image128.png"/><Relationship Id="rId8" Type="http://schemas.openxmlformats.org/officeDocument/2006/relationships/image" Target="../media/image136.png"/><Relationship Id="rId11" Type="http://schemas.openxmlformats.org/officeDocument/2006/relationships/image" Target="../media/image137.png"/><Relationship Id="rId10" Type="http://schemas.openxmlformats.org/officeDocument/2006/relationships/image" Target="../media/image129.png"/><Relationship Id="rId13" Type="http://schemas.openxmlformats.org/officeDocument/2006/relationships/image" Target="../media/image148.png"/><Relationship Id="rId12" Type="http://schemas.openxmlformats.org/officeDocument/2006/relationships/image" Target="../media/image132.png"/><Relationship Id="rId15" Type="http://schemas.openxmlformats.org/officeDocument/2006/relationships/image" Target="../media/image146.png"/><Relationship Id="rId14" Type="http://schemas.openxmlformats.org/officeDocument/2006/relationships/image" Target="../media/image133.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3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40.png"/><Relationship Id="rId4" Type="http://schemas.openxmlformats.org/officeDocument/2006/relationships/image" Target="../media/image13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4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5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10.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14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13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163.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14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60.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51.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43.png"/><Relationship Id="rId4" Type="http://schemas.openxmlformats.org/officeDocument/2006/relationships/image" Target="../media/image167.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145.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52.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53.png"/><Relationship Id="rId4" Type="http://schemas.openxmlformats.org/officeDocument/2006/relationships/image" Target="../media/image16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5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49.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165.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156.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57.png"/><Relationship Id="rId4" Type="http://schemas.openxmlformats.org/officeDocument/2006/relationships/image" Target="../media/image159.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0.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58.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64.png"/><Relationship Id="rId4" Type="http://schemas.openxmlformats.org/officeDocument/2006/relationships/image" Target="../media/image170.png"/><Relationship Id="rId5" Type="http://schemas.openxmlformats.org/officeDocument/2006/relationships/image" Target="../media/image161.png"/><Relationship Id="rId6" Type="http://schemas.openxmlformats.org/officeDocument/2006/relationships/image" Target="../media/image171.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66.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68.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169.png"/><Relationship Id="rId4" Type="http://schemas.openxmlformats.org/officeDocument/2006/relationships/image" Target="../media/image175.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69.png"/><Relationship Id="rId4" Type="http://schemas.openxmlformats.org/officeDocument/2006/relationships/image" Target="../media/image17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69.png"/><Relationship Id="rId4" Type="http://schemas.openxmlformats.org/officeDocument/2006/relationships/image" Target="../media/image179.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80.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73.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77.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8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74.png"/><Relationship Id="rId4" Type="http://schemas.openxmlformats.org/officeDocument/2006/relationships/image" Target="../media/image185.png"/><Relationship Id="rId5" Type="http://schemas.openxmlformats.org/officeDocument/2006/relationships/image" Target="../media/image192.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78.png"/><Relationship Id="rId4" Type="http://schemas.openxmlformats.org/officeDocument/2006/relationships/image" Target="../media/image181.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10.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89.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82.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183.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187.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 Id="rId3" Type="http://schemas.openxmlformats.org/officeDocument/2006/relationships/image" Target="../media/image197.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90.png"/><Relationship Id="rId4" Type="http://schemas.openxmlformats.org/officeDocument/2006/relationships/image" Target="../media/image194.png"/><Relationship Id="rId9" Type="http://schemas.openxmlformats.org/officeDocument/2006/relationships/image" Target="../media/image184.png"/><Relationship Id="rId5" Type="http://schemas.openxmlformats.org/officeDocument/2006/relationships/image" Target="../media/image193.png"/><Relationship Id="rId6" Type="http://schemas.openxmlformats.org/officeDocument/2006/relationships/image" Target="../media/image195.png"/><Relationship Id="rId7" Type="http://schemas.openxmlformats.org/officeDocument/2006/relationships/image" Target="../media/image191.png"/><Relationship Id="rId8" Type="http://schemas.openxmlformats.org/officeDocument/2006/relationships/image" Target="../media/image186.png"/><Relationship Id="rId11" Type="http://schemas.openxmlformats.org/officeDocument/2006/relationships/image" Target="../media/image198.png"/><Relationship Id="rId10" Type="http://schemas.openxmlformats.org/officeDocument/2006/relationships/image" Target="../media/image199.png"/><Relationship Id="rId13" Type="http://schemas.openxmlformats.org/officeDocument/2006/relationships/image" Target="../media/image204.png"/><Relationship Id="rId12" Type="http://schemas.openxmlformats.org/officeDocument/2006/relationships/image" Target="../media/image196.png"/><Relationship Id="rId15" Type="http://schemas.openxmlformats.org/officeDocument/2006/relationships/image" Target="../media/image203.png"/><Relationship Id="rId14" Type="http://schemas.openxmlformats.org/officeDocument/2006/relationships/image" Target="../media/image200.png"/><Relationship Id="rId17" Type="http://schemas.openxmlformats.org/officeDocument/2006/relationships/image" Target="../media/image201.png"/><Relationship Id="rId16" Type="http://schemas.openxmlformats.org/officeDocument/2006/relationships/image" Target="../media/image210.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202.png"/><Relationship Id="rId4" Type="http://schemas.openxmlformats.org/officeDocument/2006/relationships/image" Target="../media/image207.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206.png"/><Relationship Id="rId4" Type="http://schemas.openxmlformats.org/officeDocument/2006/relationships/image" Target="../media/image205.png"/><Relationship Id="rId5" Type="http://schemas.openxmlformats.org/officeDocument/2006/relationships/image" Target="../media/image10.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220.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 Id="rId3" Type="http://schemas.openxmlformats.org/officeDocument/2006/relationships/image" Target="../media/image218.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 Id="rId3" Type="http://schemas.openxmlformats.org/officeDocument/2006/relationships/image" Target="../media/image208.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211.png"/><Relationship Id="rId4" Type="http://schemas.openxmlformats.org/officeDocument/2006/relationships/image" Target="../media/image212.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217.png"/><Relationship Id="rId4" Type="http://schemas.openxmlformats.org/officeDocument/2006/relationships/image" Target="../media/image209.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10.png"/><Relationship Id="rId4" Type="http://schemas.openxmlformats.org/officeDocument/2006/relationships/image" Target="../media/image214.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10.png"/><Relationship Id="rId4" Type="http://schemas.openxmlformats.org/officeDocument/2006/relationships/image" Target="../media/image213.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215.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216.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 Id="rId3" Type="http://schemas.openxmlformats.org/officeDocument/2006/relationships/image" Target="../media/image224.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 Id="rId3" Type="http://schemas.openxmlformats.org/officeDocument/2006/relationships/image" Target="../media/image219.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232.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230.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 Id="rId3" Type="http://schemas.openxmlformats.org/officeDocument/2006/relationships/image" Target="../media/image223.png"/><Relationship Id="rId4" Type="http://schemas.openxmlformats.org/officeDocument/2006/relationships/image" Target="../media/image222.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 Id="rId3" Type="http://schemas.openxmlformats.org/officeDocument/2006/relationships/image" Target="../media/image10.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 Id="rId3" Type="http://schemas.openxmlformats.org/officeDocument/2006/relationships/image" Target="../media/image225.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 Id="rId3" Type="http://schemas.openxmlformats.org/officeDocument/2006/relationships/image" Target="../media/image221.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6.xml"/><Relationship Id="rId3" Type="http://schemas.openxmlformats.org/officeDocument/2006/relationships/image" Target="../media/image229.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7.xml"/><Relationship Id="rId3" Type="http://schemas.openxmlformats.org/officeDocument/2006/relationships/image" Target="../media/image233.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8.xml"/><Relationship Id="rId3" Type="http://schemas.openxmlformats.org/officeDocument/2006/relationships/image" Target="../media/image227.png"/><Relationship Id="rId4" Type="http://schemas.openxmlformats.org/officeDocument/2006/relationships/image" Target="../media/image228.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9.xml"/><Relationship Id="rId3" Type="http://schemas.openxmlformats.org/officeDocument/2006/relationships/image" Target="../media/image231.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0.xml"/><Relationship Id="rId3" Type="http://schemas.openxmlformats.org/officeDocument/2006/relationships/image" Target="../media/image10.png"/><Relationship Id="rId4" Type="http://schemas.openxmlformats.org/officeDocument/2006/relationships/image" Target="../media/image226.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1.xml"/><Relationship Id="rId3" Type="http://schemas.openxmlformats.org/officeDocument/2006/relationships/image" Target="../media/image234.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2.xml"/><Relationship Id="rId3" Type="http://schemas.openxmlformats.org/officeDocument/2006/relationships/image" Target="../media/image235.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ctrTitle"/>
          </p:nvPr>
        </p:nvSpPr>
        <p:spPr>
          <a:xfrm>
            <a:off x="1851300" y="1634250"/>
            <a:ext cx="5441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434343"/>
                </a:solidFill>
                <a:latin typeface="Hepta Slab"/>
                <a:ea typeface="Hepta Slab"/>
                <a:cs typeface="Hepta Slab"/>
                <a:sym typeface="Hepta Slab"/>
              </a:rPr>
              <a:t>Fractions as Quotients and Fraction </a:t>
            </a:r>
            <a:r>
              <a:rPr lang="en" sz="2700">
                <a:solidFill>
                  <a:srgbClr val="434343"/>
                </a:solidFill>
                <a:latin typeface="Hepta Slab"/>
                <a:ea typeface="Hepta Slab"/>
                <a:cs typeface="Hepta Slab"/>
                <a:sym typeface="Hepta Slab"/>
              </a:rPr>
              <a:t>Multiplication</a:t>
            </a:r>
            <a:endParaRPr sz="2700">
              <a:solidFill>
                <a:srgbClr val="434343"/>
              </a:solidFill>
              <a:latin typeface="Hepta Slab"/>
              <a:ea typeface="Hepta Slab"/>
              <a:cs typeface="Hepta Slab"/>
              <a:sym typeface="Hepta Slab"/>
            </a:endParaRPr>
          </a:p>
        </p:txBody>
      </p:sp>
      <p:sp>
        <p:nvSpPr>
          <p:cNvPr id="71" name="Google Shape;71;p16"/>
          <p:cNvSpPr txBox="1"/>
          <p:nvPr>
            <p:ph idx="1" type="subTitle"/>
          </p:nvPr>
        </p:nvSpPr>
        <p:spPr>
          <a:xfrm>
            <a:off x="2112300" y="2372251"/>
            <a:ext cx="49194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solidFill>
                  <a:srgbClr val="434343"/>
                </a:solidFill>
                <a:latin typeface="Hepta Slab"/>
                <a:ea typeface="Hepta Slab"/>
                <a:cs typeface="Hepta Slab"/>
                <a:sym typeface="Hepta Slab"/>
              </a:rPr>
              <a:t>Grade 5: Unit 2</a:t>
            </a:r>
            <a:endParaRPr sz="2000">
              <a:solidFill>
                <a:srgbClr val="434343"/>
              </a:solidFill>
              <a:latin typeface="Hepta Slab"/>
              <a:ea typeface="Hepta Slab"/>
              <a:cs typeface="Hepta Slab"/>
              <a:sym typeface="Hepta Slab"/>
            </a:endParaRPr>
          </a:p>
        </p:txBody>
      </p:sp>
      <p:sp>
        <p:nvSpPr>
          <p:cNvPr id="72" name="Google Shape;72;p16"/>
          <p:cNvSpPr txBox="1"/>
          <p:nvPr/>
        </p:nvSpPr>
        <p:spPr>
          <a:xfrm>
            <a:off x="606900" y="4274425"/>
            <a:ext cx="55251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666666"/>
                </a:solidFill>
                <a:latin typeface="Hepta Slab"/>
                <a:ea typeface="Hepta Slab"/>
                <a:cs typeface="Hepta Slab"/>
                <a:sym typeface="Hepta Slab"/>
              </a:rPr>
              <a:t>Standards addressed: 5.NF.B.3, 5.NF.B.4, 5.NF.B.7</a:t>
            </a:r>
            <a:endParaRPr>
              <a:solidFill>
                <a:srgbClr val="666666"/>
              </a:solidFill>
              <a:latin typeface="Hepta Slab"/>
              <a:ea typeface="Hepta Slab"/>
              <a:cs typeface="Hepta Slab"/>
              <a:sym typeface="Hepta Slab"/>
            </a:endParaRPr>
          </a:p>
        </p:txBody>
      </p:sp>
      <p:pic>
        <p:nvPicPr>
          <p:cNvPr id="73" name="Google Shape;73;p16"/>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74" name="Google Shape;74;p16"/>
          <p:cNvSpPr txBox="1"/>
          <p:nvPr/>
        </p:nvSpPr>
        <p:spPr>
          <a:xfrm>
            <a:off x="0" y="4709975"/>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5, Unit 2 by Illustrative Mathematics.  </a:t>
            </a:r>
            <a:endParaRPr sz="750">
              <a:latin typeface="Times New Roman"/>
              <a:ea typeface="Times New Roman"/>
              <a:cs typeface="Times New Roman"/>
              <a:sym typeface="Times New Roman"/>
            </a:endParaRPr>
          </a:p>
          <a:p>
            <a:pPr indent="0" lvl="0" marL="0" rtl="0" algn="ctr">
              <a:spcBef>
                <a:spcPts val="0"/>
              </a:spcBef>
              <a:spcAft>
                <a:spcPts val="0"/>
              </a:spcAft>
              <a:buNone/>
            </a:pPr>
            <a:r>
              <a:rPr lang="en" sz="750">
                <a:latin typeface="Times New Roman"/>
                <a:ea typeface="Times New Roman"/>
                <a:cs typeface="Times New Roman"/>
                <a:sym typeface="Times New Roman"/>
              </a:rPr>
              <a:t>Copyright 2020 by Illustrative Mathematics. All Rights Reserved, adapted and shared with permission.</a:t>
            </a:r>
            <a:endParaRPr sz="6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grpSp>
        <p:nvGrpSpPr>
          <p:cNvPr id="79" name="Google Shape;79;p17"/>
          <p:cNvGrpSpPr/>
          <p:nvPr/>
        </p:nvGrpSpPr>
        <p:grpSpPr>
          <a:xfrm>
            <a:off x="5825542" y="938763"/>
            <a:ext cx="3305700" cy="2044690"/>
            <a:chOff x="5632317" y="1189775"/>
            <a:chExt cx="3305700" cy="2367087"/>
          </a:xfrm>
        </p:grpSpPr>
        <p:sp>
          <p:nvSpPr>
            <p:cNvPr id="80" name="Google Shape;80;p17"/>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1" name="Google Shape;81;p17"/>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Find the area of a rectangle when one side length is a whole number and the other side length is a fraction or mixed number.  </a:t>
              </a:r>
              <a:endParaRPr sz="1000">
                <a:solidFill>
                  <a:schemeClr val="dk1"/>
                </a:solidFill>
                <a:latin typeface="Quicksand"/>
                <a:ea typeface="Quicksand"/>
                <a:cs typeface="Quicksand"/>
                <a:sym typeface="Quicksand"/>
              </a:endParaRPr>
            </a:p>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Represent and solve problems involving the multiplication of a whole number by a fraction or mixed number.</a:t>
              </a:r>
              <a:endParaRPr sz="1000">
                <a:solidFill>
                  <a:schemeClr val="dk1"/>
                </a:solidFill>
                <a:latin typeface="Quicksand"/>
                <a:ea typeface="Quicksand"/>
                <a:cs typeface="Quicksand"/>
                <a:sym typeface="Quicksand"/>
              </a:endParaRPr>
            </a:p>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Write, interpret and evaluate numerical expressions that represent multiplication of a whole number by a fraction or mixed number. </a:t>
              </a:r>
              <a:endParaRPr sz="1000">
                <a:solidFill>
                  <a:schemeClr val="dk1"/>
                </a:solidFill>
                <a:latin typeface="Quicksand"/>
                <a:ea typeface="Quicksand"/>
                <a:cs typeface="Quicksand"/>
                <a:sym typeface="Quicksand"/>
              </a:endParaRPr>
            </a:p>
          </p:txBody>
        </p:sp>
      </p:grpSp>
      <p:grpSp>
        <p:nvGrpSpPr>
          <p:cNvPr id="82" name="Google Shape;82;p17"/>
          <p:cNvGrpSpPr/>
          <p:nvPr/>
        </p:nvGrpSpPr>
        <p:grpSpPr>
          <a:xfrm>
            <a:off x="0" y="938786"/>
            <a:ext cx="3546900" cy="2763658"/>
            <a:chOff x="0" y="1189989"/>
            <a:chExt cx="3546900" cy="3199419"/>
          </a:xfrm>
        </p:grpSpPr>
        <p:sp>
          <p:nvSpPr>
            <p:cNvPr id="83" name="Google Shape;83;p17"/>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4" name="Google Shape;84;p17"/>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Represent and explain the relationship between division and fractions.</a:t>
              </a:r>
              <a:endParaRPr sz="1000">
                <a:solidFill>
                  <a:schemeClr val="dk1"/>
                </a:solidFill>
                <a:latin typeface="Quicksand"/>
                <a:ea typeface="Quicksand"/>
                <a:cs typeface="Quicksand"/>
                <a:sym typeface="Quicksand"/>
              </a:endParaRPr>
            </a:p>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Solve problems involving division of whole numbers leading to answers that are fractions.</a:t>
              </a:r>
              <a:endParaRPr sz="1000">
                <a:solidFill>
                  <a:schemeClr val="dk1"/>
                </a:solidFill>
                <a:latin typeface="Quicksand"/>
                <a:ea typeface="Quicksand"/>
                <a:cs typeface="Quicksand"/>
                <a:sym typeface="Quicksand"/>
              </a:endParaRPr>
            </a:p>
          </p:txBody>
        </p:sp>
      </p:grpSp>
      <p:grpSp>
        <p:nvGrpSpPr>
          <p:cNvPr id="85" name="Google Shape;85;p17"/>
          <p:cNvGrpSpPr/>
          <p:nvPr/>
        </p:nvGrpSpPr>
        <p:grpSpPr>
          <a:xfrm>
            <a:off x="2919154" y="938763"/>
            <a:ext cx="3305700" cy="2399676"/>
            <a:chOff x="2944204" y="1189775"/>
            <a:chExt cx="3305700" cy="2778046"/>
          </a:xfrm>
        </p:grpSpPr>
        <p:sp>
          <p:nvSpPr>
            <p:cNvPr id="86" name="Google Shape;86;p17"/>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87" name="Google Shape;87;p17"/>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Extend understanding of the relationship between multiplication and division to fractions.</a:t>
              </a:r>
              <a:endParaRPr sz="1000">
                <a:solidFill>
                  <a:schemeClr val="dk1"/>
                </a:solidFill>
                <a:latin typeface="Quicksand"/>
                <a:ea typeface="Quicksand"/>
                <a:cs typeface="Quicksand"/>
                <a:sym typeface="Quicksand"/>
              </a:endParaRPr>
            </a:p>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Represent and solve problems involving multiplication of a whole number by a fraction.</a:t>
              </a:r>
              <a:endParaRPr sz="1000">
                <a:solidFill>
                  <a:schemeClr val="dk1"/>
                </a:solidFill>
                <a:latin typeface="Quicksand"/>
                <a:ea typeface="Quicksand"/>
                <a:cs typeface="Quicksand"/>
                <a:sym typeface="Quicksand"/>
              </a:endParaRPr>
            </a:p>
            <a:p>
              <a:pPr indent="-292100" lvl="0" marL="457200" rtl="0" algn="l">
                <a:lnSpc>
                  <a:spcPct val="115000"/>
                </a:lnSpc>
                <a:spcBef>
                  <a:spcPts val="0"/>
                </a:spcBef>
                <a:spcAft>
                  <a:spcPts val="0"/>
                </a:spcAft>
                <a:buClr>
                  <a:schemeClr val="dk1"/>
                </a:buClr>
                <a:buSzPts val="1000"/>
                <a:buFont typeface="Quicksand"/>
                <a:buChar char="➔"/>
              </a:pPr>
              <a:r>
                <a:rPr lang="en" sz="1000">
                  <a:solidFill>
                    <a:schemeClr val="dk1"/>
                  </a:solidFill>
                  <a:latin typeface="Quicksand"/>
                  <a:ea typeface="Quicksand"/>
                  <a:cs typeface="Quicksand"/>
                  <a:sym typeface="Quicksand"/>
                </a:rPr>
                <a:t>Write and interpret numerical expressions using the relationship between multiplication and division. </a:t>
              </a:r>
              <a:endParaRPr sz="1000">
                <a:solidFill>
                  <a:schemeClr val="dk1"/>
                </a:solidFill>
                <a:latin typeface="Quicksand"/>
                <a:ea typeface="Quicksand"/>
                <a:cs typeface="Quicksand"/>
                <a:sym typeface="Quicksand"/>
              </a:endParaRPr>
            </a:p>
          </p:txBody>
        </p:sp>
      </p:grpSp>
      <p:sp>
        <p:nvSpPr>
          <p:cNvPr id="88" name="Google Shape;88;p17"/>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1-5</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5.NF.B.3</a:t>
            </a:r>
            <a:endParaRPr sz="1000">
              <a:latin typeface="Quicksand"/>
              <a:ea typeface="Quicksand"/>
              <a:cs typeface="Quicksand"/>
              <a:sym typeface="Quicksand"/>
            </a:endParaRPr>
          </a:p>
        </p:txBody>
      </p:sp>
      <p:sp>
        <p:nvSpPr>
          <p:cNvPr id="89" name="Google Shape;89;p17"/>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6-8</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5.NF.B.4</a:t>
            </a:r>
            <a:endParaRPr sz="1000">
              <a:latin typeface="Quicksand"/>
              <a:ea typeface="Quicksand"/>
              <a:cs typeface="Quicksand"/>
              <a:sym typeface="Quicksand"/>
            </a:endParaRPr>
          </a:p>
        </p:txBody>
      </p:sp>
      <p:sp>
        <p:nvSpPr>
          <p:cNvPr id="90" name="Google Shape;90;p17"/>
          <p:cNvSpPr txBox="1"/>
          <p:nvPr/>
        </p:nvSpPr>
        <p:spPr>
          <a:xfrm>
            <a:off x="5899625"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9-17</a:t>
            </a:r>
            <a:endParaRPr>
              <a:latin typeface="Quicksand"/>
              <a:ea typeface="Quicksand"/>
              <a:cs typeface="Quicksand"/>
              <a:sym typeface="Quicksand"/>
            </a:endParaRPr>
          </a:p>
          <a:p>
            <a:pPr indent="0" lvl="0" marL="0" rtl="0" algn="ctr">
              <a:spcBef>
                <a:spcPts val="0"/>
              </a:spcBef>
              <a:spcAft>
                <a:spcPts val="0"/>
              </a:spcAft>
              <a:buNone/>
            </a:pPr>
            <a:r>
              <a:rPr lang="en" sz="1000">
                <a:latin typeface="Quicksand"/>
                <a:ea typeface="Quicksand"/>
                <a:cs typeface="Quicksand"/>
                <a:sym typeface="Quicksand"/>
              </a:rPr>
              <a:t>5.NF.B.4, 5.NF.B.7</a:t>
            </a:r>
            <a:endParaRPr sz="10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91" name="Google Shape;91;p17"/>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2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t/>
            </a:r>
            <a:endParaRPr sz="1800">
              <a:latin typeface="Hepta Slab"/>
              <a:ea typeface="Hepta Slab"/>
              <a:cs typeface="Hepta Slab"/>
              <a:sym typeface="Hepta Slab"/>
            </a:endParaRPr>
          </a:p>
        </p:txBody>
      </p:sp>
      <p:pic>
        <p:nvPicPr>
          <p:cNvPr id="92" name="Google Shape;92;p17"/>
          <p:cNvPicPr preferRelativeResize="0"/>
          <p:nvPr/>
        </p:nvPicPr>
        <p:blipFill>
          <a:blip r:embed="rId3">
            <a:alphaModFix/>
          </a:blip>
          <a:stretch>
            <a:fillRect/>
          </a:stretch>
        </p:blipFill>
        <p:spPr>
          <a:xfrm>
            <a:off x="468700" y="3530176"/>
            <a:ext cx="4500433" cy="512700"/>
          </a:xfrm>
          <a:prstGeom prst="rect">
            <a:avLst/>
          </a:prstGeom>
          <a:noFill/>
          <a:ln>
            <a:noFill/>
          </a:ln>
        </p:spPr>
      </p:pic>
      <p:pic>
        <p:nvPicPr>
          <p:cNvPr id="93" name="Google Shape;93;p17"/>
          <p:cNvPicPr preferRelativeResize="0"/>
          <p:nvPr/>
        </p:nvPicPr>
        <p:blipFill>
          <a:blip r:embed="rId4">
            <a:alphaModFix/>
          </a:blip>
          <a:stretch>
            <a:fillRect/>
          </a:stretch>
        </p:blipFill>
        <p:spPr>
          <a:xfrm>
            <a:off x="2880975" y="4205300"/>
            <a:ext cx="5788949" cy="739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ctrTitle"/>
          </p:nvPr>
        </p:nvSpPr>
        <p:spPr>
          <a:xfrm>
            <a:off x="1680950" y="583250"/>
            <a:ext cx="52761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2 Quick Links</a:t>
            </a:r>
            <a:endParaRPr sz="3200">
              <a:solidFill>
                <a:srgbClr val="434343"/>
              </a:solidFill>
              <a:latin typeface="Gayathri"/>
              <a:ea typeface="Gayathri"/>
              <a:cs typeface="Gayathri"/>
              <a:sym typeface="Gayathri"/>
            </a:endParaRPr>
          </a:p>
        </p:txBody>
      </p:sp>
      <p:sp>
        <p:nvSpPr>
          <p:cNvPr id="99" name="Google Shape;99;p18">
            <a:hlinkClick action="ppaction://hlinksldjump" r:id="rId3"/>
          </p:cNvPr>
          <p:cNvSpPr txBox="1"/>
          <p:nvPr/>
        </p:nvSpPr>
        <p:spPr>
          <a:xfrm>
            <a:off x="598775" y="1976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674EA7"/>
              </a:solidFill>
              <a:latin typeface="Hepta Slab"/>
              <a:ea typeface="Hepta Slab"/>
              <a:cs typeface="Hepta Slab"/>
              <a:sym typeface="Hepta Slab"/>
            </a:endParaRPr>
          </a:p>
        </p:txBody>
      </p:sp>
      <p:sp>
        <p:nvSpPr>
          <p:cNvPr id="100" name="Google Shape;100;p18">
            <a:hlinkClick action="ppaction://hlinksldjump" r:id="rId5"/>
          </p:cNvPr>
          <p:cNvSpPr txBox="1"/>
          <p:nvPr/>
        </p:nvSpPr>
        <p:spPr>
          <a:xfrm>
            <a:off x="1627275" y="1976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674EA7"/>
              </a:solidFill>
              <a:latin typeface="Hepta Slab"/>
              <a:ea typeface="Hepta Slab"/>
              <a:cs typeface="Hepta Slab"/>
              <a:sym typeface="Hepta Slab"/>
            </a:endParaRPr>
          </a:p>
        </p:txBody>
      </p:sp>
      <p:sp>
        <p:nvSpPr>
          <p:cNvPr id="101" name="Google Shape;101;p18">
            <a:hlinkClick action="ppaction://hlinksldjump" r:id="rId7"/>
          </p:cNvPr>
          <p:cNvSpPr txBox="1"/>
          <p:nvPr/>
        </p:nvSpPr>
        <p:spPr>
          <a:xfrm>
            <a:off x="2615900" y="1976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674EA7"/>
              </a:solidFill>
              <a:latin typeface="Hepta Slab"/>
              <a:ea typeface="Hepta Slab"/>
              <a:cs typeface="Hepta Slab"/>
              <a:sym typeface="Hepta Slab"/>
            </a:endParaRPr>
          </a:p>
        </p:txBody>
      </p:sp>
      <p:sp>
        <p:nvSpPr>
          <p:cNvPr id="102" name="Google Shape;102;p18">
            <a:hlinkClick action="ppaction://hlinksldjump" r:id="rId9"/>
          </p:cNvPr>
          <p:cNvSpPr txBox="1"/>
          <p:nvPr/>
        </p:nvSpPr>
        <p:spPr>
          <a:xfrm>
            <a:off x="3511625" y="1976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674EA7"/>
              </a:solidFill>
              <a:latin typeface="Hepta Slab"/>
              <a:ea typeface="Hepta Slab"/>
              <a:cs typeface="Hepta Slab"/>
              <a:sym typeface="Hepta Slab"/>
            </a:endParaRPr>
          </a:p>
        </p:txBody>
      </p:sp>
      <p:sp>
        <p:nvSpPr>
          <p:cNvPr id="103" name="Google Shape;103;p18">
            <a:hlinkClick action="ppaction://hlinksldjump" r:id="rId11"/>
          </p:cNvPr>
          <p:cNvSpPr txBox="1"/>
          <p:nvPr/>
        </p:nvSpPr>
        <p:spPr>
          <a:xfrm>
            <a:off x="4447575" y="1976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674EA7"/>
              </a:solidFill>
              <a:latin typeface="Hepta Slab"/>
              <a:ea typeface="Hepta Slab"/>
              <a:cs typeface="Hepta Slab"/>
              <a:sym typeface="Hepta Slab"/>
            </a:endParaRPr>
          </a:p>
        </p:txBody>
      </p:sp>
      <p:sp>
        <p:nvSpPr>
          <p:cNvPr id="104" name="Google Shape;104;p18">
            <a:hlinkClick action="ppaction://hlinksldjump" r:id="rId14"/>
          </p:cNvPr>
          <p:cNvSpPr txBox="1"/>
          <p:nvPr/>
        </p:nvSpPr>
        <p:spPr>
          <a:xfrm>
            <a:off x="5327675" y="1976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674EA7"/>
              </a:solidFill>
              <a:latin typeface="Hepta Slab"/>
              <a:ea typeface="Hepta Slab"/>
              <a:cs typeface="Hepta Slab"/>
              <a:sym typeface="Hepta Slab"/>
            </a:endParaRPr>
          </a:p>
        </p:txBody>
      </p:sp>
      <p:sp>
        <p:nvSpPr>
          <p:cNvPr id="105" name="Google Shape;105;p18">
            <a:hlinkClick action="ppaction://hlinksldjump" r:id="rId17"/>
          </p:cNvPr>
          <p:cNvSpPr txBox="1"/>
          <p:nvPr/>
        </p:nvSpPr>
        <p:spPr>
          <a:xfrm>
            <a:off x="6279250" y="1976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18">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19">
                  <a:extLst>
                    <a:ext uri="{A12FA001-AC4F-418D-AE19-62706E023703}">
                      <ahyp:hlinkClr val="tx"/>
                    </a:ext>
                  </a:extLst>
                </a:hlinkClick>
              </a:rPr>
              <a:t>7</a:t>
            </a:r>
            <a:endParaRPr b="1" sz="2200">
              <a:solidFill>
                <a:srgbClr val="674EA7"/>
              </a:solidFill>
              <a:latin typeface="Hepta Slab"/>
              <a:ea typeface="Hepta Slab"/>
              <a:cs typeface="Hepta Slab"/>
              <a:sym typeface="Hepta Slab"/>
            </a:endParaRPr>
          </a:p>
        </p:txBody>
      </p:sp>
      <p:sp>
        <p:nvSpPr>
          <p:cNvPr id="106" name="Google Shape;106;p18">
            <a:hlinkClick action="ppaction://hlinksldjump" r:id="rId20"/>
          </p:cNvPr>
          <p:cNvSpPr txBox="1"/>
          <p:nvPr/>
        </p:nvSpPr>
        <p:spPr>
          <a:xfrm>
            <a:off x="7107888" y="1976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1">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2">
                  <a:extLst>
                    <a:ext uri="{A12FA001-AC4F-418D-AE19-62706E023703}">
                      <ahyp:hlinkClr val="tx"/>
                    </a:ext>
                  </a:extLst>
                </a:hlinkClick>
              </a:rPr>
              <a:t>8</a:t>
            </a:r>
            <a:endParaRPr b="1" sz="2200">
              <a:solidFill>
                <a:srgbClr val="674EA7"/>
              </a:solidFill>
              <a:latin typeface="Hepta Slab"/>
              <a:ea typeface="Hepta Slab"/>
              <a:cs typeface="Hepta Slab"/>
              <a:sym typeface="Hepta Slab"/>
            </a:endParaRPr>
          </a:p>
        </p:txBody>
      </p:sp>
      <p:sp>
        <p:nvSpPr>
          <p:cNvPr id="107" name="Google Shape;107;p18">
            <a:hlinkClick action="ppaction://hlinksldjump" r:id="rId23"/>
          </p:cNvPr>
          <p:cNvSpPr txBox="1"/>
          <p:nvPr/>
        </p:nvSpPr>
        <p:spPr>
          <a:xfrm>
            <a:off x="598775" y="31687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674EA7"/>
                </a:solidFill>
                <a:latin typeface="Hepta Slab"/>
                <a:ea typeface="Hepta Slab"/>
                <a:cs typeface="Hepta Slab"/>
                <a:sym typeface="Hepta Slab"/>
                <a:hlinkClick action="ppaction://hlinksldjump" r:id="rId24">
                  <a:extLst>
                    <a:ext uri="{A12FA001-AC4F-418D-AE19-62706E023703}">
                      <ahyp:hlinkClr val="tx"/>
                    </a:ext>
                  </a:extLst>
                </a:hlinkClick>
              </a:rPr>
              <a:t>L</a:t>
            </a:r>
            <a:r>
              <a:rPr b="1" lang="en" sz="2200" u="sng">
                <a:solidFill>
                  <a:srgbClr val="674EA7"/>
                </a:solidFill>
                <a:latin typeface="Hepta Slab"/>
                <a:ea typeface="Hepta Slab"/>
                <a:cs typeface="Hepta Slab"/>
                <a:sym typeface="Hepta Slab"/>
                <a:hlinkClick action="ppaction://hlinksldjump" r:id="rId25">
                  <a:extLst>
                    <a:ext uri="{A12FA001-AC4F-418D-AE19-62706E023703}">
                      <ahyp:hlinkClr val="tx"/>
                    </a:ext>
                  </a:extLst>
                </a:hlinkClick>
              </a:rPr>
              <a:t>9</a:t>
            </a:r>
            <a:endParaRPr b="1" sz="2200">
              <a:solidFill>
                <a:srgbClr val="674EA7"/>
              </a:solidFill>
              <a:latin typeface="Hepta Slab"/>
              <a:ea typeface="Hepta Slab"/>
              <a:cs typeface="Hepta Slab"/>
              <a:sym typeface="Hepta Slab"/>
            </a:endParaRPr>
          </a:p>
        </p:txBody>
      </p:sp>
      <p:pic>
        <p:nvPicPr>
          <p:cNvPr id="108" name="Google Shape;108;p18">
            <a:hlinkClick r:id="rId26"/>
          </p:cNvPr>
          <p:cNvPicPr preferRelativeResize="0"/>
          <p:nvPr/>
        </p:nvPicPr>
        <p:blipFill>
          <a:blip r:embed="rId27">
            <a:alphaModFix/>
          </a:blip>
          <a:stretch>
            <a:fillRect/>
          </a:stretch>
        </p:blipFill>
        <p:spPr>
          <a:xfrm>
            <a:off x="8015874" y="1355625"/>
            <a:ext cx="548700" cy="560038"/>
          </a:xfrm>
          <a:prstGeom prst="rect">
            <a:avLst/>
          </a:prstGeom>
          <a:noFill/>
          <a:ln cap="flat" cmpd="sng" w="38100">
            <a:solidFill>
              <a:srgbClr val="595959"/>
            </a:solidFill>
            <a:prstDash val="solid"/>
            <a:round/>
            <a:headEnd len="sm" w="sm" type="none"/>
            <a:tailEnd len="sm" w="sm" type="none"/>
          </a:ln>
        </p:spPr>
      </p:pic>
      <p:pic>
        <p:nvPicPr>
          <p:cNvPr id="109" name="Google Shape;109;p18">
            <a:hlinkClick r:id="rId28"/>
          </p:cNvPr>
          <p:cNvPicPr preferRelativeResize="0"/>
          <p:nvPr/>
        </p:nvPicPr>
        <p:blipFill>
          <a:blip r:embed="rId29">
            <a:alphaModFix/>
          </a:blip>
          <a:stretch>
            <a:fillRect/>
          </a:stretch>
        </p:blipFill>
        <p:spPr>
          <a:xfrm>
            <a:off x="8000224" y="3390161"/>
            <a:ext cx="580025" cy="506289"/>
          </a:xfrm>
          <a:prstGeom prst="rect">
            <a:avLst/>
          </a:prstGeom>
          <a:noFill/>
          <a:ln cap="flat" cmpd="sng" w="38100">
            <a:solidFill>
              <a:srgbClr val="595959"/>
            </a:solidFill>
            <a:prstDash val="solid"/>
            <a:round/>
            <a:headEnd len="sm" w="sm" type="none"/>
            <a:tailEnd len="sm" w="sm" type="none"/>
          </a:ln>
        </p:spPr>
      </p:pic>
      <p:sp>
        <p:nvSpPr>
          <p:cNvPr id="110" name="Google Shape;110;p18">
            <a:hlinkClick action="ppaction://hlinksldjump" r:id="rId30"/>
          </p:cNvPr>
          <p:cNvSpPr txBox="1"/>
          <p:nvPr/>
        </p:nvSpPr>
        <p:spPr>
          <a:xfrm>
            <a:off x="1627275" y="31687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u="sng">
                <a:solidFill>
                  <a:srgbClr val="674EA7"/>
                </a:solidFill>
                <a:latin typeface="Hepta Slab"/>
                <a:ea typeface="Hepta Slab"/>
                <a:cs typeface="Hepta Slab"/>
                <a:sym typeface="Hepta Slab"/>
                <a:hlinkClick action="ppaction://hlinksldjump" r:id="rId32">
                  <a:extLst>
                    <a:ext uri="{A12FA001-AC4F-418D-AE19-62706E023703}">
                      <ahyp:hlinkClr val="tx"/>
                    </a:ext>
                  </a:extLst>
                </a:hlinkClick>
              </a:rPr>
              <a:t>10</a:t>
            </a:r>
            <a:endParaRPr b="1" sz="1800">
              <a:solidFill>
                <a:srgbClr val="674EA7"/>
              </a:solidFill>
              <a:latin typeface="Hepta Slab"/>
              <a:ea typeface="Hepta Slab"/>
              <a:cs typeface="Hepta Slab"/>
              <a:sym typeface="Hepta Slab"/>
            </a:endParaRPr>
          </a:p>
        </p:txBody>
      </p:sp>
      <p:grpSp>
        <p:nvGrpSpPr>
          <p:cNvPr id="111" name="Google Shape;111;p18"/>
          <p:cNvGrpSpPr/>
          <p:nvPr/>
        </p:nvGrpSpPr>
        <p:grpSpPr>
          <a:xfrm>
            <a:off x="8000373" y="283909"/>
            <a:ext cx="780563" cy="669288"/>
            <a:chOff x="570875" y="4322250"/>
            <a:chExt cx="443300" cy="443325"/>
          </a:xfrm>
        </p:grpSpPr>
        <p:sp>
          <p:nvSpPr>
            <p:cNvPr id="112" name="Google Shape;112;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8">
            <a:hlinkClick action="ppaction://hlinksldjump" r:id="rId33"/>
          </p:cNvPr>
          <p:cNvSpPr txBox="1"/>
          <p:nvPr/>
        </p:nvSpPr>
        <p:spPr>
          <a:xfrm>
            <a:off x="2655775" y="31687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34">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35">
                  <a:extLst>
                    <a:ext uri="{A12FA001-AC4F-418D-AE19-62706E023703}">
                      <ahyp:hlinkClr val="tx"/>
                    </a:ext>
                  </a:extLst>
                </a:hlinkClick>
              </a:rPr>
              <a:t>1</a:t>
            </a:r>
            <a:endParaRPr b="1" sz="1800">
              <a:solidFill>
                <a:srgbClr val="674EA7"/>
              </a:solidFill>
              <a:latin typeface="Hepta Slab"/>
              <a:ea typeface="Hepta Slab"/>
              <a:cs typeface="Hepta Slab"/>
              <a:sym typeface="Hepta Slab"/>
            </a:endParaRPr>
          </a:p>
        </p:txBody>
      </p:sp>
      <p:sp>
        <p:nvSpPr>
          <p:cNvPr id="117" name="Google Shape;117;p18">
            <a:hlinkClick action="ppaction://hlinksldjump" r:id="rId36"/>
          </p:cNvPr>
          <p:cNvSpPr txBox="1"/>
          <p:nvPr/>
        </p:nvSpPr>
        <p:spPr>
          <a:xfrm>
            <a:off x="598775" y="9841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hlink"/>
                </a:solidFill>
                <a:latin typeface="Hepta Slab"/>
                <a:ea typeface="Hepta Slab"/>
                <a:cs typeface="Hepta Slab"/>
                <a:sym typeface="Hepta Slab"/>
                <a:hlinkClick action="ppaction://hlinksldjump" r:id="rId37"/>
              </a:rPr>
              <a:t>Adapt 1</a:t>
            </a:r>
            <a:endParaRPr b="1" sz="1000">
              <a:solidFill>
                <a:srgbClr val="9900FF"/>
              </a:solidFill>
              <a:latin typeface="Hepta Slab"/>
              <a:ea typeface="Hepta Slab"/>
              <a:cs typeface="Hepta Slab"/>
              <a:sym typeface="Hepta Slab"/>
            </a:endParaRPr>
          </a:p>
        </p:txBody>
      </p:sp>
      <p:sp>
        <p:nvSpPr>
          <p:cNvPr id="118" name="Google Shape;118;p18">
            <a:hlinkClick action="ppaction://hlinksldjump" r:id="rId38"/>
          </p:cNvPr>
          <p:cNvSpPr txBox="1"/>
          <p:nvPr/>
        </p:nvSpPr>
        <p:spPr>
          <a:xfrm>
            <a:off x="1602725" y="984150"/>
            <a:ext cx="7074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chemeClr val="hlink"/>
                </a:solidFill>
                <a:latin typeface="Hepta Slab"/>
                <a:ea typeface="Hepta Slab"/>
                <a:cs typeface="Hepta Slab"/>
                <a:sym typeface="Hepta Slab"/>
                <a:hlinkClick action="ppaction://hlinksldjump" r:id="rId39"/>
              </a:rPr>
              <a:t>Adapt 2</a:t>
            </a:r>
            <a:endParaRPr b="1" sz="1000">
              <a:solidFill>
                <a:srgbClr val="9900FF"/>
              </a:solidFill>
              <a:latin typeface="Hepta Slab"/>
              <a:ea typeface="Hepta Slab"/>
              <a:cs typeface="Hepta Slab"/>
              <a:sym typeface="Hepta Slab"/>
            </a:endParaRPr>
          </a:p>
        </p:txBody>
      </p:sp>
      <p:pic>
        <p:nvPicPr>
          <p:cNvPr id="119" name="Google Shape;119;p18">
            <a:hlinkClick r:id="rId40"/>
          </p:cNvPr>
          <p:cNvPicPr preferRelativeResize="0"/>
          <p:nvPr/>
        </p:nvPicPr>
        <p:blipFill>
          <a:blip r:embed="rId41">
            <a:alphaModFix/>
          </a:blip>
          <a:stretch>
            <a:fillRect/>
          </a:stretch>
        </p:blipFill>
        <p:spPr>
          <a:xfrm>
            <a:off x="7936525" y="2227474"/>
            <a:ext cx="707400" cy="688549"/>
          </a:xfrm>
          <a:prstGeom prst="rect">
            <a:avLst/>
          </a:prstGeom>
          <a:noFill/>
          <a:ln cap="flat" cmpd="sng" w="28575">
            <a:solidFill>
              <a:schemeClr val="dk2"/>
            </a:solidFill>
            <a:prstDash val="solid"/>
            <a:round/>
            <a:headEnd len="sm" w="sm" type="none"/>
            <a:tailEnd len="sm" w="sm" type="none"/>
          </a:ln>
        </p:spPr>
      </p:pic>
      <p:sp>
        <p:nvSpPr>
          <p:cNvPr id="120" name="Google Shape;120;p18">
            <a:hlinkClick action="ppaction://hlinksldjump" r:id="rId42"/>
          </p:cNvPr>
          <p:cNvSpPr txBox="1"/>
          <p:nvPr/>
        </p:nvSpPr>
        <p:spPr>
          <a:xfrm>
            <a:off x="3511625" y="31687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3">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4">
                  <a:extLst>
                    <a:ext uri="{A12FA001-AC4F-418D-AE19-62706E023703}">
                      <ahyp:hlinkClr val="tx"/>
                    </a:ext>
                  </a:extLst>
                </a:hlinkClick>
              </a:rPr>
              <a:t>2</a:t>
            </a:r>
            <a:endParaRPr b="1" sz="1800">
              <a:solidFill>
                <a:srgbClr val="674EA7"/>
              </a:solidFill>
              <a:latin typeface="Hepta Slab"/>
              <a:ea typeface="Hepta Slab"/>
              <a:cs typeface="Hepta Slab"/>
              <a:sym typeface="Hepta Slab"/>
            </a:endParaRPr>
          </a:p>
        </p:txBody>
      </p:sp>
      <p:sp>
        <p:nvSpPr>
          <p:cNvPr id="121" name="Google Shape;121;p18">
            <a:hlinkClick action="ppaction://hlinksldjump" r:id="rId45"/>
          </p:cNvPr>
          <p:cNvSpPr txBox="1"/>
          <p:nvPr/>
        </p:nvSpPr>
        <p:spPr>
          <a:xfrm>
            <a:off x="4447575" y="3128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6">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47">
                  <a:extLst>
                    <a:ext uri="{A12FA001-AC4F-418D-AE19-62706E023703}">
                      <ahyp:hlinkClr val="tx"/>
                    </a:ext>
                  </a:extLst>
                </a:hlinkClick>
              </a:rPr>
              <a:t>3</a:t>
            </a:r>
            <a:endParaRPr b="1" sz="1800">
              <a:solidFill>
                <a:srgbClr val="674EA7"/>
              </a:solidFill>
              <a:latin typeface="Hepta Slab"/>
              <a:ea typeface="Hepta Slab"/>
              <a:cs typeface="Hepta Slab"/>
              <a:sym typeface="Hepta Slab"/>
            </a:endParaRPr>
          </a:p>
        </p:txBody>
      </p:sp>
      <p:sp>
        <p:nvSpPr>
          <p:cNvPr id="122" name="Google Shape;122;p18">
            <a:hlinkClick action="ppaction://hlinksldjump" r:id="rId48"/>
          </p:cNvPr>
          <p:cNvSpPr txBox="1"/>
          <p:nvPr/>
        </p:nvSpPr>
        <p:spPr>
          <a:xfrm>
            <a:off x="5328000" y="3128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49">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50">
                  <a:extLst>
                    <a:ext uri="{A12FA001-AC4F-418D-AE19-62706E023703}">
                      <ahyp:hlinkClr val="tx"/>
                    </a:ext>
                  </a:extLst>
                </a:hlinkClick>
              </a:rPr>
              <a:t>4</a:t>
            </a:r>
            <a:endParaRPr b="1" sz="1800">
              <a:solidFill>
                <a:srgbClr val="674EA7"/>
              </a:solidFill>
              <a:latin typeface="Hepta Slab"/>
              <a:ea typeface="Hepta Slab"/>
              <a:cs typeface="Hepta Slab"/>
              <a:sym typeface="Hepta Slab"/>
            </a:endParaRPr>
          </a:p>
        </p:txBody>
      </p:sp>
      <p:sp>
        <p:nvSpPr>
          <p:cNvPr id="123" name="Google Shape;123;p18">
            <a:hlinkClick action="ppaction://hlinksldjump" r:id="rId51"/>
          </p:cNvPr>
          <p:cNvSpPr txBox="1"/>
          <p:nvPr/>
        </p:nvSpPr>
        <p:spPr>
          <a:xfrm>
            <a:off x="6279250" y="3128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2">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53">
                  <a:extLst>
                    <a:ext uri="{A12FA001-AC4F-418D-AE19-62706E023703}">
                      <ahyp:hlinkClr val="tx"/>
                    </a:ext>
                  </a:extLst>
                </a:hlinkClick>
              </a:rPr>
              <a:t>5</a:t>
            </a:r>
            <a:endParaRPr b="1" sz="1800">
              <a:solidFill>
                <a:srgbClr val="674EA7"/>
              </a:solidFill>
              <a:latin typeface="Hepta Slab"/>
              <a:ea typeface="Hepta Slab"/>
              <a:cs typeface="Hepta Slab"/>
              <a:sym typeface="Hepta Slab"/>
            </a:endParaRPr>
          </a:p>
        </p:txBody>
      </p:sp>
      <p:sp>
        <p:nvSpPr>
          <p:cNvPr id="124" name="Google Shape;124;p18">
            <a:hlinkClick action="ppaction://hlinksldjump" r:id="rId54"/>
          </p:cNvPr>
          <p:cNvSpPr txBox="1"/>
          <p:nvPr/>
        </p:nvSpPr>
        <p:spPr>
          <a:xfrm>
            <a:off x="7139738" y="31282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674EA7"/>
                </a:solidFill>
                <a:latin typeface="Hepta Slab"/>
                <a:ea typeface="Hepta Slab"/>
                <a:cs typeface="Hepta Slab"/>
                <a:sym typeface="Hepta Slab"/>
                <a:hlinkClick action="ppaction://hlinksldjump" r:id="rId55">
                  <a:extLst>
                    <a:ext uri="{A12FA001-AC4F-418D-AE19-62706E023703}">
                      <ahyp:hlinkClr val="tx"/>
                    </a:ext>
                  </a:extLst>
                </a:hlinkClick>
              </a:rPr>
              <a:t>L1</a:t>
            </a:r>
            <a:r>
              <a:rPr b="1" lang="en" sz="1800" u="sng">
                <a:solidFill>
                  <a:srgbClr val="674EA7"/>
                </a:solidFill>
                <a:latin typeface="Hepta Slab"/>
                <a:ea typeface="Hepta Slab"/>
                <a:cs typeface="Hepta Slab"/>
                <a:sym typeface="Hepta Slab"/>
                <a:hlinkClick action="ppaction://hlinksldjump" r:id="rId56">
                  <a:extLst>
                    <a:ext uri="{A12FA001-AC4F-418D-AE19-62706E023703}">
                      <ahyp:hlinkClr val="tx"/>
                    </a:ext>
                  </a:extLst>
                </a:hlinkClick>
              </a:rPr>
              <a:t>6</a:t>
            </a:r>
            <a:endParaRPr b="1" sz="1800">
              <a:solidFill>
                <a:srgbClr val="674EA7"/>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ctrTitle"/>
          </p:nvPr>
        </p:nvSpPr>
        <p:spPr>
          <a:xfrm>
            <a:off x="1974875" y="1814075"/>
            <a:ext cx="5514600" cy="114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900">
                <a:solidFill>
                  <a:srgbClr val="434343"/>
                </a:solidFill>
                <a:latin typeface="Hepta Slab"/>
                <a:ea typeface="Hepta Slab"/>
                <a:cs typeface="Hepta Slab"/>
                <a:sym typeface="Hepta Slab"/>
              </a:rPr>
              <a:t>Finding All Kinds of Quotients </a:t>
            </a:r>
            <a:endParaRPr sz="3900">
              <a:solidFill>
                <a:srgbClr val="434343"/>
              </a:solidFill>
              <a:latin typeface="Hepta Slab"/>
              <a:ea typeface="Hepta Slab"/>
              <a:cs typeface="Hepta Slab"/>
              <a:sym typeface="Hepta Slab"/>
            </a:endParaRPr>
          </a:p>
        </p:txBody>
      </p:sp>
      <p:sp>
        <p:nvSpPr>
          <p:cNvPr id="130" name="Google Shape;130;p19"/>
          <p:cNvSpPr txBox="1"/>
          <p:nvPr/>
        </p:nvSpPr>
        <p:spPr>
          <a:xfrm>
            <a:off x="3236075" y="2854363"/>
            <a:ext cx="4253400" cy="6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involving division. </a:t>
            </a:r>
            <a:endParaRPr>
              <a:latin typeface="Quicksand"/>
              <a:ea typeface="Quicksand"/>
              <a:cs typeface="Quicksand"/>
              <a:sym typeface="Quicksand"/>
            </a:endParaRPr>
          </a:p>
        </p:txBody>
      </p:sp>
      <p:sp>
        <p:nvSpPr>
          <p:cNvPr id="131" name="Google Shape;131;p19"/>
          <p:cNvSpPr/>
          <p:nvPr/>
        </p:nvSpPr>
        <p:spPr>
          <a:xfrm>
            <a:off x="2890002" y="28916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133" name="Google Shape;133;p19"/>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ctrTitle"/>
          </p:nvPr>
        </p:nvSpPr>
        <p:spPr>
          <a:xfrm>
            <a:off x="685800" y="640647"/>
            <a:ext cx="7772400" cy="65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Multiples</a:t>
            </a:r>
            <a:endParaRPr b="0" sz="3000">
              <a:solidFill>
                <a:schemeClr val="accent5"/>
              </a:solidFill>
              <a:latin typeface="Hepta Slab"/>
              <a:ea typeface="Hepta Slab"/>
              <a:cs typeface="Hepta Slab"/>
              <a:sym typeface="Hepta Slab"/>
            </a:endParaRPr>
          </a:p>
        </p:txBody>
      </p:sp>
      <p:sp>
        <p:nvSpPr>
          <p:cNvPr id="139" name="Google Shape;139;p2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Warm up</a:t>
            </a:r>
            <a:endParaRPr b="1" sz="1600">
              <a:solidFill>
                <a:schemeClr val="accent3"/>
              </a:solidFill>
              <a:latin typeface="Nixie One"/>
              <a:ea typeface="Nixie One"/>
              <a:cs typeface="Nixie One"/>
              <a:sym typeface="Nixie One"/>
            </a:endParaRPr>
          </a:p>
        </p:txBody>
      </p:sp>
      <p:sp>
        <p:nvSpPr>
          <p:cNvPr id="140" name="Google Shape;140;p20"/>
          <p:cNvSpPr txBox="1"/>
          <p:nvPr/>
        </p:nvSpPr>
        <p:spPr>
          <a:xfrm>
            <a:off x="1215800" y="1421275"/>
            <a:ext cx="6450300" cy="56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Is each statement true or false? Be prepared to explain your reasoning.</a:t>
            </a:r>
            <a:endParaRPr/>
          </a:p>
        </p:txBody>
      </p:sp>
      <p:pic>
        <p:nvPicPr>
          <p:cNvPr id="141" name="Google Shape;141;p20"/>
          <p:cNvPicPr preferRelativeResize="0"/>
          <p:nvPr/>
        </p:nvPicPr>
        <p:blipFill>
          <a:blip r:embed="rId3">
            <a:alphaModFix/>
          </a:blip>
          <a:stretch>
            <a:fillRect/>
          </a:stretch>
        </p:blipFill>
        <p:spPr>
          <a:xfrm>
            <a:off x="1006850" y="2105900"/>
            <a:ext cx="3065500" cy="436750"/>
          </a:xfrm>
          <a:prstGeom prst="rect">
            <a:avLst/>
          </a:prstGeom>
          <a:noFill/>
          <a:ln>
            <a:noFill/>
          </a:ln>
        </p:spPr>
      </p:pic>
      <p:pic>
        <p:nvPicPr>
          <p:cNvPr id="142" name="Google Shape;142;p20"/>
          <p:cNvPicPr preferRelativeResize="0"/>
          <p:nvPr/>
        </p:nvPicPr>
        <p:blipFill>
          <a:blip r:embed="rId4">
            <a:alphaModFix/>
          </a:blip>
          <a:stretch>
            <a:fillRect/>
          </a:stretch>
        </p:blipFill>
        <p:spPr>
          <a:xfrm>
            <a:off x="4910575" y="2367000"/>
            <a:ext cx="3249707" cy="562800"/>
          </a:xfrm>
          <a:prstGeom prst="rect">
            <a:avLst/>
          </a:prstGeom>
          <a:noFill/>
          <a:ln>
            <a:noFill/>
          </a:ln>
        </p:spPr>
      </p:pic>
      <p:pic>
        <p:nvPicPr>
          <p:cNvPr id="143" name="Google Shape;143;p20"/>
          <p:cNvPicPr preferRelativeResize="0"/>
          <p:nvPr/>
        </p:nvPicPr>
        <p:blipFill>
          <a:blip r:embed="rId5">
            <a:alphaModFix/>
          </a:blip>
          <a:stretch>
            <a:fillRect/>
          </a:stretch>
        </p:blipFill>
        <p:spPr>
          <a:xfrm>
            <a:off x="1258175" y="3290475"/>
            <a:ext cx="3249700" cy="447907"/>
          </a:xfrm>
          <a:prstGeom prst="rect">
            <a:avLst/>
          </a:prstGeom>
          <a:noFill/>
          <a:ln>
            <a:noFill/>
          </a:ln>
        </p:spPr>
      </p:pic>
      <p:pic>
        <p:nvPicPr>
          <p:cNvPr id="144" name="Google Shape;144;p20"/>
          <p:cNvPicPr preferRelativeResize="0"/>
          <p:nvPr/>
        </p:nvPicPr>
        <p:blipFill>
          <a:blip r:embed="rId6">
            <a:alphaModFix/>
          </a:blip>
          <a:stretch>
            <a:fillRect/>
          </a:stretch>
        </p:blipFill>
        <p:spPr>
          <a:xfrm>
            <a:off x="4851900" y="3997351"/>
            <a:ext cx="2964975" cy="389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1"/>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Muffins &amp; Seats</a:t>
            </a:r>
            <a:endParaRPr b="0" sz="3000">
              <a:solidFill>
                <a:schemeClr val="accent5"/>
              </a:solidFill>
              <a:latin typeface="Hepta Slab"/>
              <a:ea typeface="Hepta Slab"/>
              <a:cs typeface="Hepta Slab"/>
              <a:sym typeface="Hepta Slab"/>
            </a:endParaRPr>
          </a:p>
        </p:txBody>
      </p:sp>
      <p:sp>
        <p:nvSpPr>
          <p:cNvPr id="150" name="Google Shape;150;p21"/>
          <p:cNvSpPr txBox="1"/>
          <p:nvPr/>
        </p:nvSpPr>
        <p:spPr>
          <a:xfrm>
            <a:off x="578825" y="1108750"/>
            <a:ext cx="7154700" cy="1485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Quicksand"/>
              <a:buAutoNum type="arabicPeriod"/>
            </a:pPr>
            <a:r>
              <a:rPr lang="en">
                <a:latin typeface="Quicksand"/>
                <a:ea typeface="Quicksand"/>
                <a:cs typeface="Quicksand"/>
                <a:sym typeface="Quicksand"/>
              </a:rPr>
              <a:t>Two bakers at a bakery made 378 muffins. The muffins are put in boxes of 4.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 The first baker says they will need 94 boxes for all the muffins.</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 The second baker says 95 boxes are needed.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Who do you agree with? Explain or show your reasoning.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AutoNum type="arabicPeriod"/>
            </a:pPr>
            <a:r>
              <a:rPr lang="en">
                <a:latin typeface="Quicksand"/>
                <a:ea typeface="Quicksand"/>
                <a:cs typeface="Quicksand"/>
                <a:sym typeface="Quicksand"/>
              </a:rPr>
              <a:t>An auditorium seats 258 people. The seats are arranged in rows of 9, but there is one short row with fewer than 9 seats.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How many regular rows are there? How many seats are in the shorter row?</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51" name="Google Shape;151;p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2"/>
          <p:cNvSpPr txBox="1"/>
          <p:nvPr>
            <p:ph type="ctrTitle"/>
          </p:nvPr>
        </p:nvSpPr>
        <p:spPr>
          <a:xfrm>
            <a:off x="623875" y="584397"/>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Save for a Garden</a:t>
            </a:r>
            <a:endParaRPr b="0" sz="3000">
              <a:solidFill>
                <a:schemeClr val="accent5"/>
              </a:solidFill>
              <a:latin typeface="Hepta Slab"/>
              <a:ea typeface="Hepta Slab"/>
              <a:cs typeface="Hepta Slab"/>
              <a:sym typeface="Hepta Slab"/>
            </a:endParaRPr>
          </a:p>
        </p:txBody>
      </p:sp>
      <p:sp>
        <p:nvSpPr>
          <p:cNvPr id="157" name="Google Shape;157;p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sp>
        <p:nvSpPr>
          <p:cNvPr id="158" name="Google Shape;158;p22"/>
          <p:cNvSpPr txBox="1"/>
          <p:nvPr/>
        </p:nvSpPr>
        <p:spPr>
          <a:xfrm>
            <a:off x="740300" y="1316325"/>
            <a:ext cx="7154700" cy="1485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Quicksand"/>
              <a:buAutoNum type="arabicPeriod"/>
            </a:pPr>
            <a:r>
              <a:rPr lang="en">
                <a:latin typeface="Quicksand"/>
                <a:ea typeface="Quicksand"/>
                <a:cs typeface="Quicksand"/>
                <a:sym typeface="Quicksand"/>
              </a:rPr>
              <a:t>A school needs $1,270 to build a garden. After saving the same amount each month for 8 months, the school is still short by $6.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How much did they save each month? Explain or show your reasoning.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AutoNum type="arabicPeriod"/>
            </a:pPr>
            <a:r>
              <a:rPr lang="en">
                <a:latin typeface="Quicksand"/>
                <a:ea typeface="Quicksand"/>
                <a:cs typeface="Quicksand"/>
                <a:sym typeface="Quicksand"/>
              </a:rPr>
              <a:t>Choose one of the following division expressions.</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457200" lvl="0" marL="457200" rtl="0" algn="l">
              <a:spcBef>
                <a:spcPts val="0"/>
              </a:spcBef>
              <a:spcAft>
                <a:spcPts val="0"/>
              </a:spcAft>
              <a:buNone/>
            </a:pPr>
            <a:r>
              <a:rPr lang="en">
                <a:latin typeface="Quicksand"/>
                <a:ea typeface="Quicksand"/>
                <a:cs typeface="Quicksand"/>
                <a:sym typeface="Quicksand"/>
              </a:rPr>
              <a:t>711 ÷ 3 				3,128 ÷ 8</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AutoNum type="alphaLcPeriod"/>
            </a:pPr>
            <a:r>
              <a:rPr lang="en">
                <a:latin typeface="Quicksand"/>
                <a:ea typeface="Quicksand"/>
                <a:cs typeface="Quicksand"/>
                <a:sym typeface="Quicksand"/>
              </a:rPr>
              <a:t>Write a situation to represent the expression.</a:t>
            </a:r>
            <a:endParaRPr>
              <a:latin typeface="Quicksand"/>
              <a:ea typeface="Quicksand"/>
              <a:cs typeface="Quicksand"/>
              <a:sym typeface="Quicksand"/>
            </a:endParaRPr>
          </a:p>
          <a:p>
            <a:pPr indent="-317500" lvl="0" marL="457200" rtl="0" algn="l">
              <a:spcBef>
                <a:spcPts val="0"/>
              </a:spcBef>
              <a:spcAft>
                <a:spcPts val="0"/>
              </a:spcAft>
              <a:buSzPts val="1400"/>
              <a:buFont typeface="Quicksand"/>
              <a:buAutoNum type="alphaLcPeriod"/>
            </a:pPr>
            <a:r>
              <a:rPr lang="en">
                <a:latin typeface="Quicksand"/>
                <a:ea typeface="Quicksand"/>
                <a:cs typeface="Quicksand"/>
                <a:sym typeface="Quicksand"/>
              </a:rPr>
              <a:t>Find the quotient. Show your reasoning. </a:t>
            </a:r>
            <a:endParaRPr>
              <a:latin typeface="Quicksand"/>
              <a:ea typeface="Quicksand"/>
              <a:cs typeface="Quicksand"/>
              <a:sym typeface="Quicksand"/>
            </a:endParaRPr>
          </a:p>
          <a:p>
            <a:pPr indent="-317500" lvl="0" marL="457200" rtl="0" algn="l">
              <a:spcBef>
                <a:spcPts val="0"/>
              </a:spcBef>
              <a:spcAft>
                <a:spcPts val="0"/>
              </a:spcAft>
              <a:buSzPts val="1400"/>
              <a:buFont typeface="Quicksand"/>
              <a:buAutoNum type="alphaLcPeriod"/>
            </a:pPr>
            <a:r>
              <a:rPr lang="en">
                <a:latin typeface="Quicksand"/>
                <a:ea typeface="Quicksand"/>
                <a:cs typeface="Quicksand"/>
                <a:sym typeface="Quicksand"/>
              </a:rPr>
              <a:t>Explain what the value means in the situation you invented.</a:t>
            </a:r>
            <a:endParaRPr>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3"/>
          <p:cNvSpPr txBox="1"/>
          <p:nvPr>
            <p:ph type="ctrTitle"/>
          </p:nvPr>
        </p:nvSpPr>
        <p:spPr>
          <a:xfrm>
            <a:off x="685800" y="648396"/>
            <a:ext cx="7772400" cy="55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3000">
                <a:solidFill>
                  <a:srgbClr val="0097A7"/>
                </a:solidFill>
                <a:latin typeface="Hepta Slab"/>
                <a:ea typeface="Hepta Slab"/>
                <a:cs typeface="Hepta Slab"/>
                <a:sym typeface="Hepta Slab"/>
              </a:rPr>
              <a:t>Let’s Put it All Together</a:t>
            </a:r>
            <a:endParaRPr b="1" sz="3000">
              <a:solidFill>
                <a:srgbClr val="0097A7"/>
              </a:solidFill>
              <a:latin typeface="Hepta Slab"/>
              <a:ea typeface="Hepta Slab"/>
              <a:cs typeface="Hepta Slab"/>
              <a:sym typeface="Hepta Slab"/>
            </a:endParaRPr>
          </a:p>
        </p:txBody>
      </p:sp>
      <p:sp>
        <p:nvSpPr>
          <p:cNvPr id="164" name="Google Shape;164;p23"/>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65" name="Google Shape;165;p23"/>
          <p:cNvPicPr preferRelativeResize="0"/>
          <p:nvPr/>
        </p:nvPicPr>
        <p:blipFill>
          <a:blip r:embed="rId3">
            <a:alphaModFix/>
          </a:blip>
          <a:stretch>
            <a:fillRect/>
          </a:stretch>
        </p:blipFill>
        <p:spPr>
          <a:xfrm>
            <a:off x="4508523" y="2443150"/>
            <a:ext cx="2746950" cy="1727750"/>
          </a:xfrm>
          <a:prstGeom prst="rect">
            <a:avLst/>
          </a:prstGeom>
          <a:noFill/>
          <a:ln>
            <a:noFill/>
          </a:ln>
        </p:spPr>
      </p:pic>
      <p:sp>
        <p:nvSpPr>
          <p:cNvPr id="166" name="Google Shape;166;p23"/>
          <p:cNvSpPr/>
          <p:nvPr/>
        </p:nvSpPr>
        <p:spPr>
          <a:xfrm flipH="1">
            <a:off x="984290" y="1521925"/>
            <a:ext cx="3341937" cy="22107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3"/>
          <p:cNvSpPr txBox="1"/>
          <p:nvPr/>
        </p:nvSpPr>
        <p:spPr>
          <a:xfrm>
            <a:off x="1427963" y="1870200"/>
            <a:ext cx="2454600" cy="14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Quicksand"/>
                <a:ea typeface="Quicksand"/>
                <a:cs typeface="Quicksand"/>
                <a:sym typeface="Quicksand"/>
              </a:rPr>
              <a:t>What strategies did you find yourself using to divide numbers?</a:t>
            </a:r>
            <a:endParaRPr b="1" sz="1800">
              <a:latin typeface="Quicksand"/>
              <a:ea typeface="Quicksand"/>
              <a:cs typeface="Quicksand"/>
              <a:sym typeface="Quicksand"/>
            </a:endParaRPr>
          </a:p>
        </p:txBody>
      </p:sp>
      <p:sp>
        <p:nvSpPr>
          <p:cNvPr id="168" name="Google Shape;168;p2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4"/>
          <p:cNvSpPr txBox="1"/>
          <p:nvPr>
            <p:ph type="ctrTitle"/>
          </p:nvPr>
        </p:nvSpPr>
        <p:spPr>
          <a:xfrm>
            <a:off x="2013225" y="1997550"/>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434343"/>
                </a:solidFill>
                <a:latin typeface="Hepta Slab"/>
                <a:ea typeface="Hepta Slab"/>
                <a:cs typeface="Hepta Slab"/>
                <a:sym typeface="Hepta Slab"/>
              </a:rPr>
              <a:t>Representations of Fractions (Part 1)</a:t>
            </a:r>
            <a:endParaRPr sz="3600">
              <a:solidFill>
                <a:srgbClr val="434343"/>
              </a:solidFill>
              <a:latin typeface="Hepta Slab"/>
              <a:ea typeface="Hepta Slab"/>
              <a:cs typeface="Hepta Slab"/>
              <a:sym typeface="Hepta Slab"/>
            </a:endParaRPr>
          </a:p>
        </p:txBody>
      </p:sp>
      <p:sp>
        <p:nvSpPr>
          <p:cNvPr id="174" name="Google Shape;174;p24"/>
          <p:cNvSpPr txBox="1"/>
          <p:nvPr/>
        </p:nvSpPr>
        <p:spPr>
          <a:xfrm>
            <a:off x="3128950" y="2642100"/>
            <a:ext cx="475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name some fractions and represent them visually</a:t>
            </a:r>
            <a:endParaRPr b="1">
              <a:latin typeface="Quicksand"/>
              <a:ea typeface="Quicksand"/>
              <a:cs typeface="Quicksand"/>
              <a:sym typeface="Quicksand"/>
            </a:endParaRPr>
          </a:p>
        </p:txBody>
      </p:sp>
      <p:sp>
        <p:nvSpPr>
          <p:cNvPr id="175" name="Google Shape;175;p24"/>
          <p:cNvSpPr/>
          <p:nvPr/>
        </p:nvSpPr>
        <p:spPr>
          <a:xfrm>
            <a:off x="2698202" y="2719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177" name="Google Shape;177;p24"/>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5"/>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Do you Know About ½</a:t>
            </a:r>
            <a:r>
              <a:rPr lang="en" sz="3000">
                <a:solidFill>
                  <a:schemeClr val="accent5"/>
                </a:solidFill>
                <a:latin typeface="Hepta Slab"/>
                <a:ea typeface="Hepta Slab"/>
                <a:cs typeface="Hepta Slab"/>
                <a:sym typeface="Hepta Slab"/>
              </a:rPr>
              <a:t> ?</a:t>
            </a:r>
            <a:endParaRPr b="0" sz="3000">
              <a:solidFill>
                <a:schemeClr val="accent5"/>
              </a:solidFill>
              <a:latin typeface="Hepta Slab"/>
              <a:ea typeface="Hepta Slab"/>
              <a:cs typeface="Hepta Slab"/>
              <a:sym typeface="Hepta Slab"/>
            </a:endParaRPr>
          </a:p>
        </p:txBody>
      </p:sp>
      <p:sp>
        <p:nvSpPr>
          <p:cNvPr id="183" name="Google Shape;183;p2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Warm up</a:t>
            </a:r>
            <a:endParaRPr b="1" sz="1600">
              <a:solidFill>
                <a:schemeClr val="accent3"/>
              </a:solidFill>
              <a:latin typeface="Nixie One"/>
              <a:ea typeface="Nixie One"/>
              <a:cs typeface="Nixie One"/>
              <a:sym typeface="Nixie One"/>
            </a:endParaRPr>
          </a:p>
        </p:txBody>
      </p:sp>
      <p:pic>
        <p:nvPicPr>
          <p:cNvPr id="184" name="Google Shape;184;p25"/>
          <p:cNvPicPr preferRelativeResize="0"/>
          <p:nvPr/>
        </p:nvPicPr>
        <p:blipFill rotWithShape="1">
          <a:blip r:embed="rId3">
            <a:alphaModFix/>
          </a:blip>
          <a:srcRect b="0" l="6460" r="-6459" t="15690"/>
          <a:stretch/>
        </p:blipFill>
        <p:spPr>
          <a:xfrm>
            <a:off x="3277700" y="1714499"/>
            <a:ext cx="2143125" cy="1806825"/>
          </a:xfrm>
          <a:prstGeom prst="rect">
            <a:avLst/>
          </a:prstGeom>
          <a:noFill/>
          <a:ln>
            <a:noFill/>
          </a:ln>
        </p:spPr>
      </p:pic>
      <p:sp>
        <p:nvSpPr>
          <p:cNvPr id="185" name="Google Shape;185;p25"/>
          <p:cNvSpPr txBox="1"/>
          <p:nvPr/>
        </p:nvSpPr>
        <p:spPr>
          <a:xfrm>
            <a:off x="1043100" y="3986950"/>
            <a:ext cx="70578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Bitter"/>
                <a:ea typeface="Bitter"/>
                <a:cs typeface="Bitter"/>
                <a:sym typeface="Bitter"/>
              </a:rPr>
              <a:t>What do you know about this number?</a:t>
            </a:r>
            <a:endParaRPr sz="2900">
              <a:latin typeface="Bitter"/>
              <a:ea typeface="Bitter"/>
              <a:cs typeface="Bitter"/>
              <a:sym typeface="Bitt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6"/>
          <p:cNvSpPr txBox="1"/>
          <p:nvPr>
            <p:ph type="ctrTitle"/>
          </p:nvPr>
        </p:nvSpPr>
        <p:spPr>
          <a:xfrm>
            <a:off x="7993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Fraction Strips</a:t>
            </a:r>
            <a:endParaRPr b="0" sz="3000">
              <a:solidFill>
                <a:schemeClr val="accent5"/>
              </a:solidFill>
              <a:latin typeface="Hepta Slab"/>
              <a:ea typeface="Hepta Slab"/>
              <a:cs typeface="Hepta Slab"/>
              <a:sym typeface="Hepta Slab"/>
            </a:endParaRPr>
          </a:p>
        </p:txBody>
      </p:sp>
      <p:sp>
        <p:nvSpPr>
          <p:cNvPr id="191" name="Google Shape;191;p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pic>
        <p:nvPicPr>
          <p:cNvPr id="192" name="Google Shape;192;p26"/>
          <p:cNvPicPr preferRelativeResize="0"/>
          <p:nvPr/>
        </p:nvPicPr>
        <p:blipFill>
          <a:blip r:embed="rId3">
            <a:alphaModFix/>
          </a:blip>
          <a:stretch>
            <a:fillRect/>
          </a:stretch>
        </p:blipFill>
        <p:spPr>
          <a:xfrm>
            <a:off x="1000125" y="1330350"/>
            <a:ext cx="7143750" cy="2809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7"/>
          <p:cNvSpPr txBox="1"/>
          <p:nvPr>
            <p:ph type="ctrTitle"/>
          </p:nvPr>
        </p:nvSpPr>
        <p:spPr>
          <a:xfrm>
            <a:off x="7993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Fraction Strips</a:t>
            </a:r>
            <a:endParaRPr b="0" sz="3000">
              <a:solidFill>
                <a:schemeClr val="accent5"/>
              </a:solidFill>
              <a:latin typeface="Hepta Slab"/>
              <a:ea typeface="Hepta Slab"/>
              <a:cs typeface="Hepta Slab"/>
              <a:sym typeface="Hepta Slab"/>
            </a:endParaRPr>
          </a:p>
        </p:txBody>
      </p:sp>
      <p:sp>
        <p:nvSpPr>
          <p:cNvPr id="198" name="Google Shape;198;p27"/>
          <p:cNvSpPr txBox="1"/>
          <p:nvPr/>
        </p:nvSpPr>
        <p:spPr>
          <a:xfrm>
            <a:off x="7889775" y="267250"/>
            <a:ext cx="12543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Synthesis</a:t>
            </a:r>
            <a:endParaRPr b="1" sz="1600">
              <a:solidFill>
                <a:schemeClr val="accent3"/>
              </a:solidFill>
              <a:latin typeface="Nixie One"/>
              <a:ea typeface="Nixie One"/>
              <a:cs typeface="Nixie One"/>
              <a:sym typeface="Nixie One"/>
            </a:endParaRPr>
          </a:p>
        </p:txBody>
      </p:sp>
      <p:pic>
        <p:nvPicPr>
          <p:cNvPr id="199" name="Google Shape;199;p27"/>
          <p:cNvPicPr preferRelativeResize="0"/>
          <p:nvPr/>
        </p:nvPicPr>
        <p:blipFill>
          <a:blip r:embed="rId3">
            <a:alphaModFix/>
          </a:blip>
          <a:stretch>
            <a:fillRect/>
          </a:stretch>
        </p:blipFill>
        <p:spPr>
          <a:xfrm>
            <a:off x="722050" y="1491800"/>
            <a:ext cx="3067725" cy="2252425"/>
          </a:xfrm>
          <a:prstGeom prst="rect">
            <a:avLst/>
          </a:prstGeom>
          <a:noFill/>
          <a:ln>
            <a:noFill/>
          </a:ln>
        </p:spPr>
      </p:pic>
      <p:sp>
        <p:nvSpPr>
          <p:cNvPr id="200" name="Google Shape;200;p27"/>
          <p:cNvSpPr txBox="1"/>
          <p:nvPr/>
        </p:nvSpPr>
        <p:spPr>
          <a:xfrm>
            <a:off x="4233925" y="2014350"/>
            <a:ext cx="42093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Bitter"/>
                <a:ea typeface="Bitter"/>
                <a:cs typeface="Bitter"/>
                <a:sym typeface="Bitter"/>
              </a:rPr>
              <a:t>What do you notice about the number and size of the parts on the strips?</a:t>
            </a:r>
            <a:endParaRPr sz="2300">
              <a:latin typeface="Bitter"/>
              <a:ea typeface="Bitter"/>
              <a:cs typeface="Bitter"/>
              <a:sym typeface="Bitte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8"/>
          <p:cNvSpPr txBox="1"/>
          <p:nvPr>
            <p:ph type="ctrTitle"/>
          </p:nvPr>
        </p:nvSpPr>
        <p:spPr>
          <a:xfrm>
            <a:off x="781200" y="716121"/>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Fractions, Represented</a:t>
            </a:r>
            <a:endParaRPr b="0" sz="2800">
              <a:solidFill>
                <a:schemeClr val="accent5"/>
              </a:solidFill>
              <a:latin typeface="Hepta Slab"/>
              <a:ea typeface="Hepta Slab"/>
              <a:cs typeface="Hepta Slab"/>
              <a:sym typeface="Hepta Slab"/>
            </a:endParaRPr>
          </a:p>
        </p:txBody>
      </p:sp>
      <p:sp>
        <p:nvSpPr>
          <p:cNvPr id="206" name="Google Shape;206;p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207" name="Google Shape;207;p28"/>
          <p:cNvPicPr preferRelativeResize="0"/>
          <p:nvPr/>
        </p:nvPicPr>
        <p:blipFill>
          <a:blip r:embed="rId3">
            <a:alphaModFix/>
          </a:blip>
          <a:stretch>
            <a:fillRect/>
          </a:stretch>
        </p:blipFill>
        <p:spPr>
          <a:xfrm>
            <a:off x="463775" y="1655494"/>
            <a:ext cx="8089825" cy="204207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9"/>
          <p:cNvSpPr txBox="1"/>
          <p:nvPr>
            <p:ph type="ctrTitle"/>
          </p:nvPr>
        </p:nvSpPr>
        <p:spPr>
          <a:xfrm>
            <a:off x="781200" y="716121"/>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Fractions, Represented</a:t>
            </a:r>
            <a:endParaRPr b="0" sz="2800">
              <a:solidFill>
                <a:schemeClr val="accent5"/>
              </a:solidFill>
              <a:latin typeface="Hepta Slab"/>
              <a:ea typeface="Hepta Slab"/>
              <a:cs typeface="Hepta Slab"/>
              <a:sym typeface="Hepta Slab"/>
            </a:endParaRPr>
          </a:p>
        </p:txBody>
      </p:sp>
      <p:sp>
        <p:nvSpPr>
          <p:cNvPr id="213" name="Google Shape;213;p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214" name="Google Shape;214;p29"/>
          <p:cNvPicPr preferRelativeResize="0"/>
          <p:nvPr/>
        </p:nvPicPr>
        <p:blipFill>
          <a:blip r:embed="rId3">
            <a:alphaModFix/>
          </a:blip>
          <a:stretch>
            <a:fillRect/>
          </a:stretch>
        </p:blipFill>
        <p:spPr>
          <a:xfrm>
            <a:off x="1480875" y="1613225"/>
            <a:ext cx="5572699" cy="2465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0"/>
          <p:cNvSpPr txBox="1"/>
          <p:nvPr>
            <p:ph type="ctrTitle"/>
          </p:nvPr>
        </p:nvSpPr>
        <p:spPr>
          <a:xfrm>
            <a:off x="781200" y="716121"/>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Fractions, Represented</a:t>
            </a:r>
            <a:endParaRPr b="0" sz="2800">
              <a:solidFill>
                <a:schemeClr val="accent5"/>
              </a:solidFill>
              <a:latin typeface="Hepta Slab"/>
              <a:ea typeface="Hepta Slab"/>
              <a:cs typeface="Hepta Slab"/>
              <a:sym typeface="Hepta Slab"/>
            </a:endParaRPr>
          </a:p>
        </p:txBody>
      </p:sp>
      <p:sp>
        <p:nvSpPr>
          <p:cNvPr id="220" name="Google Shape;220;p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221" name="Google Shape;221;p30"/>
          <p:cNvPicPr preferRelativeResize="0"/>
          <p:nvPr/>
        </p:nvPicPr>
        <p:blipFill>
          <a:blip r:embed="rId3">
            <a:alphaModFix/>
          </a:blip>
          <a:stretch>
            <a:fillRect/>
          </a:stretch>
        </p:blipFill>
        <p:spPr>
          <a:xfrm>
            <a:off x="516725" y="1776600"/>
            <a:ext cx="8036874" cy="123644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1"/>
          <p:cNvSpPr txBox="1"/>
          <p:nvPr>
            <p:ph type="ctrTitle"/>
          </p:nvPr>
        </p:nvSpPr>
        <p:spPr>
          <a:xfrm>
            <a:off x="810850" y="1035121"/>
            <a:ext cx="7772400" cy="53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800">
                <a:solidFill>
                  <a:schemeClr val="accent5"/>
                </a:solidFill>
                <a:latin typeface="Hepta Slab"/>
                <a:ea typeface="Hepta Slab"/>
                <a:cs typeface="Hepta Slab"/>
                <a:sym typeface="Hepta Slab"/>
              </a:rPr>
              <a:t>Fractions, Represented</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t/>
            </a:r>
            <a:endParaRPr sz="3000">
              <a:solidFill>
                <a:schemeClr val="accent5"/>
              </a:solidFill>
              <a:latin typeface="Hepta Slab"/>
              <a:ea typeface="Hepta Slab"/>
              <a:cs typeface="Hepta Slab"/>
              <a:sym typeface="Hepta Slab"/>
            </a:endParaRPr>
          </a:p>
        </p:txBody>
      </p:sp>
      <p:sp>
        <p:nvSpPr>
          <p:cNvPr id="227" name="Google Shape;227;p31"/>
          <p:cNvSpPr txBox="1"/>
          <p:nvPr/>
        </p:nvSpPr>
        <p:spPr>
          <a:xfrm>
            <a:off x="7889775" y="267250"/>
            <a:ext cx="12543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Synthesis</a:t>
            </a:r>
            <a:endParaRPr b="1" sz="1600">
              <a:solidFill>
                <a:schemeClr val="accent3"/>
              </a:solidFill>
              <a:latin typeface="Nixie One"/>
              <a:ea typeface="Nixie One"/>
              <a:cs typeface="Nixie One"/>
              <a:sym typeface="Nixie One"/>
            </a:endParaRPr>
          </a:p>
        </p:txBody>
      </p:sp>
      <p:sp>
        <p:nvSpPr>
          <p:cNvPr id="228" name="Google Shape;228;p31"/>
          <p:cNvSpPr txBox="1"/>
          <p:nvPr/>
        </p:nvSpPr>
        <p:spPr>
          <a:xfrm>
            <a:off x="497400" y="1826800"/>
            <a:ext cx="37710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Bitter"/>
                <a:ea typeface="Bitter"/>
                <a:cs typeface="Bitter"/>
                <a:sym typeface="Bitter"/>
              </a:rPr>
              <a:t>What relationships do you see between the fractions in this activity?”</a:t>
            </a:r>
            <a:endParaRPr sz="2300">
              <a:latin typeface="Bitter"/>
              <a:ea typeface="Bitter"/>
              <a:cs typeface="Bitter"/>
              <a:sym typeface="Bitter"/>
            </a:endParaRPr>
          </a:p>
        </p:txBody>
      </p:sp>
      <p:pic>
        <p:nvPicPr>
          <p:cNvPr id="229" name="Google Shape;229;p31"/>
          <p:cNvPicPr preferRelativeResize="0"/>
          <p:nvPr/>
        </p:nvPicPr>
        <p:blipFill>
          <a:blip r:embed="rId3">
            <a:alphaModFix/>
          </a:blip>
          <a:stretch>
            <a:fillRect/>
          </a:stretch>
        </p:blipFill>
        <p:spPr>
          <a:xfrm>
            <a:off x="4684675" y="1327178"/>
            <a:ext cx="3770999" cy="951895"/>
          </a:xfrm>
          <a:prstGeom prst="rect">
            <a:avLst/>
          </a:prstGeom>
          <a:noFill/>
          <a:ln>
            <a:noFill/>
          </a:ln>
        </p:spPr>
      </p:pic>
      <p:pic>
        <p:nvPicPr>
          <p:cNvPr id="230" name="Google Shape;230;p31"/>
          <p:cNvPicPr preferRelativeResize="0"/>
          <p:nvPr/>
        </p:nvPicPr>
        <p:blipFill>
          <a:blip r:embed="rId4">
            <a:alphaModFix/>
          </a:blip>
          <a:stretch>
            <a:fillRect/>
          </a:stretch>
        </p:blipFill>
        <p:spPr>
          <a:xfrm>
            <a:off x="4684675" y="2650350"/>
            <a:ext cx="3770999" cy="16683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2"/>
          <p:cNvSpPr txBox="1"/>
          <p:nvPr>
            <p:ph type="ctrTitle"/>
          </p:nvPr>
        </p:nvSpPr>
        <p:spPr>
          <a:xfrm>
            <a:off x="778213" y="46494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Let’s Put it All Together</a:t>
            </a:r>
            <a:endParaRPr b="0" sz="3000">
              <a:solidFill>
                <a:schemeClr val="accent5"/>
              </a:solidFill>
              <a:latin typeface="Hepta Slab"/>
              <a:ea typeface="Hepta Slab"/>
              <a:cs typeface="Hepta Slab"/>
              <a:sym typeface="Hepta Slab"/>
            </a:endParaRPr>
          </a:p>
        </p:txBody>
      </p:sp>
      <p:sp>
        <p:nvSpPr>
          <p:cNvPr id="236" name="Google Shape;236;p32"/>
          <p:cNvSpPr/>
          <p:nvPr/>
        </p:nvSpPr>
        <p:spPr>
          <a:xfrm>
            <a:off x="4348575" y="1321174"/>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2"/>
          <p:cNvSpPr txBox="1"/>
          <p:nvPr/>
        </p:nvSpPr>
        <p:spPr>
          <a:xfrm>
            <a:off x="4570838" y="1700838"/>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does the fraction </a:t>
            </a:r>
            <a:r>
              <a:rPr b="1" lang="en" sz="2000">
                <a:latin typeface="Quicksand"/>
                <a:ea typeface="Quicksand"/>
                <a:cs typeface="Quicksand"/>
                <a:sym typeface="Quicksand"/>
              </a:rPr>
              <a:t>⅕</a:t>
            </a:r>
            <a:r>
              <a:rPr b="1" lang="en">
                <a:latin typeface="Quicksand"/>
                <a:ea typeface="Quicksand"/>
                <a:cs typeface="Quicksand"/>
                <a:sym typeface="Quicksand"/>
              </a:rPr>
              <a:t> tell us?</a:t>
            </a:r>
            <a:endParaRPr b="1">
              <a:latin typeface="Quicksand"/>
              <a:ea typeface="Quicksand"/>
              <a:cs typeface="Quicksand"/>
              <a:sym typeface="Quicksand"/>
            </a:endParaRPr>
          </a:p>
        </p:txBody>
      </p:sp>
      <p:sp>
        <p:nvSpPr>
          <p:cNvPr id="238" name="Google Shape;238;p32"/>
          <p:cNvSpPr/>
          <p:nvPr/>
        </p:nvSpPr>
        <p:spPr>
          <a:xfrm flipH="1">
            <a:off x="1633144" y="108857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2"/>
          <p:cNvSpPr txBox="1"/>
          <p:nvPr/>
        </p:nvSpPr>
        <p:spPr>
          <a:xfrm flipH="1">
            <a:off x="1891551" y="1465188"/>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In general, what does the denominator in a fraction represent?</a:t>
            </a:r>
            <a:endParaRPr b="1" sz="1200">
              <a:latin typeface="Quicksand"/>
              <a:ea typeface="Quicksand"/>
              <a:cs typeface="Quicksand"/>
              <a:sym typeface="Quicksand"/>
            </a:endParaRPr>
          </a:p>
        </p:txBody>
      </p:sp>
      <p:pic>
        <p:nvPicPr>
          <p:cNvPr id="240" name="Google Shape;240;p32"/>
          <p:cNvPicPr preferRelativeResize="0"/>
          <p:nvPr/>
        </p:nvPicPr>
        <p:blipFill>
          <a:blip r:embed="rId3">
            <a:alphaModFix/>
          </a:blip>
          <a:stretch>
            <a:fillRect/>
          </a:stretch>
        </p:blipFill>
        <p:spPr>
          <a:xfrm>
            <a:off x="3516136" y="3160398"/>
            <a:ext cx="2296575" cy="1444475"/>
          </a:xfrm>
          <a:prstGeom prst="rect">
            <a:avLst/>
          </a:prstGeom>
          <a:noFill/>
          <a:ln>
            <a:noFill/>
          </a:ln>
        </p:spPr>
      </p:pic>
      <p:sp>
        <p:nvSpPr>
          <p:cNvPr id="241" name="Google Shape;241;p3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242" name="Google Shape;242;p32"/>
          <p:cNvSpPr/>
          <p:nvPr/>
        </p:nvSpPr>
        <p:spPr>
          <a:xfrm>
            <a:off x="6565800" y="2453862"/>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2"/>
          <p:cNvSpPr txBox="1"/>
          <p:nvPr/>
        </p:nvSpPr>
        <p:spPr>
          <a:xfrm>
            <a:off x="6788063" y="2833525"/>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did you notice about the size of a fraction as the denominator gets larger?</a:t>
            </a:r>
            <a:endParaRPr b="1" sz="1200">
              <a:latin typeface="Quicksand"/>
              <a:ea typeface="Quicksand"/>
              <a:cs typeface="Quicksand"/>
              <a:sym typeface="Quicksand"/>
            </a:endParaRPr>
          </a:p>
        </p:txBody>
      </p:sp>
      <p:sp>
        <p:nvSpPr>
          <p:cNvPr id="244" name="Google Shape;244;p32"/>
          <p:cNvSpPr/>
          <p:nvPr/>
        </p:nvSpPr>
        <p:spPr>
          <a:xfrm flipH="1">
            <a:off x="380519" y="277947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2"/>
          <p:cNvSpPr txBox="1"/>
          <p:nvPr/>
        </p:nvSpPr>
        <p:spPr>
          <a:xfrm flipH="1">
            <a:off x="638926" y="3223725"/>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relationships did we see between the fractions that we studied today?</a:t>
            </a:r>
            <a:endParaRPr b="1" sz="1200">
              <a:latin typeface="Quicksand"/>
              <a:ea typeface="Quicksand"/>
              <a:cs typeface="Quicksand"/>
              <a:sym typeface="Quicksa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3"/>
          <p:cNvSpPr txBox="1"/>
          <p:nvPr>
            <p:ph idx="1" type="body"/>
          </p:nvPr>
        </p:nvSpPr>
        <p:spPr>
          <a:xfrm>
            <a:off x="1444850" y="1142975"/>
            <a:ext cx="68115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a:t>
            </a:r>
            <a:r>
              <a:rPr i="0" lang="en" sz="2400">
                <a:latin typeface="Quicksand"/>
                <a:ea typeface="Quicksand"/>
                <a:cs typeface="Quicksand"/>
                <a:sym typeface="Quicksand"/>
              </a:rPr>
              <a:t>named fractions and represented them visually. </a:t>
            </a:r>
            <a:endParaRPr b="0" i="0" sz="2400">
              <a:latin typeface="Quicksand"/>
              <a:ea typeface="Quicksand"/>
              <a:cs typeface="Quicksand"/>
              <a:sym typeface="Quicksand"/>
            </a:endParaRPr>
          </a:p>
          <a:p>
            <a:pPr indent="0" lvl="0" marL="0" rtl="0" algn="l">
              <a:spcBef>
                <a:spcPts val="1600"/>
              </a:spcBef>
              <a:spcAft>
                <a:spcPts val="0"/>
              </a:spcAft>
              <a:buNone/>
            </a:pPr>
            <a:r>
              <a:t/>
            </a:r>
            <a:endParaRPr b="0" i="0" sz="1200">
              <a:latin typeface="Quicksand"/>
              <a:ea typeface="Quicksand"/>
              <a:cs typeface="Quicksand"/>
              <a:sym typeface="Quicksand"/>
            </a:endParaRPr>
          </a:p>
          <a:p>
            <a:pPr indent="0" lvl="0" marL="0" rtl="0" algn="l">
              <a:spcBef>
                <a:spcPts val="1600"/>
              </a:spcBef>
              <a:spcAft>
                <a:spcPts val="1600"/>
              </a:spcAft>
              <a:buNone/>
            </a:pPr>
            <a:r>
              <a:rPr b="0" i="0" lang="en" sz="2400">
                <a:latin typeface="Quicksand"/>
                <a:ea typeface="Quicksand"/>
                <a:cs typeface="Quicksand"/>
                <a:sym typeface="Quicksand"/>
              </a:rPr>
              <a:t>Next, let’s learn more about </a:t>
            </a:r>
            <a:r>
              <a:rPr i="0" lang="en" sz="2400">
                <a:latin typeface="Quicksand"/>
                <a:ea typeface="Quicksand"/>
                <a:cs typeface="Quicksand"/>
                <a:sym typeface="Quicksand"/>
              </a:rPr>
              <a:t>fractions and</a:t>
            </a:r>
            <a:r>
              <a:rPr b="1" i="0" lang="en" sz="2400">
                <a:latin typeface="Quicksand"/>
                <a:ea typeface="Quicksand"/>
                <a:cs typeface="Quicksand"/>
                <a:sym typeface="Quicksand"/>
              </a:rPr>
              <a:t> tape diagrams. </a:t>
            </a:r>
            <a:endParaRPr b="0" i="0" sz="2400">
              <a:latin typeface="Quicksand"/>
              <a:ea typeface="Quicksand"/>
              <a:cs typeface="Quicksand"/>
              <a:sym typeface="Quicksand"/>
            </a:endParaRPr>
          </a:p>
        </p:txBody>
      </p:sp>
      <p:sp>
        <p:nvSpPr>
          <p:cNvPr id="251" name="Google Shape;251;p33"/>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33"/>
          <p:cNvSpPr txBox="1"/>
          <p:nvPr/>
        </p:nvSpPr>
        <p:spPr>
          <a:xfrm>
            <a:off x="206400" y="485075"/>
            <a:ext cx="8565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3"/>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4"/>
          <p:cNvSpPr txBox="1"/>
          <p:nvPr>
            <p:ph type="ctrTitle"/>
          </p:nvPr>
        </p:nvSpPr>
        <p:spPr>
          <a:xfrm>
            <a:off x="2013225" y="1997550"/>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434343"/>
                </a:solidFill>
                <a:latin typeface="Hepta Slab"/>
                <a:ea typeface="Hepta Slab"/>
                <a:cs typeface="Hepta Slab"/>
                <a:sym typeface="Hepta Slab"/>
              </a:rPr>
              <a:t>Representations of Fractions (Part 2)</a:t>
            </a:r>
            <a:endParaRPr sz="3600">
              <a:solidFill>
                <a:srgbClr val="434343"/>
              </a:solidFill>
              <a:latin typeface="Hepta Slab"/>
              <a:ea typeface="Hepta Slab"/>
              <a:cs typeface="Hepta Slab"/>
              <a:sym typeface="Hepta Slab"/>
            </a:endParaRPr>
          </a:p>
        </p:txBody>
      </p:sp>
      <p:sp>
        <p:nvSpPr>
          <p:cNvPr id="259" name="Google Shape;259;p34"/>
          <p:cNvSpPr txBox="1"/>
          <p:nvPr/>
        </p:nvSpPr>
        <p:spPr>
          <a:xfrm>
            <a:off x="2308025" y="2719975"/>
            <a:ext cx="627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name some other fractions and represent them with tape diagrams. </a:t>
            </a:r>
            <a:endParaRPr b="1">
              <a:latin typeface="Quicksand"/>
              <a:ea typeface="Quicksand"/>
              <a:cs typeface="Quicksand"/>
              <a:sym typeface="Quicksand"/>
            </a:endParaRPr>
          </a:p>
        </p:txBody>
      </p:sp>
      <p:sp>
        <p:nvSpPr>
          <p:cNvPr id="260" name="Google Shape;260;p34"/>
          <p:cNvSpPr/>
          <p:nvPr/>
        </p:nvSpPr>
        <p:spPr>
          <a:xfrm>
            <a:off x="1833277" y="2719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262" name="Google Shape;262;p34"/>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5"/>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Which One Doesn’t Belong:  All Cut Up</a:t>
            </a:r>
            <a:endParaRPr b="0" sz="2800">
              <a:solidFill>
                <a:schemeClr val="accent5"/>
              </a:solidFill>
              <a:latin typeface="Hepta Slab"/>
              <a:ea typeface="Hepta Slab"/>
              <a:cs typeface="Hepta Slab"/>
              <a:sym typeface="Hepta Slab"/>
            </a:endParaRPr>
          </a:p>
        </p:txBody>
      </p:sp>
      <p:sp>
        <p:nvSpPr>
          <p:cNvPr id="268" name="Google Shape;268;p35"/>
          <p:cNvSpPr txBox="1"/>
          <p:nvPr/>
        </p:nvSpPr>
        <p:spPr>
          <a:xfrm>
            <a:off x="8270350" y="143050"/>
            <a:ext cx="818700" cy="706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Warm up</a:t>
            </a:r>
            <a:endParaRPr b="1" sz="1600">
              <a:solidFill>
                <a:schemeClr val="accent3"/>
              </a:solidFill>
              <a:latin typeface="Nixie One"/>
              <a:ea typeface="Nixie One"/>
              <a:cs typeface="Nixie One"/>
              <a:sym typeface="Nixie One"/>
            </a:endParaRPr>
          </a:p>
        </p:txBody>
      </p:sp>
      <p:sp>
        <p:nvSpPr>
          <p:cNvPr id="269" name="Google Shape;269;p35"/>
          <p:cNvSpPr txBox="1"/>
          <p:nvPr/>
        </p:nvSpPr>
        <p:spPr>
          <a:xfrm>
            <a:off x="1043100" y="3986950"/>
            <a:ext cx="70578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900">
              <a:latin typeface="Bitter"/>
              <a:ea typeface="Bitter"/>
              <a:cs typeface="Bitter"/>
              <a:sym typeface="Bitter"/>
            </a:endParaRPr>
          </a:p>
        </p:txBody>
      </p:sp>
      <p:pic>
        <p:nvPicPr>
          <p:cNvPr id="270" name="Google Shape;270;p35"/>
          <p:cNvPicPr preferRelativeResize="0"/>
          <p:nvPr/>
        </p:nvPicPr>
        <p:blipFill>
          <a:blip r:embed="rId3">
            <a:alphaModFix/>
          </a:blip>
          <a:stretch>
            <a:fillRect/>
          </a:stretch>
        </p:blipFill>
        <p:spPr>
          <a:xfrm>
            <a:off x="1035025" y="1874096"/>
            <a:ext cx="6867525" cy="15811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6"/>
          <p:cNvSpPr txBox="1"/>
          <p:nvPr>
            <p:ph type="ctrTitle"/>
          </p:nvPr>
        </p:nvSpPr>
        <p:spPr>
          <a:xfrm>
            <a:off x="685800" y="6199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Matching: A Diagram for Each Fraction</a:t>
            </a:r>
            <a:endParaRPr b="0" sz="2700">
              <a:solidFill>
                <a:schemeClr val="accent5"/>
              </a:solidFill>
              <a:latin typeface="Hepta Slab"/>
              <a:ea typeface="Hepta Slab"/>
              <a:cs typeface="Hepta Slab"/>
              <a:sym typeface="Hepta Slab"/>
            </a:endParaRPr>
          </a:p>
        </p:txBody>
      </p:sp>
      <p:sp>
        <p:nvSpPr>
          <p:cNvPr id="276" name="Google Shape;276;p36"/>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277" name="Google Shape;277;p36"/>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6"/>
          <p:cNvSpPr txBox="1"/>
          <p:nvPr/>
        </p:nvSpPr>
        <p:spPr>
          <a:xfrm>
            <a:off x="497450" y="1154825"/>
            <a:ext cx="76575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Match each fraction with a tape diagram that represents it. Two of the fractions are not represented. Create a representation for each of them.</a:t>
            </a:r>
            <a:endParaRPr/>
          </a:p>
        </p:txBody>
      </p:sp>
      <p:pic>
        <p:nvPicPr>
          <p:cNvPr id="279" name="Google Shape;279;p36"/>
          <p:cNvPicPr preferRelativeResize="0"/>
          <p:nvPr/>
        </p:nvPicPr>
        <p:blipFill>
          <a:blip r:embed="rId3">
            <a:alphaModFix/>
          </a:blip>
          <a:stretch>
            <a:fillRect/>
          </a:stretch>
        </p:blipFill>
        <p:spPr>
          <a:xfrm>
            <a:off x="175475" y="2191175"/>
            <a:ext cx="4053550" cy="1841400"/>
          </a:xfrm>
          <a:prstGeom prst="rect">
            <a:avLst/>
          </a:prstGeom>
          <a:noFill/>
          <a:ln>
            <a:noFill/>
          </a:ln>
        </p:spPr>
      </p:pic>
      <p:pic>
        <p:nvPicPr>
          <p:cNvPr id="280" name="Google Shape;280;p36"/>
          <p:cNvPicPr preferRelativeResize="0"/>
          <p:nvPr/>
        </p:nvPicPr>
        <p:blipFill>
          <a:blip r:embed="rId4">
            <a:alphaModFix/>
          </a:blip>
          <a:stretch>
            <a:fillRect/>
          </a:stretch>
        </p:blipFill>
        <p:spPr>
          <a:xfrm>
            <a:off x="4519825" y="1874550"/>
            <a:ext cx="4147563" cy="29089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7"/>
          <p:cNvSpPr txBox="1"/>
          <p:nvPr>
            <p:ph type="ctrTitle"/>
          </p:nvPr>
        </p:nvSpPr>
        <p:spPr>
          <a:xfrm>
            <a:off x="781200" y="716121"/>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Diagrams for Some Other Fractions</a:t>
            </a:r>
            <a:endParaRPr b="0" sz="2800">
              <a:solidFill>
                <a:schemeClr val="accent5"/>
              </a:solidFill>
              <a:latin typeface="Hepta Slab"/>
              <a:ea typeface="Hepta Slab"/>
              <a:cs typeface="Hepta Slab"/>
              <a:sym typeface="Hepta Slab"/>
            </a:endParaRPr>
          </a:p>
        </p:txBody>
      </p:sp>
      <p:sp>
        <p:nvSpPr>
          <p:cNvPr id="286" name="Google Shape;286;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287" name="Google Shape;287;p37"/>
          <p:cNvPicPr preferRelativeResize="0"/>
          <p:nvPr/>
        </p:nvPicPr>
        <p:blipFill>
          <a:blip r:embed="rId3">
            <a:alphaModFix/>
          </a:blip>
          <a:stretch>
            <a:fillRect/>
          </a:stretch>
        </p:blipFill>
        <p:spPr>
          <a:xfrm>
            <a:off x="553945" y="1557362"/>
            <a:ext cx="3675150" cy="2028775"/>
          </a:xfrm>
          <a:prstGeom prst="rect">
            <a:avLst/>
          </a:prstGeom>
          <a:noFill/>
          <a:ln>
            <a:noFill/>
          </a:ln>
        </p:spPr>
      </p:pic>
      <p:pic>
        <p:nvPicPr>
          <p:cNvPr id="288" name="Google Shape;288;p37"/>
          <p:cNvPicPr preferRelativeResize="0"/>
          <p:nvPr/>
        </p:nvPicPr>
        <p:blipFill>
          <a:blip r:embed="rId4">
            <a:alphaModFix/>
          </a:blip>
          <a:stretch>
            <a:fillRect/>
          </a:stretch>
        </p:blipFill>
        <p:spPr>
          <a:xfrm>
            <a:off x="4533899" y="2711600"/>
            <a:ext cx="4087149" cy="17564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8"/>
          <p:cNvSpPr txBox="1"/>
          <p:nvPr>
            <p:ph type="ctrTitle"/>
          </p:nvPr>
        </p:nvSpPr>
        <p:spPr>
          <a:xfrm>
            <a:off x="778213" y="46494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Let’s Put it All Together</a:t>
            </a:r>
            <a:endParaRPr b="0" sz="3000">
              <a:solidFill>
                <a:schemeClr val="accent5"/>
              </a:solidFill>
              <a:latin typeface="Hepta Slab"/>
              <a:ea typeface="Hepta Slab"/>
              <a:cs typeface="Hepta Slab"/>
              <a:sym typeface="Hepta Slab"/>
            </a:endParaRPr>
          </a:p>
        </p:txBody>
      </p:sp>
      <p:sp>
        <p:nvSpPr>
          <p:cNvPr id="294" name="Google Shape;294;p38"/>
          <p:cNvSpPr/>
          <p:nvPr/>
        </p:nvSpPr>
        <p:spPr>
          <a:xfrm flipH="1">
            <a:off x="1633144" y="108857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8"/>
          <p:cNvSpPr txBox="1"/>
          <p:nvPr/>
        </p:nvSpPr>
        <p:spPr>
          <a:xfrm flipH="1">
            <a:off x="1891551" y="1277538"/>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Did you notice anything interesting about the last two diagrams you created and the fractions they represent?</a:t>
            </a:r>
            <a:endParaRPr b="1" sz="1200">
              <a:latin typeface="Quicksand"/>
              <a:ea typeface="Quicksand"/>
              <a:cs typeface="Quicksand"/>
              <a:sym typeface="Quicksand"/>
            </a:endParaRPr>
          </a:p>
        </p:txBody>
      </p:sp>
      <p:pic>
        <p:nvPicPr>
          <p:cNvPr id="296" name="Google Shape;296;p38"/>
          <p:cNvPicPr preferRelativeResize="0"/>
          <p:nvPr/>
        </p:nvPicPr>
        <p:blipFill>
          <a:blip r:embed="rId3">
            <a:alphaModFix/>
          </a:blip>
          <a:stretch>
            <a:fillRect/>
          </a:stretch>
        </p:blipFill>
        <p:spPr>
          <a:xfrm>
            <a:off x="4710486" y="2375798"/>
            <a:ext cx="2296575" cy="1444475"/>
          </a:xfrm>
          <a:prstGeom prst="rect">
            <a:avLst/>
          </a:prstGeom>
          <a:noFill/>
          <a:ln>
            <a:noFill/>
          </a:ln>
        </p:spPr>
      </p:pic>
      <p:sp>
        <p:nvSpPr>
          <p:cNvPr id="297" name="Google Shape;297;p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9"/>
          <p:cNvSpPr txBox="1"/>
          <p:nvPr>
            <p:ph type="ctrTitle"/>
          </p:nvPr>
        </p:nvSpPr>
        <p:spPr>
          <a:xfrm>
            <a:off x="2013225" y="1997550"/>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434343"/>
                </a:solidFill>
                <a:latin typeface="Hepta Slab"/>
                <a:ea typeface="Hepta Slab"/>
                <a:cs typeface="Hepta Slab"/>
                <a:sym typeface="Hepta Slab"/>
              </a:rPr>
              <a:t>Representing Equal Groups of Unit Fractions</a:t>
            </a:r>
            <a:endParaRPr sz="3600">
              <a:solidFill>
                <a:srgbClr val="434343"/>
              </a:solidFill>
              <a:latin typeface="Hepta Slab"/>
              <a:ea typeface="Hepta Slab"/>
              <a:cs typeface="Hepta Slab"/>
              <a:sym typeface="Hepta Slab"/>
            </a:endParaRPr>
          </a:p>
        </p:txBody>
      </p:sp>
      <p:sp>
        <p:nvSpPr>
          <p:cNvPr id="303" name="Google Shape;303;p39"/>
          <p:cNvSpPr txBox="1"/>
          <p:nvPr/>
        </p:nvSpPr>
        <p:spPr>
          <a:xfrm>
            <a:off x="2698200" y="2946650"/>
            <a:ext cx="627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identify equal groups of fractions. </a:t>
            </a:r>
            <a:endParaRPr b="1">
              <a:latin typeface="Quicksand"/>
              <a:ea typeface="Quicksand"/>
              <a:cs typeface="Quicksand"/>
              <a:sym typeface="Quicksand"/>
            </a:endParaRPr>
          </a:p>
        </p:txBody>
      </p:sp>
      <p:sp>
        <p:nvSpPr>
          <p:cNvPr id="304" name="Google Shape;304;p39"/>
          <p:cNvSpPr/>
          <p:nvPr/>
        </p:nvSpPr>
        <p:spPr>
          <a:xfrm>
            <a:off x="2311027" y="2876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9"/>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0"/>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 Oranges</a:t>
            </a:r>
            <a:endParaRPr b="0" sz="2800">
              <a:solidFill>
                <a:schemeClr val="accent5"/>
              </a:solidFill>
              <a:latin typeface="Hepta Slab"/>
              <a:ea typeface="Hepta Slab"/>
              <a:cs typeface="Hepta Slab"/>
              <a:sym typeface="Hepta Slab"/>
            </a:endParaRPr>
          </a:p>
        </p:txBody>
      </p:sp>
      <p:sp>
        <p:nvSpPr>
          <p:cNvPr id="311" name="Google Shape;311;p40"/>
          <p:cNvSpPr txBox="1"/>
          <p:nvPr/>
        </p:nvSpPr>
        <p:spPr>
          <a:xfrm>
            <a:off x="8270350" y="143050"/>
            <a:ext cx="818700" cy="706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Warm up</a:t>
            </a:r>
            <a:endParaRPr b="1" sz="1600">
              <a:solidFill>
                <a:schemeClr val="accent3"/>
              </a:solidFill>
              <a:latin typeface="Nixie One"/>
              <a:ea typeface="Nixie One"/>
              <a:cs typeface="Nixie One"/>
              <a:sym typeface="Nixie One"/>
            </a:endParaRPr>
          </a:p>
        </p:txBody>
      </p:sp>
      <p:sp>
        <p:nvSpPr>
          <p:cNvPr id="312" name="Google Shape;312;p40"/>
          <p:cNvSpPr txBox="1"/>
          <p:nvPr/>
        </p:nvSpPr>
        <p:spPr>
          <a:xfrm>
            <a:off x="1043100" y="3986950"/>
            <a:ext cx="70578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900">
              <a:latin typeface="Bitter"/>
              <a:ea typeface="Bitter"/>
              <a:cs typeface="Bitter"/>
              <a:sym typeface="Bitter"/>
            </a:endParaRPr>
          </a:p>
        </p:txBody>
      </p:sp>
      <p:pic>
        <p:nvPicPr>
          <p:cNvPr id="313" name="Google Shape;313;p40"/>
          <p:cNvPicPr preferRelativeResize="0"/>
          <p:nvPr/>
        </p:nvPicPr>
        <p:blipFill>
          <a:blip r:embed="rId3">
            <a:alphaModFix/>
          </a:blip>
          <a:stretch>
            <a:fillRect/>
          </a:stretch>
        </p:blipFill>
        <p:spPr>
          <a:xfrm>
            <a:off x="1896613" y="2194576"/>
            <a:ext cx="5144375" cy="1498850"/>
          </a:xfrm>
          <a:prstGeom prst="rect">
            <a:avLst/>
          </a:prstGeom>
          <a:noFill/>
          <a:ln>
            <a:noFill/>
          </a:ln>
        </p:spPr>
      </p:pic>
      <p:sp>
        <p:nvSpPr>
          <p:cNvPr id="314" name="Google Shape;314;p40"/>
          <p:cNvSpPr txBox="1"/>
          <p:nvPr/>
        </p:nvSpPr>
        <p:spPr>
          <a:xfrm>
            <a:off x="541675" y="1400650"/>
            <a:ext cx="29640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595959"/>
                </a:solidFill>
                <a:latin typeface="Caveat Brush"/>
                <a:ea typeface="Caveat Brush"/>
                <a:cs typeface="Caveat Brush"/>
                <a:sym typeface="Caveat Brush"/>
              </a:rPr>
              <a:t>How many do you see?</a:t>
            </a:r>
            <a:endParaRPr sz="2700">
              <a:solidFill>
                <a:srgbClr val="595959"/>
              </a:solidFill>
              <a:latin typeface="Caveat Brush"/>
              <a:ea typeface="Caveat Brush"/>
              <a:cs typeface="Caveat Brush"/>
              <a:sym typeface="Caveat Brush"/>
            </a:endParaRPr>
          </a:p>
        </p:txBody>
      </p:sp>
      <p:sp>
        <p:nvSpPr>
          <p:cNvPr id="315" name="Google Shape;315;p40"/>
          <p:cNvSpPr txBox="1"/>
          <p:nvPr/>
        </p:nvSpPr>
        <p:spPr>
          <a:xfrm>
            <a:off x="4900575" y="3845825"/>
            <a:ext cx="37485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595959"/>
                </a:solidFill>
                <a:latin typeface="Caveat Brush"/>
                <a:ea typeface="Caveat Brush"/>
                <a:cs typeface="Caveat Brush"/>
                <a:sym typeface="Caveat Brush"/>
              </a:rPr>
              <a:t>How many do you see them?</a:t>
            </a:r>
            <a:endParaRPr sz="2700">
              <a:solidFill>
                <a:srgbClr val="595959"/>
              </a:solidFill>
              <a:latin typeface="Caveat Brush"/>
              <a:ea typeface="Caveat Brush"/>
              <a:cs typeface="Caveat Brush"/>
              <a:sym typeface="Caveat Brush"/>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1"/>
          <p:cNvSpPr txBox="1"/>
          <p:nvPr>
            <p:ph type="ctrTitle"/>
          </p:nvPr>
        </p:nvSpPr>
        <p:spPr>
          <a:xfrm>
            <a:off x="685800" y="6199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Equal Groups of Fractions</a:t>
            </a:r>
            <a:endParaRPr b="0" sz="2700">
              <a:solidFill>
                <a:schemeClr val="accent5"/>
              </a:solidFill>
              <a:latin typeface="Hepta Slab"/>
              <a:ea typeface="Hepta Slab"/>
              <a:cs typeface="Hepta Slab"/>
              <a:sym typeface="Hepta Slab"/>
            </a:endParaRPr>
          </a:p>
        </p:txBody>
      </p:sp>
      <p:sp>
        <p:nvSpPr>
          <p:cNvPr id="321" name="Google Shape;321;p41"/>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322" name="Google Shape;322;p41"/>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23" name="Google Shape;323;p41"/>
          <p:cNvPicPr preferRelativeResize="0"/>
          <p:nvPr/>
        </p:nvPicPr>
        <p:blipFill>
          <a:blip r:embed="rId3">
            <a:alphaModFix/>
          </a:blip>
          <a:stretch>
            <a:fillRect/>
          </a:stretch>
        </p:blipFill>
        <p:spPr>
          <a:xfrm>
            <a:off x="406975" y="1207073"/>
            <a:ext cx="4961350" cy="2285550"/>
          </a:xfrm>
          <a:prstGeom prst="rect">
            <a:avLst/>
          </a:prstGeom>
          <a:noFill/>
          <a:ln>
            <a:noFill/>
          </a:ln>
        </p:spPr>
      </p:pic>
      <p:pic>
        <p:nvPicPr>
          <p:cNvPr id="324" name="Google Shape;324;p41"/>
          <p:cNvPicPr preferRelativeResize="0"/>
          <p:nvPr/>
        </p:nvPicPr>
        <p:blipFill>
          <a:blip r:embed="rId4">
            <a:alphaModFix/>
          </a:blip>
          <a:stretch>
            <a:fillRect/>
          </a:stretch>
        </p:blipFill>
        <p:spPr>
          <a:xfrm>
            <a:off x="4104900" y="2426376"/>
            <a:ext cx="4569875" cy="21091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2"/>
          <p:cNvSpPr txBox="1"/>
          <p:nvPr>
            <p:ph type="ctrTitle"/>
          </p:nvPr>
        </p:nvSpPr>
        <p:spPr>
          <a:xfrm>
            <a:off x="685800" y="6199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Equal Groups of Fractions</a:t>
            </a:r>
            <a:endParaRPr b="0" sz="2700">
              <a:solidFill>
                <a:schemeClr val="accent5"/>
              </a:solidFill>
              <a:latin typeface="Hepta Slab"/>
              <a:ea typeface="Hepta Slab"/>
              <a:cs typeface="Hepta Slab"/>
              <a:sym typeface="Hepta Slab"/>
            </a:endParaRPr>
          </a:p>
        </p:txBody>
      </p:sp>
      <p:sp>
        <p:nvSpPr>
          <p:cNvPr id="330" name="Google Shape;330;p42"/>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331" name="Google Shape;331;p42"/>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32" name="Google Shape;332;p42"/>
          <p:cNvPicPr preferRelativeResize="0"/>
          <p:nvPr/>
        </p:nvPicPr>
        <p:blipFill>
          <a:blip r:embed="rId3">
            <a:alphaModFix/>
          </a:blip>
          <a:stretch>
            <a:fillRect/>
          </a:stretch>
        </p:blipFill>
        <p:spPr>
          <a:xfrm>
            <a:off x="2376675" y="1089225"/>
            <a:ext cx="4579275" cy="36838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3"/>
          <p:cNvSpPr txBox="1"/>
          <p:nvPr>
            <p:ph type="ctrTitle"/>
          </p:nvPr>
        </p:nvSpPr>
        <p:spPr>
          <a:xfrm>
            <a:off x="741825" y="389646"/>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Expressions and Diagrams </a:t>
            </a:r>
            <a:endParaRPr b="0" sz="2800">
              <a:solidFill>
                <a:schemeClr val="accent5"/>
              </a:solidFill>
              <a:latin typeface="Hepta Slab"/>
              <a:ea typeface="Hepta Slab"/>
              <a:cs typeface="Hepta Slab"/>
              <a:sym typeface="Hepta Slab"/>
            </a:endParaRPr>
          </a:p>
        </p:txBody>
      </p:sp>
      <p:sp>
        <p:nvSpPr>
          <p:cNvPr id="338" name="Google Shape;338;p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339" name="Google Shape;339;p43"/>
          <p:cNvPicPr preferRelativeResize="0"/>
          <p:nvPr/>
        </p:nvPicPr>
        <p:blipFill>
          <a:blip r:embed="rId3">
            <a:alphaModFix/>
          </a:blip>
          <a:stretch>
            <a:fillRect/>
          </a:stretch>
        </p:blipFill>
        <p:spPr>
          <a:xfrm>
            <a:off x="559175" y="986350"/>
            <a:ext cx="2738549" cy="2499925"/>
          </a:xfrm>
          <a:prstGeom prst="rect">
            <a:avLst/>
          </a:prstGeom>
          <a:noFill/>
          <a:ln>
            <a:noFill/>
          </a:ln>
        </p:spPr>
      </p:pic>
      <p:pic>
        <p:nvPicPr>
          <p:cNvPr id="340" name="Google Shape;340;p43"/>
          <p:cNvPicPr preferRelativeResize="0"/>
          <p:nvPr/>
        </p:nvPicPr>
        <p:blipFill>
          <a:blip r:embed="rId4">
            <a:alphaModFix/>
          </a:blip>
          <a:stretch>
            <a:fillRect/>
          </a:stretch>
        </p:blipFill>
        <p:spPr>
          <a:xfrm>
            <a:off x="3339447" y="2380825"/>
            <a:ext cx="2577174" cy="2592100"/>
          </a:xfrm>
          <a:prstGeom prst="rect">
            <a:avLst/>
          </a:prstGeom>
          <a:noFill/>
          <a:ln>
            <a:noFill/>
          </a:ln>
        </p:spPr>
      </p:pic>
      <p:pic>
        <p:nvPicPr>
          <p:cNvPr id="341" name="Google Shape;341;p43"/>
          <p:cNvPicPr preferRelativeResize="0"/>
          <p:nvPr/>
        </p:nvPicPr>
        <p:blipFill>
          <a:blip r:embed="rId5">
            <a:alphaModFix/>
          </a:blip>
          <a:stretch>
            <a:fillRect/>
          </a:stretch>
        </p:blipFill>
        <p:spPr>
          <a:xfrm>
            <a:off x="5531875" y="1108749"/>
            <a:ext cx="3277349" cy="1858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4"/>
          <p:cNvSpPr txBox="1"/>
          <p:nvPr>
            <p:ph type="ctrTitle"/>
          </p:nvPr>
        </p:nvSpPr>
        <p:spPr>
          <a:xfrm>
            <a:off x="741825" y="389646"/>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Expressions and Diagrams </a:t>
            </a:r>
            <a:endParaRPr b="0" sz="2800">
              <a:solidFill>
                <a:schemeClr val="accent5"/>
              </a:solidFill>
              <a:latin typeface="Hepta Slab"/>
              <a:ea typeface="Hepta Slab"/>
              <a:cs typeface="Hepta Slab"/>
              <a:sym typeface="Hepta Slab"/>
            </a:endParaRPr>
          </a:p>
        </p:txBody>
      </p:sp>
      <p:sp>
        <p:nvSpPr>
          <p:cNvPr id="347" name="Google Shape;347;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348" name="Google Shape;348;p44"/>
          <p:cNvPicPr preferRelativeResize="0"/>
          <p:nvPr/>
        </p:nvPicPr>
        <p:blipFill>
          <a:blip r:embed="rId3">
            <a:alphaModFix/>
          </a:blip>
          <a:stretch>
            <a:fillRect/>
          </a:stretch>
        </p:blipFill>
        <p:spPr>
          <a:xfrm>
            <a:off x="1084000" y="1300500"/>
            <a:ext cx="6591300" cy="2743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5"/>
          <p:cNvSpPr txBox="1"/>
          <p:nvPr>
            <p:ph type="ctrTitle"/>
          </p:nvPr>
        </p:nvSpPr>
        <p:spPr>
          <a:xfrm>
            <a:off x="778213" y="46494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Let’s Put it All Together</a:t>
            </a:r>
            <a:endParaRPr b="0" sz="3000">
              <a:solidFill>
                <a:schemeClr val="accent5"/>
              </a:solidFill>
              <a:latin typeface="Hepta Slab"/>
              <a:ea typeface="Hepta Slab"/>
              <a:cs typeface="Hepta Slab"/>
              <a:sym typeface="Hepta Slab"/>
            </a:endParaRPr>
          </a:p>
        </p:txBody>
      </p:sp>
      <p:sp>
        <p:nvSpPr>
          <p:cNvPr id="354" name="Google Shape;354;p45"/>
          <p:cNvSpPr/>
          <p:nvPr/>
        </p:nvSpPr>
        <p:spPr>
          <a:xfrm flipH="1">
            <a:off x="1633144" y="108857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5"/>
          <p:cNvSpPr txBox="1"/>
          <p:nvPr/>
        </p:nvSpPr>
        <p:spPr>
          <a:xfrm flipH="1">
            <a:off x="2083250" y="1427198"/>
            <a:ext cx="1482300" cy="94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was missing from Han’s diagram?</a:t>
            </a:r>
            <a:endParaRPr b="1" sz="1200">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b="1" lang="en" sz="1200">
                <a:solidFill>
                  <a:schemeClr val="dk1"/>
                </a:solidFill>
                <a:latin typeface="Quicksand"/>
                <a:ea typeface="Quicksand"/>
                <a:cs typeface="Quicksand"/>
                <a:sym typeface="Quicksand"/>
              </a:rPr>
              <a:t>How do you know?</a:t>
            </a:r>
            <a:endParaRPr b="1" sz="1200">
              <a:latin typeface="Quicksand"/>
              <a:ea typeface="Quicksand"/>
              <a:cs typeface="Quicksand"/>
              <a:sym typeface="Quicksand"/>
            </a:endParaRPr>
          </a:p>
        </p:txBody>
      </p:sp>
      <p:pic>
        <p:nvPicPr>
          <p:cNvPr id="356" name="Google Shape;356;p45"/>
          <p:cNvPicPr preferRelativeResize="0"/>
          <p:nvPr/>
        </p:nvPicPr>
        <p:blipFill>
          <a:blip r:embed="rId3">
            <a:alphaModFix/>
          </a:blip>
          <a:stretch>
            <a:fillRect/>
          </a:stretch>
        </p:blipFill>
        <p:spPr>
          <a:xfrm>
            <a:off x="3936336" y="2572623"/>
            <a:ext cx="2296575" cy="1444475"/>
          </a:xfrm>
          <a:prstGeom prst="rect">
            <a:avLst/>
          </a:prstGeom>
          <a:noFill/>
          <a:ln>
            <a:noFill/>
          </a:ln>
        </p:spPr>
      </p:pic>
      <p:sp>
        <p:nvSpPr>
          <p:cNvPr id="357" name="Google Shape;357;p4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358" name="Google Shape;358;p45"/>
          <p:cNvSpPr/>
          <p:nvPr/>
        </p:nvSpPr>
        <p:spPr>
          <a:xfrm>
            <a:off x="5821675" y="1014774"/>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5"/>
          <p:cNvSpPr txBox="1"/>
          <p:nvPr/>
        </p:nvSpPr>
        <p:spPr>
          <a:xfrm>
            <a:off x="6043938" y="1198550"/>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the expression was for 7 groups of </a:t>
            </a:r>
            <a:r>
              <a:rPr b="1" lang="en" sz="1600">
                <a:latin typeface="Quicksand"/>
                <a:ea typeface="Quicksand"/>
                <a:cs typeface="Quicksand"/>
                <a:sym typeface="Quicksand"/>
              </a:rPr>
              <a:t>⅓ </a:t>
            </a:r>
            <a:r>
              <a:rPr b="1" lang="en" sz="1100">
                <a:latin typeface="Quicksand"/>
                <a:ea typeface="Quicksand"/>
                <a:cs typeface="Quicksand"/>
                <a:sym typeface="Quicksand"/>
              </a:rPr>
              <a:t>instead of </a:t>
            </a:r>
            <a:r>
              <a:rPr b="1" lang="en" sz="1600">
                <a:latin typeface="Quicksand"/>
                <a:ea typeface="Quicksand"/>
                <a:cs typeface="Quicksand"/>
                <a:sym typeface="Quicksand"/>
              </a:rPr>
              <a:t>⅛ </a:t>
            </a:r>
            <a:r>
              <a:rPr b="1" lang="en" sz="1100">
                <a:latin typeface="Quicksand"/>
                <a:ea typeface="Quicksand"/>
                <a:cs typeface="Quicksand"/>
                <a:sym typeface="Quicksand"/>
              </a:rPr>
              <a:t> , how would Han’s diagram change? </a:t>
            </a:r>
            <a:endParaRPr b="1" sz="1100">
              <a:latin typeface="Quicksand"/>
              <a:ea typeface="Quicksand"/>
              <a:cs typeface="Quicksand"/>
              <a:sym typeface="Quicksa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6"/>
          <p:cNvSpPr txBox="1"/>
          <p:nvPr>
            <p:ph type="ctrTitle"/>
          </p:nvPr>
        </p:nvSpPr>
        <p:spPr>
          <a:xfrm>
            <a:off x="1248250" y="1997550"/>
            <a:ext cx="656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Name That Expression</a:t>
            </a:r>
            <a:endParaRPr sz="4000">
              <a:solidFill>
                <a:srgbClr val="434343"/>
              </a:solidFill>
              <a:latin typeface="Hepta Slab"/>
              <a:ea typeface="Hepta Slab"/>
              <a:cs typeface="Hepta Slab"/>
              <a:sym typeface="Hepta Slab"/>
            </a:endParaRPr>
          </a:p>
        </p:txBody>
      </p:sp>
      <p:sp>
        <p:nvSpPr>
          <p:cNvPr id="365" name="Google Shape;365;p46"/>
          <p:cNvSpPr txBox="1"/>
          <p:nvPr/>
        </p:nvSpPr>
        <p:spPr>
          <a:xfrm>
            <a:off x="2698200" y="2946650"/>
            <a:ext cx="627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multiplication expressions from diagrams and situations.</a:t>
            </a:r>
            <a:endParaRPr b="1">
              <a:latin typeface="Quicksand"/>
              <a:ea typeface="Quicksand"/>
              <a:cs typeface="Quicksand"/>
              <a:sym typeface="Quicksand"/>
            </a:endParaRPr>
          </a:p>
        </p:txBody>
      </p:sp>
      <p:sp>
        <p:nvSpPr>
          <p:cNvPr id="366" name="Google Shape;366;p46"/>
          <p:cNvSpPr/>
          <p:nvPr/>
        </p:nvSpPr>
        <p:spPr>
          <a:xfrm>
            <a:off x="2311027" y="28768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6"/>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7"/>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Choral Count </a:t>
            </a:r>
            <a:endParaRPr b="0" sz="2800">
              <a:solidFill>
                <a:schemeClr val="accent5"/>
              </a:solidFill>
              <a:latin typeface="Hepta Slab"/>
              <a:ea typeface="Hepta Slab"/>
              <a:cs typeface="Hepta Slab"/>
              <a:sym typeface="Hepta Slab"/>
            </a:endParaRPr>
          </a:p>
        </p:txBody>
      </p:sp>
      <p:sp>
        <p:nvSpPr>
          <p:cNvPr id="373" name="Google Shape;373;p47"/>
          <p:cNvSpPr txBox="1"/>
          <p:nvPr/>
        </p:nvSpPr>
        <p:spPr>
          <a:xfrm>
            <a:off x="8270350" y="143050"/>
            <a:ext cx="818700" cy="706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Warm up</a:t>
            </a:r>
            <a:endParaRPr b="1" sz="1600">
              <a:solidFill>
                <a:schemeClr val="accent3"/>
              </a:solidFill>
              <a:latin typeface="Nixie One"/>
              <a:ea typeface="Nixie One"/>
              <a:cs typeface="Nixie One"/>
              <a:sym typeface="Nixie One"/>
            </a:endParaRPr>
          </a:p>
        </p:txBody>
      </p:sp>
      <p:sp>
        <p:nvSpPr>
          <p:cNvPr id="374" name="Google Shape;374;p47"/>
          <p:cNvSpPr txBox="1"/>
          <p:nvPr/>
        </p:nvSpPr>
        <p:spPr>
          <a:xfrm>
            <a:off x="1043100" y="3986950"/>
            <a:ext cx="70578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900">
              <a:latin typeface="Bitter"/>
              <a:ea typeface="Bitter"/>
              <a:cs typeface="Bitter"/>
              <a:sym typeface="Bitter"/>
            </a:endParaRPr>
          </a:p>
        </p:txBody>
      </p:sp>
      <p:pic>
        <p:nvPicPr>
          <p:cNvPr id="375" name="Google Shape;375;p47"/>
          <p:cNvPicPr preferRelativeResize="0"/>
          <p:nvPr/>
        </p:nvPicPr>
        <p:blipFill>
          <a:blip r:embed="rId3">
            <a:alphaModFix/>
          </a:blip>
          <a:stretch>
            <a:fillRect/>
          </a:stretch>
        </p:blipFill>
        <p:spPr>
          <a:xfrm>
            <a:off x="1043100" y="1611227"/>
            <a:ext cx="3233717" cy="774900"/>
          </a:xfrm>
          <a:prstGeom prst="rect">
            <a:avLst/>
          </a:prstGeom>
          <a:noFill/>
          <a:ln>
            <a:noFill/>
          </a:ln>
        </p:spPr>
      </p:pic>
      <p:pic>
        <p:nvPicPr>
          <p:cNvPr id="376" name="Google Shape;376;p47"/>
          <p:cNvPicPr preferRelativeResize="0"/>
          <p:nvPr/>
        </p:nvPicPr>
        <p:blipFill>
          <a:blip r:embed="rId4">
            <a:alphaModFix/>
          </a:blip>
          <a:stretch>
            <a:fillRect/>
          </a:stretch>
        </p:blipFill>
        <p:spPr>
          <a:xfrm>
            <a:off x="4692325" y="3010899"/>
            <a:ext cx="3176075" cy="10391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8"/>
          <p:cNvSpPr txBox="1"/>
          <p:nvPr>
            <p:ph type="ctrTitle"/>
          </p:nvPr>
        </p:nvSpPr>
        <p:spPr>
          <a:xfrm>
            <a:off x="685800" y="6199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Writing Expressions </a:t>
            </a:r>
            <a:endParaRPr b="0" sz="2700">
              <a:solidFill>
                <a:schemeClr val="accent5"/>
              </a:solidFill>
              <a:latin typeface="Hepta Slab"/>
              <a:ea typeface="Hepta Slab"/>
              <a:cs typeface="Hepta Slab"/>
              <a:sym typeface="Hepta Slab"/>
            </a:endParaRPr>
          </a:p>
        </p:txBody>
      </p:sp>
      <p:sp>
        <p:nvSpPr>
          <p:cNvPr id="382" name="Google Shape;382;p48"/>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383" name="Google Shape;383;p48"/>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84" name="Google Shape;384;p48"/>
          <p:cNvPicPr preferRelativeResize="0"/>
          <p:nvPr/>
        </p:nvPicPr>
        <p:blipFill>
          <a:blip r:embed="rId3">
            <a:alphaModFix/>
          </a:blip>
          <a:stretch>
            <a:fillRect/>
          </a:stretch>
        </p:blipFill>
        <p:spPr>
          <a:xfrm>
            <a:off x="99750" y="1207075"/>
            <a:ext cx="4378526" cy="1646575"/>
          </a:xfrm>
          <a:prstGeom prst="rect">
            <a:avLst/>
          </a:prstGeom>
          <a:noFill/>
          <a:ln>
            <a:noFill/>
          </a:ln>
        </p:spPr>
      </p:pic>
      <p:pic>
        <p:nvPicPr>
          <p:cNvPr id="385" name="Google Shape;385;p48"/>
          <p:cNvPicPr preferRelativeResize="0"/>
          <p:nvPr/>
        </p:nvPicPr>
        <p:blipFill>
          <a:blip r:embed="rId4">
            <a:alphaModFix/>
          </a:blip>
          <a:stretch>
            <a:fillRect/>
          </a:stretch>
        </p:blipFill>
        <p:spPr>
          <a:xfrm>
            <a:off x="4244451" y="2562346"/>
            <a:ext cx="4317049" cy="227520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9"/>
          <p:cNvSpPr txBox="1"/>
          <p:nvPr>
            <p:ph type="ctrTitle"/>
          </p:nvPr>
        </p:nvSpPr>
        <p:spPr>
          <a:xfrm>
            <a:off x="685800" y="6199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Writing Expressions </a:t>
            </a:r>
            <a:endParaRPr b="0" sz="2700">
              <a:solidFill>
                <a:schemeClr val="accent5"/>
              </a:solidFill>
              <a:latin typeface="Hepta Slab"/>
              <a:ea typeface="Hepta Slab"/>
              <a:cs typeface="Hepta Slab"/>
              <a:sym typeface="Hepta Slab"/>
            </a:endParaRPr>
          </a:p>
        </p:txBody>
      </p:sp>
      <p:sp>
        <p:nvSpPr>
          <p:cNvPr id="391" name="Google Shape;391;p49"/>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392" name="Google Shape;392;p49"/>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93" name="Google Shape;393;p49"/>
          <p:cNvPicPr preferRelativeResize="0"/>
          <p:nvPr/>
        </p:nvPicPr>
        <p:blipFill>
          <a:blip r:embed="rId3">
            <a:alphaModFix/>
          </a:blip>
          <a:stretch>
            <a:fillRect/>
          </a:stretch>
        </p:blipFill>
        <p:spPr>
          <a:xfrm>
            <a:off x="941000" y="1373800"/>
            <a:ext cx="7019925" cy="3238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0"/>
          <p:cNvSpPr txBox="1"/>
          <p:nvPr>
            <p:ph type="ctrTitle"/>
          </p:nvPr>
        </p:nvSpPr>
        <p:spPr>
          <a:xfrm>
            <a:off x="741825" y="389646"/>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Complete the Story </a:t>
            </a:r>
            <a:endParaRPr b="0" sz="2800">
              <a:solidFill>
                <a:schemeClr val="accent5"/>
              </a:solidFill>
              <a:latin typeface="Hepta Slab"/>
              <a:ea typeface="Hepta Slab"/>
              <a:cs typeface="Hepta Slab"/>
              <a:sym typeface="Hepta Slab"/>
            </a:endParaRPr>
          </a:p>
        </p:txBody>
      </p:sp>
      <p:sp>
        <p:nvSpPr>
          <p:cNvPr id="399" name="Google Shape;399;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400" name="Google Shape;400;p50"/>
          <p:cNvPicPr preferRelativeResize="0"/>
          <p:nvPr/>
        </p:nvPicPr>
        <p:blipFill>
          <a:blip r:embed="rId3">
            <a:alphaModFix/>
          </a:blip>
          <a:stretch>
            <a:fillRect/>
          </a:stretch>
        </p:blipFill>
        <p:spPr>
          <a:xfrm>
            <a:off x="196200" y="1108750"/>
            <a:ext cx="5036075" cy="2250000"/>
          </a:xfrm>
          <a:prstGeom prst="rect">
            <a:avLst/>
          </a:prstGeom>
          <a:noFill/>
          <a:ln>
            <a:noFill/>
          </a:ln>
        </p:spPr>
      </p:pic>
      <p:pic>
        <p:nvPicPr>
          <p:cNvPr id="401" name="Google Shape;401;p50"/>
          <p:cNvPicPr preferRelativeResize="0"/>
          <p:nvPr/>
        </p:nvPicPr>
        <p:blipFill>
          <a:blip r:embed="rId4">
            <a:alphaModFix/>
          </a:blip>
          <a:stretch>
            <a:fillRect/>
          </a:stretch>
        </p:blipFill>
        <p:spPr>
          <a:xfrm>
            <a:off x="3560100" y="2834025"/>
            <a:ext cx="5583900" cy="20173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1"/>
          <p:cNvSpPr txBox="1"/>
          <p:nvPr>
            <p:ph type="ctrTitle"/>
          </p:nvPr>
        </p:nvSpPr>
        <p:spPr>
          <a:xfrm>
            <a:off x="741825" y="389646"/>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Complete the Story </a:t>
            </a:r>
            <a:endParaRPr b="0" sz="2800">
              <a:solidFill>
                <a:schemeClr val="accent5"/>
              </a:solidFill>
              <a:latin typeface="Hepta Slab"/>
              <a:ea typeface="Hepta Slab"/>
              <a:cs typeface="Hepta Slab"/>
              <a:sym typeface="Hepta Slab"/>
            </a:endParaRPr>
          </a:p>
        </p:txBody>
      </p:sp>
      <p:sp>
        <p:nvSpPr>
          <p:cNvPr id="407" name="Google Shape;407;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408" name="Google Shape;408;p51"/>
          <p:cNvPicPr preferRelativeResize="0"/>
          <p:nvPr/>
        </p:nvPicPr>
        <p:blipFill rotWithShape="1">
          <a:blip r:embed="rId3">
            <a:alphaModFix/>
          </a:blip>
          <a:srcRect b="39595" l="0" r="0" t="0"/>
          <a:stretch/>
        </p:blipFill>
        <p:spPr>
          <a:xfrm>
            <a:off x="838200" y="1170100"/>
            <a:ext cx="6972300" cy="1294525"/>
          </a:xfrm>
          <a:prstGeom prst="rect">
            <a:avLst/>
          </a:prstGeom>
          <a:noFill/>
          <a:ln>
            <a:noFill/>
          </a:ln>
        </p:spPr>
      </p:pic>
      <p:pic>
        <p:nvPicPr>
          <p:cNvPr id="409" name="Google Shape;409;p51"/>
          <p:cNvPicPr preferRelativeResize="0"/>
          <p:nvPr/>
        </p:nvPicPr>
        <p:blipFill>
          <a:blip r:embed="rId4">
            <a:alphaModFix/>
          </a:blip>
          <a:stretch>
            <a:fillRect/>
          </a:stretch>
        </p:blipFill>
        <p:spPr>
          <a:xfrm>
            <a:off x="741825" y="2751625"/>
            <a:ext cx="7029450" cy="1600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2"/>
          <p:cNvSpPr txBox="1"/>
          <p:nvPr>
            <p:ph type="ctrTitle"/>
          </p:nvPr>
        </p:nvSpPr>
        <p:spPr>
          <a:xfrm>
            <a:off x="778213" y="46494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Let’s Put it All Together</a:t>
            </a:r>
            <a:endParaRPr b="0" sz="3000">
              <a:solidFill>
                <a:schemeClr val="accent5"/>
              </a:solidFill>
              <a:latin typeface="Hepta Slab"/>
              <a:ea typeface="Hepta Slab"/>
              <a:cs typeface="Hepta Slab"/>
              <a:sym typeface="Hepta Slab"/>
            </a:endParaRPr>
          </a:p>
        </p:txBody>
      </p:sp>
      <p:sp>
        <p:nvSpPr>
          <p:cNvPr id="415" name="Google Shape;415;p52"/>
          <p:cNvSpPr/>
          <p:nvPr/>
        </p:nvSpPr>
        <p:spPr>
          <a:xfrm flipH="1">
            <a:off x="1633144" y="108857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2"/>
          <p:cNvSpPr txBox="1"/>
          <p:nvPr/>
        </p:nvSpPr>
        <p:spPr>
          <a:xfrm flipH="1">
            <a:off x="2083250" y="1427198"/>
            <a:ext cx="1482300" cy="94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Describe how you see the groups represented in each student’s diagram.</a:t>
            </a:r>
            <a:endParaRPr b="1" sz="1200">
              <a:latin typeface="Quicksand"/>
              <a:ea typeface="Quicksand"/>
              <a:cs typeface="Quicksand"/>
              <a:sym typeface="Quicksand"/>
            </a:endParaRPr>
          </a:p>
        </p:txBody>
      </p:sp>
      <p:pic>
        <p:nvPicPr>
          <p:cNvPr id="417" name="Google Shape;417;p52"/>
          <p:cNvPicPr preferRelativeResize="0"/>
          <p:nvPr/>
        </p:nvPicPr>
        <p:blipFill>
          <a:blip r:embed="rId3">
            <a:alphaModFix/>
          </a:blip>
          <a:stretch>
            <a:fillRect/>
          </a:stretch>
        </p:blipFill>
        <p:spPr>
          <a:xfrm>
            <a:off x="3936336" y="2572623"/>
            <a:ext cx="2296575" cy="1444475"/>
          </a:xfrm>
          <a:prstGeom prst="rect">
            <a:avLst/>
          </a:prstGeom>
          <a:noFill/>
          <a:ln>
            <a:noFill/>
          </a:ln>
        </p:spPr>
      </p:pic>
      <p:sp>
        <p:nvSpPr>
          <p:cNvPr id="418" name="Google Shape;418;p5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3"/>
          <p:cNvSpPr txBox="1"/>
          <p:nvPr>
            <p:ph type="ctrTitle"/>
          </p:nvPr>
        </p:nvSpPr>
        <p:spPr>
          <a:xfrm>
            <a:off x="1248250" y="1997550"/>
            <a:ext cx="656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Multiplication Patterns</a:t>
            </a:r>
            <a:endParaRPr sz="4000">
              <a:solidFill>
                <a:srgbClr val="434343"/>
              </a:solidFill>
              <a:latin typeface="Hepta Slab"/>
              <a:ea typeface="Hepta Slab"/>
              <a:cs typeface="Hepta Slab"/>
              <a:sym typeface="Hepta Slab"/>
            </a:endParaRPr>
          </a:p>
        </p:txBody>
      </p:sp>
      <p:sp>
        <p:nvSpPr>
          <p:cNvPr id="424" name="Google Shape;424;p53"/>
          <p:cNvSpPr txBox="1"/>
          <p:nvPr/>
        </p:nvSpPr>
        <p:spPr>
          <a:xfrm>
            <a:off x="2398150" y="2925225"/>
            <a:ext cx="627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look at patterns in multiplication of a fraction by a whole number. </a:t>
            </a:r>
            <a:endParaRPr b="1">
              <a:latin typeface="Quicksand"/>
              <a:ea typeface="Quicksand"/>
              <a:cs typeface="Quicksand"/>
              <a:sym typeface="Quicksand"/>
            </a:endParaRPr>
          </a:p>
        </p:txBody>
      </p:sp>
      <p:sp>
        <p:nvSpPr>
          <p:cNvPr id="425" name="Google Shape;425;p53"/>
          <p:cNvSpPr/>
          <p:nvPr/>
        </p:nvSpPr>
        <p:spPr>
          <a:xfrm>
            <a:off x="1810977" y="28697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53"/>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4"/>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Choral Count </a:t>
            </a:r>
            <a:endParaRPr b="0" sz="2800">
              <a:solidFill>
                <a:schemeClr val="accent5"/>
              </a:solidFill>
              <a:latin typeface="Hepta Slab"/>
              <a:ea typeface="Hepta Slab"/>
              <a:cs typeface="Hepta Slab"/>
              <a:sym typeface="Hepta Slab"/>
            </a:endParaRPr>
          </a:p>
        </p:txBody>
      </p:sp>
      <p:sp>
        <p:nvSpPr>
          <p:cNvPr id="432" name="Google Shape;432;p54"/>
          <p:cNvSpPr txBox="1"/>
          <p:nvPr/>
        </p:nvSpPr>
        <p:spPr>
          <a:xfrm>
            <a:off x="8270350" y="143050"/>
            <a:ext cx="818700" cy="706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Warm up</a:t>
            </a:r>
            <a:endParaRPr b="1" sz="1600">
              <a:solidFill>
                <a:schemeClr val="accent3"/>
              </a:solidFill>
              <a:latin typeface="Nixie One"/>
              <a:ea typeface="Nixie One"/>
              <a:cs typeface="Nixie One"/>
              <a:sym typeface="Nixie One"/>
            </a:endParaRPr>
          </a:p>
        </p:txBody>
      </p:sp>
      <p:sp>
        <p:nvSpPr>
          <p:cNvPr id="433" name="Google Shape;433;p54"/>
          <p:cNvSpPr txBox="1"/>
          <p:nvPr/>
        </p:nvSpPr>
        <p:spPr>
          <a:xfrm>
            <a:off x="1043100" y="3986950"/>
            <a:ext cx="70578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900">
              <a:latin typeface="Bitter"/>
              <a:ea typeface="Bitter"/>
              <a:cs typeface="Bitter"/>
              <a:sym typeface="Bitter"/>
            </a:endParaRPr>
          </a:p>
        </p:txBody>
      </p:sp>
      <p:pic>
        <p:nvPicPr>
          <p:cNvPr id="434" name="Google Shape;434;p54"/>
          <p:cNvPicPr preferRelativeResize="0"/>
          <p:nvPr/>
        </p:nvPicPr>
        <p:blipFill>
          <a:blip r:embed="rId3">
            <a:alphaModFix/>
          </a:blip>
          <a:stretch>
            <a:fillRect/>
          </a:stretch>
        </p:blipFill>
        <p:spPr>
          <a:xfrm>
            <a:off x="3022200" y="2124101"/>
            <a:ext cx="3099600" cy="7749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5"/>
          <p:cNvSpPr txBox="1"/>
          <p:nvPr>
            <p:ph type="ctrTitle"/>
          </p:nvPr>
        </p:nvSpPr>
        <p:spPr>
          <a:xfrm>
            <a:off x="151550" y="441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Describe the Pattern</a:t>
            </a:r>
            <a:endParaRPr b="0" sz="2700">
              <a:solidFill>
                <a:schemeClr val="accent5"/>
              </a:solidFill>
              <a:latin typeface="Hepta Slab"/>
              <a:ea typeface="Hepta Slab"/>
              <a:cs typeface="Hepta Slab"/>
              <a:sym typeface="Hepta Slab"/>
            </a:endParaRPr>
          </a:p>
        </p:txBody>
      </p:sp>
      <p:sp>
        <p:nvSpPr>
          <p:cNvPr id="440" name="Google Shape;440;p55"/>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441" name="Google Shape;441;p55"/>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42" name="Google Shape;442;p55"/>
          <p:cNvPicPr preferRelativeResize="0"/>
          <p:nvPr/>
        </p:nvPicPr>
        <p:blipFill>
          <a:blip r:embed="rId3">
            <a:alphaModFix/>
          </a:blip>
          <a:stretch>
            <a:fillRect/>
          </a:stretch>
        </p:blipFill>
        <p:spPr>
          <a:xfrm>
            <a:off x="418450" y="976725"/>
            <a:ext cx="4059874" cy="3985200"/>
          </a:xfrm>
          <a:prstGeom prst="rect">
            <a:avLst/>
          </a:prstGeom>
          <a:noFill/>
          <a:ln>
            <a:noFill/>
          </a:ln>
        </p:spPr>
      </p:pic>
      <p:pic>
        <p:nvPicPr>
          <p:cNvPr id="443" name="Google Shape;443;p55"/>
          <p:cNvPicPr preferRelativeResize="0"/>
          <p:nvPr/>
        </p:nvPicPr>
        <p:blipFill>
          <a:blip r:embed="rId4">
            <a:alphaModFix/>
          </a:blip>
          <a:stretch>
            <a:fillRect/>
          </a:stretch>
        </p:blipFill>
        <p:spPr>
          <a:xfrm>
            <a:off x="4774237" y="1359571"/>
            <a:ext cx="3409950" cy="25908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6"/>
          <p:cNvSpPr txBox="1"/>
          <p:nvPr>
            <p:ph type="ctrTitle"/>
          </p:nvPr>
        </p:nvSpPr>
        <p:spPr>
          <a:xfrm>
            <a:off x="741825" y="389646"/>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Write, Solve, and Draw</a:t>
            </a:r>
            <a:endParaRPr b="0" sz="2800">
              <a:solidFill>
                <a:schemeClr val="accent5"/>
              </a:solidFill>
              <a:latin typeface="Hepta Slab"/>
              <a:ea typeface="Hepta Slab"/>
              <a:cs typeface="Hepta Slab"/>
              <a:sym typeface="Hepta Slab"/>
            </a:endParaRPr>
          </a:p>
        </p:txBody>
      </p:sp>
      <p:sp>
        <p:nvSpPr>
          <p:cNvPr id="449" name="Google Shape;449;p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450" name="Google Shape;450;p56"/>
          <p:cNvPicPr preferRelativeResize="0"/>
          <p:nvPr/>
        </p:nvPicPr>
        <p:blipFill>
          <a:blip r:embed="rId3">
            <a:alphaModFix/>
          </a:blip>
          <a:stretch>
            <a:fillRect/>
          </a:stretch>
        </p:blipFill>
        <p:spPr>
          <a:xfrm>
            <a:off x="1566600" y="986346"/>
            <a:ext cx="6212128" cy="385235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7"/>
          <p:cNvSpPr txBox="1"/>
          <p:nvPr>
            <p:ph type="ctrTitle"/>
          </p:nvPr>
        </p:nvSpPr>
        <p:spPr>
          <a:xfrm>
            <a:off x="741825" y="389646"/>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Write, Solve, and Draw</a:t>
            </a:r>
            <a:endParaRPr b="0" sz="2800">
              <a:solidFill>
                <a:schemeClr val="accent5"/>
              </a:solidFill>
              <a:latin typeface="Hepta Slab"/>
              <a:ea typeface="Hepta Slab"/>
              <a:cs typeface="Hepta Slab"/>
              <a:sym typeface="Hepta Slab"/>
            </a:endParaRPr>
          </a:p>
        </p:txBody>
      </p:sp>
      <p:sp>
        <p:nvSpPr>
          <p:cNvPr id="456" name="Google Shape;456;p5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457" name="Google Shape;457;p57"/>
          <p:cNvPicPr preferRelativeResize="0"/>
          <p:nvPr/>
        </p:nvPicPr>
        <p:blipFill>
          <a:blip r:embed="rId3">
            <a:alphaModFix/>
          </a:blip>
          <a:stretch>
            <a:fillRect/>
          </a:stretch>
        </p:blipFill>
        <p:spPr>
          <a:xfrm>
            <a:off x="1241850" y="1514475"/>
            <a:ext cx="6924675" cy="21145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Let’s Put it All Together</a:t>
            </a:r>
            <a:endParaRPr b="0" sz="3000">
              <a:solidFill>
                <a:schemeClr val="accent5"/>
              </a:solidFill>
              <a:latin typeface="Hepta Slab"/>
              <a:ea typeface="Hepta Slab"/>
              <a:cs typeface="Hepta Slab"/>
              <a:sym typeface="Hepta Slab"/>
            </a:endParaRPr>
          </a:p>
        </p:txBody>
      </p:sp>
      <p:sp>
        <p:nvSpPr>
          <p:cNvPr id="463" name="Google Shape;463;p5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464" name="Google Shape;464;p5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Today we looked at multiplication expressions in two different ways. In the first activity, the number of groups changed while the unit fraction stayed the same like this:</a:t>
            </a:r>
            <a:endParaRPr>
              <a:solidFill>
                <a:schemeClr val="dk1"/>
              </a:solidFill>
            </a:endParaRPr>
          </a:p>
          <a:p>
            <a:pPr indent="0" lvl="0" marL="0" rtl="0" algn="l">
              <a:spcBef>
                <a:spcPts val="0"/>
              </a:spcBef>
              <a:spcAft>
                <a:spcPts val="1600"/>
              </a:spcAft>
              <a:buNone/>
            </a:pPr>
            <a:r>
              <a:t/>
            </a:r>
            <a:endParaRPr/>
          </a:p>
        </p:txBody>
      </p:sp>
      <p:sp>
        <p:nvSpPr>
          <p:cNvPr id="465" name="Google Shape;465;p5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Then we looked at a situation in which the unit fraction changed and the number of groups stayed the same, like this:</a:t>
            </a:r>
            <a:endParaRPr/>
          </a:p>
        </p:txBody>
      </p:sp>
      <p:sp>
        <p:nvSpPr>
          <p:cNvPr id="466" name="Google Shape;466;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67" name="Google Shape;467;p58"/>
          <p:cNvPicPr preferRelativeResize="0"/>
          <p:nvPr/>
        </p:nvPicPr>
        <p:blipFill>
          <a:blip r:embed="rId3">
            <a:alphaModFix/>
          </a:blip>
          <a:stretch>
            <a:fillRect/>
          </a:stretch>
        </p:blipFill>
        <p:spPr>
          <a:xfrm>
            <a:off x="1469250" y="2415438"/>
            <a:ext cx="1104900" cy="1685925"/>
          </a:xfrm>
          <a:prstGeom prst="rect">
            <a:avLst/>
          </a:prstGeom>
          <a:noFill/>
          <a:ln>
            <a:noFill/>
          </a:ln>
        </p:spPr>
      </p:pic>
      <p:pic>
        <p:nvPicPr>
          <p:cNvPr id="468" name="Google Shape;468;p58"/>
          <p:cNvPicPr preferRelativeResize="0"/>
          <p:nvPr/>
        </p:nvPicPr>
        <p:blipFill>
          <a:blip r:embed="rId4">
            <a:alphaModFix/>
          </a:blip>
          <a:stretch>
            <a:fillRect/>
          </a:stretch>
        </p:blipFill>
        <p:spPr>
          <a:xfrm>
            <a:off x="6163254" y="2415450"/>
            <a:ext cx="1183325" cy="1415125"/>
          </a:xfrm>
          <a:prstGeom prst="rect">
            <a:avLst/>
          </a:prstGeom>
          <a:noFill/>
          <a:ln>
            <a:noFill/>
          </a:ln>
        </p:spPr>
      </p:pic>
      <p:sp>
        <p:nvSpPr>
          <p:cNvPr id="469" name="Google Shape;469;p58"/>
          <p:cNvSpPr txBox="1"/>
          <p:nvPr/>
        </p:nvSpPr>
        <p:spPr>
          <a:xfrm>
            <a:off x="2945025" y="4228625"/>
            <a:ext cx="6198900" cy="7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How could we write 7/3 as a product of a whole number 3 7 and a fraction?</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9"/>
          <p:cNvSpPr txBox="1"/>
          <p:nvPr>
            <p:ph type="ctrTitle"/>
          </p:nvPr>
        </p:nvSpPr>
        <p:spPr>
          <a:xfrm>
            <a:off x="1248250" y="1997550"/>
            <a:ext cx="656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 </a:t>
            </a:r>
            <a:r>
              <a:rPr lang="en" sz="4000">
                <a:solidFill>
                  <a:srgbClr val="434343"/>
                </a:solidFill>
                <a:latin typeface="Hepta Slab"/>
                <a:ea typeface="Hepta Slab"/>
                <a:cs typeface="Hepta Slab"/>
                <a:sym typeface="Hepta Slab"/>
              </a:rPr>
              <a:t>Groups with More Things</a:t>
            </a:r>
            <a:endParaRPr sz="4000">
              <a:solidFill>
                <a:srgbClr val="434343"/>
              </a:solidFill>
              <a:latin typeface="Hepta Slab"/>
              <a:ea typeface="Hepta Slab"/>
              <a:cs typeface="Hepta Slab"/>
              <a:sym typeface="Hepta Slab"/>
            </a:endParaRPr>
          </a:p>
        </p:txBody>
      </p:sp>
      <p:sp>
        <p:nvSpPr>
          <p:cNvPr id="475" name="Google Shape;475;p59"/>
          <p:cNvSpPr txBox="1"/>
          <p:nvPr/>
        </p:nvSpPr>
        <p:spPr>
          <a:xfrm>
            <a:off x="2398150" y="2925225"/>
            <a:ext cx="627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any fraction by a whole number.</a:t>
            </a:r>
            <a:endParaRPr b="1">
              <a:latin typeface="Quicksand"/>
              <a:ea typeface="Quicksand"/>
              <a:cs typeface="Quicksand"/>
              <a:sym typeface="Quicksand"/>
            </a:endParaRPr>
          </a:p>
        </p:txBody>
      </p:sp>
      <p:sp>
        <p:nvSpPr>
          <p:cNvPr id="476" name="Google Shape;476;p59"/>
          <p:cNvSpPr/>
          <p:nvPr/>
        </p:nvSpPr>
        <p:spPr>
          <a:xfrm>
            <a:off x="1810977" y="28697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9"/>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0"/>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Notice and Wonder: Thirds</a:t>
            </a:r>
            <a:endParaRPr b="0" sz="2800">
              <a:solidFill>
                <a:schemeClr val="accent5"/>
              </a:solidFill>
              <a:latin typeface="Hepta Slab"/>
              <a:ea typeface="Hepta Slab"/>
              <a:cs typeface="Hepta Slab"/>
              <a:sym typeface="Hepta Slab"/>
            </a:endParaRPr>
          </a:p>
        </p:txBody>
      </p:sp>
      <p:sp>
        <p:nvSpPr>
          <p:cNvPr id="483" name="Google Shape;483;p60"/>
          <p:cNvSpPr txBox="1"/>
          <p:nvPr/>
        </p:nvSpPr>
        <p:spPr>
          <a:xfrm>
            <a:off x="8270350" y="143050"/>
            <a:ext cx="818700" cy="706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Warm up</a:t>
            </a:r>
            <a:endParaRPr b="1" sz="1600">
              <a:solidFill>
                <a:schemeClr val="accent3"/>
              </a:solidFill>
              <a:latin typeface="Nixie One"/>
              <a:ea typeface="Nixie One"/>
              <a:cs typeface="Nixie One"/>
              <a:sym typeface="Nixie One"/>
            </a:endParaRPr>
          </a:p>
        </p:txBody>
      </p:sp>
      <p:sp>
        <p:nvSpPr>
          <p:cNvPr id="484" name="Google Shape;484;p60"/>
          <p:cNvSpPr txBox="1"/>
          <p:nvPr/>
        </p:nvSpPr>
        <p:spPr>
          <a:xfrm>
            <a:off x="1043100" y="3986950"/>
            <a:ext cx="70578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900">
              <a:latin typeface="Bitter"/>
              <a:ea typeface="Bitter"/>
              <a:cs typeface="Bitter"/>
              <a:sym typeface="Bitter"/>
            </a:endParaRPr>
          </a:p>
        </p:txBody>
      </p:sp>
      <p:pic>
        <p:nvPicPr>
          <p:cNvPr id="485" name="Google Shape;485;p60"/>
          <p:cNvPicPr preferRelativeResize="0"/>
          <p:nvPr/>
        </p:nvPicPr>
        <p:blipFill>
          <a:blip r:embed="rId3">
            <a:alphaModFix/>
          </a:blip>
          <a:stretch>
            <a:fillRect/>
          </a:stretch>
        </p:blipFill>
        <p:spPr>
          <a:xfrm>
            <a:off x="1769925" y="2124077"/>
            <a:ext cx="5604150" cy="1528400"/>
          </a:xfrm>
          <a:prstGeom prst="rect">
            <a:avLst/>
          </a:prstGeom>
          <a:noFill/>
          <a:ln>
            <a:noFill/>
          </a:ln>
        </p:spPr>
      </p:pic>
      <p:sp>
        <p:nvSpPr>
          <p:cNvPr id="486" name="Google Shape;486;p60"/>
          <p:cNvSpPr txBox="1"/>
          <p:nvPr/>
        </p:nvSpPr>
        <p:spPr>
          <a:xfrm>
            <a:off x="541675" y="1400650"/>
            <a:ext cx="29640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595959"/>
                </a:solidFill>
                <a:latin typeface="Caveat Brush"/>
                <a:ea typeface="Caveat Brush"/>
                <a:cs typeface="Caveat Brush"/>
                <a:sym typeface="Caveat Brush"/>
              </a:rPr>
              <a:t>What do you notice?</a:t>
            </a:r>
            <a:endParaRPr sz="2700">
              <a:solidFill>
                <a:srgbClr val="595959"/>
              </a:solidFill>
              <a:latin typeface="Caveat Brush"/>
              <a:ea typeface="Caveat Brush"/>
              <a:cs typeface="Caveat Brush"/>
              <a:sym typeface="Caveat Brush"/>
            </a:endParaRPr>
          </a:p>
        </p:txBody>
      </p:sp>
      <p:sp>
        <p:nvSpPr>
          <p:cNvPr id="487" name="Google Shape;487;p60"/>
          <p:cNvSpPr txBox="1"/>
          <p:nvPr/>
        </p:nvSpPr>
        <p:spPr>
          <a:xfrm>
            <a:off x="5449975" y="3899575"/>
            <a:ext cx="29640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595959"/>
                </a:solidFill>
                <a:latin typeface="Caveat Brush"/>
                <a:ea typeface="Caveat Brush"/>
                <a:cs typeface="Caveat Brush"/>
                <a:sym typeface="Caveat Brush"/>
              </a:rPr>
              <a:t>What do you wonder?</a:t>
            </a:r>
            <a:endParaRPr sz="2700">
              <a:solidFill>
                <a:srgbClr val="595959"/>
              </a:solidFill>
              <a:latin typeface="Caveat Brush"/>
              <a:ea typeface="Caveat Brush"/>
              <a:cs typeface="Caveat Brush"/>
              <a:sym typeface="Caveat Brush"/>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61"/>
          <p:cNvSpPr txBox="1"/>
          <p:nvPr>
            <p:ph type="ctrTitle"/>
          </p:nvPr>
        </p:nvSpPr>
        <p:spPr>
          <a:xfrm>
            <a:off x="244225" y="441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Diagrams for Groups of Many Fractions</a:t>
            </a:r>
            <a:endParaRPr b="0" sz="2700">
              <a:solidFill>
                <a:schemeClr val="accent5"/>
              </a:solidFill>
              <a:latin typeface="Hepta Slab"/>
              <a:ea typeface="Hepta Slab"/>
              <a:cs typeface="Hepta Slab"/>
              <a:sym typeface="Hepta Slab"/>
            </a:endParaRPr>
          </a:p>
        </p:txBody>
      </p:sp>
      <p:sp>
        <p:nvSpPr>
          <p:cNvPr id="493" name="Google Shape;493;p61"/>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494" name="Google Shape;494;p61"/>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95" name="Google Shape;495;p61"/>
          <p:cNvPicPr preferRelativeResize="0"/>
          <p:nvPr/>
        </p:nvPicPr>
        <p:blipFill>
          <a:blip r:embed="rId3">
            <a:alphaModFix/>
          </a:blip>
          <a:stretch>
            <a:fillRect/>
          </a:stretch>
        </p:blipFill>
        <p:spPr>
          <a:xfrm>
            <a:off x="183825" y="1047375"/>
            <a:ext cx="6734175" cy="2190750"/>
          </a:xfrm>
          <a:prstGeom prst="rect">
            <a:avLst/>
          </a:prstGeom>
          <a:noFill/>
          <a:ln>
            <a:noFill/>
          </a:ln>
        </p:spPr>
      </p:pic>
      <p:pic>
        <p:nvPicPr>
          <p:cNvPr id="496" name="Google Shape;496;p61"/>
          <p:cNvPicPr preferRelativeResize="0"/>
          <p:nvPr/>
        </p:nvPicPr>
        <p:blipFill>
          <a:blip r:embed="rId4">
            <a:alphaModFix/>
          </a:blip>
          <a:stretch>
            <a:fillRect/>
          </a:stretch>
        </p:blipFill>
        <p:spPr>
          <a:xfrm>
            <a:off x="1933651" y="3308775"/>
            <a:ext cx="6802850" cy="17055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62"/>
          <p:cNvSpPr txBox="1"/>
          <p:nvPr>
            <p:ph type="ctrTitle"/>
          </p:nvPr>
        </p:nvSpPr>
        <p:spPr>
          <a:xfrm>
            <a:off x="244225" y="441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Diagrams for Groups of Many Fractions</a:t>
            </a:r>
            <a:endParaRPr b="0" sz="2700">
              <a:solidFill>
                <a:schemeClr val="accent5"/>
              </a:solidFill>
              <a:latin typeface="Hepta Slab"/>
              <a:ea typeface="Hepta Slab"/>
              <a:cs typeface="Hepta Slab"/>
              <a:sym typeface="Hepta Slab"/>
            </a:endParaRPr>
          </a:p>
        </p:txBody>
      </p:sp>
      <p:sp>
        <p:nvSpPr>
          <p:cNvPr id="502" name="Google Shape;502;p62"/>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503" name="Google Shape;503;p62"/>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04" name="Google Shape;504;p62"/>
          <p:cNvPicPr preferRelativeResize="0"/>
          <p:nvPr/>
        </p:nvPicPr>
        <p:blipFill>
          <a:blip r:embed="rId3">
            <a:alphaModFix/>
          </a:blip>
          <a:stretch>
            <a:fillRect/>
          </a:stretch>
        </p:blipFill>
        <p:spPr>
          <a:xfrm>
            <a:off x="188575" y="1049950"/>
            <a:ext cx="6262760" cy="2179475"/>
          </a:xfrm>
          <a:prstGeom prst="rect">
            <a:avLst/>
          </a:prstGeom>
          <a:noFill/>
          <a:ln>
            <a:noFill/>
          </a:ln>
        </p:spPr>
      </p:pic>
      <p:pic>
        <p:nvPicPr>
          <p:cNvPr id="505" name="Google Shape;505;p62"/>
          <p:cNvPicPr preferRelativeResize="0"/>
          <p:nvPr/>
        </p:nvPicPr>
        <p:blipFill>
          <a:blip r:embed="rId4">
            <a:alphaModFix/>
          </a:blip>
          <a:stretch>
            <a:fillRect/>
          </a:stretch>
        </p:blipFill>
        <p:spPr>
          <a:xfrm>
            <a:off x="2743898" y="3081425"/>
            <a:ext cx="5952225" cy="19313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63"/>
          <p:cNvSpPr txBox="1"/>
          <p:nvPr>
            <p:ph type="ctrTitle"/>
          </p:nvPr>
        </p:nvSpPr>
        <p:spPr>
          <a:xfrm>
            <a:off x="244225" y="441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Diagrams for Groups of Many Fractions</a:t>
            </a:r>
            <a:endParaRPr b="0" sz="2700">
              <a:solidFill>
                <a:schemeClr val="accent5"/>
              </a:solidFill>
              <a:latin typeface="Hepta Slab"/>
              <a:ea typeface="Hepta Slab"/>
              <a:cs typeface="Hepta Slab"/>
              <a:sym typeface="Hepta Slab"/>
            </a:endParaRPr>
          </a:p>
        </p:txBody>
      </p:sp>
      <p:sp>
        <p:nvSpPr>
          <p:cNvPr id="511" name="Google Shape;511;p63"/>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512" name="Google Shape;512;p63"/>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13" name="Google Shape;513;p63"/>
          <p:cNvPicPr preferRelativeResize="0"/>
          <p:nvPr/>
        </p:nvPicPr>
        <p:blipFill>
          <a:blip r:embed="rId3">
            <a:alphaModFix/>
          </a:blip>
          <a:stretch>
            <a:fillRect/>
          </a:stretch>
        </p:blipFill>
        <p:spPr>
          <a:xfrm>
            <a:off x="1273275" y="1230175"/>
            <a:ext cx="6905625" cy="32575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4"/>
          <p:cNvSpPr txBox="1"/>
          <p:nvPr>
            <p:ph type="ctrTitle"/>
          </p:nvPr>
        </p:nvSpPr>
        <p:spPr>
          <a:xfrm>
            <a:off x="2166500" y="337275"/>
            <a:ext cx="46863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 Mai’s Big Discovery</a:t>
            </a:r>
            <a:endParaRPr b="0" sz="2800">
              <a:solidFill>
                <a:schemeClr val="accent5"/>
              </a:solidFill>
              <a:latin typeface="Hepta Slab"/>
              <a:ea typeface="Hepta Slab"/>
              <a:cs typeface="Hepta Slab"/>
              <a:sym typeface="Hepta Slab"/>
            </a:endParaRPr>
          </a:p>
        </p:txBody>
      </p:sp>
      <p:sp>
        <p:nvSpPr>
          <p:cNvPr id="519" name="Google Shape;519;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520" name="Google Shape;520;p64"/>
          <p:cNvPicPr preferRelativeResize="0"/>
          <p:nvPr/>
        </p:nvPicPr>
        <p:blipFill>
          <a:blip r:embed="rId3">
            <a:alphaModFix/>
          </a:blip>
          <a:stretch>
            <a:fillRect/>
          </a:stretch>
        </p:blipFill>
        <p:spPr>
          <a:xfrm>
            <a:off x="204750" y="1417675"/>
            <a:ext cx="3389775" cy="2177175"/>
          </a:xfrm>
          <a:prstGeom prst="rect">
            <a:avLst/>
          </a:prstGeom>
          <a:noFill/>
          <a:ln>
            <a:noFill/>
          </a:ln>
        </p:spPr>
      </p:pic>
      <p:pic>
        <p:nvPicPr>
          <p:cNvPr id="521" name="Google Shape;521;p64"/>
          <p:cNvPicPr preferRelativeResize="0"/>
          <p:nvPr/>
        </p:nvPicPr>
        <p:blipFill>
          <a:blip r:embed="rId4">
            <a:alphaModFix/>
          </a:blip>
          <a:stretch>
            <a:fillRect/>
          </a:stretch>
        </p:blipFill>
        <p:spPr>
          <a:xfrm>
            <a:off x="3793547" y="1994597"/>
            <a:ext cx="5143774" cy="8912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6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Let’s Put it All Together</a:t>
            </a:r>
            <a:endParaRPr b="0" sz="3000">
              <a:solidFill>
                <a:schemeClr val="accent5"/>
              </a:solidFill>
              <a:latin typeface="Hepta Slab"/>
              <a:ea typeface="Hepta Slab"/>
              <a:cs typeface="Hepta Slab"/>
              <a:sym typeface="Hepta Slab"/>
            </a:endParaRPr>
          </a:p>
        </p:txBody>
      </p:sp>
      <p:sp>
        <p:nvSpPr>
          <p:cNvPr id="527" name="Google Shape;527;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528" name="Google Shape;528;p6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Let’s discuss Mai’s reasoning using the expression 4 x ⅔  and the diagram from today’s warm-up.</a:t>
            </a:r>
            <a:endParaRPr>
              <a:solidFill>
                <a:schemeClr val="dk1"/>
              </a:solidFill>
            </a:endParaRPr>
          </a:p>
          <a:p>
            <a:pPr indent="0" lvl="0" marL="0" rtl="0" algn="l">
              <a:spcBef>
                <a:spcPts val="0"/>
              </a:spcBef>
              <a:spcAft>
                <a:spcPts val="1600"/>
              </a:spcAft>
              <a:buNone/>
            </a:pPr>
            <a:r>
              <a:t/>
            </a:r>
            <a:endParaRPr/>
          </a:p>
        </p:txBody>
      </p:sp>
      <p:sp>
        <p:nvSpPr>
          <p:cNvPr id="529" name="Google Shape;529;p65"/>
          <p:cNvSpPr txBox="1"/>
          <p:nvPr>
            <p:ph idx="2" type="body"/>
          </p:nvPr>
        </p:nvSpPr>
        <p:spPr>
          <a:xfrm>
            <a:off x="4832400" y="1918800"/>
            <a:ext cx="3999900" cy="1305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Why can we multiply 4 x 2 to get the numerator of the product?</a:t>
            </a:r>
            <a:endParaRPr/>
          </a:p>
          <a:p>
            <a:pPr indent="0" lvl="0" marL="457200" rtl="0" algn="l">
              <a:spcBef>
                <a:spcPts val="1600"/>
              </a:spcBef>
              <a:spcAft>
                <a:spcPts val="0"/>
              </a:spcAft>
              <a:buNone/>
            </a:pPr>
            <a:r>
              <a:t/>
            </a:r>
            <a:endParaRPr/>
          </a:p>
          <a:p>
            <a:pPr indent="-317500" lvl="0" marL="457200" rtl="0" algn="l">
              <a:spcBef>
                <a:spcPts val="1600"/>
              </a:spcBef>
              <a:spcAft>
                <a:spcPts val="0"/>
              </a:spcAft>
              <a:buSzPts val="1400"/>
              <a:buChar char="●"/>
            </a:pPr>
            <a:r>
              <a:rPr lang="en"/>
              <a:t>Why is the denominator of the product the same as the fraction in the expression?</a:t>
            </a:r>
            <a:endParaRPr/>
          </a:p>
        </p:txBody>
      </p:sp>
      <p:sp>
        <p:nvSpPr>
          <p:cNvPr id="530" name="Google Shape;530;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31" name="Google Shape;531;p65"/>
          <p:cNvPicPr preferRelativeResize="0"/>
          <p:nvPr/>
        </p:nvPicPr>
        <p:blipFill>
          <a:blip r:embed="rId3">
            <a:alphaModFix/>
          </a:blip>
          <a:stretch>
            <a:fillRect/>
          </a:stretch>
        </p:blipFill>
        <p:spPr>
          <a:xfrm>
            <a:off x="311700" y="2878676"/>
            <a:ext cx="3720675" cy="1014725"/>
          </a:xfrm>
          <a:prstGeom prst="rect">
            <a:avLst/>
          </a:prstGeom>
          <a:noFill/>
          <a:ln>
            <a:noFill/>
          </a:ln>
        </p:spPr>
      </p:pic>
      <p:pic>
        <p:nvPicPr>
          <p:cNvPr id="532" name="Google Shape;532;p65"/>
          <p:cNvPicPr preferRelativeResize="0"/>
          <p:nvPr/>
        </p:nvPicPr>
        <p:blipFill>
          <a:blip r:embed="rId4">
            <a:alphaModFix/>
          </a:blip>
          <a:stretch>
            <a:fillRect/>
          </a:stretch>
        </p:blipFill>
        <p:spPr>
          <a:xfrm>
            <a:off x="1189475" y="2122825"/>
            <a:ext cx="1397400" cy="5030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6"/>
          <p:cNvSpPr txBox="1"/>
          <p:nvPr>
            <p:ph type="ctrTitle"/>
          </p:nvPr>
        </p:nvSpPr>
        <p:spPr>
          <a:xfrm>
            <a:off x="1248250" y="1997550"/>
            <a:ext cx="65607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Relate Multiplication Expressions</a:t>
            </a:r>
            <a:endParaRPr sz="4000">
              <a:solidFill>
                <a:srgbClr val="434343"/>
              </a:solidFill>
              <a:latin typeface="Hepta Slab"/>
              <a:ea typeface="Hepta Slab"/>
              <a:cs typeface="Hepta Slab"/>
              <a:sym typeface="Hepta Slab"/>
            </a:endParaRPr>
          </a:p>
        </p:txBody>
      </p:sp>
      <p:sp>
        <p:nvSpPr>
          <p:cNvPr id="538" name="Google Shape;538;p66"/>
          <p:cNvSpPr txBox="1"/>
          <p:nvPr/>
        </p:nvSpPr>
        <p:spPr>
          <a:xfrm>
            <a:off x="2398150" y="2925225"/>
            <a:ext cx="627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multiplication expressions in different ways.</a:t>
            </a:r>
            <a:endParaRPr b="1">
              <a:latin typeface="Quicksand"/>
              <a:ea typeface="Quicksand"/>
              <a:cs typeface="Quicksand"/>
              <a:sym typeface="Quicksand"/>
            </a:endParaRPr>
          </a:p>
        </p:txBody>
      </p:sp>
      <p:sp>
        <p:nvSpPr>
          <p:cNvPr id="539" name="Google Shape;539;p66"/>
          <p:cNvSpPr/>
          <p:nvPr/>
        </p:nvSpPr>
        <p:spPr>
          <a:xfrm>
            <a:off x="1810977" y="28697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66"/>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7"/>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How Many Do You See?</a:t>
            </a:r>
            <a:endParaRPr b="0" sz="2800">
              <a:solidFill>
                <a:schemeClr val="accent5"/>
              </a:solidFill>
              <a:latin typeface="Hepta Slab"/>
              <a:ea typeface="Hepta Slab"/>
              <a:cs typeface="Hepta Slab"/>
              <a:sym typeface="Hepta Slab"/>
            </a:endParaRPr>
          </a:p>
        </p:txBody>
      </p:sp>
      <p:sp>
        <p:nvSpPr>
          <p:cNvPr id="546" name="Google Shape;546;p67"/>
          <p:cNvSpPr txBox="1"/>
          <p:nvPr/>
        </p:nvSpPr>
        <p:spPr>
          <a:xfrm>
            <a:off x="8270350" y="143050"/>
            <a:ext cx="818700" cy="706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Warm up</a:t>
            </a:r>
            <a:endParaRPr b="1" sz="1600">
              <a:solidFill>
                <a:schemeClr val="accent3"/>
              </a:solidFill>
              <a:latin typeface="Nixie One"/>
              <a:ea typeface="Nixie One"/>
              <a:cs typeface="Nixie One"/>
              <a:sym typeface="Nixie One"/>
            </a:endParaRPr>
          </a:p>
        </p:txBody>
      </p:sp>
      <p:sp>
        <p:nvSpPr>
          <p:cNvPr id="547" name="Google Shape;547;p67"/>
          <p:cNvSpPr txBox="1"/>
          <p:nvPr/>
        </p:nvSpPr>
        <p:spPr>
          <a:xfrm>
            <a:off x="1043100" y="3986950"/>
            <a:ext cx="7057800" cy="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900">
              <a:latin typeface="Bitter"/>
              <a:ea typeface="Bitter"/>
              <a:cs typeface="Bitter"/>
              <a:sym typeface="Bitter"/>
            </a:endParaRPr>
          </a:p>
        </p:txBody>
      </p:sp>
      <p:sp>
        <p:nvSpPr>
          <p:cNvPr id="548" name="Google Shape;548;p67"/>
          <p:cNvSpPr txBox="1"/>
          <p:nvPr/>
        </p:nvSpPr>
        <p:spPr>
          <a:xfrm>
            <a:off x="541675" y="1400650"/>
            <a:ext cx="39804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595959"/>
                </a:solidFill>
                <a:latin typeface="Caveat Brush"/>
                <a:ea typeface="Caveat Brush"/>
                <a:cs typeface="Caveat Brush"/>
                <a:sym typeface="Caveat Brush"/>
              </a:rPr>
              <a:t>How many thirds do you see? </a:t>
            </a:r>
            <a:endParaRPr sz="2700">
              <a:solidFill>
                <a:srgbClr val="595959"/>
              </a:solidFill>
              <a:latin typeface="Caveat Brush"/>
              <a:ea typeface="Caveat Brush"/>
              <a:cs typeface="Caveat Brush"/>
              <a:sym typeface="Caveat Brush"/>
            </a:endParaRPr>
          </a:p>
        </p:txBody>
      </p:sp>
      <p:sp>
        <p:nvSpPr>
          <p:cNvPr id="549" name="Google Shape;549;p67"/>
          <p:cNvSpPr txBox="1"/>
          <p:nvPr/>
        </p:nvSpPr>
        <p:spPr>
          <a:xfrm>
            <a:off x="5449975" y="3899575"/>
            <a:ext cx="29640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595959"/>
                </a:solidFill>
                <a:latin typeface="Caveat Brush"/>
                <a:ea typeface="Caveat Brush"/>
                <a:cs typeface="Caveat Brush"/>
                <a:sym typeface="Caveat Brush"/>
              </a:rPr>
              <a:t> How do you see them?</a:t>
            </a:r>
            <a:endParaRPr sz="2700">
              <a:solidFill>
                <a:srgbClr val="595959"/>
              </a:solidFill>
              <a:latin typeface="Caveat Brush"/>
              <a:ea typeface="Caveat Brush"/>
              <a:cs typeface="Caveat Brush"/>
              <a:sym typeface="Caveat Brush"/>
            </a:endParaRPr>
          </a:p>
        </p:txBody>
      </p:sp>
      <p:pic>
        <p:nvPicPr>
          <p:cNvPr id="550" name="Google Shape;550;p67"/>
          <p:cNvPicPr preferRelativeResize="0"/>
          <p:nvPr/>
        </p:nvPicPr>
        <p:blipFill>
          <a:blip r:embed="rId3">
            <a:alphaModFix/>
          </a:blip>
          <a:stretch>
            <a:fillRect/>
          </a:stretch>
        </p:blipFill>
        <p:spPr>
          <a:xfrm>
            <a:off x="1695450" y="2193100"/>
            <a:ext cx="5449500" cy="14043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8"/>
          <p:cNvSpPr txBox="1"/>
          <p:nvPr>
            <p:ph type="ctrTitle"/>
          </p:nvPr>
        </p:nvSpPr>
        <p:spPr>
          <a:xfrm>
            <a:off x="244225" y="441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Complete the Equation</a:t>
            </a:r>
            <a:endParaRPr b="0" sz="2700">
              <a:solidFill>
                <a:schemeClr val="accent5"/>
              </a:solidFill>
              <a:latin typeface="Hepta Slab"/>
              <a:ea typeface="Hepta Slab"/>
              <a:cs typeface="Hepta Slab"/>
              <a:sym typeface="Hepta Slab"/>
            </a:endParaRPr>
          </a:p>
        </p:txBody>
      </p:sp>
      <p:sp>
        <p:nvSpPr>
          <p:cNvPr id="556" name="Google Shape;556;p68"/>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557" name="Google Shape;557;p68"/>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58" name="Google Shape;558;p68"/>
          <p:cNvPicPr preferRelativeResize="0"/>
          <p:nvPr/>
        </p:nvPicPr>
        <p:blipFill>
          <a:blip r:embed="rId3">
            <a:alphaModFix/>
          </a:blip>
          <a:stretch>
            <a:fillRect/>
          </a:stretch>
        </p:blipFill>
        <p:spPr>
          <a:xfrm>
            <a:off x="1101275" y="1021021"/>
            <a:ext cx="6395857" cy="386197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69"/>
          <p:cNvSpPr txBox="1"/>
          <p:nvPr>
            <p:ph type="ctrTitle"/>
          </p:nvPr>
        </p:nvSpPr>
        <p:spPr>
          <a:xfrm>
            <a:off x="244225" y="441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Complete the Equation</a:t>
            </a:r>
            <a:endParaRPr b="0" sz="2700">
              <a:solidFill>
                <a:schemeClr val="accent5"/>
              </a:solidFill>
              <a:latin typeface="Hepta Slab"/>
              <a:ea typeface="Hepta Slab"/>
              <a:cs typeface="Hepta Slab"/>
              <a:sym typeface="Hepta Slab"/>
            </a:endParaRPr>
          </a:p>
        </p:txBody>
      </p:sp>
      <p:sp>
        <p:nvSpPr>
          <p:cNvPr id="564" name="Google Shape;564;p69"/>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565" name="Google Shape;565;p69"/>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66" name="Google Shape;566;p69"/>
          <p:cNvPicPr preferRelativeResize="0"/>
          <p:nvPr/>
        </p:nvPicPr>
        <p:blipFill>
          <a:blip r:embed="rId3">
            <a:alphaModFix/>
          </a:blip>
          <a:stretch>
            <a:fillRect/>
          </a:stretch>
        </p:blipFill>
        <p:spPr>
          <a:xfrm>
            <a:off x="1314425" y="1382575"/>
            <a:ext cx="6838950" cy="25431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70"/>
          <p:cNvSpPr txBox="1"/>
          <p:nvPr>
            <p:ph type="ctrTitle"/>
          </p:nvPr>
        </p:nvSpPr>
        <p:spPr>
          <a:xfrm>
            <a:off x="244225" y="441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Complete the Equation</a:t>
            </a:r>
            <a:endParaRPr b="0" sz="2700">
              <a:solidFill>
                <a:schemeClr val="accent5"/>
              </a:solidFill>
              <a:latin typeface="Hepta Slab"/>
              <a:ea typeface="Hepta Slab"/>
              <a:cs typeface="Hepta Slab"/>
              <a:sym typeface="Hepta Slab"/>
            </a:endParaRPr>
          </a:p>
        </p:txBody>
      </p:sp>
      <p:sp>
        <p:nvSpPr>
          <p:cNvPr id="572" name="Google Shape;572;p70"/>
          <p:cNvSpPr txBox="1"/>
          <p:nvPr/>
        </p:nvSpPr>
        <p:spPr>
          <a:xfrm>
            <a:off x="8016625" y="0"/>
            <a:ext cx="980400" cy="7437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#1</a:t>
            </a:r>
            <a:endParaRPr b="1" sz="1600">
              <a:solidFill>
                <a:schemeClr val="accent3"/>
              </a:solidFill>
              <a:latin typeface="Nixie One"/>
              <a:ea typeface="Nixie One"/>
              <a:cs typeface="Nixie One"/>
              <a:sym typeface="Nixie One"/>
            </a:endParaRPr>
          </a:p>
        </p:txBody>
      </p:sp>
      <p:sp>
        <p:nvSpPr>
          <p:cNvPr id="573" name="Google Shape;573;p70"/>
          <p:cNvSpPr txBox="1"/>
          <p:nvPr/>
        </p:nvSpPr>
        <p:spPr>
          <a:xfrm>
            <a:off x="797275" y="1207075"/>
            <a:ext cx="34500" cy="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74" name="Google Shape;574;p70"/>
          <p:cNvPicPr preferRelativeResize="0"/>
          <p:nvPr/>
        </p:nvPicPr>
        <p:blipFill>
          <a:blip r:embed="rId3">
            <a:alphaModFix/>
          </a:blip>
          <a:stretch>
            <a:fillRect/>
          </a:stretch>
        </p:blipFill>
        <p:spPr>
          <a:xfrm>
            <a:off x="954075" y="1417925"/>
            <a:ext cx="7392774" cy="23076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71"/>
          <p:cNvSpPr txBox="1"/>
          <p:nvPr>
            <p:ph type="ctrTitle"/>
          </p:nvPr>
        </p:nvSpPr>
        <p:spPr>
          <a:xfrm>
            <a:off x="2166500" y="337275"/>
            <a:ext cx="53112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Equivalent Expressions</a:t>
            </a:r>
            <a:endParaRPr b="0" sz="2800">
              <a:solidFill>
                <a:schemeClr val="accent5"/>
              </a:solidFill>
              <a:latin typeface="Hepta Slab"/>
              <a:ea typeface="Hepta Slab"/>
              <a:cs typeface="Hepta Slab"/>
              <a:sym typeface="Hepta Slab"/>
            </a:endParaRPr>
          </a:p>
        </p:txBody>
      </p:sp>
      <p:sp>
        <p:nvSpPr>
          <p:cNvPr id="580" name="Google Shape;580;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581" name="Google Shape;581;p71"/>
          <p:cNvPicPr preferRelativeResize="0"/>
          <p:nvPr/>
        </p:nvPicPr>
        <p:blipFill>
          <a:blip r:embed="rId3">
            <a:alphaModFix/>
          </a:blip>
          <a:stretch>
            <a:fillRect/>
          </a:stretch>
        </p:blipFill>
        <p:spPr>
          <a:xfrm>
            <a:off x="2166500" y="933975"/>
            <a:ext cx="4681939" cy="39047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72"/>
          <p:cNvSpPr txBox="1"/>
          <p:nvPr>
            <p:ph type="ctrTitle"/>
          </p:nvPr>
        </p:nvSpPr>
        <p:spPr>
          <a:xfrm>
            <a:off x="2166500" y="337275"/>
            <a:ext cx="53112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solidFill>
                  <a:schemeClr val="accent5"/>
                </a:solidFill>
                <a:latin typeface="Hepta Slab"/>
                <a:ea typeface="Hepta Slab"/>
                <a:cs typeface="Hepta Slab"/>
                <a:sym typeface="Hepta Slab"/>
              </a:rPr>
              <a:t>Equivalent Expressions</a:t>
            </a:r>
            <a:endParaRPr b="0" sz="2800">
              <a:solidFill>
                <a:schemeClr val="accent5"/>
              </a:solidFill>
              <a:latin typeface="Hepta Slab"/>
              <a:ea typeface="Hepta Slab"/>
              <a:cs typeface="Hepta Slab"/>
              <a:sym typeface="Hepta Slab"/>
            </a:endParaRPr>
          </a:p>
        </p:txBody>
      </p:sp>
      <p:sp>
        <p:nvSpPr>
          <p:cNvPr id="587" name="Google Shape;587;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sz="1600">
                <a:solidFill>
                  <a:schemeClr val="accent3"/>
                </a:solidFill>
                <a:latin typeface="Nixie One"/>
                <a:ea typeface="Nixie One"/>
                <a:cs typeface="Nixie One"/>
                <a:sym typeface="Nixie One"/>
              </a:rPr>
              <a:t>Activity #2</a:t>
            </a:r>
            <a:endParaRPr b="1" sz="1600">
              <a:solidFill>
                <a:schemeClr val="accent3"/>
              </a:solidFill>
              <a:latin typeface="Nixie One"/>
              <a:ea typeface="Nixie One"/>
              <a:cs typeface="Nixie One"/>
              <a:sym typeface="Nixie One"/>
            </a:endParaRPr>
          </a:p>
        </p:txBody>
      </p:sp>
      <p:pic>
        <p:nvPicPr>
          <p:cNvPr id="588" name="Google Shape;588;p72"/>
          <p:cNvPicPr preferRelativeResize="0"/>
          <p:nvPr/>
        </p:nvPicPr>
        <p:blipFill>
          <a:blip r:embed="rId3">
            <a:alphaModFix/>
          </a:blip>
          <a:stretch>
            <a:fillRect/>
          </a:stretch>
        </p:blipFill>
        <p:spPr>
          <a:xfrm>
            <a:off x="473025" y="1108750"/>
            <a:ext cx="3362775" cy="3077401"/>
          </a:xfrm>
          <a:prstGeom prst="rect">
            <a:avLst/>
          </a:prstGeom>
          <a:noFill/>
          <a:ln>
            <a:noFill/>
          </a:ln>
        </p:spPr>
      </p:pic>
      <p:pic>
        <p:nvPicPr>
          <p:cNvPr id="589" name="Google Shape;589;p72"/>
          <p:cNvPicPr preferRelativeResize="0"/>
          <p:nvPr/>
        </p:nvPicPr>
        <p:blipFill>
          <a:blip r:embed="rId4">
            <a:alphaModFix/>
          </a:blip>
          <a:stretch>
            <a:fillRect/>
          </a:stretch>
        </p:blipFill>
        <p:spPr>
          <a:xfrm>
            <a:off x="4101995" y="1375995"/>
            <a:ext cx="4450001" cy="14062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Let’s Put it All Together</a:t>
            </a:r>
            <a:endParaRPr b="0" sz="3000">
              <a:solidFill>
                <a:schemeClr val="accent5"/>
              </a:solidFill>
              <a:latin typeface="Hepta Slab"/>
              <a:ea typeface="Hepta Slab"/>
              <a:cs typeface="Hepta Slab"/>
              <a:sym typeface="Hepta Slab"/>
            </a:endParaRPr>
          </a:p>
        </p:txBody>
      </p:sp>
      <p:sp>
        <p:nvSpPr>
          <p:cNvPr id="595" name="Google Shape;595;p7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b="1" lang="en">
                <a:solidFill>
                  <a:schemeClr val="accent3"/>
                </a:solidFill>
                <a:latin typeface="Nixie One"/>
                <a:ea typeface="Nixie One"/>
                <a:cs typeface="Nixie One"/>
                <a:sym typeface="Nixie One"/>
              </a:rPr>
              <a:t>Lesson Synthesis</a:t>
            </a:r>
            <a:endParaRPr b="1">
              <a:solidFill>
                <a:schemeClr val="accent3"/>
              </a:solidFill>
              <a:latin typeface="Nixie One"/>
              <a:ea typeface="Nixie One"/>
              <a:cs typeface="Nixie One"/>
              <a:sym typeface="Nixie One"/>
            </a:endParaRPr>
          </a:p>
        </p:txBody>
      </p:sp>
      <p:sp>
        <p:nvSpPr>
          <p:cNvPr id="596" name="Google Shape;596;p7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solidFill>
                <a:schemeClr val="dk1"/>
              </a:solidFill>
            </a:endParaRPr>
          </a:p>
          <a:p>
            <a:pPr indent="0" lvl="0" marL="0" rtl="0" algn="l">
              <a:spcBef>
                <a:spcPts val="0"/>
              </a:spcBef>
              <a:spcAft>
                <a:spcPts val="1600"/>
              </a:spcAft>
              <a:buNone/>
            </a:pPr>
            <a:r>
              <a:t/>
            </a:r>
            <a:endParaRPr/>
          </a:p>
        </p:txBody>
      </p:sp>
      <p:sp>
        <p:nvSpPr>
          <p:cNvPr id="597" name="Google Shape;597;p73"/>
          <p:cNvSpPr txBox="1"/>
          <p:nvPr>
            <p:ph idx="2" type="body"/>
          </p:nvPr>
        </p:nvSpPr>
        <p:spPr>
          <a:xfrm>
            <a:off x="3702425" y="1918800"/>
            <a:ext cx="5130000" cy="1305900"/>
          </a:xfrm>
          <a:prstGeom prst="rect">
            <a:avLst/>
          </a:prstGeom>
        </p:spPr>
        <p:txBody>
          <a:bodyPr anchorCtr="0" anchor="t" bIns="91425" lIns="91425" spcFirstLastPara="1" rIns="91425" wrap="square" tIns="91425">
            <a:noAutofit/>
          </a:bodyPr>
          <a:lstStyle/>
          <a:p>
            <a:pPr indent="0" lvl="0" marL="457200" rtl="0" algn="l">
              <a:spcBef>
                <a:spcPts val="0"/>
              </a:spcBef>
              <a:spcAft>
                <a:spcPts val="1600"/>
              </a:spcAft>
              <a:buNone/>
            </a:pPr>
            <a:r>
              <a:rPr lang="en" sz="2200">
                <a:latin typeface="Bitter"/>
                <a:ea typeface="Bitter"/>
                <a:cs typeface="Bitter"/>
                <a:sym typeface="Bitter"/>
              </a:rPr>
              <a:t>H</a:t>
            </a:r>
            <a:r>
              <a:rPr lang="en" sz="2200">
                <a:latin typeface="Bitter"/>
                <a:ea typeface="Bitter"/>
                <a:cs typeface="Bitter"/>
                <a:sym typeface="Bitter"/>
              </a:rPr>
              <a:t>ow does the first equation relate to the second equation, and how does that one relate to the third equation?</a:t>
            </a:r>
            <a:endParaRPr sz="2200">
              <a:latin typeface="Bitter"/>
              <a:ea typeface="Bitter"/>
              <a:cs typeface="Bitter"/>
              <a:sym typeface="Bitter"/>
            </a:endParaRPr>
          </a:p>
        </p:txBody>
      </p:sp>
      <p:sp>
        <p:nvSpPr>
          <p:cNvPr id="598" name="Google Shape;598;p7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99" name="Google Shape;599;p73"/>
          <p:cNvPicPr preferRelativeResize="0"/>
          <p:nvPr/>
        </p:nvPicPr>
        <p:blipFill>
          <a:blip r:embed="rId3">
            <a:alphaModFix/>
          </a:blip>
          <a:stretch>
            <a:fillRect/>
          </a:stretch>
        </p:blipFill>
        <p:spPr>
          <a:xfrm>
            <a:off x="977000" y="1266250"/>
            <a:ext cx="2461599" cy="330262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74"/>
          <p:cNvSpPr txBox="1"/>
          <p:nvPr>
            <p:ph type="ctrTitle"/>
          </p:nvPr>
        </p:nvSpPr>
        <p:spPr>
          <a:xfrm>
            <a:off x="2040950" y="1786750"/>
            <a:ext cx="5423400" cy="73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400">
                <a:solidFill>
                  <a:srgbClr val="434343"/>
                </a:solidFill>
                <a:latin typeface="Hepta Slab"/>
                <a:ea typeface="Hepta Slab"/>
                <a:cs typeface="Hepta Slab"/>
                <a:sym typeface="Hepta Slab"/>
              </a:rPr>
              <a:t>Share Bread</a:t>
            </a:r>
            <a:endParaRPr sz="4400">
              <a:solidFill>
                <a:srgbClr val="434343"/>
              </a:solidFill>
              <a:latin typeface="Hepta Slab"/>
              <a:ea typeface="Hepta Slab"/>
              <a:cs typeface="Hepta Slab"/>
              <a:sym typeface="Hepta Slab"/>
            </a:endParaRPr>
          </a:p>
        </p:txBody>
      </p:sp>
      <p:sp>
        <p:nvSpPr>
          <p:cNvPr id="605" name="Google Shape;605;p74"/>
          <p:cNvSpPr txBox="1"/>
          <p:nvPr/>
        </p:nvSpPr>
        <p:spPr>
          <a:xfrm>
            <a:off x="2698200" y="267927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share one thing.</a:t>
            </a:r>
            <a:endParaRPr>
              <a:latin typeface="Quicksand"/>
              <a:ea typeface="Quicksand"/>
              <a:cs typeface="Quicksand"/>
              <a:sym typeface="Quicksand"/>
            </a:endParaRPr>
          </a:p>
        </p:txBody>
      </p:sp>
      <p:sp>
        <p:nvSpPr>
          <p:cNvPr id="606" name="Google Shape;606;p74"/>
          <p:cNvSpPr/>
          <p:nvPr/>
        </p:nvSpPr>
        <p:spPr>
          <a:xfrm>
            <a:off x="217187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74"/>
          <p:cNvSpPr txBox="1"/>
          <p:nvPr/>
        </p:nvSpPr>
        <p:spPr>
          <a:xfrm>
            <a:off x="-924675" y="4859100"/>
            <a:ext cx="2698200" cy="2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Quicksand"/>
                <a:ea typeface="Quicksand"/>
                <a:cs typeface="Quicksand"/>
                <a:sym typeface="Quicksand"/>
              </a:rPr>
              <a:t>5.NF.B.3</a:t>
            </a:r>
            <a:endParaRPr sz="1100">
              <a:latin typeface="Quicksand"/>
              <a:ea typeface="Quicksand"/>
              <a:cs typeface="Quicksand"/>
              <a:sym typeface="Quicksand"/>
            </a:endParaRPr>
          </a:p>
        </p:txBody>
      </p:sp>
      <p:sp>
        <p:nvSpPr>
          <p:cNvPr id="608" name="Google Shape;608;p74"/>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endParaRPr sz="8000">
              <a:solidFill>
                <a:schemeClr val="dk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75"/>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Do You Know About ⅕ ?</a:t>
            </a:r>
            <a:endParaRPr b="0" sz="3000">
              <a:solidFill>
                <a:schemeClr val="accent5"/>
              </a:solidFill>
              <a:latin typeface="Hepta Slab"/>
              <a:ea typeface="Hepta Slab"/>
              <a:cs typeface="Hepta Slab"/>
              <a:sym typeface="Hepta Slab"/>
            </a:endParaRPr>
          </a:p>
        </p:txBody>
      </p:sp>
      <p:sp>
        <p:nvSpPr>
          <p:cNvPr id="614" name="Google Shape;614;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15" name="Google Shape;615;p75"/>
          <p:cNvPicPr preferRelativeResize="0"/>
          <p:nvPr/>
        </p:nvPicPr>
        <p:blipFill>
          <a:blip r:embed="rId3">
            <a:alphaModFix/>
          </a:blip>
          <a:stretch>
            <a:fillRect/>
          </a:stretch>
        </p:blipFill>
        <p:spPr>
          <a:xfrm>
            <a:off x="3638550" y="1533972"/>
            <a:ext cx="1866900" cy="24479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76"/>
          <p:cNvSpPr txBox="1"/>
          <p:nvPr>
            <p:ph type="ctrTitle"/>
          </p:nvPr>
        </p:nvSpPr>
        <p:spPr>
          <a:xfrm>
            <a:off x="527325" y="466150"/>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Equal Shares of Bread</a:t>
            </a:r>
            <a:endParaRPr b="0" sz="3000">
              <a:solidFill>
                <a:schemeClr val="accent5"/>
              </a:solidFill>
              <a:latin typeface="Hepta Slab"/>
              <a:ea typeface="Hepta Slab"/>
              <a:cs typeface="Hepta Slab"/>
              <a:sym typeface="Hepta Slab"/>
            </a:endParaRPr>
          </a:p>
        </p:txBody>
      </p:sp>
      <p:sp>
        <p:nvSpPr>
          <p:cNvPr id="621" name="Google Shape;621;p7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22" name="Google Shape;622;p76"/>
          <p:cNvPicPr preferRelativeResize="0"/>
          <p:nvPr/>
        </p:nvPicPr>
        <p:blipFill>
          <a:blip r:embed="rId3">
            <a:alphaModFix/>
          </a:blip>
          <a:stretch>
            <a:fillRect/>
          </a:stretch>
        </p:blipFill>
        <p:spPr>
          <a:xfrm>
            <a:off x="319900" y="1199475"/>
            <a:ext cx="4522992" cy="3679325"/>
          </a:xfrm>
          <a:prstGeom prst="rect">
            <a:avLst/>
          </a:prstGeom>
          <a:noFill/>
          <a:ln>
            <a:noFill/>
          </a:ln>
        </p:spPr>
      </p:pic>
      <p:pic>
        <p:nvPicPr>
          <p:cNvPr id="623" name="Google Shape;623;p76"/>
          <p:cNvPicPr preferRelativeResize="0"/>
          <p:nvPr/>
        </p:nvPicPr>
        <p:blipFill>
          <a:blip r:embed="rId4">
            <a:alphaModFix/>
          </a:blip>
          <a:stretch>
            <a:fillRect/>
          </a:stretch>
        </p:blipFill>
        <p:spPr>
          <a:xfrm>
            <a:off x="4928492" y="1635225"/>
            <a:ext cx="3996308" cy="269448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77"/>
          <p:cNvSpPr txBox="1"/>
          <p:nvPr>
            <p:ph type="ctrTitle"/>
          </p:nvPr>
        </p:nvSpPr>
        <p:spPr>
          <a:xfrm>
            <a:off x="2591025" y="397750"/>
            <a:ext cx="3320700" cy="580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One Loaf</a:t>
            </a:r>
            <a:endParaRPr b="0" sz="3000">
              <a:solidFill>
                <a:schemeClr val="accent5"/>
              </a:solidFill>
              <a:latin typeface="Hepta Slab"/>
              <a:ea typeface="Hepta Slab"/>
              <a:cs typeface="Hepta Slab"/>
              <a:sym typeface="Hepta Slab"/>
            </a:endParaRPr>
          </a:p>
        </p:txBody>
      </p:sp>
      <p:sp>
        <p:nvSpPr>
          <p:cNvPr id="629" name="Google Shape;629;p7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630" name="Google Shape;630;p77"/>
          <p:cNvPicPr preferRelativeResize="0"/>
          <p:nvPr/>
        </p:nvPicPr>
        <p:blipFill rotWithShape="1">
          <a:blip r:embed="rId3">
            <a:alphaModFix/>
          </a:blip>
          <a:srcRect b="33497" l="0" r="0" t="0"/>
          <a:stretch/>
        </p:blipFill>
        <p:spPr>
          <a:xfrm>
            <a:off x="288125" y="1398277"/>
            <a:ext cx="4469474" cy="2912476"/>
          </a:xfrm>
          <a:prstGeom prst="rect">
            <a:avLst/>
          </a:prstGeom>
          <a:noFill/>
          <a:ln>
            <a:noFill/>
          </a:ln>
        </p:spPr>
      </p:pic>
      <p:pic>
        <p:nvPicPr>
          <p:cNvPr id="631" name="Google Shape;631;p77"/>
          <p:cNvPicPr preferRelativeResize="0"/>
          <p:nvPr/>
        </p:nvPicPr>
        <p:blipFill rotWithShape="1">
          <a:blip r:embed="rId3">
            <a:alphaModFix/>
          </a:blip>
          <a:srcRect b="0" l="0" r="24465" t="84436"/>
          <a:stretch/>
        </p:blipFill>
        <p:spPr>
          <a:xfrm>
            <a:off x="4853025" y="2151000"/>
            <a:ext cx="4168106" cy="8415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78"/>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637" name="Google Shape;637;p78"/>
          <p:cNvSpPr/>
          <p:nvPr/>
        </p:nvSpPr>
        <p:spPr>
          <a:xfrm flipH="1">
            <a:off x="612599" y="1625725"/>
            <a:ext cx="2876076" cy="217736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78"/>
          <p:cNvSpPr txBox="1"/>
          <p:nvPr/>
        </p:nvSpPr>
        <p:spPr>
          <a:xfrm>
            <a:off x="1124088" y="179317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does the expression mean in terms of the problems we were solving about people sharing a loaf of bread?</a:t>
            </a:r>
            <a:endParaRPr b="1" sz="1300">
              <a:latin typeface="Quicksand"/>
              <a:ea typeface="Quicksand"/>
              <a:cs typeface="Quicksand"/>
              <a:sym typeface="Quicksand"/>
            </a:endParaRPr>
          </a:p>
        </p:txBody>
      </p:sp>
      <p:sp>
        <p:nvSpPr>
          <p:cNvPr id="639" name="Google Shape;639;p7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descr="&lt;math xmlns=&quot;http://www.w3.org/1998/Math/MathML&quot; display=&quot;block&quot; data-is-equatio=&quot;1&quot; data-latex=&quot;1\ \div\ 6&quot;&gt;&lt;mn&gt;1&lt;/mn&gt;&lt;mtext&gt;&lt;/mtext&gt;&lt;mo&gt;÷&lt;/mo&gt;&lt;mtext&gt;&lt;/mtext&gt;&lt;mn&gt;6&lt;/mn&gt;&lt;/math&gt;" id="640" name="Google Shape;640;p78" title="1 division sign 6"/>
          <p:cNvPicPr preferRelativeResize="0"/>
          <p:nvPr/>
        </p:nvPicPr>
        <p:blipFill>
          <a:blip r:embed="rId3">
            <a:alphaModFix/>
          </a:blip>
          <a:stretch>
            <a:fillRect/>
          </a:stretch>
        </p:blipFill>
        <p:spPr>
          <a:xfrm>
            <a:off x="3865148" y="1390475"/>
            <a:ext cx="2682281" cy="841500"/>
          </a:xfrm>
          <a:prstGeom prst="rect">
            <a:avLst/>
          </a:prstGeom>
          <a:noFill/>
          <a:ln>
            <a:noFill/>
          </a:ln>
        </p:spPr>
      </p:pic>
      <p:sp>
        <p:nvSpPr>
          <p:cNvPr id="641" name="Google Shape;641;p78"/>
          <p:cNvSpPr/>
          <p:nvPr/>
        </p:nvSpPr>
        <p:spPr>
          <a:xfrm>
            <a:off x="5884024" y="2371700"/>
            <a:ext cx="2876076" cy="217736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78"/>
          <p:cNvSpPr txBox="1"/>
          <p:nvPr/>
        </p:nvSpPr>
        <p:spPr>
          <a:xfrm>
            <a:off x="6362188" y="26886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much of the loaf of bread will each person get?</a:t>
            </a:r>
            <a:endParaRPr b="1" sz="1300">
              <a:latin typeface="Quicksand"/>
              <a:ea typeface="Quicksand"/>
              <a:cs typeface="Quicksand"/>
              <a:sym typeface="Quicksan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79"/>
          <p:cNvSpPr txBox="1"/>
          <p:nvPr>
            <p:ph type="ctrTitle"/>
          </p:nvPr>
        </p:nvSpPr>
        <p:spPr>
          <a:xfrm>
            <a:off x="2112400" y="1652550"/>
            <a:ext cx="5349300" cy="73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400">
                <a:solidFill>
                  <a:srgbClr val="434343"/>
                </a:solidFill>
                <a:latin typeface="Hepta Slab"/>
                <a:ea typeface="Hepta Slab"/>
                <a:cs typeface="Hepta Slab"/>
                <a:sym typeface="Hepta Slab"/>
              </a:rPr>
              <a:t>Share More</a:t>
            </a:r>
            <a:endParaRPr sz="4400">
              <a:solidFill>
                <a:srgbClr val="434343"/>
              </a:solidFill>
              <a:latin typeface="Hepta Slab"/>
              <a:ea typeface="Hepta Slab"/>
              <a:cs typeface="Hepta Slab"/>
              <a:sym typeface="Hepta Slab"/>
            </a:endParaRPr>
          </a:p>
        </p:txBody>
      </p:sp>
      <p:sp>
        <p:nvSpPr>
          <p:cNvPr id="648" name="Google Shape;648;p79"/>
          <p:cNvSpPr txBox="1"/>
          <p:nvPr/>
        </p:nvSpPr>
        <p:spPr>
          <a:xfrm>
            <a:off x="2788775" y="246842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share things equally. </a:t>
            </a:r>
            <a:endParaRPr>
              <a:latin typeface="Quicksand"/>
              <a:ea typeface="Quicksand"/>
              <a:cs typeface="Quicksand"/>
              <a:sym typeface="Quicksand"/>
            </a:endParaRPr>
          </a:p>
        </p:txBody>
      </p:sp>
      <p:sp>
        <p:nvSpPr>
          <p:cNvPr id="649" name="Google Shape;649;p79"/>
          <p:cNvSpPr/>
          <p:nvPr/>
        </p:nvSpPr>
        <p:spPr>
          <a:xfrm>
            <a:off x="2311027" y="24684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5.NF.B.3</a:t>
            </a:r>
            <a:endParaRPr sz="1100">
              <a:latin typeface="Quicksand"/>
              <a:ea typeface="Quicksand"/>
              <a:cs typeface="Quicksand"/>
              <a:sym typeface="Quicksand"/>
            </a:endParaRPr>
          </a:p>
        </p:txBody>
      </p:sp>
      <p:sp>
        <p:nvSpPr>
          <p:cNvPr id="651" name="Google Shape;651;p79"/>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a:t>
            </a:r>
            <a:endParaRPr sz="8000">
              <a:solidFill>
                <a:schemeClr val="dk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80"/>
          <p:cNvSpPr txBox="1"/>
          <p:nvPr>
            <p:ph type="ctrTitle"/>
          </p:nvPr>
        </p:nvSpPr>
        <p:spPr>
          <a:xfrm>
            <a:off x="1406950" y="615925"/>
            <a:ext cx="6198000" cy="720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5"/>
                </a:solidFill>
                <a:latin typeface="Hepta Slab"/>
                <a:ea typeface="Hepta Slab"/>
                <a:cs typeface="Hepta Slab"/>
                <a:sym typeface="Hepta Slab"/>
              </a:rPr>
              <a:t>Estimation Exploration:</a:t>
            </a:r>
            <a:endParaRPr sz="2500">
              <a:solidFill>
                <a:schemeClr val="accent5"/>
              </a:solidFill>
              <a:latin typeface="Hepta Slab"/>
              <a:ea typeface="Hepta Slab"/>
              <a:cs typeface="Hepta Slab"/>
              <a:sym typeface="Hepta Slab"/>
            </a:endParaRPr>
          </a:p>
          <a:p>
            <a:pPr indent="0" lvl="0" marL="0" rtl="0" algn="l">
              <a:spcBef>
                <a:spcPts val="0"/>
              </a:spcBef>
              <a:spcAft>
                <a:spcPts val="0"/>
              </a:spcAft>
              <a:buNone/>
            </a:pPr>
            <a:r>
              <a:rPr lang="en" sz="2500">
                <a:solidFill>
                  <a:schemeClr val="accent5"/>
                </a:solidFill>
                <a:latin typeface="Hepta Slab"/>
                <a:ea typeface="Hepta Slab"/>
                <a:cs typeface="Hepta Slab"/>
                <a:sym typeface="Hepta Slab"/>
              </a:rPr>
              <a:t>Name that Fraction</a:t>
            </a:r>
            <a:endParaRPr sz="2500">
              <a:solidFill>
                <a:schemeClr val="accent5"/>
              </a:solidFill>
              <a:latin typeface="Hepta Slab"/>
              <a:ea typeface="Hepta Slab"/>
              <a:cs typeface="Hepta Slab"/>
              <a:sym typeface="Hepta Slab"/>
            </a:endParaRPr>
          </a:p>
        </p:txBody>
      </p:sp>
      <p:sp>
        <p:nvSpPr>
          <p:cNvPr id="657" name="Google Shape;657;p8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658" name="Google Shape;658;p80"/>
          <p:cNvPicPr preferRelativeResize="0"/>
          <p:nvPr/>
        </p:nvPicPr>
        <p:blipFill>
          <a:blip r:embed="rId3">
            <a:alphaModFix/>
          </a:blip>
          <a:stretch>
            <a:fillRect/>
          </a:stretch>
        </p:blipFill>
        <p:spPr>
          <a:xfrm>
            <a:off x="1752600" y="1728350"/>
            <a:ext cx="5638800" cy="23050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81"/>
          <p:cNvSpPr txBox="1"/>
          <p:nvPr>
            <p:ph type="ctrTitle"/>
          </p:nvPr>
        </p:nvSpPr>
        <p:spPr>
          <a:xfrm>
            <a:off x="499925" y="470275"/>
            <a:ext cx="3917100" cy="77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Share Sandwiches</a:t>
            </a:r>
            <a:endParaRPr b="0" sz="2800">
              <a:solidFill>
                <a:schemeClr val="accent5"/>
              </a:solidFill>
              <a:latin typeface="Hepta Slab"/>
              <a:ea typeface="Hepta Slab"/>
              <a:cs typeface="Hepta Slab"/>
              <a:sym typeface="Hepta Slab"/>
            </a:endParaRPr>
          </a:p>
        </p:txBody>
      </p:sp>
      <p:sp>
        <p:nvSpPr>
          <p:cNvPr id="664" name="Google Shape;664;p8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65" name="Google Shape;665;p81"/>
          <p:cNvPicPr preferRelativeResize="0"/>
          <p:nvPr/>
        </p:nvPicPr>
        <p:blipFill>
          <a:blip r:embed="rId3">
            <a:alphaModFix/>
          </a:blip>
          <a:stretch>
            <a:fillRect/>
          </a:stretch>
        </p:blipFill>
        <p:spPr>
          <a:xfrm>
            <a:off x="5235375" y="470275"/>
            <a:ext cx="1987000" cy="1012850"/>
          </a:xfrm>
          <a:prstGeom prst="rect">
            <a:avLst/>
          </a:prstGeom>
          <a:noFill/>
          <a:ln>
            <a:noFill/>
          </a:ln>
        </p:spPr>
      </p:pic>
      <p:pic>
        <p:nvPicPr>
          <p:cNvPr id="666" name="Google Shape;666;p81"/>
          <p:cNvPicPr preferRelativeResize="0"/>
          <p:nvPr/>
        </p:nvPicPr>
        <p:blipFill>
          <a:blip r:embed="rId4">
            <a:alphaModFix/>
          </a:blip>
          <a:stretch>
            <a:fillRect/>
          </a:stretch>
        </p:blipFill>
        <p:spPr>
          <a:xfrm>
            <a:off x="995275" y="1598700"/>
            <a:ext cx="4819417" cy="33555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82"/>
          <p:cNvSpPr txBox="1"/>
          <p:nvPr>
            <p:ph type="ctrTitle"/>
          </p:nvPr>
        </p:nvSpPr>
        <p:spPr>
          <a:xfrm>
            <a:off x="1611025" y="556175"/>
            <a:ext cx="5374800" cy="648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Share More Sandwiches</a:t>
            </a:r>
            <a:endParaRPr b="0" sz="3000">
              <a:solidFill>
                <a:schemeClr val="accent5"/>
              </a:solidFill>
              <a:latin typeface="Hepta Slab"/>
              <a:ea typeface="Hepta Slab"/>
              <a:cs typeface="Hepta Slab"/>
              <a:sym typeface="Hepta Slab"/>
            </a:endParaRPr>
          </a:p>
        </p:txBody>
      </p:sp>
      <p:sp>
        <p:nvSpPr>
          <p:cNvPr id="672" name="Google Shape;672;p8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73" name="Google Shape;673;p82"/>
          <p:cNvSpPr txBox="1"/>
          <p:nvPr/>
        </p:nvSpPr>
        <p:spPr>
          <a:xfrm>
            <a:off x="512975" y="1227400"/>
            <a:ext cx="6918600" cy="554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
              <a:t>Match each diagram with a situation.  Be prepared to explain your reasoning. </a:t>
            </a:r>
            <a:endParaRPr/>
          </a:p>
        </p:txBody>
      </p:sp>
      <p:pic>
        <p:nvPicPr>
          <p:cNvPr id="674" name="Google Shape;674;p82"/>
          <p:cNvPicPr preferRelativeResize="0"/>
          <p:nvPr/>
        </p:nvPicPr>
        <p:blipFill>
          <a:blip r:embed="rId3">
            <a:alphaModFix/>
          </a:blip>
          <a:stretch>
            <a:fillRect/>
          </a:stretch>
        </p:blipFill>
        <p:spPr>
          <a:xfrm>
            <a:off x="903675" y="2293950"/>
            <a:ext cx="2933700" cy="962025"/>
          </a:xfrm>
          <a:prstGeom prst="rect">
            <a:avLst/>
          </a:prstGeom>
          <a:noFill/>
          <a:ln>
            <a:noFill/>
          </a:ln>
        </p:spPr>
      </p:pic>
      <p:pic>
        <p:nvPicPr>
          <p:cNvPr id="675" name="Google Shape;675;p82"/>
          <p:cNvPicPr preferRelativeResize="0"/>
          <p:nvPr/>
        </p:nvPicPr>
        <p:blipFill>
          <a:blip r:embed="rId4">
            <a:alphaModFix/>
          </a:blip>
          <a:stretch>
            <a:fillRect/>
          </a:stretch>
        </p:blipFill>
        <p:spPr>
          <a:xfrm>
            <a:off x="4344800" y="1653775"/>
            <a:ext cx="3469276" cy="30566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83"/>
          <p:cNvSpPr txBox="1"/>
          <p:nvPr>
            <p:ph type="ctrTitle"/>
          </p:nvPr>
        </p:nvSpPr>
        <p:spPr>
          <a:xfrm>
            <a:off x="1611025" y="556175"/>
            <a:ext cx="5374800" cy="648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Share More Sandwiches</a:t>
            </a:r>
            <a:endParaRPr b="0" sz="3000">
              <a:solidFill>
                <a:schemeClr val="accent5"/>
              </a:solidFill>
              <a:latin typeface="Hepta Slab"/>
              <a:ea typeface="Hepta Slab"/>
              <a:cs typeface="Hepta Slab"/>
              <a:sym typeface="Hepta Slab"/>
            </a:endParaRPr>
          </a:p>
        </p:txBody>
      </p:sp>
      <p:sp>
        <p:nvSpPr>
          <p:cNvPr id="681" name="Google Shape;681;p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82" name="Google Shape;682;p83"/>
          <p:cNvSpPr txBox="1"/>
          <p:nvPr/>
        </p:nvSpPr>
        <p:spPr>
          <a:xfrm>
            <a:off x="512975" y="1227400"/>
            <a:ext cx="73011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 Work with your partner to write a division expression to represent each matched pair. </a:t>
            </a:r>
            <a:endParaRPr/>
          </a:p>
        </p:txBody>
      </p:sp>
      <p:pic>
        <p:nvPicPr>
          <p:cNvPr id="683" name="Google Shape;683;p83"/>
          <p:cNvPicPr preferRelativeResize="0"/>
          <p:nvPr/>
        </p:nvPicPr>
        <p:blipFill>
          <a:blip r:embed="rId3">
            <a:alphaModFix/>
          </a:blip>
          <a:stretch>
            <a:fillRect/>
          </a:stretch>
        </p:blipFill>
        <p:spPr>
          <a:xfrm>
            <a:off x="903675" y="2293950"/>
            <a:ext cx="2933700" cy="962025"/>
          </a:xfrm>
          <a:prstGeom prst="rect">
            <a:avLst/>
          </a:prstGeom>
          <a:noFill/>
          <a:ln>
            <a:noFill/>
          </a:ln>
        </p:spPr>
      </p:pic>
      <p:pic>
        <p:nvPicPr>
          <p:cNvPr id="684" name="Google Shape;684;p83"/>
          <p:cNvPicPr preferRelativeResize="0"/>
          <p:nvPr/>
        </p:nvPicPr>
        <p:blipFill>
          <a:blip r:embed="rId4">
            <a:alphaModFix/>
          </a:blip>
          <a:stretch>
            <a:fillRect/>
          </a:stretch>
        </p:blipFill>
        <p:spPr>
          <a:xfrm>
            <a:off x="4344800" y="1653775"/>
            <a:ext cx="3469276" cy="30566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4"/>
          <p:cNvSpPr txBox="1"/>
          <p:nvPr>
            <p:ph type="ctrTitle"/>
          </p:nvPr>
        </p:nvSpPr>
        <p:spPr>
          <a:xfrm>
            <a:off x="2305650" y="501525"/>
            <a:ext cx="5083800" cy="655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690" name="Google Shape;690;p84"/>
          <p:cNvSpPr/>
          <p:nvPr/>
        </p:nvSpPr>
        <p:spPr>
          <a:xfrm>
            <a:off x="5653075" y="2537637"/>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84"/>
          <p:cNvSpPr txBox="1"/>
          <p:nvPr/>
        </p:nvSpPr>
        <p:spPr>
          <a:xfrm>
            <a:off x="5875325" y="2820100"/>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Describe how you would figure out the amount of sandwich each person gets if 3 people share any amount of sandwiches?</a:t>
            </a:r>
            <a:endParaRPr b="1" sz="1000">
              <a:latin typeface="Quicksand"/>
              <a:ea typeface="Quicksand"/>
              <a:cs typeface="Quicksand"/>
              <a:sym typeface="Quicksand"/>
            </a:endParaRPr>
          </a:p>
        </p:txBody>
      </p:sp>
      <p:sp>
        <p:nvSpPr>
          <p:cNvPr id="692" name="Google Shape;692;p84"/>
          <p:cNvSpPr txBox="1"/>
          <p:nvPr>
            <p:ph idx="4294967295" type="title"/>
          </p:nvPr>
        </p:nvSpPr>
        <p:spPr>
          <a:xfrm>
            <a:off x="768900" y="1202050"/>
            <a:ext cx="7793700" cy="5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Quicksand"/>
                <a:ea typeface="Quicksand"/>
                <a:cs typeface="Quicksand"/>
                <a:sym typeface="Quicksand"/>
              </a:rPr>
              <a:t>“Today we thought about situations where a group of people shares different numbers of things equally. We noticed some patterns in the amount each person gets and in diagrams and expressions to represent the situations.” </a:t>
            </a:r>
            <a:endParaRPr b="0" sz="1100">
              <a:latin typeface="Quicksand"/>
              <a:ea typeface="Quicksand"/>
              <a:cs typeface="Quicksand"/>
              <a:sym typeface="Quicksand"/>
            </a:endParaRPr>
          </a:p>
        </p:txBody>
      </p:sp>
      <p:sp>
        <p:nvSpPr>
          <p:cNvPr id="693" name="Google Shape;693;p84"/>
          <p:cNvSpPr/>
          <p:nvPr/>
        </p:nvSpPr>
        <p:spPr>
          <a:xfrm flipH="1">
            <a:off x="1034269" y="2537625"/>
            <a:ext cx="2296581" cy="185151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4"/>
          <p:cNvSpPr txBox="1"/>
          <p:nvPr/>
        </p:nvSpPr>
        <p:spPr>
          <a:xfrm flipH="1">
            <a:off x="1242901" y="2820100"/>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If 3 people equally share 2 sandwiches, how much sandwich does each person get?</a:t>
            </a:r>
            <a:endParaRPr b="1" sz="1300">
              <a:latin typeface="Quicksand"/>
              <a:ea typeface="Quicksand"/>
              <a:cs typeface="Quicksand"/>
              <a:sym typeface="Quicksand"/>
            </a:endParaRPr>
          </a:p>
        </p:txBody>
      </p:sp>
      <p:pic>
        <p:nvPicPr>
          <p:cNvPr id="695" name="Google Shape;695;p84"/>
          <p:cNvPicPr preferRelativeResize="0"/>
          <p:nvPr/>
        </p:nvPicPr>
        <p:blipFill>
          <a:blip r:embed="rId3">
            <a:alphaModFix/>
          </a:blip>
          <a:stretch>
            <a:fillRect/>
          </a:stretch>
        </p:blipFill>
        <p:spPr>
          <a:xfrm>
            <a:off x="3356511" y="2686011"/>
            <a:ext cx="2296575" cy="1444475"/>
          </a:xfrm>
          <a:prstGeom prst="rect">
            <a:avLst/>
          </a:prstGeom>
          <a:noFill/>
          <a:ln>
            <a:noFill/>
          </a:ln>
        </p:spPr>
      </p:pic>
      <p:sp>
        <p:nvSpPr>
          <p:cNvPr id="696" name="Google Shape;696;p8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85"/>
          <p:cNvSpPr txBox="1"/>
          <p:nvPr>
            <p:ph type="ctrTitle"/>
          </p:nvPr>
        </p:nvSpPr>
        <p:spPr>
          <a:xfrm>
            <a:off x="1373250" y="1430275"/>
            <a:ext cx="6262200" cy="150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Interpret Equations</a:t>
            </a:r>
            <a:endParaRPr sz="4400">
              <a:solidFill>
                <a:srgbClr val="434343"/>
              </a:solidFill>
              <a:latin typeface="Hepta Slab"/>
              <a:ea typeface="Hepta Slab"/>
              <a:cs typeface="Hepta Slab"/>
              <a:sym typeface="Hepta Slab"/>
            </a:endParaRPr>
          </a:p>
        </p:txBody>
      </p:sp>
      <p:sp>
        <p:nvSpPr>
          <p:cNvPr id="702" name="Google Shape;702;p85"/>
          <p:cNvSpPr txBox="1"/>
          <p:nvPr/>
        </p:nvSpPr>
        <p:spPr>
          <a:xfrm>
            <a:off x="3123475" y="2984175"/>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share more things equally. </a:t>
            </a:r>
            <a:endParaRPr>
              <a:latin typeface="Quicksand"/>
              <a:ea typeface="Quicksand"/>
              <a:cs typeface="Quicksand"/>
              <a:sym typeface="Quicksand"/>
            </a:endParaRPr>
          </a:p>
        </p:txBody>
      </p:sp>
      <p:sp>
        <p:nvSpPr>
          <p:cNvPr id="703" name="Google Shape;703;p85"/>
          <p:cNvSpPr/>
          <p:nvPr/>
        </p:nvSpPr>
        <p:spPr>
          <a:xfrm>
            <a:off x="2736302"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8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5.NF.B.3</a:t>
            </a:r>
            <a:endParaRPr sz="1100">
              <a:latin typeface="Quicksand"/>
              <a:ea typeface="Quicksand"/>
              <a:cs typeface="Quicksand"/>
              <a:sym typeface="Quicksand"/>
            </a:endParaRPr>
          </a:p>
        </p:txBody>
      </p:sp>
      <p:sp>
        <p:nvSpPr>
          <p:cNvPr id="705" name="Google Shape;705;p85"/>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3</a:t>
            </a:r>
            <a:endParaRPr sz="8000">
              <a:solidFill>
                <a:schemeClr val="dk2"/>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86"/>
          <p:cNvSpPr txBox="1"/>
          <p:nvPr>
            <p:ph type="ctrTitle"/>
          </p:nvPr>
        </p:nvSpPr>
        <p:spPr>
          <a:xfrm>
            <a:off x="1594500" y="446825"/>
            <a:ext cx="5804100" cy="75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What Do You Know About?</a:t>
            </a:r>
            <a:endParaRPr b="0" sz="3000">
              <a:solidFill>
                <a:schemeClr val="accent5"/>
              </a:solidFill>
              <a:latin typeface="Hepta Slab"/>
              <a:ea typeface="Hepta Slab"/>
              <a:cs typeface="Hepta Slab"/>
              <a:sym typeface="Hepta Slab"/>
            </a:endParaRPr>
          </a:p>
        </p:txBody>
      </p:sp>
      <p:sp>
        <p:nvSpPr>
          <p:cNvPr id="711" name="Google Shape;711;p8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descr="&lt;math xmlns=&quot;http://www.w3.org/1998/Math/MathML&quot; display=&quot;block&quot; data-is-equatio=&quot;1&quot; data-latex=&quot;\frac{5}{6}&quot;&gt;&lt;mfrac&gt;&lt;mn&gt;5&lt;/mn&gt;&lt;mn&gt;6&lt;/mn&gt;&lt;/mfrac&gt;&lt;/math&gt;" id="712" name="Google Shape;712;p86" title="five sixths"/>
          <p:cNvPicPr preferRelativeResize="0"/>
          <p:nvPr/>
        </p:nvPicPr>
        <p:blipFill>
          <a:blip r:embed="rId3">
            <a:alphaModFix/>
          </a:blip>
          <a:stretch>
            <a:fillRect/>
          </a:stretch>
        </p:blipFill>
        <p:spPr>
          <a:xfrm>
            <a:off x="4338225" y="1645700"/>
            <a:ext cx="690825" cy="21711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87"/>
          <p:cNvSpPr txBox="1"/>
          <p:nvPr>
            <p:ph type="ctrTitle"/>
          </p:nvPr>
        </p:nvSpPr>
        <p:spPr>
          <a:xfrm>
            <a:off x="477775" y="605650"/>
            <a:ext cx="6190500" cy="63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Dehydrated Dancers</a:t>
            </a:r>
            <a:endParaRPr b="0" sz="3400">
              <a:solidFill>
                <a:schemeClr val="accent5"/>
              </a:solidFill>
              <a:latin typeface="Hepta Slab"/>
              <a:ea typeface="Hepta Slab"/>
              <a:cs typeface="Hepta Slab"/>
              <a:sym typeface="Hepta Slab"/>
            </a:endParaRPr>
          </a:p>
        </p:txBody>
      </p:sp>
      <p:sp>
        <p:nvSpPr>
          <p:cNvPr id="718" name="Google Shape;718;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19" name="Google Shape;719;p87"/>
          <p:cNvPicPr preferRelativeResize="0"/>
          <p:nvPr/>
        </p:nvPicPr>
        <p:blipFill>
          <a:blip r:embed="rId3">
            <a:alphaModFix/>
          </a:blip>
          <a:stretch>
            <a:fillRect/>
          </a:stretch>
        </p:blipFill>
        <p:spPr>
          <a:xfrm rot="821422">
            <a:off x="6005925" y="280250"/>
            <a:ext cx="1822266" cy="683350"/>
          </a:xfrm>
          <a:prstGeom prst="rect">
            <a:avLst/>
          </a:prstGeom>
          <a:noFill/>
          <a:ln>
            <a:noFill/>
          </a:ln>
        </p:spPr>
      </p:pic>
      <p:pic>
        <p:nvPicPr>
          <p:cNvPr id="720" name="Google Shape;720;p87"/>
          <p:cNvPicPr preferRelativeResize="0"/>
          <p:nvPr/>
        </p:nvPicPr>
        <p:blipFill>
          <a:blip r:embed="rId4">
            <a:alphaModFix/>
          </a:blip>
          <a:stretch>
            <a:fillRect/>
          </a:stretch>
        </p:blipFill>
        <p:spPr>
          <a:xfrm>
            <a:off x="697300" y="1479025"/>
            <a:ext cx="2857500" cy="2676525"/>
          </a:xfrm>
          <a:prstGeom prst="rect">
            <a:avLst/>
          </a:prstGeom>
          <a:noFill/>
          <a:ln>
            <a:noFill/>
          </a:ln>
        </p:spPr>
      </p:pic>
      <p:pic>
        <p:nvPicPr>
          <p:cNvPr id="721" name="Google Shape;721;p87"/>
          <p:cNvPicPr preferRelativeResize="0"/>
          <p:nvPr/>
        </p:nvPicPr>
        <p:blipFill>
          <a:blip r:embed="rId5">
            <a:alphaModFix/>
          </a:blip>
          <a:stretch>
            <a:fillRect/>
          </a:stretch>
        </p:blipFill>
        <p:spPr>
          <a:xfrm>
            <a:off x="4384200" y="1851353"/>
            <a:ext cx="3601150" cy="151437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88"/>
          <p:cNvSpPr txBox="1"/>
          <p:nvPr>
            <p:ph type="ctrTitle"/>
          </p:nvPr>
        </p:nvSpPr>
        <p:spPr>
          <a:xfrm>
            <a:off x="1620950" y="571775"/>
            <a:ext cx="5988900" cy="59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400">
                <a:solidFill>
                  <a:schemeClr val="accent5"/>
                </a:solidFill>
                <a:latin typeface="Hepta Slab"/>
                <a:ea typeface="Hepta Slab"/>
                <a:cs typeface="Hepta Slab"/>
                <a:sym typeface="Hepta Slab"/>
              </a:rPr>
              <a:t>Interpret Expressions</a:t>
            </a:r>
            <a:endParaRPr b="0" sz="3400">
              <a:solidFill>
                <a:schemeClr val="accent5"/>
              </a:solidFill>
              <a:latin typeface="Hepta Slab"/>
              <a:ea typeface="Hepta Slab"/>
              <a:cs typeface="Hepta Slab"/>
              <a:sym typeface="Hepta Slab"/>
            </a:endParaRPr>
          </a:p>
        </p:txBody>
      </p:sp>
      <p:sp>
        <p:nvSpPr>
          <p:cNvPr id="727" name="Google Shape;727;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28" name="Google Shape;728;p88"/>
          <p:cNvPicPr preferRelativeResize="0"/>
          <p:nvPr/>
        </p:nvPicPr>
        <p:blipFill>
          <a:blip r:embed="rId3">
            <a:alphaModFix/>
          </a:blip>
          <a:stretch>
            <a:fillRect/>
          </a:stretch>
        </p:blipFill>
        <p:spPr>
          <a:xfrm>
            <a:off x="2472350" y="1382725"/>
            <a:ext cx="3365775" cy="30103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89"/>
          <p:cNvSpPr txBox="1"/>
          <p:nvPr>
            <p:ph type="ctrTitle"/>
          </p:nvPr>
        </p:nvSpPr>
        <p:spPr>
          <a:xfrm>
            <a:off x="2030400" y="498425"/>
            <a:ext cx="5083200" cy="675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734" name="Google Shape;734;p89"/>
          <p:cNvSpPr txBox="1"/>
          <p:nvPr/>
        </p:nvSpPr>
        <p:spPr>
          <a:xfrm>
            <a:off x="3587250" y="184163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can we add to our answers from the warm-up question based on what we learned today?</a:t>
            </a:r>
            <a:endParaRPr b="1" sz="1300">
              <a:latin typeface="Quicksand"/>
              <a:ea typeface="Quicksand"/>
              <a:cs typeface="Quicksand"/>
              <a:sym typeface="Quicksand"/>
            </a:endParaRPr>
          </a:p>
        </p:txBody>
      </p:sp>
      <p:pic>
        <p:nvPicPr>
          <p:cNvPr id="735" name="Google Shape;735;p89"/>
          <p:cNvPicPr preferRelativeResize="0"/>
          <p:nvPr/>
        </p:nvPicPr>
        <p:blipFill>
          <a:blip r:embed="rId3">
            <a:alphaModFix/>
          </a:blip>
          <a:stretch>
            <a:fillRect/>
          </a:stretch>
        </p:blipFill>
        <p:spPr>
          <a:xfrm>
            <a:off x="5484875" y="2682900"/>
            <a:ext cx="1628725" cy="1024428"/>
          </a:xfrm>
          <a:prstGeom prst="rect">
            <a:avLst/>
          </a:prstGeom>
          <a:noFill/>
          <a:ln>
            <a:noFill/>
          </a:ln>
        </p:spPr>
      </p:pic>
      <p:sp>
        <p:nvSpPr>
          <p:cNvPr id="736" name="Google Shape;736;p8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737" name="Google Shape;737;p89"/>
          <p:cNvPicPr preferRelativeResize="0"/>
          <p:nvPr/>
        </p:nvPicPr>
        <p:blipFill>
          <a:blip r:embed="rId4">
            <a:alphaModFix/>
          </a:blip>
          <a:stretch>
            <a:fillRect/>
          </a:stretch>
        </p:blipFill>
        <p:spPr>
          <a:xfrm>
            <a:off x="689600" y="1309600"/>
            <a:ext cx="1924050" cy="2209800"/>
          </a:xfrm>
          <a:prstGeom prst="rect">
            <a:avLst/>
          </a:prstGeom>
          <a:noFill/>
          <a:ln>
            <a:noFill/>
          </a:ln>
        </p:spPr>
      </p:pic>
      <p:sp>
        <p:nvSpPr>
          <p:cNvPr id="738" name="Google Shape;738;p89"/>
          <p:cNvSpPr/>
          <p:nvPr/>
        </p:nvSpPr>
        <p:spPr>
          <a:xfrm flipH="1">
            <a:off x="3353883" y="1588475"/>
            <a:ext cx="2394292" cy="18899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89"/>
          <p:cNvSpPr txBox="1"/>
          <p:nvPr/>
        </p:nvSpPr>
        <p:spPr>
          <a:xfrm>
            <a:off x="6830075" y="1487238"/>
            <a:ext cx="1969500" cy="11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If 6 dancers share 5 liters of water, how much water does each get?</a:t>
            </a:r>
            <a:endParaRPr b="1" sz="1300">
              <a:latin typeface="Quicksand"/>
              <a:ea typeface="Quicksand"/>
              <a:cs typeface="Quicksand"/>
              <a:sym typeface="Quicksand"/>
            </a:endParaRPr>
          </a:p>
        </p:txBody>
      </p:sp>
      <p:sp>
        <p:nvSpPr>
          <p:cNvPr id="740" name="Google Shape;740;p89"/>
          <p:cNvSpPr/>
          <p:nvPr/>
        </p:nvSpPr>
        <p:spPr>
          <a:xfrm>
            <a:off x="6617683" y="1173725"/>
            <a:ext cx="2394292" cy="18899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90"/>
          <p:cNvSpPr txBox="1"/>
          <p:nvPr>
            <p:ph type="ctrTitle"/>
          </p:nvPr>
        </p:nvSpPr>
        <p:spPr>
          <a:xfrm>
            <a:off x="1421125" y="1275925"/>
            <a:ext cx="6399600" cy="15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Situation, Diagrams, and Equations</a:t>
            </a:r>
            <a:endParaRPr sz="4400">
              <a:solidFill>
                <a:srgbClr val="434343"/>
              </a:solidFill>
              <a:latin typeface="Hepta Slab"/>
              <a:ea typeface="Hepta Slab"/>
              <a:cs typeface="Hepta Slab"/>
              <a:sym typeface="Hepta Slab"/>
            </a:endParaRPr>
          </a:p>
        </p:txBody>
      </p:sp>
      <p:sp>
        <p:nvSpPr>
          <p:cNvPr id="746" name="Google Shape;746;p90"/>
          <p:cNvSpPr txBox="1"/>
          <p:nvPr/>
        </p:nvSpPr>
        <p:spPr>
          <a:xfrm>
            <a:off x="2778450" y="2906313"/>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and represent division situations.</a:t>
            </a:r>
            <a:endParaRPr>
              <a:latin typeface="Quicksand"/>
              <a:ea typeface="Quicksand"/>
              <a:cs typeface="Quicksand"/>
              <a:sym typeface="Quicksand"/>
            </a:endParaRPr>
          </a:p>
        </p:txBody>
      </p:sp>
      <p:sp>
        <p:nvSpPr>
          <p:cNvPr id="747" name="Google Shape;747;p90"/>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9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5.NF.B.3</a:t>
            </a:r>
            <a:endParaRPr sz="1100">
              <a:latin typeface="Quicksand"/>
              <a:ea typeface="Quicksand"/>
              <a:cs typeface="Quicksand"/>
              <a:sym typeface="Quicksand"/>
            </a:endParaRPr>
          </a:p>
        </p:txBody>
      </p:sp>
      <p:sp>
        <p:nvSpPr>
          <p:cNvPr id="749" name="Google Shape;749;p90"/>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91"/>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755" name="Google Shape;755;p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56" name="Google Shape;756;p91"/>
          <p:cNvSpPr txBox="1"/>
          <p:nvPr/>
        </p:nvSpPr>
        <p:spPr>
          <a:xfrm>
            <a:off x="785400" y="1293425"/>
            <a:ext cx="47556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Bitter"/>
                <a:ea typeface="Bitter"/>
                <a:cs typeface="Bitter"/>
                <a:sym typeface="Bitter"/>
              </a:rPr>
              <a:t>Find the value of each expression mentally.</a:t>
            </a:r>
            <a:endParaRPr sz="1800">
              <a:latin typeface="Bitter"/>
              <a:ea typeface="Bitter"/>
              <a:cs typeface="Bitter"/>
              <a:sym typeface="Bitter"/>
            </a:endParaRPr>
          </a:p>
        </p:txBody>
      </p:sp>
      <p:pic>
        <p:nvPicPr>
          <p:cNvPr id="757" name="Google Shape;757;p91"/>
          <p:cNvPicPr preferRelativeResize="0"/>
          <p:nvPr/>
        </p:nvPicPr>
        <p:blipFill>
          <a:blip r:embed="rId3">
            <a:alphaModFix/>
          </a:blip>
          <a:stretch>
            <a:fillRect/>
          </a:stretch>
        </p:blipFill>
        <p:spPr>
          <a:xfrm>
            <a:off x="3673963" y="2339000"/>
            <a:ext cx="1576025" cy="91935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92"/>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763" name="Google Shape;763;p9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64" name="Google Shape;764;p92"/>
          <p:cNvSpPr txBox="1"/>
          <p:nvPr/>
        </p:nvSpPr>
        <p:spPr>
          <a:xfrm>
            <a:off x="785400" y="1293425"/>
            <a:ext cx="47556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Bitter"/>
                <a:ea typeface="Bitter"/>
                <a:cs typeface="Bitter"/>
                <a:sym typeface="Bitter"/>
              </a:rPr>
              <a:t>Find the value of each expression mentally.</a:t>
            </a:r>
            <a:endParaRPr sz="1800">
              <a:latin typeface="Bitter"/>
              <a:ea typeface="Bitter"/>
              <a:cs typeface="Bitter"/>
              <a:sym typeface="Bitter"/>
            </a:endParaRPr>
          </a:p>
        </p:txBody>
      </p:sp>
      <p:pic>
        <p:nvPicPr>
          <p:cNvPr id="765" name="Google Shape;765;p92"/>
          <p:cNvPicPr preferRelativeResize="0"/>
          <p:nvPr/>
        </p:nvPicPr>
        <p:blipFill>
          <a:blip r:embed="rId3">
            <a:alphaModFix/>
          </a:blip>
          <a:stretch>
            <a:fillRect/>
          </a:stretch>
        </p:blipFill>
        <p:spPr>
          <a:xfrm>
            <a:off x="3875875" y="2454600"/>
            <a:ext cx="1238325" cy="73772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93"/>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771" name="Google Shape;771;p9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2" name="Google Shape;772;p93"/>
          <p:cNvSpPr txBox="1"/>
          <p:nvPr/>
        </p:nvSpPr>
        <p:spPr>
          <a:xfrm>
            <a:off x="785400" y="1293425"/>
            <a:ext cx="47556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Bitter"/>
                <a:ea typeface="Bitter"/>
                <a:cs typeface="Bitter"/>
                <a:sym typeface="Bitter"/>
              </a:rPr>
              <a:t>Find the value of each expression mentally.</a:t>
            </a:r>
            <a:endParaRPr sz="1800">
              <a:latin typeface="Bitter"/>
              <a:ea typeface="Bitter"/>
              <a:cs typeface="Bitter"/>
              <a:sym typeface="Bitter"/>
            </a:endParaRPr>
          </a:p>
        </p:txBody>
      </p:sp>
      <p:pic>
        <p:nvPicPr>
          <p:cNvPr id="773" name="Google Shape;773;p93"/>
          <p:cNvPicPr preferRelativeResize="0"/>
          <p:nvPr/>
        </p:nvPicPr>
        <p:blipFill>
          <a:blip r:embed="rId3">
            <a:alphaModFix/>
          </a:blip>
          <a:stretch>
            <a:fillRect/>
          </a:stretch>
        </p:blipFill>
        <p:spPr>
          <a:xfrm>
            <a:off x="3768550" y="2419350"/>
            <a:ext cx="1070575" cy="62287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94"/>
          <p:cNvSpPr txBox="1"/>
          <p:nvPr>
            <p:ph type="ctrTitle"/>
          </p:nvPr>
        </p:nvSpPr>
        <p:spPr>
          <a:xfrm>
            <a:off x="1563825" y="505400"/>
            <a:ext cx="5796300" cy="68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779" name="Google Shape;779;p9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80" name="Google Shape;780;p94"/>
          <p:cNvSpPr txBox="1"/>
          <p:nvPr/>
        </p:nvSpPr>
        <p:spPr>
          <a:xfrm>
            <a:off x="785400" y="1293425"/>
            <a:ext cx="47556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Bitter"/>
                <a:ea typeface="Bitter"/>
                <a:cs typeface="Bitter"/>
                <a:sym typeface="Bitter"/>
              </a:rPr>
              <a:t>Find the value of each expression mentally.</a:t>
            </a:r>
            <a:endParaRPr sz="1800">
              <a:latin typeface="Bitter"/>
              <a:ea typeface="Bitter"/>
              <a:cs typeface="Bitter"/>
              <a:sym typeface="Bitter"/>
            </a:endParaRPr>
          </a:p>
        </p:txBody>
      </p:sp>
      <p:pic>
        <p:nvPicPr>
          <p:cNvPr id="781" name="Google Shape;781;p94"/>
          <p:cNvPicPr preferRelativeResize="0"/>
          <p:nvPr/>
        </p:nvPicPr>
        <p:blipFill>
          <a:blip r:embed="rId3">
            <a:alphaModFix/>
          </a:blip>
          <a:stretch>
            <a:fillRect/>
          </a:stretch>
        </p:blipFill>
        <p:spPr>
          <a:xfrm>
            <a:off x="3818075" y="2405075"/>
            <a:ext cx="1120125" cy="75392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95"/>
          <p:cNvSpPr txBox="1"/>
          <p:nvPr>
            <p:ph type="ctrTitle"/>
          </p:nvPr>
        </p:nvSpPr>
        <p:spPr>
          <a:xfrm>
            <a:off x="595525" y="470525"/>
            <a:ext cx="7512900" cy="64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Card Sort:  Division Mix and Match</a:t>
            </a:r>
            <a:endParaRPr b="0" sz="3000">
              <a:solidFill>
                <a:schemeClr val="accent5"/>
              </a:solidFill>
              <a:latin typeface="Hepta Slab"/>
              <a:ea typeface="Hepta Slab"/>
              <a:cs typeface="Hepta Slab"/>
              <a:sym typeface="Hepta Slab"/>
            </a:endParaRPr>
          </a:p>
        </p:txBody>
      </p:sp>
      <p:sp>
        <p:nvSpPr>
          <p:cNvPr id="787" name="Google Shape;787;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788" name="Google Shape;788;p95"/>
          <p:cNvPicPr preferRelativeResize="0"/>
          <p:nvPr/>
        </p:nvPicPr>
        <p:blipFill>
          <a:blip r:embed="rId3">
            <a:alphaModFix/>
          </a:blip>
          <a:stretch>
            <a:fillRect/>
          </a:stretch>
        </p:blipFill>
        <p:spPr>
          <a:xfrm>
            <a:off x="2371525" y="1120013"/>
            <a:ext cx="1709000" cy="736725"/>
          </a:xfrm>
          <a:prstGeom prst="rect">
            <a:avLst/>
          </a:prstGeom>
          <a:noFill/>
          <a:ln cap="flat" cmpd="sng" w="28575">
            <a:solidFill>
              <a:schemeClr val="dk2"/>
            </a:solidFill>
            <a:prstDash val="solid"/>
            <a:round/>
            <a:headEnd len="sm" w="sm" type="none"/>
            <a:tailEnd len="sm" w="sm" type="none"/>
          </a:ln>
        </p:spPr>
      </p:pic>
      <p:pic>
        <p:nvPicPr>
          <p:cNvPr id="789" name="Google Shape;789;p95"/>
          <p:cNvPicPr preferRelativeResize="0"/>
          <p:nvPr/>
        </p:nvPicPr>
        <p:blipFill>
          <a:blip r:embed="rId4">
            <a:alphaModFix/>
          </a:blip>
          <a:stretch>
            <a:fillRect/>
          </a:stretch>
        </p:blipFill>
        <p:spPr>
          <a:xfrm>
            <a:off x="2371524" y="2013988"/>
            <a:ext cx="1709000" cy="692201"/>
          </a:xfrm>
          <a:prstGeom prst="rect">
            <a:avLst/>
          </a:prstGeom>
          <a:noFill/>
          <a:ln cap="flat" cmpd="sng" w="28575">
            <a:solidFill>
              <a:schemeClr val="dk2"/>
            </a:solidFill>
            <a:prstDash val="solid"/>
            <a:round/>
            <a:headEnd len="sm" w="sm" type="none"/>
            <a:tailEnd len="sm" w="sm" type="none"/>
          </a:ln>
        </p:spPr>
      </p:pic>
      <p:pic>
        <p:nvPicPr>
          <p:cNvPr id="790" name="Google Shape;790;p95"/>
          <p:cNvPicPr preferRelativeResize="0"/>
          <p:nvPr/>
        </p:nvPicPr>
        <p:blipFill>
          <a:blip r:embed="rId5">
            <a:alphaModFix/>
          </a:blip>
          <a:stretch>
            <a:fillRect/>
          </a:stretch>
        </p:blipFill>
        <p:spPr>
          <a:xfrm>
            <a:off x="2371525" y="2829250"/>
            <a:ext cx="1628303" cy="736725"/>
          </a:xfrm>
          <a:prstGeom prst="rect">
            <a:avLst/>
          </a:prstGeom>
          <a:noFill/>
          <a:ln cap="flat" cmpd="sng" w="28575">
            <a:solidFill>
              <a:schemeClr val="dk2"/>
            </a:solidFill>
            <a:prstDash val="solid"/>
            <a:round/>
            <a:headEnd len="sm" w="sm" type="none"/>
            <a:tailEnd len="sm" w="sm" type="none"/>
          </a:ln>
        </p:spPr>
      </p:pic>
      <p:pic>
        <p:nvPicPr>
          <p:cNvPr id="791" name="Google Shape;791;p95"/>
          <p:cNvPicPr preferRelativeResize="0"/>
          <p:nvPr/>
        </p:nvPicPr>
        <p:blipFill>
          <a:blip r:embed="rId6">
            <a:alphaModFix/>
          </a:blip>
          <a:stretch>
            <a:fillRect/>
          </a:stretch>
        </p:blipFill>
        <p:spPr>
          <a:xfrm>
            <a:off x="2371525" y="3689025"/>
            <a:ext cx="1709000" cy="808513"/>
          </a:xfrm>
          <a:prstGeom prst="rect">
            <a:avLst/>
          </a:prstGeom>
          <a:noFill/>
          <a:ln cap="flat" cmpd="sng" w="28575">
            <a:solidFill>
              <a:schemeClr val="dk2"/>
            </a:solidFill>
            <a:prstDash val="solid"/>
            <a:round/>
            <a:headEnd len="sm" w="sm" type="none"/>
            <a:tailEnd len="sm" w="sm" type="none"/>
          </a:ln>
        </p:spPr>
      </p:pic>
      <p:pic>
        <p:nvPicPr>
          <p:cNvPr id="792" name="Google Shape;792;p95"/>
          <p:cNvPicPr preferRelativeResize="0"/>
          <p:nvPr/>
        </p:nvPicPr>
        <p:blipFill>
          <a:blip r:embed="rId7">
            <a:alphaModFix/>
          </a:blip>
          <a:stretch>
            <a:fillRect/>
          </a:stretch>
        </p:blipFill>
        <p:spPr>
          <a:xfrm>
            <a:off x="4570474" y="1118225"/>
            <a:ext cx="1504275" cy="584225"/>
          </a:xfrm>
          <a:prstGeom prst="rect">
            <a:avLst/>
          </a:prstGeom>
          <a:noFill/>
          <a:ln cap="flat" cmpd="sng" w="28575">
            <a:solidFill>
              <a:schemeClr val="dk2"/>
            </a:solidFill>
            <a:prstDash val="solid"/>
            <a:round/>
            <a:headEnd len="sm" w="sm" type="none"/>
            <a:tailEnd len="sm" w="sm" type="none"/>
          </a:ln>
        </p:spPr>
      </p:pic>
      <p:pic>
        <p:nvPicPr>
          <p:cNvPr id="793" name="Google Shape;793;p95"/>
          <p:cNvPicPr preferRelativeResize="0"/>
          <p:nvPr/>
        </p:nvPicPr>
        <p:blipFill>
          <a:blip r:embed="rId8">
            <a:alphaModFix/>
          </a:blip>
          <a:stretch>
            <a:fillRect/>
          </a:stretch>
        </p:blipFill>
        <p:spPr>
          <a:xfrm>
            <a:off x="4570487" y="1934813"/>
            <a:ext cx="1573100" cy="457425"/>
          </a:xfrm>
          <a:prstGeom prst="rect">
            <a:avLst/>
          </a:prstGeom>
          <a:noFill/>
          <a:ln cap="flat" cmpd="sng" w="28575">
            <a:solidFill>
              <a:schemeClr val="dk2"/>
            </a:solidFill>
            <a:prstDash val="solid"/>
            <a:round/>
            <a:headEnd len="sm" w="sm" type="none"/>
            <a:tailEnd len="sm" w="sm" type="none"/>
          </a:ln>
        </p:spPr>
      </p:pic>
      <p:pic>
        <p:nvPicPr>
          <p:cNvPr id="794" name="Google Shape;794;p95"/>
          <p:cNvPicPr preferRelativeResize="0"/>
          <p:nvPr/>
        </p:nvPicPr>
        <p:blipFill>
          <a:blip r:embed="rId9">
            <a:alphaModFix/>
          </a:blip>
          <a:stretch>
            <a:fillRect/>
          </a:stretch>
        </p:blipFill>
        <p:spPr>
          <a:xfrm>
            <a:off x="4604880" y="2624600"/>
            <a:ext cx="1504275" cy="459940"/>
          </a:xfrm>
          <a:prstGeom prst="rect">
            <a:avLst/>
          </a:prstGeom>
          <a:noFill/>
          <a:ln cap="flat" cmpd="sng" w="28575">
            <a:solidFill>
              <a:schemeClr val="dk2"/>
            </a:solidFill>
            <a:prstDash val="solid"/>
            <a:round/>
            <a:headEnd len="sm" w="sm" type="none"/>
            <a:tailEnd len="sm" w="sm" type="none"/>
          </a:ln>
        </p:spPr>
      </p:pic>
      <p:pic>
        <p:nvPicPr>
          <p:cNvPr id="795" name="Google Shape;795;p95"/>
          <p:cNvPicPr preferRelativeResize="0"/>
          <p:nvPr/>
        </p:nvPicPr>
        <p:blipFill>
          <a:blip r:embed="rId10">
            <a:alphaModFix/>
          </a:blip>
          <a:stretch>
            <a:fillRect/>
          </a:stretch>
        </p:blipFill>
        <p:spPr>
          <a:xfrm>
            <a:off x="4604868" y="3509300"/>
            <a:ext cx="1573100" cy="518788"/>
          </a:xfrm>
          <a:prstGeom prst="rect">
            <a:avLst/>
          </a:prstGeom>
          <a:noFill/>
          <a:ln cap="flat" cmpd="sng" w="28575">
            <a:solidFill>
              <a:schemeClr val="dk2"/>
            </a:solidFill>
            <a:prstDash val="solid"/>
            <a:round/>
            <a:headEnd len="sm" w="sm" type="none"/>
            <a:tailEnd len="sm" w="sm" type="none"/>
          </a:ln>
        </p:spPr>
      </p:pic>
      <p:pic>
        <p:nvPicPr>
          <p:cNvPr id="796" name="Google Shape;796;p95"/>
          <p:cNvPicPr preferRelativeResize="0"/>
          <p:nvPr/>
        </p:nvPicPr>
        <p:blipFill>
          <a:blip r:embed="rId11">
            <a:alphaModFix/>
          </a:blip>
          <a:stretch>
            <a:fillRect/>
          </a:stretch>
        </p:blipFill>
        <p:spPr>
          <a:xfrm>
            <a:off x="6564700" y="1102175"/>
            <a:ext cx="1408000" cy="772425"/>
          </a:xfrm>
          <a:prstGeom prst="rect">
            <a:avLst/>
          </a:prstGeom>
          <a:noFill/>
          <a:ln cap="flat" cmpd="sng" w="28575">
            <a:solidFill>
              <a:schemeClr val="dk2"/>
            </a:solidFill>
            <a:prstDash val="solid"/>
            <a:round/>
            <a:headEnd len="sm" w="sm" type="none"/>
            <a:tailEnd len="sm" w="sm" type="none"/>
          </a:ln>
        </p:spPr>
      </p:pic>
      <p:pic>
        <p:nvPicPr>
          <p:cNvPr id="797" name="Google Shape;797;p95"/>
          <p:cNvPicPr preferRelativeResize="0"/>
          <p:nvPr/>
        </p:nvPicPr>
        <p:blipFill>
          <a:blip r:embed="rId12">
            <a:alphaModFix/>
          </a:blip>
          <a:stretch>
            <a:fillRect/>
          </a:stretch>
        </p:blipFill>
        <p:spPr>
          <a:xfrm>
            <a:off x="6564701" y="1956250"/>
            <a:ext cx="1408000" cy="633858"/>
          </a:xfrm>
          <a:prstGeom prst="rect">
            <a:avLst/>
          </a:prstGeom>
          <a:noFill/>
          <a:ln cap="flat" cmpd="sng" w="28575">
            <a:solidFill>
              <a:schemeClr val="dk2"/>
            </a:solidFill>
            <a:prstDash val="solid"/>
            <a:round/>
            <a:headEnd len="sm" w="sm" type="none"/>
            <a:tailEnd len="sm" w="sm" type="none"/>
          </a:ln>
        </p:spPr>
      </p:pic>
      <p:pic>
        <p:nvPicPr>
          <p:cNvPr id="798" name="Google Shape;798;p95"/>
          <p:cNvPicPr preferRelativeResize="0"/>
          <p:nvPr/>
        </p:nvPicPr>
        <p:blipFill>
          <a:blip r:embed="rId13">
            <a:alphaModFix/>
          </a:blip>
          <a:stretch>
            <a:fillRect/>
          </a:stretch>
        </p:blipFill>
        <p:spPr>
          <a:xfrm>
            <a:off x="6564700" y="2829250"/>
            <a:ext cx="1504275" cy="735230"/>
          </a:xfrm>
          <a:prstGeom prst="rect">
            <a:avLst/>
          </a:prstGeom>
          <a:noFill/>
          <a:ln cap="flat" cmpd="sng" w="28575">
            <a:solidFill>
              <a:schemeClr val="dk2"/>
            </a:solidFill>
            <a:prstDash val="solid"/>
            <a:round/>
            <a:headEnd len="sm" w="sm" type="none"/>
            <a:tailEnd len="sm" w="sm" type="none"/>
          </a:ln>
        </p:spPr>
      </p:pic>
      <p:pic>
        <p:nvPicPr>
          <p:cNvPr id="799" name="Google Shape;799;p95"/>
          <p:cNvPicPr preferRelativeResize="0"/>
          <p:nvPr/>
        </p:nvPicPr>
        <p:blipFill>
          <a:blip r:embed="rId14">
            <a:alphaModFix/>
          </a:blip>
          <a:stretch>
            <a:fillRect/>
          </a:stretch>
        </p:blipFill>
        <p:spPr>
          <a:xfrm>
            <a:off x="6702325" y="3738550"/>
            <a:ext cx="1408000" cy="889790"/>
          </a:xfrm>
          <a:prstGeom prst="rect">
            <a:avLst/>
          </a:prstGeom>
          <a:noFill/>
          <a:ln cap="flat" cmpd="sng" w="28575">
            <a:solidFill>
              <a:schemeClr val="dk2"/>
            </a:solidFill>
            <a:prstDash val="solid"/>
            <a:round/>
            <a:headEnd len="sm" w="sm" type="none"/>
            <a:tailEnd len="sm" w="sm" type="none"/>
          </a:ln>
        </p:spPr>
      </p:pic>
      <p:sp>
        <p:nvSpPr>
          <p:cNvPr id="800" name="Google Shape;800;p95"/>
          <p:cNvSpPr txBox="1"/>
          <p:nvPr/>
        </p:nvSpPr>
        <p:spPr>
          <a:xfrm>
            <a:off x="446925" y="1211038"/>
            <a:ext cx="16284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Bitter"/>
                <a:ea typeface="Bitter"/>
                <a:cs typeface="Bitter"/>
                <a:sym typeface="Bitter"/>
              </a:rPr>
              <a:t>1. Match each diagram, situation, and equation.</a:t>
            </a:r>
            <a:endParaRPr b="1" sz="1000">
              <a:latin typeface="Bitter"/>
              <a:ea typeface="Bitter"/>
              <a:cs typeface="Bitter"/>
              <a:sym typeface="Bitter"/>
            </a:endParaRPr>
          </a:p>
          <a:p>
            <a:pPr indent="0" lvl="0" marL="0" rtl="0" algn="l">
              <a:spcBef>
                <a:spcPts val="0"/>
              </a:spcBef>
              <a:spcAft>
                <a:spcPts val="0"/>
              </a:spcAft>
              <a:buNone/>
            </a:pPr>
            <a:r>
              <a:t/>
            </a:r>
            <a:endParaRPr b="1" sz="1000">
              <a:latin typeface="Bitter"/>
              <a:ea typeface="Bitter"/>
              <a:cs typeface="Bitter"/>
              <a:sym typeface="Bitter"/>
            </a:endParaRPr>
          </a:p>
          <a:p>
            <a:pPr indent="0" lvl="0" marL="0" rtl="0" algn="l">
              <a:spcBef>
                <a:spcPts val="0"/>
              </a:spcBef>
              <a:spcAft>
                <a:spcPts val="0"/>
              </a:spcAft>
              <a:buNone/>
            </a:pPr>
            <a:r>
              <a:t/>
            </a:r>
            <a:endParaRPr b="1" sz="1000">
              <a:latin typeface="Bitter"/>
              <a:ea typeface="Bitter"/>
              <a:cs typeface="Bitter"/>
              <a:sym typeface="Bitter"/>
            </a:endParaRPr>
          </a:p>
          <a:p>
            <a:pPr indent="0" lvl="0" marL="0" rtl="0" algn="l">
              <a:spcBef>
                <a:spcPts val="0"/>
              </a:spcBef>
              <a:spcAft>
                <a:spcPts val="0"/>
              </a:spcAft>
              <a:buNone/>
            </a:pPr>
            <a:r>
              <a:rPr b="1" lang="en" sz="1000">
                <a:latin typeface="Bitter"/>
                <a:ea typeface="Bitter"/>
                <a:cs typeface="Bitter"/>
                <a:sym typeface="Bitter"/>
              </a:rPr>
              <a:t>2. Solve each division equation.</a:t>
            </a:r>
            <a:endParaRPr b="1" sz="1000">
              <a:latin typeface="Bitter"/>
              <a:ea typeface="Bitter"/>
              <a:cs typeface="Bitter"/>
              <a:sym typeface="Bitte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96"/>
          <p:cNvSpPr txBox="1"/>
          <p:nvPr>
            <p:ph type="ctrTitle"/>
          </p:nvPr>
        </p:nvSpPr>
        <p:spPr>
          <a:xfrm>
            <a:off x="685788" y="461172"/>
            <a:ext cx="7772400" cy="70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Creating Division Situations</a:t>
            </a:r>
            <a:endParaRPr b="0" sz="3000">
              <a:solidFill>
                <a:schemeClr val="accent5"/>
              </a:solidFill>
              <a:latin typeface="Hepta Slab"/>
              <a:ea typeface="Hepta Slab"/>
              <a:cs typeface="Hepta Slab"/>
              <a:sym typeface="Hepta Slab"/>
            </a:endParaRPr>
          </a:p>
        </p:txBody>
      </p:sp>
      <p:sp>
        <p:nvSpPr>
          <p:cNvPr id="806" name="Google Shape;806;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07" name="Google Shape;807;p96"/>
          <p:cNvSpPr txBox="1"/>
          <p:nvPr/>
        </p:nvSpPr>
        <p:spPr>
          <a:xfrm>
            <a:off x="810175" y="1163775"/>
            <a:ext cx="73479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Bitter"/>
                <a:ea typeface="Bitter"/>
                <a:cs typeface="Bitter"/>
                <a:sym typeface="Bitter"/>
              </a:rPr>
              <a:t>1. Complete the missing parts of the table. Be prepared to explain your thinking. </a:t>
            </a:r>
            <a:endParaRPr>
              <a:latin typeface="Bitter"/>
              <a:ea typeface="Bitter"/>
              <a:cs typeface="Bitter"/>
              <a:sym typeface="Bitter"/>
            </a:endParaRPr>
          </a:p>
          <a:p>
            <a:pPr indent="0" lvl="0" marL="0" rtl="0" algn="l">
              <a:spcBef>
                <a:spcPts val="0"/>
              </a:spcBef>
              <a:spcAft>
                <a:spcPts val="0"/>
              </a:spcAft>
              <a:buNone/>
            </a:pPr>
            <a:r>
              <a:t/>
            </a:r>
            <a:endParaRPr>
              <a:latin typeface="Bitter"/>
              <a:ea typeface="Bitter"/>
              <a:cs typeface="Bitter"/>
              <a:sym typeface="Bitter"/>
            </a:endParaRPr>
          </a:p>
          <a:p>
            <a:pPr indent="0" lvl="0" marL="0" rtl="0" algn="l">
              <a:spcBef>
                <a:spcPts val="0"/>
              </a:spcBef>
              <a:spcAft>
                <a:spcPts val="0"/>
              </a:spcAft>
              <a:buNone/>
            </a:pPr>
            <a:r>
              <a:rPr lang="en">
                <a:latin typeface="Bitter"/>
                <a:ea typeface="Bitter"/>
                <a:cs typeface="Bitter"/>
                <a:sym typeface="Bitter"/>
              </a:rPr>
              <a:t>2. Discuss both your solutions with your group. What is the same? What is different?</a:t>
            </a:r>
            <a:endParaRPr>
              <a:latin typeface="Bitter"/>
              <a:ea typeface="Bitter"/>
              <a:cs typeface="Bitter"/>
              <a:sym typeface="Bitter"/>
            </a:endParaRPr>
          </a:p>
        </p:txBody>
      </p:sp>
      <p:pic>
        <p:nvPicPr>
          <p:cNvPr id="808" name="Google Shape;808;p96"/>
          <p:cNvPicPr preferRelativeResize="0"/>
          <p:nvPr/>
        </p:nvPicPr>
        <p:blipFill>
          <a:blip r:embed="rId3">
            <a:alphaModFix/>
          </a:blip>
          <a:stretch>
            <a:fillRect/>
          </a:stretch>
        </p:blipFill>
        <p:spPr>
          <a:xfrm>
            <a:off x="144175" y="2143825"/>
            <a:ext cx="2947050" cy="1922600"/>
          </a:xfrm>
          <a:prstGeom prst="rect">
            <a:avLst/>
          </a:prstGeom>
          <a:noFill/>
          <a:ln cap="flat" cmpd="sng" w="28575">
            <a:solidFill>
              <a:schemeClr val="dk2"/>
            </a:solidFill>
            <a:prstDash val="solid"/>
            <a:round/>
            <a:headEnd len="sm" w="sm" type="none"/>
            <a:tailEnd len="sm" w="sm" type="none"/>
          </a:ln>
        </p:spPr>
      </p:pic>
      <p:pic>
        <p:nvPicPr>
          <p:cNvPr id="809" name="Google Shape;809;p96"/>
          <p:cNvPicPr preferRelativeResize="0"/>
          <p:nvPr/>
        </p:nvPicPr>
        <p:blipFill>
          <a:blip r:embed="rId4">
            <a:alphaModFix/>
          </a:blip>
          <a:stretch>
            <a:fillRect/>
          </a:stretch>
        </p:blipFill>
        <p:spPr>
          <a:xfrm>
            <a:off x="3251875" y="2746500"/>
            <a:ext cx="2788205" cy="1922600"/>
          </a:xfrm>
          <a:prstGeom prst="rect">
            <a:avLst/>
          </a:prstGeom>
          <a:noFill/>
          <a:ln cap="flat" cmpd="sng" w="28575">
            <a:solidFill>
              <a:schemeClr val="dk2"/>
            </a:solidFill>
            <a:prstDash val="solid"/>
            <a:round/>
            <a:headEnd len="sm" w="sm" type="none"/>
            <a:tailEnd len="sm" w="sm" type="none"/>
          </a:ln>
        </p:spPr>
      </p:pic>
      <p:pic>
        <p:nvPicPr>
          <p:cNvPr id="810" name="Google Shape;810;p96"/>
          <p:cNvPicPr preferRelativeResize="0"/>
          <p:nvPr/>
        </p:nvPicPr>
        <p:blipFill>
          <a:blip r:embed="rId5">
            <a:alphaModFix/>
          </a:blip>
          <a:stretch>
            <a:fillRect/>
          </a:stretch>
        </p:blipFill>
        <p:spPr>
          <a:xfrm>
            <a:off x="6200725" y="2110789"/>
            <a:ext cx="2788200" cy="1857286"/>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97"/>
          <p:cNvSpPr txBox="1"/>
          <p:nvPr>
            <p:ph type="ctrTitle"/>
          </p:nvPr>
        </p:nvSpPr>
        <p:spPr>
          <a:xfrm>
            <a:off x="685788" y="461172"/>
            <a:ext cx="7772400" cy="70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 Pan for Gold</a:t>
            </a:r>
            <a:endParaRPr b="0" sz="3000">
              <a:solidFill>
                <a:schemeClr val="accent5"/>
              </a:solidFill>
              <a:latin typeface="Hepta Slab"/>
              <a:ea typeface="Hepta Slab"/>
              <a:cs typeface="Hepta Slab"/>
              <a:sym typeface="Hepta Slab"/>
            </a:endParaRPr>
          </a:p>
        </p:txBody>
      </p:sp>
      <p:sp>
        <p:nvSpPr>
          <p:cNvPr id="816" name="Google Shape;816;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pic>
        <p:nvPicPr>
          <p:cNvPr id="817" name="Google Shape;817;p97"/>
          <p:cNvPicPr preferRelativeResize="0"/>
          <p:nvPr/>
        </p:nvPicPr>
        <p:blipFill rotWithShape="1">
          <a:blip r:embed="rId3">
            <a:alphaModFix/>
          </a:blip>
          <a:srcRect b="43113" l="0" r="0" t="0"/>
          <a:stretch/>
        </p:blipFill>
        <p:spPr>
          <a:xfrm>
            <a:off x="306025" y="1246425"/>
            <a:ext cx="5793108" cy="841500"/>
          </a:xfrm>
          <a:prstGeom prst="rect">
            <a:avLst/>
          </a:prstGeom>
          <a:noFill/>
          <a:ln cap="flat" cmpd="sng" w="28575">
            <a:solidFill>
              <a:schemeClr val="dk2"/>
            </a:solidFill>
            <a:prstDash val="solid"/>
            <a:round/>
            <a:headEnd len="sm" w="sm" type="none"/>
            <a:tailEnd len="sm" w="sm" type="none"/>
          </a:ln>
        </p:spPr>
      </p:pic>
      <p:pic>
        <p:nvPicPr>
          <p:cNvPr id="818" name="Google Shape;818;p97"/>
          <p:cNvPicPr preferRelativeResize="0"/>
          <p:nvPr/>
        </p:nvPicPr>
        <p:blipFill rotWithShape="1">
          <a:blip r:embed="rId4">
            <a:alphaModFix/>
          </a:blip>
          <a:srcRect b="36552" l="0" r="0" t="0"/>
          <a:stretch/>
        </p:blipFill>
        <p:spPr>
          <a:xfrm>
            <a:off x="1886150" y="2317525"/>
            <a:ext cx="5781675" cy="1105975"/>
          </a:xfrm>
          <a:prstGeom prst="rect">
            <a:avLst/>
          </a:prstGeom>
          <a:noFill/>
          <a:ln cap="flat" cmpd="sng" w="28575">
            <a:solidFill>
              <a:schemeClr val="dk2"/>
            </a:solidFill>
            <a:prstDash val="solid"/>
            <a:round/>
            <a:headEnd len="sm" w="sm" type="none"/>
            <a:tailEnd len="sm" w="sm" type="none"/>
          </a:ln>
        </p:spPr>
      </p:pic>
      <p:pic>
        <p:nvPicPr>
          <p:cNvPr id="819" name="Google Shape;819;p97"/>
          <p:cNvPicPr preferRelativeResize="0"/>
          <p:nvPr/>
        </p:nvPicPr>
        <p:blipFill>
          <a:blip r:embed="rId5">
            <a:alphaModFix/>
          </a:blip>
          <a:stretch>
            <a:fillRect/>
          </a:stretch>
        </p:blipFill>
        <p:spPr>
          <a:xfrm>
            <a:off x="3545625" y="3864850"/>
            <a:ext cx="5391150" cy="781050"/>
          </a:xfrm>
          <a:prstGeom prst="rect">
            <a:avLst/>
          </a:prstGeom>
          <a:noFill/>
          <a:ln cap="flat" cmpd="sng" w="28575">
            <a:solidFill>
              <a:schemeClr val="dk2"/>
            </a:solidFill>
            <a:prstDash val="solid"/>
            <a:round/>
            <a:headEnd len="sm" w="sm" type="none"/>
            <a:tailEnd len="sm" w="sm" type="none"/>
          </a:ln>
        </p:spPr>
      </p:pic>
      <p:pic>
        <p:nvPicPr>
          <p:cNvPr id="820" name="Google Shape;820;p97"/>
          <p:cNvPicPr preferRelativeResize="0"/>
          <p:nvPr/>
        </p:nvPicPr>
        <p:blipFill>
          <a:blip r:embed="rId6">
            <a:alphaModFix/>
          </a:blip>
          <a:stretch>
            <a:fillRect/>
          </a:stretch>
        </p:blipFill>
        <p:spPr>
          <a:xfrm>
            <a:off x="6261496" y="704825"/>
            <a:ext cx="1616875" cy="1231275"/>
          </a:xfrm>
          <a:prstGeom prst="rect">
            <a:avLst/>
          </a:prstGeom>
          <a:noFill/>
          <a:ln>
            <a:noFill/>
          </a:ln>
        </p:spPr>
      </p:pic>
      <p:pic>
        <p:nvPicPr>
          <p:cNvPr id="821" name="Google Shape;821;p97"/>
          <p:cNvPicPr preferRelativeResize="0"/>
          <p:nvPr/>
        </p:nvPicPr>
        <p:blipFill>
          <a:blip r:embed="rId7">
            <a:alphaModFix/>
          </a:blip>
          <a:stretch>
            <a:fillRect/>
          </a:stretch>
        </p:blipFill>
        <p:spPr>
          <a:xfrm>
            <a:off x="391825" y="3565623"/>
            <a:ext cx="1733750" cy="1177777"/>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98"/>
          <p:cNvSpPr txBox="1"/>
          <p:nvPr>
            <p:ph type="ctrTitle"/>
          </p:nvPr>
        </p:nvSpPr>
        <p:spPr>
          <a:xfrm>
            <a:off x="1913950" y="548700"/>
            <a:ext cx="5465100" cy="60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827" name="Google Shape;827;p98"/>
          <p:cNvSpPr/>
          <p:nvPr/>
        </p:nvSpPr>
        <p:spPr>
          <a:xfrm flipH="1">
            <a:off x="3705408" y="2270350"/>
            <a:ext cx="2248269" cy="177234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98"/>
          <p:cNvSpPr txBox="1"/>
          <p:nvPr/>
        </p:nvSpPr>
        <p:spPr>
          <a:xfrm>
            <a:off x="3669725" y="2567325"/>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number or numbers make this equation true? How do you know?</a:t>
            </a:r>
            <a:endParaRPr b="1">
              <a:latin typeface="Quicksand"/>
              <a:ea typeface="Quicksand"/>
              <a:cs typeface="Quicksand"/>
              <a:sym typeface="Quicksand"/>
            </a:endParaRPr>
          </a:p>
        </p:txBody>
      </p:sp>
      <p:pic>
        <p:nvPicPr>
          <p:cNvPr id="829" name="Google Shape;829;p98"/>
          <p:cNvPicPr preferRelativeResize="0"/>
          <p:nvPr/>
        </p:nvPicPr>
        <p:blipFill>
          <a:blip r:embed="rId3">
            <a:alphaModFix/>
          </a:blip>
          <a:stretch>
            <a:fillRect/>
          </a:stretch>
        </p:blipFill>
        <p:spPr>
          <a:xfrm>
            <a:off x="5878775" y="3660625"/>
            <a:ext cx="1628725" cy="1024428"/>
          </a:xfrm>
          <a:prstGeom prst="rect">
            <a:avLst/>
          </a:prstGeom>
          <a:noFill/>
          <a:ln>
            <a:noFill/>
          </a:ln>
        </p:spPr>
      </p:pic>
      <p:sp>
        <p:nvSpPr>
          <p:cNvPr id="830" name="Google Shape;830;p9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831" name="Google Shape;831;p98"/>
          <p:cNvPicPr preferRelativeResize="0"/>
          <p:nvPr/>
        </p:nvPicPr>
        <p:blipFill>
          <a:blip r:embed="rId4">
            <a:alphaModFix/>
          </a:blip>
          <a:stretch>
            <a:fillRect/>
          </a:stretch>
        </p:blipFill>
        <p:spPr>
          <a:xfrm>
            <a:off x="1239900" y="1555875"/>
            <a:ext cx="1889625" cy="909825"/>
          </a:xfrm>
          <a:prstGeom prst="rect">
            <a:avLst/>
          </a:prstGeom>
          <a:noFill/>
          <a:ln>
            <a:noFill/>
          </a:ln>
        </p:spPr>
      </p:pic>
      <p:sp>
        <p:nvSpPr>
          <p:cNvPr id="832" name="Google Shape;832;p98"/>
          <p:cNvSpPr/>
          <p:nvPr/>
        </p:nvSpPr>
        <p:spPr>
          <a:xfrm>
            <a:off x="6796950" y="1888275"/>
            <a:ext cx="2319609" cy="18159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98"/>
          <p:cNvSpPr txBox="1"/>
          <p:nvPr/>
        </p:nvSpPr>
        <p:spPr>
          <a:xfrm>
            <a:off x="6761300" y="2270350"/>
            <a:ext cx="2382600" cy="123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division situation might this equation represent?</a:t>
            </a:r>
            <a:endParaRPr b="1" sz="1300">
              <a:latin typeface="Quicksand"/>
              <a:ea typeface="Quicksand"/>
              <a:cs typeface="Quicksand"/>
              <a:sym typeface="Quicksand"/>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99"/>
          <p:cNvSpPr txBox="1"/>
          <p:nvPr>
            <p:ph type="ctrTitle"/>
          </p:nvPr>
        </p:nvSpPr>
        <p:spPr>
          <a:xfrm>
            <a:off x="1153950" y="1601225"/>
            <a:ext cx="6836100" cy="73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400">
                <a:solidFill>
                  <a:srgbClr val="434343"/>
                </a:solidFill>
                <a:latin typeface="Hepta Slab"/>
                <a:ea typeface="Hepta Slab"/>
                <a:cs typeface="Hepta Slab"/>
                <a:sym typeface="Hepta Slab"/>
              </a:rPr>
              <a:t>The Relationship Between Division and Fractions</a:t>
            </a:r>
            <a:endParaRPr sz="3400">
              <a:solidFill>
                <a:srgbClr val="434343"/>
              </a:solidFill>
              <a:latin typeface="Hepta Slab"/>
              <a:ea typeface="Hepta Slab"/>
              <a:cs typeface="Hepta Slab"/>
              <a:sym typeface="Hepta Slab"/>
            </a:endParaRPr>
          </a:p>
        </p:txBody>
      </p:sp>
      <p:sp>
        <p:nvSpPr>
          <p:cNvPr id="839" name="Google Shape;839;p99"/>
          <p:cNvSpPr txBox="1"/>
          <p:nvPr/>
        </p:nvSpPr>
        <p:spPr>
          <a:xfrm>
            <a:off x="2608275" y="237225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explain why fractions can be represented as division expressions. </a:t>
            </a:r>
            <a:endParaRPr>
              <a:latin typeface="Quicksand"/>
              <a:ea typeface="Quicksand"/>
              <a:cs typeface="Quicksand"/>
              <a:sym typeface="Quicksand"/>
            </a:endParaRPr>
          </a:p>
        </p:txBody>
      </p:sp>
      <p:sp>
        <p:nvSpPr>
          <p:cNvPr id="840" name="Google Shape;840;p99"/>
          <p:cNvSpPr/>
          <p:nvPr/>
        </p:nvSpPr>
        <p:spPr>
          <a:xfrm>
            <a:off x="2039577" y="24501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9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5.NF.B.3</a:t>
            </a:r>
            <a:endParaRPr sz="1100">
              <a:latin typeface="Quicksand"/>
              <a:ea typeface="Quicksand"/>
              <a:cs typeface="Quicksand"/>
              <a:sym typeface="Quicksand"/>
            </a:endParaRPr>
          </a:p>
        </p:txBody>
      </p:sp>
      <p:sp>
        <p:nvSpPr>
          <p:cNvPr id="842" name="Google Shape;842;p99"/>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100"/>
          <p:cNvSpPr txBox="1"/>
          <p:nvPr>
            <p:ph type="ctrTitle"/>
          </p:nvPr>
        </p:nvSpPr>
        <p:spPr>
          <a:xfrm>
            <a:off x="2243100" y="486225"/>
            <a:ext cx="4657800" cy="68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chemeClr val="accent5"/>
                </a:solidFill>
                <a:latin typeface="Hepta Slab"/>
                <a:ea typeface="Hepta Slab"/>
                <a:cs typeface="Hepta Slab"/>
                <a:sym typeface="Hepta Slab"/>
              </a:rPr>
              <a:t>True or False:  </a:t>
            </a:r>
            <a:endParaRPr b="0" sz="3700">
              <a:solidFill>
                <a:schemeClr val="accent5"/>
              </a:solidFill>
              <a:latin typeface="Hepta Slab"/>
              <a:ea typeface="Hepta Slab"/>
              <a:cs typeface="Hepta Slab"/>
              <a:sym typeface="Hepta Slab"/>
            </a:endParaRPr>
          </a:p>
        </p:txBody>
      </p:sp>
      <p:sp>
        <p:nvSpPr>
          <p:cNvPr id="848" name="Google Shape;848;p10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9" name="Google Shape;849;p100"/>
          <p:cNvSpPr txBox="1"/>
          <p:nvPr/>
        </p:nvSpPr>
        <p:spPr>
          <a:xfrm>
            <a:off x="612050" y="1235650"/>
            <a:ext cx="79752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Bitter"/>
                <a:ea typeface="Bitter"/>
                <a:cs typeface="Bitter"/>
                <a:sym typeface="Bitter"/>
              </a:rPr>
              <a:t>Is the statement true or false? Be prepared to explain your reasoning. </a:t>
            </a:r>
            <a:endParaRPr sz="1900">
              <a:latin typeface="Bitter"/>
              <a:ea typeface="Bitter"/>
              <a:cs typeface="Bitter"/>
              <a:sym typeface="Bitter"/>
            </a:endParaRPr>
          </a:p>
        </p:txBody>
      </p:sp>
      <p:pic>
        <p:nvPicPr>
          <p:cNvPr id="850" name="Google Shape;850;p100"/>
          <p:cNvPicPr preferRelativeResize="0"/>
          <p:nvPr/>
        </p:nvPicPr>
        <p:blipFill>
          <a:blip r:embed="rId3">
            <a:alphaModFix/>
          </a:blip>
          <a:stretch>
            <a:fillRect/>
          </a:stretch>
        </p:blipFill>
        <p:spPr>
          <a:xfrm>
            <a:off x="3207125" y="2272975"/>
            <a:ext cx="2050100" cy="97715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101"/>
          <p:cNvSpPr txBox="1"/>
          <p:nvPr>
            <p:ph type="ctrTitle"/>
          </p:nvPr>
        </p:nvSpPr>
        <p:spPr>
          <a:xfrm>
            <a:off x="2243100" y="486225"/>
            <a:ext cx="4657800" cy="68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chemeClr val="accent5"/>
                </a:solidFill>
                <a:latin typeface="Hepta Slab"/>
                <a:ea typeface="Hepta Slab"/>
                <a:cs typeface="Hepta Slab"/>
                <a:sym typeface="Hepta Slab"/>
              </a:rPr>
              <a:t>True or False:  </a:t>
            </a:r>
            <a:endParaRPr b="0" sz="3700">
              <a:solidFill>
                <a:schemeClr val="accent5"/>
              </a:solidFill>
              <a:latin typeface="Hepta Slab"/>
              <a:ea typeface="Hepta Slab"/>
              <a:cs typeface="Hepta Slab"/>
              <a:sym typeface="Hepta Slab"/>
            </a:endParaRPr>
          </a:p>
        </p:txBody>
      </p:sp>
      <p:sp>
        <p:nvSpPr>
          <p:cNvPr id="856" name="Google Shape;856;p10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57" name="Google Shape;857;p101"/>
          <p:cNvSpPr txBox="1"/>
          <p:nvPr/>
        </p:nvSpPr>
        <p:spPr>
          <a:xfrm>
            <a:off x="612050" y="1235650"/>
            <a:ext cx="79752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Bitter"/>
                <a:ea typeface="Bitter"/>
                <a:cs typeface="Bitter"/>
                <a:sym typeface="Bitter"/>
              </a:rPr>
              <a:t>Is the statement true or false? Be prepared to explain your reasoning. </a:t>
            </a:r>
            <a:endParaRPr sz="1900">
              <a:latin typeface="Bitter"/>
              <a:ea typeface="Bitter"/>
              <a:cs typeface="Bitter"/>
              <a:sym typeface="Bitter"/>
            </a:endParaRPr>
          </a:p>
        </p:txBody>
      </p:sp>
      <p:pic>
        <p:nvPicPr>
          <p:cNvPr id="858" name="Google Shape;858;p101"/>
          <p:cNvPicPr preferRelativeResize="0"/>
          <p:nvPr/>
        </p:nvPicPr>
        <p:blipFill>
          <a:blip r:embed="rId3">
            <a:alphaModFix/>
          </a:blip>
          <a:stretch>
            <a:fillRect/>
          </a:stretch>
        </p:blipFill>
        <p:spPr>
          <a:xfrm>
            <a:off x="3628175" y="2363825"/>
            <a:ext cx="1418375" cy="8037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102"/>
          <p:cNvSpPr txBox="1"/>
          <p:nvPr>
            <p:ph type="ctrTitle"/>
          </p:nvPr>
        </p:nvSpPr>
        <p:spPr>
          <a:xfrm>
            <a:off x="2243100" y="486225"/>
            <a:ext cx="4657800" cy="68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chemeClr val="accent5"/>
                </a:solidFill>
                <a:latin typeface="Hepta Slab"/>
                <a:ea typeface="Hepta Slab"/>
                <a:cs typeface="Hepta Slab"/>
                <a:sym typeface="Hepta Slab"/>
              </a:rPr>
              <a:t>True or False:  </a:t>
            </a:r>
            <a:endParaRPr b="0" sz="3700">
              <a:solidFill>
                <a:schemeClr val="accent5"/>
              </a:solidFill>
              <a:latin typeface="Hepta Slab"/>
              <a:ea typeface="Hepta Slab"/>
              <a:cs typeface="Hepta Slab"/>
              <a:sym typeface="Hepta Slab"/>
            </a:endParaRPr>
          </a:p>
        </p:txBody>
      </p:sp>
      <p:sp>
        <p:nvSpPr>
          <p:cNvPr id="864" name="Google Shape;864;p10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65" name="Google Shape;865;p102"/>
          <p:cNvSpPr txBox="1"/>
          <p:nvPr/>
        </p:nvSpPr>
        <p:spPr>
          <a:xfrm>
            <a:off x="612050" y="1235650"/>
            <a:ext cx="79752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Bitter"/>
                <a:ea typeface="Bitter"/>
                <a:cs typeface="Bitter"/>
                <a:sym typeface="Bitter"/>
              </a:rPr>
              <a:t>Is the statement true or false? Be prepared to explain your reasoning. </a:t>
            </a:r>
            <a:endParaRPr sz="1900">
              <a:latin typeface="Bitter"/>
              <a:ea typeface="Bitter"/>
              <a:cs typeface="Bitter"/>
              <a:sym typeface="Bitter"/>
            </a:endParaRPr>
          </a:p>
        </p:txBody>
      </p:sp>
      <p:pic>
        <p:nvPicPr>
          <p:cNvPr id="866" name="Google Shape;866;p102"/>
          <p:cNvPicPr preferRelativeResize="0"/>
          <p:nvPr/>
        </p:nvPicPr>
        <p:blipFill>
          <a:blip r:embed="rId3">
            <a:alphaModFix/>
          </a:blip>
          <a:stretch>
            <a:fillRect/>
          </a:stretch>
        </p:blipFill>
        <p:spPr>
          <a:xfrm>
            <a:off x="4052250" y="2487650"/>
            <a:ext cx="1039500" cy="8415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103"/>
          <p:cNvSpPr txBox="1"/>
          <p:nvPr>
            <p:ph type="ctrTitle"/>
          </p:nvPr>
        </p:nvSpPr>
        <p:spPr>
          <a:xfrm>
            <a:off x="2475000" y="463625"/>
            <a:ext cx="4194000" cy="74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Fill in the Blank</a:t>
            </a:r>
            <a:endParaRPr b="0" sz="3400">
              <a:solidFill>
                <a:schemeClr val="accent5"/>
              </a:solidFill>
              <a:latin typeface="Hepta Slab"/>
              <a:ea typeface="Hepta Slab"/>
              <a:cs typeface="Hepta Slab"/>
              <a:sym typeface="Hepta Slab"/>
            </a:endParaRPr>
          </a:p>
        </p:txBody>
      </p:sp>
      <p:sp>
        <p:nvSpPr>
          <p:cNvPr id="872" name="Google Shape;872;p1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73" name="Google Shape;873;p103"/>
          <p:cNvSpPr txBox="1"/>
          <p:nvPr/>
        </p:nvSpPr>
        <p:spPr>
          <a:xfrm>
            <a:off x="735875" y="1161350"/>
            <a:ext cx="47556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Bitter"/>
                <a:ea typeface="Bitter"/>
                <a:cs typeface="Bitter"/>
                <a:sym typeface="Bitter"/>
              </a:rPr>
              <a:t>Fill in the blank to make the equations true:</a:t>
            </a:r>
            <a:endParaRPr sz="1800">
              <a:latin typeface="Bitter"/>
              <a:ea typeface="Bitter"/>
              <a:cs typeface="Bitter"/>
              <a:sym typeface="Bitter"/>
            </a:endParaRPr>
          </a:p>
        </p:txBody>
      </p:sp>
      <p:pic>
        <p:nvPicPr>
          <p:cNvPr id="874" name="Google Shape;874;p103"/>
          <p:cNvPicPr preferRelativeResize="0"/>
          <p:nvPr/>
        </p:nvPicPr>
        <p:blipFill>
          <a:blip r:embed="rId3">
            <a:alphaModFix/>
          </a:blip>
          <a:stretch>
            <a:fillRect/>
          </a:stretch>
        </p:blipFill>
        <p:spPr>
          <a:xfrm>
            <a:off x="1902700" y="1818900"/>
            <a:ext cx="1781175" cy="2676525"/>
          </a:xfrm>
          <a:prstGeom prst="rect">
            <a:avLst/>
          </a:prstGeom>
          <a:noFill/>
          <a:ln cap="flat" cmpd="sng" w="28575">
            <a:solidFill>
              <a:schemeClr val="dk2"/>
            </a:solidFill>
            <a:prstDash val="solid"/>
            <a:round/>
            <a:headEnd len="sm" w="sm" type="none"/>
            <a:tailEnd len="sm" w="sm" type="none"/>
          </a:ln>
        </p:spPr>
      </p:pic>
      <p:pic>
        <p:nvPicPr>
          <p:cNvPr id="875" name="Google Shape;875;p103"/>
          <p:cNvPicPr preferRelativeResize="0"/>
          <p:nvPr/>
        </p:nvPicPr>
        <p:blipFill>
          <a:blip r:embed="rId4">
            <a:alphaModFix/>
          </a:blip>
          <a:stretch>
            <a:fillRect/>
          </a:stretch>
        </p:blipFill>
        <p:spPr>
          <a:xfrm>
            <a:off x="4513250" y="1984025"/>
            <a:ext cx="1771650" cy="20574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104"/>
          <p:cNvSpPr txBox="1"/>
          <p:nvPr>
            <p:ph type="ctrTitle"/>
          </p:nvPr>
        </p:nvSpPr>
        <p:spPr>
          <a:xfrm>
            <a:off x="2772000" y="467350"/>
            <a:ext cx="4155900" cy="63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Why does it work?</a:t>
            </a:r>
            <a:endParaRPr b="0" sz="3000">
              <a:solidFill>
                <a:schemeClr val="accent5"/>
              </a:solidFill>
              <a:latin typeface="Hepta Slab"/>
              <a:ea typeface="Hepta Slab"/>
              <a:cs typeface="Hepta Slab"/>
              <a:sym typeface="Hepta Slab"/>
            </a:endParaRPr>
          </a:p>
        </p:txBody>
      </p:sp>
      <p:sp>
        <p:nvSpPr>
          <p:cNvPr id="881" name="Google Shape;881;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882" name="Google Shape;882;p104"/>
          <p:cNvPicPr preferRelativeResize="0"/>
          <p:nvPr/>
        </p:nvPicPr>
        <p:blipFill>
          <a:blip r:embed="rId3">
            <a:alphaModFix/>
          </a:blip>
          <a:stretch>
            <a:fillRect/>
          </a:stretch>
        </p:blipFill>
        <p:spPr>
          <a:xfrm>
            <a:off x="763350" y="1565337"/>
            <a:ext cx="7362750" cy="1171625"/>
          </a:xfrm>
          <a:prstGeom prst="rect">
            <a:avLst/>
          </a:prstGeom>
          <a:noFill/>
          <a:ln cap="flat" cmpd="sng" w="28575">
            <a:solidFill>
              <a:schemeClr val="dk2"/>
            </a:solidFill>
            <a:prstDash val="solid"/>
            <a:round/>
            <a:headEnd len="sm" w="sm" type="none"/>
            <a:tailEnd len="sm" w="sm" type="none"/>
          </a:ln>
        </p:spPr>
      </p:pic>
      <p:pic>
        <p:nvPicPr>
          <p:cNvPr id="883" name="Google Shape;883;p104"/>
          <p:cNvPicPr preferRelativeResize="0"/>
          <p:nvPr/>
        </p:nvPicPr>
        <p:blipFill>
          <a:blip r:embed="rId4">
            <a:alphaModFix/>
          </a:blip>
          <a:stretch>
            <a:fillRect/>
          </a:stretch>
        </p:blipFill>
        <p:spPr>
          <a:xfrm>
            <a:off x="854463" y="3193550"/>
            <a:ext cx="7081425" cy="9977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105"/>
          <p:cNvSpPr txBox="1"/>
          <p:nvPr>
            <p:ph type="ctrTitle"/>
          </p:nvPr>
        </p:nvSpPr>
        <p:spPr>
          <a:xfrm>
            <a:off x="1801650" y="512525"/>
            <a:ext cx="5540700" cy="66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889" name="Google Shape;889;p105"/>
          <p:cNvSpPr/>
          <p:nvPr/>
        </p:nvSpPr>
        <p:spPr>
          <a:xfrm>
            <a:off x="5574325" y="1688800"/>
            <a:ext cx="2718728" cy="21055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0" name="Google Shape;890;p105"/>
          <p:cNvPicPr preferRelativeResize="0"/>
          <p:nvPr/>
        </p:nvPicPr>
        <p:blipFill>
          <a:blip r:embed="rId3">
            <a:alphaModFix/>
          </a:blip>
          <a:stretch>
            <a:fillRect/>
          </a:stretch>
        </p:blipFill>
        <p:spPr>
          <a:xfrm>
            <a:off x="3626839" y="3497926"/>
            <a:ext cx="1890300" cy="1188949"/>
          </a:xfrm>
          <a:prstGeom prst="rect">
            <a:avLst/>
          </a:prstGeom>
          <a:noFill/>
          <a:ln>
            <a:noFill/>
          </a:ln>
        </p:spPr>
      </p:pic>
      <p:sp>
        <p:nvSpPr>
          <p:cNvPr id="891" name="Google Shape;891;p105"/>
          <p:cNvSpPr txBox="1"/>
          <p:nvPr/>
        </p:nvSpPr>
        <p:spPr>
          <a:xfrm>
            <a:off x="1421063" y="1851275"/>
            <a:ext cx="18903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chemeClr val="dk1"/>
                </a:solidFill>
                <a:latin typeface="Quicksand"/>
                <a:ea typeface="Quicksand"/>
                <a:cs typeface="Quicksand"/>
                <a:sym typeface="Quicksand"/>
              </a:rPr>
              <a:t>What do you know about the relationship between division and fractions?</a:t>
            </a:r>
            <a:endParaRPr b="1">
              <a:latin typeface="Quicksand"/>
              <a:ea typeface="Quicksand"/>
              <a:cs typeface="Quicksand"/>
              <a:sym typeface="Quicksand"/>
            </a:endParaRPr>
          </a:p>
        </p:txBody>
      </p:sp>
      <p:sp>
        <p:nvSpPr>
          <p:cNvPr id="892" name="Google Shape;892;p105"/>
          <p:cNvSpPr/>
          <p:nvPr/>
        </p:nvSpPr>
        <p:spPr>
          <a:xfrm flipH="1">
            <a:off x="1105591" y="1720875"/>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05"/>
          <p:cNvSpPr txBox="1"/>
          <p:nvPr/>
        </p:nvSpPr>
        <p:spPr>
          <a:xfrm>
            <a:off x="5883689" y="2072575"/>
            <a:ext cx="21000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can we represent the relationship between division and fractions?</a:t>
            </a:r>
            <a:endParaRPr b="1">
              <a:latin typeface="Quicksand"/>
              <a:ea typeface="Quicksand"/>
              <a:cs typeface="Quicksand"/>
              <a:sym typeface="Quicksand"/>
            </a:endParaRPr>
          </a:p>
        </p:txBody>
      </p:sp>
      <p:sp>
        <p:nvSpPr>
          <p:cNvPr id="894" name="Google Shape;894;p10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106"/>
          <p:cNvSpPr txBox="1"/>
          <p:nvPr/>
        </p:nvSpPr>
        <p:spPr>
          <a:xfrm>
            <a:off x="1502775" y="55627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900" name="Google Shape;900;p106"/>
          <p:cNvSpPr/>
          <p:nvPr/>
        </p:nvSpPr>
        <p:spPr>
          <a:xfrm>
            <a:off x="8142898" y="299300"/>
            <a:ext cx="701837" cy="629533"/>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0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2" name="Google Shape;902;p106"/>
          <p:cNvPicPr preferRelativeResize="0"/>
          <p:nvPr/>
        </p:nvPicPr>
        <p:blipFill>
          <a:blip r:embed="rId3">
            <a:alphaModFix/>
          </a:blip>
          <a:stretch>
            <a:fillRect/>
          </a:stretch>
        </p:blipFill>
        <p:spPr>
          <a:xfrm>
            <a:off x="969775" y="1577275"/>
            <a:ext cx="7085751" cy="26140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107"/>
          <p:cNvSpPr txBox="1"/>
          <p:nvPr/>
        </p:nvSpPr>
        <p:spPr>
          <a:xfrm>
            <a:off x="454150" y="341400"/>
            <a:ext cx="8586600" cy="446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900">
                <a:solidFill>
                  <a:schemeClr val="lt1"/>
                </a:solidFill>
                <a:latin typeface="Quicksand"/>
                <a:ea typeface="Quicksand"/>
                <a:cs typeface="Quicksand"/>
                <a:sym typeface="Quicksand"/>
              </a:rPr>
              <a:t>                                                </a:t>
            </a:r>
            <a:r>
              <a:rPr lang="en" sz="1900">
                <a:solidFill>
                  <a:srgbClr val="434343"/>
                </a:solidFill>
                <a:latin typeface="Quicksand"/>
                <a:ea typeface="Quicksand"/>
                <a:cs typeface="Quicksand"/>
                <a:sym typeface="Quicksand"/>
              </a:rPr>
              <a:t>So far we have:</a:t>
            </a:r>
            <a:endParaRPr sz="1900">
              <a:solidFill>
                <a:srgbClr val="434343"/>
              </a:solidFill>
              <a:latin typeface="Quicksand"/>
              <a:ea typeface="Quicksand"/>
              <a:cs typeface="Quicksand"/>
              <a:sym typeface="Quicksand"/>
            </a:endParaRPr>
          </a:p>
          <a:p>
            <a:pPr indent="-228600" lvl="0" marL="457200" rtl="0" algn="l">
              <a:lnSpc>
                <a:spcPct val="115000"/>
              </a:lnSpc>
              <a:spcBef>
                <a:spcPts val="1600"/>
              </a:spcBef>
              <a:spcAft>
                <a:spcPts val="0"/>
              </a:spcAft>
              <a:buClr>
                <a:srgbClr val="434343"/>
              </a:buClr>
              <a:buSzPts val="1900"/>
              <a:buFont typeface="Quicksand"/>
              <a:buNone/>
            </a:pPr>
            <a:r>
              <a:rPr lang="en" sz="1900">
                <a:solidFill>
                  <a:srgbClr val="434343"/>
                </a:solidFill>
                <a:latin typeface="Quicksand"/>
                <a:ea typeface="Quicksand"/>
                <a:cs typeface="Quicksand"/>
                <a:sym typeface="Quicksand"/>
              </a:rPr>
              <a:t>learned how to represent the relationship between </a:t>
            </a:r>
            <a:r>
              <a:rPr b="1" lang="en" sz="1900">
                <a:solidFill>
                  <a:srgbClr val="434343"/>
                </a:solidFill>
                <a:latin typeface="Quicksand"/>
                <a:ea typeface="Quicksand"/>
                <a:cs typeface="Quicksand"/>
                <a:sym typeface="Quicksand"/>
              </a:rPr>
              <a:t>division</a:t>
            </a:r>
            <a:r>
              <a:rPr lang="en" sz="1900">
                <a:solidFill>
                  <a:srgbClr val="434343"/>
                </a:solidFill>
                <a:latin typeface="Quicksand"/>
                <a:ea typeface="Quicksand"/>
                <a:cs typeface="Quicksand"/>
                <a:sym typeface="Quicksand"/>
              </a:rPr>
              <a:t> and </a:t>
            </a:r>
            <a:r>
              <a:rPr b="1" lang="en" sz="1900">
                <a:solidFill>
                  <a:srgbClr val="434343"/>
                </a:solidFill>
                <a:latin typeface="Quicksand"/>
                <a:ea typeface="Quicksand"/>
                <a:cs typeface="Quicksand"/>
                <a:sym typeface="Quicksand"/>
              </a:rPr>
              <a:t>unit fractions</a:t>
            </a:r>
            <a:r>
              <a:rPr lang="en" sz="1900">
                <a:solidFill>
                  <a:srgbClr val="434343"/>
                </a:solidFill>
                <a:latin typeface="Quicksand"/>
                <a:ea typeface="Quicksand"/>
                <a:cs typeface="Quicksand"/>
                <a:sym typeface="Quicksand"/>
              </a:rPr>
              <a:t>  and </a:t>
            </a:r>
            <a:r>
              <a:rPr b="1" lang="en" sz="1900">
                <a:solidFill>
                  <a:srgbClr val="434343"/>
                </a:solidFill>
                <a:latin typeface="Quicksand"/>
                <a:ea typeface="Quicksand"/>
                <a:cs typeface="Quicksand"/>
                <a:sym typeface="Quicksand"/>
              </a:rPr>
              <a:t>division </a:t>
            </a:r>
            <a:r>
              <a:rPr lang="en" sz="1900">
                <a:solidFill>
                  <a:srgbClr val="434343"/>
                </a:solidFill>
                <a:latin typeface="Quicksand"/>
                <a:ea typeface="Quicksand"/>
                <a:cs typeface="Quicksand"/>
                <a:sym typeface="Quicksand"/>
              </a:rPr>
              <a:t>and </a:t>
            </a:r>
            <a:r>
              <a:rPr b="1" lang="en" sz="1900">
                <a:solidFill>
                  <a:srgbClr val="434343"/>
                </a:solidFill>
                <a:latin typeface="Quicksand"/>
                <a:ea typeface="Quicksand"/>
                <a:cs typeface="Quicksand"/>
                <a:sym typeface="Quicksand"/>
              </a:rPr>
              <a:t> non-unit fractions </a:t>
            </a:r>
            <a:r>
              <a:rPr lang="en" sz="1900">
                <a:solidFill>
                  <a:srgbClr val="434343"/>
                </a:solidFill>
                <a:latin typeface="Quicksand"/>
                <a:ea typeface="Quicksand"/>
                <a:cs typeface="Quicksand"/>
                <a:sym typeface="Quicksand"/>
              </a:rPr>
              <a:t>in a way that makes sense to you.</a:t>
            </a:r>
            <a:endParaRPr sz="1900">
              <a:solidFill>
                <a:srgbClr val="434343"/>
              </a:solidFill>
              <a:latin typeface="Quicksand"/>
              <a:ea typeface="Quicksand"/>
              <a:cs typeface="Quicksand"/>
              <a:sym typeface="Quicksand"/>
            </a:endParaRPr>
          </a:p>
          <a:p>
            <a:pPr indent="-228600" lvl="0" marL="457200" rtl="0" algn="l">
              <a:lnSpc>
                <a:spcPct val="115000"/>
              </a:lnSpc>
              <a:spcBef>
                <a:spcPts val="0"/>
              </a:spcBef>
              <a:spcAft>
                <a:spcPts val="0"/>
              </a:spcAft>
              <a:buClr>
                <a:srgbClr val="434343"/>
              </a:buClr>
              <a:buSzPts val="1900"/>
              <a:buFont typeface="Quicksand"/>
              <a:buNone/>
            </a:pPr>
            <a:r>
              <a:t/>
            </a:r>
            <a:endParaRPr sz="1900">
              <a:solidFill>
                <a:srgbClr val="434343"/>
              </a:solidFill>
              <a:latin typeface="Quicksand"/>
              <a:ea typeface="Quicksand"/>
              <a:cs typeface="Quicksand"/>
              <a:sym typeface="Quicksand"/>
            </a:endParaRPr>
          </a:p>
          <a:p>
            <a:pPr indent="-228600" lvl="0" marL="457200" rtl="0" algn="l">
              <a:lnSpc>
                <a:spcPct val="115000"/>
              </a:lnSpc>
              <a:spcBef>
                <a:spcPts val="0"/>
              </a:spcBef>
              <a:spcAft>
                <a:spcPts val="0"/>
              </a:spcAft>
              <a:buClr>
                <a:srgbClr val="434343"/>
              </a:buClr>
              <a:buSzPts val="1900"/>
              <a:buFont typeface="Quicksand"/>
              <a:buNone/>
            </a:pPr>
            <a:r>
              <a:rPr lang="en" sz="1900">
                <a:solidFill>
                  <a:srgbClr val="434343"/>
                </a:solidFill>
                <a:latin typeface="Quicksand"/>
                <a:ea typeface="Quicksand"/>
                <a:cs typeface="Quicksand"/>
                <a:sym typeface="Quicksand"/>
              </a:rPr>
              <a:t>learned how to represent the relationship between </a:t>
            </a:r>
            <a:r>
              <a:rPr b="1" lang="en" sz="1900">
                <a:solidFill>
                  <a:srgbClr val="434343"/>
                </a:solidFill>
                <a:latin typeface="Quicksand"/>
                <a:ea typeface="Quicksand"/>
                <a:cs typeface="Quicksand"/>
                <a:sym typeface="Quicksand"/>
              </a:rPr>
              <a:t>multiplication </a:t>
            </a:r>
            <a:r>
              <a:rPr lang="en" sz="1900">
                <a:solidFill>
                  <a:srgbClr val="434343"/>
                </a:solidFill>
                <a:latin typeface="Quicksand"/>
                <a:ea typeface="Quicksand"/>
                <a:cs typeface="Quicksand"/>
                <a:sym typeface="Quicksand"/>
              </a:rPr>
              <a:t>and </a:t>
            </a:r>
            <a:r>
              <a:rPr b="1" lang="en" sz="1900">
                <a:solidFill>
                  <a:srgbClr val="434343"/>
                </a:solidFill>
                <a:latin typeface="Quicksand"/>
                <a:ea typeface="Quicksand"/>
                <a:cs typeface="Quicksand"/>
                <a:sym typeface="Quicksand"/>
              </a:rPr>
              <a:t>division </a:t>
            </a:r>
            <a:r>
              <a:rPr lang="en" sz="1900">
                <a:solidFill>
                  <a:srgbClr val="434343"/>
                </a:solidFill>
                <a:latin typeface="Quicksand"/>
                <a:ea typeface="Quicksand"/>
                <a:cs typeface="Quicksand"/>
                <a:sym typeface="Quicksand"/>
              </a:rPr>
              <a:t>and </a:t>
            </a:r>
            <a:r>
              <a:rPr b="1" lang="en" sz="1900">
                <a:solidFill>
                  <a:srgbClr val="434343"/>
                </a:solidFill>
                <a:latin typeface="Quicksand"/>
                <a:ea typeface="Quicksand"/>
                <a:cs typeface="Quicksand"/>
                <a:sym typeface="Quicksand"/>
              </a:rPr>
              <a:t>fractions</a:t>
            </a:r>
            <a:r>
              <a:rPr lang="en" sz="1900">
                <a:solidFill>
                  <a:srgbClr val="434343"/>
                </a:solidFill>
                <a:latin typeface="Quicksand"/>
                <a:ea typeface="Quicksand"/>
                <a:cs typeface="Quicksand"/>
                <a:sym typeface="Quicksand"/>
              </a:rPr>
              <a:t> with </a:t>
            </a:r>
            <a:r>
              <a:rPr b="1" lang="en" sz="1900">
                <a:solidFill>
                  <a:srgbClr val="434343"/>
                </a:solidFill>
                <a:latin typeface="Quicksand"/>
                <a:ea typeface="Quicksand"/>
                <a:cs typeface="Quicksand"/>
                <a:sym typeface="Quicksand"/>
              </a:rPr>
              <a:t>equations. </a:t>
            </a:r>
            <a:endParaRPr b="1" sz="1900">
              <a:solidFill>
                <a:srgbClr val="434343"/>
              </a:solidFill>
              <a:latin typeface="Quicksand"/>
              <a:ea typeface="Quicksand"/>
              <a:cs typeface="Quicksand"/>
              <a:sym typeface="Quicksand"/>
            </a:endParaRPr>
          </a:p>
          <a:p>
            <a:pPr indent="-228600" lvl="0" marL="457200" rtl="0" algn="l">
              <a:lnSpc>
                <a:spcPct val="115000"/>
              </a:lnSpc>
              <a:spcBef>
                <a:spcPts val="0"/>
              </a:spcBef>
              <a:spcAft>
                <a:spcPts val="0"/>
              </a:spcAft>
              <a:buClr>
                <a:srgbClr val="434343"/>
              </a:buClr>
              <a:buSzPts val="1900"/>
              <a:buFont typeface="Quicksand"/>
              <a:buNone/>
            </a:pPr>
            <a:r>
              <a:t/>
            </a:r>
            <a:endParaRPr sz="1900">
              <a:solidFill>
                <a:srgbClr val="434343"/>
              </a:solidFill>
              <a:latin typeface="Quicksand"/>
              <a:ea typeface="Quicksand"/>
              <a:cs typeface="Quicksand"/>
              <a:sym typeface="Quicksand"/>
            </a:endParaRPr>
          </a:p>
          <a:p>
            <a:pPr indent="-228600" lvl="0" marL="457200" rtl="0" algn="l">
              <a:lnSpc>
                <a:spcPct val="115000"/>
              </a:lnSpc>
              <a:spcBef>
                <a:spcPts val="0"/>
              </a:spcBef>
              <a:spcAft>
                <a:spcPts val="0"/>
              </a:spcAft>
              <a:buClr>
                <a:srgbClr val="434343"/>
              </a:buClr>
              <a:buSzPts val="1900"/>
              <a:buFont typeface="Quicksand"/>
              <a:buNone/>
            </a:pPr>
            <a:r>
              <a:rPr lang="en" sz="1900">
                <a:solidFill>
                  <a:srgbClr val="434343"/>
                </a:solidFill>
                <a:latin typeface="Quicksand"/>
                <a:ea typeface="Quicksand"/>
                <a:cs typeface="Quicksand"/>
                <a:sym typeface="Quicksand"/>
              </a:rPr>
              <a:t>figured out how to solve problems involving </a:t>
            </a:r>
            <a:r>
              <a:rPr b="1" lang="en" sz="1900">
                <a:solidFill>
                  <a:srgbClr val="434343"/>
                </a:solidFill>
                <a:latin typeface="Quicksand"/>
                <a:ea typeface="Quicksand"/>
                <a:cs typeface="Quicksand"/>
                <a:sym typeface="Quicksand"/>
              </a:rPr>
              <a:t>division</a:t>
            </a:r>
            <a:r>
              <a:rPr lang="en" sz="1900">
                <a:solidFill>
                  <a:srgbClr val="434343"/>
                </a:solidFill>
                <a:latin typeface="Quicksand"/>
                <a:ea typeface="Quicksand"/>
                <a:cs typeface="Quicksand"/>
                <a:sym typeface="Quicksand"/>
              </a:rPr>
              <a:t> of whole numbers leading to answers in the form of </a:t>
            </a:r>
            <a:r>
              <a:rPr b="1" lang="en" sz="1900">
                <a:solidFill>
                  <a:srgbClr val="434343"/>
                </a:solidFill>
                <a:latin typeface="Quicksand"/>
                <a:ea typeface="Quicksand"/>
                <a:cs typeface="Quicksand"/>
                <a:sym typeface="Quicksand"/>
              </a:rPr>
              <a:t>mixed numbers </a:t>
            </a:r>
            <a:r>
              <a:rPr lang="en" sz="1900">
                <a:solidFill>
                  <a:srgbClr val="434343"/>
                </a:solidFill>
                <a:latin typeface="Quicksand"/>
                <a:ea typeface="Quicksand"/>
                <a:cs typeface="Quicksand"/>
                <a:sym typeface="Quicksand"/>
              </a:rPr>
              <a:t>and </a:t>
            </a:r>
            <a:r>
              <a:rPr b="1" lang="en" sz="1900">
                <a:solidFill>
                  <a:srgbClr val="434343"/>
                </a:solidFill>
                <a:latin typeface="Quicksand"/>
                <a:ea typeface="Quicksand"/>
                <a:cs typeface="Quicksand"/>
                <a:sym typeface="Quicksand"/>
              </a:rPr>
              <a:t>fractions</a:t>
            </a:r>
            <a:r>
              <a:rPr lang="en" sz="1900">
                <a:solidFill>
                  <a:srgbClr val="434343"/>
                </a:solidFill>
                <a:latin typeface="Quicksand"/>
                <a:ea typeface="Quicksand"/>
                <a:cs typeface="Quicksand"/>
                <a:sym typeface="Quicksand"/>
              </a:rPr>
              <a:t>.</a:t>
            </a:r>
            <a:endParaRPr sz="1900">
              <a:solidFill>
                <a:srgbClr val="434343"/>
              </a:solidFill>
              <a:latin typeface="Quicksand"/>
              <a:ea typeface="Quicksand"/>
              <a:cs typeface="Quicksand"/>
              <a:sym typeface="Quicksand"/>
            </a:endParaRPr>
          </a:p>
          <a:p>
            <a:pPr indent="0" lvl="0" marL="0" rtl="0" algn="l">
              <a:lnSpc>
                <a:spcPct val="115000"/>
              </a:lnSpc>
              <a:spcBef>
                <a:spcPts val="1600"/>
              </a:spcBef>
              <a:spcAft>
                <a:spcPts val="0"/>
              </a:spcAft>
              <a:buNone/>
            </a:pPr>
            <a:r>
              <a:rPr lang="en" sz="1900">
                <a:solidFill>
                  <a:srgbClr val="434343"/>
                </a:solidFill>
                <a:latin typeface="Quicksand"/>
                <a:ea typeface="Quicksand"/>
                <a:cs typeface="Quicksand"/>
                <a:sym typeface="Quicksand"/>
              </a:rPr>
              <a:t>	</a:t>
            </a:r>
            <a:r>
              <a:rPr lang="en" sz="1900">
                <a:solidFill>
                  <a:srgbClr val="434343"/>
                </a:solidFill>
                <a:latin typeface="Quicksand"/>
                <a:ea typeface="Quicksand"/>
                <a:cs typeface="Quicksand"/>
                <a:sym typeface="Quicksand"/>
              </a:rPr>
              <a:t>a</a:t>
            </a:r>
            <a:r>
              <a:rPr lang="en" sz="1900">
                <a:solidFill>
                  <a:srgbClr val="434343"/>
                </a:solidFill>
                <a:latin typeface="Quicksand"/>
                <a:ea typeface="Quicksand"/>
                <a:cs typeface="Quicksand"/>
                <a:sym typeface="Quicksand"/>
              </a:rPr>
              <a:t>re able to explain the relationship between </a:t>
            </a:r>
            <a:r>
              <a:rPr b="1" lang="en" sz="1900">
                <a:solidFill>
                  <a:srgbClr val="434343"/>
                </a:solidFill>
                <a:latin typeface="Quicksand"/>
                <a:ea typeface="Quicksand"/>
                <a:cs typeface="Quicksand"/>
                <a:sym typeface="Quicksand"/>
              </a:rPr>
              <a:t>division </a:t>
            </a:r>
            <a:r>
              <a:rPr lang="en" sz="1900">
                <a:solidFill>
                  <a:srgbClr val="434343"/>
                </a:solidFill>
                <a:latin typeface="Quicksand"/>
                <a:ea typeface="Quicksand"/>
                <a:cs typeface="Quicksand"/>
                <a:sym typeface="Quicksand"/>
              </a:rPr>
              <a:t>and </a:t>
            </a:r>
            <a:r>
              <a:rPr b="1" lang="en" sz="1900">
                <a:solidFill>
                  <a:srgbClr val="434343"/>
                </a:solidFill>
                <a:latin typeface="Quicksand"/>
                <a:ea typeface="Quicksand"/>
                <a:cs typeface="Quicksand"/>
                <a:sym typeface="Quicksand"/>
              </a:rPr>
              <a:t>fractions. </a:t>
            </a:r>
            <a:endParaRPr b="1" sz="1900">
              <a:solidFill>
                <a:srgbClr val="434343"/>
              </a:solidFill>
              <a:latin typeface="Quicksand"/>
              <a:ea typeface="Quicksand"/>
              <a:cs typeface="Quicksand"/>
              <a:sym typeface="Quicksand"/>
            </a:endParaRPr>
          </a:p>
          <a:p>
            <a:pPr indent="0" lvl="0" marL="0" rtl="0" algn="ctr">
              <a:lnSpc>
                <a:spcPct val="115000"/>
              </a:lnSpc>
              <a:spcBef>
                <a:spcPts val="1600"/>
              </a:spcBef>
              <a:spcAft>
                <a:spcPts val="1600"/>
              </a:spcAft>
              <a:buNone/>
            </a:pPr>
            <a:r>
              <a:t/>
            </a:r>
            <a:endParaRPr sz="1900">
              <a:solidFill>
                <a:srgbClr val="434343"/>
              </a:solidFill>
              <a:latin typeface="Quicksand"/>
              <a:ea typeface="Quicksand"/>
              <a:cs typeface="Quicksand"/>
              <a:sym typeface="Quicksand"/>
            </a:endParaRPr>
          </a:p>
        </p:txBody>
      </p:sp>
      <p:sp>
        <p:nvSpPr>
          <p:cNvPr id="908" name="Google Shape;908;p107"/>
          <p:cNvSpPr txBox="1"/>
          <p:nvPr/>
        </p:nvSpPr>
        <p:spPr>
          <a:xfrm>
            <a:off x="378825" y="412825"/>
            <a:ext cx="5397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07"/>
          <p:cNvSpPr/>
          <p:nvPr/>
        </p:nvSpPr>
        <p:spPr>
          <a:xfrm>
            <a:off x="165050" y="23561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108"/>
          <p:cNvSpPr txBox="1"/>
          <p:nvPr>
            <p:ph type="ctrTitle"/>
          </p:nvPr>
        </p:nvSpPr>
        <p:spPr>
          <a:xfrm>
            <a:off x="839550" y="1622300"/>
            <a:ext cx="7464900" cy="92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Divide and Multiply</a:t>
            </a:r>
            <a:endParaRPr sz="4400">
              <a:solidFill>
                <a:srgbClr val="434343"/>
              </a:solidFill>
              <a:latin typeface="Hepta Slab"/>
              <a:ea typeface="Hepta Slab"/>
              <a:cs typeface="Hepta Slab"/>
              <a:sym typeface="Hepta Slab"/>
            </a:endParaRPr>
          </a:p>
        </p:txBody>
      </p:sp>
      <p:sp>
        <p:nvSpPr>
          <p:cNvPr id="915" name="Google Shape;915;p108"/>
          <p:cNvSpPr txBox="1"/>
          <p:nvPr/>
        </p:nvSpPr>
        <p:spPr>
          <a:xfrm>
            <a:off x="2778450" y="2679425"/>
            <a:ext cx="55260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the relationship between multiplication and division. </a:t>
            </a:r>
            <a:endParaRPr>
              <a:latin typeface="Quicksand"/>
              <a:ea typeface="Quicksand"/>
              <a:cs typeface="Quicksand"/>
              <a:sym typeface="Quicksand"/>
            </a:endParaRPr>
          </a:p>
        </p:txBody>
      </p:sp>
      <p:sp>
        <p:nvSpPr>
          <p:cNvPr id="916" name="Google Shape;916;p108"/>
          <p:cNvSpPr/>
          <p:nvPr/>
        </p:nvSpPr>
        <p:spPr>
          <a:xfrm>
            <a:off x="2311027" y="27572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0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 5.NF.B.4.a</a:t>
            </a:r>
            <a:endParaRPr sz="1100">
              <a:latin typeface="Quicksand"/>
              <a:ea typeface="Quicksand"/>
              <a:cs typeface="Quicksand"/>
              <a:sym typeface="Quicksand"/>
            </a:endParaRPr>
          </a:p>
        </p:txBody>
      </p:sp>
      <p:sp>
        <p:nvSpPr>
          <p:cNvPr id="918" name="Google Shape;918;p108"/>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109"/>
          <p:cNvSpPr txBox="1"/>
          <p:nvPr>
            <p:ph type="ctrTitle"/>
          </p:nvPr>
        </p:nvSpPr>
        <p:spPr>
          <a:xfrm>
            <a:off x="2634600" y="627975"/>
            <a:ext cx="38748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Multiply &amp; Divide</a:t>
            </a:r>
            <a:endParaRPr sz="2800">
              <a:solidFill>
                <a:schemeClr val="accent5"/>
              </a:solidFill>
              <a:latin typeface="Hepta Slab"/>
              <a:ea typeface="Hepta Slab"/>
              <a:cs typeface="Hepta Slab"/>
              <a:sym typeface="Hepta Slab"/>
            </a:endParaRPr>
          </a:p>
        </p:txBody>
      </p:sp>
      <p:sp>
        <p:nvSpPr>
          <p:cNvPr id="924" name="Google Shape;924;p10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25" name="Google Shape;925;p109"/>
          <p:cNvSpPr txBox="1"/>
          <p:nvPr/>
        </p:nvSpPr>
        <p:spPr>
          <a:xfrm>
            <a:off x="1710100" y="1425525"/>
            <a:ext cx="54489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Bitter"/>
                <a:ea typeface="Bitter"/>
                <a:cs typeface="Bitter"/>
                <a:sym typeface="Bitter"/>
              </a:rPr>
              <a:t>Find the value of each expression mentally. </a:t>
            </a:r>
            <a:endParaRPr sz="1900">
              <a:latin typeface="Bitter"/>
              <a:ea typeface="Bitter"/>
              <a:cs typeface="Bitter"/>
              <a:sym typeface="Bitter"/>
            </a:endParaRPr>
          </a:p>
        </p:txBody>
      </p:sp>
      <p:pic>
        <p:nvPicPr>
          <p:cNvPr id="926" name="Google Shape;926;p109"/>
          <p:cNvPicPr preferRelativeResize="0"/>
          <p:nvPr/>
        </p:nvPicPr>
        <p:blipFill>
          <a:blip r:embed="rId3">
            <a:alphaModFix/>
          </a:blip>
          <a:stretch>
            <a:fillRect/>
          </a:stretch>
        </p:blipFill>
        <p:spPr>
          <a:xfrm>
            <a:off x="3775413" y="2520675"/>
            <a:ext cx="1318275" cy="1018675"/>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110"/>
          <p:cNvSpPr txBox="1"/>
          <p:nvPr>
            <p:ph type="ctrTitle"/>
          </p:nvPr>
        </p:nvSpPr>
        <p:spPr>
          <a:xfrm>
            <a:off x="2634600" y="627975"/>
            <a:ext cx="38748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Multiply &amp; Divide</a:t>
            </a:r>
            <a:endParaRPr sz="2800">
              <a:solidFill>
                <a:schemeClr val="accent5"/>
              </a:solidFill>
              <a:latin typeface="Hepta Slab"/>
              <a:ea typeface="Hepta Slab"/>
              <a:cs typeface="Hepta Slab"/>
              <a:sym typeface="Hepta Slab"/>
            </a:endParaRPr>
          </a:p>
        </p:txBody>
      </p:sp>
      <p:sp>
        <p:nvSpPr>
          <p:cNvPr id="932" name="Google Shape;932;p11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3" name="Google Shape;933;p110"/>
          <p:cNvSpPr txBox="1"/>
          <p:nvPr/>
        </p:nvSpPr>
        <p:spPr>
          <a:xfrm>
            <a:off x="1710100" y="1425525"/>
            <a:ext cx="54489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Bitter"/>
                <a:ea typeface="Bitter"/>
                <a:cs typeface="Bitter"/>
                <a:sym typeface="Bitter"/>
              </a:rPr>
              <a:t>Find the value of each expression mentally. </a:t>
            </a:r>
            <a:endParaRPr sz="1900">
              <a:latin typeface="Bitter"/>
              <a:ea typeface="Bitter"/>
              <a:cs typeface="Bitter"/>
              <a:sym typeface="Bitter"/>
            </a:endParaRPr>
          </a:p>
        </p:txBody>
      </p:sp>
      <p:pic>
        <p:nvPicPr>
          <p:cNvPr id="934" name="Google Shape;934;p110"/>
          <p:cNvPicPr preferRelativeResize="0"/>
          <p:nvPr/>
        </p:nvPicPr>
        <p:blipFill>
          <a:blip r:embed="rId3">
            <a:alphaModFix/>
          </a:blip>
          <a:stretch>
            <a:fillRect/>
          </a:stretch>
        </p:blipFill>
        <p:spPr>
          <a:xfrm>
            <a:off x="3925400" y="2504150"/>
            <a:ext cx="1089000" cy="8415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111"/>
          <p:cNvSpPr txBox="1"/>
          <p:nvPr>
            <p:ph type="ctrTitle"/>
          </p:nvPr>
        </p:nvSpPr>
        <p:spPr>
          <a:xfrm>
            <a:off x="2634600" y="627975"/>
            <a:ext cx="38748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Multiply &amp; Divide</a:t>
            </a:r>
            <a:endParaRPr sz="2800">
              <a:solidFill>
                <a:schemeClr val="accent5"/>
              </a:solidFill>
              <a:latin typeface="Hepta Slab"/>
              <a:ea typeface="Hepta Slab"/>
              <a:cs typeface="Hepta Slab"/>
              <a:sym typeface="Hepta Slab"/>
            </a:endParaRPr>
          </a:p>
        </p:txBody>
      </p:sp>
      <p:sp>
        <p:nvSpPr>
          <p:cNvPr id="940" name="Google Shape;940;p11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41" name="Google Shape;941;p111"/>
          <p:cNvSpPr txBox="1"/>
          <p:nvPr/>
        </p:nvSpPr>
        <p:spPr>
          <a:xfrm>
            <a:off x="1710100" y="1425525"/>
            <a:ext cx="54489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Bitter"/>
                <a:ea typeface="Bitter"/>
                <a:cs typeface="Bitter"/>
                <a:sym typeface="Bitter"/>
              </a:rPr>
              <a:t>Find the value of each expression mentally. </a:t>
            </a:r>
            <a:endParaRPr sz="1900">
              <a:latin typeface="Bitter"/>
              <a:ea typeface="Bitter"/>
              <a:cs typeface="Bitter"/>
              <a:sym typeface="Bitter"/>
            </a:endParaRPr>
          </a:p>
        </p:txBody>
      </p:sp>
      <p:pic>
        <p:nvPicPr>
          <p:cNvPr id="942" name="Google Shape;942;p111"/>
          <p:cNvPicPr preferRelativeResize="0"/>
          <p:nvPr/>
        </p:nvPicPr>
        <p:blipFill>
          <a:blip r:embed="rId3">
            <a:alphaModFix/>
          </a:blip>
          <a:stretch>
            <a:fillRect/>
          </a:stretch>
        </p:blipFill>
        <p:spPr>
          <a:xfrm>
            <a:off x="4049088" y="2661000"/>
            <a:ext cx="1045825" cy="80815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112"/>
          <p:cNvSpPr txBox="1"/>
          <p:nvPr>
            <p:ph type="ctrTitle"/>
          </p:nvPr>
        </p:nvSpPr>
        <p:spPr>
          <a:xfrm>
            <a:off x="2634600" y="627975"/>
            <a:ext cx="38748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Number Talk:</a:t>
            </a:r>
            <a:endParaRPr sz="2800">
              <a:solidFill>
                <a:schemeClr val="accent5"/>
              </a:solidFill>
              <a:latin typeface="Hepta Slab"/>
              <a:ea typeface="Hepta Slab"/>
              <a:cs typeface="Hepta Slab"/>
              <a:sym typeface="Hepta Slab"/>
            </a:endParaRPr>
          </a:p>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Multiply &amp; Divide</a:t>
            </a:r>
            <a:endParaRPr sz="2800">
              <a:solidFill>
                <a:schemeClr val="accent5"/>
              </a:solidFill>
              <a:latin typeface="Hepta Slab"/>
              <a:ea typeface="Hepta Slab"/>
              <a:cs typeface="Hepta Slab"/>
              <a:sym typeface="Hepta Slab"/>
            </a:endParaRPr>
          </a:p>
        </p:txBody>
      </p:sp>
      <p:sp>
        <p:nvSpPr>
          <p:cNvPr id="948" name="Google Shape;948;p11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49" name="Google Shape;949;p112"/>
          <p:cNvSpPr txBox="1"/>
          <p:nvPr/>
        </p:nvSpPr>
        <p:spPr>
          <a:xfrm>
            <a:off x="1710100" y="1425525"/>
            <a:ext cx="54489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Bitter"/>
                <a:ea typeface="Bitter"/>
                <a:cs typeface="Bitter"/>
                <a:sym typeface="Bitter"/>
              </a:rPr>
              <a:t>Find the value of each expression mentally. </a:t>
            </a:r>
            <a:endParaRPr sz="1900">
              <a:latin typeface="Bitter"/>
              <a:ea typeface="Bitter"/>
              <a:cs typeface="Bitter"/>
              <a:sym typeface="Bitter"/>
            </a:endParaRPr>
          </a:p>
        </p:txBody>
      </p:sp>
      <p:pic>
        <p:nvPicPr>
          <p:cNvPr id="950" name="Google Shape;950;p112"/>
          <p:cNvPicPr preferRelativeResize="0"/>
          <p:nvPr/>
        </p:nvPicPr>
        <p:blipFill>
          <a:blip r:embed="rId3">
            <a:alphaModFix/>
          </a:blip>
          <a:stretch>
            <a:fillRect/>
          </a:stretch>
        </p:blipFill>
        <p:spPr>
          <a:xfrm>
            <a:off x="3925250" y="2479375"/>
            <a:ext cx="1293500" cy="9995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113"/>
          <p:cNvSpPr txBox="1"/>
          <p:nvPr>
            <p:ph type="ctrTitle"/>
          </p:nvPr>
        </p:nvSpPr>
        <p:spPr>
          <a:xfrm>
            <a:off x="1755300" y="536775"/>
            <a:ext cx="56334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Where Do You See It?</a:t>
            </a:r>
            <a:endParaRPr b="0" sz="3000">
              <a:solidFill>
                <a:schemeClr val="accent5"/>
              </a:solidFill>
              <a:latin typeface="Hepta Slab"/>
              <a:ea typeface="Hepta Slab"/>
              <a:cs typeface="Hepta Slab"/>
              <a:sym typeface="Hepta Slab"/>
            </a:endParaRPr>
          </a:p>
        </p:txBody>
      </p:sp>
      <p:sp>
        <p:nvSpPr>
          <p:cNvPr id="956" name="Google Shape;956;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57" name="Google Shape;957;p113"/>
          <p:cNvPicPr preferRelativeResize="0"/>
          <p:nvPr/>
        </p:nvPicPr>
        <p:blipFill>
          <a:blip r:embed="rId3">
            <a:alphaModFix/>
          </a:blip>
          <a:stretch>
            <a:fillRect/>
          </a:stretch>
        </p:blipFill>
        <p:spPr>
          <a:xfrm>
            <a:off x="1333000" y="1291975"/>
            <a:ext cx="6305550" cy="1028700"/>
          </a:xfrm>
          <a:prstGeom prst="rect">
            <a:avLst/>
          </a:prstGeom>
          <a:noFill/>
          <a:ln cap="flat" cmpd="sng" w="28575">
            <a:solidFill>
              <a:schemeClr val="dk2"/>
            </a:solidFill>
            <a:prstDash val="solid"/>
            <a:round/>
            <a:headEnd len="sm" w="sm" type="none"/>
            <a:tailEnd len="sm" w="sm" type="none"/>
          </a:ln>
        </p:spPr>
      </p:pic>
      <p:pic>
        <p:nvPicPr>
          <p:cNvPr id="958" name="Google Shape;958;p113"/>
          <p:cNvPicPr preferRelativeResize="0"/>
          <p:nvPr/>
        </p:nvPicPr>
        <p:blipFill>
          <a:blip r:embed="rId4">
            <a:alphaModFix/>
          </a:blip>
          <a:stretch>
            <a:fillRect/>
          </a:stretch>
        </p:blipFill>
        <p:spPr>
          <a:xfrm>
            <a:off x="631250" y="2613400"/>
            <a:ext cx="3327874" cy="677100"/>
          </a:xfrm>
          <a:prstGeom prst="rect">
            <a:avLst/>
          </a:prstGeom>
          <a:noFill/>
          <a:ln cap="flat" cmpd="sng" w="28575">
            <a:solidFill>
              <a:schemeClr val="dk2"/>
            </a:solidFill>
            <a:prstDash val="solid"/>
            <a:round/>
            <a:headEnd len="sm" w="sm" type="none"/>
            <a:tailEnd len="sm" w="sm" type="none"/>
          </a:ln>
        </p:spPr>
      </p:pic>
      <p:pic>
        <p:nvPicPr>
          <p:cNvPr id="959" name="Google Shape;959;p113"/>
          <p:cNvPicPr preferRelativeResize="0"/>
          <p:nvPr/>
        </p:nvPicPr>
        <p:blipFill rotWithShape="1">
          <a:blip r:embed="rId5">
            <a:alphaModFix/>
          </a:blip>
          <a:srcRect b="20076" l="0" r="0" t="0"/>
          <a:stretch/>
        </p:blipFill>
        <p:spPr>
          <a:xfrm>
            <a:off x="587525" y="3737113"/>
            <a:ext cx="3415325" cy="633450"/>
          </a:xfrm>
          <a:prstGeom prst="rect">
            <a:avLst/>
          </a:prstGeom>
          <a:noFill/>
          <a:ln cap="flat" cmpd="sng" w="28575">
            <a:solidFill>
              <a:schemeClr val="dk2"/>
            </a:solidFill>
            <a:prstDash val="solid"/>
            <a:round/>
            <a:headEnd len="sm" w="sm" type="none"/>
            <a:tailEnd len="sm" w="sm" type="none"/>
          </a:ln>
        </p:spPr>
      </p:pic>
      <p:pic>
        <p:nvPicPr>
          <p:cNvPr id="960" name="Google Shape;960;p113"/>
          <p:cNvPicPr preferRelativeResize="0"/>
          <p:nvPr/>
        </p:nvPicPr>
        <p:blipFill>
          <a:blip r:embed="rId6">
            <a:alphaModFix/>
          </a:blip>
          <a:stretch>
            <a:fillRect/>
          </a:stretch>
        </p:blipFill>
        <p:spPr>
          <a:xfrm>
            <a:off x="5084800" y="2613400"/>
            <a:ext cx="2827888" cy="677100"/>
          </a:xfrm>
          <a:prstGeom prst="rect">
            <a:avLst/>
          </a:prstGeom>
          <a:noFill/>
          <a:ln cap="flat" cmpd="sng" w="28575">
            <a:solidFill>
              <a:schemeClr val="dk2"/>
            </a:solidFill>
            <a:prstDash val="solid"/>
            <a:round/>
            <a:headEnd len="sm" w="sm" type="none"/>
            <a:tailEnd len="sm" w="sm" type="none"/>
          </a:ln>
        </p:spPr>
      </p:pic>
      <p:pic>
        <p:nvPicPr>
          <p:cNvPr id="961" name="Google Shape;961;p113"/>
          <p:cNvPicPr preferRelativeResize="0"/>
          <p:nvPr/>
        </p:nvPicPr>
        <p:blipFill>
          <a:blip r:embed="rId7">
            <a:alphaModFix/>
          </a:blip>
          <a:stretch>
            <a:fillRect/>
          </a:stretch>
        </p:blipFill>
        <p:spPr>
          <a:xfrm>
            <a:off x="5084800" y="3766663"/>
            <a:ext cx="2910000" cy="5743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114"/>
          <p:cNvSpPr txBox="1"/>
          <p:nvPr>
            <p:ph type="ctrTitle"/>
          </p:nvPr>
        </p:nvSpPr>
        <p:spPr>
          <a:xfrm>
            <a:off x="2523675" y="434675"/>
            <a:ext cx="44307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The Race</a:t>
            </a:r>
            <a:endParaRPr b="0" sz="3000">
              <a:solidFill>
                <a:schemeClr val="accent5"/>
              </a:solidFill>
              <a:latin typeface="Hepta Slab"/>
              <a:ea typeface="Hepta Slab"/>
              <a:cs typeface="Hepta Slab"/>
              <a:sym typeface="Hepta Slab"/>
            </a:endParaRPr>
          </a:p>
        </p:txBody>
      </p:sp>
      <p:sp>
        <p:nvSpPr>
          <p:cNvPr id="967" name="Google Shape;967;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968" name="Google Shape;968;p114"/>
          <p:cNvPicPr preferRelativeResize="0"/>
          <p:nvPr/>
        </p:nvPicPr>
        <p:blipFill>
          <a:blip r:embed="rId3">
            <a:alphaModFix/>
          </a:blip>
          <a:stretch>
            <a:fillRect/>
          </a:stretch>
        </p:blipFill>
        <p:spPr>
          <a:xfrm>
            <a:off x="545300" y="1111775"/>
            <a:ext cx="5629275" cy="666750"/>
          </a:xfrm>
          <a:prstGeom prst="rect">
            <a:avLst/>
          </a:prstGeom>
          <a:noFill/>
          <a:ln cap="flat" cmpd="sng" w="28575">
            <a:solidFill>
              <a:schemeClr val="dk2"/>
            </a:solidFill>
            <a:prstDash val="solid"/>
            <a:round/>
            <a:headEnd len="sm" w="sm" type="none"/>
            <a:tailEnd len="sm" w="sm" type="none"/>
          </a:ln>
        </p:spPr>
      </p:pic>
      <p:pic>
        <p:nvPicPr>
          <p:cNvPr id="969" name="Google Shape;969;p114"/>
          <p:cNvPicPr preferRelativeResize="0"/>
          <p:nvPr/>
        </p:nvPicPr>
        <p:blipFill>
          <a:blip r:embed="rId4">
            <a:alphaModFix/>
          </a:blip>
          <a:stretch>
            <a:fillRect/>
          </a:stretch>
        </p:blipFill>
        <p:spPr>
          <a:xfrm>
            <a:off x="1890875" y="1899275"/>
            <a:ext cx="5063500" cy="2384200"/>
          </a:xfrm>
          <a:prstGeom prst="rect">
            <a:avLst/>
          </a:prstGeom>
          <a:noFill/>
          <a:ln cap="flat" cmpd="sng" w="28575">
            <a:solidFill>
              <a:schemeClr val="dk2"/>
            </a:solidFill>
            <a:prstDash val="solid"/>
            <a:round/>
            <a:headEnd len="sm" w="sm" type="none"/>
            <a:tailEnd len="sm" w="sm" type="none"/>
          </a:ln>
        </p:spPr>
      </p:pic>
      <p:pic>
        <p:nvPicPr>
          <p:cNvPr id="970" name="Google Shape;970;p114"/>
          <p:cNvPicPr preferRelativeResize="0"/>
          <p:nvPr/>
        </p:nvPicPr>
        <p:blipFill>
          <a:blip r:embed="rId5">
            <a:alphaModFix/>
          </a:blip>
          <a:stretch>
            <a:fillRect/>
          </a:stretch>
        </p:blipFill>
        <p:spPr>
          <a:xfrm>
            <a:off x="3650325" y="4404225"/>
            <a:ext cx="5125700" cy="5511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115"/>
          <p:cNvSpPr txBox="1"/>
          <p:nvPr>
            <p:ph type="ctrTitle"/>
          </p:nvPr>
        </p:nvSpPr>
        <p:spPr>
          <a:xfrm>
            <a:off x="1636200" y="507700"/>
            <a:ext cx="5871600" cy="685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pic>
        <p:nvPicPr>
          <p:cNvPr id="976" name="Google Shape;976;p115"/>
          <p:cNvPicPr preferRelativeResize="0"/>
          <p:nvPr/>
        </p:nvPicPr>
        <p:blipFill>
          <a:blip r:embed="rId3">
            <a:alphaModFix/>
          </a:blip>
          <a:stretch>
            <a:fillRect/>
          </a:stretch>
        </p:blipFill>
        <p:spPr>
          <a:xfrm>
            <a:off x="3327914" y="3393401"/>
            <a:ext cx="1890300" cy="1188949"/>
          </a:xfrm>
          <a:prstGeom prst="rect">
            <a:avLst/>
          </a:prstGeom>
          <a:noFill/>
          <a:ln>
            <a:noFill/>
          </a:ln>
        </p:spPr>
      </p:pic>
      <p:sp>
        <p:nvSpPr>
          <p:cNvPr id="977" name="Google Shape;977;p115"/>
          <p:cNvSpPr txBox="1"/>
          <p:nvPr/>
        </p:nvSpPr>
        <p:spPr>
          <a:xfrm>
            <a:off x="712526" y="3024288"/>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When did we use multiplication today?</a:t>
            </a:r>
            <a:endParaRPr b="1" sz="1100">
              <a:latin typeface="Quicksand"/>
              <a:ea typeface="Quicksand"/>
              <a:cs typeface="Quicksand"/>
              <a:sym typeface="Quicksand"/>
            </a:endParaRPr>
          </a:p>
        </p:txBody>
      </p:sp>
      <p:sp>
        <p:nvSpPr>
          <p:cNvPr id="978" name="Google Shape;978;p115"/>
          <p:cNvSpPr/>
          <p:nvPr/>
        </p:nvSpPr>
        <p:spPr>
          <a:xfrm flipH="1">
            <a:off x="712528" y="2647925"/>
            <a:ext cx="2002195" cy="16578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1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80" name="Google Shape;980;p115"/>
          <p:cNvSpPr txBox="1"/>
          <p:nvPr/>
        </p:nvSpPr>
        <p:spPr>
          <a:xfrm flipH="1">
            <a:off x="2207540" y="1812188"/>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When did we use division today?</a:t>
            </a:r>
            <a:endParaRPr b="1">
              <a:latin typeface="Quicksand"/>
              <a:ea typeface="Quicksand"/>
              <a:cs typeface="Quicksand"/>
              <a:sym typeface="Quicksand"/>
            </a:endParaRPr>
          </a:p>
        </p:txBody>
      </p:sp>
      <p:sp>
        <p:nvSpPr>
          <p:cNvPr id="981" name="Google Shape;981;p115"/>
          <p:cNvSpPr/>
          <p:nvPr/>
        </p:nvSpPr>
        <p:spPr>
          <a:xfrm>
            <a:off x="4765007" y="1567038"/>
            <a:ext cx="1981591" cy="178081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15"/>
          <p:cNvSpPr txBox="1"/>
          <p:nvPr/>
        </p:nvSpPr>
        <p:spPr>
          <a:xfrm flipH="1">
            <a:off x="4754690" y="1940838"/>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did we learn about the relationship between multiplication and division?</a:t>
            </a:r>
            <a:endParaRPr b="1" sz="1100">
              <a:latin typeface="Quicksand"/>
              <a:ea typeface="Quicksand"/>
              <a:cs typeface="Quicksand"/>
              <a:sym typeface="Quicksand"/>
            </a:endParaRPr>
          </a:p>
        </p:txBody>
      </p:sp>
      <p:sp>
        <p:nvSpPr>
          <p:cNvPr id="983" name="Google Shape;983;p115"/>
          <p:cNvSpPr/>
          <p:nvPr/>
        </p:nvSpPr>
        <p:spPr>
          <a:xfrm flipH="1">
            <a:off x="2259932" y="1369388"/>
            <a:ext cx="1981591" cy="178081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15"/>
          <p:cNvSpPr/>
          <p:nvPr/>
        </p:nvSpPr>
        <p:spPr>
          <a:xfrm>
            <a:off x="6067557" y="2802888"/>
            <a:ext cx="1981591" cy="178081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15"/>
          <p:cNvSpPr txBox="1"/>
          <p:nvPr/>
        </p:nvSpPr>
        <p:spPr>
          <a:xfrm flipH="1">
            <a:off x="6057240" y="3176688"/>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do you still wonder about the relationship between multiplication and division?</a:t>
            </a:r>
            <a:endParaRPr b="1" sz="1100">
              <a:latin typeface="Quicksand"/>
              <a:ea typeface="Quicksand"/>
              <a:cs typeface="Quicksand"/>
              <a:sym typeface="Quicksan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116"/>
          <p:cNvSpPr txBox="1"/>
          <p:nvPr>
            <p:ph type="ctrTitle"/>
          </p:nvPr>
        </p:nvSpPr>
        <p:spPr>
          <a:xfrm>
            <a:off x="1440900" y="1236575"/>
            <a:ext cx="6262200" cy="149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Find a Fraction of a Whole Number</a:t>
            </a:r>
            <a:endParaRPr sz="4400">
              <a:solidFill>
                <a:srgbClr val="434343"/>
              </a:solidFill>
              <a:latin typeface="Hepta Slab"/>
              <a:ea typeface="Hepta Slab"/>
              <a:cs typeface="Hepta Slab"/>
              <a:sym typeface="Hepta Slab"/>
            </a:endParaRPr>
          </a:p>
        </p:txBody>
      </p:sp>
      <p:sp>
        <p:nvSpPr>
          <p:cNvPr id="991" name="Google Shape;991;p116"/>
          <p:cNvSpPr txBox="1"/>
          <p:nvPr/>
        </p:nvSpPr>
        <p:spPr>
          <a:xfrm>
            <a:off x="2642325" y="282843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about multiplying whole numbers by unit fractions. </a:t>
            </a:r>
            <a:endParaRPr>
              <a:latin typeface="Quicksand"/>
              <a:ea typeface="Quicksand"/>
              <a:cs typeface="Quicksand"/>
              <a:sym typeface="Quicksand"/>
            </a:endParaRPr>
          </a:p>
        </p:txBody>
      </p:sp>
      <p:sp>
        <p:nvSpPr>
          <p:cNvPr id="992" name="Google Shape;992;p116"/>
          <p:cNvSpPr/>
          <p:nvPr/>
        </p:nvSpPr>
        <p:spPr>
          <a:xfrm>
            <a:off x="218705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1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 </a:t>
            </a:r>
            <a:endParaRPr sz="1100">
              <a:latin typeface="Quicksand"/>
              <a:ea typeface="Quicksand"/>
              <a:cs typeface="Quicksand"/>
              <a:sym typeface="Quicksand"/>
            </a:endParaRPr>
          </a:p>
        </p:txBody>
      </p:sp>
      <p:sp>
        <p:nvSpPr>
          <p:cNvPr id="994" name="Google Shape;994;p116"/>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117"/>
          <p:cNvSpPr txBox="1"/>
          <p:nvPr>
            <p:ph type="ctrTitle"/>
          </p:nvPr>
        </p:nvSpPr>
        <p:spPr>
          <a:xfrm>
            <a:off x="503425" y="600646"/>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Estimation Exploration: Number Line</a:t>
            </a:r>
            <a:endParaRPr b="0" sz="2900">
              <a:solidFill>
                <a:schemeClr val="accent5"/>
              </a:solidFill>
              <a:latin typeface="Hepta Slab"/>
              <a:ea typeface="Hepta Slab"/>
              <a:cs typeface="Hepta Slab"/>
              <a:sym typeface="Hepta Slab"/>
            </a:endParaRPr>
          </a:p>
        </p:txBody>
      </p:sp>
      <p:sp>
        <p:nvSpPr>
          <p:cNvPr id="1000" name="Google Shape;1000;p117"/>
          <p:cNvSpPr txBox="1"/>
          <p:nvPr/>
        </p:nvSpPr>
        <p:spPr>
          <a:xfrm>
            <a:off x="8187700" y="83675"/>
            <a:ext cx="826500" cy="8142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01" name="Google Shape;1001;p117"/>
          <p:cNvPicPr preferRelativeResize="0"/>
          <p:nvPr/>
        </p:nvPicPr>
        <p:blipFill>
          <a:blip r:embed="rId3">
            <a:alphaModFix/>
          </a:blip>
          <a:stretch>
            <a:fillRect/>
          </a:stretch>
        </p:blipFill>
        <p:spPr>
          <a:xfrm>
            <a:off x="2281225" y="1299125"/>
            <a:ext cx="4127650" cy="33070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118"/>
          <p:cNvSpPr txBox="1"/>
          <p:nvPr>
            <p:ph type="ctrTitle"/>
          </p:nvPr>
        </p:nvSpPr>
        <p:spPr>
          <a:xfrm>
            <a:off x="799250" y="301950"/>
            <a:ext cx="7772400" cy="7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Far Did They Run?</a:t>
            </a:r>
            <a:endParaRPr b="0" sz="3000">
              <a:solidFill>
                <a:schemeClr val="accent5"/>
              </a:solidFill>
              <a:latin typeface="Hepta Slab"/>
              <a:ea typeface="Hepta Slab"/>
              <a:cs typeface="Hepta Slab"/>
              <a:sym typeface="Hepta Slab"/>
            </a:endParaRPr>
          </a:p>
        </p:txBody>
      </p:sp>
      <p:sp>
        <p:nvSpPr>
          <p:cNvPr id="1007" name="Google Shape;1007;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08" name="Google Shape;1008;p118"/>
          <p:cNvSpPr txBox="1"/>
          <p:nvPr/>
        </p:nvSpPr>
        <p:spPr>
          <a:xfrm>
            <a:off x="579600" y="1147750"/>
            <a:ext cx="50934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Bitter"/>
                <a:ea typeface="Bitter"/>
                <a:cs typeface="Bitter"/>
                <a:sym typeface="Bitter"/>
              </a:rPr>
              <a:t>Solve each problem. Draw a diagram if it is helpful</a:t>
            </a:r>
            <a:endParaRPr sz="1600">
              <a:latin typeface="Bitter"/>
              <a:ea typeface="Bitter"/>
              <a:cs typeface="Bitter"/>
              <a:sym typeface="Bitter"/>
            </a:endParaRPr>
          </a:p>
        </p:txBody>
      </p:sp>
      <p:pic>
        <p:nvPicPr>
          <p:cNvPr id="1009" name="Google Shape;1009;p118"/>
          <p:cNvPicPr preferRelativeResize="0"/>
          <p:nvPr/>
        </p:nvPicPr>
        <p:blipFill>
          <a:blip r:embed="rId3">
            <a:alphaModFix/>
          </a:blip>
          <a:stretch>
            <a:fillRect/>
          </a:stretch>
        </p:blipFill>
        <p:spPr>
          <a:xfrm>
            <a:off x="1745450" y="1627750"/>
            <a:ext cx="5781675" cy="30575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119"/>
          <p:cNvSpPr txBox="1"/>
          <p:nvPr>
            <p:ph type="ctrTitle"/>
          </p:nvPr>
        </p:nvSpPr>
        <p:spPr>
          <a:xfrm>
            <a:off x="685788" y="591746"/>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Match the Situation</a:t>
            </a:r>
            <a:endParaRPr b="0" sz="3000">
              <a:solidFill>
                <a:schemeClr val="accent5"/>
              </a:solidFill>
              <a:latin typeface="Hepta Slab"/>
              <a:ea typeface="Hepta Slab"/>
              <a:cs typeface="Hepta Slab"/>
              <a:sym typeface="Hepta Slab"/>
            </a:endParaRPr>
          </a:p>
        </p:txBody>
      </p:sp>
      <p:sp>
        <p:nvSpPr>
          <p:cNvPr id="1015" name="Google Shape;1015;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16" name="Google Shape;1016;p119"/>
          <p:cNvPicPr preferRelativeResize="0"/>
          <p:nvPr/>
        </p:nvPicPr>
        <p:blipFill>
          <a:blip r:embed="rId3">
            <a:alphaModFix/>
          </a:blip>
          <a:stretch>
            <a:fillRect/>
          </a:stretch>
        </p:blipFill>
        <p:spPr>
          <a:xfrm>
            <a:off x="370388" y="1212146"/>
            <a:ext cx="5876925" cy="1304925"/>
          </a:xfrm>
          <a:prstGeom prst="rect">
            <a:avLst/>
          </a:prstGeom>
          <a:noFill/>
          <a:ln cap="flat" cmpd="sng" w="28575">
            <a:solidFill>
              <a:schemeClr val="dk2"/>
            </a:solidFill>
            <a:prstDash val="solid"/>
            <a:round/>
            <a:headEnd len="sm" w="sm" type="none"/>
            <a:tailEnd len="sm" w="sm" type="none"/>
          </a:ln>
        </p:spPr>
      </p:pic>
      <p:pic>
        <p:nvPicPr>
          <p:cNvPr id="1017" name="Google Shape;1017;p119"/>
          <p:cNvPicPr preferRelativeResize="0"/>
          <p:nvPr/>
        </p:nvPicPr>
        <p:blipFill rotWithShape="1">
          <a:blip r:embed="rId4">
            <a:alphaModFix/>
          </a:blip>
          <a:srcRect b="26800" l="13417" r="12983" t="19780"/>
          <a:stretch/>
        </p:blipFill>
        <p:spPr>
          <a:xfrm>
            <a:off x="629600" y="2726225"/>
            <a:ext cx="764375" cy="478950"/>
          </a:xfrm>
          <a:prstGeom prst="rect">
            <a:avLst/>
          </a:prstGeom>
          <a:noFill/>
          <a:ln cap="flat" cmpd="sng" w="28575">
            <a:solidFill>
              <a:schemeClr val="dk2"/>
            </a:solidFill>
            <a:prstDash val="solid"/>
            <a:round/>
            <a:headEnd len="sm" w="sm" type="none"/>
            <a:tailEnd len="sm" w="sm" type="none"/>
          </a:ln>
        </p:spPr>
      </p:pic>
      <p:pic>
        <p:nvPicPr>
          <p:cNvPr id="1018" name="Google Shape;1018;p119"/>
          <p:cNvPicPr preferRelativeResize="0"/>
          <p:nvPr/>
        </p:nvPicPr>
        <p:blipFill rotWithShape="1">
          <a:blip r:embed="rId5">
            <a:alphaModFix/>
          </a:blip>
          <a:srcRect b="21103" l="18032" r="12878" t="13275"/>
          <a:stretch/>
        </p:blipFill>
        <p:spPr>
          <a:xfrm>
            <a:off x="593875" y="3383379"/>
            <a:ext cx="764375" cy="563221"/>
          </a:xfrm>
          <a:prstGeom prst="rect">
            <a:avLst/>
          </a:prstGeom>
          <a:noFill/>
          <a:ln cap="flat" cmpd="sng" w="28575">
            <a:solidFill>
              <a:schemeClr val="dk2"/>
            </a:solidFill>
            <a:prstDash val="solid"/>
            <a:round/>
            <a:headEnd len="sm" w="sm" type="none"/>
            <a:tailEnd len="sm" w="sm" type="none"/>
          </a:ln>
        </p:spPr>
      </p:pic>
      <p:pic>
        <p:nvPicPr>
          <p:cNvPr id="1019" name="Google Shape;1019;p119"/>
          <p:cNvPicPr preferRelativeResize="0"/>
          <p:nvPr/>
        </p:nvPicPr>
        <p:blipFill>
          <a:blip r:embed="rId6">
            <a:alphaModFix/>
          </a:blip>
          <a:stretch>
            <a:fillRect/>
          </a:stretch>
        </p:blipFill>
        <p:spPr>
          <a:xfrm>
            <a:off x="1632075" y="2726223"/>
            <a:ext cx="787638" cy="620400"/>
          </a:xfrm>
          <a:prstGeom prst="rect">
            <a:avLst/>
          </a:prstGeom>
          <a:noFill/>
          <a:ln cap="flat" cmpd="sng" w="28575">
            <a:solidFill>
              <a:schemeClr val="dk2"/>
            </a:solidFill>
            <a:prstDash val="solid"/>
            <a:round/>
            <a:headEnd len="sm" w="sm" type="none"/>
            <a:tailEnd len="sm" w="sm" type="none"/>
          </a:ln>
        </p:spPr>
      </p:pic>
      <p:pic>
        <p:nvPicPr>
          <p:cNvPr id="1020" name="Google Shape;1020;p119"/>
          <p:cNvPicPr preferRelativeResize="0"/>
          <p:nvPr/>
        </p:nvPicPr>
        <p:blipFill>
          <a:blip r:embed="rId7">
            <a:alphaModFix/>
          </a:blip>
          <a:stretch>
            <a:fillRect/>
          </a:stretch>
        </p:blipFill>
        <p:spPr>
          <a:xfrm>
            <a:off x="1707382" y="3489723"/>
            <a:ext cx="637018" cy="620400"/>
          </a:xfrm>
          <a:prstGeom prst="rect">
            <a:avLst/>
          </a:prstGeom>
          <a:noFill/>
          <a:ln cap="flat" cmpd="sng" w="28575">
            <a:solidFill>
              <a:schemeClr val="dk2"/>
            </a:solidFill>
            <a:prstDash val="solid"/>
            <a:round/>
            <a:headEnd len="sm" w="sm" type="none"/>
            <a:tailEnd len="sm" w="sm" type="none"/>
          </a:ln>
        </p:spPr>
      </p:pic>
      <p:pic>
        <p:nvPicPr>
          <p:cNvPr id="1021" name="Google Shape;1021;p119"/>
          <p:cNvPicPr preferRelativeResize="0"/>
          <p:nvPr/>
        </p:nvPicPr>
        <p:blipFill>
          <a:blip r:embed="rId8">
            <a:alphaModFix/>
          </a:blip>
          <a:stretch>
            <a:fillRect/>
          </a:stretch>
        </p:blipFill>
        <p:spPr>
          <a:xfrm>
            <a:off x="685796" y="4124799"/>
            <a:ext cx="534600" cy="771525"/>
          </a:xfrm>
          <a:prstGeom prst="rect">
            <a:avLst/>
          </a:prstGeom>
          <a:noFill/>
          <a:ln cap="flat" cmpd="sng" w="28575">
            <a:solidFill>
              <a:schemeClr val="dk2"/>
            </a:solidFill>
            <a:prstDash val="solid"/>
            <a:round/>
            <a:headEnd len="sm" w="sm" type="none"/>
            <a:tailEnd len="sm" w="sm" type="none"/>
          </a:ln>
        </p:spPr>
      </p:pic>
      <p:pic>
        <p:nvPicPr>
          <p:cNvPr id="1022" name="Google Shape;1022;p119"/>
          <p:cNvPicPr preferRelativeResize="0"/>
          <p:nvPr/>
        </p:nvPicPr>
        <p:blipFill>
          <a:blip r:embed="rId9">
            <a:alphaModFix/>
          </a:blip>
          <a:stretch>
            <a:fillRect/>
          </a:stretch>
        </p:blipFill>
        <p:spPr>
          <a:xfrm>
            <a:off x="2219633" y="4288111"/>
            <a:ext cx="695400" cy="695425"/>
          </a:xfrm>
          <a:prstGeom prst="rect">
            <a:avLst/>
          </a:prstGeom>
          <a:noFill/>
          <a:ln cap="flat" cmpd="sng" w="28575">
            <a:solidFill>
              <a:schemeClr val="dk2"/>
            </a:solidFill>
            <a:prstDash val="solid"/>
            <a:round/>
            <a:headEnd len="sm" w="sm" type="none"/>
            <a:tailEnd len="sm" w="sm" type="none"/>
          </a:ln>
        </p:spPr>
      </p:pic>
      <p:pic>
        <p:nvPicPr>
          <p:cNvPr id="1023" name="Google Shape;1023;p119"/>
          <p:cNvPicPr preferRelativeResize="0"/>
          <p:nvPr/>
        </p:nvPicPr>
        <p:blipFill>
          <a:blip r:embed="rId10">
            <a:alphaModFix/>
          </a:blip>
          <a:stretch>
            <a:fillRect/>
          </a:stretch>
        </p:blipFill>
        <p:spPr>
          <a:xfrm>
            <a:off x="2915024" y="2862573"/>
            <a:ext cx="695400" cy="521555"/>
          </a:xfrm>
          <a:prstGeom prst="rect">
            <a:avLst/>
          </a:prstGeom>
          <a:noFill/>
          <a:ln cap="flat" cmpd="sng" w="28575">
            <a:solidFill>
              <a:schemeClr val="dk2"/>
            </a:solidFill>
            <a:prstDash val="solid"/>
            <a:round/>
            <a:headEnd len="sm" w="sm" type="none"/>
            <a:tailEnd len="sm" w="sm" type="none"/>
          </a:ln>
        </p:spPr>
      </p:pic>
      <p:pic>
        <p:nvPicPr>
          <p:cNvPr id="1024" name="Google Shape;1024;p119"/>
          <p:cNvPicPr preferRelativeResize="0"/>
          <p:nvPr/>
        </p:nvPicPr>
        <p:blipFill>
          <a:blip r:embed="rId11">
            <a:alphaModFix/>
          </a:blip>
          <a:stretch>
            <a:fillRect/>
          </a:stretch>
        </p:blipFill>
        <p:spPr>
          <a:xfrm>
            <a:off x="2915025" y="3644433"/>
            <a:ext cx="787650" cy="465691"/>
          </a:xfrm>
          <a:prstGeom prst="rect">
            <a:avLst/>
          </a:prstGeom>
          <a:noFill/>
          <a:ln cap="flat" cmpd="sng" w="28575">
            <a:solidFill>
              <a:schemeClr val="dk2"/>
            </a:solidFill>
            <a:prstDash val="solid"/>
            <a:round/>
            <a:headEnd len="sm" w="sm" type="none"/>
            <a:tailEnd len="sm" w="sm" type="none"/>
          </a:ln>
        </p:spPr>
      </p:pic>
      <p:pic>
        <p:nvPicPr>
          <p:cNvPr id="1025" name="Google Shape;1025;p119"/>
          <p:cNvPicPr preferRelativeResize="0"/>
          <p:nvPr/>
        </p:nvPicPr>
        <p:blipFill>
          <a:blip r:embed="rId12">
            <a:alphaModFix/>
          </a:blip>
          <a:stretch>
            <a:fillRect/>
          </a:stretch>
        </p:blipFill>
        <p:spPr>
          <a:xfrm>
            <a:off x="3897925" y="2726226"/>
            <a:ext cx="3284496" cy="620400"/>
          </a:xfrm>
          <a:prstGeom prst="rect">
            <a:avLst/>
          </a:prstGeom>
          <a:noFill/>
          <a:ln cap="flat" cmpd="sng" w="28575">
            <a:solidFill>
              <a:schemeClr val="dk2"/>
            </a:solidFill>
            <a:prstDash val="solid"/>
            <a:round/>
            <a:headEnd len="sm" w="sm" type="none"/>
            <a:tailEnd len="sm" w="sm" type="none"/>
          </a:ln>
        </p:spPr>
      </p:pic>
      <p:pic>
        <p:nvPicPr>
          <p:cNvPr id="1026" name="Google Shape;1026;p119"/>
          <p:cNvPicPr preferRelativeResize="0"/>
          <p:nvPr/>
        </p:nvPicPr>
        <p:blipFill rotWithShape="1">
          <a:blip r:embed="rId13">
            <a:alphaModFix/>
          </a:blip>
          <a:srcRect b="23153" l="0" r="0" t="0"/>
          <a:stretch/>
        </p:blipFill>
        <p:spPr>
          <a:xfrm>
            <a:off x="5331450" y="3589875"/>
            <a:ext cx="3363449" cy="563225"/>
          </a:xfrm>
          <a:prstGeom prst="rect">
            <a:avLst/>
          </a:prstGeom>
          <a:noFill/>
          <a:ln cap="flat" cmpd="sng" w="28575">
            <a:solidFill>
              <a:schemeClr val="dk2"/>
            </a:solidFill>
            <a:prstDash val="solid"/>
            <a:round/>
            <a:headEnd len="sm" w="sm" type="none"/>
            <a:tailEnd len="sm" w="sm" type="none"/>
          </a:ln>
        </p:spPr>
      </p:pic>
      <p:pic>
        <p:nvPicPr>
          <p:cNvPr id="1027" name="Google Shape;1027;p119"/>
          <p:cNvPicPr preferRelativeResize="0"/>
          <p:nvPr/>
        </p:nvPicPr>
        <p:blipFill rotWithShape="1">
          <a:blip r:embed="rId14">
            <a:alphaModFix/>
          </a:blip>
          <a:srcRect b="28423" l="0" r="0" t="17896"/>
          <a:stretch/>
        </p:blipFill>
        <p:spPr>
          <a:xfrm>
            <a:off x="3752675" y="4396350"/>
            <a:ext cx="5003285" cy="478950"/>
          </a:xfrm>
          <a:prstGeom prst="rect">
            <a:avLst/>
          </a:prstGeom>
          <a:noFill/>
          <a:ln cap="flat" cmpd="sng" w="28575">
            <a:solidFill>
              <a:schemeClr val="dk2"/>
            </a:solidFill>
            <a:prstDash val="solid"/>
            <a:round/>
            <a:headEnd len="sm" w="sm" type="none"/>
            <a:tailEnd len="sm" w="sm" type="none"/>
          </a:ln>
        </p:spPr>
      </p:pic>
      <p:pic>
        <p:nvPicPr>
          <p:cNvPr id="1028" name="Google Shape;1028;p119"/>
          <p:cNvPicPr preferRelativeResize="0"/>
          <p:nvPr/>
        </p:nvPicPr>
        <p:blipFill>
          <a:blip r:embed="rId15">
            <a:alphaModFix/>
          </a:blip>
          <a:stretch>
            <a:fillRect/>
          </a:stretch>
        </p:blipFill>
        <p:spPr>
          <a:xfrm>
            <a:off x="6383075" y="1431150"/>
            <a:ext cx="2594500" cy="5632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120"/>
          <p:cNvSpPr txBox="1"/>
          <p:nvPr>
            <p:ph type="ctrTitle"/>
          </p:nvPr>
        </p:nvSpPr>
        <p:spPr>
          <a:xfrm>
            <a:off x="685800" y="5707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034" name="Google Shape;1034;p120"/>
          <p:cNvSpPr/>
          <p:nvPr/>
        </p:nvSpPr>
        <p:spPr>
          <a:xfrm flipH="1">
            <a:off x="1036784" y="1933576"/>
            <a:ext cx="2369091" cy="21052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20"/>
          <p:cNvSpPr txBox="1"/>
          <p:nvPr/>
        </p:nvSpPr>
        <p:spPr>
          <a:xfrm>
            <a:off x="1242409" y="2457273"/>
            <a:ext cx="1957800" cy="105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does it mean to run ¼ of a 10 mile road?</a:t>
            </a:r>
            <a:endParaRPr b="1">
              <a:latin typeface="Quicksand"/>
              <a:ea typeface="Quicksand"/>
              <a:cs typeface="Quicksand"/>
              <a:sym typeface="Quicksand"/>
            </a:endParaRPr>
          </a:p>
        </p:txBody>
      </p:sp>
      <p:pic>
        <p:nvPicPr>
          <p:cNvPr id="1036" name="Google Shape;1036;p120"/>
          <p:cNvPicPr preferRelativeResize="0"/>
          <p:nvPr/>
        </p:nvPicPr>
        <p:blipFill>
          <a:blip r:embed="rId3">
            <a:alphaModFix/>
          </a:blip>
          <a:stretch>
            <a:fillRect/>
          </a:stretch>
        </p:blipFill>
        <p:spPr>
          <a:xfrm>
            <a:off x="4140888" y="3471075"/>
            <a:ext cx="1628725" cy="1024428"/>
          </a:xfrm>
          <a:prstGeom prst="rect">
            <a:avLst/>
          </a:prstGeom>
          <a:noFill/>
          <a:ln>
            <a:noFill/>
          </a:ln>
        </p:spPr>
      </p:pic>
      <p:sp>
        <p:nvSpPr>
          <p:cNvPr id="1037" name="Google Shape;1037;p120"/>
          <p:cNvSpPr/>
          <p:nvPr/>
        </p:nvSpPr>
        <p:spPr>
          <a:xfrm>
            <a:off x="4330250" y="1310076"/>
            <a:ext cx="2107220" cy="195926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20"/>
          <p:cNvSpPr txBox="1"/>
          <p:nvPr/>
        </p:nvSpPr>
        <p:spPr>
          <a:xfrm>
            <a:off x="4601991" y="1641901"/>
            <a:ext cx="1563600" cy="98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dk1"/>
                </a:solidFill>
                <a:latin typeface="Quicksand"/>
                <a:ea typeface="Quicksand"/>
                <a:cs typeface="Quicksand"/>
                <a:sym typeface="Quicksand"/>
              </a:rPr>
              <a:t>What expressions can you write to represent ¼ of 10? </a:t>
            </a:r>
            <a:endParaRPr b="1" sz="1300">
              <a:solidFill>
                <a:schemeClr val="dk1"/>
              </a:solidFill>
              <a:latin typeface="Quicksand"/>
              <a:ea typeface="Quicksand"/>
              <a:cs typeface="Quicksand"/>
              <a:sym typeface="Quicksand"/>
            </a:endParaRPr>
          </a:p>
          <a:p>
            <a:pPr indent="0" lvl="0" marL="0" rtl="0" algn="ctr">
              <a:spcBef>
                <a:spcPts val="0"/>
              </a:spcBef>
              <a:spcAft>
                <a:spcPts val="0"/>
              </a:spcAft>
              <a:buNone/>
            </a:pPr>
            <a:r>
              <a:t/>
            </a:r>
            <a:endParaRPr b="1" sz="1300">
              <a:latin typeface="Quicksand"/>
              <a:ea typeface="Quicksand"/>
              <a:cs typeface="Quicksand"/>
              <a:sym typeface="Quicksand"/>
            </a:endParaRPr>
          </a:p>
        </p:txBody>
      </p:sp>
      <p:sp>
        <p:nvSpPr>
          <p:cNvPr id="1039" name="Google Shape;1039;p12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40" name="Google Shape;1040;p120"/>
          <p:cNvSpPr/>
          <p:nvPr/>
        </p:nvSpPr>
        <p:spPr>
          <a:xfrm>
            <a:off x="6232875" y="2407451"/>
            <a:ext cx="2107220" cy="195926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20"/>
          <p:cNvSpPr txBox="1"/>
          <p:nvPr/>
        </p:nvSpPr>
        <p:spPr>
          <a:xfrm>
            <a:off x="6504616" y="2739276"/>
            <a:ext cx="1563600" cy="98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Which expression helps you calculate how far ¼ of 10 miles is?</a:t>
            </a:r>
            <a:endParaRPr b="1" sz="1300">
              <a:latin typeface="Quicksand"/>
              <a:ea typeface="Quicksand"/>
              <a:cs typeface="Quicksand"/>
              <a:sym typeface="Quicksan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121"/>
          <p:cNvSpPr txBox="1"/>
          <p:nvPr>
            <p:ph type="ctrTitle"/>
          </p:nvPr>
        </p:nvSpPr>
        <p:spPr>
          <a:xfrm>
            <a:off x="601350" y="1849800"/>
            <a:ext cx="79413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More Diagrams and Expression</a:t>
            </a:r>
            <a:endParaRPr sz="4400">
              <a:solidFill>
                <a:srgbClr val="434343"/>
              </a:solidFill>
              <a:latin typeface="Hepta Slab"/>
              <a:ea typeface="Hepta Slab"/>
              <a:cs typeface="Hepta Slab"/>
              <a:sym typeface="Hepta Slab"/>
            </a:endParaRPr>
          </a:p>
        </p:txBody>
      </p:sp>
      <p:sp>
        <p:nvSpPr>
          <p:cNvPr id="1047" name="Google Shape;1047;p121"/>
          <p:cNvSpPr txBox="1"/>
          <p:nvPr/>
        </p:nvSpPr>
        <p:spPr>
          <a:xfrm>
            <a:off x="2778450" y="2634050"/>
            <a:ext cx="450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about multiplying whole numbers by fractions. </a:t>
            </a:r>
            <a:endParaRPr>
              <a:latin typeface="Quicksand"/>
              <a:ea typeface="Quicksand"/>
              <a:cs typeface="Quicksand"/>
              <a:sym typeface="Quicksand"/>
            </a:endParaRPr>
          </a:p>
        </p:txBody>
      </p:sp>
      <p:sp>
        <p:nvSpPr>
          <p:cNvPr id="1048" name="Google Shape;1048;p121"/>
          <p:cNvSpPr/>
          <p:nvPr/>
        </p:nvSpPr>
        <p:spPr>
          <a:xfrm>
            <a:off x="2311027" y="27119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2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a:t>
            </a:r>
            <a:endParaRPr sz="1100">
              <a:latin typeface="Quicksand"/>
              <a:ea typeface="Quicksand"/>
              <a:cs typeface="Quicksand"/>
              <a:sym typeface="Quicksand"/>
            </a:endParaRPr>
          </a:p>
        </p:txBody>
      </p:sp>
      <p:sp>
        <p:nvSpPr>
          <p:cNvPr id="1050" name="Google Shape;1050;p121"/>
          <p:cNvSpPr txBox="1"/>
          <p:nvPr/>
        </p:nvSpPr>
        <p:spPr>
          <a:xfrm>
            <a:off x="7724775" y="-542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122"/>
          <p:cNvSpPr txBox="1"/>
          <p:nvPr>
            <p:ph type="ctrTitle"/>
          </p:nvPr>
        </p:nvSpPr>
        <p:spPr>
          <a:xfrm>
            <a:off x="587900" y="516397"/>
            <a:ext cx="7772400" cy="74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Bitter"/>
                <a:ea typeface="Bitter"/>
                <a:cs typeface="Bitter"/>
                <a:sym typeface="Bitter"/>
              </a:rPr>
              <a:t>True or False:</a:t>
            </a:r>
            <a:endParaRPr sz="3400">
              <a:solidFill>
                <a:schemeClr val="accent5"/>
              </a:solidFill>
              <a:latin typeface="Bitter"/>
              <a:ea typeface="Bitter"/>
              <a:cs typeface="Bitter"/>
              <a:sym typeface="Bitter"/>
            </a:endParaRPr>
          </a:p>
          <a:p>
            <a:pPr indent="0" lvl="0" marL="0" rtl="0" algn="ctr">
              <a:spcBef>
                <a:spcPts val="0"/>
              </a:spcBef>
              <a:spcAft>
                <a:spcPts val="0"/>
              </a:spcAft>
              <a:buNone/>
            </a:pPr>
            <a:r>
              <a:rPr lang="en" sz="2200">
                <a:solidFill>
                  <a:schemeClr val="accent5"/>
                </a:solidFill>
                <a:latin typeface="Bitter"/>
                <a:ea typeface="Bitter"/>
                <a:cs typeface="Bitter"/>
                <a:sym typeface="Bitter"/>
              </a:rPr>
              <a:t>A Fraction by a Whole Number</a:t>
            </a:r>
            <a:endParaRPr sz="2200">
              <a:solidFill>
                <a:schemeClr val="accent5"/>
              </a:solidFill>
              <a:latin typeface="Bitter"/>
              <a:ea typeface="Bitter"/>
              <a:cs typeface="Bitter"/>
              <a:sym typeface="Bitter"/>
            </a:endParaRPr>
          </a:p>
        </p:txBody>
      </p:sp>
      <p:sp>
        <p:nvSpPr>
          <p:cNvPr id="1056" name="Google Shape;1056;p12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Bitter"/>
              <a:ea typeface="Bitter"/>
              <a:cs typeface="Bitter"/>
              <a:sym typeface="Bitter"/>
            </a:endParaRPr>
          </a:p>
          <a:p>
            <a:pPr indent="0" lvl="0" marL="0" rtl="0" algn="ctr">
              <a:spcBef>
                <a:spcPts val="0"/>
              </a:spcBef>
              <a:spcAft>
                <a:spcPts val="0"/>
              </a:spcAft>
              <a:buNone/>
            </a:pPr>
            <a:r>
              <a:rPr lang="en" sz="1600">
                <a:solidFill>
                  <a:srgbClr val="B7B7B7"/>
                </a:solidFill>
                <a:latin typeface="Bitter"/>
                <a:ea typeface="Bitter"/>
                <a:cs typeface="Bitter"/>
                <a:sym typeface="Bitter"/>
              </a:rPr>
              <a:t>Warm up</a:t>
            </a:r>
            <a:endParaRPr sz="1600">
              <a:solidFill>
                <a:srgbClr val="B7B7B7"/>
              </a:solidFill>
              <a:latin typeface="Bitter"/>
              <a:ea typeface="Bitter"/>
              <a:cs typeface="Bitter"/>
              <a:sym typeface="Bitter"/>
            </a:endParaRPr>
          </a:p>
        </p:txBody>
      </p:sp>
      <p:sp>
        <p:nvSpPr>
          <p:cNvPr id="1057" name="Google Shape;1057;p122"/>
          <p:cNvSpPr txBox="1"/>
          <p:nvPr/>
        </p:nvSpPr>
        <p:spPr>
          <a:xfrm>
            <a:off x="879650" y="1340625"/>
            <a:ext cx="66507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Bitter"/>
                <a:ea typeface="Bitter"/>
                <a:cs typeface="Bitter"/>
                <a:sym typeface="Bitter"/>
              </a:rPr>
              <a:t>Is each statement true or false? Be prepared to explain your reasoning. </a:t>
            </a:r>
            <a:endParaRPr>
              <a:latin typeface="Bitter"/>
              <a:ea typeface="Bitter"/>
              <a:cs typeface="Bitter"/>
              <a:sym typeface="Bitter"/>
            </a:endParaRPr>
          </a:p>
        </p:txBody>
      </p:sp>
      <p:pic>
        <p:nvPicPr>
          <p:cNvPr id="1058" name="Google Shape;1058;p122"/>
          <p:cNvPicPr preferRelativeResize="0"/>
          <p:nvPr/>
        </p:nvPicPr>
        <p:blipFill>
          <a:blip r:embed="rId3">
            <a:alphaModFix/>
          </a:blip>
          <a:stretch>
            <a:fillRect/>
          </a:stretch>
        </p:blipFill>
        <p:spPr>
          <a:xfrm>
            <a:off x="3252800" y="1899650"/>
            <a:ext cx="2314575" cy="27717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123"/>
          <p:cNvSpPr txBox="1"/>
          <p:nvPr>
            <p:ph type="ctrTitle"/>
          </p:nvPr>
        </p:nvSpPr>
        <p:spPr>
          <a:xfrm>
            <a:off x="583700" y="536771"/>
            <a:ext cx="7772400" cy="62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Find the Value</a:t>
            </a:r>
            <a:endParaRPr b="0" sz="3400">
              <a:solidFill>
                <a:schemeClr val="accent5"/>
              </a:solidFill>
              <a:latin typeface="Hepta Slab"/>
              <a:ea typeface="Hepta Slab"/>
              <a:cs typeface="Hepta Slab"/>
              <a:sym typeface="Hepta Slab"/>
            </a:endParaRPr>
          </a:p>
        </p:txBody>
      </p:sp>
      <p:sp>
        <p:nvSpPr>
          <p:cNvPr id="1064" name="Google Shape;1064;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65" name="Google Shape;1065;p123"/>
          <p:cNvSpPr txBox="1"/>
          <p:nvPr/>
        </p:nvSpPr>
        <p:spPr>
          <a:xfrm>
            <a:off x="1122525" y="1290625"/>
            <a:ext cx="60792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expression. Draw a diagram if it is helpful. </a:t>
            </a:r>
            <a:endParaRPr sz="1500">
              <a:latin typeface="Bitter"/>
              <a:ea typeface="Bitter"/>
              <a:cs typeface="Bitter"/>
              <a:sym typeface="Bitter"/>
            </a:endParaRPr>
          </a:p>
        </p:txBody>
      </p:sp>
      <p:pic>
        <p:nvPicPr>
          <p:cNvPr id="1066" name="Google Shape;1066;p123"/>
          <p:cNvPicPr preferRelativeResize="0"/>
          <p:nvPr/>
        </p:nvPicPr>
        <p:blipFill>
          <a:blip r:embed="rId3">
            <a:alphaModFix/>
          </a:blip>
          <a:stretch>
            <a:fillRect/>
          </a:stretch>
        </p:blipFill>
        <p:spPr>
          <a:xfrm>
            <a:off x="2152650" y="1715850"/>
            <a:ext cx="1504950" cy="2933700"/>
          </a:xfrm>
          <a:prstGeom prst="rect">
            <a:avLst/>
          </a:prstGeom>
          <a:noFill/>
          <a:ln cap="flat" cmpd="sng" w="28575">
            <a:solidFill>
              <a:schemeClr val="dk2"/>
            </a:solidFill>
            <a:prstDash val="solid"/>
            <a:round/>
            <a:headEnd len="sm" w="sm" type="none"/>
            <a:tailEnd len="sm" w="sm" type="none"/>
          </a:ln>
        </p:spPr>
      </p:pic>
      <p:pic>
        <p:nvPicPr>
          <p:cNvPr id="1067" name="Google Shape;1067;p123"/>
          <p:cNvPicPr preferRelativeResize="0"/>
          <p:nvPr/>
        </p:nvPicPr>
        <p:blipFill>
          <a:blip r:embed="rId4">
            <a:alphaModFix/>
          </a:blip>
          <a:stretch>
            <a:fillRect/>
          </a:stretch>
        </p:blipFill>
        <p:spPr>
          <a:xfrm>
            <a:off x="4460075" y="1770625"/>
            <a:ext cx="1555925" cy="25162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124"/>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Expressions and Diagrams</a:t>
            </a:r>
            <a:endParaRPr b="0" sz="3000">
              <a:solidFill>
                <a:schemeClr val="accent5"/>
              </a:solidFill>
              <a:latin typeface="Hepta Slab"/>
              <a:ea typeface="Hepta Slab"/>
              <a:cs typeface="Hepta Slab"/>
              <a:sym typeface="Hepta Slab"/>
            </a:endParaRPr>
          </a:p>
        </p:txBody>
      </p:sp>
      <p:sp>
        <p:nvSpPr>
          <p:cNvPr id="1073" name="Google Shape;1073;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74" name="Google Shape;1074;p124"/>
          <p:cNvPicPr preferRelativeResize="0"/>
          <p:nvPr/>
        </p:nvPicPr>
        <p:blipFill>
          <a:blip r:embed="rId3">
            <a:alphaModFix/>
          </a:blip>
          <a:stretch>
            <a:fillRect/>
          </a:stretch>
        </p:blipFill>
        <p:spPr>
          <a:xfrm>
            <a:off x="2338375" y="1182171"/>
            <a:ext cx="4373102" cy="3656529"/>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25"/>
          <p:cNvSpPr txBox="1"/>
          <p:nvPr>
            <p:ph type="ctrTitle"/>
          </p:nvPr>
        </p:nvSpPr>
        <p:spPr>
          <a:xfrm>
            <a:off x="602125" y="5731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Expressions and Diagrams</a:t>
            </a:r>
            <a:endParaRPr b="0" sz="3000">
              <a:solidFill>
                <a:schemeClr val="accent5"/>
              </a:solidFill>
              <a:latin typeface="Hepta Slab"/>
              <a:ea typeface="Hepta Slab"/>
              <a:cs typeface="Hepta Slab"/>
              <a:sym typeface="Hepta Slab"/>
            </a:endParaRPr>
          </a:p>
        </p:txBody>
      </p:sp>
      <p:sp>
        <p:nvSpPr>
          <p:cNvPr id="1080" name="Google Shape;1080;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81" name="Google Shape;1081;p125"/>
          <p:cNvPicPr preferRelativeResize="0"/>
          <p:nvPr/>
        </p:nvPicPr>
        <p:blipFill>
          <a:blip r:embed="rId3">
            <a:alphaModFix/>
          </a:blip>
          <a:stretch>
            <a:fillRect/>
          </a:stretch>
        </p:blipFill>
        <p:spPr>
          <a:xfrm>
            <a:off x="1464138" y="1820346"/>
            <a:ext cx="6048375" cy="13525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126"/>
          <p:cNvSpPr txBox="1"/>
          <p:nvPr>
            <p:ph type="ctrTitle"/>
          </p:nvPr>
        </p:nvSpPr>
        <p:spPr>
          <a:xfrm>
            <a:off x="685800" y="62755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pic>
        <p:nvPicPr>
          <p:cNvPr id="1087" name="Google Shape;1087;p126"/>
          <p:cNvPicPr preferRelativeResize="0"/>
          <p:nvPr/>
        </p:nvPicPr>
        <p:blipFill>
          <a:blip r:embed="rId3">
            <a:alphaModFix/>
          </a:blip>
          <a:stretch>
            <a:fillRect/>
          </a:stretch>
        </p:blipFill>
        <p:spPr>
          <a:xfrm>
            <a:off x="3704014" y="3057051"/>
            <a:ext cx="1890300" cy="1188949"/>
          </a:xfrm>
          <a:prstGeom prst="rect">
            <a:avLst/>
          </a:prstGeom>
          <a:noFill/>
          <a:ln>
            <a:noFill/>
          </a:ln>
        </p:spPr>
      </p:pic>
      <p:sp>
        <p:nvSpPr>
          <p:cNvPr id="1088" name="Google Shape;1088;p126"/>
          <p:cNvSpPr txBox="1"/>
          <p:nvPr/>
        </p:nvSpPr>
        <p:spPr>
          <a:xfrm>
            <a:off x="5853851" y="1719050"/>
            <a:ext cx="20022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would you add to or revise about the relationship between multiplication and division?</a:t>
            </a:r>
            <a:endParaRPr b="1">
              <a:latin typeface="Quicksand"/>
              <a:ea typeface="Quicksand"/>
              <a:cs typeface="Quicksand"/>
              <a:sym typeface="Quicksand"/>
            </a:endParaRPr>
          </a:p>
        </p:txBody>
      </p:sp>
      <p:sp>
        <p:nvSpPr>
          <p:cNvPr id="1089" name="Google Shape;1089;p126"/>
          <p:cNvSpPr/>
          <p:nvPr/>
        </p:nvSpPr>
        <p:spPr>
          <a:xfrm>
            <a:off x="5594316" y="1452200"/>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2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127"/>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096" name="Google Shape;1096;p127"/>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7" name="Google Shape;1097;p127"/>
          <p:cNvPicPr preferRelativeResize="0"/>
          <p:nvPr/>
        </p:nvPicPr>
        <p:blipFill>
          <a:blip r:embed="rId3">
            <a:alphaModFix/>
          </a:blip>
          <a:stretch>
            <a:fillRect/>
          </a:stretch>
        </p:blipFill>
        <p:spPr>
          <a:xfrm>
            <a:off x="2016925" y="1313400"/>
            <a:ext cx="4786749" cy="35253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128"/>
          <p:cNvSpPr txBox="1"/>
          <p:nvPr/>
        </p:nvSpPr>
        <p:spPr>
          <a:xfrm>
            <a:off x="408425" y="452700"/>
            <a:ext cx="8429400" cy="423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2"/>
                </a:solidFill>
              </a:rPr>
              <a:t>                                       </a:t>
            </a:r>
            <a:endParaRPr sz="1800">
              <a:solidFill>
                <a:schemeClr val="dk2"/>
              </a:solidFill>
            </a:endParaRPr>
          </a:p>
          <a:p>
            <a:pPr indent="0" lvl="0" marL="0" rtl="0" algn="ctr">
              <a:lnSpc>
                <a:spcPct val="115000"/>
              </a:lnSpc>
              <a:spcBef>
                <a:spcPts val="1600"/>
              </a:spcBef>
              <a:spcAft>
                <a:spcPts val="0"/>
              </a:spcAft>
              <a:buNone/>
            </a:pPr>
            <a:r>
              <a:rPr lang="en" sz="1800">
                <a:solidFill>
                  <a:schemeClr val="dk2"/>
                </a:solidFill>
                <a:latin typeface="Quicksand"/>
                <a:ea typeface="Quicksand"/>
                <a:cs typeface="Quicksand"/>
                <a:sym typeface="Quicksand"/>
              </a:rPr>
              <a:t> </a:t>
            </a:r>
            <a:r>
              <a:rPr lang="en" sz="1800">
                <a:solidFill>
                  <a:schemeClr val="dk1"/>
                </a:solidFill>
                <a:latin typeface="Quicksand"/>
                <a:ea typeface="Quicksand"/>
                <a:cs typeface="Quicksand"/>
                <a:sym typeface="Quicksand"/>
              </a:rPr>
              <a:t> In the past few lessons, we’ve: </a:t>
            </a:r>
            <a:endParaRPr sz="18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lang="en" sz="1800">
                <a:solidFill>
                  <a:schemeClr val="dk1"/>
                </a:solidFill>
                <a:latin typeface="Quicksand"/>
                <a:ea typeface="Quicksand"/>
                <a:cs typeface="Quicksand"/>
                <a:sym typeface="Quicksand"/>
              </a:rPr>
              <a:t>explored the relationships between  </a:t>
            </a:r>
            <a:r>
              <a:rPr b="1" lang="en" sz="1800">
                <a:solidFill>
                  <a:schemeClr val="dk1"/>
                </a:solidFill>
                <a:latin typeface="Quicksand"/>
                <a:ea typeface="Quicksand"/>
                <a:cs typeface="Quicksand"/>
                <a:sym typeface="Quicksand"/>
              </a:rPr>
              <a:t>multiplication </a:t>
            </a:r>
            <a:r>
              <a:rPr lang="en" sz="1800">
                <a:solidFill>
                  <a:schemeClr val="dk1"/>
                </a:solidFill>
                <a:latin typeface="Quicksand"/>
                <a:ea typeface="Quicksand"/>
                <a:cs typeface="Quicksand"/>
                <a:sym typeface="Quicksand"/>
              </a:rPr>
              <a:t>and </a:t>
            </a:r>
            <a:r>
              <a:rPr b="1" lang="en" sz="1800">
                <a:solidFill>
                  <a:schemeClr val="dk1"/>
                </a:solidFill>
                <a:latin typeface="Quicksand"/>
                <a:ea typeface="Quicksand"/>
                <a:cs typeface="Quicksand"/>
                <a:sym typeface="Quicksand"/>
              </a:rPr>
              <a:t>division. </a:t>
            </a:r>
            <a:endParaRPr b="1" sz="4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lang="en" sz="1800">
                <a:solidFill>
                  <a:schemeClr val="dk1"/>
                </a:solidFill>
                <a:latin typeface="Quicksand"/>
                <a:ea typeface="Quicksand"/>
                <a:cs typeface="Quicksand"/>
                <a:sym typeface="Quicksand"/>
              </a:rPr>
              <a:t>represented and solved problems involving </a:t>
            </a:r>
            <a:r>
              <a:rPr b="1" lang="en" sz="1800">
                <a:solidFill>
                  <a:schemeClr val="dk1"/>
                </a:solidFill>
                <a:latin typeface="Quicksand"/>
                <a:ea typeface="Quicksand"/>
                <a:cs typeface="Quicksand"/>
                <a:sym typeface="Quicksand"/>
              </a:rPr>
              <a:t>multiplication </a:t>
            </a:r>
            <a:r>
              <a:rPr lang="en" sz="1800">
                <a:solidFill>
                  <a:schemeClr val="dk1"/>
                </a:solidFill>
                <a:latin typeface="Quicksand"/>
                <a:ea typeface="Quicksand"/>
                <a:cs typeface="Quicksand"/>
                <a:sym typeface="Quicksand"/>
              </a:rPr>
              <a:t>of a </a:t>
            </a:r>
            <a:r>
              <a:rPr b="1" lang="en" sz="1800">
                <a:solidFill>
                  <a:schemeClr val="dk1"/>
                </a:solidFill>
                <a:latin typeface="Quicksand"/>
                <a:ea typeface="Quicksand"/>
                <a:cs typeface="Quicksand"/>
                <a:sym typeface="Quicksand"/>
              </a:rPr>
              <a:t>whole number </a:t>
            </a:r>
            <a:r>
              <a:rPr lang="en" sz="1800">
                <a:solidFill>
                  <a:schemeClr val="dk1"/>
                </a:solidFill>
                <a:latin typeface="Quicksand"/>
                <a:ea typeface="Quicksand"/>
                <a:cs typeface="Quicksand"/>
                <a:sym typeface="Quicksand"/>
              </a:rPr>
              <a:t> by a </a:t>
            </a:r>
            <a:r>
              <a:rPr b="1" lang="en" sz="1800">
                <a:solidFill>
                  <a:schemeClr val="dk1"/>
                </a:solidFill>
                <a:latin typeface="Quicksand"/>
                <a:ea typeface="Quicksand"/>
                <a:cs typeface="Quicksand"/>
                <a:sym typeface="Quicksand"/>
              </a:rPr>
              <a:t>unit fraction</a:t>
            </a:r>
            <a:r>
              <a:rPr lang="en" sz="1800">
                <a:solidFill>
                  <a:schemeClr val="dk1"/>
                </a:solidFill>
                <a:latin typeface="Quicksand"/>
                <a:ea typeface="Quicksand"/>
                <a:cs typeface="Quicksand"/>
                <a:sym typeface="Quicksand"/>
              </a:rPr>
              <a:t>.</a:t>
            </a:r>
            <a:endParaRPr sz="4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lang="en" sz="1800">
                <a:solidFill>
                  <a:schemeClr val="dk1"/>
                </a:solidFill>
                <a:latin typeface="Quicksand"/>
                <a:ea typeface="Quicksand"/>
                <a:cs typeface="Quicksand"/>
                <a:sym typeface="Quicksand"/>
              </a:rPr>
              <a:t>represented and solved problems involving </a:t>
            </a:r>
            <a:r>
              <a:rPr b="1" lang="en" sz="1800">
                <a:solidFill>
                  <a:schemeClr val="dk1"/>
                </a:solidFill>
                <a:latin typeface="Quicksand"/>
                <a:ea typeface="Quicksand"/>
                <a:cs typeface="Quicksand"/>
                <a:sym typeface="Quicksand"/>
              </a:rPr>
              <a:t>multiplication</a:t>
            </a:r>
            <a:r>
              <a:rPr lang="en" sz="1800">
                <a:solidFill>
                  <a:schemeClr val="dk1"/>
                </a:solidFill>
                <a:latin typeface="Quicksand"/>
                <a:ea typeface="Quicksand"/>
                <a:cs typeface="Quicksand"/>
                <a:sym typeface="Quicksand"/>
              </a:rPr>
              <a:t> of a </a:t>
            </a:r>
            <a:r>
              <a:rPr b="1" lang="en" sz="1800">
                <a:solidFill>
                  <a:schemeClr val="dk1"/>
                </a:solidFill>
                <a:latin typeface="Quicksand"/>
                <a:ea typeface="Quicksand"/>
                <a:cs typeface="Quicksand"/>
                <a:sym typeface="Quicksand"/>
              </a:rPr>
              <a:t>whole number</a:t>
            </a:r>
            <a:r>
              <a:rPr lang="en" sz="1800">
                <a:solidFill>
                  <a:schemeClr val="dk1"/>
                </a:solidFill>
                <a:latin typeface="Quicksand"/>
                <a:ea typeface="Quicksand"/>
                <a:cs typeface="Quicksand"/>
                <a:sym typeface="Quicksand"/>
              </a:rPr>
              <a:t> by a </a:t>
            </a:r>
            <a:r>
              <a:rPr b="1" lang="en" sz="1800">
                <a:solidFill>
                  <a:schemeClr val="dk1"/>
                </a:solidFill>
                <a:latin typeface="Quicksand"/>
                <a:ea typeface="Quicksand"/>
                <a:cs typeface="Quicksand"/>
                <a:sym typeface="Quicksand"/>
              </a:rPr>
              <a:t>non unit fraction. </a:t>
            </a:r>
            <a:endParaRPr b="1" sz="400">
              <a:solidFill>
                <a:schemeClr val="dk1"/>
              </a:solidFill>
              <a:latin typeface="Quicksand"/>
              <a:ea typeface="Quicksand"/>
              <a:cs typeface="Quicksand"/>
              <a:sym typeface="Quicksand"/>
            </a:endParaRPr>
          </a:p>
          <a:p>
            <a:pPr indent="0" lvl="0" marL="0" rtl="0" algn="ctr">
              <a:lnSpc>
                <a:spcPct val="115000"/>
              </a:lnSpc>
              <a:spcBef>
                <a:spcPts val="1600"/>
              </a:spcBef>
              <a:spcAft>
                <a:spcPts val="1600"/>
              </a:spcAft>
              <a:buNone/>
            </a:pPr>
            <a:r>
              <a:t/>
            </a:r>
            <a:endParaRPr sz="1200">
              <a:solidFill>
                <a:schemeClr val="dk1"/>
              </a:solidFill>
              <a:latin typeface="Quicksand"/>
              <a:ea typeface="Quicksand"/>
              <a:cs typeface="Quicksand"/>
              <a:sym typeface="Quicksand"/>
            </a:endParaRPr>
          </a:p>
        </p:txBody>
      </p:sp>
      <p:sp>
        <p:nvSpPr>
          <p:cNvPr id="1103" name="Google Shape;1103;p128"/>
          <p:cNvSpPr txBox="1"/>
          <p:nvPr/>
        </p:nvSpPr>
        <p:spPr>
          <a:xfrm>
            <a:off x="226900" y="419750"/>
            <a:ext cx="7374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28"/>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129"/>
          <p:cNvSpPr txBox="1"/>
          <p:nvPr>
            <p:ph type="ctrTitle"/>
          </p:nvPr>
        </p:nvSpPr>
        <p:spPr>
          <a:xfrm>
            <a:off x="1749375" y="1464225"/>
            <a:ext cx="5817600" cy="144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Area With Unit Fraction Side Lengths</a:t>
            </a:r>
            <a:endParaRPr sz="4400">
              <a:latin typeface="Hepta Slab"/>
              <a:ea typeface="Hepta Slab"/>
              <a:cs typeface="Hepta Slab"/>
              <a:sym typeface="Hepta Slab"/>
            </a:endParaRPr>
          </a:p>
        </p:txBody>
      </p:sp>
      <p:sp>
        <p:nvSpPr>
          <p:cNvPr id="1110" name="Google Shape;1110;p129"/>
          <p:cNvSpPr txBox="1"/>
          <p:nvPr/>
        </p:nvSpPr>
        <p:spPr>
          <a:xfrm>
            <a:off x="2778450" y="2906325"/>
            <a:ext cx="538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area of rectangles with unit fraction side lengths.</a:t>
            </a:r>
            <a:endParaRPr>
              <a:latin typeface="Quicksand"/>
              <a:ea typeface="Quicksand"/>
              <a:cs typeface="Quicksand"/>
              <a:sym typeface="Quicksand"/>
            </a:endParaRPr>
          </a:p>
        </p:txBody>
      </p:sp>
      <p:sp>
        <p:nvSpPr>
          <p:cNvPr id="1111" name="Google Shape;1111;p129"/>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2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5.NF.B.4.b </a:t>
            </a:r>
            <a:endParaRPr sz="1100">
              <a:latin typeface="Quicksand"/>
              <a:ea typeface="Quicksand"/>
              <a:cs typeface="Quicksand"/>
              <a:sym typeface="Quicksand"/>
            </a:endParaRPr>
          </a:p>
        </p:txBody>
      </p:sp>
      <p:sp>
        <p:nvSpPr>
          <p:cNvPr id="1113" name="Google Shape;1113;p129"/>
          <p:cNvSpPr txBox="1"/>
          <p:nvPr/>
        </p:nvSpPr>
        <p:spPr>
          <a:xfrm>
            <a:off x="7713425" y="-1450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130"/>
          <p:cNvSpPr txBox="1"/>
          <p:nvPr>
            <p:ph type="ctrTitle"/>
          </p:nvPr>
        </p:nvSpPr>
        <p:spPr>
          <a:xfrm>
            <a:off x="685775" y="572521"/>
            <a:ext cx="77724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 Area</a:t>
            </a:r>
            <a:endParaRPr b="0" sz="3000">
              <a:solidFill>
                <a:schemeClr val="accent5"/>
              </a:solidFill>
              <a:latin typeface="Hepta Slab"/>
              <a:ea typeface="Hepta Slab"/>
              <a:cs typeface="Hepta Slab"/>
              <a:sym typeface="Hepta Slab"/>
            </a:endParaRPr>
          </a:p>
        </p:txBody>
      </p:sp>
      <p:sp>
        <p:nvSpPr>
          <p:cNvPr id="1119" name="Google Shape;1119;p13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20" name="Google Shape;1120;p130"/>
          <p:cNvPicPr preferRelativeResize="0"/>
          <p:nvPr/>
        </p:nvPicPr>
        <p:blipFill>
          <a:blip r:embed="rId3">
            <a:alphaModFix/>
          </a:blip>
          <a:stretch>
            <a:fillRect/>
          </a:stretch>
        </p:blipFill>
        <p:spPr>
          <a:xfrm>
            <a:off x="1745475" y="1204321"/>
            <a:ext cx="5315845" cy="3634379"/>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31"/>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Find the Area</a:t>
            </a:r>
            <a:endParaRPr b="0" sz="3000">
              <a:solidFill>
                <a:schemeClr val="accent5"/>
              </a:solidFill>
              <a:latin typeface="Hepta Slab"/>
              <a:ea typeface="Hepta Slab"/>
              <a:cs typeface="Hepta Slab"/>
              <a:sym typeface="Hepta Slab"/>
            </a:endParaRPr>
          </a:p>
        </p:txBody>
      </p:sp>
      <p:sp>
        <p:nvSpPr>
          <p:cNvPr id="1126" name="Google Shape;1126;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27" name="Google Shape;1127;p131"/>
          <p:cNvSpPr txBox="1"/>
          <p:nvPr/>
        </p:nvSpPr>
        <p:spPr>
          <a:xfrm>
            <a:off x="636750" y="1297800"/>
            <a:ext cx="63081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Bitter"/>
                <a:ea typeface="Bitter"/>
                <a:cs typeface="Bitter"/>
                <a:sym typeface="Bitter"/>
              </a:rPr>
              <a:t>Find the area of the shaded region. Explain your reasoning. </a:t>
            </a:r>
            <a:endParaRPr sz="1600">
              <a:latin typeface="Bitter"/>
              <a:ea typeface="Bitter"/>
              <a:cs typeface="Bitter"/>
              <a:sym typeface="Bitter"/>
            </a:endParaRPr>
          </a:p>
        </p:txBody>
      </p:sp>
      <p:pic>
        <p:nvPicPr>
          <p:cNvPr id="1128" name="Google Shape;1128;p131"/>
          <p:cNvPicPr preferRelativeResize="0"/>
          <p:nvPr/>
        </p:nvPicPr>
        <p:blipFill>
          <a:blip r:embed="rId3">
            <a:alphaModFix/>
          </a:blip>
          <a:stretch>
            <a:fillRect/>
          </a:stretch>
        </p:blipFill>
        <p:spPr>
          <a:xfrm>
            <a:off x="1468475" y="2158800"/>
            <a:ext cx="6572250" cy="17811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sp>
        <p:nvSpPr>
          <p:cNvPr id="1133" name="Google Shape;1133;p132"/>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Find the Area</a:t>
            </a:r>
            <a:endParaRPr b="0" sz="3000">
              <a:solidFill>
                <a:schemeClr val="accent5"/>
              </a:solidFill>
              <a:latin typeface="Hepta Slab"/>
              <a:ea typeface="Hepta Slab"/>
              <a:cs typeface="Hepta Slab"/>
              <a:sym typeface="Hepta Slab"/>
            </a:endParaRPr>
          </a:p>
        </p:txBody>
      </p:sp>
      <p:sp>
        <p:nvSpPr>
          <p:cNvPr id="1134" name="Google Shape;1134;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35" name="Google Shape;1135;p132"/>
          <p:cNvSpPr txBox="1"/>
          <p:nvPr/>
        </p:nvSpPr>
        <p:spPr>
          <a:xfrm>
            <a:off x="636750" y="1297800"/>
            <a:ext cx="63081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Bitter"/>
                <a:ea typeface="Bitter"/>
                <a:cs typeface="Bitter"/>
                <a:sym typeface="Bitter"/>
              </a:rPr>
              <a:t>Find the area of the shaded region. Explain your reasoning. </a:t>
            </a:r>
            <a:endParaRPr sz="1600">
              <a:latin typeface="Bitter"/>
              <a:ea typeface="Bitter"/>
              <a:cs typeface="Bitter"/>
              <a:sym typeface="Bitter"/>
            </a:endParaRPr>
          </a:p>
        </p:txBody>
      </p:sp>
      <p:pic>
        <p:nvPicPr>
          <p:cNvPr id="1136" name="Google Shape;1136;p132"/>
          <p:cNvPicPr preferRelativeResize="0"/>
          <p:nvPr/>
        </p:nvPicPr>
        <p:blipFill>
          <a:blip r:embed="rId3">
            <a:alphaModFix/>
          </a:blip>
          <a:stretch>
            <a:fillRect/>
          </a:stretch>
        </p:blipFill>
        <p:spPr>
          <a:xfrm>
            <a:off x="1422450" y="2201675"/>
            <a:ext cx="6457950" cy="16954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133"/>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Find the Area</a:t>
            </a:r>
            <a:endParaRPr b="0" sz="3000">
              <a:solidFill>
                <a:schemeClr val="accent5"/>
              </a:solidFill>
              <a:latin typeface="Hepta Slab"/>
              <a:ea typeface="Hepta Slab"/>
              <a:cs typeface="Hepta Slab"/>
              <a:sym typeface="Hepta Slab"/>
            </a:endParaRPr>
          </a:p>
        </p:txBody>
      </p:sp>
      <p:sp>
        <p:nvSpPr>
          <p:cNvPr id="1142" name="Google Shape;1142;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43" name="Google Shape;1143;p133"/>
          <p:cNvSpPr txBox="1"/>
          <p:nvPr/>
        </p:nvSpPr>
        <p:spPr>
          <a:xfrm>
            <a:off x="636750" y="1297800"/>
            <a:ext cx="63081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Bitter"/>
                <a:ea typeface="Bitter"/>
                <a:cs typeface="Bitter"/>
                <a:sym typeface="Bitter"/>
              </a:rPr>
              <a:t>Find the area of the shaded region. Explain your reasoning. </a:t>
            </a:r>
            <a:endParaRPr sz="1600">
              <a:latin typeface="Bitter"/>
              <a:ea typeface="Bitter"/>
              <a:cs typeface="Bitter"/>
              <a:sym typeface="Bitter"/>
            </a:endParaRPr>
          </a:p>
        </p:txBody>
      </p:sp>
      <p:pic>
        <p:nvPicPr>
          <p:cNvPr id="1144" name="Google Shape;1144;p133"/>
          <p:cNvPicPr preferRelativeResize="0"/>
          <p:nvPr/>
        </p:nvPicPr>
        <p:blipFill>
          <a:blip r:embed="rId3">
            <a:alphaModFix/>
          </a:blip>
          <a:stretch>
            <a:fillRect/>
          </a:stretch>
        </p:blipFill>
        <p:spPr>
          <a:xfrm>
            <a:off x="1423988" y="2187375"/>
            <a:ext cx="6296025" cy="15906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134"/>
          <p:cNvSpPr txBox="1"/>
          <p:nvPr>
            <p:ph type="ctrTitle"/>
          </p:nvPr>
        </p:nvSpPr>
        <p:spPr>
          <a:xfrm>
            <a:off x="765225" y="593496"/>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Find the Area</a:t>
            </a:r>
            <a:endParaRPr b="0" sz="3000">
              <a:solidFill>
                <a:schemeClr val="accent5"/>
              </a:solidFill>
              <a:latin typeface="Hepta Slab"/>
              <a:ea typeface="Hepta Slab"/>
              <a:cs typeface="Hepta Slab"/>
              <a:sym typeface="Hepta Slab"/>
            </a:endParaRPr>
          </a:p>
        </p:txBody>
      </p:sp>
      <p:sp>
        <p:nvSpPr>
          <p:cNvPr id="1150" name="Google Shape;1150;p13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51" name="Google Shape;1151;p134"/>
          <p:cNvSpPr txBox="1"/>
          <p:nvPr/>
        </p:nvSpPr>
        <p:spPr>
          <a:xfrm>
            <a:off x="636750" y="1297800"/>
            <a:ext cx="63081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Bitter"/>
                <a:ea typeface="Bitter"/>
                <a:cs typeface="Bitter"/>
                <a:sym typeface="Bitter"/>
              </a:rPr>
              <a:t>Find the area of the shaded region. Explain your reasoning. </a:t>
            </a:r>
            <a:endParaRPr sz="1600">
              <a:latin typeface="Bitter"/>
              <a:ea typeface="Bitter"/>
              <a:cs typeface="Bitter"/>
              <a:sym typeface="Bitter"/>
            </a:endParaRPr>
          </a:p>
        </p:txBody>
      </p:sp>
      <p:pic>
        <p:nvPicPr>
          <p:cNvPr id="1152" name="Google Shape;1152;p134"/>
          <p:cNvPicPr preferRelativeResize="0"/>
          <p:nvPr/>
        </p:nvPicPr>
        <p:blipFill>
          <a:blip r:embed="rId3">
            <a:alphaModFix/>
          </a:blip>
          <a:stretch>
            <a:fillRect/>
          </a:stretch>
        </p:blipFill>
        <p:spPr>
          <a:xfrm>
            <a:off x="1443038" y="2015925"/>
            <a:ext cx="6257925" cy="17145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135"/>
          <p:cNvSpPr txBox="1"/>
          <p:nvPr>
            <p:ph type="ctrTitle"/>
          </p:nvPr>
        </p:nvSpPr>
        <p:spPr>
          <a:xfrm>
            <a:off x="468975" y="544600"/>
            <a:ext cx="7772400" cy="65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 Draw Rectangles</a:t>
            </a:r>
            <a:endParaRPr b="0" sz="2600">
              <a:solidFill>
                <a:schemeClr val="accent5"/>
              </a:solidFill>
              <a:latin typeface="Hepta Slab"/>
              <a:ea typeface="Hepta Slab"/>
              <a:cs typeface="Hepta Slab"/>
              <a:sym typeface="Hepta Slab"/>
            </a:endParaRPr>
          </a:p>
        </p:txBody>
      </p:sp>
      <p:sp>
        <p:nvSpPr>
          <p:cNvPr id="1158" name="Google Shape;1158;p13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159" name="Google Shape;1159;p135"/>
          <p:cNvPicPr preferRelativeResize="0"/>
          <p:nvPr/>
        </p:nvPicPr>
        <p:blipFill>
          <a:blip r:embed="rId3">
            <a:alphaModFix/>
          </a:blip>
          <a:stretch>
            <a:fillRect/>
          </a:stretch>
        </p:blipFill>
        <p:spPr>
          <a:xfrm>
            <a:off x="531000" y="1561700"/>
            <a:ext cx="3162300" cy="1952625"/>
          </a:xfrm>
          <a:prstGeom prst="rect">
            <a:avLst/>
          </a:prstGeom>
          <a:noFill/>
          <a:ln cap="flat" cmpd="sng" w="28575">
            <a:solidFill>
              <a:schemeClr val="dk2"/>
            </a:solidFill>
            <a:prstDash val="solid"/>
            <a:round/>
            <a:headEnd len="sm" w="sm" type="none"/>
            <a:tailEnd len="sm" w="sm" type="none"/>
          </a:ln>
        </p:spPr>
      </p:pic>
      <p:pic>
        <p:nvPicPr>
          <p:cNvPr id="1160" name="Google Shape;1160;p135"/>
          <p:cNvPicPr preferRelativeResize="0"/>
          <p:nvPr/>
        </p:nvPicPr>
        <p:blipFill>
          <a:blip r:embed="rId4">
            <a:alphaModFix/>
          </a:blip>
          <a:stretch>
            <a:fillRect/>
          </a:stretch>
        </p:blipFill>
        <p:spPr>
          <a:xfrm>
            <a:off x="3895725" y="1561700"/>
            <a:ext cx="4684875" cy="23537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136"/>
          <p:cNvSpPr txBox="1"/>
          <p:nvPr>
            <p:ph type="ctrTitle"/>
          </p:nvPr>
        </p:nvSpPr>
        <p:spPr>
          <a:xfrm>
            <a:off x="685800" y="514075"/>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166" name="Google Shape;1166;p13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67" name="Google Shape;1167;p136"/>
          <p:cNvSpPr txBox="1"/>
          <p:nvPr/>
        </p:nvSpPr>
        <p:spPr>
          <a:xfrm>
            <a:off x="993925" y="1404925"/>
            <a:ext cx="33360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Bitter"/>
                <a:ea typeface="Bitter"/>
                <a:cs typeface="Bitter"/>
                <a:sym typeface="Bitter"/>
              </a:rPr>
              <a:t>“What do you know about area?”</a:t>
            </a:r>
            <a:endParaRPr sz="1600">
              <a:latin typeface="Bitter"/>
              <a:ea typeface="Bitter"/>
              <a:cs typeface="Bitter"/>
              <a:sym typeface="Bitter"/>
            </a:endParaRPr>
          </a:p>
        </p:txBody>
      </p:sp>
      <p:pic>
        <p:nvPicPr>
          <p:cNvPr id="1168" name="Google Shape;1168;p136"/>
          <p:cNvPicPr preferRelativeResize="0"/>
          <p:nvPr/>
        </p:nvPicPr>
        <p:blipFill>
          <a:blip r:embed="rId3">
            <a:alphaModFix/>
          </a:blip>
          <a:stretch>
            <a:fillRect/>
          </a:stretch>
        </p:blipFill>
        <p:spPr>
          <a:xfrm>
            <a:off x="523875" y="2135875"/>
            <a:ext cx="5495925" cy="2114550"/>
          </a:xfrm>
          <a:prstGeom prst="rect">
            <a:avLst/>
          </a:prstGeom>
          <a:noFill/>
          <a:ln>
            <a:noFill/>
          </a:ln>
        </p:spPr>
      </p:pic>
      <p:sp>
        <p:nvSpPr>
          <p:cNvPr id="1169" name="Google Shape;1169;p136"/>
          <p:cNvSpPr txBox="1"/>
          <p:nvPr/>
        </p:nvSpPr>
        <p:spPr>
          <a:xfrm>
            <a:off x="6069825" y="1833550"/>
            <a:ext cx="25917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Bitter"/>
                <a:ea typeface="Bitter"/>
                <a:cs typeface="Bitter"/>
                <a:sym typeface="Bitter"/>
              </a:rPr>
              <a:t>What information do you need to find the shaded area of this rectangle?</a:t>
            </a:r>
            <a:endParaRPr b="1">
              <a:latin typeface="Bitter"/>
              <a:ea typeface="Bitter"/>
              <a:cs typeface="Bitter"/>
              <a:sym typeface="Bitter"/>
            </a:endParaRPr>
          </a:p>
          <a:p>
            <a:pPr indent="0" lvl="0" marL="0" rtl="0" algn="l">
              <a:spcBef>
                <a:spcPts val="0"/>
              </a:spcBef>
              <a:spcAft>
                <a:spcPts val="0"/>
              </a:spcAft>
              <a:buNone/>
            </a:pPr>
            <a:r>
              <a:t/>
            </a:r>
            <a:endParaRPr b="1">
              <a:latin typeface="Bitter"/>
              <a:ea typeface="Bitter"/>
              <a:cs typeface="Bitter"/>
              <a:sym typeface="Bitter"/>
            </a:endParaRPr>
          </a:p>
          <a:p>
            <a:pPr indent="0" lvl="0" marL="0" rtl="0" algn="l">
              <a:spcBef>
                <a:spcPts val="0"/>
              </a:spcBef>
              <a:spcAft>
                <a:spcPts val="0"/>
              </a:spcAft>
              <a:buNone/>
            </a:pPr>
            <a:r>
              <a:rPr b="1" lang="en">
                <a:latin typeface="Bitter"/>
                <a:ea typeface="Bitter"/>
                <a:cs typeface="Bitter"/>
                <a:sym typeface="Bitter"/>
              </a:rPr>
              <a:t>Once you know how long it is, how would you find the shaded area?</a:t>
            </a:r>
            <a:endParaRPr b="1">
              <a:latin typeface="Bitter"/>
              <a:ea typeface="Bitter"/>
              <a:cs typeface="Bitter"/>
              <a:sym typeface="Bitter"/>
            </a:endParaRPr>
          </a:p>
          <a:p>
            <a:pPr indent="0" lvl="0" marL="0" rtl="0" algn="l">
              <a:spcBef>
                <a:spcPts val="0"/>
              </a:spcBef>
              <a:spcAft>
                <a:spcPts val="0"/>
              </a:spcAft>
              <a:buNone/>
            </a:pPr>
            <a:r>
              <a:t/>
            </a:r>
            <a:endParaRPr b="1">
              <a:latin typeface="Bitter"/>
              <a:ea typeface="Bitter"/>
              <a:cs typeface="Bitter"/>
              <a:sym typeface="Bitter"/>
            </a:endParaRPr>
          </a:p>
          <a:p>
            <a:pPr indent="0" lvl="0" marL="0" rtl="0" algn="l">
              <a:spcBef>
                <a:spcPts val="0"/>
              </a:spcBef>
              <a:spcAft>
                <a:spcPts val="0"/>
              </a:spcAft>
              <a:buNone/>
            </a:pPr>
            <a:r>
              <a:t/>
            </a:r>
            <a:endParaRPr b="1">
              <a:latin typeface="Bitter"/>
              <a:ea typeface="Bitter"/>
              <a:cs typeface="Bitter"/>
              <a:sym typeface="Bitter"/>
            </a:endParaRPr>
          </a:p>
          <a:p>
            <a:pPr indent="0" lvl="0" marL="0" rtl="0" algn="l">
              <a:spcBef>
                <a:spcPts val="0"/>
              </a:spcBef>
              <a:spcAft>
                <a:spcPts val="0"/>
              </a:spcAft>
              <a:buNone/>
            </a:pPr>
            <a:r>
              <a:t/>
            </a:r>
            <a:endParaRPr b="1">
              <a:latin typeface="Bitter"/>
              <a:ea typeface="Bitter"/>
              <a:cs typeface="Bitter"/>
              <a:sym typeface="Bitter"/>
            </a:endParaRPr>
          </a:p>
          <a:p>
            <a:pPr indent="0" lvl="0" marL="0" rtl="0" algn="l">
              <a:spcBef>
                <a:spcPts val="0"/>
              </a:spcBef>
              <a:spcAft>
                <a:spcPts val="0"/>
              </a:spcAft>
              <a:buNone/>
            </a:pPr>
            <a:r>
              <a:t/>
            </a:r>
            <a:endParaRPr b="1">
              <a:latin typeface="Bitter"/>
              <a:ea typeface="Bitter"/>
              <a:cs typeface="Bitter"/>
              <a:sym typeface="Bitter"/>
            </a:endParaRPr>
          </a:p>
          <a:p>
            <a:pPr indent="0" lvl="0" marL="0" rtl="0" algn="l">
              <a:spcBef>
                <a:spcPts val="0"/>
              </a:spcBef>
              <a:spcAft>
                <a:spcPts val="0"/>
              </a:spcAft>
              <a:buNone/>
            </a:pPr>
            <a:r>
              <a:t/>
            </a:r>
            <a:endParaRPr b="1">
              <a:latin typeface="Bitter"/>
              <a:ea typeface="Bitter"/>
              <a:cs typeface="Bitter"/>
              <a:sym typeface="Bitte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137"/>
          <p:cNvSpPr txBox="1"/>
          <p:nvPr>
            <p:ph type="ctrTitle"/>
          </p:nvPr>
        </p:nvSpPr>
        <p:spPr>
          <a:xfrm>
            <a:off x="685800" y="514075"/>
            <a:ext cx="7772400" cy="63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175" name="Google Shape;1175;p13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76" name="Google Shape;1176;p137"/>
          <p:cNvSpPr txBox="1"/>
          <p:nvPr/>
        </p:nvSpPr>
        <p:spPr>
          <a:xfrm>
            <a:off x="1965475" y="3033700"/>
            <a:ext cx="5136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Bitter"/>
                <a:ea typeface="Bitter"/>
                <a:cs typeface="Bitter"/>
                <a:sym typeface="Bitter"/>
              </a:rPr>
              <a:t>What is the shaded area?</a:t>
            </a:r>
            <a:endParaRPr b="1" sz="1900">
              <a:latin typeface="Bitter"/>
              <a:ea typeface="Bitter"/>
              <a:cs typeface="Bitter"/>
              <a:sym typeface="Bitter"/>
            </a:endParaRPr>
          </a:p>
          <a:p>
            <a:pPr indent="0" lvl="0" marL="0" rtl="0" algn="ctr">
              <a:spcBef>
                <a:spcPts val="0"/>
              </a:spcBef>
              <a:spcAft>
                <a:spcPts val="0"/>
              </a:spcAft>
              <a:buNone/>
            </a:pPr>
            <a:r>
              <a:t/>
            </a:r>
            <a:endParaRPr b="1" sz="1900">
              <a:latin typeface="Bitter"/>
              <a:ea typeface="Bitter"/>
              <a:cs typeface="Bitter"/>
              <a:sym typeface="Bitter"/>
            </a:endParaRPr>
          </a:p>
          <a:p>
            <a:pPr indent="0" lvl="0" marL="0" rtl="0" algn="ctr">
              <a:spcBef>
                <a:spcPts val="0"/>
              </a:spcBef>
              <a:spcAft>
                <a:spcPts val="0"/>
              </a:spcAft>
              <a:buNone/>
            </a:pPr>
            <a:r>
              <a:t/>
            </a:r>
            <a:endParaRPr b="1" sz="1900">
              <a:latin typeface="Bitter"/>
              <a:ea typeface="Bitter"/>
              <a:cs typeface="Bitter"/>
              <a:sym typeface="Bitter"/>
            </a:endParaRPr>
          </a:p>
          <a:p>
            <a:pPr indent="0" lvl="0" marL="0" rtl="0" algn="ctr">
              <a:spcBef>
                <a:spcPts val="0"/>
              </a:spcBef>
              <a:spcAft>
                <a:spcPts val="0"/>
              </a:spcAft>
              <a:buNone/>
            </a:pPr>
            <a:r>
              <a:rPr b="1" lang="en" sz="1900">
                <a:latin typeface="Bitter"/>
                <a:ea typeface="Bitter"/>
                <a:cs typeface="Bitter"/>
                <a:sym typeface="Bitter"/>
              </a:rPr>
              <a:t> How do you know?</a:t>
            </a:r>
            <a:endParaRPr b="1" sz="1900">
              <a:latin typeface="Bitter"/>
              <a:ea typeface="Bitter"/>
              <a:cs typeface="Bitter"/>
              <a:sym typeface="Bitter"/>
            </a:endParaRPr>
          </a:p>
          <a:p>
            <a:pPr indent="0" lvl="0" marL="0" rtl="0" algn="ctr">
              <a:spcBef>
                <a:spcPts val="0"/>
              </a:spcBef>
              <a:spcAft>
                <a:spcPts val="0"/>
              </a:spcAft>
              <a:buNone/>
            </a:pPr>
            <a:r>
              <a:t/>
            </a:r>
            <a:endParaRPr b="1">
              <a:latin typeface="Bitter"/>
              <a:ea typeface="Bitter"/>
              <a:cs typeface="Bitter"/>
              <a:sym typeface="Bitter"/>
            </a:endParaRPr>
          </a:p>
          <a:p>
            <a:pPr indent="0" lvl="0" marL="0" rtl="0" algn="ctr">
              <a:spcBef>
                <a:spcPts val="0"/>
              </a:spcBef>
              <a:spcAft>
                <a:spcPts val="0"/>
              </a:spcAft>
              <a:buNone/>
            </a:pPr>
            <a:r>
              <a:t/>
            </a:r>
            <a:endParaRPr b="1">
              <a:latin typeface="Bitter"/>
              <a:ea typeface="Bitter"/>
              <a:cs typeface="Bitter"/>
              <a:sym typeface="Bitter"/>
            </a:endParaRPr>
          </a:p>
          <a:p>
            <a:pPr indent="0" lvl="0" marL="0" rtl="0" algn="ctr">
              <a:spcBef>
                <a:spcPts val="0"/>
              </a:spcBef>
              <a:spcAft>
                <a:spcPts val="0"/>
              </a:spcAft>
              <a:buNone/>
            </a:pPr>
            <a:r>
              <a:t/>
            </a:r>
            <a:endParaRPr b="1">
              <a:latin typeface="Bitter"/>
              <a:ea typeface="Bitter"/>
              <a:cs typeface="Bitter"/>
              <a:sym typeface="Bitter"/>
            </a:endParaRPr>
          </a:p>
          <a:p>
            <a:pPr indent="0" lvl="0" marL="0" rtl="0" algn="ctr">
              <a:spcBef>
                <a:spcPts val="0"/>
              </a:spcBef>
              <a:spcAft>
                <a:spcPts val="0"/>
              </a:spcAft>
              <a:buNone/>
            </a:pPr>
            <a:r>
              <a:t/>
            </a:r>
            <a:endParaRPr b="1">
              <a:latin typeface="Bitter"/>
              <a:ea typeface="Bitter"/>
              <a:cs typeface="Bitter"/>
              <a:sym typeface="Bitter"/>
            </a:endParaRPr>
          </a:p>
          <a:p>
            <a:pPr indent="0" lvl="0" marL="0" rtl="0" algn="ctr">
              <a:spcBef>
                <a:spcPts val="0"/>
              </a:spcBef>
              <a:spcAft>
                <a:spcPts val="0"/>
              </a:spcAft>
              <a:buNone/>
            </a:pPr>
            <a:r>
              <a:t/>
            </a:r>
            <a:endParaRPr b="1">
              <a:latin typeface="Bitter"/>
              <a:ea typeface="Bitter"/>
              <a:cs typeface="Bitter"/>
              <a:sym typeface="Bitter"/>
            </a:endParaRPr>
          </a:p>
          <a:p>
            <a:pPr indent="0" lvl="0" marL="0" rtl="0" algn="ctr">
              <a:spcBef>
                <a:spcPts val="0"/>
              </a:spcBef>
              <a:spcAft>
                <a:spcPts val="0"/>
              </a:spcAft>
              <a:buNone/>
            </a:pPr>
            <a:r>
              <a:t/>
            </a:r>
            <a:endParaRPr b="1">
              <a:latin typeface="Bitter"/>
              <a:ea typeface="Bitter"/>
              <a:cs typeface="Bitter"/>
              <a:sym typeface="Bitter"/>
            </a:endParaRPr>
          </a:p>
          <a:p>
            <a:pPr indent="0" lvl="0" marL="0" rtl="0" algn="ctr">
              <a:spcBef>
                <a:spcPts val="0"/>
              </a:spcBef>
              <a:spcAft>
                <a:spcPts val="0"/>
              </a:spcAft>
              <a:buNone/>
            </a:pPr>
            <a:r>
              <a:t/>
            </a:r>
            <a:endParaRPr b="1">
              <a:latin typeface="Bitter"/>
              <a:ea typeface="Bitter"/>
              <a:cs typeface="Bitter"/>
              <a:sym typeface="Bitter"/>
            </a:endParaRPr>
          </a:p>
        </p:txBody>
      </p:sp>
      <p:pic>
        <p:nvPicPr>
          <p:cNvPr id="1177" name="Google Shape;1177;p137"/>
          <p:cNvPicPr preferRelativeResize="0"/>
          <p:nvPr/>
        </p:nvPicPr>
        <p:blipFill>
          <a:blip r:embed="rId3">
            <a:alphaModFix/>
          </a:blip>
          <a:stretch>
            <a:fillRect/>
          </a:stretch>
        </p:blipFill>
        <p:spPr>
          <a:xfrm>
            <a:off x="1916925" y="1653375"/>
            <a:ext cx="4984901" cy="9935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138"/>
          <p:cNvSpPr txBox="1"/>
          <p:nvPr>
            <p:ph type="ctrTitle"/>
          </p:nvPr>
        </p:nvSpPr>
        <p:spPr>
          <a:xfrm>
            <a:off x="1583550" y="1338750"/>
            <a:ext cx="5976900" cy="146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Volume with Expressions</a:t>
            </a:r>
            <a:endParaRPr sz="4400">
              <a:solidFill>
                <a:srgbClr val="434343"/>
              </a:solidFill>
              <a:latin typeface="Hepta Slab"/>
              <a:ea typeface="Hepta Slab"/>
              <a:cs typeface="Hepta Slab"/>
              <a:sym typeface="Hepta Slab"/>
            </a:endParaRPr>
          </a:p>
        </p:txBody>
      </p:sp>
      <p:sp>
        <p:nvSpPr>
          <p:cNvPr id="1183" name="Google Shape;1183;p138"/>
          <p:cNvSpPr txBox="1"/>
          <p:nvPr/>
        </p:nvSpPr>
        <p:spPr>
          <a:xfrm>
            <a:off x="2698200" y="2828450"/>
            <a:ext cx="510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area of rectangles with fractional side lengths. </a:t>
            </a:r>
            <a:endParaRPr>
              <a:latin typeface="Quicksand"/>
              <a:ea typeface="Quicksand"/>
              <a:cs typeface="Quicksand"/>
              <a:sym typeface="Quicksand"/>
            </a:endParaRPr>
          </a:p>
        </p:txBody>
      </p:sp>
      <p:sp>
        <p:nvSpPr>
          <p:cNvPr id="1184" name="Google Shape;1184;p138"/>
          <p:cNvSpPr/>
          <p:nvPr/>
        </p:nvSpPr>
        <p:spPr>
          <a:xfrm>
            <a:off x="22094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3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a:t>
            </a:r>
            <a:endParaRPr sz="1100">
              <a:latin typeface="Quicksand"/>
              <a:ea typeface="Quicksand"/>
              <a:cs typeface="Quicksand"/>
              <a:sym typeface="Quicksand"/>
            </a:endParaRPr>
          </a:p>
        </p:txBody>
      </p:sp>
      <p:sp>
        <p:nvSpPr>
          <p:cNvPr id="1186" name="Google Shape;1186;p13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a:t>
            </a:r>
            <a:r>
              <a:rPr lang="en" sz="8000">
                <a:solidFill>
                  <a:schemeClr val="dk2"/>
                </a:solidFill>
                <a:latin typeface="Raleway ExtraBold"/>
                <a:ea typeface="Raleway ExtraBold"/>
                <a:cs typeface="Raleway ExtraBold"/>
                <a:sym typeface="Raleway ExtraBold"/>
              </a:rPr>
              <a:t>0</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139"/>
          <p:cNvSpPr txBox="1"/>
          <p:nvPr>
            <p:ph type="ctrTitle"/>
          </p:nvPr>
        </p:nvSpPr>
        <p:spPr>
          <a:xfrm>
            <a:off x="629075" y="570797"/>
            <a:ext cx="7772400" cy="67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 Estimation Exploration: What is the Area?</a:t>
            </a:r>
            <a:endParaRPr b="0" sz="2500">
              <a:solidFill>
                <a:schemeClr val="accent5"/>
              </a:solidFill>
              <a:latin typeface="Hepta Slab"/>
              <a:ea typeface="Hepta Slab"/>
              <a:cs typeface="Hepta Slab"/>
              <a:sym typeface="Hepta Slab"/>
            </a:endParaRPr>
          </a:p>
        </p:txBody>
      </p:sp>
      <p:sp>
        <p:nvSpPr>
          <p:cNvPr id="1192" name="Google Shape;1192;p139"/>
          <p:cNvSpPr txBox="1"/>
          <p:nvPr/>
        </p:nvSpPr>
        <p:spPr>
          <a:xfrm>
            <a:off x="8130550" y="126525"/>
            <a:ext cx="833400" cy="7068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193" name="Google Shape;1193;p139"/>
          <p:cNvPicPr preferRelativeResize="0"/>
          <p:nvPr/>
        </p:nvPicPr>
        <p:blipFill>
          <a:blip r:embed="rId3">
            <a:alphaModFix/>
          </a:blip>
          <a:stretch>
            <a:fillRect/>
          </a:stretch>
        </p:blipFill>
        <p:spPr>
          <a:xfrm>
            <a:off x="1766925" y="1294300"/>
            <a:ext cx="4899664" cy="1428000"/>
          </a:xfrm>
          <a:prstGeom prst="rect">
            <a:avLst/>
          </a:prstGeom>
          <a:noFill/>
          <a:ln cap="flat" cmpd="sng" w="28575">
            <a:solidFill>
              <a:schemeClr val="dk2"/>
            </a:solidFill>
            <a:prstDash val="solid"/>
            <a:round/>
            <a:headEnd len="sm" w="sm" type="none"/>
            <a:tailEnd len="sm" w="sm" type="none"/>
          </a:ln>
        </p:spPr>
      </p:pic>
      <p:pic>
        <p:nvPicPr>
          <p:cNvPr id="1194" name="Google Shape;1194;p139"/>
          <p:cNvPicPr preferRelativeResize="0"/>
          <p:nvPr/>
        </p:nvPicPr>
        <p:blipFill rotWithShape="1">
          <a:blip r:embed="rId4">
            <a:alphaModFix/>
          </a:blip>
          <a:srcRect b="17348" l="0" r="0" t="0"/>
          <a:stretch/>
        </p:blipFill>
        <p:spPr>
          <a:xfrm>
            <a:off x="1895475" y="2896849"/>
            <a:ext cx="4584524" cy="15656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140"/>
          <p:cNvSpPr txBox="1"/>
          <p:nvPr>
            <p:ph type="ctrTitle"/>
          </p:nvPr>
        </p:nvSpPr>
        <p:spPr>
          <a:xfrm>
            <a:off x="418550" y="4062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 Rectangle With a Fractional Side Length</a:t>
            </a:r>
            <a:endParaRPr b="0" sz="2600">
              <a:solidFill>
                <a:schemeClr val="accent5"/>
              </a:solidFill>
              <a:latin typeface="Hepta Slab"/>
              <a:ea typeface="Hepta Slab"/>
              <a:cs typeface="Hepta Slab"/>
              <a:sym typeface="Hepta Slab"/>
            </a:endParaRPr>
          </a:p>
        </p:txBody>
      </p:sp>
      <p:sp>
        <p:nvSpPr>
          <p:cNvPr id="1200" name="Google Shape;1200;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01" name="Google Shape;1201;p140"/>
          <p:cNvSpPr txBox="1"/>
          <p:nvPr/>
        </p:nvSpPr>
        <p:spPr>
          <a:xfrm>
            <a:off x="779625" y="1108750"/>
            <a:ext cx="7658100" cy="4800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Bitter"/>
              <a:buChar char="●"/>
            </a:pPr>
            <a:r>
              <a:rPr lang="en" sz="1300">
                <a:latin typeface="Bitter"/>
                <a:ea typeface="Bitter"/>
                <a:cs typeface="Bitter"/>
                <a:sym typeface="Bitter"/>
              </a:rPr>
              <a:t>Write a multiplication expression to represent the area of each shaded region. </a:t>
            </a:r>
            <a:endParaRPr sz="1300">
              <a:latin typeface="Bitter"/>
              <a:ea typeface="Bitter"/>
              <a:cs typeface="Bitter"/>
              <a:sym typeface="Bitter"/>
            </a:endParaRPr>
          </a:p>
          <a:p>
            <a:pPr indent="-311150" lvl="0" marL="457200" rtl="0" algn="l">
              <a:spcBef>
                <a:spcPts val="0"/>
              </a:spcBef>
              <a:spcAft>
                <a:spcPts val="0"/>
              </a:spcAft>
              <a:buSzPts val="1300"/>
              <a:buFont typeface="Bitter"/>
              <a:buChar char="●"/>
            </a:pPr>
            <a:r>
              <a:rPr lang="en" sz="1300">
                <a:latin typeface="Bitter"/>
                <a:ea typeface="Bitter"/>
                <a:cs typeface="Bitter"/>
                <a:sym typeface="Bitter"/>
              </a:rPr>
              <a:t>Then find the area.</a:t>
            </a:r>
            <a:endParaRPr sz="1300">
              <a:latin typeface="Bitter"/>
              <a:ea typeface="Bitter"/>
              <a:cs typeface="Bitter"/>
              <a:sym typeface="Bitter"/>
            </a:endParaRPr>
          </a:p>
        </p:txBody>
      </p:sp>
      <p:pic>
        <p:nvPicPr>
          <p:cNvPr id="1202" name="Google Shape;1202;p140"/>
          <p:cNvPicPr preferRelativeResize="0"/>
          <p:nvPr/>
        </p:nvPicPr>
        <p:blipFill>
          <a:blip r:embed="rId3">
            <a:alphaModFix/>
          </a:blip>
          <a:stretch>
            <a:fillRect/>
          </a:stretch>
        </p:blipFill>
        <p:spPr>
          <a:xfrm>
            <a:off x="1609725" y="2091200"/>
            <a:ext cx="6267450" cy="16859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141"/>
          <p:cNvSpPr txBox="1"/>
          <p:nvPr>
            <p:ph type="ctrTitle"/>
          </p:nvPr>
        </p:nvSpPr>
        <p:spPr>
          <a:xfrm>
            <a:off x="418550" y="4062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 Rectangle With a Fractional Side Length</a:t>
            </a:r>
            <a:endParaRPr b="0" sz="2600">
              <a:solidFill>
                <a:schemeClr val="accent5"/>
              </a:solidFill>
              <a:latin typeface="Hepta Slab"/>
              <a:ea typeface="Hepta Slab"/>
              <a:cs typeface="Hepta Slab"/>
              <a:sym typeface="Hepta Slab"/>
            </a:endParaRPr>
          </a:p>
        </p:txBody>
      </p:sp>
      <p:sp>
        <p:nvSpPr>
          <p:cNvPr id="1208" name="Google Shape;1208;p14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09" name="Google Shape;1209;p141"/>
          <p:cNvSpPr txBox="1"/>
          <p:nvPr/>
        </p:nvSpPr>
        <p:spPr>
          <a:xfrm>
            <a:off x="779625" y="1108750"/>
            <a:ext cx="7658100" cy="4800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Bitter"/>
              <a:buChar char="●"/>
            </a:pPr>
            <a:r>
              <a:rPr lang="en" sz="1300">
                <a:latin typeface="Bitter"/>
                <a:ea typeface="Bitter"/>
                <a:cs typeface="Bitter"/>
                <a:sym typeface="Bitter"/>
              </a:rPr>
              <a:t>Write a multiplication expression to represent the area of each shaded region. </a:t>
            </a:r>
            <a:endParaRPr sz="1300">
              <a:latin typeface="Bitter"/>
              <a:ea typeface="Bitter"/>
              <a:cs typeface="Bitter"/>
              <a:sym typeface="Bitter"/>
            </a:endParaRPr>
          </a:p>
          <a:p>
            <a:pPr indent="-311150" lvl="0" marL="457200" rtl="0" algn="l">
              <a:spcBef>
                <a:spcPts val="0"/>
              </a:spcBef>
              <a:spcAft>
                <a:spcPts val="0"/>
              </a:spcAft>
              <a:buSzPts val="1300"/>
              <a:buFont typeface="Bitter"/>
              <a:buChar char="●"/>
            </a:pPr>
            <a:r>
              <a:rPr lang="en" sz="1300">
                <a:latin typeface="Bitter"/>
                <a:ea typeface="Bitter"/>
                <a:cs typeface="Bitter"/>
                <a:sym typeface="Bitter"/>
              </a:rPr>
              <a:t>Then find the area.</a:t>
            </a:r>
            <a:endParaRPr sz="1300">
              <a:latin typeface="Bitter"/>
              <a:ea typeface="Bitter"/>
              <a:cs typeface="Bitter"/>
              <a:sym typeface="Bitter"/>
            </a:endParaRPr>
          </a:p>
        </p:txBody>
      </p:sp>
      <p:pic>
        <p:nvPicPr>
          <p:cNvPr id="1210" name="Google Shape;1210;p141"/>
          <p:cNvPicPr preferRelativeResize="0"/>
          <p:nvPr/>
        </p:nvPicPr>
        <p:blipFill>
          <a:blip r:embed="rId3">
            <a:alphaModFix/>
          </a:blip>
          <a:stretch>
            <a:fillRect/>
          </a:stretch>
        </p:blipFill>
        <p:spPr>
          <a:xfrm>
            <a:off x="1502575" y="2048325"/>
            <a:ext cx="5924550" cy="16668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142"/>
          <p:cNvSpPr txBox="1"/>
          <p:nvPr>
            <p:ph type="ctrTitle"/>
          </p:nvPr>
        </p:nvSpPr>
        <p:spPr>
          <a:xfrm>
            <a:off x="418550" y="406222"/>
            <a:ext cx="7772400" cy="65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 Rectangle With a Fractional Side Length</a:t>
            </a:r>
            <a:endParaRPr b="0" sz="2600">
              <a:solidFill>
                <a:schemeClr val="accent5"/>
              </a:solidFill>
              <a:latin typeface="Hepta Slab"/>
              <a:ea typeface="Hepta Slab"/>
              <a:cs typeface="Hepta Slab"/>
              <a:sym typeface="Hepta Slab"/>
            </a:endParaRPr>
          </a:p>
        </p:txBody>
      </p:sp>
      <p:sp>
        <p:nvSpPr>
          <p:cNvPr id="1216" name="Google Shape;1216;p14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17" name="Google Shape;1217;p142"/>
          <p:cNvSpPr txBox="1"/>
          <p:nvPr/>
        </p:nvSpPr>
        <p:spPr>
          <a:xfrm>
            <a:off x="779625" y="1108750"/>
            <a:ext cx="7658100" cy="4800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Bitter"/>
              <a:buChar char="●"/>
            </a:pPr>
            <a:r>
              <a:rPr lang="en" sz="1300">
                <a:latin typeface="Bitter"/>
                <a:ea typeface="Bitter"/>
                <a:cs typeface="Bitter"/>
                <a:sym typeface="Bitter"/>
              </a:rPr>
              <a:t>Write a multiplication expression to represent the area of each shaded region. </a:t>
            </a:r>
            <a:endParaRPr sz="1300">
              <a:latin typeface="Bitter"/>
              <a:ea typeface="Bitter"/>
              <a:cs typeface="Bitter"/>
              <a:sym typeface="Bitter"/>
            </a:endParaRPr>
          </a:p>
          <a:p>
            <a:pPr indent="-311150" lvl="0" marL="457200" rtl="0" algn="l">
              <a:spcBef>
                <a:spcPts val="0"/>
              </a:spcBef>
              <a:spcAft>
                <a:spcPts val="0"/>
              </a:spcAft>
              <a:buSzPts val="1300"/>
              <a:buFont typeface="Bitter"/>
              <a:buChar char="●"/>
            </a:pPr>
            <a:r>
              <a:rPr lang="en" sz="1300">
                <a:latin typeface="Bitter"/>
                <a:ea typeface="Bitter"/>
                <a:cs typeface="Bitter"/>
                <a:sym typeface="Bitter"/>
              </a:rPr>
              <a:t>Then find the area.</a:t>
            </a:r>
            <a:endParaRPr sz="1300">
              <a:latin typeface="Bitter"/>
              <a:ea typeface="Bitter"/>
              <a:cs typeface="Bitter"/>
              <a:sym typeface="Bitter"/>
            </a:endParaRPr>
          </a:p>
        </p:txBody>
      </p:sp>
      <p:pic>
        <p:nvPicPr>
          <p:cNvPr id="1218" name="Google Shape;1218;p142"/>
          <p:cNvPicPr preferRelativeResize="0"/>
          <p:nvPr/>
        </p:nvPicPr>
        <p:blipFill>
          <a:blip r:embed="rId3">
            <a:alphaModFix/>
          </a:blip>
          <a:stretch>
            <a:fillRect/>
          </a:stretch>
        </p:blipFill>
        <p:spPr>
          <a:xfrm>
            <a:off x="1138225" y="2069750"/>
            <a:ext cx="6076950" cy="15906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43"/>
          <p:cNvSpPr txBox="1"/>
          <p:nvPr>
            <p:ph type="ctrTitle"/>
          </p:nvPr>
        </p:nvSpPr>
        <p:spPr>
          <a:xfrm>
            <a:off x="466825" y="962137"/>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Are the Side Lengths?</a:t>
            </a:r>
            <a:endParaRPr b="0" sz="3000">
              <a:solidFill>
                <a:schemeClr val="accent5"/>
              </a:solidFill>
              <a:latin typeface="Hepta Slab"/>
              <a:ea typeface="Hepta Slab"/>
              <a:cs typeface="Hepta Slab"/>
              <a:sym typeface="Hepta Slab"/>
            </a:endParaRPr>
          </a:p>
        </p:txBody>
      </p:sp>
      <p:sp>
        <p:nvSpPr>
          <p:cNvPr id="1224" name="Google Shape;1224;p14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25" name="Google Shape;1225;p143"/>
          <p:cNvPicPr preferRelativeResize="0"/>
          <p:nvPr/>
        </p:nvPicPr>
        <p:blipFill>
          <a:blip r:embed="rId3">
            <a:alphaModFix/>
          </a:blip>
          <a:stretch>
            <a:fillRect/>
          </a:stretch>
        </p:blipFill>
        <p:spPr>
          <a:xfrm>
            <a:off x="1251025" y="1733547"/>
            <a:ext cx="6641950" cy="26503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144"/>
          <p:cNvSpPr txBox="1"/>
          <p:nvPr>
            <p:ph type="ctrTitle"/>
          </p:nvPr>
        </p:nvSpPr>
        <p:spPr>
          <a:xfrm>
            <a:off x="402525" y="530062"/>
            <a:ext cx="7772400" cy="57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What Are the Side Lengths?</a:t>
            </a:r>
            <a:endParaRPr b="0" sz="3000">
              <a:solidFill>
                <a:schemeClr val="accent5"/>
              </a:solidFill>
              <a:latin typeface="Hepta Slab"/>
              <a:ea typeface="Hepta Slab"/>
              <a:cs typeface="Hepta Slab"/>
              <a:sym typeface="Hepta Slab"/>
            </a:endParaRPr>
          </a:p>
        </p:txBody>
      </p:sp>
      <p:sp>
        <p:nvSpPr>
          <p:cNvPr id="1231" name="Google Shape;1231;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32" name="Google Shape;1232;p144"/>
          <p:cNvPicPr preferRelativeResize="0"/>
          <p:nvPr/>
        </p:nvPicPr>
        <p:blipFill>
          <a:blip r:embed="rId3">
            <a:alphaModFix/>
          </a:blip>
          <a:stretch>
            <a:fillRect/>
          </a:stretch>
        </p:blipFill>
        <p:spPr>
          <a:xfrm>
            <a:off x="552450" y="1271737"/>
            <a:ext cx="4081633" cy="3297863"/>
          </a:xfrm>
          <a:prstGeom prst="rect">
            <a:avLst/>
          </a:prstGeom>
          <a:noFill/>
          <a:ln cap="flat" cmpd="sng" w="28575">
            <a:solidFill>
              <a:schemeClr val="dk2"/>
            </a:solidFill>
            <a:prstDash val="solid"/>
            <a:round/>
            <a:headEnd len="sm" w="sm" type="none"/>
            <a:tailEnd len="sm" w="sm" type="none"/>
          </a:ln>
        </p:spPr>
      </p:pic>
      <p:pic>
        <p:nvPicPr>
          <p:cNvPr id="1233" name="Google Shape;1233;p144"/>
          <p:cNvPicPr preferRelativeResize="0"/>
          <p:nvPr/>
        </p:nvPicPr>
        <p:blipFill>
          <a:blip r:embed="rId4">
            <a:alphaModFix/>
          </a:blip>
          <a:stretch>
            <a:fillRect/>
          </a:stretch>
        </p:blipFill>
        <p:spPr>
          <a:xfrm>
            <a:off x="5022233" y="2354162"/>
            <a:ext cx="3267075" cy="5905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145"/>
          <p:cNvSpPr txBox="1"/>
          <p:nvPr>
            <p:ph type="ctrTitle"/>
          </p:nvPr>
        </p:nvSpPr>
        <p:spPr>
          <a:xfrm>
            <a:off x="640475" y="514071"/>
            <a:ext cx="7772400" cy="54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pic>
        <p:nvPicPr>
          <p:cNvPr id="1239" name="Google Shape;1239;p145"/>
          <p:cNvPicPr preferRelativeResize="0"/>
          <p:nvPr/>
        </p:nvPicPr>
        <p:blipFill>
          <a:blip r:embed="rId3">
            <a:alphaModFix/>
          </a:blip>
          <a:stretch>
            <a:fillRect/>
          </a:stretch>
        </p:blipFill>
        <p:spPr>
          <a:xfrm>
            <a:off x="3428564" y="3452426"/>
            <a:ext cx="1890300" cy="1188949"/>
          </a:xfrm>
          <a:prstGeom prst="rect">
            <a:avLst/>
          </a:prstGeom>
          <a:noFill/>
          <a:ln>
            <a:noFill/>
          </a:ln>
        </p:spPr>
      </p:pic>
      <p:sp>
        <p:nvSpPr>
          <p:cNvPr id="1240" name="Google Shape;1240;p145"/>
          <p:cNvSpPr/>
          <p:nvPr/>
        </p:nvSpPr>
        <p:spPr>
          <a:xfrm>
            <a:off x="5461914" y="1812625"/>
            <a:ext cx="2201420" cy="192360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45"/>
          <p:cNvSpPr/>
          <p:nvPr/>
        </p:nvSpPr>
        <p:spPr>
          <a:xfrm flipH="1">
            <a:off x="1118490" y="1405425"/>
            <a:ext cx="2618634" cy="22640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45"/>
          <p:cNvSpPr txBox="1"/>
          <p:nvPr/>
        </p:nvSpPr>
        <p:spPr>
          <a:xfrm>
            <a:off x="1565988" y="155427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is finding the area of these rectangles the same as finding the area of rectangles with 2 whole number side lengths? </a:t>
            </a:r>
            <a:endParaRPr b="1" sz="1200">
              <a:latin typeface="Quicksand"/>
              <a:ea typeface="Quicksand"/>
              <a:cs typeface="Quicksand"/>
              <a:sym typeface="Quicksand"/>
            </a:endParaRPr>
          </a:p>
        </p:txBody>
      </p:sp>
      <p:sp>
        <p:nvSpPr>
          <p:cNvPr id="1243" name="Google Shape;1243;p145"/>
          <p:cNvSpPr txBox="1"/>
          <p:nvPr/>
        </p:nvSpPr>
        <p:spPr>
          <a:xfrm>
            <a:off x="5606863" y="2359375"/>
            <a:ext cx="1832700" cy="118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Quicksand"/>
                <a:ea typeface="Quicksand"/>
                <a:cs typeface="Quicksand"/>
                <a:sym typeface="Quicksand"/>
              </a:rPr>
              <a:t>How is it different?</a:t>
            </a:r>
            <a:endParaRPr b="1">
              <a:latin typeface="Quicksand"/>
              <a:ea typeface="Quicksand"/>
              <a:cs typeface="Quicksand"/>
              <a:sym typeface="Quicksand"/>
            </a:endParaRPr>
          </a:p>
        </p:txBody>
      </p:sp>
      <p:sp>
        <p:nvSpPr>
          <p:cNvPr id="1244" name="Google Shape;1244;p14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p146"/>
          <p:cNvSpPr txBox="1"/>
          <p:nvPr>
            <p:ph type="ctrTitle"/>
          </p:nvPr>
        </p:nvSpPr>
        <p:spPr>
          <a:xfrm>
            <a:off x="2112300" y="2244075"/>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Fractional Side Lengths Greater Than 1</a:t>
            </a:r>
            <a:endParaRPr sz="4400">
              <a:solidFill>
                <a:srgbClr val="434343"/>
              </a:solidFill>
              <a:latin typeface="Hepta Slab"/>
              <a:ea typeface="Hepta Slab"/>
              <a:cs typeface="Hepta Slab"/>
              <a:sym typeface="Hepta Slab"/>
            </a:endParaRPr>
          </a:p>
        </p:txBody>
      </p:sp>
      <p:sp>
        <p:nvSpPr>
          <p:cNvPr id="1250" name="Google Shape;1250;p146"/>
          <p:cNvSpPr txBox="1"/>
          <p:nvPr/>
        </p:nvSpPr>
        <p:spPr>
          <a:xfrm>
            <a:off x="2584875" y="30971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the area of more rectangles. </a:t>
            </a:r>
            <a:endParaRPr>
              <a:latin typeface="Quicksand"/>
              <a:ea typeface="Quicksand"/>
              <a:cs typeface="Quicksand"/>
              <a:sym typeface="Quicksand"/>
            </a:endParaRPr>
          </a:p>
        </p:txBody>
      </p:sp>
      <p:sp>
        <p:nvSpPr>
          <p:cNvPr id="1251" name="Google Shape;1251;p146"/>
          <p:cNvSpPr/>
          <p:nvPr/>
        </p:nvSpPr>
        <p:spPr>
          <a:xfrm>
            <a:off x="2140977" y="3174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4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5.NF.B.4.b</a:t>
            </a:r>
            <a:endParaRPr sz="1100">
              <a:latin typeface="Quicksand"/>
              <a:ea typeface="Quicksand"/>
              <a:cs typeface="Quicksand"/>
              <a:sym typeface="Quicksand"/>
            </a:endParaRPr>
          </a:p>
        </p:txBody>
      </p:sp>
      <p:sp>
        <p:nvSpPr>
          <p:cNvPr id="1253" name="Google Shape;1253;p146"/>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147"/>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True or False: Thirds</a:t>
            </a:r>
            <a:endParaRPr b="0" sz="3000">
              <a:solidFill>
                <a:schemeClr val="accent5"/>
              </a:solidFill>
              <a:latin typeface="Hepta Slab"/>
              <a:ea typeface="Hepta Slab"/>
              <a:cs typeface="Hepta Slab"/>
              <a:sym typeface="Hepta Slab"/>
            </a:endParaRPr>
          </a:p>
        </p:txBody>
      </p:sp>
      <p:sp>
        <p:nvSpPr>
          <p:cNvPr id="1259" name="Google Shape;1259;p14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60" name="Google Shape;1260;p147"/>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Decide if each statement is true or false. Be prepared to explain your reasoning</a:t>
            </a:r>
            <a:endParaRPr sz="1500">
              <a:latin typeface="Bitter"/>
              <a:ea typeface="Bitter"/>
              <a:cs typeface="Bitter"/>
              <a:sym typeface="Bitter"/>
            </a:endParaRPr>
          </a:p>
        </p:txBody>
      </p:sp>
      <p:pic>
        <p:nvPicPr>
          <p:cNvPr id="1261" name="Google Shape;1261;p147"/>
          <p:cNvPicPr preferRelativeResize="0"/>
          <p:nvPr/>
        </p:nvPicPr>
        <p:blipFill>
          <a:blip r:embed="rId3">
            <a:alphaModFix/>
          </a:blip>
          <a:stretch>
            <a:fillRect/>
          </a:stretch>
        </p:blipFill>
        <p:spPr>
          <a:xfrm>
            <a:off x="3382700" y="1821875"/>
            <a:ext cx="2034550" cy="26703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5" name="Shape 1265"/>
        <p:cNvGrpSpPr/>
        <p:nvPr/>
      </p:nvGrpSpPr>
      <p:grpSpPr>
        <a:xfrm>
          <a:off x="0" y="0"/>
          <a:ext cx="0" cy="0"/>
          <a:chOff x="0" y="0"/>
          <a:chExt cx="0" cy="0"/>
        </a:xfrm>
      </p:grpSpPr>
      <p:sp>
        <p:nvSpPr>
          <p:cNvPr id="1266" name="Google Shape;1266;p148"/>
          <p:cNvSpPr txBox="1"/>
          <p:nvPr>
            <p:ph type="ctrTitle"/>
          </p:nvPr>
        </p:nvSpPr>
        <p:spPr>
          <a:xfrm>
            <a:off x="376125" y="5336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chemeClr val="accent5"/>
                </a:solidFill>
                <a:latin typeface="Hepta Slab"/>
                <a:ea typeface="Hepta Slab"/>
                <a:cs typeface="Hepta Slab"/>
                <a:sym typeface="Hepta Slab"/>
              </a:rPr>
              <a:t>Greater Than One</a:t>
            </a:r>
            <a:endParaRPr b="0" sz="3100">
              <a:solidFill>
                <a:schemeClr val="accent5"/>
              </a:solidFill>
              <a:latin typeface="Hepta Slab"/>
              <a:ea typeface="Hepta Slab"/>
              <a:cs typeface="Hepta Slab"/>
              <a:sym typeface="Hepta Slab"/>
            </a:endParaRPr>
          </a:p>
        </p:txBody>
      </p:sp>
      <p:sp>
        <p:nvSpPr>
          <p:cNvPr id="1267" name="Google Shape;1267;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268" name="Google Shape;1268;p148"/>
          <p:cNvPicPr preferRelativeResize="0"/>
          <p:nvPr/>
        </p:nvPicPr>
        <p:blipFill>
          <a:blip r:embed="rId3">
            <a:alphaModFix/>
          </a:blip>
          <a:stretch>
            <a:fillRect/>
          </a:stretch>
        </p:blipFill>
        <p:spPr>
          <a:xfrm>
            <a:off x="716800" y="2151299"/>
            <a:ext cx="2784900" cy="2023150"/>
          </a:xfrm>
          <a:prstGeom prst="rect">
            <a:avLst/>
          </a:prstGeom>
          <a:noFill/>
          <a:ln cap="flat" cmpd="sng" w="28575">
            <a:solidFill>
              <a:schemeClr val="dk2"/>
            </a:solidFill>
            <a:prstDash val="solid"/>
            <a:round/>
            <a:headEnd len="sm" w="sm" type="none"/>
            <a:tailEnd len="sm" w="sm" type="none"/>
          </a:ln>
        </p:spPr>
      </p:pic>
      <p:pic>
        <p:nvPicPr>
          <p:cNvPr id="1269" name="Google Shape;1269;p148"/>
          <p:cNvPicPr preferRelativeResize="0"/>
          <p:nvPr/>
        </p:nvPicPr>
        <p:blipFill>
          <a:blip r:embed="rId4">
            <a:alphaModFix/>
          </a:blip>
          <a:stretch>
            <a:fillRect/>
          </a:stretch>
        </p:blipFill>
        <p:spPr>
          <a:xfrm>
            <a:off x="496525" y="1439101"/>
            <a:ext cx="4040699" cy="381850"/>
          </a:xfrm>
          <a:prstGeom prst="rect">
            <a:avLst/>
          </a:prstGeom>
          <a:noFill/>
          <a:ln cap="flat" cmpd="sng" w="28575">
            <a:solidFill>
              <a:schemeClr val="dk2"/>
            </a:solidFill>
            <a:prstDash val="solid"/>
            <a:round/>
            <a:headEnd len="sm" w="sm" type="none"/>
            <a:tailEnd len="sm" w="sm" type="none"/>
          </a:ln>
        </p:spPr>
      </p:pic>
      <p:pic>
        <p:nvPicPr>
          <p:cNvPr id="1270" name="Google Shape;1270;p148"/>
          <p:cNvPicPr preferRelativeResize="0"/>
          <p:nvPr/>
        </p:nvPicPr>
        <p:blipFill>
          <a:blip r:embed="rId5">
            <a:alphaModFix/>
          </a:blip>
          <a:stretch>
            <a:fillRect/>
          </a:stretch>
        </p:blipFill>
        <p:spPr>
          <a:xfrm>
            <a:off x="3950500" y="2022700"/>
            <a:ext cx="4777750" cy="341275"/>
          </a:xfrm>
          <a:prstGeom prst="rect">
            <a:avLst/>
          </a:prstGeom>
          <a:noFill/>
          <a:ln cap="flat" cmpd="sng" w="28575">
            <a:solidFill>
              <a:schemeClr val="dk2"/>
            </a:solidFill>
            <a:prstDash val="solid"/>
            <a:round/>
            <a:headEnd len="sm" w="sm" type="none"/>
            <a:tailEnd len="sm" w="sm" type="none"/>
          </a:ln>
        </p:spPr>
      </p:pic>
      <p:pic>
        <p:nvPicPr>
          <p:cNvPr id="1271" name="Google Shape;1271;p148"/>
          <p:cNvPicPr preferRelativeResize="0"/>
          <p:nvPr/>
        </p:nvPicPr>
        <p:blipFill>
          <a:blip r:embed="rId6">
            <a:alphaModFix/>
          </a:blip>
          <a:stretch>
            <a:fillRect/>
          </a:stretch>
        </p:blipFill>
        <p:spPr>
          <a:xfrm>
            <a:off x="5710275" y="2569375"/>
            <a:ext cx="566750" cy="19835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p149"/>
          <p:cNvSpPr txBox="1"/>
          <p:nvPr>
            <p:ph type="ctrTitle"/>
          </p:nvPr>
        </p:nvSpPr>
        <p:spPr>
          <a:xfrm>
            <a:off x="504275" y="592771"/>
            <a:ext cx="7772400" cy="60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Lin's Desk and Garden</a:t>
            </a:r>
            <a:endParaRPr b="0" sz="3000">
              <a:solidFill>
                <a:schemeClr val="accent5"/>
              </a:solidFill>
              <a:latin typeface="Hepta Slab"/>
              <a:ea typeface="Hepta Slab"/>
              <a:cs typeface="Hepta Slab"/>
              <a:sym typeface="Hepta Slab"/>
            </a:endParaRPr>
          </a:p>
        </p:txBody>
      </p:sp>
      <p:sp>
        <p:nvSpPr>
          <p:cNvPr id="1277" name="Google Shape;1277;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78" name="Google Shape;1278;p149"/>
          <p:cNvPicPr preferRelativeResize="0"/>
          <p:nvPr/>
        </p:nvPicPr>
        <p:blipFill>
          <a:blip r:embed="rId3">
            <a:alphaModFix/>
          </a:blip>
          <a:stretch>
            <a:fillRect/>
          </a:stretch>
        </p:blipFill>
        <p:spPr>
          <a:xfrm>
            <a:off x="1366850" y="1168446"/>
            <a:ext cx="6166208" cy="3636929"/>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sp>
        <p:nvSpPr>
          <p:cNvPr id="1283" name="Google Shape;1283;p150"/>
          <p:cNvSpPr txBox="1"/>
          <p:nvPr>
            <p:ph type="ctrTitle"/>
          </p:nvPr>
        </p:nvSpPr>
        <p:spPr>
          <a:xfrm>
            <a:off x="504275" y="592771"/>
            <a:ext cx="7772400" cy="60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Hepta Slab"/>
                <a:ea typeface="Hepta Slab"/>
                <a:cs typeface="Hepta Slab"/>
                <a:sym typeface="Hepta Slab"/>
              </a:rPr>
              <a:t>Lin's Desk and Garden</a:t>
            </a:r>
            <a:endParaRPr b="0" sz="3000">
              <a:solidFill>
                <a:schemeClr val="accent5"/>
              </a:solidFill>
              <a:latin typeface="Hepta Slab"/>
              <a:ea typeface="Hepta Slab"/>
              <a:cs typeface="Hepta Slab"/>
              <a:sym typeface="Hepta Slab"/>
            </a:endParaRPr>
          </a:p>
        </p:txBody>
      </p:sp>
      <p:sp>
        <p:nvSpPr>
          <p:cNvPr id="1284" name="Google Shape;1284;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285" name="Google Shape;1285;p150"/>
          <p:cNvPicPr preferRelativeResize="0"/>
          <p:nvPr/>
        </p:nvPicPr>
        <p:blipFill>
          <a:blip r:embed="rId3">
            <a:alphaModFix/>
          </a:blip>
          <a:stretch>
            <a:fillRect/>
          </a:stretch>
        </p:blipFill>
        <p:spPr>
          <a:xfrm>
            <a:off x="1628825" y="1201771"/>
            <a:ext cx="5523302" cy="3636929"/>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51"/>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291" name="Google Shape;1291;p151"/>
          <p:cNvSpPr/>
          <p:nvPr/>
        </p:nvSpPr>
        <p:spPr>
          <a:xfrm flipH="1">
            <a:off x="1475509" y="1586538"/>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51"/>
          <p:cNvSpPr txBox="1"/>
          <p:nvPr/>
        </p:nvSpPr>
        <p:spPr>
          <a:xfrm>
            <a:off x="1639850" y="1821588"/>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Where do you see the expression in the diagram?</a:t>
            </a:r>
            <a:endParaRPr b="1" sz="1200">
              <a:latin typeface="Quicksand"/>
              <a:ea typeface="Quicksand"/>
              <a:cs typeface="Quicksand"/>
              <a:sym typeface="Quicksand"/>
            </a:endParaRPr>
          </a:p>
        </p:txBody>
      </p:sp>
      <p:sp>
        <p:nvSpPr>
          <p:cNvPr id="1293" name="Google Shape;1293;p15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94" name="Google Shape;1294;p151"/>
          <p:cNvPicPr preferRelativeResize="0"/>
          <p:nvPr/>
        </p:nvPicPr>
        <p:blipFill>
          <a:blip r:embed="rId3">
            <a:alphaModFix/>
          </a:blip>
          <a:stretch>
            <a:fillRect/>
          </a:stretch>
        </p:blipFill>
        <p:spPr>
          <a:xfrm>
            <a:off x="4195925" y="1384000"/>
            <a:ext cx="2747814" cy="2071175"/>
          </a:xfrm>
          <a:prstGeom prst="rect">
            <a:avLst/>
          </a:prstGeom>
          <a:noFill/>
          <a:ln cap="flat" cmpd="sng" w="28575">
            <a:solidFill>
              <a:schemeClr val="dk2"/>
            </a:solidFill>
            <a:prstDash val="solid"/>
            <a:round/>
            <a:headEnd len="sm" w="sm" type="none"/>
            <a:tailEnd len="sm" w="sm" type="none"/>
          </a:ln>
        </p:spPr>
      </p:pic>
      <p:pic>
        <p:nvPicPr>
          <p:cNvPr id="1295" name="Google Shape;1295;p151"/>
          <p:cNvPicPr preferRelativeResize="0"/>
          <p:nvPr/>
        </p:nvPicPr>
        <p:blipFill>
          <a:blip r:embed="rId4">
            <a:alphaModFix/>
          </a:blip>
          <a:stretch>
            <a:fillRect/>
          </a:stretch>
        </p:blipFill>
        <p:spPr>
          <a:xfrm>
            <a:off x="4867437" y="3656624"/>
            <a:ext cx="1506000" cy="72288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152"/>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301" name="Google Shape;1301;p152"/>
          <p:cNvSpPr/>
          <p:nvPr/>
        </p:nvSpPr>
        <p:spPr>
          <a:xfrm flipH="1">
            <a:off x="1475509" y="1586538"/>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52"/>
          <p:cNvSpPr txBox="1"/>
          <p:nvPr/>
        </p:nvSpPr>
        <p:spPr>
          <a:xfrm>
            <a:off x="1639850" y="1821588"/>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Where do you see the expression in the diagram?</a:t>
            </a:r>
            <a:endParaRPr b="1" sz="1200">
              <a:latin typeface="Quicksand"/>
              <a:ea typeface="Quicksand"/>
              <a:cs typeface="Quicksand"/>
              <a:sym typeface="Quicksand"/>
            </a:endParaRPr>
          </a:p>
        </p:txBody>
      </p:sp>
      <p:sp>
        <p:nvSpPr>
          <p:cNvPr id="1303" name="Google Shape;1303;p15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04" name="Google Shape;1304;p152"/>
          <p:cNvPicPr preferRelativeResize="0"/>
          <p:nvPr/>
        </p:nvPicPr>
        <p:blipFill>
          <a:blip r:embed="rId3">
            <a:alphaModFix/>
          </a:blip>
          <a:stretch>
            <a:fillRect/>
          </a:stretch>
        </p:blipFill>
        <p:spPr>
          <a:xfrm>
            <a:off x="4195925" y="1384000"/>
            <a:ext cx="2747814" cy="2071175"/>
          </a:xfrm>
          <a:prstGeom prst="rect">
            <a:avLst/>
          </a:prstGeom>
          <a:noFill/>
          <a:ln cap="flat" cmpd="sng" w="28575">
            <a:solidFill>
              <a:schemeClr val="dk2"/>
            </a:solidFill>
            <a:prstDash val="solid"/>
            <a:round/>
            <a:headEnd len="sm" w="sm" type="none"/>
            <a:tailEnd len="sm" w="sm" type="none"/>
          </a:ln>
        </p:spPr>
      </p:pic>
      <p:pic>
        <p:nvPicPr>
          <p:cNvPr id="1305" name="Google Shape;1305;p152"/>
          <p:cNvPicPr preferRelativeResize="0"/>
          <p:nvPr/>
        </p:nvPicPr>
        <p:blipFill>
          <a:blip r:embed="rId4">
            <a:alphaModFix/>
          </a:blip>
          <a:stretch>
            <a:fillRect/>
          </a:stretch>
        </p:blipFill>
        <p:spPr>
          <a:xfrm>
            <a:off x="5131600" y="3757600"/>
            <a:ext cx="934400" cy="7515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sp>
        <p:nvSpPr>
          <p:cNvPr id="1310" name="Google Shape;1310;p153"/>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311" name="Google Shape;1311;p153"/>
          <p:cNvSpPr/>
          <p:nvPr/>
        </p:nvSpPr>
        <p:spPr>
          <a:xfrm flipH="1">
            <a:off x="1475509" y="1586538"/>
            <a:ext cx="1834691" cy="151738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53"/>
          <p:cNvSpPr txBox="1"/>
          <p:nvPr/>
        </p:nvSpPr>
        <p:spPr>
          <a:xfrm>
            <a:off x="1639850" y="1821588"/>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Where do you see the expression in the diagram?</a:t>
            </a:r>
            <a:endParaRPr b="1" sz="1200">
              <a:latin typeface="Quicksand"/>
              <a:ea typeface="Quicksand"/>
              <a:cs typeface="Quicksand"/>
              <a:sym typeface="Quicksand"/>
            </a:endParaRPr>
          </a:p>
        </p:txBody>
      </p:sp>
      <p:sp>
        <p:nvSpPr>
          <p:cNvPr id="1313" name="Google Shape;1313;p15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14" name="Google Shape;1314;p153"/>
          <p:cNvPicPr preferRelativeResize="0"/>
          <p:nvPr/>
        </p:nvPicPr>
        <p:blipFill>
          <a:blip r:embed="rId3">
            <a:alphaModFix/>
          </a:blip>
          <a:stretch>
            <a:fillRect/>
          </a:stretch>
        </p:blipFill>
        <p:spPr>
          <a:xfrm>
            <a:off x="4195925" y="1384000"/>
            <a:ext cx="2747814" cy="2071175"/>
          </a:xfrm>
          <a:prstGeom prst="rect">
            <a:avLst/>
          </a:prstGeom>
          <a:noFill/>
          <a:ln cap="flat" cmpd="sng" w="28575">
            <a:solidFill>
              <a:schemeClr val="dk2"/>
            </a:solidFill>
            <a:prstDash val="solid"/>
            <a:round/>
            <a:headEnd len="sm" w="sm" type="none"/>
            <a:tailEnd len="sm" w="sm" type="none"/>
          </a:ln>
        </p:spPr>
      </p:pic>
      <p:pic>
        <p:nvPicPr>
          <p:cNvPr id="1315" name="Google Shape;1315;p153"/>
          <p:cNvPicPr preferRelativeResize="0"/>
          <p:nvPr/>
        </p:nvPicPr>
        <p:blipFill>
          <a:blip r:embed="rId4">
            <a:alphaModFix/>
          </a:blip>
          <a:stretch>
            <a:fillRect/>
          </a:stretch>
        </p:blipFill>
        <p:spPr>
          <a:xfrm>
            <a:off x="4574375" y="3857600"/>
            <a:ext cx="1795525" cy="4334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sp>
        <p:nvSpPr>
          <p:cNvPr id="1320" name="Google Shape;1320;p154"/>
          <p:cNvSpPr txBox="1"/>
          <p:nvPr>
            <p:ph type="ctrTitle"/>
          </p:nvPr>
        </p:nvSpPr>
        <p:spPr>
          <a:xfrm>
            <a:off x="2112300" y="2244075"/>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Decompose Rectangles</a:t>
            </a:r>
            <a:endParaRPr sz="4400">
              <a:solidFill>
                <a:srgbClr val="434343"/>
              </a:solidFill>
              <a:latin typeface="Hepta Slab"/>
              <a:ea typeface="Hepta Slab"/>
              <a:cs typeface="Hepta Slab"/>
              <a:sym typeface="Hepta Slab"/>
            </a:endParaRPr>
          </a:p>
        </p:txBody>
      </p:sp>
      <p:sp>
        <p:nvSpPr>
          <p:cNvPr id="1321" name="Google Shape;1321;p154"/>
          <p:cNvSpPr txBox="1"/>
          <p:nvPr/>
        </p:nvSpPr>
        <p:spPr>
          <a:xfrm>
            <a:off x="2584875" y="3097100"/>
            <a:ext cx="4800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decompose rectangles to find their area</a:t>
            </a:r>
            <a:endParaRPr>
              <a:latin typeface="Quicksand"/>
              <a:ea typeface="Quicksand"/>
              <a:cs typeface="Quicksand"/>
              <a:sym typeface="Quicksand"/>
            </a:endParaRPr>
          </a:p>
        </p:txBody>
      </p:sp>
      <p:sp>
        <p:nvSpPr>
          <p:cNvPr id="1322" name="Google Shape;1322;p154"/>
          <p:cNvSpPr/>
          <p:nvPr/>
        </p:nvSpPr>
        <p:spPr>
          <a:xfrm>
            <a:off x="2140977" y="3174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 5.NF.B.4.b</a:t>
            </a:r>
            <a:endParaRPr sz="1100">
              <a:latin typeface="Quicksand"/>
              <a:ea typeface="Quicksand"/>
              <a:cs typeface="Quicksand"/>
              <a:sym typeface="Quicksand"/>
            </a:endParaRPr>
          </a:p>
        </p:txBody>
      </p:sp>
      <p:sp>
        <p:nvSpPr>
          <p:cNvPr id="1324" name="Google Shape;1324;p154"/>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8" name="Shape 1328"/>
        <p:cNvGrpSpPr/>
        <p:nvPr/>
      </p:nvGrpSpPr>
      <p:grpSpPr>
        <a:xfrm>
          <a:off x="0" y="0"/>
          <a:ext cx="0" cy="0"/>
          <a:chOff x="0" y="0"/>
          <a:chExt cx="0" cy="0"/>
        </a:xfrm>
      </p:grpSpPr>
      <p:sp>
        <p:nvSpPr>
          <p:cNvPr id="1329" name="Google Shape;1329;p155"/>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Partial Products</a:t>
            </a:r>
            <a:endParaRPr b="0" sz="3000">
              <a:solidFill>
                <a:schemeClr val="accent5"/>
              </a:solidFill>
              <a:latin typeface="Hepta Slab"/>
              <a:ea typeface="Hepta Slab"/>
              <a:cs typeface="Hepta Slab"/>
              <a:sym typeface="Hepta Slab"/>
            </a:endParaRPr>
          </a:p>
        </p:txBody>
      </p:sp>
      <p:sp>
        <p:nvSpPr>
          <p:cNvPr id="1330" name="Google Shape;1330;p1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31" name="Google Shape;1331;p155"/>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product mentally.</a:t>
            </a:r>
            <a:endParaRPr sz="1500">
              <a:latin typeface="Bitter"/>
              <a:ea typeface="Bitter"/>
              <a:cs typeface="Bitter"/>
              <a:sym typeface="Bitter"/>
            </a:endParaRPr>
          </a:p>
        </p:txBody>
      </p:sp>
      <p:pic>
        <p:nvPicPr>
          <p:cNvPr id="1332" name="Google Shape;1332;p155"/>
          <p:cNvPicPr preferRelativeResize="0"/>
          <p:nvPr/>
        </p:nvPicPr>
        <p:blipFill>
          <a:blip r:embed="rId3">
            <a:alphaModFix/>
          </a:blip>
          <a:stretch>
            <a:fillRect/>
          </a:stretch>
        </p:blipFill>
        <p:spPr>
          <a:xfrm>
            <a:off x="3653100" y="2200500"/>
            <a:ext cx="1837800" cy="576025"/>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sp>
        <p:nvSpPr>
          <p:cNvPr id="1337" name="Google Shape;1337;p156"/>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Partial Products</a:t>
            </a:r>
            <a:endParaRPr b="0" sz="3000">
              <a:solidFill>
                <a:schemeClr val="accent5"/>
              </a:solidFill>
              <a:latin typeface="Hepta Slab"/>
              <a:ea typeface="Hepta Slab"/>
              <a:cs typeface="Hepta Slab"/>
              <a:sym typeface="Hepta Slab"/>
            </a:endParaRPr>
          </a:p>
        </p:txBody>
      </p:sp>
      <p:sp>
        <p:nvSpPr>
          <p:cNvPr id="1338" name="Google Shape;1338;p1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39" name="Google Shape;1339;p156"/>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product mentally.</a:t>
            </a:r>
            <a:endParaRPr sz="1500">
              <a:latin typeface="Bitter"/>
              <a:ea typeface="Bitter"/>
              <a:cs typeface="Bitter"/>
              <a:sym typeface="Bitter"/>
            </a:endParaRPr>
          </a:p>
        </p:txBody>
      </p:sp>
      <p:pic>
        <p:nvPicPr>
          <p:cNvPr id="1340" name="Google Shape;1340;p156"/>
          <p:cNvPicPr preferRelativeResize="0"/>
          <p:nvPr/>
        </p:nvPicPr>
        <p:blipFill>
          <a:blip r:embed="rId3">
            <a:alphaModFix/>
          </a:blip>
          <a:stretch>
            <a:fillRect/>
          </a:stretch>
        </p:blipFill>
        <p:spPr>
          <a:xfrm>
            <a:off x="3634263" y="2286225"/>
            <a:ext cx="1531429" cy="48000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157"/>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Partial Products</a:t>
            </a:r>
            <a:endParaRPr b="0" sz="3000">
              <a:solidFill>
                <a:schemeClr val="accent5"/>
              </a:solidFill>
              <a:latin typeface="Hepta Slab"/>
              <a:ea typeface="Hepta Slab"/>
              <a:cs typeface="Hepta Slab"/>
              <a:sym typeface="Hepta Slab"/>
            </a:endParaRPr>
          </a:p>
        </p:txBody>
      </p:sp>
      <p:sp>
        <p:nvSpPr>
          <p:cNvPr id="1346" name="Google Shape;1346;p1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47" name="Google Shape;1347;p157"/>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product mentally.</a:t>
            </a:r>
            <a:endParaRPr sz="1500">
              <a:latin typeface="Bitter"/>
              <a:ea typeface="Bitter"/>
              <a:cs typeface="Bitter"/>
              <a:sym typeface="Bitter"/>
            </a:endParaRPr>
          </a:p>
        </p:txBody>
      </p:sp>
      <p:pic>
        <p:nvPicPr>
          <p:cNvPr id="1348" name="Google Shape;1348;p157"/>
          <p:cNvPicPr preferRelativeResize="0"/>
          <p:nvPr/>
        </p:nvPicPr>
        <p:blipFill>
          <a:blip r:embed="rId3">
            <a:alphaModFix/>
          </a:blip>
          <a:stretch>
            <a:fillRect/>
          </a:stretch>
        </p:blipFill>
        <p:spPr>
          <a:xfrm>
            <a:off x="3932000" y="2331750"/>
            <a:ext cx="1280000" cy="480000"/>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2" name="Shape 1352"/>
        <p:cNvGrpSpPr/>
        <p:nvPr/>
      </p:nvGrpSpPr>
      <p:grpSpPr>
        <a:xfrm>
          <a:off x="0" y="0"/>
          <a:ext cx="0" cy="0"/>
          <a:chOff x="0" y="0"/>
          <a:chExt cx="0" cy="0"/>
        </a:xfrm>
      </p:grpSpPr>
      <p:sp>
        <p:nvSpPr>
          <p:cNvPr id="1353" name="Google Shape;1353;p158"/>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Partial Products</a:t>
            </a:r>
            <a:endParaRPr b="0" sz="3000">
              <a:solidFill>
                <a:schemeClr val="accent5"/>
              </a:solidFill>
              <a:latin typeface="Hepta Slab"/>
              <a:ea typeface="Hepta Slab"/>
              <a:cs typeface="Hepta Slab"/>
              <a:sym typeface="Hepta Slab"/>
            </a:endParaRPr>
          </a:p>
        </p:txBody>
      </p:sp>
      <p:sp>
        <p:nvSpPr>
          <p:cNvPr id="1354" name="Google Shape;1354;p15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55" name="Google Shape;1355;p158"/>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product mentally.</a:t>
            </a:r>
            <a:endParaRPr sz="1500">
              <a:latin typeface="Bitter"/>
              <a:ea typeface="Bitter"/>
              <a:cs typeface="Bitter"/>
              <a:sym typeface="Bitter"/>
            </a:endParaRPr>
          </a:p>
        </p:txBody>
      </p:sp>
      <p:pic>
        <p:nvPicPr>
          <p:cNvPr id="1356" name="Google Shape;1356;p158"/>
          <p:cNvPicPr preferRelativeResize="0"/>
          <p:nvPr/>
        </p:nvPicPr>
        <p:blipFill>
          <a:blip r:embed="rId3">
            <a:alphaModFix/>
          </a:blip>
          <a:stretch>
            <a:fillRect/>
          </a:stretch>
        </p:blipFill>
        <p:spPr>
          <a:xfrm>
            <a:off x="3852850" y="2221925"/>
            <a:ext cx="1369500" cy="841500"/>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0" name="Shape 1360"/>
        <p:cNvGrpSpPr/>
        <p:nvPr/>
      </p:nvGrpSpPr>
      <p:grpSpPr>
        <a:xfrm>
          <a:off x="0" y="0"/>
          <a:ext cx="0" cy="0"/>
          <a:chOff x="0" y="0"/>
          <a:chExt cx="0" cy="0"/>
        </a:xfrm>
      </p:grpSpPr>
      <p:sp>
        <p:nvSpPr>
          <p:cNvPr id="1361" name="Google Shape;1361;p159"/>
          <p:cNvSpPr txBox="1"/>
          <p:nvPr>
            <p:ph type="ctrTitle"/>
          </p:nvPr>
        </p:nvSpPr>
        <p:spPr>
          <a:xfrm>
            <a:off x="376125" y="533646"/>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chemeClr val="accent5"/>
                </a:solidFill>
                <a:latin typeface="Hepta Slab"/>
                <a:ea typeface="Hepta Slab"/>
                <a:cs typeface="Hepta Slab"/>
                <a:sym typeface="Hepta Slab"/>
              </a:rPr>
              <a:t>Which Garden Is Larger?</a:t>
            </a:r>
            <a:endParaRPr b="0" sz="3100">
              <a:solidFill>
                <a:schemeClr val="accent5"/>
              </a:solidFill>
              <a:latin typeface="Hepta Slab"/>
              <a:ea typeface="Hepta Slab"/>
              <a:cs typeface="Hepta Slab"/>
              <a:sym typeface="Hepta Slab"/>
            </a:endParaRPr>
          </a:p>
        </p:txBody>
      </p:sp>
      <p:sp>
        <p:nvSpPr>
          <p:cNvPr id="1362" name="Google Shape;1362;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363" name="Google Shape;1363;p159"/>
          <p:cNvPicPr preferRelativeResize="0"/>
          <p:nvPr/>
        </p:nvPicPr>
        <p:blipFill>
          <a:blip r:embed="rId3">
            <a:alphaModFix/>
          </a:blip>
          <a:stretch>
            <a:fillRect/>
          </a:stretch>
        </p:blipFill>
        <p:spPr>
          <a:xfrm>
            <a:off x="180975" y="1165900"/>
            <a:ext cx="4526225" cy="1853525"/>
          </a:xfrm>
          <a:prstGeom prst="rect">
            <a:avLst/>
          </a:prstGeom>
          <a:noFill/>
          <a:ln cap="flat" cmpd="sng" w="28575">
            <a:solidFill>
              <a:schemeClr val="dk2"/>
            </a:solidFill>
            <a:prstDash val="solid"/>
            <a:round/>
            <a:headEnd len="sm" w="sm" type="none"/>
            <a:tailEnd len="sm" w="sm" type="none"/>
          </a:ln>
        </p:spPr>
      </p:pic>
      <p:pic>
        <p:nvPicPr>
          <p:cNvPr id="1364" name="Google Shape;1364;p159"/>
          <p:cNvPicPr preferRelativeResize="0"/>
          <p:nvPr/>
        </p:nvPicPr>
        <p:blipFill>
          <a:blip r:embed="rId4">
            <a:alphaModFix/>
          </a:blip>
          <a:stretch>
            <a:fillRect/>
          </a:stretch>
        </p:blipFill>
        <p:spPr>
          <a:xfrm>
            <a:off x="4938500" y="1165900"/>
            <a:ext cx="4048353" cy="1819275"/>
          </a:xfrm>
          <a:prstGeom prst="rect">
            <a:avLst/>
          </a:prstGeom>
          <a:noFill/>
          <a:ln cap="flat" cmpd="sng" w="28575">
            <a:solidFill>
              <a:schemeClr val="dk2"/>
            </a:solidFill>
            <a:prstDash val="solid"/>
            <a:round/>
            <a:headEnd len="sm" w="sm" type="none"/>
            <a:tailEnd len="sm" w="sm" type="none"/>
          </a:ln>
        </p:spPr>
      </p:pic>
      <p:pic>
        <p:nvPicPr>
          <p:cNvPr id="1365" name="Google Shape;1365;p159"/>
          <p:cNvPicPr preferRelativeResize="0"/>
          <p:nvPr/>
        </p:nvPicPr>
        <p:blipFill>
          <a:blip r:embed="rId5">
            <a:alphaModFix/>
          </a:blip>
          <a:stretch>
            <a:fillRect/>
          </a:stretch>
        </p:blipFill>
        <p:spPr>
          <a:xfrm>
            <a:off x="1545450" y="3657600"/>
            <a:ext cx="5838825" cy="4953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9" name="Shape 1369"/>
        <p:cNvGrpSpPr/>
        <p:nvPr/>
      </p:nvGrpSpPr>
      <p:grpSpPr>
        <a:xfrm>
          <a:off x="0" y="0"/>
          <a:ext cx="0" cy="0"/>
          <a:chOff x="0" y="0"/>
          <a:chExt cx="0" cy="0"/>
        </a:xfrm>
      </p:grpSpPr>
      <p:sp>
        <p:nvSpPr>
          <p:cNvPr id="1370" name="Google Shape;1370;p160"/>
          <p:cNvSpPr txBox="1"/>
          <p:nvPr>
            <p:ph type="ctrTitle"/>
          </p:nvPr>
        </p:nvSpPr>
        <p:spPr>
          <a:xfrm>
            <a:off x="504275" y="592771"/>
            <a:ext cx="7772400" cy="60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5"/>
                </a:solidFill>
                <a:latin typeface="Hepta Slab"/>
                <a:ea typeface="Hepta Slab"/>
                <a:cs typeface="Hepta Slab"/>
                <a:sym typeface="Hepta Slab"/>
              </a:rPr>
              <a:t> Represent Area With Sums and Differences</a:t>
            </a:r>
            <a:endParaRPr b="0" sz="2500">
              <a:solidFill>
                <a:schemeClr val="accent5"/>
              </a:solidFill>
              <a:latin typeface="Hepta Slab"/>
              <a:ea typeface="Hepta Slab"/>
              <a:cs typeface="Hepta Slab"/>
              <a:sym typeface="Hepta Slab"/>
            </a:endParaRPr>
          </a:p>
        </p:txBody>
      </p:sp>
      <p:sp>
        <p:nvSpPr>
          <p:cNvPr id="1371" name="Google Shape;1371;p160"/>
          <p:cNvSpPr txBox="1"/>
          <p:nvPr/>
        </p:nvSpPr>
        <p:spPr>
          <a:xfrm>
            <a:off x="8055000" y="67225"/>
            <a:ext cx="1004100" cy="6876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372" name="Google Shape;1372;p160"/>
          <p:cNvPicPr preferRelativeResize="0"/>
          <p:nvPr/>
        </p:nvPicPr>
        <p:blipFill>
          <a:blip r:embed="rId3">
            <a:alphaModFix/>
          </a:blip>
          <a:stretch>
            <a:fillRect/>
          </a:stretch>
        </p:blipFill>
        <p:spPr>
          <a:xfrm>
            <a:off x="295275" y="1376350"/>
            <a:ext cx="3828799" cy="3007525"/>
          </a:xfrm>
          <a:prstGeom prst="rect">
            <a:avLst/>
          </a:prstGeom>
          <a:noFill/>
          <a:ln cap="flat" cmpd="sng" w="28575">
            <a:solidFill>
              <a:schemeClr val="dk2"/>
            </a:solidFill>
            <a:prstDash val="solid"/>
            <a:round/>
            <a:headEnd len="sm" w="sm" type="none"/>
            <a:tailEnd len="sm" w="sm" type="none"/>
          </a:ln>
        </p:spPr>
      </p:pic>
      <p:pic>
        <p:nvPicPr>
          <p:cNvPr id="1373" name="Google Shape;1373;p160"/>
          <p:cNvPicPr preferRelativeResize="0"/>
          <p:nvPr/>
        </p:nvPicPr>
        <p:blipFill>
          <a:blip r:embed="rId4">
            <a:alphaModFix/>
          </a:blip>
          <a:stretch>
            <a:fillRect/>
          </a:stretch>
        </p:blipFill>
        <p:spPr>
          <a:xfrm>
            <a:off x="4214847" y="1962397"/>
            <a:ext cx="4780100" cy="10760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161"/>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379" name="Google Shape;1379;p161"/>
          <p:cNvSpPr/>
          <p:nvPr/>
        </p:nvSpPr>
        <p:spPr>
          <a:xfrm flipH="1">
            <a:off x="1475516" y="1586553"/>
            <a:ext cx="2611655" cy="184720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61"/>
          <p:cNvSpPr txBox="1"/>
          <p:nvPr/>
        </p:nvSpPr>
        <p:spPr>
          <a:xfrm>
            <a:off x="2097050" y="1821588"/>
            <a:ext cx="1506000" cy="10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Quicksand"/>
                <a:ea typeface="Quicksand"/>
                <a:cs typeface="Quicksand"/>
                <a:sym typeface="Quicksand"/>
              </a:rPr>
              <a:t>How can we describe the strategies we used today?</a:t>
            </a:r>
            <a:endParaRPr b="1" sz="1600">
              <a:latin typeface="Quicksand"/>
              <a:ea typeface="Quicksand"/>
              <a:cs typeface="Quicksand"/>
              <a:sym typeface="Quicksand"/>
            </a:endParaRPr>
          </a:p>
        </p:txBody>
      </p:sp>
      <p:sp>
        <p:nvSpPr>
          <p:cNvPr id="1381" name="Google Shape;1381;p16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82" name="Google Shape;1382;p161"/>
          <p:cNvPicPr preferRelativeResize="0"/>
          <p:nvPr/>
        </p:nvPicPr>
        <p:blipFill>
          <a:blip r:embed="rId3">
            <a:alphaModFix/>
          </a:blip>
          <a:stretch>
            <a:fillRect/>
          </a:stretch>
        </p:blipFill>
        <p:spPr>
          <a:xfrm>
            <a:off x="4207214" y="2580901"/>
            <a:ext cx="1890300" cy="1188949"/>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162"/>
          <p:cNvSpPr txBox="1"/>
          <p:nvPr>
            <p:ph type="ctrTitle"/>
          </p:nvPr>
        </p:nvSpPr>
        <p:spPr>
          <a:xfrm>
            <a:off x="2112300" y="2244075"/>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a:t>
            </a:r>
            <a:r>
              <a:rPr lang="en" sz="4400">
                <a:solidFill>
                  <a:srgbClr val="434343"/>
                </a:solidFill>
                <a:latin typeface="Hepta Slab"/>
                <a:ea typeface="Hepta Slab"/>
                <a:cs typeface="Hepta Slab"/>
                <a:sym typeface="Hepta Slab"/>
              </a:rPr>
              <a:t> Diagrams and Expressions</a:t>
            </a:r>
            <a:endParaRPr sz="4400">
              <a:solidFill>
                <a:srgbClr val="434343"/>
              </a:solidFill>
              <a:latin typeface="Hepta Slab"/>
              <a:ea typeface="Hepta Slab"/>
              <a:cs typeface="Hepta Slab"/>
              <a:sym typeface="Hepta Slab"/>
            </a:endParaRPr>
          </a:p>
        </p:txBody>
      </p:sp>
      <p:sp>
        <p:nvSpPr>
          <p:cNvPr id="1388" name="Google Shape;1388;p162"/>
          <p:cNvSpPr txBox="1"/>
          <p:nvPr/>
        </p:nvSpPr>
        <p:spPr>
          <a:xfrm>
            <a:off x="2584875" y="3097100"/>
            <a:ext cx="528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write expressions to represent the area of rectangles.</a:t>
            </a:r>
            <a:endParaRPr>
              <a:latin typeface="Quicksand"/>
              <a:ea typeface="Quicksand"/>
              <a:cs typeface="Quicksand"/>
              <a:sym typeface="Quicksand"/>
            </a:endParaRPr>
          </a:p>
        </p:txBody>
      </p:sp>
      <p:sp>
        <p:nvSpPr>
          <p:cNvPr id="1389" name="Google Shape;1389;p162"/>
          <p:cNvSpPr/>
          <p:nvPr/>
        </p:nvSpPr>
        <p:spPr>
          <a:xfrm>
            <a:off x="2140977" y="3174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6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 5.NF.B.4.b</a:t>
            </a:r>
            <a:endParaRPr sz="1100">
              <a:latin typeface="Quicksand"/>
              <a:ea typeface="Quicksand"/>
              <a:cs typeface="Quicksand"/>
              <a:sym typeface="Quicksand"/>
            </a:endParaRPr>
          </a:p>
        </p:txBody>
      </p:sp>
      <p:sp>
        <p:nvSpPr>
          <p:cNvPr id="1391" name="Google Shape;1391;p162"/>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63"/>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a:t>
            </a:r>
            <a:r>
              <a:rPr lang="en" sz="3000">
                <a:solidFill>
                  <a:schemeClr val="accent5"/>
                </a:solidFill>
                <a:latin typeface="Hepta Slab"/>
                <a:ea typeface="Hepta Slab"/>
                <a:cs typeface="Hepta Slab"/>
                <a:sym typeface="Hepta Slab"/>
              </a:rPr>
              <a:t> Parentheses</a:t>
            </a:r>
            <a:endParaRPr b="0" sz="3000">
              <a:solidFill>
                <a:schemeClr val="accent5"/>
              </a:solidFill>
              <a:latin typeface="Hepta Slab"/>
              <a:ea typeface="Hepta Slab"/>
              <a:cs typeface="Hepta Slab"/>
              <a:sym typeface="Hepta Slab"/>
            </a:endParaRPr>
          </a:p>
        </p:txBody>
      </p:sp>
      <p:sp>
        <p:nvSpPr>
          <p:cNvPr id="1397" name="Google Shape;1397;p1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98" name="Google Shape;1398;p163"/>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expression mentally</a:t>
            </a:r>
            <a:endParaRPr sz="1500">
              <a:latin typeface="Bitter"/>
              <a:ea typeface="Bitter"/>
              <a:cs typeface="Bitter"/>
              <a:sym typeface="Bitter"/>
            </a:endParaRPr>
          </a:p>
        </p:txBody>
      </p:sp>
      <p:pic>
        <p:nvPicPr>
          <p:cNvPr id="1399" name="Google Shape;1399;p163"/>
          <p:cNvPicPr preferRelativeResize="0"/>
          <p:nvPr/>
        </p:nvPicPr>
        <p:blipFill>
          <a:blip r:embed="rId3">
            <a:alphaModFix/>
          </a:blip>
          <a:stretch>
            <a:fillRect/>
          </a:stretch>
        </p:blipFill>
        <p:spPr>
          <a:xfrm>
            <a:off x="3181350" y="2057625"/>
            <a:ext cx="2686575" cy="66570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sp>
        <p:nvSpPr>
          <p:cNvPr id="1404" name="Google Shape;1404;p164"/>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Partial Products</a:t>
            </a:r>
            <a:endParaRPr b="0" sz="3000">
              <a:solidFill>
                <a:schemeClr val="accent5"/>
              </a:solidFill>
              <a:latin typeface="Hepta Slab"/>
              <a:ea typeface="Hepta Slab"/>
              <a:cs typeface="Hepta Slab"/>
              <a:sym typeface="Hepta Slab"/>
            </a:endParaRPr>
          </a:p>
        </p:txBody>
      </p:sp>
      <p:sp>
        <p:nvSpPr>
          <p:cNvPr id="1405" name="Google Shape;1405;p1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06" name="Google Shape;1406;p164"/>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solidFill>
                  <a:schemeClr val="dk1"/>
                </a:solidFill>
                <a:latin typeface="Bitter"/>
                <a:ea typeface="Bitter"/>
                <a:cs typeface="Bitter"/>
                <a:sym typeface="Bitter"/>
              </a:rPr>
              <a:t>Find the value of each expression mentally</a:t>
            </a:r>
            <a:endParaRPr sz="1500">
              <a:solidFill>
                <a:schemeClr val="dk1"/>
              </a:solidFill>
              <a:latin typeface="Bitter"/>
              <a:ea typeface="Bitter"/>
              <a:cs typeface="Bitter"/>
              <a:sym typeface="Bitter"/>
            </a:endParaRPr>
          </a:p>
          <a:p>
            <a:pPr indent="0" lvl="0" marL="0" rtl="0" algn="l">
              <a:spcBef>
                <a:spcPts val="0"/>
              </a:spcBef>
              <a:spcAft>
                <a:spcPts val="0"/>
              </a:spcAft>
              <a:buNone/>
            </a:pPr>
            <a:r>
              <a:t/>
            </a:r>
            <a:endParaRPr sz="1500">
              <a:latin typeface="Bitter"/>
              <a:ea typeface="Bitter"/>
              <a:cs typeface="Bitter"/>
              <a:sym typeface="Bitter"/>
            </a:endParaRPr>
          </a:p>
        </p:txBody>
      </p:sp>
      <p:pic>
        <p:nvPicPr>
          <p:cNvPr id="1407" name="Google Shape;1407;p164"/>
          <p:cNvPicPr preferRelativeResize="0"/>
          <p:nvPr/>
        </p:nvPicPr>
        <p:blipFill>
          <a:blip r:embed="rId3">
            <a:alphaModFix/>
          </a:blip>
          <a:stretch>
            <a:fillRect/>
          </a:stretch>
        </p:blipFill>
        <p:spPr>
          <a:xfrm>
            <a:off x="2755063" y="2193350"/>
            <a:ext cx="3289825" cy="511750"/>
          </a:xfrm>
          <a:prstGeom prst="rect">
            <a:avLst/>
          </a:prstGeom>
          <a:noFill/>
          <a:ln>
            <a:noFill/>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sp>
        <p:nvSpPr>
          <p:cNvPr id="1412" name="Google Shape;1412;p165"/>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Partial Products</a:t>
            </a:r>
            <a:endParaRPr b="0" sz="3000">
              <a:solidFill>
                <a:schemeClr val="accent5"/>
              </a:solidFill>
              <a:latin typeface="Hepta Slab"/>
              <a:ea typeface="Hepta Slab"/>
              <a:cs typeface="Hepta Slab"/>
              <a:sym typeface="Hepta Slab"/>
            </a:endParaRPr>
          </a:p>
        </p:txBody>
      </p:sp>
      <p:sp>
        <p:nvSpPr>
          <p:cNvPr id="1413" name="Google Shape;1413;p1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14" name="Google Shape;1414;p165"/>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solidFill>
                  <a:schemeClr val="dk1"/>
                </a:solidFill>
                <a:latin typeface="Bitter"/>
                <a:ea typeface="Bitter"/>
                <a:cs typeface="Bitter"/>
                <a:sym typeface="Bitter"/>
              </a:rPr>
              <a:t>Find the value of each expression mentally</a:t>
            </a:r>
            <a:endParaRPr sz="1500">
              <a:solidFill>
                <a:schemeClr val="dk1"/>
              </a:solidFill>
              <a:latin typeface="Bitter"/>
              <a:ea typeface="Bitter"/>
              <a:cs typeface="Bitter"/>
              <a:sym typeface="Bitter"/>
            </a:endParaRPr>
          </a:p>
          <a:p>
            <a:pPr indent="0" lvl="0" marL="0" rtl="0" algn="l">
              <a:spcBef>
                <a:spcPts val="0"/>
              </a:spcBef>
              <a:spcAft>
                <a:spcPts val="0"/>
              </a:spcAft>
              <a:buNone/>
            </a:pPr>
            <a:r>
              <a:t/>
            </a:r>
            <a:endParaRPr sz="1500">
              <a:latin typeface="Bitter"/>
              <a:ea typeface="Bitter"/>
              <a:cs typeface="Bitter"/>
              <a:sym typeface="Bitter"/>
            </a:endParaRPr>
          </a:p>
        </p:txBody>
      </p:sp>
      <p:pic>
        <p:nvPicPr>
          <p:cNvPr id="1415" name="Google Shape;1415;p165"/>
          <p:cNvPicPr preferRelativeResize="0"/>
          <p:nvPr/>
        </p:nvPicPr>
        <p:blipFill>
          <a:blip r:embed="rId3">
            <a:alphaModFix/>
          </a:blip>
          <a:stretch>
            <a:fillRect/>
          </a:stretch>
        </p:blipFill>
        <p:spPr>
          <a:xfrm>
            <a:off x="2881300" y="2151000"/>
            <a:ext cx="2938119" cy="841500"/>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9" name="Shape 1419"/>
        <p:cNvGrpSpPr/>
        <p:nvPr/>
      </p:nvGrpSpPr>
      <p:grpSpPr>
        <a:xfrm>
          <a:off x="0" y="0"/>
          <a:ext cx="0" cy="0"/>
          <a:chOff x="0" y="0"/>
          <a:chExt cx="0" cy="0"/>
        </a:xfrm>
      </p:grpSpPr>
      <p:sp>
        <p:nvSpPr>
          <p:cNvPr id="1420" name="Google Shape;1420;p166"/>
          <p:cNvSpPr txBox="1"/>
          <p:nvPr>
            <p:ph type="ctrTitle"/>
          </p:nvPr>
        </p:nvSpPr>
        <p:spPr>
          <a:xfrm>
            <a:off x="776575" y="491847"/>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 Partial Products</a:t>
            </a:r>
            <a:endParaRPr b="0" sz="3000">
              <a:solidFill>
                <a:schemeClr val="accent5"/>
              </a:solidFill>
              <a:latin typeface="Hepta Slab"/>
              <a:ea typeface="Hepta Slab"/>
              <a:cs typeface="Hepta Slab"/>
              <a:sym typeface="Hepta Slab"/>
            </a:endParaRPr>
          </a:p>
        </p:txBody>
      </p:sp>
      <p:sp>
        <p:nvSpPr>
          <p:cNvPr id="1421" name="Google Shape;1421;p16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22" name="Google Shape;1422;p166"/>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Bitter"/>
                <a:ea typeface="Bitter"/>
                <a:cs typeface="Bitter"/>
                <a:sym typeface="Bitter"/>
              </a:rPr>
              <a:t>Find the value of each expression mentally</a:t>
            </a:r>
            <a:endParaRPr sz="1500">
              <a:solidFill>
                <a:schemeClr val="dk1"/>
              </a:solidFill>
              <a:latin typeface="Bitter"/>
              <a:ea typeface="Bitter"/>
              <a:cs typeface="Bitter"/>
              <a:sym typeface="Bitter"/>
            </a:endParaRPr>
          </a:p>
          <a:p>
            <a:pPr indent="0" lvl="0" marL="0" rtl="0" algn="l">
              <a:spcBef>
                <a:spcPts val="0"/>
              </a:spcBef>
              <a:spcAft>
                <a:spcPts val="0"/>
              </a:spcAft>
              <a:buNone/>
            </a:pPr>
            <a:r>
              <a:t/>
            </a:r>
            <a:endParaRPr sz="1500">
              <a:latin typeface="Bitter"/>
              <a:ea typeface="Bitter"/>
              <a:cs typeface="Bitter"/>
              <a:sym typeface="Bitter"/>
            </a:endParaRPr>
          </a:p>
        </p:txBody>
      </p:sp>
      <p:pic>
        <p:nvPicPr>
          <p:cNvPr id="1423" name="Google Shape;1423;p166"/>
          <p:cNvPicPr preferRelativeResize="0"/>
          <p:nvPr/>
        </p:nvPicPr>
        <p:blipFill>
          <a:blip r:embed="rId3">
            <a:alphaModFix/>
          </a:blip>
          <a:stretch>
            <a:fillRect/>
          </a:stretch>
        </p:blipFill>
        <p:spPr>
          <a:xfrm>
            <a:off x="2867050" y="2107625"/>
            <a:ext cx="2865600" cy="797500"/>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sp>
        <p:nvSpPr>
          <p:cNvPr id="1428" name="Google Shape;1428;p167"/>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Card Sort: Diagrams and Expressions </a:t>
            </a:r>
            <a:endParaRPr b="0" sz="2800">
              <a:solidFill>
                <a:schemeClr val="accent5"/>
              </a:solidFill>
              <a:latin typeface="Hepta Slab"/>
              <a:ea typeface="Hepta Slab"/>
              <a:cs typeface="Hepta Slab"/>
              <a:sym typeface="Hepta Slab"/>
            </a:endParaRPr>
          </a:p>
        </p:txBody>
      </p:sp>
      <p:sp>
        <p:nvSpPr>
          <p:cNvPr id="1429" name="Google Shape;1429;p1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30" name="Google Shape;1430;p167"/>
          <p:cNvPicPr preferRelativeResize="0"/>
          <p:nvPr/>
        </p:nvPicPr>
        <p:blipFill>
          <a:blip r:embed="rId3">
            <a:alphaModFix/>
          </a:blip>
          <a:stretch>
            <a:fillRect/>
          </a:stretch>
        </p:blipFill>
        <p:spPr>
          <a:xfrm>
            <a:off x="1052525" y="1585913"/>
            <a:ext cx="6591300" cy="19716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4" name="Shape 1434"/>
        <p:cNvGrpSpPr/>
        <p:nvPr/>
      </p:nvGrpSpPr>
      <p:grpSpPr>
        <a:xfrm>
          <a:off x="0" y="0"/>
          <a:ext cx="0" cy="0"/>
          <a:chOff x="0" y="0"/>
          <a:chExt cx="0" cy="0"/>
        </a:xfrm>
      </p:grpSpPr>
      <p:sp>
        <p:nvSpPr>
          <p:cNvPr id="1435" name="Google Shape;1435;p168"/>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Card Sort: Diagrams and Expressions </a:t>
            </a:r>
            <a:endParaRPr b="0" sz="2800">
              <a:solidFill>
                <a:schemeClr val="accent5"/>
              </a:solidFill>
              <a:latin typeface="Hepta Slab"/>
              <a:ea typeface="Hepta Slab"/>
              <a:cs typeface="Hepta Slab"/>
              <a:sym typeface="Hepta Slab"/>
            </a:endParaRPr>
          </a:p>
        </p:txBody>
      </p:sp>
      <p:sp>
        <p:nvSpPr>
          <p:cNvPr id="1436" name="Google Shape;1436;p1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437" name="Google Shape;1437;p168"/>
          <p:cNvPicPr preferRelativeResize="0"/>
          <p:nvPr/>
        </p:nvPicPr>
        <p:blipFill>
          <a:blip r:embed="rId3">
            <a:alphaModFix/>
          </a:blip>
          <a:stretch>
            <a:fillRect/>
          </a:stretch>
        </p:blipFill>
        <p:spPr>
          <a:xfrm>
            <a:off x="1550275" y="1108750"/>
            <a:ext cx="1266834" cy="472700"/>
          </a:xfrm>
          <a:prstGeom prst="rect">
            <a:avLst/>
          </a:prstGeom>
          <a:noFill/>
          <a:ln cap="flat" cmpd="sng" w="28575">
            <a:solidFill>
              <a:schemeClr val="dk2"/>
            </a:solidFill>
            <a:prstDash val="solid"/>
            <a:round/>
            <a:headEnd len="sm" w="sm" type="none"/>
            <a:tailEnd len="sm" w="sm" type="none"/>
          </a:ln>
        </p:spPr>
      </p:pic>
      <p:pic>
        <p:nvPicPr>
          <p:cNvPr id="1438" name="Google Shape;1438;p168"/>
          <p:cNvPicPr preferRelativeResize="0"/>
          <p:nvPr/>
        </p:nvPicPr>
        <p:blipFill>
          <a:blip r:embed="rId4">
            <a:alphaModFix/>
          </a:blip>
          <a:stretch>
            <a:fillRect/>
          </a:stretch>
        </p:blipFill>
        <p:spPr>
          <a:xfrm>
            <a:off x="673900" y="1108749"/>
            <a:ext cx="729125" cy="472701"/>
          </a:xfrm>
          <a:prstGeom prst="rect">
            <a:avLst/>
          </a:prstGeom>
          <a:noFill/>
          <a:ln cap="flat" cmpd="sng" w="28575">
            <a:solidFill>
              <a:schemeClr val="dk2"/>
            </a:solidFill>
            <a:prstDash val="solid"/>
            <a:round/>
            <a:headEnd len="sm" w="sm" type="none"/>
            <a:tailEnd len="sm" w="sm" type="none"/>
          </a:ln>
        </p:spPr>
      </p:pic>
      <p:pic>
        <p:nvPicPr>
          <p:cNvPr id="1439" name="Google Shape;1439;p168"/>
          <p:cNvPicPr preferRelativeResize="0"/>
          <p:nvPr/>
        </p:nvPicPr>
        <p:blipFill>
          <a:blip r:embed="rId5">
            <a:alphaModFix/>
          </a:blip>
          <a:stretch>
            <a:fillRect/>
          </a:stretch>
        </p:blipFill>
        <p:spPr>
          <a:xfrm>
            <a:off x="609600" y="1898384"/>
            <a:ext cx="902150" cy="529829"/>
          </a:xfrm>
          <a:prstGeom prst="rect">
            <a:avLst/>
          </a:prstGeom>
          <a:noFill/>
          <a:ln cap="flat" cmpd="sng" w="28575">
            <a:solidFill>
              <a:schemeClr val="dk2"/>
            </a:solidFill>
            <a:prstDash val="solid"/>
            <a:round/>
            <a:headEnd len="sm" w="sm" type="none"/>
            <a:tailEnd len="sm" w="sm" type="none"/>
          </a:ln>
        </p:spPr>
      </p:pic>
      <p:pic>
        <p:nvPicPr>
          <p:cNvPr id="1440" name="Google Shape;1440;p168"/>
          <p:cNvPicPr preferRelativeResize="0"/>
          <p:nvPr/>
        </p:nvPicPr>
        <p:blipFill>
          <a:blip r:embed="rId6">
            <a:alphaModFix/>
          </a:blip>
          <a:stretch>
            <a:fillRect/>
          </a:stretch>
        </p:blipFill>
        <p:spPr>
          <a:xfrm>
            <a:off x="1723624" y="1854425"/>
            <a:ext cx="1132982" cy="472700"/>
          </a:xfrm>
          <a:prstGeom prst="rect">
            <a:avLst/>
          </a:prstGeom>
          <a:noFill/>
          <a:ln cap="flat" cmpd="sng" w="28575">
            <a:solidFill>
              <a:schemeClr val="dk2"/>
            </a:solidFill>
            <a:prstDash val="solid"/>
            <a:round/>
            <a:headEnd len="sm" w="sm" type="none"/>
            <a:tailEnd len="sm" w="sm" type="none"/>
          </a:ln>
        </p:spPr>
      </p:pic>
      <p:pic>
        <p:nvPicPr>
          <p:cNvPr id="1441" name="Google Shape;1441;p168"/>
          <p:cNvPicPr preferRelativeResize="0"/>
          <p:nvPr/>
        </p:nvPicPr>
        <p:blipFill>
          <a:blip r:embed="rId7">
            <a:alphaModFix/>
          </a:blip>
          <a:stretch>
            <a:fillRect/>
          </a:stretch>
        </p:blipFill>
        <p:spPr>
          <a:xfrm>
            <a:off x="626178" y="2585127"/>
            <a:ext cx="824565" cy="472700"/>
          </a:xfrm>
          <a:prstGeom prst="rect">
            <a:avLst/>
          </a:prstGeom>
          <a:noFill/>
          <a:ln cap="flat" cmpd="sng" w="28575">
            <a:solidFill>
              <a:schemeClr val="dk2"/>
            </a:solidFill>
            <a:prstDash val="solid"/>
            <a:round/>
            <a:headEnd len="sm" w="sm" type="none"/>
            <a:tailEnd len="sm" w="sm" type="none"/>
          </a:ln>
        </p:spPr>
      </p:pic>
      <p:pic>
        <p:nvPicPr>
          <p:cNvPr id="1442" name="Google Shape;1442;p168"/>
          <p:cNvPicPr preferRelativeResize="0"/>
          <p:nvPr/>
        </p:nvPicPr>
        <p:blipFill>
          <a:blip r:embed="rId8">
            <a:alphaModFix/>
          </a:blip>
          <a:stretch>
            <a:fillRect/>
          </a:stretch>
        </p:blipFill>
        <p:spPr>
          <a:xfrm>
            <a:off x="716775" y="3183101"/>
            <a:ext cx="493352" cy="414050"/>
          </a:xfrm>
          <a:prstGeom prst="rect">
            <a:avLst/>
          </a:prstGeom>
          <a:noFill/>
          <a:ln cap="flat" cmpd="sng" w="28575">
            <a:solidFill>
              <a:schemeClr val="dk2"/>
            </a:solidFill>
            <a:prstDash val="solid"/>
            <a:round/>
            <a:headEnd len="sm" w="sm" type="none"/>
            <a:tailEnd len="sm" w="sm" type="none"/>
          </a:ln>
        </p:spPr>
      </p:pic>
      <p:pic>
        <p:nvPicPr>
          <p:cNvPr id="1443" name="Google Shape;1443;p168"/>
          <p:cNvPicPr preferRelativeResize="0"/>
          <p:nvPr/>
        </p:nvPicPr>
        <p:blipFill>
          <a:blip r:embed="rId9">
            <a:alphaModFix/>
          </a:blip>
          <a:stretch>
            <a:fillRect/>
          </a:stretch>
        </p:blipFill>
        <p:spPr>
          <a:xfrm>
            <a:off x="1511750" y="3959382"/>
            <a:ext cx="902150" cy="414043"/>
          </a:xfrm>
          <a:prstGeom prst="rect">
            <a:avLst/>
          </a:prstGeom>
          <a:noFill/>
          <a:ln cap="flat" cmpd="sng" w="28575">
            <a:solidFill>
              <a:schemeClr val="dk2"/>
            </a:solidFill>
            <a:prstDash val="solid"/>
            <a:round/>
            <a:headEnd len="sm" w="sm" type="none"/>
            <a:tailEnd len="sm" w="sm" type="none"/>
          </a:ln>
        </p:spPr>
      </p:pic>
      <p:pic>
        <p:nvPicPr>
          <p:cNvPr id="1444" name="Google Shape;1444;p168"/>
          <p:cNvPicPr preferRelativeResize="0"/>
          <p:nvPr/>
        </p:nvPicPr>
        <p:blipFill>
          <a:blip r:embed="rId10">
            <a:alphaModFix/>
          </a:blip>
          <a:stretch>
            <a:fillRect/>
          </a:stretch>
        </p:blipFill>
        <p:spPr>
          <a:xfrm>
            <a:off x="1723624" y="2556075"/>
            <a:ext cx="1350578" cy="472700"/>
          </a:xfrm>
          <a:prstGeom prst="rect">
            <a:avLst/>
          </a:prstGeom>
          <a:noFill/>
          <a:ln cap="flat" cmpd="sng" w="28575">
            <a:solidFill>
              <a:schemeClr val="dk2"/>
            </a:solidFill>
            <a:prstDash val="solid"/>
            <a:round/>
            <a:headEnd len="sm" w="sm" type="none"/>
            <a:tailEnd len="sm" w="sm" type="none"/>
          </a:ln>
        </p:spPr>
      </p:pic>
      <p:pic>
        <p:nvPicPr>
          <p:cNvPr id="1445" name="Google Shape;1445;p168"/>
          <p:cNvPicPr preferRelativeResize="0"/>
          <p:nvPr/>
        </p:nvPicPr>
        <p:blipFill>
          <a:blip r:embed="rId11">
            <a:alphaModFix/>
          </a:blip>
          <a:stretch>
            <a:fillRect/>
          </a:stretch>
        </p:blipFill>
        <p:spPr>
          <a:xfrm>
            <a:off x="2486899" y="3832394"/>
            <a:ext cx="824575" cy="566656"/>
          </a:xfrm>
          <a:prstGeom prst="rect">
            <a:avLst/>
          </a:prstGeom>
          <a:noFill/>
          <a:ln cap="flat" cmpd="sng" w="28575">
            <a:solidFill>
              <a:schemeClr val="dk2"/>
            </a:solidFill>
            <a:prstDash val="solid"/>
            <a:round/>
            <a:headEnd len="sm" w="sm" type="none"/>
            <a:tailEnd len="sm" w="sm" type="none"/>
          </a:ln>
        </p:spPr>
      </p:pic>
      <p:pic>
        <p:nvPicPr>
          <p:cNvPr id="1446" name="Google Shape;1446;p168"/>
          <p:cNvPicPr preferRelativeResize="0"/>
          <p:nvPr/>
        </p:nvPicPr>
        <p:blipFill>
          <a:blip r:embed="rId12">
            <a:alphaModFix/>
          </a:blip>
          <a:stretch>
            <a:fillRect/>
          </a:stretch>
        </p:blipFill>
        <p:spPr>
          <a:xfrm>
            <a:off x="673898" y="3754157"/>
            <a:ext cx="729125" cy="572568"/>
          </a:xfrm>
          <a:prstGeom prst="rect">
            <a:avLst/>
          </a:prstGeom>
          <a:noFill/>
          <a:ln cap="flat" cmpd="sng" w="28575">
            <a:solidFill>
              <a:schemeClr val="dk2"/>
            </a:solidFill>
            <a:prstDash val="solid"/>
            <a:round/>
            <a:headEnd len="sm" w="sm" type="none"/>
            <a:tailEnd len="sm" w="sm" type="none"/>
          </a:ln>
        </p:spPr>
      </p:pic>
      <p:pic>
        <p:nvPicPr>
          <p:cNvPr id="1447" name="Google Shape;1447;p168"/>
          <p:cNvPicPr preferRelativeResize="0"/>
          <p:nvPr/>
        </p:nvPicPr>
        <p:blipFill>
          <a:blip r:embed="rId13">
            <a:alphaModFix/>
          </a:blip>
          <a:stretch>
            <a:fillRect/>
          </a:stretch>
        </p:blipFill>
        <p:spPr>
          <a:xfrm>
            <a:off x="1777465" y="3165675"/>
            <a:ext cx="1242891" cy="529825"/>
          </a:xfrm>
          <a:prstGeom prst="rect">
            <a:avLst/>
          </a:prstGeom>
          <a:noFill/>
          <a:ln cap="flat" cmpd="sng" w="28575">
            <a:solidFill>
              <a:schemeClr val="dk2"/>
            </a:solidFill>
            <a:prstDash val="solid"/>
            <a:round/>
            <a:headEnd len="sm" w="sm" type="none"/>
            <a:tailEnd len="sm" w="sm" type="none"/>
          </a:ln>
        </p:spPr>
      </p:pic>
      <p:pic>
        <p:nvPicPr>
          <p:cNvPr id="1448" name="Google Shape;1448;p168"/>
          <p:cNvPicPr preferRelativeResize="0"/>
          <p:nvPr/>
        </p:nvPicPr>
        <p:blipFill>
          <a:blip r:embed="rId14">
            <a:alphaModFix/>
          </a:blip>
          <a:stretch>
            <a:fillRect/>
          </a:stretch>
        </p:blipFill>
        <p:spPr>
          <a:xfrm>
            <a:off x="3663925" y="1694550"/>
            <a:ext cx="1444825" cy="1086975"/>
          </a:xfrm>
          <a:prstGeom prst="rect">
            <a:avLst/>
          </a:prstGeom>
          <a:noFill/>
          <a:ln cap="flat" cmpd="sng" w="28575">
            <a:solidFill>
              <a:schemeClr val="dk2"/>
            </a:solidFill>
            <a:prstDash val="solid"/>
            <a:round/>
            <a:headEnd len="sm" w="sm" type="none"/>
            <a:tailEnd len="sm" w="sm" type="none"/>
          </a:ln>
        </p:spPr>
      </p:pic>
      <p:pic>
        <p:nvPicPr>
          <p:cNvPr id="1449" name="Google Shape;1449;p168"/>
          <p:cNvPicPr preferRelativeResize="0"/>
          <p:nvPr/>
        </p:nvPicPr>
        <p:blipFill>
          <a:blip r:embed="rId15">
            <a:alphaModFix/>
          </a:blip>
          <a:stretch>
            <a:fillRect/>
          </a:stretch>
        </p:blipFill>
        <p:spPr>
          <a:xfrm>
            <a:off x="5425450" y="1195375"/>
            <a:ext cx="1030250" cy="1389750"/>
          </a:xfrm>
          <a:prstGeom prst="rect">
            <a:avLst/>
          </a:prstGeom>
          <a:noFill/>
          <a:ln cap="flat" cmpd="sng" w="28575">
            <a:solidFill>
              <a:schemeClr val="dk2"/>
            </a:solidFill>
            <a:prstDash val="solid"/>
            <a:round/>
            <a:headEnd len="sm" w="sm" type="none"/>
            <a:tailEnd len="sm" w="sm" type="none"/>
          </a:ln>
        </p:spPr>
      </p:pic>
      <p:pic>
        <p:nvPicPr>
          <p:cNvPr id="1450" name="Google Shape;1450;p168"/>
          <p:cNvPicPr preferRelativeResize="0"/>
          <p:nvPr/>
        </p:nvPicPr>
        <p:blipFill>
          <a:blip r:embed="rId16">
            <a:alphaModFix/>
          </a:blip>
          <a:stretch>
            <a:fillRect/>
          </a:stretch>
        </p:blipFill>
        <p:spPr>
          <a:xfrm>
            <a:off x="6678575" y="1771375"/>
            <a:ext cx="1791759" cy="1010150"/>
          </a:xfrm>
          <a:prstGeom prst="rect">
            <a:avLst/>
          </a:prstGeom>
          <a:noFill/>
          <a:ln cap="flat" cmpd="sng" w="28575">
            <a:solidFill>
              <a:schemeClr val="dk2"/>
            </a:solidFill>
            <a:prstDash val="solid"/>
            <a:round/>
            <a:headEnd len="sm" w="sm" type="none"/>
            <a:tailEnd len="sm" w="sm" type="none"/>
          </a:ln>
        </p:spPr>
      </p:pic>
      <p:pic>
        <p:nvPicPr>
          <p:cNvPr id="1451" name="Google Shape;1451;p168"/>
          <p:cNvPicPr preferRelativeResize="0"/>
          <p:nvPr/>
        </p:nvPicPr>
        <p:blipFill>
          <a:blip r:embed="rId17">
            <a:alphaModFix/>
          </a:blip>
          <a:stretch>
            <a:fillRect/>
          </a:stretch>
        </p:blipFill>
        <p:spPr>
          <a:xfrm>
            <a:off x="4771175" y="3225275"/>
            <a:ext cx="1937750" cy="12791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169"/>
          <p:cNvSpPr txBox="1"/>
          <p:nvPr>
            <p:ph type="ctrTitle"/>
          </p:nvPr>
        </p:nvSpPr>
        <p:spPr>
          <a:xfrm>
            <a:off x="504275" y="5927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 Write Expressions</a:t>
            </a:r>
            <a:endParaRPr b="0" sz="2500">
              <a:solidFill>
                <a:schemeClr val="accent5"/>
              </a:solidFill>
              <a:latin typeface="Hepta Slab"/>
              <a:ea typeface="Hepta Slab"/>
              <a:cs typeface="Hepta Slab"/>
              <a:sym typeface="Hepta Slab"/>
            </a:endParaRPr>
          </a:p>
        </p:txBody>
      </p:sp>
      <p:sp>
        <p:nvSpPr>
          <p:cNvPr id="1457" name="Google Shape;1457;p169"/>
          <p:cNvSpPr txBox="1"/>
          <p:nvPr/>
        </p:nvSpPr>
        <p:spPr>
          <a:xfrm>
            <a:off x="8055000" y="67225"/>
            <a:ext cx="1004100" cy="6876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458" name="Google Shape;1458;p169"/>
          <p:cNvSpPr txBox="1"/>
          <p:nvPr/>
        </p:nvSpPr>
        <p:spPr>
          <a:xfrm>
            <a:off x="622450" y="1147750"/>
            <a:ext cx="73509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Write as many expressions as you can to match the shaded area in each diagram.</a:t>
            </a:r>
            <a:endParaRPr sz="1500">
              <a:latin typeface="Bitter"/>
              <a:ea typeface="Bitter"/>
              <a:cs typeface="Bitter"/>
              <a:sym typeface="Bitter"/>
            </a:endParaRPr>
          </a:p>
        </p:txBody>
      </p:sp>
      <p:pic>
        <p:nvPicPr>
          <p:cNvPr id="1459" name="Google Shape;1459;p169"/>
          <p:cNvPicPr preferRelativeResize="0"/>
          <p:nvPr/>
        </p:nvPicPr>
        <p:blipFill>
          <a:blip r:embed="rId3">
            <a:alphaModFix/>
          </a:blip>
          <a:stretch>
            <a:fillRect/>
          </a:stretch>
        </p:blipFill>
        <p:spPr>
          <a:xfrm>
            <a:off x="952500" y="1897850"/>
            <a:ext cx="2902400" cy="2257425"/>
          </a:xfrm>
          <a:prstGeom prst="rect">
            <a:avLst/>
          </a:prstGeom>
          <a:noFill/>
          <a:ln cap="flat" cmpd="sng" w="28575">
            <a:solidFill>
              <a:schemeClr val="dk2"/>
            </a:solidFill>
            <a:prstDash val="solid"/>
            <a:round/>
            <a:headEnd len="sm" w="sm" type="none"/>
            <a:tailEnd len="sm" w="sm" type="none"/>
          </a:ln>
        </p:spPr>
      </p:pic>
      <p:pic>
        <p:nvPicPr>
          <p:cNvPr id="1460" name="Google Shape;1460;p169"/>
          <p:cNvPicPr preferRelativeResize="0"/>
          <p:nvPr/>
        </p:nvPicPr>
        <p:blipFill>
          <a:blip r:embed="rId4">
            <a:alphaModFix/>
          </a:blip>
          <a:stretch>
            <a:fillRect/>
          </a:stretch>
        </p:blipFill>
        <p:spPr>
          <a:xfrm>
            <a:off x="4493075" y="1976897"/>
            <a:ext cx="3858925" cy="19730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170"/>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466" name="Google Shape;1466;p17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467" name="Google Shape;1467;p170"/>
          <p:cNvPicPr preferRelativeResize="0"/>
          <p:nvPr/>
        </p:nvPicPr>
        <p:blipFill>
          <a:blip r:embed="rId3">
            <a:alphaModFix/>
          </a:blip>
          <a:stretch>
            <a:fillRect/>
          </a:stretch>
        </p:blipFill>
        <p:spPr>
          <a:xfrm>
            <a:off x="759650" y="1290173"/>
            <a:ext cx="2859000" cy="1930250"/>
          </a:xfrm>
          <a:prstGeom prst="rect">
            <a:avLst/>
          </a:prstGeom>
          <a:noFill/>
          <a:ln>
            <a:noFill/>
          </a:ln>
        </p:spPr>
      </p:pic>
      <p:pic>
        <p:nvPicPr>
          <p:cNvPr id="1468" name="Google Shape;1468;p170"/>
          <p:cNvPicPr preferRelativeResize="0"/>
          <p:nvPr/>
        </p:nvPicPr>
        <p:blipFill>
          <a:blip r:embed="rId4">
            <a:alphaModFix/>
          </a:blip>
          <a:stretch>
            <a:fillRect/>
          </a:stretch>
        </p:blipFill>
        <p:spPr>
          <a:xfrm>
            <a:off x="1442200" y="3328046"/>
            <a:ext cx="1352550" cy="1457325"/>
          </a:xfrm>
          <a:prstGeom prst="rect">
            <a:avLst/>
          </a:prstGeom>
          <a:noFill/>
          <a:ln>
            <a:noFill/>
          </a:ln>
        </p:spPr>
      </p:pic>
      <p:sp>
        <p:nvSpPr>
          <p:cNvPr id="1469" name="Google Shape;1469;p170"/>
          <p:cNvSpPr/>
          <p:nvPr/>
        </p:nvSpPr>
        <p:spPr>
          <a:xfrm flipH="1">
            <a:off x="4204471" y="1587325"/>
            <a:ext cx="2278987" cy="16331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70"/>
          <p:cNvSpPr txBox="1"/>
          <p:nvPr/>
        </p:nvSpPr>
        <p:spPr>
          <a:xfrm>
            <a:off x="4746837" y="1795119"/>
            <a:ext cx="1314300" cy="92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do we know these expressions are all equivalent?</a:t>
            </a:r>
            <a:endParaRPr b="1" sz="1100">
              <a:latin typeface="Quicksand"/>
              <a:ea typeface="Quicksand"/>
              <a:cs typeface="Quicksand"/>
              <a:sym typeface="Quicksand"/>
            </a:endParaRPr>
          </a:p>
        </p:txBody>
      </p:sp>
      <p:pic>
        <p:nvPicPr>
          <p:cNvPr id="1471" name="Google Shape;1471;p170"/>
          <p:cNvPicPr preferRelativeResize="0"/>
          <p:nvPr/>
        </p:nvPicPr>
        <p:blipFill>
          <a:blip r:embed="rId5">
            <a:alphaModFix/>
          </a:blip>
          <a:stretch>
            <a:fillRect/>
          </a:stretch>
        </p:blipFill>
        <p:spPr>
          <a:xfrm>
            <a:off x="5580935" y="3333502"/>
            <a:ext cx="1649514" cy="1051148"/>
          </a:xfrm>
          <a:prstGeom prst="rect">
            <a:avLst/>
          </a:prstGeom>
          <a:noFill/>
          <a:ln>
            <a:noFill/>
          </a:ln>
        </p:spPr>
      </p:pic>
      <p:sp>
        <p:nvSpPr>
          <p:cNvPr id="1472" name="Google Shape;1472;p170"/>
          <p:cNvSpPr/>
          <p:nvPr/>
        </p:nvSpPr>
        <p:spPr>
          <a:xfrm>
            <a:off x="7085801" y="2333627"/>
            <a:ext cx="1830595" cy="133979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70"/>
          <p:cNvSpPr txBox="1"/>
          <p:nvPr/>
        </p:nvSpPr>
        <p:spPr>
          <a:xfrm>
            <a:off x="7302750" y="2599475"/>
            <a:ext cx="12636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Where can we see each of these expressions in the diagram?</a:t>
            </a:r>
            <a:endParaRPr b="1" sz="1000">
              <a:latin typeface="Quicksand"/>
              <a:ea typeface="Quicksand"/>
              <a:cs typeface="Quicksand"/>
              <a:sym typeface="Quicksand"/>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sp>
        <p:nvSpPr>
          <p:cNvPr id="1478" name="Google Shape;1478;p171"/>
          <p:cNvSpPr txBox="1"/>
          <p:nvPr>
            <p:ph type="ctrTitle"/>
          </p:nvPr>
        </p:nvSpPr>
        <p:spPr>
          <a:xfrm>
            <a:off x="2112300" y="2244075"/>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a:t>
            </a:r>
            <a:r>
              <a:rPr lang="en" sz="4400">
                <a:solidFill>
                  <a:srgbClr val="434343"/>
                </a:solidFill>
                <a:latin typeface="Hepta Slab"/>
                <a:ea typeface="Hepta Slab"/>
                <a:cs typeface="Hepta Slab"/>
                <a:sym typeface="Hepta Slab"/>
              </a:rPr>
              <a:t>Reason About Fraction Multiplication</a:t>
            </a:r>
            <a:endParaRPr sz="4400">
              <a:solidFill>
                <a:srgbClr val="434343"/>
              </a:solidFill>
              <a:latin typeface="Hepta Slab"/>
              <a:ea typeface="Hepta Slab"/>
              <a:cs typeface="Hepta Slab"/>
              <a:sym typeface="Hepta Slab"/>
            </a:endParaRPr>
          </a:p>
        </p:txBody>
      </p:sp>
      <p:sp>
        <p:nvSpPr>
          <p:cNvPr id="1479" name="Google Shape;1479;p171"/>
          <p:cNvSpPr txBox="1"/>
          <p:nvPr/>
        </p:nvSpPr>
        <p:spPr>
          <a:xfrm>
            <a:off x="2584875" y="3097100"/>
            <a:ext cx="528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use the properties of operations to multiply fractions.</a:t>
            </a:r>
            <a:endParaRPr>
              <a:latin typeface="Quicksand"/>
              <a:ea typeface="Quicksand"/>
              <a:cs typeface="Quicksand"/>
              <a:sym typeface="Quicksand"/>
            </a:endParaRPr>
          </a:p>
        </p:txBody>
      </p:sp>
      <p:sp>
        <p:nvSpPr>
          <p:cNvPr id="1480" name="Google Shape;1480;p171"/>
          <p:cNvSpPr/>
          <p:nvPr/>
        </p:nvSpPr>
        <p:spPr>
          <a:xfrm>
            <a:off x="2140977" y="31749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7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 5.NF.B.4.b</a:t>
            </a:r>
            <a:endParaRPr sz="1100">
              <a:latin typeface="Quicksand"/>
              <a:ea typeface="Quicksand"/>
              <a:cs typeface="Quicksand"/>
              <a:sym typeface="Quicksand"/>
            </a:endParaRPr>
          </a:p>
        </p:txBody>
      </p:sp>
      <p:sp>
        <p:nvSpPr>
          <p:cNvPr id="1482" name="Google Shape;1482;p171"/>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6" name="Shape 1486"/>
        <p:cNvGrpSpPr/>
        <p:nvPr/>
      </p:nvGrpSpPr>
      <p:grpSpPr>
        <a:xfrm>
          <a:off x="0" y="0"/>
          <a:ext cx="0" cy="0"/>
          <a:chOff x="0" y="0"/>
          <a:chExt cx="0" cy="0"/>
        </a:xfrm>
      </p:grpSpPr>
      <p:sp>
        <p:nvSpPr>
          <p:cNvPr id="1487" name="Google Shape;1487;p172"/>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True or False: Decompose Numbers</a:t>
            </a:r>
            <a:endParaRPr b="0" sz="2900">
              <a:solidFill>
                <a:schemeClr val="accent5"/>
              </a:solidFill>
              <a:latin typeface="Hepta Slab"/>
              <a:ea typeface="Hepta Slab"/>
              <a:cs typeface="Hepta Slab"/>
              <a:sym typeface="Hepta Slab"/>
            </a:endParaRPr>
          </a:p>
        </p:txBody>
      </p:sp>
      <p:sp>
        <p:nvSpPr>
          <p:cNvPr id="1488" name="Google Shape;1488;p172"/>
          <p:cNvSpPr txBox="1"/>
          <p:nvPr/>
        </p:nvSpPr>
        <p:spPr>
          <a:xfrm>
            <a:off x="8215450" y="836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89" name="Google Shape;1489;p172"/>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Is each statement true or false? Be prepared to explain your reasoning. </a:t>
            </a:r>
            <a:endParaRPr sz="1500">
              <a:latin typeface="Bitter"/>
              <a:ea typeface="Bitter"/>
              <a:cs typeface="Bitter"/>
              <a:sym typeface="Bitter"/>
            </a:endParaRPr>
          </a:p>
        </p:txBody>
      </p:sp>
      <p:pic>
        <p:nvPicPr>
          <p:cNvPr id="1490" name="Google Shape;1490;p172"/>
          <p:cNvPicPr preferRelativeResize="0"/>
          <p:nvPr/>
        </p:nvPicPr>
        <p:blipFill>
          <a:blip r:embed="rId3">
            <a:alphaModFix/>
          </a:blip>
          <a:stretch>
            <a:fillRect/>
          </a:stretch>
        </p:blipFill>
        <p:spPr>
          <a:xfrm>
            <a:off x="2038350" y="2198013"/>
            <a:ext cx="4572800" cy="747475"/>
          </a:xfrm>
          <a:prstGeom prst="rect">
            <a:avLst/>
          </a:prstGeom>
          <a:noFill/>
          <a:ln>
            <a:noFill/>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4" name="Shape 1494"/>
        <p:cNvGrpSpPr/>
        <p:nvPr/>
      </p:nvGrpSpPr>
      <p:grpSpPr>
        <a:xfrm>
          <a:off x="0" y="0"/>
          <a:ext cx="0" cy="0"/>
          <a:chOff x="0" y="0"/>
          <a:chExt cx="0" cy="0"/>
        </a:xfrm>
      </p:grpSpPr>
      <p:sp>
        <p:nvSpPr>
          <p:cNvPr id="1495" name="Google Shape;1495;p173"/>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True or False: Decompose Numbers</a:t>
            </a:r>
            <a:endParaRPr b="0" sz="2900">
              <a:solidFill>
                <a:schemeClr val="accent5"/>
              </a:solidFill>
              <a:latin typeface="Hepta Slab"/>
              <a:ea typeface="Hepta Slab"/>
              <a:cs typeface="Hepta Slab"/>
              <a:sym typeface="Hepta Slab"/>
            </a:endParaRPr>
          </a:p>
        </p:txBody>
      </p:sp>
      <p:sp>
        <p:nvSpPr>
          <p:cNvPr id="1496" name="Google Shape;1496;p173"/>
          <p:cNvSpPr txBox="1"/>
          <p:nvPr/>
        </p:nvSpPr>
        <p:spPr>
          <a:xfrm>
            <a:off x="8215450" y="836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97" name="Google Shape;1497;p173"/>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Is each statement true or false? Be prepared to explain your reasoning. </a:t>
            </a:r>
            <a:endParaRPr sz="1500">
              <a:latin typeface="Bitter"/>
              <a:ea typeface="Bitter"/>
              <a:cs typeface="Bitter"/>
              <a:sym typeface="Bitter"/>
            </a:endParaRPr>
          </a:p>
        </p:txBody>
      </p:sp>
      <p:pic>
        <p:nvPicPr>
          <p:cNvPr id="1498" name="Google Shape;1498;p173"/>
          <p:cNvPicPr preferRelativeResize="0"/>
          <p:nvPr/>
        </p:nvPicPr>
        <p:blipFill>
          <a:blip r:embed="rId3">
            <a:alphaModFix/>
          </a:blip>
          <a:stretch>
            <a:fillRect/>
          </a:stretch>
        </p:blipFill>
        <p:spPr>
          <a:xfrm>
            <a:off x="2309775" y="2129050"/>
            <a:ext cx="4306675" cy="811800"/>
          </a:xfrm>
          <a:prstGeom prst="rect">
            <a:avLst/>
          </a:prstGeom>
          <a:noFill/>
          <a:ln>
            <a:noFill/>
          </a:ln>
        </p:spPr>
      </p:pic>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2" name="Shape 1502"/>
        <p:cNvGrpSpPr/>
        <p:nvPr/>
      </p:nvGrpSpPr>
      <p:grpSpPr>
        <a:xfrm>
          <a:off x="0" y="0"/>
          <a:ext cx="0" cy="0"/>
          <a:chOff x="0" y="0"/>
          <a:chExt cx="0" cy="0"/>
        </a:xfrm>
      </p:grpSpPr>
      <p:sp>
        <p:nvSpPr>
          <p:cNvPr id="1503" name="Google Shape;1503;p174"/>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True or False: Decompose Numbers</a:t>
            </a:r>
            <a:endParaRPr b="0" sz="2900">
              <a:solidFill>
                <a:schemeClr val="accent5"/>
              </a:solidFill>
              <a:latin typeface="Hepta Slab"/>
              <a:ea typeface="Hepta Slab"/>
              <a:cs typeface="Hepta Slab"/>
              <a:sym typeface="Hepta Slab"/>
            </a:endParaRPr>
          </a:p>
        </p:txBody>
      </p:sp>
      <p:sp>
        <p:nvSpPr>
          <p:cNvPr id="1504" name="Google Shape;1504;p174"/>
          <p:cNvSpPr txBox="1"/>
          <p:nvPr/>
        </p:nvSpPr>
        <p:spPr>
          <a:xfrm>
            <a:off x="8215450" y="836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05" name="Google Shape;1505;p174"/>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Is each statement true or false? Be prepared to explain your reasoning. </a:t>
            </a:r>
            <a:endParaRPr sz="1500">
              <a:latin typeface="Bitter"/>
              <a:ea typeface="Bitter"/>
              <a:cs typeface="Bitter"/>
              <a:sym typeface="Bitter"/>
            </a:endParaRPr>
          </a:p>
        </p:txBody>
      </p:sp>
      <p:pic>
        <p:nvPicPr>
          <p:cNvPr id="1506" name="Google Shape;1506;p174"/>
          <p:cNvPicPr preferRelativeResize="0"/>
          <p:nvPr/>
        </p:nvPicPr>
        <p:blipFill>
          <a:blip r:embed="rId3">
            <a:alphaModFix/>
          </a:blip>
          <a:stretch>
            <a:fillRect/>
          </a:stretch>
        </p:blipFill>
        <p:spPr>
          <a:xfrm>
            <a:off x="2298050" y="2276507"/>
            <a:ext cx="4203850" cy="885800"/>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p175"/>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Priya’s Garden</a:t>
            </a:r>
            <a:r>
              <a:rPr lang="en" sz="2800">
                <a:solidFill>
                  <a:schemeClr val="accent5"/>
                </a:solidFill>
                <a:latin typeface="Hepta Slab"/>
                <a:ea typeface="Hepta Slab"/>
                <a:cs typeface="Hepta Slab"/>
                <a:sym typeface="Hepta Slab"/>
              </a:rPr>
              <a:t> </a:t>
            </a:r>
            <a:endParaRPr b="0" sz="2800">
              <a:solidFill>
                <a:schemeClr val="accent5"/>
              </a:solidFill>
              <a:latin typeface="Hepta Slab"/>
              <a:ea typeface="Hepta Slab"/>
              <a:cs typeface="Hepta Slab"/>
              <a:sym typeface="Hepta Slab"/>
            </a:endParaRPr>
          </a:p>
        </p:txBody>
      </p:sp>
      <p:sp>
        <p:nvSpPr>
          <p:cNvPr id="1512" name="Google Shape;1512;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513" name="Google Shape;1513;p175"/>
          <p:cNvPicPr preferRelativeResize="0"/>
          <p:nvPr/>
        </p:nvPicPr>
        <p:blipFill>
          <a:blip r:embed="rId3">
            <a:alphaModFix/>
          </a:blip>
          <a:stretch>
            <a:fillRect/>
          </a:stretch>
        </p:blipFill>
        <p:spPr>
          <a:xfrm>
            <a:off x="531025" y="1164500"/>
            <a:ext cx="4263376" cy="1349175"/>
          </a:xfrm>
          <a:prstGeom prst="rect">
            <a:avLst/>
          </a:prstGeom>
          <a:noFill/>
          <a:ln cap="flat" cmpd="sng" w="28575">
            <a:solidFill>
              <a:schemeClr val="dk2"/>
            </a:solidFill>
            <a:prstDash val="solid"/>
            <a:round/>
            <a:headEnd len="sm" w="sm" type="none"/>
            <a:tailEnd len="sm" w="sm" type="none"/>
          </a:ln>
        </p:spPr>
      </p:pic>
      <p:pic>
        <p:nvPicPr>
          <p:cNvPr id="1514" name="Google Shape;1514;p175"/>
          <p:cNvPicPr preferRelativeResize="0"/>
          <p:nvPr/>
        </p:nvPicPr>
        <p:blipFill>
          <a:blip r:embed="rId4">
            <a:alphaModFix/>
          </a:blip>
          <a:stretch>
            <a:fillRect/>
          </a:stretch>
        </p:blipFill>
        <p:spPr>
          <a:xfrm>
            <a:off x="4946801" y="1261150"/>
            <a:ext cx="4044799" cy="31742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8" name="Shape 1518"/>
        <p:cNvGrpSpPr/>
        <p:nvPr/>
      </p:nvGrpSpPr>
      <p:grpSpPr>
        <a:xfrm>
          <a:off x="0" y="0"/>
          <a:ext cx="0" cy="0"/>
          <a:chOff x="0" y="0"/>
          <a:chExt cx="0" cy="0"/>
        </a:xfrm>
      </p:grpSpPr>
      <p:sp>
        <p:nvSpPr>
          <p:cNvPr id="1519" name="Google Shape;1519;p176"/>
          <p:cNvSpPr txBox="1"/>
          <p:nvPr>
            <p:ph type="ctrTitle"/>
          </p:nvPr>
        </p:nvSpPr>
        <p:spPr>
          <a:xfrm>
            <a:off x="504275" y="5927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Find the Area</a:t>
            </a:r>
            <a:endParaRPr b="0" sz="2500">
              <a:solidFill>
                <a:schemeClr val="accent5"/>
              </a:solidFill>
              <a:latin typeface="Hepta Slab"/>
              <a:ea typeface="Hepta Slab"/>
              <a:cs typeface="Hepta Slab"/>
              <a:sym typeface="Hepta Slab"/>
            </a:endParaRPr>
          </a:p>
        </p:txBody>
      </p:sp>
      <p:sp>
        <p:nvSpPr>
          <p:cNvPr id="1520" name="Google Shape;1520;p176"/>
          <p:cNvSpPr txBox="1"/>
          <p:nvPr/>
        </p:nvSpPr>
        <p:spPr>
          <a:xfrm>
            <a:off x="8055000" y="67225"/>
            <a:ext cx="1004100" cy="6876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21" name="Google Shape;1521;p176"/>
          <p:cNvSpPr txBox="1"/>
          <p:nvPr/>
        </p:nvSpPr>
        <p:spPr>
          <a:xfrm>
            <a:off x="622450" y="1147750"/>
            <a:ext cx="73509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area that each set of dimensions represents.</a:t>
            </a:r>
            <a:endParaRPr sz="1500">
              <a:latin typeface="Bitter"/>
              <a:ea typeface="Bitter"/>
              <a:cs typeface="Bitter"/>
              <a:sym typeface="Bitter"/>
            </a:endParaRPr>
          </a:p>
        </p:txBody>
      </p:sp>
      <p:pic>
        <p:nvPicPr>
          <p:cNvPr id="1522" name="Google Shape;1522;p176"/>
          <p:cNvPicPr preferRelativeResize="0"/>
          <p:nvPr/>
        </p:nvPicPr>
        <p:blipFill>
          <a:blip r:embed="rId3">
            <a:alphaModFix/>
          </a:blip>
          <a:stretch>
            <a:fillRect/>
          </a:stretch>
        </p:blipFill>
        <p:spPr>
          <a:xfrm>
            <a:off x="1231100" y="1794425"/>
            <a:ext cx="2277425" cy="2131575"/>
          </a:xfrm>
          <a:prstGeom prst="rect">
            <a:avLst/>
          </a:prstGeom>
          <a:noFill/>
          <a:ln cap="flat" cmpd="sng" w="28575">
            <a:solidFill>
              <a:schemeClr val="dk2"/>
            </a:solidFill>
            <a:prstDash val="solid"/>
            <a:round/>
            <a:headEnd len="sm" w="sm" type="none"/>
            <a:tailEnd len="sm" w="sm" type="none"/>
          </a:ln>
        </p:spPr>
      </p:pic>
      <p:pic>
        <p:nvPicPr>
          <p:cNvPr id="1523" name="Google Shape;1523;p176"/>
          <p:cNvPicPr preferRelativeResize="0"/>
          <p:nvPr/>
        </p:nvPicPr>
        <p:blipFill>
          <a:blip r:embed="rId4">
            <a:alphaModFix/>
          </a:blip>
          <a:stretch>
            <a:fillRect/>
          </a:stretch>
        </p:blipFill>
        <p:spPr>
          <a:xfrm>
            <a:off x="5445925" y="1670800"/>
            <a:ext cx="2234600" cy="22552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7" name="Shape 1527"/>
        <p:cNvGrpSpPr/>
        <p:nvPr/>
      </p:nvGrpSpPr>
      <p:grpSpPr>
        <a:xfrm>
          <a:off x="0" y="0"/>
          <a:ext cx="0" cy="0"/>
          <a:chOff x="0" y="0"/>
          <a:chExt cx="0" cy="0"/>
        </a:xfrm>
      </p:grpSpPr>
      <p:sp>
        <p:nvSpPr>
          <p:cNvPr id="1528" name="Google Shape;1528;p177"/>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529" name="Google Shape;1529;p17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30" name="Google Shape;1530;p177"/>
          <p:cNvSpPr/>
          <p:nvPr/>
        </p:nvSpPr>
        <p:spPr>
          <a:xfrm flipH="1">
            <a:off x="4204471" y="1587325"/>
            <a:ext cx="2278987" cy="16331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77"/>
          <p:cNvSpPr txBox="1"/>
          <p:nvPr/>
        </p:nvSpPr>
        <p:spPr>
          <a:xfrm>
            <a:off x="4746837" y="1795119"/>
            <a:ext cx="1314300" cy="92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is a reasonable estimate for the value of this expression?</a:t>
            </a:r>
            <a:endParaRPr b="1" sz="1100">
              <a:latin typeface="Quicksand"/>
              <a:ea typeface="Quicksand"/>
              <a:cs typeface="Quicksand"/>
              <a:sym typeface="Quicksand"/>
            </a:endParaRPr>
          </a:p>
        </p:txBody>
      </p:sp>
      <p:pic>
        <p:nvPicPr>
          <p:cNvPr id="1532" name="Google Shape;1532;p177"/>
          <p:cNvPicPr preferRelativeResize="0"/>
          <p:nvPr/>
        </p:nvPicPr>
        <p:blipFill>
          <a:blip r:embed="rId3">
            <a:alphaModFix/>
          </a:blip>
          <a:stretch>
            <a:fillRect/>
          </a:stretch>
        </p:blipFill>
        <p:spPr>
          <a:xfrm>
            <a:off x="5580935" y="3333502"/>
            <a:ext cx="1649514" cy="1051148"/>
          </a:xfrm>
          <a:prstGeom prst="rect">
            <a:avLst/>
          </a:prstGeom>
          <a:noFill/>
          <a:ln>
            <a:noFill/>
          </a:ln>
        </p:spPr>
      </p:pic>
      <p:pic>
        <p:nvPicPr>
          <p:cNvPr id="1533" name="Google Shape;1533;p177"/>
          <p:cNvPicPr preferRelativeResize="0"/>
          <p:nvPr/>
        </p:nvPicPr>
        <p:blipFill>
          <a:blip r:embed="rId4">
            <a:alphaModFix/>
          </a:blip>
          <a:stretch>
            <a:fillRect/>
          </a:stretch>
        </p:blipFill>
        <p:spPr>
          <a:xfrm>
            <a:off x="966775" y="1544903"/>
            <a:ext cx="2068564" cy="17886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7" name="Shape 1537"/>
        <p:cNvGrpSpPr/>
        <p:nvPr/>
      </p:nvGrpSpPr>
      <p:grpSpPr>
        <a:xfrm>
          <a:off x="0" y="0"/>
          <a:ext cx="0" cy="0"/>
          <a:chOff x="0" y="0"/>
          <a:chExt cx="0" cy="0"/>
        </a:xfrm>
      </p:grpSpPr>
      <p:sp>
        <p:nvSpPr>
          <p:cNvPr id="1538" name="Google Shape;1538;p178"/>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539" name="Google Shape;1539;p17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40" name="Google Shape;1540;p178"/>
          <p:cNvSpPr/>
          <p:nvPr/>
        </p:nvSpPr>
        <p:spPr>
          <a:xfrm flipH="1">
            <a:off x="5147421" y="1834375"/>
            <a:ext cx="2278987" cy="16331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78"/>
          <p:cNvSpPr txBox="1"/>
          <p:nvPr/>
        </p:nvSpPr>
        <p:spPr>
          <a:xfrm>
            <a:off x="5689787" y="2042169"/>
            <a:ext cx="1314300" cy="92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do we know this equation is true?</a:t>
            </a:r>
            <a:endParaRPr b="1" sz="1300">
              <a:latin typeface="Quicksand"/>
              <a:ea typeface="Quicksand"/>
              <a:cs typeface="Quicksand"/>
              <a:sym typeface="Quicksand"/>
            </a:endParaRPr>
          </a:p>
        </p:txBody>
      </p:sp>
      <p:pic>
        <p:nvPicPr>
          <p:cNvPr id="1542" name="Google Shape;1542;p178"/>
          <p:cNvPicPr preferRelativeResize="0"/>
          <p:nvPr/>
        </p:nvPicPr>
        <p:blipFill>
          <a:blip r:embed="rId3">
            <a:alphaModFix/>
          </a:blip>
          <a:stretch>
            <a:fillRect/>
          </a:stretch>
        </p:blipFill>
        <p:spPr>
          <a:xfrm>
            <a:off x="7038260" y="3553202"/>
            <a:ext cx="1649514" cy="1051148"/>
          </a:xfrm>
          <a:prstGeom prst="rect">
            <a:avLst/>
          </a:prstGeom>
          <a:noFill/>
          <a:ln>
            <a:noFill/>
          </a:ln>
        </p:spPr>
      </p:pic>
      <p:pic>
        <p:nvPicPr>
          <p:cNvPr id="1543" name="Google Shape;1543;p178"/>
          <p:cNvPicPr preferRelativeResize="0"/>
          <p:nvPr/>
        </p:nvPicPr>
        <p:blipFill>
          <a:blip r:embed="rId4">
            <a:alphaModFix/>
          </a:blip>
          <a:stretch>
            <a:fillRect/>
          </a:stretch>
        </p:blipFill>
        <p:spPr>
          <a:xfrm>
            <a:off x="745325" y="1684996"/>
            <a:ext cx="3899671" cy="526500"/>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sp>
        <p:nvSpPr>
          <p:cNvPr id="1548" name="Google Shape;1548;p179"/>
          <p:cNvSpPr txBox="1"/>
          <p:nvPr>
            <p:ph type="ctrTitle"/>
          </p:nvPr>
        </p:nvSpPr>
        <p:spPr>
          <a:xfrm>
            <a:off x="2112300" y="1644000"/>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Problem Solve</a:t>
            </a:r>
            <a:endParaRPr sz="4400">
              <a:solidFill>
                <a:srgbClr val="434343"/>
              </a:solidFill>
              <a:latin typeface="Hepta Slab"/>
              <a:ea typeface="Hepta Slab"/>
              <a:cs typeface="Hepta Slab"/>
              <a:sym typeface="Hepta Slab"/>
            </a:endParaRPr>
          </a:p>
        </p:txBody>
      </p:sp>
      <p:sp>
        <p:nvSpPr>
          <p:cNvPr id="1549" name="Google Shape;1549;p179"/>
          <p:cNvSpPr txBox="1"/>
          <p:nvPr/>
        </p:nvSpPr>
        <p:spPr>
          <a:xfrm>
            <a:off x="2584875" y="2616675"/>
            <a:ext cx="528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apply what we’ve learned about fraction multiplication.</a:t>
            </a:r>
            <a:endParaRPr>
              <a:latin typeface="Quicksand"/>
              <a:ea typeface="Quicksand"/>
              <a:cs typeface="Quicksand"/>
              <a:sym typeface="Quicksand"/>
            </a:endParaRPr>
          </a:p>
        </p:txBody>
      </p:sp>
      <p:sp>
        <p:nvSpPr>
          <p:cNvPr id="1550" name="Google Shape;1550;p179"/>
          <p:cNvSpPr/>
          <p:nvPr/>
        </p:nvSpPr>
        <p:spPr>
          <a:xfrm>
            <a:off x="2197702" y="2574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7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 5.NF.B.4.b</a:t>
            </a:r>
            <a:endParaRPr sz="1100">
              <a:latin typeface="Quicksand"/>
              <a:ea typeface="Quicksand"/>
              <a:cs typeface="Quicksand"/>
              <a:sym typeface="Quicksand"/>
            </a:endParaRPr>
          </a:p>
        </p:txBody>
      </p:sp>
      <p:sp>
        <p:nvSpPr>
          <p:cNvPr id="1552" name="Google Shape;1552;p179"/>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6" name="Shape 1556"/>
        <p:cNvGrpSpPr/>
        <p:nvPr/>
      </p:nvGrpSpPr>
      <p:grpSpPr>
        <a:xfrm>
          <a:off x="0" y="0"/>
          <a:ext cx="0" cy="0"/>
          <a:chOff x="0" y="0"/>
          <a:chExt cx="0" cy="0"/>
        </a:xfrm>
      </p:grpSpPr>
      <p:sp>
        <p:nvSpPr>
          <p:cNvPr id="1557" name="Google Shape;1557;p180"/>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Number Talk: Multiply Fractions</a:t>
            </a:r>
            <a:endParaRPr b="0" sz="2900">
              <a:solidFill>
                <a:schemeClr val="accent5"/>
              </a:solidFill>
              <a:latin typeface="Hepta Slab"/>
              <a:ea typeface="Hepta Slab"/>
              <a:cs typeface="Hepta Slab"/>
              <a:sym typeface="Hepta Slab"/>
            </a:endParaRPr>
          </a:p>
        </p:txBody>
      </p:sp>
      <p:sp>
        <p:nvSpPr>
          <p:cNvPr id="1558" name="Google Shape;1558;p180"/>
          <p:cNvSpPr txBox="1"/>
          <p:nvPr/>
        </p:nvSpPr>
        <p:spPr>
          <a:xfrm>
            <a:off x="8215450" y="836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59" name="Google Shape;1559;p180"/>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Evaluate each expression. Be prepared to explain your reasoning. </a:t>
            </a:r>
            <a:endParaRPr sz="1500">
              <a:latin typeface="Bitter"/>
              <a:ea typeface="Bitter"/>
              <a:cs typeface="Bitter"/>
              <a:sym typeface="Bitter"/>
            </a:endParaRPr>
          </a:p>
        </p:txBody>
      </p:sp>
      <p:pic>
        <p:nvPicPr>
          <p:cNvPr id="1560" name="Google Shape;1560;p180"/>
          <p:cNvPicPr preferRelativeResize="0"/>
          <p:nvPr/>
        </p:nvPicPr>
        <p:blipFill>
          <a:blip r:embed="rId3">
            <a:alphaModFix/>
          </a:blip>
          <a:stretch>
            <a:fillRect/>
          </a:stretch>
        </p:blipFill>
        <p:spPr>
          <a:xfrm>
            <a:off x="3002750" y="2193350"/>
            <a:ext cx="2917125" cy="633175"/>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4" name="Shape 1564"/>
        <p:cNvGrpSpPr/>
        <p:nvPr/>
      </p:nvGrpSpPr>
      <p:grpSpPr>
        <a:xfrm>
          <a:off x="0" y="0"/>
          <a:ext cx="0" cy="0"/>
          <a:chOff x="0" y="0"/>
          <a:chExt cx="0" cy="0"/>
        </a:xfrm>
      </p:grpSpPr>
      <p:sp>
        <p:nvSpPr>
          <p:cNvPr id="1565" name="Google Shape;1565;p181"/>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Number Talk: Multiply Fractions</a:t>
            </a:r>
            <a:endParaRPr b="0" sz="2900">
              <a:solidFill>
                <a:schemeClr val="accent5"/>
              </a:solidFill>
              <a:latin typeface="Hepta Slab"/>
              <a:ea typeface="Hepta Slab"/>
              <a:cs typeface="Hepta Slab"/>
              <a:sym typeface="Hepta Slab"/>
            </a:endParaRPr>
          </a:p>
        </p:txBody>
      </p:sp>
      <p:sp>
        <p:nvSpPr>
          <p:cNvPr id="1566" name="Google Shape;1566;p181"/>
          <p:cNvSpPr txBox="1"/>
          <p:nvPr/>
        </p:nvSpPr>
        <p:spPr>
          <a:xfrm>
            <a:off x="8215450" y="836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67" name="Google Shape;1567;p181"/>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Evaluate each expression. Be prepared to explain your reasoning. </a:t>
            </a:r>
            <a:endParaRPr sz="1500">
              <a:latin typeface="Bitter"/>
              <a:ea typeface="Bitter"/>
              <a:cs typeface="Bitter"/>
              <a:sym typeface="Bitter"/>
            </a:endParaRPr>
          </a:p>
        </p:txBody>
      </p:sp>
      <p:pic>
        <p:nvPicPr>
          <p:cNvPr id="1568" name="Google Shape;1568;p181"/>
          <p:cNvPicPr preferRelativeResize="0"/>
          <p:nvPr/>
        </p:nvPicPr>
        <p:blipFill>
          <a:blip r:embed="rId3">
            <a:alphaModFix/>
          </a:blip>
          <a:stretch>
            <a:fillRect/>
          </a:stretch>
        </p:blipFill>
        <p:spPr>
          <a:xfrm>
            <a:off x="3869050" y="2073825"/>
            <a:ext cx="1405900" cy="995850"/>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2" name="Shape 1572"/>
        <p:cNvGrpSpPr/>
        <p:nvPr/>
      </p:nvGrpSpPr>
      <p:grpSpPr>
        <a:xfrm>
          <a:off x="0" y="0"/>
          <a:ext cx="0" cy="0"/>
          <a:chOff x="0" y="0"/>
          <a:chExt cx="0" cy="0"/>
        </a:xfrm>
      </p:grpSpPr>
      <p:sp>
        <p:nvSpPr>
          <p:cNvPr id="1573" name="Google Shape;1573;p182"/>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Number Talk: Multiply Fractions</a:t>
            </a:r>
            <a:endParaRPr b="0" sz="2900">
              <a:solidFill>
                <a:schemeClr val="accent5"/>
              </a:solidFill>
              <a:latin typeface="Hepta Slab"/>
              <a:ea typeface="Hepta Slab"/>
              <a:cs typeface="Hepta Slab"/>
              <a:sym typeface="Hepta Slab"/>
            </a:endParaRPr>
          </a:p>
        </p:txBody>
      </p:sp>
      <p:sp>
        <p:nvSpPr>
          <p:cNvPr id="1574" name="Google Shape;1574;p182"/>
          <p:cNvSpPr txBox="1"/>
          <p:nvPr/>
        </p:nvSpPr>
        <p:spPr>
          <a:xfrm>
            <a:off x="8215450" y="836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75" name="Google Shape;1575;p182"/>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Evaluate each expression. Be prepared to explain your reasoning. </a:t>
            </a:r>
            <a:endParaRPr sz="1500">
              <a:latin typeface="Bitter"/>
              <a:ea typeface="Bitter"/>
              <a:cs typeface="Bitter"/>
              <a:sym typeface="Bitter"/>
            </a:endParaRPr>
          </a:p>
        </p:txBody>
      </p:sp>
      <p:pic>
        <p:nvPicPr>
          <p:cNvPr id="1576" name="Google Shape;1576;p182"/>
          <p:cNvPicPr preferRelativeResize="0"/>
          <p:nvPr/>
        </p:nvPicPr>
        <p:blipFill>
          <a:blip r:embed="rId3">
            <a:alphaModFix/>
          </a:blip>
          <a:stretch>
            <a:fillRect/>
          </a:stretch>
        </p:blipFill>
        <p:spPr>
          <a:xfrm>
            <a:off x="3681425" y="2151000"/>
            <a:ext cx="1654475" cy="841500"/>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0" name="Shape 1580"/>
        <p:cNvGrpSpPr/>
        <p:nvPr/>
      </p:nvGrpSpPr>
      <p:grpSpPr>
        <a:xfrm>
          <a:off x="0" y="0"/>
          <a:ext cx="0" cy="0"/>
          <a:chOff x="0" y="0"/>
          <a:chExt cx="0" cy="0"/>
        </a:xfrm>
      </p:grpSpPr>
      <p:sp>
        <p:nvSpPr>
          <p:cNvPr id="1581" name="Google Shape;1581;p183"/>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Hepta Slab"/>
                <a:ea typeface="Hepta Slab"/>
                <a:cs typeface="Hepta Slab"/>
                <a:sym typeface="Hepta Slab"/>
              </a:rPr>
              <a:t>Number Talk: Multiply Fractions</a:t>
            </a:r>
            <a:endParaRPr b="0" sz="2900">
              <a:solidFill>
                <a:schemeClr val="accent5"/>
              </a:solidFill>
              <a:latin typeface="Hepta Slab"/>
              <a:ea typeface="Hepta Slab"/>
              <a:cs typeface="Hepta Slab"/>
              <a:sym typeface="Hepta Slab"/>
            </a:endParaRPr>
          </a:p>
        </p:txBody>
      </p:sp>
      <p:sp>
        <p:nvSpPr>
          <p:cNvPr id="1582" name="Google Shape;1582;p183"/>
          <p:cNvSpPr txBox="1"/>
          <p:nvPr/>
        </p:nvSpPr>
        <p:spPr>
          <a:xfrm>
            <a:off x="8215450" y="836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83" name="Google Shape;1583;p183"/>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Evaluate each expression. Be prepared to explain your reasoning. </a:t>
            </a:r>
            <a:endParaRPr sz="1500">
              <a:latin typeface="Bitter"/>
              <a:ea typeface="Bitter"/>
              <a:cs typeface="Bitter"/>
              <a:sym typeface="Bitter"/>
            </a:endParaRPr>
          </a:p>
        </p:txBody>
      </p:sp>
      <p:pic>
        <p:nvPicPr>
          <p:cNvPr id="1584" name="Google Shape;1584;p183"/>
          <p:cNvPicPr preferRelativeResize="0"/>
          <p:nvPr/>
        </p:nvPicPr>
        <p:blipFill>
          <a:blip r:embed="rId3">
            <a:alphaModFix/>
          </a:blip>
          <a:stretch>
            <a:fillRect/>
          </a:stretch>
        </p:blipFill>
        <p:spPr>
          <a:xfrm>
            <a:off x="3837750" y="2151000"/>
            <a:ext cx="1468500" cy="841500"/>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8" name="Shape 1588"/>
        <p:cNvGrpSpPr/>
        <p:nvPr/>
      </p:nvGrpSpPr>
      <p:grpSpPr>
        <a:xfrm>
          <a:off x="0" y="0"/>
          <a:ext cx="0" cy="0"/>
          <a:chOff x="0" y="0"/>
          <a:chExt cx="0" cy="0"/>
        </a:xfrm>
      </p:grpSpPr>
      <p:sp>
        <p:nvSpPr>
          <p:cNvPr id="1589" name="Google Shape;1589;p184"/>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Info Gap: Area</a:t>
            </a:r>
            <a:endParaRPr b="0" sz="2800">
              <a:solidFill>
                <a:schemeClr val="accent5"/>
              </a:solidFill>
              <a:latin typeface="Hepta Slab"/>
              <a:ea typeface="Hepta Slab"/>
              <a:cs typeface="Hepta Slab"/>
              <a:sym typeface="Hepta Slab"/>
            </a:endParaRPr>
          </a:p>
        </p:txBody>
      </p:sp>
      <p:sp>
        <p:nvSpPr>
          <p:cNvPr id="1590" name="Google Shape;1590;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591" name="Google Shape;1591;p184"/>
          <p:cNvPicPr preferRelativeResize="0"/>
          <p:nvPr/>
        </p:nvPicPr>
        <p:blipFill>
          <a:blip r:embed="rId3">
            <a:alphaModFix/>
          </a:blip>
          <a:stretch>
            <a:fillRect/>
          </a:stretch>
        </p:blipFill>
        <p:spPr>
          <a:xfrm>
            <a:off x="952500" y="1281100"/>
            <a:ext cx="6924675" cy="25812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sp>
        <p:nvSpPr>
          <p:cNvPr id="1596" name="Google Shape;1596;p185"/>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 Info Gap: Area</a:t>
            </a:r>
            <a:endParaRPr b="0" sz="2800">
              <a:solidFill>
                <a:schemeClr val="accent5"/>
              </a:solidFill>
              <a:latin typeface="Hepta Slab"/>
              <a:ea typeface="Hepta Slab"/>
              <a:cs typeface="Hepta Slab"/>
              <a:sym typeface="Hepta Slab"/>
            </a:endParaRPr>
          </a:p>
        </p:txBody>
      </p:sp>
      <p:sp>
        <p:nvSpPr>
          <p:cNvPr id="1597" name="Google Shape;1597;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598" name="Google Shape;1598;p185"/>
          <p:cNvPicPr preferRelativeResize="0"/>
          <p:nvPr/>
        </p:nvPicPr>
        <p:blipFill>
          <a:blip r:embed="rId3">
            <a:alphaModFix/>
          </a:blip>
          <a:stretch>
            <a:fillRect/>
          </a:stretch>
        </p:blipFill>
        <p:spPr>
          <a:xfrm>
            <a:off x="995375" y="1068250"/>
            <a:ext cx="6667500" cy="35718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2" name="Shape 1602"/>
        <p:cNvGrpSpPr/>
        <p:nvPr/>
      </p:nvGrpSpPr>
      <p:grpSpPr>
        <a:xfrm>
          <a:off x="0" y="0"/>
          <a:ext cx="0" cy="0"/>
          <a:chOff x="0" y="0"/>
          <a:chExt cx="0" cy="0"/>
        </a:xfrm>
      </p:grpSpPr>
      <p:sp>
        <p:nvSpPr>
          <p:cNvPr id="1603" name="Google Shape;1603;p186"/>
          <p:cNvSpPr txBox="1"/>
          <p:nvPr>
            <p:ph type="ctrTitle"/>
          </p:nvPr>
        </p:nvSpPr>
        <p:spPr>
          <a:xfrm>
            <a:off x="504275" y="5927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Fill in the Blank</a:t>
            </a:r>
            <a:endParaRPr b="0" sz="2500">
              <a:solidFill>
                <a:schemeClr val="accent5"/>
              </a:solidFill>
              <a:latin typeface="Hepta Slab"/>
              <a:ea typeface="Hepta Slab"/>
              <a:cs typeface="Hepta Slab"/>
              <a:sym typeface="Hepta Slab"/>
            </a:endParaRPr>
          </a:p>
        </p:txBody>
      </p:sp>
      <p:sp>
        <p:nvSpPr>
          <p:cNvPr id="1604" name="Google Shape;1604;p186"/>
          <p:cNvSpPr txBox="1"/>
          <p:nvPr/>
        </p:nvSpPr>
        <p:spPr>
          <a:xfrm>
            <a:off x="8055000" y="67225"/>
            <a:ext cx="1004100" cy="6876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05" name="Google Shape;1605;p186"/>
          <p:cNvSpPr txBox="1"/>
          <p:nvPr/>
        </p:nvSpPr>
        <p:spPr>
          <a:xfrm>
            <a:off x="622450" y="1147750"/>
            <a:ext cx="78366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Fill in the blanks to make each equation true. Be prepared to explain your reasoning.</a:t>
            </a:r>
            <a:endParaRPr sz="1500">
              <a:latin typeface="Bitter"/>
              <a:ea typeface="Bitter"/>
              <a:cs typeface="Bitter"/>
              <a:sym typeface="Bitter"/>
            </a:endParaRPr>
          </a:p>
        </p:txBody>
      </p:sp>
      <p:pic>
        <p:nvPicPr>
          <p:cNvPr id="1606" name="Google Shape;1606;p186"/>
          <p:cNvPicPr preferRelativeResize="0"/>
          <p:nvPr/>
        </p:nvPicPr>
        <p:blipFill>
          <a:blip r:embed="rId3">
            <a:alphaModFix/>
          </a:blip>
          <a:stretch>
            <a:fillRect/>
          </a:stretch>
        </p:blipFill>
        <p:spPr>
          <a:xfrm>
            <a:off x="1245375" y="1723000"/>
            <a:ext cx="2266950" cy="2790825"/>
          </a:xfrm>
          <a:prstGeom prst="rect">
            <a:avLst/>
          </a:prstGeom>
          <a:noFill/>
          <a:ln cap="flat" cmpd="sng" w="28575">
            <a:solidFill>
              <a:schemeClr val="dk2"/>
            </a:solidFill>
            <a:prstDash val="solid"/>
            <a:round/>
            <a:headEnd len="sm" w="sm" type="none"/>
            <a:tailEnd len="sm" w="sm" type="none"/>
          </a:ln>
        </p:spPr>
      </p:pic>
      <p:pic>
        <p:nvPicPr>
          <p:cNvPr id="1607" name="Google Shape;1607;p186"/>
          <p:cNvPicPr preferRelativeResize="0"/>
          <p:nvPr/>
        </p:nvPicPr>
        <p:blipFill>
          <a:blip r:embed="rId4">
            <a:alphaModFix/>
          </a:blip>
          <a:stretch>
            <a:fillRect/>
          </a:stretch>
        </p:blipFill>
        <p:spPr>
          <a:xfrm>
            <a:off x="4650575" y="1687275"/>
            <a:ext cx="2495187" cy="27908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1" name="Shape 1611"/>
        <p:cNvGrpSpPr/>
        <p:nvPr/>
      </p:nvGrpSpPr>
      <p:grpSpPr>
        <a:xfrm>
          <a:off x="0" y="0"/>
          <a:ext cx="0" cy="0"/>
          <a:chOff x="0" y="0"/>
          <a:chExt cx="0" cy="0"/>
        </a:xfrm>
      </p:grpSpPr>
      <p:sp>
        <p:nvSpPr>
          <p:cNvPr id="1612" name="Google Shape;1612;p187"/>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613" name="Google Shape;1613;p18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14" name="Google Shape;1614;p187"/>
          <p:cNvSpPr/>
          <p:nvPr/>
        </p:nvSpPr>
        <p:spPr>
          <a:xfrm flipH="1">
            <a:off x="5033146" y="1515875"/>
            <a:ext cx="2278987" cy="16331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87"/>
          <p:cNvSpPr txBox="1"/>
          <p:nvPr/>
        </p:nvSpPr>
        <p:spPr>
          <a:xfrm>
            <a:off x="5575512" y="1723669"/>
            <a:ext cx="1314300" cy="92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Which way do you prefer and why?</a:t>
            </a:r>
            <a:endParaRPr b="1" sz="1100">
              <a:latin typeface="Quicksand"/>
              <a:ea typeface="Quicksand"/>
              <a:cs typeface="Quicksand"/>
              <a:sym typeface="Quicksand"/>
            </a:endParaRPr>
          </a:p>
        </p:txBody>
      </p:sp>
      <p:pic>
        <p:nvPicPr>
          <p:cNvPr id="1616" name="Google Shape;1616;p187"/>
          <p:cNvPicPr preferRelativeResize="0"/>
          <p:nvPr/>
        </p:nvPicPr>
        <p:blipFill>
          <a:blip r:embed="rId3">
            <a:alphaModFix/>
          </a:blip>
          <a:stretch>
            <a:fillRect/>
          </a:stretch>
        </p:blipFill>
        <p:spPr>
          <a:xfrm>
            <a:off x="6826035" y="3233477"/>
            <a:ext cx="1649514" cy="1051148"/>
          </a:xfrm>
          <a:prstGeom prst="rect">
            <a:avLst/>
          </a:prstGeom>
          <a:noFill/>
          <a:ln>
            <a:noFill/>
          </a:ln>
        </p:spPr>
      </p:pic>
      <p:sp>
        <p:nvSpPr>
          <p:cNvPr id="1617" name="Google Shape;1617;p187"/>
          <p:cNvSpPr txBox="1"/>
          <p:nvPr/>
        </p:nvSpPr>
        <p:spPr>
          <a:xfrm>
            <a:off x="622475" y="1669025"/>
            <a:ext cx="3843300" cy="209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Bitter"/>
                <a:ea typeface="Bitter"/>
                <a:cs typeface="Bitter"/>
                <a:sym typeface="Bitter"/>
              </a:rPr>
              <a:t>We multiplied whole numbers by fractions that were written as a sum of a whole number and a fraction and we multiplied whole numbers by fractions greater than 1.</a:t>
            </a:r>
            <a:endParaRPr b="1" sz="1600">
              <a:latin typeface="Bitter"/>
              <a:ea typeface="Bitter"/>
              <a:cs typeface="Bitter"/>
              <a:sym typeface="Bitter"/>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1" name="Shape 1621"/>
        <p:cNvGrpSpPr/>
        <p:nvPr/>
      </p:nvGrpSpPr>
      <p:grpSpPr>
        <a:xfrm>
          <a:off x="0" y="0"/>
          <a:ext cx="0" cy="0"/>
          <a:chOff x="0" y="0"/>
          <a:chExt cx="0" cy="0"/>
        </a:xfrm>
      </p:grpSpPr>
      <p:sp>
        <p:nvSpPr>
          <p:cNvPr id="1622" name="Google Shape;1622;p188"/>
          <p:cNvSpPr txBox="1"/>
          <p:nvPr>
            <p:ph type="ctrTitle"/>
          </p:nvPr>
        </p:nvSpPr>
        <p:spPr>
          <a:xfrm>
            <a:off x="2112300" y="1644000"/>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Multiply More Fractions</a:t>
            </a:r>
            <a:endParaRPr sz="4400">
              <a:solidFill>
                <a:srgbClr val="434343"/>
              </a:solidFill>
              <a:latin typeface="Hepta Slab"/>
              <a:ea typeface="Hepta Slab"/>
              <a:cs typeface="Hepta Slab"/>
              <a:sym typeface="Hepta Slab"/>
            </a:endParaRPr>
          </a:p>
        </p:txBody>
      </p:sp>
      <p:sp>
        <p:nvSpPr>
          <p:cNvPr id="1623" name="Google Shape;1623;p188"/>
          <p:cNvSpPr txBox="1"/>
          <p:nvPr/>
        </p:nvSpPr>
        <p:spPr>
          <a:xfrm>
            <a:off x="2584875" y="2616675"/>
            <a:ext cx="5288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multiply mixed numbers. </a:t>
            </a:r>
            <a:endParaRPr>
              <a:latin typeface="Quicksand"/>
              <a:ea typeface="Quicksand"/>
              <a:cs typeface="Quicksand"/>
              <a:sym typeface="Quicksand"/>
            </a:endParaRPr>
          </a:p>
        </p:txBody>
      </p:sp>
      <p:sp>
        <p:nvSpPr>
          <p:cNvPr id="1624" name="Google Shape;1624;p188"/>
          <p:cNvSpPr/>
          <p:nvPr/>
        </p:nvSpPr>
        <p:spPr>
          <a:xfrm>
            <a:off x="2197702" y="25748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8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5.NF.B.4.b</a:t>
            </a:r>
            <a:endParaRPr sz="1100">
              <a:latin typeface="Quicksand"/>
              <a:ea typeface="Quicksand"/>
              <a:cs typeface="Quicksand"/>
              <a:sym typeface="Quicksand"/>
            </a:endParaRPr>
          </a:p>
        </p:txBody>
      </p:sp>
      <p:sp>
        <p:nvSpPr>
          <p:cNvPr id="1626" name="Google Shape;1626;p188"/>
          <p:cNvSpPr txBox="1"/>
          <p:nvPr/>
        </p:nvSpPr>
        <p:spPr>
          <a:xfrm>
            <a:off x="7770600" y="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sz="8000">
              <a:solidFill>
                <a:schemeClr val="dk2"/>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chemeClr val="dk2"/>
              </a:solidFill>
              <a:latin typeface="Raleway ExtraBold"/>
              <a:ea typeface="Raleway ExtraBold"/>
              <a:cs typeface="Raleway ExtraBold"/>
              <a:sym typeface="Raleway ExtraBold"/>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0" name="Shape 1630"/>
        <p:cNvGrpSpPr/>
        <p:nvPr/>
      </p:nvGrpSpPr>
      <p:grpSpPr>
        <a:xfrm>
          <a:off x="0" y="0"/>
          <a:ext cx="0" cy="0"/>
          <a:chOff x="0" y="0"/>
          <a:chExt cx="0" cy="0"/>
        </a:xfrm>
      </p:grpSpPr>
      <p:sp>
        <p:nvSpPr>
          <p:cNvPr id="1631" name="Google Shape;1631;p189"/>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Number Talk: Multiply Mixed Numbers</a:t>
            </a:r>
            <a:endParaRPr b="0" sz="2700">
              <a:solidFill>
                <a:schemeClr val="accent5"/>
              </a:solidFill>
              <a:latin typeface="Hepta Slab"/>
              <a:ea typeface="Hepta Slab"/>
              <a:cs typeface="Hepta Slab"/>
              <a:sym typeface="Hepta Slab"/>
            </a:endParaRPr>
          </a:p>
        </p:txBody>
      </p:sp>
      <p:sp>
        <p:nvSpPr>
          <p:cNvPr id="1632" name="Google Shape;1632;p189"/>
          <p:cNvSpPr txBox="1"/>
          <p:nvPr/>
        </p:nvSpPr>
        <p:spPr>
          <a:xfrm>
            <a:off x="8251975" y="76500"/>
            <a:ext cx="840600" cy="742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33" name="Google Shape;1633;p189"/>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product mentally.</a:t>
            </a:r>
            <a:endParaRPr sz="1500">
              <a:latin typeface="Bitter"/>
              <a:ea typeface="Bitter"/>
              <a:cs typeface="Bitter"/>
              <a:sym typeface="Bitter"/>
            </a:endParaRPr>
          </a:p>
        </p:txBody>
      </p:sp>
      <p:pic>
        <p:nvPicPr>
          <p:cNvPr id="1634" name="Google Shape;1634;p189"/>
          <p:cNvPicPr preferRelativeResize="0"/>
          <p:nvPr/>
        </p:nvPicPr>
        <p:blipFill>
          <a:blip r:embed="rId3">
            <a:alphaModFix/>
          </a:blip>
          <a:stretch>
            <a:fillRect/>
          </a:stretch>
        </p:blipFill>
        <p:spPr>
          <a:xfrm>
            <a:off x="3919551" y="2107625"/>
            <a:ext cx="1067750" cy="825100"/>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8" name="Shape 1638"/>
        <p:cNvGrpSpPr/>
        <p:nvPr/>
      </p:nvGrpSpPr>
      <p:grpSpPr>
        <a:xfrm>
          <a:off x="0" y="0"/>
          <a:ext cx="0" cy="0"/>
          <a:chOff x="0" y="0"/>
          <a:chExt cx="0" cy="0"/>
        </a:xfrm>
      </p:grpSpPr>
      <p:sp>
        <p:nvSpPr>
          <p:cNvPr id="1639" name="Google Shape;1639;p190"/>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Number Talk: Multiply Mixed Numbers</a:t>
            </a:r>
            <a:endParaRPr b="0" sz="2700">
              <a:solidFill>
                <a:schemeClr val="accent5"/>
              </a:solidFill>
              <a:latin typeface="Hepta Slab"/>
              <a:ea typeface="Hepta Slab"/>
              <a:cs typeface="Hepta Slab"/>
              <a:sym typeface="Hepta Slab"/>
            </a:endParaRPr>
          </a:p>
        </p:txBody>
      </p:sp>
      <p:sp>
        <p:nvSpPr>
          <p:cNvPr id="1640" name="Google Shape;1640;p190"/>
          <p:cNvSpPr txBox="1"/>
          <p:nvPr/>
        </p:nvSpPr>
        <p:spPr>
          <a:xfrm>
            <a:off x="8251975" y="76500"/>
            <a:ext cx="840600" cy="742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41" name="Google Shape;1641;p190"/>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product mentally.</a:t>
            </a:r>
            <a:endParaRPr sz="1500">
              <a:latin typeface="Bitter"/>
              <a:ea typeface="Bitter"/>
              <a:cs typeface="Bitter"/>
              <a:sym typeface="Bitter"/>
            </a:endParaRPr>
          </a:p>
        </p:txBody>
      </p:sp>
      <p:pic>
        <p:nvPicPr>
          <p:cNvPr id="1642" name="Google Shape;1642;p190"/>
          <p:cNvPicPr preferRelativeResize="0"/>
          <p:nvPr/>
        </p:nvPicPr>
        <p:blipFill>
          <a:blip r:embed="rId3">
            <a:alphaModFix/>
          </a:blip>
          <a:stretch>
            <a:fillRect/>
          </a:stretch>
        </p:blipFill>
        <p:spPr>
          <a:xfrm>
            <a:off x="3926200" y="2200500"/>
            <a:ext cx="1387400" cy="918925"/>
          </a:xfrm>
          <a:prstGeom prst="rect">
            <a:avLst/>
          </a:prstGeom>
          <a:noFill/>
          <a:ln>
            <a:noFill/>
          </a:ln>
        </p:spPr>
      </p:pic>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6" name="Shape 1646"/>
        <p:cNvGrpSpPr/>
        <p:nvPr/>
      </p:nvGrpSpPr>
      <p:grpSpPr>
        <a:xfrm>
          <a:off x="0" y="0"/>
          <a:ext cx="0" cy="0"/>
          <a:chOff x="0" y="0"/>
          <a:chExt cx="0" cy="0"/>
        </a:xfrm>
      </p:grpSpPr>
      <p:sp>
        <p:nvSpPr>
          <p:cNvPr id="1647" name="Google Shape;1647;p191"/>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Number Talk: Multiply Mixed Numbers</a:t>
            </a:r>
            <a:endParaRPr b="0" sz="2700">
              <a:solidFill>
                <a:schemeClr val="accent5"/>
              </a:solidFill>
              <a:latin typeface="Hepta Slab"/>
              <a:ea typeface="Hepta Slab"/>
              <a:cs typeface="Hepta Slab"/>
              <a:sym typeface="Hepta Slab"/>
            </a:endParaRPr>
          </a:p>
        </p:txBody>
      </p:sp>
      <p:sp>
        <p:nvSpPr>
          <p:cNvPr id="1648" name="Google Shape;1648;p191"/>
          <p:cNvSpPr txBox="1"/>
          <p:nvPr/>
        </p:nvSpPr>
        <p:spPr>
          <a:xfrm>
            <a:off x="8251975" y="76500"/>
            <a:ext cx="840600" cy="742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49" name="Google Shape;1649;p191"/>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product mentally.</a:t>
            </a:r>
            <a:endParaRPr sz="1500">
              <a:latin typeface="Bitter"/>
              <a:ea typeface="Bitter"/>
              <a:cs typeface="Bitter"/>
              <a:sym typeface="Bitter"/>
            </a:endParaRPr>
          </a:p>
        </p:txBody>
      </p:sp>
      <p:pic>
        <p:nvPicPr>
          <p:cNvPr id="1650" name="Google Shape;1650;p191"/>
          <p:cNvPicPr preferRelativeResize="0"/>
          <p:nvPr/>
        </p:nvPicPr>
        <p:blipFill>
          <a:blip r:embed="rId3">
            <a:alphaModFix/>
          </a:blip>
          <a:stretch>
            <a:fillRect/>
          </a:stretch>
        </p:blipFill>
        <p:spPr>
          <a:xfrm>
            <a:off x="4031250" y="2154788"/>
            <a:ext cx="1177300" cy="833925"/>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4" name="Shape 1654"/>
        <p:cNvGrpSpPr/>
        <p:nvPr/>
      </p:nvGrpSpPr>
      <p:grpSpPr>
        <a:xfrm>
          <a:off x="0" y="0"/>
          <a:ext cx="0" cy="0"/>
          <a:chOff x="0" y="0"/>
          <a:chExt cx="0" cy="0"/>
        </a:xfrm>
      </p:grpSpPr>
      <p:sp>
        <p:nvSpPr>
          <p:cNvPr id="1655" name="Google Shape;1655;p192"/>
          <p:cNvSpPr txBox="1"/>
          <p:nvPr>
            <p:ph type="ctrTitle"/>
          </p:nvPr>
        </p:nvSpPr>
        <p:spPr>
          <a:xfrm>
            <a:off x="733700" y="530922"/>
            <a:ext cx="7772400" cy="6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chemeClr val="accent5"/>
                </a:solidFill>
                <a:latin typeface="Hepta Slab"/>
                <a:ea typeface="Hepta Slab"/>
                <a:cs typeface="Hepta Slab"/>
                <a:sym typeface="Hepta Slab"/>
              </a:rPr>
              <a:t> Number Talk: Multiply Mixed Numbers</a:t>
            </a:r>
            <a:endParaRPr b="0" sz="2700">
              <a:solidFill>
                <a:schemeClr val="accent5"/>
              </a:solidFill>
              <a:latin typeface="Hepta Slab"/>
              <a:ea typeface="Hepta Slab"/>
              <a:cs typeface="Hepta Slab"/>
              <a:sym typeface="Hepta Slab"/>
            </a:endParaRPr>
          </a:p>
        </p:txBody>
      </p:sp>
      <p:sp>
        <p:nvSpPr>
          <p:cNvPr id="1656" name="Google Shape;1656;p192"/>
          <p:cNvSpPr txBox="1"/>
          <p:nvPr/>
        </p:nvSpPr>
        <p:spPr>
          <a:xfrm>
            <a:off x="8251975" y="76500"/>
            <a:ext cx="840600" cy="742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57" name="Google Shape;1657;p192"/>
          <p:cNvSpPr txBox="1"/>
          <p:nvPr/>
        </p:nvSpPr>
        <p:spPr>
          <a:xfrm>
            <a:off x="776575" y="1196625"/>
            <a:ext cx="72468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Find the value of each product mentally.</a:t>
            </a:r>
            <a:endParaRPr sz="1500">
              <a:latin typeface="Bitter"/>
              <a:ea typeface="Bitter"/>
              <a:cs typeface="Bitter"/>
              <a:sym typeface="Bitter"/>
            </a:endParaRPr>
          </a:p>
        </p:txBody>
      </p:sp>
      <p:pic>
        <p:nvPicPr>
          <p:cNvPr id="1658" name="Google Shape;1658;p192"/>
          <p:cNvPicPr preferRelativeResize="0"/>
          <p:nvPr/>
        </p:nvPicPr>
        <p:blipFill>
          <a:blip r:embed="rId3">
            <a:alphaModFix/>
          </a:blip>
          <a:stretch>
            <a:fillRect/>
          </a:stretch>
        </p:blipFill>
        <p:spPr>
          <a:xfrm>
            <a:off x="3848900" y="2186225"/>
            <a:ext cx="1542000" cy="947500"/>
          </a:xfrm>
          <a:prstGeom prst="rect">
            <a:avLst/>
          </a:prstGeom>
          <a:noFill/>
          <a:ln>
            <a:noFill/>
          </a:ln>
        </p:spPr>
      </p:pic>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2" name="Shape 1662"/>
        <p:cNvGrpSpPr/>
        <p:nvPr/>
      </p:nvGrpSpPr>
      <p:grpSpPr>
        <a:xfrm>
          <a:off x="0" y="0"/>
          <a:ext cx="0" cy="0"/>
          <a:chOff x="0" y="0"/>
          <a:chExt cx="0" cy="0"/>
        </a:xfrm>
      </p:grpSpPr>
      <p:sp>
        <p:nvSpPr>
          <p:cNvPr id="1663" name="Google Shape;1663;p193"/>
          <p:cNvSpPr txBox="1"/>
          <p:nvPr>
            <p:ph type="ctrTitle"/>
          </p:nvPr>
        </p:nvSpPr>
        <p:spPr>
          <a:xfrm>
            <a:off x="361825" y="440771"/>
            <a:ext cx="7772400" cy="57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Hepta Slab"/>
                <a:ea typeface="Hepta Slab"/>
                <a:cs typeface="Hepta Slab"/>
                <a:sym typeface="Hepta Slab"/>
              </a:rPr>
              <a:t>Multiply Your Way</a:t>
            </a:r>
            <a:endParaRPr b="0" sz="2800">
              <a:solidFill>
                <a:schemeClr val="accent5"/>
              </a:solidFill>
              <a:latin typeface="Hepta Slab"/>
              <a:ea typeface="Hepta Slab"/>
              <a:cs typeface="Hepta Slab"/>
              <a:sym typeface="Hepta Slab"/>
            </a:endParaRPr>
          </a:p>
        </p:txBody>
      </p:sp>
      <p:sp>
        <p:nvSpPr>
          <p:cNvPr id="1664" name="Google Shape;1664;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65" name="Google Shape;1665;p193"/>
          <p:cNvSpPr txBox="1"/>
          <p:nvPr/>
        </p:nvSpPr>
        <p:spPr>
          <a:xfrm>
            <a:off x="515300" y="1062025"/>
            <a:ext cx="71223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Bitter"/>
                <a:ea typeface="Bitter"/>
                <a:cs typeface="Bitter"/>
                <a:sym typeface="Bitter"/>
              </a:rPr>
              <a:t>Write numbers from the list in the blank spaces so the situations make sense. Each number will be used only one time. Be prepared to explain your thinking. </a:t>
            </a:r>
            <a:endParaRPr>
              <a:latin typeface="Bitter"/>
              <a:ea typeface="Bitter"/>
              <a:cs typeface="Bitter"/>
              <a:sym typeface="Bitter"/>
            </a:endParaRPr>
          </a:p>
        </p:txBody>
      </p:sp>
      <p:pic>
        <p:nvPicPr>
          <p:cNvPr id="1666" name="Google Shape;1666;p193"/>
          <p:cNvPicPr preferRelativeResize="0"/>
          <p:nvPr/>
        </p:nvPicPr>
        <p:blipFill>
          <a:blip r:embed="rId3">
            <a:alphaModFix/>
          </a:blip>
          <a:stretch>
            <a:fillRect/>
          </a:stretch>
        </p:blipFill>
        <p:spPr>
          <a:xfrm>
            <a:off x="2931325" y="1672975"/>
            <a:ext cx="1905000" cy="485775"/>
          </a:xfrm>
          <a:prstGeom prst="rect">
            <a:avLst/>
          </a:prstGeom>
          <a:noFill/>
          <a:ln>
            <a:noFill/>
          </a:ln>
        </p:spPr>
      </p:pic>
      <p:pic>
        <p:nvPicPr>
          <p:cNvPr id="1667" name="Google Shape;1667;p193"/>
          <p:cNvPicPr preferRelativeResize="0"/>
          <p:nvPr/>
        </p:nvPicPr>
        <p:blipFill>
          <a:blip r:embed="rId4">
            <a:alphaModFix/>
          </a:blip>
          <a:stretch>
            <a:fillRect/>
          </a:stretch>
        </p:blipFill>
        <p:spPr>
          <a:xfrm>
            <a:off x="1702600" y="2289700"/>
            <a:ext cx="5025777" cy="26799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1" name="Shape 1671"/>
        <p:cNvGrpSpPr/>
        <p:nvPr/>
      </p:nvGrpSpPr>
      <p:grpSpPr>
        <a:xfrm>
          <a:off x="0" y="0"/>
          <a:ext cx="0" cy="0"/>
          <a:chOff x="0" y="0"/>
          <a:chExt cx="0" cy="0"/>
        </a:xfrm>
      </p:grpSpPr>
      <p:sp>
        <p:nvSpPr>
          <p:cNvPr id="1672" name="Google Shape;1672;p194"/>
          <p:cNvSpPr txBox="1"/>
          <p:nvPr>
            <p:ph type="ctrTitle"/>
          </p:nvPr>
        </p:nvSpPr>
        <p:spPr>
          <a:xfrm>
            <a:off x="504275" y="592771"/>
            <a:ext cx="77724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accent5"/>
                </a:solidFill>
                <a:latin typeface="Hepta Slab"/>
                <a:ea typeface="Hepta Slab"/>
                <a:cs typeface="Hepta Slab"/>
                <a:sym typeface="Hepta Slab"/>
              </a:rPr>
              <a:t>Equivalent Expressions</a:t>
            </a:r>
            <a:endParaRPr b="0" sz="2500">
              <a:solidFill>
                <a:schemeClr val="accent5"/>
              </a:solidFill>
              <a:latin typeface="Hepta Slab"/>
              <a:ea typeface="Hepta Slab"/>
              <a:cs typeface="Hepta Slab"/>
              <a:sym typeface="Hepta Slab"/>
            </a:endParaRPr>
          </a:p>
        </p:txBody>
      </p:sp>
      <p:sp>
        <p:nvSpPr>
          <p:cNvPr id="1673" name="Google Shape;1673;p194"/>
          <p:cNvSpPr txBox="1"/>
          <p:nvPr/>
        </p:nvSpPr>
        <p:spPr>
          <a:xfrm>
            <a:off x="8055000" y="67225"/>
            <a:ext cx="1004100" cy="6876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74" name="Google Shape;1674;p194"/>
          <p:cNvSpPr txBox="1"/>
          <p:nvPr/>
        </p:nvSpPr>
        <p:spPr>
          <a:xfrm>
            <a:off x="622450" y="1147750"/>
            <a:ext cx="78366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itter"/>
                <a:ea typeface="Bitter"/>
                <a:cs typeface="Bitter"/>
                <a:sym typeface="Bitter"/>
              </a:rPr>
              <a:t>Fill in the missing parts of the table so that each row shows equivalent expressions</a:t>
            </a:r>
            <a:endParaRPr sz="1500">
              <a:latin typeface="Bitter"/>
              <a:ea typeface="Bitter"/>
              <a:cs typeface="Bitter"/>
              <a:sym typeface="Bitter"/>
            </a:endParaRPr>
          </a:p>
        </p:txBody>
      </p:sp>
      <p:pic>
        <p:nvPicPr>
          <p:cNvPr id="1675" name="Google Shape;1675;p194"/>
          <p:cNvPicPr preferRelativeResize="0"/>
          <p:nvPr/>
        </p:nvPicPr>
        <p:blipFill>
          <a:blip r:embed="rId3">
            <a:alphaModFix/>
          </a:blip>
          <a:stretch>
            <a:fillRect/>
          </a:stretch>
        </p:blipFill>
        <p:spPr>
          <a:xfrm>
            <a:off x="2045475" y="1737275"/>
            <a:ext cx="4514850" cy="23907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9" name="Shape 1679"/>
        <p:cNvGrpSpPr/>
        <p:nvPr/>
      </p:nvGrpSpPr>
      <p:grpSpPr>
        <a:xfrm>
          <a:off x="0" y="0"/>
          <a:ext cx="0" cy="0"/>
          <a:chOff x="0" y="0"/>
          <a:chExt cx="0" cy="0"/>
        </a:xfrm>
      </p:grpSpPr>
      <p:sp>
        <p:nvSpPr>
          <p:cNvPr id="1680" name="Google Shape;1680;p195"/>
          <p:cNvSpPr txBox="1"/>
          <p:nvPr>
            <p:ph type="ctrTitle"/>
          </p:nvPr>
        </p:nvSpPr>
        <p:spPr>
          <a:xfrm>
            <a:off x="574550" y="618846"/>
            <a:ext cx="7772400" cy="56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1681" name="Google Shape;1681;p19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82" name="Google Shape;1682;p195"/>
          <p:cNvSpPr/>
          <p:nvPr/>
        </p:nvSpPr>
        <p:spPr>
          <a:xfrm flipH="1">
            <a:off x="5033146" y="1515875"/>
            <a:ext cx="2278987" cy="163310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95"/>
          <p:cNvSpPr txBox="1"/>
          <p:nvPr/>
        </p:nvSpPr>
        <p:spPr>
          <a:xfrm>
            <a:off x="5575512" y="1723669"/>
            <a:ext cx="1314300" cy="92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Tell me everything you know about this expression.</a:t>
            </a:r>
            <a:endParaRPr b="1" sz="1100">
              <a:latin typeface="Quicksand"/>
              <a:ea typeface="Quicksand"/>
              <a:cs typeface="Quicksand"/>
              <a:sym typeface="Quicksand"/>
            </a:endParaRPr>
          </a:p>
        </p:txBody>
      </p:sp>
      <p:pic>
        <p:nvPicPr>
          <p:cNvPr id="1684" name="Google Shape;1684;p195"/>
          <p:cNvPicPr preferRelativeResize="0"/>
          <p:nvPr/>
        </p:nvPicPr>
        <p:blipFill>
          <a:blip r:embed="rId3">
            <a:alphaModFix/>
          </a:blip>
          <a:stretch>
            <a:fillRect/>
          </a:stretch>
        </p:blipFill>
        <p:spPr>
          <a:xfrm>
            <a:off x="6826035" y="3233477"/>
            <a:ext cx="1649514" cy="1051148"/>
          </a:xfrm>
          <a:prstGeom prst="rect">
            <a:avLst/>
          </a:prstGeom>
          <a:noFill/>
          <a:ln>
            <a:noFill/>
          </a:ln>
        </p:spPr>
      </p:pic>
      <p:pic>
        <p:nvPicPr>
          <p:cNvPr id="1685" name="Google Shape;1685;p195"/>
          <p:cNvPicPr preferRelativeResize="0"/>
          <p:nvPr/>
        </p:nvPicPr>
        <p:blipFill>
          <a:blip r:embed="rId4">
            <a:alphaModFix/>
          </a:blip>
          <a:stretch>
            <a:fillRect/>
          </a:stretch>
        </p:blipFill>
        <p:spPr>
          <a:xfrm>
            <a:off x="1273975" y="1680779"/>
            <a:ext cx="1527325" cy="1011600"/>
          </a:xfrm>
          <a:prstGeom prst="rect">
            <a:avLst/>
          </a:prstGeom>
          <a:noFill/>
          <a:ln>
            <a:noFill/>
          </a:ln>
        </p:spPr>
      </p:pic>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9" name="Shape 1689"/>
        <p:cNvGrpSpPr/>
        <p:nvPr/>
      </p:nvGrpSpPr>
      <p:grpSpPr>
        <a:xfrm>
          <a:off x="0" y="0"/>
          <a:ext cx="0" cy="0"/>
          <a:chOff x="0" y="0"/>
          <a:chExt cx="0" cy="0"/>
        </a:xfrm>
      </p:grpSpPr>
      <p:sp>
        <p:nvSpPr>
          <p:cNvPr id="1690" name="Google Shape;1690;p196"/>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691" name="Google Shape;1691;p19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92" name="Google Shape;1692;p196"/>
          <p:cNvPicPr preferRelativeResize="0"/>
          <p:nvPr/>
        </p:nvPicPr>
        <p:blipFill>
          <a:blip r:embed="rId3">
            <a:alphaModFix/>
          </a:blip>
          <a:stretch>
            <a:fillRect/>
          </a:stretch>
        </p:blipFill>
        <p:spPr>
          <a:xfrm>
            <a:off x="1295400" y="1394375"/>
            <a:ext cx="6657975" cy="28384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6" name="Shape 1696"/>
        <p:cNvGrpSpPr/>
        <p:nvPr/>
      </p:nvGrpSpPr>
      <p:grpSpPr>
        <a:xfrm>
          <a:off x="0" y="0"/>
          <a:ext cx="0" cy="0"/>
          <a:chOff x="0" y="0"/>
          <a:chExt cx="0" cy="0"/>
        </a:xfrm>
      </p:grpSpPr>
      <p:sp>
        <p:nvSpPr>
          <p:cNvPr id="1697" name="Google Shape;1697;p197"/>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698" name="Google Shape;1698;p197"/>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99" name="Google Shape;1699;p197"/>
          <p:cNvPicPr preferRelativeResize="0"/>
          <p:nvPr/>
        </p:nvPicPr>
        <p:blipFill>
          <a:blip r:embed="rId3">
            <a:alphaModFix/>
          </a:blip>
          <a:stretch>
            <a:fillRect/>
          </a:stretch>
        </p:blipFill>
        <p:spPr>
          <a:xfrm>
            <a:off x="2588425" y="1280050"/>
            <a:ext cx="3752203" cy="35253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3" name="Shape 1703"/>
        <p:cNvGrpSpPr/>
        <p:nvPr/>
      </p:nvGrpSpPr>
      <p:grpSpPr>
        <a:xfrm>
          <a:off x="0" y="0"/>
          <a:ext cx="0" cy="0"/>
          <a:chOff x="0" y="0"/>
          <a:chExt cx="0" cy="0"/>
        </a:xfrm>
      </p:grpSpPr>
      <p:sp>
        <p:nvSpPr>
          <p:cNvPr id="1704" name="Google Shape;1704;p198"/>
          <p:cNvSpPr txBox="1"/>
          <p:nvPr/>
        </p:nvSpPr>
        <p:spPr>
          <a:xfrm>
            <a:off x="357300" y="-78400"/>
            <a:ext cx="8429400" cy="522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2"/>
                </a:solidFill>
              </a:rPr>
              <a:t>                                       </a:t>
            </a:r>
            <a:endParaRPr sz="1800">
              <a:solidFill>
                <a:schemeClr val="dk2"/>
              </a:solidFill>
            </a:endParaRPr>
          </a:p>
          <a:p>
            <a:pPr indent="0" lvl="0" marL="0" rtl="0" algn="ctr">
              <a:lnSpc>
                <a:spcPct val="115000"/>
              </a:lnSpc>
              <a:spcBef>
                <a:spcPts val="1600"/>
              </a:spcBef>
              <a:spcAft>
                <a:spcPts val="0"/>
              </a:spcAft>
              <a:buNone/>
            </a:pPr>
            <a:r>
              <a:rPr lang="en" sz="1600">
                <a:solidFill>
                  <a:schemeClr val="dk2"/>
                </a:solidFill>
                <a:latin typeface="Quicksand"/>
                <a:ea typeface="Quicksand"/>
                <a:cs typeface="Quicksand"/>
                <a:sym typeface="Quicksand"/>
              </a:rPr>
              <a:t> </a:t>
            </a:r>
            <a:r>
              <a:rPr lang="en" sz="1600">
                <a:solidFill>
                  <a:schemeClr val="dk1"/>
                </a:solidFill>
                <a:latin typeface="Quicksand"/>
                <a:ea typeface="Quicksand"/>
                <a:cs typeface="Quicksand"/>
                <a:sym typeface="Quicksand"/>
              </a:rPr>
              <a:t> </a:t>
            </a:r>
            <a:r>
              <a:rPr lang="en" sz="1300">
                <a:solidFill>
                  <a:schemeClr val="dk1"/>
                </a:solidFill>
                <a:latin typeface="Quicksand"/>
                <a:ea typeface="Quicksand"/>
                <a:cs typeface="Quicksand"/>
                <a:sym typeface="Quicksand"/>
              </a:rPr>
              <a:t>In the past few lessons, we’ve: </a:t>
            </a:r>
            <a:endParaRPr sz="13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lang="en" sz="1300">
                <a:solidFill>
                  <a:schemeClr val="dk1"/>
                </a:solidFill>
                <a:latin typeface="Quicksand"/>
                <a:ea typeface="Quicksand"/>
                <a:cs typeface="Quicksand"/>
                <a:sym typeface="Quicksand"/>
              </a:rPr>
              <a:t>u</a:t>
            </a:r>
            <a:r>
              <a:rPr lang="en" sz="1300">
                <a:solidFill>
                  <a:schemeClr val="dk1"/>
                </a:solidFill>
                <a:latin typeface="Quicksand"/>
                <a:ea typeface="Quicksand"/>
                <a:cs typeface="Quicksand"/>
                <a:sym typeface="Quicksand"/>
              </a:rPr>
              <a:t>nderstood that multiplying the </a:t>
            </a:r>
            <a:r>
              <a:rPr b="1" lang="en" sz="1300">
                <a:solidFill>
                  <a:schemeClr val="dk1"/>
                </a:solidFill>
                <a:latin typeface="Quicksand"/>
                <a:ea typeface="Quicksand"/>
                <a:cs typeface="Quicksand"/>
                <a:sym typeface="Quicksand"/>
              </a:rPr>
              <a:t>side lengths</a:t>
            </a:r>
            <a:r>
              <a:rPr lang="en" sz="1300">
                <a:solidFill>
                  <a:schemeClr val="dk1"/>
                </a:solidFill>
                <a:latin typeface="Quicksand"/>
                <a:ea typeface="Quicksand"/>
                <a:cs typeface="Quicksand"/>
                <a:sym typeface="Quicksand"/>
              </a:rPr>
              <a:t> of a rectangle to find the </a:t>
            </a:r>
            <a:r>
              <a:rPr b="1" lang="en" sz="1300">
                <a:solidFill>
                  <a:schemeClr val="dk1"/>
                </a:solidFill>
                <a:latin typeface="Quicksand"/>
                <a:ea typeface="Quicksand"/>
                <a:cs typeface="Quicksand"/>
                <a:sym typeface="Quicksand"/>
              </a:rPr>
              <a:t>area</a:t>
            </a:r>
            <a:r>
              <a:rPr lang="en" sz="1300">
                <a:solidFill>
                  <a:schemeClr val="dk1"/>
                </a:solidFill>
                <a:latin typeface="Quicksand"/>
                <a:ea typeface="Quicksand"/>
                <a:cs typeface="Quicksand"/>
                <a:sym typeface="Quicksand"/>
              </a:rPr>
              <a:t> still works when the one of the </a:t>
            </a:r>
            <a:r>
              <a:rPr b="1" lang="en" sz="1300">
                <a:solidFill>
                  <a:schemeClr val="dk1"/>
                </a:solidFill>
                <a:latin typeface="Quicksand"/>
                <a:ea typeface="Quicksand"/>
                <a:cs typeface="Quicksand"/>
                <a:sym typeface="Quicksand"/>
              </a:rPr>
              <a:t>side lengths</a:t>
            </a:r>
            <a:r>
              <a:rPr lang="en" sz="1300">
                <a:solidFill>
                  <a:schemeClr val="dk1"/>
                </a:solidFill>
                <a:latin typeface="Quicksand"/>
                <a:ea typeface="Quicksand"/>
                <a:cs typeface="Quicksand"/>
                <a:sym typeface="Quicksand"/>
              </a:rPr>
              <a:t> is a </a:t>
            </a:r>
            <a:r>
              <a:rPr b="1" lang="en" sz="1300">
                <a:solidFill>
                  <a:schemeClr val="dk1"/>
                </a:solidFill>
                <a:latin typeface="Quicksand"/>
                <a:ea typeface="Quicksand"/>
                <a:cs typeface="Quicksand"/>
                <a:sym typeface="Quicksand"/>
              </a:rPr>
              <a:t>unit fraction.</a:t>
            </a:r>
            <a:endParaRPr b="1" sz="1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lang="en" sz="1300">
                <a:solidFill>
                  <a:schemeClr val="dk1"/>
                </a:solidFill>
                <a:latin typeface="Quicksand"/>
                <a:ea typeface="Quicksand"/>
                <a:cs typeface="Quicksand"/>
                <a:sym typeface="Quicksand"/>
              </a:rPr>
              <a:t>found the </a:t>
            </a:r>
            <a:r>
              <a:rPr b="1" lang="en" sz="1300">
                <a:solidFill>
                  <a:schemeClr val="dk1"/>
                </a:solidFill>
                <a:latin typeface="Quicksand"/>
                <a:ea typeface="Quicksand"/>
                <a:cs typeface="Quicksand"/>
                <a:sym typeface="Quicksand"/>
              </a:rPr>
              <a:t>area</a:t>
            </a:r>
            <a:r>
              <a:rPr lang="en" sz="1300">
                <a:solidFill>
                  <a:schemeClr val="dk1"/>
                </a:solidFill>
                <a:latin typeface="Quicksand"/>
                <a:ea typeface="Quicksand"/>
                <a:cs typeface="Quicksand"/>
                <a:sym typeface="Quicksand"/>
              </a:rPr>
              <a:t> of a rectangle with one fractional side length in a way that makes sense to you.</a:t>
            </a:r>
            <a:endParaRPr b="1" sz="13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lang="en" sz="1300">
                <a:solidFill>
                  <a:schemeClr val="dk1"/>
                </a:solidFill>
                <a:latin typeface="Quicksand"/>
                <a:ea typeface="Quicksand"/>
                <a:cs typeface="Quicksand"/>
                <a:sym typeface="Quicksand"/>
              </a:rPr>
              <a:t>found the </a:t>
            </a:r>
            <a:r>
              <a:rPr b="1" lang="en" sz="1300">
                <a:solidFill>
                  <a:schemeClr val="dk1"/>
                </a:solidFill>
                <a:latin typeface="Quicksand"/>
                <a:ea typeface="Quicksand"/>
                <a:cs typeface="Quicksand"/>
                <a:sym typeface="Quicksand"/>
              </a:rPr>
              <a:t>area</a:t>
            </a:r>
            <a:r>
              <a:rPr lang="en" sz="1300">
                <a:solidFill>
                  <a:schemeClr val="dk1"/>
                </a:solidFill>
                <a:latin typeface="Quicksand"/>
                <a:ea typeface="Quicksand"/>
                <a:cs typeface="Quicksand"/>
                <a:sym typeface="Quicksand"/>
              </a:rPr>
              <a:t> of a rectangle with one fractional side length greater than one in a way that makes sense to you.</a:t>
            </a:r>
            <a:endParaRPr sz="13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lang="en" sz="1300">
                <a:solidFill>
                  <a:schemeClr val="dk1"/>
                </a:solidFill>
                <a:latin typeface="Quicksand"/>
                <a:ea typeface="Quicksand"/>
                <a:cs typeface="Quicksand"/>
                <a:sym typeface="Quicksand"/>
              </a:rPr>
              <a:t>represented the </a:t>
            </a:r>
            <a:r>
              <a:rPr b="1" lang="en" sz="1300">
                <a:solidFill>
                  <a:schemeClr val="dk1"/>
                </a:solidFill>
                <a:latin typeface="Quicksand"/>
                <a:ea typeface="Quicksand"/>
                <a:cs typeface="Quicksand"/>
                <a:sym typeface="Quicksand"/>
              </a:rPr>
              <a:t>area </a:t>
            </a:r>
            <a:r>
              <a:rPr lang="en" sz="1300">
                <a:solidFill>
                  <a:schemeClr val="dk1"/>
                </a:solidFill>
                <a:latin typeface="Quicksand"/>
                <a:ea typeface="Quicksand"/>
                <a:cs typeface="Quicksand"/>
                <a:sym typeface="Quicksand"/>
              </a:rPr>
              <a:t>with a multiplication </a:t>
            </a:r>
            <a:r>
              <a:rPr b="1" lang="en" sz="1300">
                <a:solidFill>
                  <a:schemeClr val="dk1"/>
                </a:solidFill>
                <a:latin typeface="Quicksand"/>
                <a:ea typeface="Quicksand"/>
                <a:cs typeface="Quicksand"/>
                <a:sym typeface="Quicksand"/>
              </a:rPr>
              <a:t>expression.</a:t>
            </a:r>
            <a:endParaRPr b="1" sz="13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b="1" lang="en" sz="1300">
                <a:solidFill>
                  <a:schemeClr val="dk1"/>
                </a:solidFill>
                <a:latin typeface="Quicksand"/>
                <a:ea typeface="Quicksand"/>
                <a:cs typeface="Quicksand"/>
                <a:sym typeface="Quicksand"/>
              </a:rPr>
              <a:t>decomposed </a:t>
            </a:r>
            <a:r>
              <a:rPr lang="en" sz="1300">
                <a:solidFill>
                  <a:schemeClr val="dk1"/>
                </a:solidFill>
                <a:latin typeface="Quicksand"/>
                <a:ea typeface="Quicksand"/>
                <a:cs typeface="Quicksand"/>
                <a:sym typeface="Quicksand"/>
              </a:rPr>
              <a:t>a rectangle to find its </a:t>
            </a:r>
            <a:r>
              <a:rPr b="1" lang="en" sz="1300">
                <a:solidFill>
                  <a:schemeClr val="dk1"/>
                </a:solidFill>
                <a:latin typeface="Quicksand"/>
                <a:ea typeface="Quicksand"/>
                <a:cs typeface="Quicksand"/>
                <a:sym typeface="Quicksand"/>
              </a:rPr>
              <a:t>area.</a:t>
            </a:r>
            <a:endParaRPr b="1" sz="13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rPr lang="en" sz="1300">
                <a:solidFill>
                  <a:schemeClr val="dk1"/>
                </a:solidFill>
                <a:latin typeface="Quicksand"/>
                <a:ea typeface="Quicksand"/>
                <a:cs typeface="Quicksand"/>
                <a:sym typeface="Quicksand"/>
              </a:rPr>
              <a:t>represented the </a:t>
            </a:r>
            <a:r>
              <a:rPr b="1" lang="en" sz="1300">
                <a:solidFill>
                  <a:schemeClr val="dk1"/>
                </a:solidFill>
                <a:latin typeface="Quicksand"/>
                <a:ea typeface="Quicksand"/>
                <a:cs typeface="Quicksand"/>
                <a:sym typeface="Quicksand"/>
              </a:rPr>
              <a:t>decomposition</a:t>
            </a:r>
            <a:r>
              <a:rPr lang="en" sz="1300">
                <a:solidFill>
                  <a:schemeClr val="dk1"/>
                </a:solidFill>
                <a:latin typeface="Quicksand"/>
                <a:ea typeface="Quicksand"/>
                <a:cs typeface="Quicksand"/>
                <a:sym typeface="Quicksand"/>
              </a:rPr>
              <a:t> of a rectangle with </a:t>
            </a:r>
            <a:r>
              <a:rPr b="1" lang="en" sz="1300">
                <a:solidFill>
                  <a:schemeClr val="dk1"/>
                </a:solidFill>
                <a:latin typeface="Quicksand"/>
                <a:ea typeface="Quicksand"/>
                <a:cs typeface="Quicksand"/>
                <a:sym typeface="Quicksand"/>
              </a:rPr>
              <a:t>diagrams </a:t>
            </a:r>
            <a:r>
              <a:rPr lang="en" sz="1300">
                <a:solidFill>
                  <a:schemeClr val="dk1"/>
                </a:solidFill>
                <a:latin typeface="Quicksand"/>
                <a:ea typeface="Quicksand"/>
                <a:cs typeface="Quicksand"/>
                <a:sym typeface="Quicksand"/>
              </a:rPr>
              <a:t>and </a:t>
            </a:r>
            <a:r>
              <a:rPr b="1" lang="en" sz="1300">
                <a:solidFill>
                  <a:schemeClr val="dk1"/>
                </a:solidFill>
                <a:latin typeface="Quicksand"/>
                <a:ea typeface="Quicksand"/>
                <a:cs typeface="Quicksand"/>
                <a:sym typeface="Quicksand"/>
              </a:rPr>
              <a:t>expressions.</a:t>
            </a:r>
            <a:endParaRPr b="1" sz="13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Clr>
                <a:schemeClr val="dk1"/>
              </a:buClr>
              <a:buSzPts val="1100"/>
              <a:buFont typeface="Arial"/>
              <a:buNone/>
            </a:pPr>
            <a:r>
              <a:rPr lang="en" sz="1300">
                <a:solidFill>
                  <a:schemeClr val="dk1"/>
                </a:solidFill>
                <a:latin typeface="Quicksand"/>
                <a:ea typeface="Quicksand"/>
                <a:cs typeface="Quicksand"/>
                <a:sym typeface="Quicksand"/>
              </a:rPr>
              <a:t>solved problems involving multiplication of a whole number by a fraction, including fractions greater than 1. </a:t>
            </a:r>
            <a:endParaRPr sz="1300">
              <a:solidFill>
                <a:schemeClr val="dk1"/>
              </a:solidFill>
              <a:latin typeface="Quicksand"/>
              <a:ea typeface="Quicksand"/>
              <a:cs typeface="Quicksand"/>
              <a:sym typeface="Quicksand"/>
            </a:endParaRPr>
          </a:p>
          <a:p>
            <a:pPr indent="0" lvl="0" marL="457200" rtl="0" algn="l">
              <a:lnSpc>
                <a:spcPct val="115000"/>
              </a:lnSpc>
              <a:spcBef>
                <a:spcPts val="1600"/>
              </a:spcBef>
              <a:spcAft>
                <a:spcPts val="0"/>
              </a:spcAft>
              <a:buNone/>
            </a:pPr>
            <a:r>
              <a:t/>
            </a:r>
            <a:endParaRPr sz="1800">
              <a:solidFill>
                <a:schemeClr val="dk1"/>
              </a:solidFill>
              <a:latin typeface="Quicksand"/>
              <a:ea typeface="Quicksand"/>
              <a:cs typeface="Quicksand"/>
              <a:sym typeface="Quicksand"/>
            </a:endParaRPr>
          </a:p>
          <a:p>
            <a:pPr indent="0" lvl="0" marL="0" rtl="0" algn="ctr">
              <a:lnSpc>
                <a:spcPct val="115000"/>
              </a:lnSpc>
              <a:spcBef>
                <a:spcPts val="1600"/>
              </a:spcBef>
              <a:spcAft>
                <a:spcPts val="1600"/>
              </a:spcAft>
              <a:buNone/>
            </a:pPr>
            <a:r>
              <a:t/>
            </a:r>
            <a:endParaRPr sz="1200">
              <a:solidFill>
                <a:schemeClr val="dk1"/>
              </a:solidFill>
              <a:latin typeface="Quicksand"/>
              <a:ea typeface="Quicksand"/>
              <a:cs typeface="Quicksand"/>
              <a:sym typeface="Quicksand"/>
            </a:endParaRPr>
          </a:p>
        </p:txBody>
      </p:sp>
      <p:sp>
        <p:nvSpPr>
          <p:cNvPr id="1705" name="Google Shape;1705;p198"/>
          <p:cNvSpPr txBox="1"/>
          <p:nvPr/>
        </p:nvSpPr>
        <p:spPr>
          <a:xfrm>
            <a:off x="226900" y="419750"/>
            <a:ext cx="7374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98"/>
          <p:cNvSpPr/>
          <p:nvPr/>
        </p:nvSpPr>
        <p:spPr>
          <a:xfrm>
            <a:off x="168687" y="178763"/>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