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Lst>
  <p:sldSz cy="5143500" cx="9144000"/>
  <p:notesSz cx="6858000" cy="9144000"/>
  <p:embeddedFontLst>
    <p:embeddedFont>
      <p:font typeface="Raleway"/>
      <p:regular r:id="rId151"/>
      <p:bold r:id="rId152"/>
      <p:italic r:id="rId153"/>
      <p:boldItalic r:id="rId154"/>
    </p:embeddedFont>
    <p:embeddedFont>
      <p:font typeface="Raleway ExtraBold"/>
      <p:bold r:id="rId155"/>
      <p:boldItalic r:id="rId156"/>
    </p:embeddedFont>
    <p:embeddedFont>
      <p:font typeface="Amatic SC"/>
      <p:regular r:id="rId157"/>
      <p:bold r:id="rId158"/>
    </p:embeddedFont>
    <p:embeddedFont>
      <p:font typeface="Nixie One"/>
      <p:regular r:id="rId159"/>
    </p:embeddedFont>
    <p:embeddedFont>
      <p:font typeface="Hepta Slab"/>
      <p:regular r:id="rId160"/>
      <p:bold r:id="rId161"/>
    </p:embeddedFont>
    <p:embeddedFont>
      <p:font typeface="Livvic"/>
      <p:regular r:id="rId162"/>
      <p:bold r:id="rId163"/>
      <p:italic r:id="rId164"/>
      <p:boldItalic r:id="rId165"/>
    </p:embeddedFont>
    <p:embeddedFont>
      <p:font typeface="Quicksand"/>
      <p:regular r:id="rId166"/>
      <p:bold r:id="rId1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F408DF1-B5C4-4120-A3A1-E4C3B163CA20}">
  <a:tblStyle styleId="{7F408DF1-B5C4-4120-A3A1-E4C3B163CA2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slide" Target="slides/slide120.xml"/><Relationship Id="rId29" Type="http://schemas.openxmlformats.org/officeDocument/2006/relationships/slide" Target="slides/slide24.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150" Type="http://schemas.openxmlformats.org/officeDocument/2006/relationships/slide" Target="slides/slide145.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149" Type="http://schemas.openxmlformats.org/officeDocument/2006/relationships/slide" Target="slides/slide144.xml"/><Relationship Id="rId4" Type="http://schemas.openxmlformats.org/officeDocument/2006/relationships/slideMaster" Target="slideMasters/slideMaster1.xml"/><Relationship Id="rId148" Type="http://schemas.openxmlformats.org/officeDocument/2006/relationships/slide" Target="slides/slide143.xml"/><Relationship Id="rId9" Type="http://schemas.openxmlformats.org/officeDocument/2006/relationships/slide" Target="slides/slide4.xml"/><Relationship Id="rId143" Type="http://schemas.openxmlformats.org/officeDocument/2006/relationships/slide" Target="slides/slide138.xml"/><Relationship Id="rId142" Type="http://schemas.openxmlformats.org/officeDocument/2006/relationships/slide" Target="slides/slide137.xml"/><Relationship Id="rId141" Type="http://schemas.openxmlformats.org/officeDocument/2006/relationships/slide" Target="slides/slide136.xml"/><Relationship Id="rId140" Type="http://schemas.openxmlformats.org/officeDocument/2006/relationships/slide" Target="slides/slide135.xml"/><Relationship Id="rId5" Type="http://schemas.openxmlformats.org/officeDocument/2006/relationships/notesMaster" Target="notesMasters/notesMaster1.xml"/><Relationship Id="rId147" Type="http://schemas.openxmlformats.org/officeDocument/2006/relationships/slide" Target="slides/slide142.xml"/><Relationship Id="rId6" Type="http://schemas.openxmlformats.org/officeDocument/2006/relationships/slide" Target="slides/slide1.xml"/><Relationship Id="rId146" Type="http://schemas.openxmlformats.org/officeDocument/2006/relationships/slide" Target="slides/slide141.xml"/><Relationship Id="rId7" Type="http://schemas.openxmlformats.org/officeDocument/2006/relationships/slide" Target="slides/slide2.xml"/><Relationship Id="rId145" Type="http://schemas.openxmlformats.org/officeDocument/2006/relationships/slide" Target="slides/slide140.xml"/><Relationship Id="rId8" Type="http://schemas.openxmlformats.org/officeDocument/2006/relationships/slide" Target="slides/slide3.xml"/><Relationship Id="rId144" Type="http://schemas.openxmlformats.org/officeDocument/2006/relationships/slide" Target="slides/slide139.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165" Type="http://schemas.openxmlformats.org/officeDocument/2006/relationships/font" Target="fonts/Livvic-boldItalic.fntdata"/><Relationship Id="rId69" Type="http://schemas.openxmlformats.org/officeDocument/2006/relationships/slide" Target="slides/slide64.xml"/><Relationship Id="rId164" Type="http://schemas.openxmlformats.org/officeDocument/2006/relationships/font" Target="fonts/Livvic-italic.fntdata"/><Relationship Id="rId163" Type="http://schemas.openxmlformats.org/officeDocument/2006/relationships/font" Target="fonts/Livvic-bold.fntdata"/><Relationship Id="rId162" Type="http://schemas.openxmlformats.org/officeDocument/2006/relationships/font" Target="fonts/Livvic-regular.fntdata"/><Relationship Id="rId167" Type="http://schemas.openxmlformats.org/officeDocument/2006/relationships/font" Target="fonts/Quicksand-bold.fntdata"/><Relationship Id="rId166" Type="http://schemas.openxmlformats.org/officeDocument/2006/relationships/font" Target="fonts/Quicksand-regular.fntdata"/><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161" Type="http://schemas.openxmlformats.org/officeDocument/2006/relationships/font" Target="fonts/HeptaSlab-bold.fntdata"/><Relationship Id="rId54" Type="http://schemas.openxmlformats.org/officeDocument/2006/relationships/slide" Target="slides/slide49.xml"/><Relationship Id="rId160" Type="http://schemas.openxmlformats.org/officeDocument/2006/relationships/font" Target="fonts/HeptaSlab-regular.fntdata"/><Relationship Id="rId57" Type="http://schemas.openxmlformats.org/officeDocument/2006/relationships/slide" Target="slides/slide52.xml"/><Relationship Id="rId56" Type="http://schemas.openxmlformats.org/officeDocument/2006/relationships/slide" Target="slides/slide51.xml"/><Relationship Id="rId159" Type="http://schemas.openxmlformats.org/officeDocument/2006/relationships/font" Target="fonts/NixieOne-regular.fntdata"/><Relationship Id="rId59" Type="http://schemas.openxmlformats.org/officeDocument/2006/relationships/slide" Target="slides/slide54.xml"/><Relationship Id="rId154" Type="http://schemas.openxmlformats.org/officeDocument/2006/relationships/font" Target="fonts/Raleway-boldItalic.fntdata"/><Relationship Id="rId58" Type="http://schemas.openxmlformats.org/officeDocument/2006/relationships/slide" Target="slides/slide53.xml"/><Relationship Id="rId153" Type="http://schemas.openxmlformats.org/officeDocument/2006/relationships/font" Target="fonts/Raleway-italic.fntdata"/><Relationship Id="rId152" Type="http://schemas.openxmlformats.org/officeDocument/2006/relationships/font" Target="fonts/Raleway-bold.fntdata"/><Relationship Id="rId151" Type="http://schemas.openxmlformats.org/officeDocument/2006/relationships/font" Target="fonts/Raleway-regular.fntdata"/><Relationship Id="rId158" Type="http://schemas.openxmlformats.org/officeDocument/2006/relationships/font" Target="fonts/AmaticSC-bold.fntdata"/><Relationship Id="rId157" Type="http://schemas.openxmlformats.org/officeDocument/2006/relationships/font" Target="fonts/AmaticSC-regular.fntdata"/><Relationship Id="rId156" Type="http://schemas.openxmlformats.org/officeDocument/2006/relationships/font" Target="fonts/RalewayExtraBold-boldItalic.fntdata"/><Relationship Id="rId155" Type="http://schemas.openxmlformats.org/officeDocument/2006/relationships/font" Target="fonts/RalewayExtra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file/d/1f3jjU3l3RXMF3I9gQsYIaEps9PEF5Odn/view?usp=sharing" TargetMode="External"/><Relationship Id="rId3" Type="http://schemas.openxmlformats.org/officeDocument/2006/relationships/hyperlink" Target="https://playingcards.io/xqsa6s" TargetMode="Externa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file/d/1f3jjU3l3RXMF3I9gQsYIaEps9PEF5Odn/view?usp=sharing" TargetMode="External"/><Relationship Id="rId3" Type="http://schemas.openxmlformats.org/officeDocument/2006/relationships/hyperlink" Target="https://playingcards.io/xqsa6s" TargetMode="Externa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b96e927a23_0_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b96e927a23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b96e927a23_0_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b96e927a23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b96e927a23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b96e927a23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bdc4d227a7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bdc4d227a7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bdc4d227a7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bdc4d227a7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b96e927a23_0_1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b96e927a23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b96e927a23_0_1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b96e927a23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bdc4d227a7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bdc4d227a7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b96e927a23_0_1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b96e927a23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b96e927a23_0_1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b96e927a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b96e927a23_0_2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b96e927a23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bdc4d227a7_0_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bdc4d227a7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bdc4d227a7_0_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bdc4d227a7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bdc4d227a7_0_1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bdc4d227a7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bdc4d227a7_0_1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bdc4d227a7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bdc4d227a7_0_1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bdc4d227a7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bdc4d227a7_0_1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bdc4d227a7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bdc4d227a7_0_1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bdc4d227a7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bdc4d227a7_0_1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bdc4d227a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b96e927a23_0_4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b96e927a23_0_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b96e927a23_0_4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b96e927a23_0_4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b96e927a23_0_5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b96e927a23_0_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b96e927a23_0_5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b96e927a23_0_5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b96e927a23_0_5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b96e927a23_0_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b96e927a23_0_5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b96e927a23_0_5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b96e927a23_0_5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b96e927a23_0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b96e927a23_0_5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b96e927a23_0_5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minutes total slides 14-17) See page 38 of teacher’s edition of facilitation notes.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79b83cb999_0_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79b83cb999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minutes total slides 14-17) See page 38 of teacher’s edition of facilitation notes.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79b83cb999_0_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79b83cb999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b96e927a23_0_6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b96e927a23_0_6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b96e927a23_0_6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b96e927a23_0_6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 total slides 24 and 25) See page 46 of teacher’s edition of facilitation notes.  Give students 1 minutes of quiet think time and then discuss their thinking with their neighbor.  Record students noticing and wonderings after they have shared with a partner.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b96e927a23_0_6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b96e927a23_0_6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minutes total </a:t>
            </a:r>
            <a:r>
              <a:rPr lang="en">
                <a:solidFill>
                  <a:schemeClr val="dk1"/>
                </a:solidFill>
              </a:rPr>
              <a:t>slides 24 and 25</a:t>
            </a:r>
            <a:r>
              <a:rPr lang="en"/>
              <a:t>) See page 47-49 of teacher’s edition of facilitation notes.  Tell students that you will complete the 2nd row of the table together.  Remind them that this is just like the rectangle we looked at in the warm up.  The number represented is already in the table.”  How many parts are shaded?  What is the size of each part?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79b83cb999_0_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79b83cb999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minutes total </a:t>
            </a:r>
            <a:r>
              <a:rPr lang="en">
                <a:solidFill>
                  <a:schemeClr val="dk1"/>
                </a:solidFill>
              </a:rPr>
              <a:t>slides 24 and 25</a:t>
            </a:r>
            <a:r>
              <a:rPr lang="en"/>
              <a:t>) See page 47-49 of teacher’s edition of facilitation notes.  Tell students that you will complete the 2nd row of the table together.  Remind them that this is just like the rectangle we looked at in the warm up.  The number represented is already in the table.”  How many parts are shaded?  What is the size of each part?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79b83cb999_0_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79b83cb999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minutes total </a:t>
            </a:r>
            <a:r>
              <a:rPr lang="en">
                <a:solidFill>
                  <a:schemeClr val="dk1"/>
                </a:solidFill>
              </a:rPr>
              <a:t>slides 24 and 25</a:t>
            </a:r>
            <a:r>
              <a:rPr lang="en"/>
              <a:t>) See page 47-49 of teacher’s edition of facilitation notes.  Tell students that you will complete the 2nd row of the table together.  Remind them that this is just like the rectangle we looked at in the warm up.  The number represented is already in the table.”  How many parts are shaded?  What is the size of each part?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79b83cb999_0_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79b83cb999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b96e927a23_0_8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b96e927a23_0_8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b96e927a23_0_8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b96e927a23_0_8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 total slide 39) See page 54 for facilitation notes.  Ask students to take about 1 minute to record an estimate that is too low, too high, and about right.  Dan Meyers talks about brave estimates.  So, 0 would be too low, but not very brave.  After they have estimated have them turn and share with a partner.</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b96e927a23_0_8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8" name="Google Shape;498;gb96e927a23_0_8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(20 minutes total slide ) See page 55 and 56 for facilitation notes.   You can print out game </a:t>
            </a:r>
            <a:r>
              <a:rPr lang="en" u="sng">
                <a:solidFill>
                  <a:schemeClr val="hlink"/>
                </a:solidFill>
                <a:hlinkClick r:id="rId2"/>
              </a:rPr>
              <a:t>boards and cards</a:t>
            </a:r>
            <a:r>
              <a:rPr lang="en"/>
              <a:t> for students OR play on </a:t>
            </a:r>
            <a:r>
              <a:rPr lang="en" u="sng">
                <a:solidFill>
                  <a:schemeClr val="hlink"/>
                </a:solidFill>
                <a:hlinkClick r:id="rId3"/>
              </a:rPr>
              <a:t>playingcards.io</a:t>
            </a:r>
            <a:r>
              <a:rPr lang="en"/>
              <a:t>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79b83cb999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79b83cb999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(20 minutes total slide ) See page 55 and 56 for facilitation notes.   You can print out game </a:t>
            </a:r>
            <a:r>
              <a:rPr lang="en" u="sng">
                <a:solidFill>
                  <a:schemeClr val="hlink"/>
                </a:solidFill>
                <a:hlinkClick r:id="rId2"/>
              </a:rPr>
              <a:t>boards and cards</a:t>
            </a:r>
            <a:r>
              <a:rPr lang="en"/>
              <a:t> for students OR play on </a:t>
            </a:r>
            <a:r>
              <a:rPr lang="en" u="sng">
                <a:solidFill>
                  <a:schemeClr val="hlink"/>
                </a:solidFill>
                <a:hlinkClick r:id="rId3"/>
              </a:rPr>
              <a:t>playingcards.io</a:t>
            </a:r>
            <a:r>
              <a:rPr lang="en"/>
              <a:t>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b96e927a23_0_8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b96e927a23_0_8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minutes total slides 42-43 ) See page 57 for facilitation notes.   “Give students between 5-7 minutes to work on these representations independently.  If some students don’t finish in that amount of time that is fine!  Then ask students to pick one of their representations to draw on their whiteboard.  Share that with their neighbor.  After students have shared, ask students, “What part of each diagram would represent where the object was hidden?”</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79b83cb999_0_1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79b83cb999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79b83cb999_0_1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79b83cb999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79b83cb999_0_1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79b83cb999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79b83cb999_0_1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79b83cb999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79b83cb999_0_1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79b83cb999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8a1c706384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8a1c70638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8a1c706384_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8a1c706384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b96e927a23_0_9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b96e927a23_0_9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79b83cb999_0_2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79b83cb999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 total slide 39) See page 54 for facilitation notes.  Ask students to take about 1 minute to record an estimate that is too low, too high, and about right.  Dan Meyers talks about brave estimates.  So, 0 would be too low, but not very brave.  After they have estimated have them turn and share with a partner.</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79b83cb999_0_2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0" name="Google Shape;640;g79b83cb999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79b83cb999_0_2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79b83cb999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 total slide 39) See page 54 for facilitation notes.  Ask students to take about 1 minute to record an estimate that is too low, too high, and about right.  Dan Meyers talks about brave estimates.  So, 0 would be too low, but not very brave.  After they have estimated have them turn and share with a partner.</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0" name="Google Shape;660;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79b83cb999_0_2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8" name="Google Shape;668;g79b83cb999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8a1c706384_0_2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8a1c706384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5" name="Google Shape;685;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79b83cb999_0_2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4" name="Google Shape;694;g79b83cb999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 total slide 39) See page 54 for facilitation notes.  Ask students to take about 1 minute to record an estimate that is too low, too high, and about right.  Dan Meyers talks about brave estimates.  So, 0 would be too low, but not very brave.  After they have estimated have them turn and share with a partner.</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8a1c706384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5" name="Google Shape;705;g8a1c706384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8a1c706384_0_3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8a1c706384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7" name="Google Shape;737;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79b83cb999_0_3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6" name="Google Shape;746;g79b83cb999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79b83cb999_0_3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79b83cb999_0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79b83cb999_0_3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4" name="Google Shape;764;g79b83cb999_0_3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79b83cb999_0_3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3" name="Google Shape;773;g79b83cb999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8b65898bbc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2" name="Google Shape;782;g8b65898bb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79b83cb999_0_3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1" name="Google Shape;791;g79b83cb999_0_3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g79b83cb999_0_3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0" name="Google Shape;800;g79b83cb999_0_3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79b83cb999_0_3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6" name="Google Shape;816;g79b83cb999_0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 total slide 39) See page 54 for facilitation notes.  Ask students to take about 1 minute to record an estimate that is too low, too high, and about right.  Dan Meyers talks about brave estimates.  So, 0 would be too low, but not very brave.  After they have estimated have them turn and share with a partner.</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8b65898bbc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g8b65898bb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79b83cb999_0_4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6" name="Google Shape;836;g79b83cb999_0_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79b83cb999_0_4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5" name="Google Shape;845;g79b83cb999_0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79b83cb999_0_4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79b83cb999_0_4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79b83cb999_0_4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3" name="Google Shape;863;g79b83cb999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79b83cb999_0_4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79b83cb999_0_4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79b83cb999_0_4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79b83cb999_0_4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8b65898bbc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9" name="Google Shape;889;g8b65898bbc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79b83cb999_0_4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79b83cb999_0_4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79b83cb999_0_4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79b83cb999_0_4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bdc4d227a7_0_1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gbdc4d227a7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gbdc4d227a7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3" name="Google Shape;923;gbdc4d227a7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gbdc4d227a7_0_2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5" name="Google Shape;935;gbdc4d227a7_0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gbdc4d227a7_0_2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6" name="Google Shape;946;gbdc4d227a7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0" name="Shape 960"/>
        <p:cNvGrpSpPr/>
        <p:nvPr/>
      </p:nvGrpSpPr>
      <p:grpSpPr>
        <a:xfrm>
          <a:off x="0" y="0"/>
          <a:ext cx="0" cy="0"/>
          <a:chOff x="0" y="0"/>
          <a:chExt cx="0" cy="0"/>
        </a:xfrm>
      </p:grpSpPr>
      <p:sp>
        <p:nvSpPr>
          <p:cNvPr id="961" name="Google Shape;961;gbdc4d227a7_0_2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2" name="Google Shape;962;gbdc4d227a7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bdc4d227a7_0_3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3" name="Google Shape;973;gbdc4d227a7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bdc4d227a7_0_2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4" name="Google Shape;984;gbdc4d227a7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6" name="Google Shape;996;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g79b83cb999_0_4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5" name="Google Shape;1005;g79b83cb999_0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gb0a77bdaa0_0_3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7" name="Google Shape;1017;gb0a77bdaa0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g79b83cb999_0_5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4" name="Google Shape;1034;g79b83cb999_0_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g8b65898bbc_0_1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4" name="Google Shape;1044;g8b65898bbc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5" name="Google Shape;1055;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b96e927a23_0_10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4" name="Google Shape;1064;gb96e927a23_0_10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6" name="Shape 1076"/>
        <p:cNvGrpSpPr/>
        <p:nvPr/>
      </p:nvGrpSpPr>
      <p:grpSpPr>
        <a:xfrm>
          <a:off x="0" y="0"/>
          <a:ext cx="0" cy="0"/>
          <a:chOff x="0" y="0"/>
          <a:chExt cx="0" cy="0"/>
        </a:xfrm>
      </p:grpSpPr>
      <p:sp>
        <p:nvSpPr>
          <p:cNvPr id="1077" name="Google Shape;1077;gb0a77bdaa0_0_4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8" name="Google Shape;1078;gb0a77bdaa0_0_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g8b0f34d5af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6" name="Google Shape;1086;g8b0f34d5a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2" name="Shape 1092"/>
        <p:cNvGrpSpPr/>
        <p:nvPr/>
      </p:nvGrpSpPr>
      <p:grpSpPr>
        <a:xfrm>
          <a:off x="0" y="0"/>
          <a:ext cx="0" cy="0"/>
          <a:chOff x="0" y="0"/>
          <a:chExt cx="0" cy="0"/>
        </a:xfrm>
      </p:grpSpPr>
      <p:sp>
        <p:nvSpPr>
          <p:cNvPr id="1093" name="Google Shape;1093;g8b0f34d5af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4" name="Google Shape;1094;g8b0f34d5a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9" name="Shape 1099"/>
        <p:cNvGrpSpPr/>
        <p:nvPr/>
      </p:nvGrpSpPr>
      <p:grpSpPr>
        <a:xfrm>
          <a:off x="0" y="0"/>
          <a:ext cx="0" cy="0"/>
          <a:chOff x="0" y="0"/>
          <a:chExt cx="0" cy="0"/>
        </a:xfrm>
      </p:grpSpPr>
      <p:sp>
        <p:nvSpPr>
          <p:cNvPr id="1100" name="Google Shape;1100;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1" name="Google Shape;1101;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8" name="Shape 1108"/>
        <p:cNvGrpSpPr/>
        <p:nvPr/>
      </p:nvGrpSpPr>
      <p:grpSpPr>
        <a:xfrm>
          <a:off x="0" y="0"/>
          <a:ext cx="0" cy="0"/>
          <a:chOff x="0" y="0"/>
          <a:chExt cx="0" cy="0"/>
        </a:xfrm>
      </p:grpSpPr>
      <p:sp>
        <p:nvSpPr>
          <p:cNvPr id="1109" name="Google Shape;1109;g79b83cb999_0_5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0" name="Google Shape;1110;g79b83cb999_0_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 total slide 39) See page 54 for facilitation notes.  Ask students to take about 1 minute to record an estimate that is too low, too high, and about right.  Dan Meyers talks about brave estimates.  So, 0 would be too low, but not very brave.  After they have estimated have them turn and share with a partner.</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8bb5fff223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3" name="Google Shape;1123;g8bb5fff223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1" name="Shape 1131"/>
        <p:cNvGrpSpPr/>
        <p:nvPr/>
      </p:nvGrpSpPr>
      <p:grpSpPr>
        <a:xfrm>
          <a:off x="0" y="0"/>
          <a:ext cx="0" cy="0"/>
          <a:chOff x="0" y="0"/>
          <a:chExt cx="0" cy="0"/>
        </a:xfrm>
      </p:grpSpPr>
      <p:sp>
        <p:nvSpPr>
          <p:cNvPr id="1132" name="Google Shape;1132;gb0a77bdaa0_0_5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3" name="Google Shape;1133;gb0a77bdaa0_0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9" name="Shape 1139"/>
        <p:cNvGrpSpPr/>
        <p:nvPr/>
      </p:nvGrpSpPr>
      <p:grpSpPr>
        <a:xfrm>
          <a:off x="0" y="0"/>
          <a:ext cx="0" cy="0"/>
          <a:chOff x="0" y="0"/>
          <a:chExt cx="0" cy="0"/>
        </a:xfrm>
      </p:grpSpPr>
      <p:sp>
        <p:nvSpPr>
          <p:cNvPr id="1140" name="Google Shape;1140;g79b83cb999_0_5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1" name="Google Shape;1141;g79b83cb999_0_5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7" name="Shape 1147"/>
        <p:cNvGrpSpPr/>
        <p:nvPr/>
      </p:nvGrpSpPr>
      <p:grpSpPr>
        <a:xfrm>
          <a:off x="0" y="0"/>
          <a:ext cx="0" cy="0"/>
          <a:chOff x="0" y="0"/>
          <a:chExt cx="0" cy="0"/>
        </a:xfrm>
      </p:grpSpPr>
      <p:sp>
        <p:nvSpPr>
          <p:cNvPr id="1148" name="Google Shape;1148;g79b83cb999_0_5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9" name="Google Shape;1149;g79b83cb999_0_5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g79b83cb999_0_6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7" name="Google Shape;1157;g79b83cb999_0_6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g8bb5fff223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5" name="Google Shape;1165;g8bb5fff22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0" name="Shape 1170"/>
        <p:cNvGrpSpPr/>
        <p:nvPr/>
      </p:nvGrpSpPr>
      <p:grpSpPr>
        <a:xfrm>
          <a:off x="0" y="0"/>
          <a:ext cx="0" cy="0"/>
          <a:chOff x="0" y="0"/>
          <a:chExt cx="0" cy="0"/>
        </a:xfrm>
      </p:grpSpPr>
      <p:sp>
        <p:nvSpPr>
          <p:cNvPr id="1171" name="Google Shape;1171;g79b83cb999_0_6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2" name="Google Shape;1172;g79b83cb999_0_6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g8fe3b0ab31_0_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0" name="Google Shape;1180;g8fe3b0ab3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gb96e927a23_0_11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9" name="Google Shape;1189;gb96e927a23_0_1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8" name="Shape 1198"/>
        <p:cNvGrpSpPr/>
        <p:nvPr/>
      </p:nvGrpSpPr>
      <p:grpSpPr>
        <a:xfrm>
          <a:off x="0" y="0"/>
          <a:ext cx="0" cy="0"/>
          <a:chOff x="0" y="0"/>
          <a:chExt cx="0" cy="0"/>
        </a:xfrm>
      </p:grpSpPr>
      <p:sp>
        <p:nvSpPr>
          <p:cNvPr id="1199" name="Google Shape;1199;g8fe3b0ab31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0" name="Google Shape;1200;g8fe3b0ab31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6" name="Shape 1206"/>
        <p:cNvGrpSpPr/>
        <p:nvPr/>
      </p:nvGrpSpPr>
      <p:grpSpPr>
        <a:xfrm>
          <a:off x="0" y="0"/>
          <a:ext cx="0" cy="0"/>
          <a:chOff x="0" y="0"/>
          <a:chExt cx="0" cy="0"/>
        </a:xfrm>
      </p:grpSpPr>
      <p:sp>
        <p:nvSpPr>
          <p:cNvPr id="1207" name="Google Shape;1207;gb0a77bdaa0_0_5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8" name="Google Shape;1208;gb0a77bdaa0_0_5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3" name="Shape 1223"/>
        <p:cNvGrpSpPr/>
        <p:nvPr/>
      </p:nvGrpSpPr>
      <p:grpSpPr>
        <a:xfrm>
          <a:off x="0" y="0"/>
          <a:ext cx="0" cy="0"/>
          <a:chOff x="0" y="0"/>
          <a:chExt cx="0" cy="0"/>
        </a:xfrm>
      </p:grpSpPr>
      <p:sp>
        <p:nvSpPr>
          <p:cNvPr id="1224" name="Google Shape;1224;g8fe3b0ab31_0_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5" name="Google Shape;1225;g8fe3b0ab31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1" name="Shape 1231"/>
        <p:cNvGrpSpPr/>
        <p:nvPr/>
      </p:nvGrpSpPr>
      <p:grpSpPr>
        <a:xfrm>
          <a:off x="0" y="0"/>
          <a:ext cx="0" cy="0"/>
          <a:chOff x="0" y="0"/>
          <a:chExt cx="0" cy="0"/>
        </a:xfrm>
      </p:grpSpPr>
      <p:sp>
        <p:nvSpPr>
          <p:cNvPr id="1232" name="Google Shape;1232;g8fe3b0ab31_0_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3" name="Google Shape;1233;g8fe3b0ab31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0" name="Shape 1240"/>
        <p:cNvGrpSpPr/>
        <p:nvPr/>
      </p:nvGrpSpPr>
      <p:grpSpPr>
        <a:xfrm>
          <a:off x="0" y="0"/>
          <a:ext cx="0" cy="0"/>
          <a:chOff x="0" y="0"/>
          <a:chExt cx="0" cy="0"/>
        </a:xfrm>
      </p:grpSpPr>
      <p:sp>
        <p:nvSpPr>
          <p:cNvPr id="1241" name="Google Shape;1241;g79b83cb999_0_6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2" name="Google Shape;1242;g79b83cb999_0_6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2" name="Shape 1252"/>
        <p:cNvGrpSpPr/>
        <p:nvPr/>
      </p:nvGrpSpPr>
      <p:grpSpPr>
        <a:xfrm>
          <a:off x="0" y="0"/>
          <a:ext cx="0" cy="0"/>
          <a:chOff x="0" y="0"/>
          <a:chExt cx="0" cy="0"/>
        </a:xfrm>
      </p:grpSpPr>
      <p:sp>
        <p:nvSpPr>
          <p:cNvPr id="1253" name="Google Shape;1253;gb0a77bdaa0_0_6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4" name="Google Shape;1254;gb0a77bdaa0_0_6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0" name="Shape 1260"/>
        <p:cNvGrpSpPr/>
        <p:nvPr/>
      </p:nvGrpSpPr>
      <p:grpSpPr>
        <a:xfrm>
          <a:off x="0" y="0"/>
          <a:ext cx="0" cy="0"/>
          <a:chOff x="0" y="0"/>
          <a:chExt cx="0" cy="0"/>
        </a:xfrm>
      </p:grpSpPr>
      <p:sp>
        <p:nvSpPr>
          <p:cNvPr id="1261" name="Google Shape;1261;g79b83cb999_0_6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2" name="Google Shape;1262;g79b83cb999_0_6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g8fe3b0ab31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0" name="Google Shape;1270;g8fe3b0ab31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5" name="Shape 1275"/>
        <p:cNvGrpSpPr/>
        <p:nvPr/>
      </p:nvGrpSpPr>
      <p:grpSpPr>
        <a:xfrm>
          <a:off x="0" y="0"/>
          <a:ext cx="0" cy="0"/>
          <a:chOff x="0" y="0"/>
          <a:chExt cx="0" cy="0"/>
        </a:xfrm>
      </p:grpSpPr>
      <p:sp>
        <p:nvSpPr>
          <p:cNvPr id="1276" name="Google Shape;1276;g8fe3b0ab31_0_1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7" name="Google Shape;1277;g8fe3b0ab31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4" name="Shape 1284"/>
        <p:cNvGrpSpPr/>
        <p:nvPr/>
      </p:nvGrpSpPr>
      <p:grpSpPr>
        <a:xfrm>
          <a:off x="0" y="0"/>
          <a:ext cx="0" cy="0"/>
          <a:chOff x="0" y="0"/>
          <a:chExt cx="0" cy="0"/>
        </a:xfrm>
      </p:grpSpPr>
      <p:sp>
        <p:nvSpPr>
          <p:cNvPr id="1285" name="Google Shape;1285;g79b83cb999_0_6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6" name="Google Shape;1286;g79b83cb999_0_6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g79b83cb999_0_6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5" name="Google Shape;1295;g79b83cb999_0_6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2" name="Shape 1302"/>
        <p:cNvGrpSpPr/>
        <p:nvPr/>
      </p:nvGrpSpPr>
      <p:grpSpPr>
        <a:xfrm>
          <a:off x="0" y="0"/>
          <a:ext cx="0" cy="0"/>
          <a:chOff x="0" y="0"/>
          <a:chExt cx="0" cy="0"/>
        </a:xfrm>
      </p:grpSpPr>
      <p:sp>
        <p:nvSpPr>
          <p:cNvPr id="1303" name="Google Shape;1303;g79b83cb999_0_6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4" name="Google Shape;1304;g79b83cb999_0_6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1" name="Shape 1311"/>
        <p:cNvGrpSpPr/>
        <p:nvPr/>
      </p:nvGrpSpPr>
      <p:grpSpPr>
        <a:xfrm>
          <a:off x="0" y="0"/>
          <a:ext cx="0" cy="0"/>
          <a:chOff x="0" y="0"/>
          <a:chExt cx="0" cy="0"/>
        </a:xfrm>
      </p:grpSpPr>
      <p:sp>
        <p:nvSpPr>
          <p:cNvPr id="1312" name="Google Shape;1312;g79b83cb999_0_7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3" name="Google Shape;1313;g79b83cb999_0_7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0" name="Shape 1320"/>
        <p:cNvGrpSpPr/>
        <p:nvPr/>
      </p:nvGrpSpPr>
      <p:grpSpPr>
        <a:xfrm>
          <a:off x="0" y="0"/>
          <a:ext cx="0" cy="0"/>
          <a:chOff x="0" y="0"/>
          <a:chExt cx="0" cy="0"/>
        </a:xfrm>
      </p:grpSpPr>
      <p:sp>
        <p:nvSpPr>
          <p:cNvPr id="1321" name="Google Shape;1321;g8fe3b0ab31_0_1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2" name="Google Shape;1322;g8fe3b0ab31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9" name="Shape 1329"/>
        <p:cNvGrpSpPr/>
        <p:nvPr/>
      </p:nvGrpSpPr>
      <p:grpSpPr>
        <a:xfrm>
          <a:off x="0" y="0"/>
          <a:ext cx="0" cy="0"/>
          <a:chOff x="0" y="0"/>
          <a:chExt cx="0" cy="0"/>
        </a:xfrm>
      </p:grpSpPr>
      <p:sp>
        <p:nvSpPr>
          <p:cNvPr id="1330" name="Google Shape;1330;g79b83cb999_0_7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1" name="Google Shape;1331;g79b83cb999_0_7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0" name="Shape 1340"/>
        <p:cNvGrpSpPr/>
        <p:nvPr/>
      </p:nvGrpSpPr>
      <p:grpSpPr>
        <a:xfrm>
          <a:off x="0" y="0"/>
          <a:ext cx="0" cy="0"/>
          <a:chOff x="0" y="0"/>
          <a:chExt cx="0" cy="0"/>
        </a:xfrm>
      </p:grpSpPr>
      <p:sp>
        <p:nvSpPr>
          <p:cNvPr id="1341" name="Google Shape;1341;gb0a77bdaa0_0_6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2" name="Google Shape;1342;gb0a77bdaa0_0_6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0" name="Shape 1350"/>
        <p:cNvGrpSpPr/>
        <p:nvPr/>
      </p:nvGrpSpPr>
      <p:grpSpPr>
        <a:xfrm>
          <a:off x="0" y="0"/>
          <a:ext cx="0" cy="0"/>
          <a:chOff x="0" y="0"/>
          <a:chExt cx="0" cy="0"/>
        </a:xfrm>
      </p:grpSpPr>
      <p:sp>
        <p:nvSpPr>
          <p:cNvPr id="1351" name="Google Shape;1351;g8fe3b0ab31_0_1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2" name="Google Shape;1352;g8fe3b0ab31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8" name="Shape 1358"/>
        <p:cNvGrpSpPr/>
        <p:nvPr/>
      </p:nvGrpSpPr>
      <p:grpSpPr>
        <a:xfrm>
          <a:off x="0" y="0"/>
          <a:ext cx="0" cy="0"/>
          <a:chOff x="0" y="0"/>
          <a:chExt cx="0" cy="0"/>
        </a:xfrm>
      </p:grpSpPr>
      <p:sp>
        <p:nvSpPr>
          <p:cNvPr id="1359" name="Google Shape;1359;g8fe3b0ab31_0_2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0" name="Google Shape;1360;g8fe3b0ab31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7" name="Shape 1367"/>
        <p:cNvGrpSpPr/>
        <p:nvPr/>
      </p:nvGrpSpPr>
      <p:grpSpPr>
        <a:xfrm>
          <a:off x="0" y="0"/>
          <a:ext cx="0" cy="0"/>
          <a:chOff x="0" y="0"/>
          <a:chExt cx="0" cy="0"/>
        </a:xfrm>
      </p:grpSpPr>
      <p:sp>
        <p:nvSpPr>
          <p:cNvPr id="1368" name="Google Shape;1368;g79b83cb999_0_7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9" name="Google Shape;1369;g79b83cb999_0_7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6" name="Shape 1376"/>
        <p:cNvGrpSpPr/>
        <p:nvPr/>
      </p:nvGrpSpPr>
      <p:grpSpPr>
        <a:xfrm>
          <a:off x="0" y="0"/>
          <a:ext cx="0" cy="0"/>
          <a:chOff x="0" y="0"/>
          <a:chExt cx="0" cy="0"/>
        </a:xfrm>
      </p:grpSpPr>
      <p:sp>
        <p:nvSpPr>
          <p:cNvPr id="1377" name="Google Shape;1377;g79b83cb999_0_7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8" name="Google Shape;1378;g79b83cb999_0_7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5" name="Shape 1385"/>
        <p:cNvGrpSpPr/>
        <p:nvPr/>
      </p:nvGrpSpPr>
      <p:grpSpPr>
        <a:xfrm>
          <a:off x="0" y="0"/>
          <a:ext cx="0" cy="0"/>
          <a:chOff x="0" y="0"/>
          <a:chExt cx="0" cy="0"/>
        </a:xfrm>
      </p:grpSpPr>
      <p:sp>
        <p:nvSpPr>
          <p:cNvPr id="1386" name="Google Shape;1386;g79b83cb999_0_7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7" name="Google Shape;1387;g79b83cb999_0_7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4" name="Shape 1394"/>
        <p:cNvGrpSpPr/>
        <p:nvPr/>
      </p:nvGrpSpPr>
      <p:grpSpPr>
        <a:xfrm>
          <a:off x="0" y="0"/>
          <a:ext cx="0" cy="0"/>
          <a:chOff x="0" y="0"/>
          <a:chExt cx="0" cy="0"/>
        </a:xfrm>
      </p:grpSpPr>
      <p:sp>
        <p:nvSpPr>
          <p:cNvPr id="1395" name="Google Shape;1395;g79b83cb999_0_7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6" name="Google Shape;1396;g79b83cb999_0_7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3" name="Shape 1403"/>
        <p:cNvGrpSpPr/>
        <p:nvPr/>
      </p:nvGrpSpPr>
      <p:grpSpPr>
        <a:xfrm>
          <a:off x="0" y="0"/>
          <a:ext cx="0" cy="0"/>
          <a:chOff x="0" y="0"/>
          <a:chExt cx="0" cy="0"/>
        </a:xfrm>
      </p:grpSpPr>
      <p:sp>
        <p:nvSpPr>
          <p:cNvPr id="1404" name="Google Shape;1404;g8fe3b0ab31_0_2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5" name="Google Shape;1405;g8fe3b0ab31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2" name="Shape 1412"/>
        <p:cNvGrpSpPr/>
        <p:nvPr/>
      </p:nvGrpSpPr>
      <p:grpSpPr>
        <a:xfrm>
          <a:off x="0" y="0"/>
          <a:ext cx="0" cy="0"/>
          <a:chOff x="0" y="0"/>
          <a:chExt cx="0" cy="0"/>
        </a:xfrm>
      </p:grpSpPr>
      <p:sp>
        <p:nvSpPr>
          <p:cNvPr id="1413" name="Google Shape;1413;g79b83cb999_0_7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4" name="Google Shape;1414;g79b83cb999_0_7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1" name="Shape 1421"/>
        <p:cNvGrpSpPr/>
        <p:nvPr/>
      </p:nvGrpSpPr>
      <p:grpSpPr>
        <a:xfrm>
          <a:off x="0" y="0"/>
          <a:ext cx="0" cy="0"/>
          <a:chOff x="0" y="0"/>
          <a:chExt cx="0" cy="0"/>
        </a:xfrm>
      </p:grpSpPr>
      <p:sp>
        <p:nvSpPr>
          <p:cNvPr id="1422" name="Google Shape;1422;g79b83cb999_0_7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3" name="Google Shape;1423;g79b83cb999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0" name="Shape 1430"/>
        <p:cNvGrpSpPr/>
        <p:nvPr/>
      </p:nvGrpSpPr>
      <p:grpSpPr>
        <a:xfrm>
          <a:off x="0" y="0"/>
          <a:ext cx="0" cy="0"/>
          <a:chOff x="0" y="0"/>
          <a:chExt cx="0" cy="0"/>
        </a:xfrm>
      </p:grpSpPr>
      <p:sp>
        <p:nvSpPr>
          <p:cNvPr id="1431" name="Google Shape;1431;g8fe3b0ab31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2" name="Google Shape;1432;g8fe3b0ab31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0" name="Shape 1440"/>
        <p:cNvGrpSpPr/>
        <p:nvPr/>
      </p:nvGrpSpPr>
      <p:grpSpPr>
        <a:xfrm>
          <a:off x="0" y="0"/>
          <a:ext cx="0" cy="0"/>
          <a:chOff x="0" y="0"/>
          <a:chExt cx="0" cy="0"/>
        </a:xfrm>
      </p:grpSpPr>
      <p:sp>
        <p:nvSpPr>
          <p:cNvPr id="1441" name="Google Shape;1441;g79b83cb999_0_8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2" name="Google Shape;1442;g79b83cb999_0_8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8" name="Shape 1448"/>
        <p:cNvGrpSpPr/>
        <p:nvPr/>
      </p:nvGrpSpPr>
      <p:grpSpPr>
        <a:xfrm>
          <a:off x="0" y="0"/>
          <a:ext cx="0" cy="0"/>
          <a:chOff x="0" y="0"/>
          <a:chExt cx="0" cy="0"/>
        </a:xfrm>
      </p:grpSpPr>
      <p:sp>
        <p:nvSpPr>
          <p:cNvPr id="1449" name="Google Shape;1449;g8fe3b0ab31_0_3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0" name="Google Shape;1450;g8fe3b0ab31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7" name="Shape 1457"/>
        <p:cNvGrpSpPr/>
        <p:nvPr/>
      </p:nvGrpSpPr>
      <p:grpSpPr>
        <a:xfrm>
          <a:off x="0" y="0"/>
          <a:ext cx="0" cy="0"/>
          <a:chOff x="0" y="0"/>
          <a:chExt cx="0" cy="0"/>
        </a:xfrm>
      </p:grpSpPr>
      <p:sp>
        <p:nvSpPr>
          <p:cNvPr id="1458" name="Google Shape;1458;g79b83cb999_0_8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9" name="Google Shape;1459;g79b83cb999_0_8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8" name="Shape 1468"/>
        <p:cNvGrpSpPr/>
        <p:nvPr/>
      </p:nvGrpSpPr>
      <p:grpSpPr>
        <a:xfrm>
          <a:off x="0" y="0"/>
          <a:ext cx="0" cy="0"/>
          <a:chOff x="0" y="0"/>
          <a:chExt cx="0" cy="0"/>
        </a:xfrm>
      </p:grpSpPr>
      <p:sp>
        <p:nvSpPr>
          <p:cNvPr id="1469" name="Google Shape;1469;g8fe3b0ab31_0_3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0" name="Google Shape;1470;g8fe3b0ab31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6" name="Shape 1476"/>
        <p:cNvGrpSpPr/>
        <p:nvPr/>
      </p:nvGrpSpPr>
      <p:grpSpPr>
        <a:xfrm>
          <a:off x="0" y="0"/>
          <a:ext cx="0" cy="0"/>
          <a:chOff x="0" y="0"/>
          <a:chExt cx="0" cy="0"/>
        </a:xfrm>
      </p:grpSpPr>
      <p:sp>
        <p:nvSpPr>
          <p:cNvPr id="1477" name="Google Shape;1477;g79b83cb999_0_8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8" name="Google Shape;1478;g79b83cb999_0_8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4" name="Shape 1484"/>
        <p:cNvGrpSpPr/>
        <p:nvPr/>
      </p:nvGrpSpPr>
      <p:grpSpPr>
        <a:xfrm>
          <a:off x="0" y="0"/>
          <a:ext cx="0" cy="0"/>
          <a:chOff x="0" y="0"/>
          <a:chExt cx="0" cy="0"/>
        </a:xfrm>
      </p:grpSpPr>
      <p:sp>
        <p:nvSpPr>
          <p:cNvPr id="1485" name="Google Shape;1485;g8fe3b0ab31_0_3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6" name="Google Shape;1486;g8fe3b0ab31_0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EFEFE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33.png"/><Relationship Id="rId6" Type="http://schemas.openxmlformats.org/officeDocument/2006/relationships/image" Target="../media/image5.png"/></Relationships>
</file>

<file path=ppt/slides/_rels/slide3.xml.rels><?xml version="1.0" encoding="UTF-8" standalone="yes"?><Relationships xmlns="http://schemas.openxmlformats.org/package/2006/relationships"><Relationship Id="rId40" Type="http://schemas.openxmlformats.org/officeDocument/2006/relationships/slide" Target="/ppt/slides/slide122.xml"/><Relationship Id="rId42" Type="http://schemas.openxmlformats.org/officeDocument/2006/relationships/slide" Target="/ppt/slides/slide98.xml"/><Relationship Id="rId41" Type="http://schemas.openxmlformats.org/officeDocument/2006/relationships/slide" Target="/ppt/slides/slide122.xml"/><Relationship Id="rId44" Type="http://schemas.openxmlformats.org/officeDocument/2006/relationships/slide" Target="/ppt/slides/slide131.xml"/><Relationship Id="rId43" Type="http://schemas.openxmlformats.org/officeDocument/2006/relationships/slide" Target="/ppt/slides/slide131.xml"/><Relationship Id="rId46" Type="http://schemas.openxmlformats.org/officeDocument/2006/relationships/image" Target="../media/image6.png"/><Relationship Id="rId45" Type="http://schemas.openxmlformats.org/officeDocument/2006/relationships/hyperlink" Target="https://toytheater.com/" TargetMode="Externa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1.xml"/><Relationship Id="rId4" Type="http://schemas.openxmlformats.org/officeDocument/2006/relationships/slide" Target="/ppt/slides/slide23.xml"/><Relationship Id="rId9" Type="http://schemas.openxmlformats.org/officeDocument/2006/relationships/slide" Target="/ppt/slides/slide45.xml"/><Relationship Id="rId48" Type="http://schemas.openxmlformats.org/officeDocument/2006/relationships/slide" Target="/ppt/slides/slide141.xml"/><Relationship Id="rId47" Type="http://schemas.openxmlformats.org/officeDocument/2006/relationships/slide" Target="/ppt/slides/slide98.xml"/><Relationship Id="rId49" Type="http://schemas.openxmlformats.org/officeDocument/2006/relationships/slide" Target="/ppt/slides/slide1.xml"/><Relationship Id="rId5" Type="http://schemas.openxmlformats.org/officeDocument/2006/relationships/slide" Target="/ppt/slides/slide28.xml"/><Relationship Id="rId6" Type="http://schemas.openxmlformats.org/officeDocument/2006/relationships/slide" Target="/ppt/slides/slide33.xml"/><Relationship Id="rId7" Type="http://schemas.openxmlformats.org/officeDocument/2006/relationships/slide" Target="/ppt/slides/slide39.xml"/><Relationship Id="rId8" Type="http://schemas.openxmlformats.org/officeDocument/2006/relationships/slide" Target="/ppt/slides/slide45.xml"/><Relationship Id="rId31" Type="http://schemas.openxmlformats.org/officeDocument/2006/relationships/slide" Target="/ppt/slides/slide103.xml"/><Relationship Id="rId30" Type="http://schemas.openxmlformats.org/officeDocument/2006/relationships/slide" Target="/ppt/slides/slide98.xml"/><Relationship Id="rId33" Type="http://schemas.openxmlformats.org/officeDocument/2006/relationships/slide" Target="/ppt/slides/slide98.xml"/><Relationship Id="rId32" Type="http://schemas.openxmlformats.org/officeDocument/2006/relationships/slide" Target="/ppt/slides/slide103.xml"/><Relationship Id="rId35" Type="http://schemas.openxmlformats.org/officeDocument/2006/relationships/slide" Target="/ppt/slides/slide112.xml"/><Relationship Id="rId34" Type="http://schemas.openxmlformats.org/officeDocument/2006/relationships/slide" Target="/ppt/slides/slide112.xml"/><Relationship Id="rId37" Type="http://schemas.openxmlformats.org/officeDocument/2006/relationships/slide" Target="/ppt/slides/slide117.xml"/><Relationship Id="rId36" Type="http://schemas.openxmlformats.org/officeDocument/2006/relationships/slide" Target="/ppt/slides/slide98.xml"/><Relationship Id="rId39" Type="http://schemas.openxmlformats.org/officeDocument/2006/relationships/slide" Target="/ppt/slides/slide98.xml"/><Relationship Id="rId38" Type="http://schemas.openxmlformats.org/officeDocument/2006/relationships/slide" Target="/ppt/slides/slide117.xml"/><Relationship Id="rId20" Type="http://schemas.openxmlformats.org/officeDocument/2006/relationships/slide" Target="/ppt/slides/slide93.xml"/><Relationship Id="rId22" Type="http://schemas.openxmlformats.org/officeDocument/2006/relationships/slide" Target="/ppt/slides/slide93.xml"/><Relationship Id="rId21" Type="http://schemas.openxmlformats.org/officeDocument/2006/relationships/slide" Target="/ppt/slides/slide93.xml"/><Relationship Id="rId24" Type="http://schemas.openxmlformats.org/officeDocument/2006/relationships/image" Target="../media/image4.png"/><Relationship Id="rId23" Type="http://schemas.openxmlformats.org/officeDocument/2006/relationships/hyperlink" Target="https://www.flourishkh.com/" TargetMode="External"/><Relationship Id="rId26" Type="http://schemas.openxmlformats.org/officeDocument/2006/relationships/image" Target="../media/image1.png"/><Relationship Id="rId25" Type="http://schemas.openxmlformats.org/officeDocument/2006/relationships/hyperlink" Target="https://www.gregtangmath.com/games" TargetMode="External"/><Relationship Id="rId28" Type="http://schemas.openxmlformats.org/officeDocument/2006/relationships/slide" Target="/ppt/slides/slide98.xml"/><Relationship Id="rId27" Type="http://schemas.openxmlformats.org/officeDocument/2006/relationships/slide" Target="/ppt/slides/slide98.xml"/><Relationship Id="rId29" Type="http://schemas.openxmlformats.org/officeDocument/2006/relationships/slide" Target="/ppt/slides/slide98.xml"/><Relationship Id="rId51" Type="http://schemas.openxmlformats.org/officeDocument/2006/relationships/slide" Target="/ppt/slides/slide1.xml"/><Relationship Id="rId50" Type="http://schemas.openxmlformats.org/officeDocument/2006/relationships/slide" Target="/ppt/slides/slide4.xml"/><Relationship Id="rId53" Type="http://schemas.openxmlformats.org/officeDocument/2006/relationships/slide" Target="/ppt/slides/slide1.xml"/><Relationship Id="rId52" Type="http://schemas.openxmlformats.org/officeDocument/2006/relationships/slide" Target="/ppt/slides/slide10.xml"/><Relationship Id="rId11" Type="http://schemas.openxmlformats.org/officeDocument/2006/relationships/slide" Target="/ppt/slides/slide54.xml"/><Relationship Id="rId55" Type="http://schemas.openxmlformats.org/officeDocument/2006/relationships/slide" Target="/ppt/slides/slide1.xml"/><Relationship Id="rId10" Type="http://schemas.openxmlformats.org/officeDocument/2006/relationships/slide" Target="/ppt/slides/slide45.xml"/><Relationship Id="rId54" Type="http://schemas.openxmlformats.org/officeDocument/2006/relationships/slide" Target="/ppt/slides/slide15.xml"/><Relationship Id="rId13" Type="http://schemas.openxmlformats.org/officeDocument/2006/relationships/slide" Target="/ppt/slides/slide54.xml"/><Relationship Id="rId12" Type="http://schemas.openxmlformats.org/officeDocument/2006/relationships/slide" Target="/ppt/slides/slide54.xml"/><Relationship Id="rId56" Type="http://schemas.openxmlformats.org/officeDocument/2006/relationships/slide" Target="/ppt/slides/slide86.xml"/><Relationship Id="rId15" Type="http://schemas.openxmlformats.org/officeDocument/2006/relationships/slide" Target="/ppt/slides/slide62.xml"/><Relationship Id="rId14" Type="http://schemas.openxmlformats.org/officeDocument/2006/relationships/slide" Target="/ppt/slides/slide62.xml"/><Relationship Id="rId17" Type="http://schemas.openxmlformats.org/officeDocument/2006/relationships/slide" Target="/ppt/slides/slide67.xml"/><Relationship Id="rId16" Type="http://schemas.openxmlformats.org/officeDocument/2006/relationships/slide" Target="/ppt/slides/slide62.xml"/><Relationship Id="rId19" Type="http://schemas.openxmlformats.org/officeDocument/2006/relationships/slide" Target="/ppt/slides/slide67.xml"/><Relationship Id="rId18" Type="http://schemas.openxmlformats.org/officeDocument/2006/relationships/slide" Target="/ppt/slides/slide6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21.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8.png"/><Relationship Id="rId4" Type="http://schemas.openxmlformats.org/officeDocument/2006/relationships/image" Target="../media/image11.png"/><Relationship Id="rId5"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5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4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2.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4.png"/><Relationship Id="rId4" Type="http://schemas.openxmlformats.org/officeDocument/2006/relationships/image" Target="../media/image20.png"/><Relationship Id="rId5"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18.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4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4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3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27.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4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26.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5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3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4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26.png"/><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4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3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3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3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2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4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6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5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6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4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26.png"/><Relationship Id="rId4" Type="http://schemas.openxmlformats.org/officeDocument/2006/relationships/image" Target="../media/image4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44.png"/><Relationship Id="rId4" Type="http://schemas.openxmlformats.org/officeDocument/2006/relationships/image" Target="../media/image5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4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84.png"/><Relationship Id="rId4" Type="http://schemas.openxmlformats.org/officeDocument/2006/relationships/image" Target="../media/image5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84.png"/><Relationship Id="rId4" Type="http://schemas.openxmlformats.org/officeDocument/2006/relationships/image" Target="../media/image5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6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5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7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2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55.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69.png"/><Relationship Id="rId4" Type="http://schemas.openxmlformats.org/officeDocument/2006/relationships/image" Target="../media/image7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6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2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5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86.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59.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61.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7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64.png"/><Relationship Id="rId4" Type="http://schemas.openxmlformats.org/officeDocument/2006/relationships/image" Target="../media/image6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76.png"/><Relationship Id="rId4" Type="http://schemas.openxmlformats.org/officeDocument/2006/relationships/image" Target="../media/image74.png"/><Relationship Id="rId9" Type="http://schemas.openxmlformats.org/officeDocument/2006/relationships/image" Target="../media/image79.png"/><Relationship Id="rId5" Type="http://schemas.openxmlformats.org/officeDocument/2006/relationships/image" Target="../media/image72.png"/><Relationship Id="rId6" Type="http://schemas.openxmlformats.org/officeDocument/2006/relationships/image" Target="../media/image78.png"/><Relationship Id="rId7" Type="http://schemas.openxmlformats.org/officeDocument/2006/relationships/image" Target="../media/image66.png"/><Relationship Id="rId8" Type="http://schemas.openxmlformats.org/officeDocument/2006/relationships/image" Target="../media/image65.png"/><Relationship Id="rId10" Type="http://schemas.openxmlformats.org/officeDocument/2006/relationships/image" Target="../media/image7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71.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94.png"/><Relationship Id="rId4" Type="http://schemas.openxmlformats.org/officeDocument/2006/relationships/image" Target="../media/image9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127.png"/><Relationship Id="rId4" Type="http://schemas.openxmlformats.org/officeDocument/2006/relationships/image" Target="../media/image8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88.png"/><Relationship Id="rId4" Type="http://schemas.openxmlformats.org/officeDocument/2006/relationships/image" Target="../media/image87.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85.png"/><Relationship Id="rId4" Type="http://schemas.openxmlformats.org/officeDocument/2006/relationships/image" Target="../media/image99.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100.png"/><Relationship Id="rId4" Type="http://schemas.openxmlformats.org/officeDocument/2006/relationships/image" Target="../media/image82.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80.png"/><Relationship Id="rId4" Type="http://schemas.openxmlformats.org/officeDocument/2006/relationships/image" Target="../media/image102.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81.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26.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92.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123.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89.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96.png"/><Relationship Id="rId4" Type="http://schemas.openxmlformats.org/officeDocument/2006/relationships/image" Target="../media/image104.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110.png"/><Relationship Id="rId4" Type="http://schemas.openxmlformats.org/officeDocument/2006/relationships/image" Target="../media/image98.png"/><Relationship Id="rId9" Type="http://schemas.openxmlformats.org/officeDocument/2006/relationships/image" Target="../media/image105.png"/><Relationship Id="rId5" Type="http://schemas.openxmlformats.org/officeDocument/2006/relationships/image" Target="../media/image91.png"/><Relationship Id="rId6" Type="http://schemas.openxmlformats.org/officeDocument/2006/relationships/image" Target="../media/image106.png"/><Relationship Id="rId7" Type="http://schemas.openxmlformats.org/officeDocument/2006/relationships/image" Target="../media/image111.png"/><Relationship Id="rId8" Type="http://schemas.openxmlformats.org/officeDocument/2006/relationships/image" Target="../media/image101.png"/><Relationship Id="rId10" Type="http://schemas.openxmlformats.org/officeDocument/2006/relationships/image" Target="../media/image93.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116.png"/><Relationship Id="rId4" Type="http://schemas.openxmlformats.org/officeDocument/2006/relationships/image" Target="../media/image97.png"/><Relationship Id="rId5" Type="http://schemas.openxmlformats.org/officeDocument/2006/relationships/image" Target="../media/image95.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121.png"/><Relationship Id="rId4" Type="http://schemas.openxmlformats.org/officeDocument/2006/relationships/image" Target="../media/image103.png"/><Relationship Id="rId5" Type="http://schemas.openxmlformats.org/officeDocument/2006/relationships/image" Target="../media/image125.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18.png"/><Relationship Id="rId4" Type="http://schemas.openxmlformats.org/officeDocument/2006/relationships/image" Target="../media/image107.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122.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119.png"/><Relationship Id="rId4" Type="http://schemas.openxmlformats.org/officeDocument/2006/relationships/image" Target="../media/image117.png"/><Relationship Id="rId5" Type="http://schemas.openxmlformats.org/officeDocument/2006/relationships/image" Target="../media/image108.png"/><Relationship Id="rId6" Type="http://schemas.openxmlformats.org/officeDocument/2006/relationships/image" Target="../media/image109.png"/><Relationship Id="rId7" Type="http://schemas.openxmlformats.org/officeDocument/2006/relationships/image" Target="../media/image124.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14.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26.png"/><Relationship Id="rId4" Type="http://schemas.openxmlformats.org/officeDocument/2006/relationships/image" Target="../media/image112.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113.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118.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115.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26.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120.png"/><Relationship Id="rId4" Type="http://schemas.openxmlformats.org/officeDocument/2006/relationships/image" Target="../media/image126.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137.png"/><Relationship Id="rId4" Type="http://schemas.openxmlformats.org/officeDocument/2006/relationships/image" Target="../media/image143.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image" Target="../media/image128.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148.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130.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129.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 Id="rId3" Type="http://schemas.openxmlformats.org/officeDocument/2006/relationships/image" Target="../media/image26.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138.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 Id="rId3" Type="http://schemas.openxmlformats.org/officeDocument/2006/relationships/image" Target="../media/image160.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147.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 Id="rId3" Type="http://schemas.openxmlformats.org/officeDocument/2006/relationships/image" Target="../media/image133.png"/><Relationship Id="rId4" Type="http://schemas.openxmlformats.org/officeDocument/2006/relationships/image" Target="../media/image153.png"/><Relationship Id="rId9" Type="http://schemas.openxmlformats.org/officeDocument/2006/relationships/image" Target="../media/image151.png"/><Relationship Id="rId5" Type="http://schemas.openxmlformats.org/officeDocument/2006/relationships/image" Target="../media/image157.png"/><Relationship Id="rId6" Type="http://schemas.openxmlformats.org/officeDocument/2006/relationships/image" Target="../media/image131.png"/><Relationship Id="rId7" Type="http://schemas.openxmlformats.org/officeDocument/2006/relationships/image" Target="../media/image156.png"/><Relationship Id="rId8" Type="http://schemas.openxmlformats.org/officeDocument/2006/relationships/image" Target="../media/image132.png"/><Relationship Id="rId11" Type="http://schemas.openxmlformats.org/officeDocument/2006/relationships/image" Target="../media/image161.png"/><Relationship Id="rId10" Type="http://schemas.openxmlformats.org/officeDocument/2006/relationships/image" Target="../media/image134.png"/><Relationship Id="rId12" Type="http://schemas.openxmlformats.org/officeDocument/2006/relationships/image" Target="../media/image135.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26.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 Id="rId3" Type="http://schemas.openxmlformats.org/officeDocument/2006/relationships/image" Target="../media/image139.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158.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158.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 Id="rId3" Type="http://schemas.openxmlformats.org/officeDocument/2006/relationships/image" Target="../media/image26.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136.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45.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 Id="rId3" Type="http://schemas.openxmlformats.org/officeDocument/2006/relationships/image" Target="../media/image140.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142.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141.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144.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 Id="rId3" Type="http://schemas.openxmlformats.org/officeDocument/2006/relationships/image" Target="../media/image146.png"/><Relationship Id="rId4" Type="http://schemas.openxmlformats.org/officeDocument/2006/relationships/image" Target="../media/image152.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26.png"/><Relationship Id="rId4" Type="http://schemas.openxmlformats.org/officeDocument/2006/relationships/image" Target="../media/image141.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image" Target="../media/image155.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149.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150.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image" Target="../media/image159.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image" Target="../media/image162.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 Id="rId3" Type="http://schemas.openxmlformats.org/officeDocument/2006/relationships/image" Target="../media/image26.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 Id="rId3" Type="http://schemas.openxmlformats.org/officeDocument/2006/relationships/image" Target="../media/image154.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 Id="rId3" Type="http://schemas.openxmlformats.org/officeDocument/2006/relationships/image" Target="../media/image164.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 Id="rId3" Type="http://schemas.openxmlformats.org/officeDocument/2006/relationships/image" Target="../media/image163.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 Id="rId3" Type="http://schemas.openxmlformats.org/officeDocument/2006/relationships/image" Target="../media/image165.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 Id="rId3"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6"/>
          <p:cNvSpPr txBox="1"/>
          <p:nvPr>
            <p:ph type="ctrTitle"/>
          </p:nvPr>
        </p:nvSpPr>
        <p:spPr>
          <a:xfrm>
            <a:off x="1281800" y="1521850"/>
            <a:ext cx="6824100" cy="1602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Measuring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400">
                <a:solidFill>
                  <a:srgbClr val="434343"/>
                </a:solidFill>
                <a:latin typeface="Hepta Slab"/>
                <a:ea typeface="Hepta Slab"/>
                <a:cs typeface="Hepta Slab"/>
                <a:sym typeface="Hepta Slab"/>
              </a:rPr>
              <a:t>Length, Time, Liquid Volume, and Weight</a:t>
            </a:r>
            <a:endParaRPr sz="4400">
              <a:solidFill>
                <a:srgbClr val="434343"/>
              </a:solidFill>
              <a:latin typeface="Hepta Slab"/>
              <a:ea typeface="Hepta Slab"/>
              <a:cs typeface="Hepta Slab"/>
              <a:sym typeface="Hepta Slab"/>
            </a:endParaRPr>
          </a:p>
        </p:txBody>
      </p:sp>
      <p:sp>
        <p:nvSpPr>
          <p:cNvPr id="71" name="Google Shape;71;p16"/>
          <p:cNvSpPr txBox="1"/>
          <p:nvPr>
            <p:ph idx="1" type="subTitle"/>
          </p:nvPr>
        </p:nvSpPr>
        <p:spPr>
          <a:xfrm>
            <a:off x="2112300" y="3123838"/>
            <a:ext cx="4919400" cy="39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000">
                <a:solidFill>
                  <a:srgbClr val="434343"/>
                </a:solidFill>
                <a:latin typeface="Hepta Slab"/>
                <a:ea typeface="Hepta Slab"/>
                <a:cs typeface="Hepta Slab"/>
                <a:sym typeface="Hepta Slab"/>
              </a:rPr>
              <a:t>Grade 3: Unit 6</a:t>
            </a:r>
            <a:endParaRPr sz="2000">
              <a:solidFill>
                <a:srgbClr val="434343"/>
              </a:solidFill>
              <a:latin typeface="Hepta Slab"/>
              <a:ea typeface="Hepta Slab"/>
              <a:cs typeface="Hepta Slab"/>
              <a:sym typeface="Hepta Slab"/>
            </a:endParaRPr>
          </a:p>
        </p:txBody>
      </p:sp>
      <p:sp>
        <p:nvSpPr>
          <p:cNvPr id="72" name="Google Shape;72;p16"/>
          <p:cNvSpPr txBox="1"/>
          <p:nvPr/>
        </p:nvSpPr>
        <p:spPr>
          <a:xfrm>
            <a:off x="205500" y="4082250"/>
            <a:ext cx="84939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rgbClr val="666666"/>
                </a:solidFill>
                <a:latin typeface="Hepta Slab"/>
                <a:ea typeface="Hepta Slab"/>
                <a:cs typeface="Hepta Slab"/>
                <a:sym typeface="Hepta Slab"/>
              </a:rPr>
              <a:t>Standards addressed: </a:t>
            </a:r>
            <a:r>
              <a:rPr lang="en" sz="1100">
                <a:solidFill>
                  <a:schemeClr val="dk1"/>
                </a:solidFill>
                <a:latin typeface="Quicksand"/>
                <a:ea typeface="Quicksand"/>
                <a:cs typeface="Quicksand"/>
                <a:sym typeface="Quicksand"/>
              </a:rPr>
              <a:t>3.MD.B.4, 3.NF.A.3, 3.OA.C.7, 3.MD.A.2, 3.MD.A.1, 3.MD.A.2, 3.MD.B.4, 3.NBT.A.2, 3.OA.A.3 </a:t>
            </a:r>
            <a:endParaRPr sz="900">
              <a:solidFill>
                <a:schemeClr val="dk1"/>
              </a:solidFill>
              <a:latin typeface="Quicksand"/>
              <a:ea typeface="Quicksand"/>
              <a:cs typeface="Quicksand"/>
              <a:sym typeface="Quicksand"/>
            </a:endParaRPr>
          </a:p>
          <a:p>
            <a:pPr indent="0" lvl="0" marL="0" rtl="0" algn="ctr">
              <a:spcBef>
                <a:spcPts val="0"/>
              </a:spcBef>
              <a:spcAft>
                <a:spcPts val="0"/>
              </a:spcAft>
              <a:buNone/>
            </a:pPr>
            <a:r>
              <a:rPr lang="en" sz="800">
                <a:solidFill>
                  <a:schemeClr val="dk1"/>
                </a:solidFill>
                <a:latin typeface="Quicksand"/>
                <a:ea typeface="Quicksand"/>
                <a:cs typeface="Quicksand"/>
                <a:sym typeface="Quicksand"/>
              </a:rPr>
              <a:t> </a:t>
            </a:r>
            <a:endParaRPr sz="8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sz="800">
              <a:solidFill>
                <a:schemeClr val="dk1"/>
              </a:solidFill>
              <a:latin typeface="Quicksand"/>
              <a:ea typeface="Quicksand"/>
              <a:cs typeface="Quicksand"/>
              <a:sym typeface="Quicksand"/>
            </a:endParaRPr>
          </a:p>
          <a:p>
            <a:pPr indent="0" lvl="0" marL="0" rtl="0" algn="ctr">
              <a:spcBef>
                <a:spcPts val="0"/>
              </a:spcBef>
              <a:spcAft>
                <a:spcPts val="0"/>
              </a:spcAft>
              <a:buNone/>
            </a:pPr>
            <a:r>
              <a:rPr lang="en" sz="800">
                <a:solidFill>
                  <a:schemeClr val="dk1"/>
                </a:solidFill>
                <a:latin typeface="Quicksand"/>
                <a:ea typeface="Quicksand"/>
                <a:cs typeface="Quicksand"/>
                <a:sym typeface="Quicksand"/>
              </a:rPr>
              <a:t> </a:t>
            </a:r>
            <a:endParaRPr sz="8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sz="1100">
              <a:solidFill>
                <a:srgbClr val="666666"/>
              </a:solidFill>
              <a:latin typeface="Hepta Slab"/>
              <a:ea typeface="Hepta Slab"/>
              <a:cs typeface="Hepta Slab"/>
              <a:sym typeface="Hepta Slab"/>
            </a:endParaRPr>
          </a:p>
        </p:txBody>
      </p:sp>
      <p:pic>
        <p:nvPicPr>
          <p:cNvPr id="73" name="Google Shape;73;p16"/>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74" name="Google Shape;74;p16"/>
          <p:cNvSpPr txBox="1"/>
          <p:nvPr/>
        </p:nvSpPr>
        <p:spPr>
          <a:xfrm>
            <a:off x="0" y="4737575"/>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3, Unit 6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p:nvPr/>
        </p:nvSpPr>
        <p:spPr>
          <a:xfrm>
            <a:off x="6331950" y="950691"/>
            <a:ext cx="2693161" cy="576745"/>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0" name="Google Shape;80;p17"/>
          <p:cNvSpPr txBox="1"/>
          <p:nvPr/>
        </p:nvSpPr>
        <p:spPr>
          <a:xfrm>
            <a:off x="6703251" y="1654275"/>
            <a:ext cx="2083500" cy="20808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Solve problems involving the four operations and measurement contexts. </a:t>
            </a:r>
            <a:endParaRPr sz="1200">
              <a:solidFill>
                <a:schemeClr val="dk1"/>
              </a:solidFill>
              <a:latin typeface="Quicksand"/>
              <a:ea typeface="Quicksand"/>
              <a:cs typeface="Quicksand"/>
              <a:sym typeface="Quicksand"/>
            </a:endParaRPr>
          </a:p>
        </p:txBody>
      </p:sp>
      <p:grpSp>
        <p:nvGrpSpPr>
          <p:cNvPr id="81" name="Google Shape;81;p17"/>
          <p:cNvGrpSpPr/>
          <p:nvPr/>
        </p:nvGrpSpPr>
        <p:grpSpPr>
          <a:xfrm>
            <a:off x="4446889" y="944370"/>
            <a:ext cx="2459110" cy="2080903"/>
            <a:chOff x="5632317" y="1189775"/>
            <a:chExt cx="3305700" cy="2367083"/>
          </a:xfrm>
        </p:grpSpPr>
        <p:sp>
          <p:nvSpPr>
            <p:cNvPr id="82" name="Google Shape;82;p17"/>
            <p:cNvSpPr/>
            <p:nvPr/>
          </p:nvSpPr>
          <p:spPr>
            <a:xfrm>
              <a:off x="5632317" y="1189775"/>
              <a:ext cx="3305700" cy="669000"/>
            </a:xfrm>
            <a:prstGeom prst="chevron">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3" name="Google Shape;83;p17"/>
            <p:cNvSpPr txBox="1"/>
            <p:nvPr/>
          </p:nvSpPr>
          <p:spPr>
            <a:xfrm>
              <a:off x="6064547" y="1968958"/>
              <a:ext cx="25290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Solve problems involving addition and subtraction of time intervals in minutes.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Tell time to the minute. </a:t>
              </a:r>
              <a:endParaRPr sz="1200">
                <a:solidFill>
                  <a:schemeClr val="dk1"/>
                </a:solidFill>
                <a:latin typeface="Quicksand"/>
                <a:ea typeface="Quicksand"/>
                <a:cs typeface="Quicksand"/>
                <a:sym typeface="Quicksand"/>
              </a:endParaRPr>
            </a:p>
          </p:txBody>
        </p:sp>
      </p:grpSp>
      <p:grpSp>
        <p:nvGrpSpPr>
          <p:cNvPr id="84" name="Google Shape;84;p17"/>
          <p:cNvGrpSpPr/>
          <p:nvPr/>
        </p:nvGrpSpPr>
        <p:grpSpPr>
          <a:xfrm>
            <a:off x="0" y="944379"/>
            <a:ext cx="2693161" cy="2758225"/>
            <a:chOff x="0" y="1189989"/>
            <a:chExt cx="3546900" cy="3199425"/>
          </a:xfrm>
        </p:grpSpPr>
        <p:sp>
          <p:nvSpPr>
            <p:cNvPr id="85" name="Google Shape;85;p17"/>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6" name="Google Shape;86;p17"/>
            <p:cNvSpPr txBox="1"/>
            <p:nvPr/>
          </p:nvSpPr>
          <p:spPr>
            <a:xfrm>
              <a:off x="283717" y="1975915"/>
              <a:ext cx="27441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Measure lengths using rulers marked with halves and fourths of an inch to generate data for making a line plot.</a:t>
              </a:r>
              <a:endParaRPr sz="1200">
                <a:solidFill>
                  <a:schemeClr val="dk1"/>
                </a:solidFill>
                <a:latin typeface="Quicksand"/>
                <a:ea typeface="Quicksand"/>
                <a:cs typeface="Quicksand"/>
                <a:sym typeface="Quicksand"/>
              </a:endParaRPr>
            </a:p>
          </p:txBody>
        </p:sp>
      </p:grpSp>
      <p:grpSp>
        <p:nvGrpSpPr>
          <p:cNvPr id="87" name="Google Shape;87;p17"/>
          <p:cNvGrpSpPr/>
          <p:nvPr/>
        </p:nvGrpSpPr>
        <p:grpSpPr>
          <a:xfrm>
            <a:off x="2271658" y="944366"/>
            <a:ext cx="2591999" cy="2445514"/>
            <a:chOff x="2944204" y="1189775"/>
            <a:chExt cx="3305700" cy="2778046"/>
          </a:xfrm>
        </p:grpSpPr>
        <p:sp>
          <p:nvSpPr>
            <p:cNvPr id="88" name="Google Shape;88;p17"/>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9" name="Google Shape;89;p17"/>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Measure and estimate liquid volumes and weights of objects. </a:t>
              </a:r>
              <a:endParaRPr sz="1200">
                <a:solidFill>
                  <a:schemeClr val="dk1"/>
                </a:solidFill>
                <a:latin typeface="Quicksand"/>
                <a:ea typeface="Quicksand"/>
                <a:cs typeface="Quicksand"/>
                <a:sym typeface="Quicksand"/>
              </a:endParaRPr>
            </a:p>
          </p:txBody>
        </p:sp>
      </p:grpSp>
      <p:sp>
        <p:nvSpPr>
          <p:cNvPr id="90" name="Google Shape;90;p17"/>
          <p:cNvSpPr txBox="1"/>
          <p:nvPr/>
        </p:nvSpPr>
        <p:spPr>
          <a:xfrm>
            <a:off x="97200" y="863750"/>
            <a:ext cx="24108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Quicksand"/>
                <a:ea typeface="Quicksand"/>
                <a:cs typeface="Quicksand"/>
                <a:sym typeface="Quicksand"/>
              </a:rPr>
              <a:t>Section A</a:t>
            </a:r>
            <a:endParaRPr sz="1200">
              <a:latin typeface="Quicksand"/>
              <a:ea typeface="Quicksand"/>
              <a:cs typeface="Quicksand"/>
              <a:sym typeface="Quicksand"/>
            </a:endParaRPr>
          </a:p>
          <a:p>
            <a:pPr indent="0" lvl="0" marL="0" rtl="0" algn="ctr">
              <a:spcBef>
                <a:spcPts val="0"/>
              </a:spcBef>
              <a:spcAft>
                <a:spcPts val="0"/>
              </a:spcAft>
              <a:buNone/>
            </a:pPr>
            <a:r>
              <a:rPr lang="en" sz="1200">
                <a:latin typeface="Quicksand"/>
                <a:ea typeface="Quicksand"/>
                <a:cs typeface="Quicksand"/>
                <a:sym typeface="Quicksand"/>
              </a:rPr>
              <a:t>Lessons 1-5</a:t>
            </a:r>
            <a:endParaRPr sz="1200">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3.MD.B.4, 3.NF.A.3.c, 3.OA.C.7</a:t>
            </a:r>
            <a:endParaRPr sz="800">
              <a:latin typeface="Quicksand"/>
              <a:ea typeface="Quicksand"/>
              <a:cs typeface="Quicksand"/>
              <a:sym typeface="Quicksand"/>
            </a:endParaRPr>
          </a:p>
        </p:txBody>
      </p:sp>
      <p:sp>
        <p:nvSpPr>
          <p:cNvPr id="91" name="Google Shape;91;p17"/>
          <p:cNvSpPr txBox="1"/>
          <p:nvPr/>
        </p:nvSpPr>
        <p:spPr>
          <a:xfrm>
            <a:off x="21230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Quicksand"/>
                <a:ea typeface="Quicksand"/>
                <a:cs typeface="Quicksand"/>
                <a:sym typeface="Quicksand"/>
              </a:rPr>
              <a:t>Section B</a:t>
            </a:r>
            <a:endParaRPr sz="1200">
              <a:latin typeface="Quicksand"/>
              <a:ea typeface="Quicksand"/>
              <a:cs typeface="Quicksand"/>
              <a:sym typeface="Quicksand"/>
            </a:endParaRPr>
          </a:p>
          <a:p>
            <a:pPr indent="0" lvl="0" marL="0" rtl="0" algn="ctr">
              <a:spcBef>
                <a:spcPts val="0"/>
              </a:spcBef>
              <a:spcAft>
                <a:spcPts val="0"/>
              </a:spcAft>
              <a:buNone/>
            </a:pPr>
            <a:r>
              <a:rPr lang="en" sz="1200">
                <a:latin typeface="Quicksand"/>
                <a:ea typeface="Quicksand"/>
                <a:cs typeface="Quicksand"/>
                <a:sym typeface="Quicksand"/>
              </a:rPr>
              <a:t>Lessons 6-8</a:t>
            </a:r>
            <a:endParaRPr sz="1200">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3.MD.A.2, 3.NF.A, 3.OA.C.7</a:t>
            </a:r>
            <a:endParaRPr sz="800">
              <a:latin typeface="Quicksand"/>
              <a:ea typeface="Quicksand"/>
              <a:cs typeface="Quicksand"/>
              <a:sym typeface="Quicksand"/>
            </a:endParaRPr>
          </a:p>
        </p:txBody>
      </p:sp>
      <p:sp>
        <p:nvSpPr>
          <p:cNvPr id="92" name="Google Shape;92;p17"/>
          <p:cNvSpPr txBox="1"/>
          <p:nvPr/>
        </p:nvSpPr>
        <p:spPr>
          <a:xfrm>
            <a:off x="4554450" y="894213"/>
            <a:ext cx="22440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Quicksand"/>
                <a:ea typeface="Quicksand"/>
                <a:cs typeface="Quicksand"/>
                <a:sym typeface="Quicksand"/>
              </a:rPr>
              <a:t>Section C</a:t>
            </a:r>
            <a:endParaRPr sz="1200">
              <a:latin typeface="Quicksand"/>
              <a:ea typeface="Quicksand"/>
              <a:cs typeface="Quicksand"/>
              <a:sym typeface="Quicksand"/>
            </a:endParaRPr>
          </a:p>
          <a:p>
            <a:pPr indent="0" lvl="0" marL="0" rtl="0" algn="ctr">
              <a:spcBef>
                <a:spcPts val="0"/>
              </a:spcBef>
              <a:spcAft>
                <a:spcPts val="0"/>
              </a:spcAft>
              <a:buNone/>
            </a:pPr>
            <a:r>
              <a:rPr lang="en" sz="1200">
                <a:latin typeface="Quicksand"/>
                <a:ea typeface="Quicksand"/>
                <a:cs typeface="Quicksand"/>
                <a:sym typeface="Quicksand"/>
              </a:rPr>
              <a:t>Lessons 9-11</a:t>
            </a:r>
            <a:endParaRPr sz="1200">
              <a:latin typeface="Quicksand"/>
              <a:ea typeface="Quicksand"/>
              <a:cs typeface="Quicksand"/>
              <a:sym typeface="Quicksand"/>
            </a:endParaRPr>
          </a:p>
          <a:p>
            <a:pPr indent="0" lvl="0" marL="0" rtl="0" algn="ctr">
              <a:spcBef>
                <a:spcPts val="0"/>
              </a:spcBef>
              <a:spcAft>
                <a:spcPts val="0"/>
              </a:spcAft>
              <a:buNone/>
            </a:pPr>
            <a:r>
              <a:rPr lang="en" sz="700">
                <a:latin typeface="Quicksand"/>
                <a:ea typeface="Quicksand"/>
                <a:cs typeface="Quicksand"/>
                <a:sym typeface="Quicksand"/>
              </a:rPr>
              <a:t>3.MD.A.1</a:t>
            </a:r>
            <a:endParaRPr sz="7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93" name="Google Shape;93;p17"/>
          <p:cNvSpPr txBox="1"/>
          <p:nvPr/>
        </p:nvSpPr>
        <p:spPr>
          <a:xfrm>
            <a:off x="1052700" y="134150"/>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6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Measuring Length, Time, Liquid Volume, and Weight</a:t>
            </a:r>
            <a:endParaRPr sz="1800">
              <a:latin typeface="Hepta Slab"/>
              <a:ea typeface="Hepta Slab"/>
              <a:cs typeface="Hepta Slab"/>
              <a:sym typeface="Hepta Slab"/>
            </a:endParaRPr>
          </a:p>
        </p:txBody>
      </p:sp>
      <p:sp>
        <p:nvSpPr>
          <p:cNvPr id="94" name="Google Shape;94;p17"/>
          <p:cNvSpPr txBox="1"/>
          <p:nvPr/>
        </p:nvSpPr>
        <p:spPr>
          <a:xfrm>
            <a:off x="6556525" y="881200"/>
            <a:ext cx="2410800" cy="74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Quicksand"/>
                <a:ea typeface="Quicksand"/>
                <a:cs typeface="Quicksand"/>
                <a:sym typeface="Quicksand"/>
              </a:rPr>
              <a:t>Section D</a:t>
            </a:r>
            <a:endParaRPr sz="1200">
              <a:latin typeface="Quicksand"/>
              <a:ea typeface="Quicksand"/>
              <a:cs typeface="Quicksand"/>
              <a:sym typeface="Quicksand"/>
            </a:endParaRPr>
          </a:p>
          <a:p>
            <a:pPr indent="0" lvl="0" marL="0" rtl="0" algn="ctr">
              <a:spcBef>
                <a:spcPts val="0"/>
              </a:spcBef>
              <a:spcAft>
                <a:spcPts val="0"/>
              </a:spcAft>
              <a:buNone/>
            </a:pPr>
            <a:r>
              <a:rPr lang="en" sz="1200">
                <a:latin typeface="Quicksand"/>
                <a:ea typeface="Quicksand"/>
                <a:cs typeface="Quicksand"/>
                <a:sym typeface="Quicksand"/>
              </a:rPr>
              <a:t>Lessons 12-16</a:t>
            </a:r>
            <a:endParaRPr sz="1200">
              <a:latin typeface="Quicksand"/>
              <a:ea typeface="Quicksand"/>
              <a:cs typeface="Quicksand"/>
              <a:sym typeface="Quicksand"/>
            </a:endParaRPr>
          </a:p>
          <a:p>
            <a:pPr indent="0" lvl="0" marL="0" rtl="0" algn="ctr">
              <a:spcBef>
                <a:spcPts val="0"/>
              </a:spcBef>
              <a:spcAft>
                <a:spcPts val="0"/>
              </a:spcAft>
              <a:buNone/>
            </a:pPr>
            <a:r>
              <a:rPr lang="en" sz="600">
                <a:latin typeface="Quicksand"/>
                <a:ea typeface="Quicksand"/>
                <a:cs typeface="Quicksand"/>
                <a:sym typeface="Quicksand"/>
              </a:rPr>
              <a:t>3.MD.A.1, 3.MD.A.2, 3.MD.B.4, 3.NBT.A.2, 3.OA.A.3, 3.OA.C.7 </a:t>
            </a:r>
            <a:endParaRPr sz="6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95" name="Google Shape;95;p17"/>
          <p:cNvPicPr preferRelativeResize="0"/>
          <p:nvPr/>
        </p:nvPicPr>
        <p:blipFill>
          <a:blip r:embed="rId3">
            <a:alphaModFix/>
          </a:blip>
          <a:stretch>
            <a:fillRect/>
          </a:stretch>
        </p:blipFill>
        <p:spPr>
          <a:xfrm>
            <a:off x="305773" y="3105148"/>
            <a:ext cx="1965874" cy="885500"/>
          </a:xfrm>
          <a:prstGeom prst="rect">
            <a:avLst/>
          </a:prstGeom>
          <a:noFill/>
          <a:ln>
            <a:noFill/>
          </a:ln>
        </p:spPr>
      </p:pic>
      <p:pic>
        <p:nvPicPr>
          <p:cNvPr id="96" name="Google Shape;96;p17"/>
          <p:cNvPicPr preferRelativeResize="0"/>
          <p:nvPr/>
        </p:nvPicPr>
        <p:blipFill>
          <a:blip r:embed="rId4">
            <a:alphaModFix/>
          </a:blip>
          <a:stretch>
            <a:fillRect/>
          </a:stretch>
        </p:blipFill>
        <p:spPr>
          <a:xfrm>
            <a:off x="3097013" y="2522620"/>
            <a:ext cx="946025" cy="1212450"/>
          </a:xfrm>
          <a:prstGeom prst="rect">
            <a:avLst/>
          </a:prstGeom>
          <a:noFill/>
          <a:ln>
            <a:noFill/>
          </a:ln>
        </p:spPr>
      </p:pic>
      <p:pic>
        <p:nvPicPr>
          <p:cNvPr id="97" name="Google Shape;97;p17"/>
          <p:cNvPicPr preferRelativeResize="0"/>
          <p:nvPr/>
        </p:nvPicPr>
        <p:blipFill>
          <a:blip r:embed="rId5">
            <a:alphaModFix/>
          </a:blip>
          <a:stretch>
            <a:fillRect/>
          </a:stretch>
        </p:blipFill>
        <p:spPr>
          <a:xfrm>
            <a:off x="5170800" y="3322468"/>
            <a:ext cx="1225303" cy="1212450"/>
          </a:xfrm>
          <a:prstGeom prst="rect">
            <a:avLst/>
          </a:prstGeom>
          <a:noFill/>
          <a:ln>
            <a:noFill/>
          </a:ln>
        </p:spPr>
      </p:pic>
      <p:pic>
        <p:nvPicPr>
          <p:cNvPr id="98" name="Google Shape;98;p17"/>
          <p:cNvPicPr preferRelativeResize="0"/>
          <p:nvPr/>
        </p:nvPicPr>
        <p:blipFill>
          <a:blip r:embed="rId6">
            <a:alphaModFix/>
          </a:blip>
          <a:stretch>
            <a:fillRect/>
          </a:stretch>
        </p:blipFill>
        <p:spPr>
          <a:xfrm>
            <a:off x="7004275" y="3025265"/>
            <a:ext cx="1687855" cy="44928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8"/>
          <p:cNvSpPr txBox="1"/>
          <p:nvPr>
            <p:ph type="ctrTitle"/>
          </p:nvPr>
        </p:nvSpPr>
        <p:spPr>
          <a:xfrm>
            <a:off x="1973825" y="595975"/>
            <a:ext cx="52761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6 Quick Links</a:t>
            </a:r>
            <a:endParaRPr sz="3200">
              <a:solidFill>
                <a:srgbClr val="434343"/>
              </a:solidFill>
              <a:latin typeface="Gayathri"/>
              <a:ea typeface="Gayathri"/>
              <a:cs typeface="Gayathri"/>
              <a:sym typeface="Gayathri"/>
            </a:endParaRPr>
          </a:p>
        </p:txBody>
      </p:sp>
      <p:sp>
        <p:nvSpPr>
          <p:cNvPr id="104" name="Google Shape;104;p18">
            <a:hlinkClick action="ppaction://hlinksldjump" r:id="rId3"/>
          </p:cNvPr>
          <p:cNvSpPr txBox="1"/>
          <p:nvPr/>
        </p:nvSpPr>
        <p:spPr>
          <a:xfrm>
            <a:off x="3691925" y="12274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9E9E9E"/>
              </a:solidFill>
              <a:latin typeface="Hepta Slab"/>
              <a:ea typeface="Hepta Slab"/>
              <a:cs typeface="Hepta Slab"/>
              <a:sym typeface="Hepta Slab"/>
            </a:endParaRPr>
          </a:p>
        </p:txBody>
      </p:sp>
      <p:sp>
        <p:nvSpPr>
          <p:cNvPr id="105" name="Google Shape;105;p18">
            <a:hlinkClick/>
          </p:cNvPr>
          <p:cNvSpPr txBox="1"/>
          <p:nvPr/>
        </p:nvSpPr>
        <p:spPr>
          <a:xfrm>
            <a:off x="4548425" y="12159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5">
                  <a:extLst>
                    <a:ext uri="{A12FA001-AC4F-418D-AE19-62706E023703}">
                      <ahyp:hlinkClr val="tx"/>
                    </a:ext>
                  </a:extLst>
                </a:hlinkClick>
              </a:rPr>
              <a:t>L2</a:t>
            </a:r>
            <a:endParaRPr b="1" sz="2200">
              <a:solidFill>
                <a:srgbClr val="9E9E9E"/>
              </a:solidFill>
              <a:latin typeface="Hepta Slab"/>
              <a:ea typeface="Hepta Slab"/>
              <a:cs typeface="Hepta Slab"/>
              <a:sym typeface="Hepta Slab"/>
            </a:endParaRPr>
          </a:p>
        </p:txBody>
      </p:sp>
      <p:sp>
        <p:nvSpPr>
          <p:cNvPr id="106" name="Google Shape;106;p18">
            <a:hlinkClick/>
          </p:cNvPr>
          <p:cNvSpPr txBox="1"/>
          <p:nvPr/>
        </p:nvSpPr>
        <p:spPr>
          <a:xfrm>
            <a:off x="5404925" y="12159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6">
                  <a:extLst>
                    <a:ext uri="{A12FA001-AC4F-418D-AE19-62706E023703}">
                      <ahyp:hlinkClr val="tx"/>
                    </a:ext>
                  </a:extLst>
                </a:hlinkClick>
              </a:rPr>
              <a:t>L3</a:t>
            </a:r>
            <a:endParaRPr b="1" sz="2200">
              <a:solidFill>
                <a:srgbClr val="9E9E9E"/>
              </a:solidFill>
              <a:latin typeface="Hepta Slab"/>
              <a:ea typeface="Hepta Slab"/>
              <a:cs typeface="Hepta Slab"/>
              <a:sym typeface="Hepta Slab"/>
            </a:endParaRPr>
          </a:p>
        </p:txBody>
      </p:sp>
      <p:sp>
        <p:nvSpPr>
          <p:cNvPr id="107" name="Google Shape;107;p18">
            <a:hlinkClick/>
          </p:cNvPr>
          <p:cNvSpPr txBox="1"/>
          <p:nvPr/>
        </p:nvSpPr>
        <p:spPr>
          <a:xfrm>
            <a:off x="6261413" y="1239050"/>
            <a:ext cx="645300" cy="7932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7">
                  <a:extLst>
                    <a:ext uri="{A12FA001-AC4F-418D-AE19-62706E023703}">
                      <ahyp:hlinkClr val="tx"/>
                    </a:ext>
                  </a:extLst>
                </a:hlinkClick>
              </a:rPr>
              <a:t>L4</a:t>
            </a:r>
            <a:endParaRPr b="1" sz="2200">
              <a:solidFill>
                <a:srgbClr val="9E9E9E"/>
              </a:solidFill>
              <a:latin typeface="Hepta Slab"/>
              <a:ea typeface="Hepta Slab"/>
              <a:cs typeface="Hepta Slab"/>
              <a:sym typeface="Hepta Slab"/>
            </a:endParaRPr>
          </a:p>
        </p:txBody>
      </p:sp>
      <p:sp>
        <p:nvSpPr>
          <p:cNvPr id="108" name="Google Shape;108;p18">
            <a:hlinkClick action="ppaction://hlinksldjump" r:id="rId8"/>
          </p:cNvPr>
          <p:cNvSpPr txBox="1"/>
          <p:nvPr/>
        </p:nvSpPr>
        <p:spPr>
          <a:xfrm>
            <a:off x="1253225" y="2468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9">
                  <a:extLst>
                    <a:ext uri="{A12FA001-AC4F-418D-AE19-62706E023703}">
                      <ahyp:hlinkClr val="tx"/>
                    </a:ext>
                  </a:extLst>
                </a:hlinkClick>
              </a:rPr>
              <a:t>L</a:t>
            </a:r>
            <a:r>
              <a:rPr b="1" lang="en" sz="2200" u="sng">
                <a:solidFill>
                  <a:srgbClr val="9E9E9E"/>
                </a:solidFill>
                <a:latin typeface="Hepta Slab"/>
                <a:ea typeface="Hepta Slab"/>
                <a:cs typeface="Hepta Slab"/>
                <a:sym typeface="Hepta Slab"/>
                <a:hlinkClick action="ppaction://hlinksldjump" r:id="rId10">
                  <a:extLst>
                    <a:ext uri="{A12FA001-AC4F-418D-AE19-62706E023703}">
                      <ahyp:hlinkClr val="tx"/>
                    </a:ext>
                  </a:extLst>
                </a:hlinkClick>
              </a:rPr>
              <a:t>5</a:t>
            </a:r>
            <a:endParaRPr b="1" sz="2200">
              <a:solidFill>
                <a:srgbClr val="9E9E9E"/>
              </a:solidFill>
              <a:latin typeface="Hepta Slab"/>
              <a:ea typeface="Hepta Slab"/>
              <a:cs typeface="Hepta Slab"/>
              <a:sym typeface="Hepta Slab"/>
            </a:endParaRPr>
          </a:p>
        </p:txBody>
      </p:sp>
      <p:sp>
        <p:nvSpPr>
          <p:cNvPr id="109" name="Google Shape;109;p18">
            <a:hlinkClick action="ppaction://hlinksldjump" r:id="rId11"/>
          </p:cNvPr>
          <p:cNvSpPr txBox="1"/>
          <p:nvPr/>
        </p:nvSpPr>
        <p:spPr>
          <a:xfrm>
            <a:off x="2044325" y="24681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9E9E9E"/>
                </a:solidFill>
                <a:latin typeface="Hepta Slab"/>
                <a:ea typeface="Hepta Slab"/>
                <a:cs typeface="Hepta Slab"/>
                <a:sym typeface="Hepta Slab"/>
                <a:hlinkClick action="ppaction://hlinksldjump" r:id="rId13">
                  <a:extLst>
                    <a:ext uri="{A12FA001-AC4F-418D-AE19-62706E023703}">
                      <ahyp:hlinkClr val="tx"/>
                    </a:ext>
                  </a:extLst>
                </a:hlinkClick>
              </a:rPr>
              <a:t>6</a:t>
            </a:r>
            <a:endParaRPr b="1" sz="2200">
              <a:solidFill>
                <a:srgbClr val="9E9E9E"/>
              </a:solidFill>
              <a:latin typeface="Hepta Slab"/>
              <a:ea typeface="Hepta Slab"/>
              <a:cs typeface="Hepta Slab"/>
              <a:sym typeface="Hepta Slab"/>
            </a:endParaRPr>
          </a:p>
        </p:txBody>
      </p:sp>
      <p:sp>
        <p:nvSpPr>
          <p:cNvPr id="110" name="Google Shape;110;p18">
            <a:hlinkClick action="ppaction://hlinksldjump" r:id="rId14"/>
          </p:cNvPr>
          <p:cNvSpPr txBox="1"/>
          <p:nvPr/>
        </p:nvSpPr>
        <p:spPr>
          <a:xfrm>
            <a:off x="2885338" y="2468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9E9E9E"/>
                </a:solidFill>
                <a:latin typeface="Hepta Slab"/>
                <a:ea typeface="Hepta Slab"/>
                <a:cs typeface="Hepta Slab"/>
                <a:sym typeface="Hepta Slab"/>
                <a:hlinkClick action="ppaction://hlinksldjump" r:id="rId16">
                  <a:extLst>
                    <a:ext uri="{A12FA001-AC4F-418D-AE19-62706E023703}">
                      <ahyp:hlinkClr val="tx"/>
                    </a:ext>
                  </a:extLst>
                </a:hlinkClick>
              </a:rPr>
              <a:t>7</a:t>
            </a:r>
            <a:endParaRPr b="1" sz="2200">
              <a:solidFill>
                <a:srgbClr val="9E9E9E"/>
              </a:solidFill>
              <a:latin typeface="Hepta Slab"/>
              <a:ea typeface="Hepta Slab"/>
              <a:cs typeface="Hepta Slab"/>
              <a:sym typeface="Hepta Slab"/>
            </a:endParaRPr>
          </a:p>
        </p:txBody>
      </p:sp>
      <p:sp>
        <p:nvSpPr>
          <p:cNvPr id="111" name="Google Shape;111;p18">
            <a:hlinkClick action="ppaction://hlinksldjump" r:id="rId17"/>
          </p:cNvPr>
          <p:cNvSpPr txBox="1"/>
          <p:nvPr/>
        </p:nvSpPr>
        <p:spPr>
          <a:xfrm>
            <a:off x="3703875" y="24404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18">
                  <a:extLst>
                    <a:ext uri="{A12FA001-AC4F-418D-AE19-62706E023703}">
                      <ahyp:hlinkClr val="tx"/>
                    </a:ext>
                  </a:extLst>
                </a:hlinkClick>
              </a:rPr>
              <a:t>L</a:t>
            </a:r>
            <a:r>
              <a:rPr b="1" lang="en" sz="2200" u="sng">
                <a:solidFill>
                  <a:srgbClr val="9E9E9E"/>
                </a:solidFill>
                <a:latin typeface="Hepta Slab"/>
                <a:ea typeface="Hepta Slab"/>
                <a:cs typeface="Hepta Slab"/>
                <a:sym typeface="Hepta Slab"/>
                <a:hlinkClick action="ppaction://hlinksldjump" r:id="rId19">
                  <a:extLst>
                    <a:ext uri="{A12FA001-AC4F-418D-AE19-62706E023703}">
                      <ahyp:hlinkClr val="tx"/>
                    </a:ext>
                  </a:extLst>
                </a:hlinkClick>
              </a:rPr>
              <a:t>8</a:t>
            </a:r>
            <a:endParaRPr b="1" sz="2200">
              <a:solidFill>
                <a:srgbClr val="9E9E9E"/>
              </a:solidFill>
              <a:latin typeface="Hepta Slab"/>
              <a:ea typeface="Hepta Slab"/>
              <a:cs typeface="Hepta Slab"/>
              <a:sym typeface="Hepta Slab"/>
            </a:endParaRPr>
          </a:p>
        </p:txBody>
      </p:sp>
      <p:sp>
        <p:nvSpPr>
          <p:cNvPr id="112" name="Google Shape;112;p18">
            <a:hlinkClick action="ppaction://hlinksldjump" r:id="rId20"/>
          </p:cNvPr>
          <p:cNvSpPr txBox="1"/>
          <p:nvPr/>
        </p:nvSpPr>
        <p:spPr>
          <a:xfrm>
            <a:off x="5363425" y="24755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21">
                  <a:extLst>
                    <a:ext uri="{A12FA001-AC4F-418D-AE19-62706E023703}">
                      <ahyp:hlinkClr val="tx"/>
                    </a:ext>
                  </a:extLst>
                </a:hlinkClick>
              </a:rPr>
              <a:t>L</a:t>
            </a:r>
            <a:r>
              <a:rPr b="1" lang="en" sz="2200" u="sng">
                <a:solidFill>
                  <a:srgbClr val="9E9E9E"/>
                </a:solidFill>
                <a:latin typeface="Hepta Slab"/>
                <a:ea typeface="Hepta Slab"/>
                <a:cs typeface="Hepta Slab"/>
                <a:sym typeface="Hepta Slab"/>
                <a:hlinkClick action="ppaction://hlinksldjump" r:id="rId22">
                  <a:extLst>
                    <a:ext uri="{A12FA001-AC4F-418D-AE19-62706E023703}">
                      <ahyp:hlinkClr val="tx"/>
                    </a:ext>
                  </a:extLst>
                </a:hlinkClick>
              </a:rPr>
              <a:t>9</a:t>
            </a:r>
            <a:endParaRPr b="1" sz="2200">
              <a:solidFill>
                <a:srgbClr val="9E9E9E"/>
              </a:solidFill>
              <a:latin typeface="Hepta Slab"/>
              <a:ea typeface="Hepta Slab"/>
              <a:cs typeface="Hepta Slab"/>
              <a:sym typeface="Hepta Slab"/>
            </a:endParaRPr>
          </a:p>
        </p:txBody>
      </p:sp>
      <p:pic>
        <p:nvPicPr>
          <p:cNvPr id="113" name="Google Shape;113;p18">
            <a:hlinkClick r:id="rId23"/>
          </p:cNvPr>
          <p:cNvPicPr preferRelativeResize="0"/>
          <p:nvPr/>
        </p:nvPicPr>
        <p:blipFill>
          <a:blip r:embed="rId24">
            <a:alphaModFix/>
          </a:blip>
          <a:stretch>
            <a:fillRect/>
          </a:stretch>
        </p:blipFill>
        <p:spPr>
          <a:xfrm>
            <a:off x="8015874" y="1355625"/>
            <a:ext cx="548700" cy="560038"/>
          </a:xfrm>
          <a:prstGeom prst="rect">
            <a:avLst/>
          </a:prstGeom>
          <a:noFill/>
          <a:ln cap="flat" cmpd="sng" w="38100">
            <a:solidFill>
              <a:srgbClr val="595959"/>
            </a:solidFill>
            <a:prstDash val="solid"/>
            <a:round/>
            <a:headEnd len="sm" w="sm" type="none"/>
            <a:tailEnd len="sm" w="sm" type="none"/>
          </a:ln>
        </p:spPr>
      </p:pic>
      <p:pic>
        <p:nvPicPr>
          <p:cNvPr id="114" name="Google Shape;114;p18">
            <a:hlinkClick r:id="rId25"/>
          </p:cNvPr>
          <p:cNvPicPr preferRelativeResize="0"/>
          <p:nvPr/>
        </p:nvPicPr>
        <p:blipFill>
          <a:blip r:embed="rId26">
            <a:alphaModFix/>
          </a:blip>
          <a:stretch>
            <a:fillRect/>
          </a:stretch>
        </p:blipFill>
        <p:spPr>
          <a:xfrm>
            <a:off x="8000224" y="3390161"/>
            <a:ext cx="580025" cy="506289"/>
          </a:xfrm>
          <a:prstGeom prst="rect">
            <a:avLst/>
          </a:prstGeom>
          <a:noFill/>
          <a:ln cap="flat" cmpd="sng" w="38100">
            <a:solidFill>
              <a:srgbClr val="595959"/>
            </a:solidFill>
            <a:prstDash val="solid"/>
            <a:round/>
            <a:headEnd len="sm" w="sm" type="none"/>
            <a:tailEnd len="sm" w="sm" type="none"/>
          </a:ln>
        </p:spPr>
      </p:pic>
      <p:sp>
        <p:nvSpPr>
          <p:cNvPr id="115" name="Google Shape;115;p18">
            <a:hlinkClick action="ppaction://hlinksldjump" r:id="rId27"/>
          </p:cNvPr>
          <p:cNvSpPr txBox="1"/>
          <p:nvPr/>
        </p:nvSpPr>
        <p:spPr>
          <a:xfrm>
            <a:off x="6209400" y="24681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28">
                  <a:extLst>
                    <a:ext uri="{A12FA001-AC4F-418D-AE19-62706E023703}">
                      <ahyp:hlinkClr val="tx"/>
                    </a:ext>
                  </a:extLst>
                </a:hlinkClick>
              </a:rPr>
              <a:t>L</a:t>
            </a:r>
            <a:r>
              <a:rPr b="1" lang="en" sz="1800" u="sng">
                <a:solidFill>
                  <a:srgbClr val="9E9E9E"/>
                </a:solidFill>
                <a:latin typeface="Hepta Slab"/>
                <a:ea typeface="Hepta Slab"/>
                <a:cs typeface="Hepta Slab"/>
                <a:sym typeface="Hepta Slab"/>
                <a:hlinkClick action="ppaction://hlinksldjump" r:id="rId29">
                  <a:extLst>
                    <a:ext uri="{A12FA001-AC4F-418D-AE19-62706E023703}">
                      <ahyp:hlinkClr val="tx"/>
                    </a:ext>
                  </a:extLst>
                </a:hlinkClick>
              </a:rPr>
              <a:t>10</a:t>
            </a:r>
            <a:endParaRPr b="1" sz="1800">
              <a:solidFill>
                <a:srgbClr val="9E9E9E"/>
              </a:solidFill>
              <a:latin typeface="Hepta Slab"/>
              <a:ea typeface="Hepta Slab"/>
              <a:cs typeface="Hepta Slab"/>
              <a:sym typeface="Hepta Slab"/>
            </a:endParaRPr>
          </a:p>
        </p:txBody>
      </p:sp>
      <p:grpSp>
        <p:nvGrpSpPr>
          <p:cNvPr id="116" name="Google Shape;116;p18"/>
          <p:cNvGrpSpPr/>
          <p:nvPr/>
        </p:nvGrpSpPr>
        <p:grpSpPr>
          <a:xfrm>
            <a:off x="8000373" y="283909"/>
            <a:ext cx="780563" cy="669288"/>
            <a:chOff x="570875" y="4322250"/>
            <a:chExt cx="443300" cy="443325"/>
          </a:xfrm>
        </p:grpSpPr>
        <p:sp>
          <p:nvSpPr>
            <p:cNvPr id="117" name="Google Shape;117;p18"/>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8"/>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8"/>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8"/>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1" name="Google Shape;121;p18">
            <a:hlinkClick action="ppaction://hlinksldjump" r:id="rId30"/>
          </p:cNvPr>
          <p:cNvSpPr txBox="1"/>
          <p:nvPr/>
        </p:nvSpPr>
        <p:spPr>
          <a:xfrm>
            <a:off x="1253213" y="3505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31">
                  <a:extLst>
                    <a:ext uri="{A12FA001-AC4F-418D-AE19-62706E023703}">
                      <ahyp:hlinkClr val="tx"/>
                    </a:ext>
                  </a:extLst>
                </a:hlinkClick>
              </a:rPr>
              <a:t>L1</a:t>
            </a:r>
            <a:r>
              <a:rPr b="1" lang="en" sz="1800" u="sng">
                <a:solidFill>
                  <a:srgbClr val="9E9E9E"/>
                </a:solidFill>
                <a:latin typeface="Hepta Slab"/>
                <a:ea typeface="Hepta Slab"/>
                <a:cs typeface="Hepta Slab"/>
                <a:sym typeface="Hepta Slab"/>
                <a:hlinkClick action="ppaction://hlinksldjump" r:id="rId32">
                  <a:extLst>
                    <a:ext uri="{A12FA001-AC4F-418D-AE19-62706E023703}">
                      <ahyp:hlinkClr val="tx"/>
                    </a:ext>
                  </a:extLst>
                </a:hlinkClick>
              </a:rPr>
              <a:t>1</a:t>
            </a:r>
            <a:endParaRPr b="1" sz="1800">
              <a:solidFill>
                <a:srgbClr val="9E9E9E"/>
              </a:solidFill>
              <a:latin typeface="Hepta Slab"/>
              <a:ea typeface="Hepta Slab"/>
              <a:cs typeface="Hepta Slab"/>
              <a:sym typeface="Hepta Slab"/>
            </a:endParaRPr>
          </a:p>
        </p:txBody>
      </p:sp>
      <p:sp>
        <p:nvSpPr>
          <p:cNvPr id="122" name="Google Shape;122;p18">
            <a:hlinkClick action="ppaction://hlinksldjump" r:id="rId33"/>
          </p:cNvPr>
          <p:cNvSpPr txBox="1"/>
          <p:nvPr/>
        </p:nvSpPr>
        <p:spPr>
          <a:xfrm>
            <a:off x="2044313" y="35053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34">
                  <a:extLst>
                    <a:ext uri="{A12FA001-AC4F-418D-AE19-62706E023703}">
                      <ahyp:hlinkClr val="tx"/>
                    </a:ext>
                  </a:extLst>
                </a:hlinkClick>
              </a:rPr>
              <a:t>L1</a:t>
            </a:r>
            <a:r>
              <a:rPr b="1" lang="en" sz="1800" u="sng">
                <a:solidFill>
                  <a:srgbClr val="9E9E9E"/>
                </a:solidFill>
                <a:latin typeface="Hepta Slab"/>
                <a:ea typeface="Hepta Slab"/>
                <a:cs typeface="Hepta Slab"/>
                <a:sym typeface="Hepta Slab"/>
                <a:hlinkClick action="ppaction://hlinksldjump" r:id="rId35">
                  <a:extLst>
                    <a:ext uri="{A12FA001-AC4F-418D-AE19-62706E023703}">
                      <ahyp:hlinkClr val="tx"/>
                    </a:ext>
                  </a:extLst>
                </a:hlinkClick>
              </a:rPr>
              <a:t>2</a:t>
            </a:r>
            <a:endParaRPr b="1" sz="1800">
              <a:solidFill>
                <a:srgbClr val="9E9E9E"/>
              </a:solidFill>
              <a:latin typeface="Hepta Slab"/>
              <a:ea typeface="Hepta Slab"/>
              <a:cs typeface="Hepta Slab"/>
              <a:sym typeface="Hepta Slab"/>
            </a:endParaRPr>
          </a:p>
        </p:txBody>
      </p:sp>
      <p:sp>
        <p:nvSpPr>
          <p:cNvPr id="123" name="Google Shape;123;p18">
            <a:hlinkClick action="ppaction://hlinksldjump" r:id="rId36"/>
          </p:cNvPr>
          <p:cNvSpPr txBox="1"/>
          <p:nvPr/>
        </p:nvSpPr>
        <p:spPr>
          <a:xfrm>
            <a:off x="2903813" y="3505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37">
                  <a:extLst>
                    <a:ext uri="{A12FA001-AC4F-418D-AE19-62706E023703}">
                      <ahyp:hlinkClr val="tx"/>
                    </a:ext>
                  </a:extLst>
                </a:hlinkClick>
              </a:rPr>
              <a:t>L1</a:t>
            </a:r>
            <a:r>
              <a:rPr b="1" lang="en" sz="1800" u="sng">
                <a:solidFill>
                  <a:srgbClr val="9E9E9E"/>
                </a:solidFill>
                <a:latin typeface="Hepta Slab"/>
                <a:ea typeface="Hepta Slab"/>
                <a:cs typeface="Hepta Slab"/>
                <a:sym typeface="Hepta Slab"/>
                <a:hlinkClick action="ppaction://hlinksldjump" r:id="rId38">
                  <a:extLst>
                    <a:ext uri="{A12FA001-AC4F-418D-AE19-62706E023703}">
                      <ahyp:hlinkClr val="tx"/>
                    </a:ext>
                  </a:extLst>
                </a:hlinkClick>
              </a:rPr>
              <a:t>3</a:t>
            </a:r>
            <a:endParaRPr b="1" sz="1800">
              <a:solidFill>
                <a:srgbClr val="9E9E9E"/>
              </a:solidFill>
              <a:latin typeface="Hepta Slab"/>
              <a:ea typeface="Hepta Slab"/>
              <a:cs typeface="Hepta Slab"/>
              <a:sym typeface="Hepta Slab"/>
            </a:endParaRPr>
          </a:p>
        </p:txBody>
      </p:sp>
      <p:sp>
        <p:nvSpPr>
          <p:cNvPr id="124" name="Google Shape;124;p18">
            <a:hlinkClick action="ppaction://hlinksldjump" r:id="rId39"/>
          </p:cNvPr>
          <p:cNvSpPr txBox="1"/>
          <p:nvPr/>
        </p:nvSpPr>
        <p:spPr>
          <a:xfrm>
            <a:off x="3724625" y="35053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40">
                  <a:extLst>
                    <a:ext uri="{A12FA001-AC4F-418D-AE19-62706E023703}">
                      <ahyp:hlinkClr val="tx"/>
                    </a:ext>
                  </a:extLst>
                </a:hlinkClick>
              </a:rPr>
              <a:t>L1</a:t>
            </a:r>
            <a:r>
              <a:rPr b="1" lang="en" sz="1800" u="sng">
                <a:solidFill>
                  <a:srgbClr val="9E9E9E"/>
                </a:solidFill>
                <a:latin typeface="Hepta Slab"/>
                <a:ea typeface="Hepta Slab"/>
                <a:cs typeface="Hepta Slab"/>
                <a:sym typeface="Hepta Slab"/>
                <a:hlinkClick action="ppaction://hlinksldjump" r:id="rId41">
                  <a:extLst>
                    <a:ext uri="{A12FA001-AC4F-418D-AE19-62706E023703}">
                      <ahyp:hlinkClr val="tx"/>
                    </a:ext>
                  </a:extLst>
                </a:hlinkClick>
              </a:rPr>
              <a:t>4</a:t>
            </a:r>
            <a:endParaRPr b="1" sz="1800">
              <a:solidFill>
                <a:srgbClr val="9E9E9E"/>
              </a:solidFill>
              <a:latin typeface="Hepta Slab"/>
              <a:ea typeface="Hepta Slab"/>
              <a:cs typeface="Hepta Slab"/>
              <a:sym typeface="Hepta Slab"/>
            </a:endParaRPr>
          </a:p>
        </p:txBody>
      </p:sp>
      <p:sp>
        <p:nvSpPr>
          <p:cNvPr id="125" name="Google Shape;125;p18">
            <a:hlinkClick action="ppaction://hlinksldjump" r:id="rId42"/>
          </p:cNvPr>
          <p:cNvSpPr txBox="1"/>
          <p:nvPr/>
        </p:nvSpPr>
        <p:spPr>
          <a:xfrm>
            <a:off x="4556613" y="3505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43">
                  <a:extLst>
                    <a:ext uri="{A12FA001-AC4F-418D-AE19-62706E023703}">
                      <ahyp:hlinkClr val="tx"/>
                    </a:ext>
                  </a:extLst>
                </a:hlinkClick>
              </a:rPr>
              <a:t>L1</a:t>
            </a:r>
            <a:r>
              <a:rPr b="1" lang="en" sz="1800" u="sng">
                <a:solidFill>
                  <a:srgbClr val="9E9E9E"/>
                </a:solidFill>
                <a:latin typeface="Hepta Slab"/>
                <a:ea typeface="Hepta Slab"/>
                <a:cs typeface="Hepta Slab"/>
                <a:sym typeface="Hepta Slab"/>
                <a:hlinkClick action="ppaction://hlinksldjump" r:id="rId44">
                  <a:extLst>
                    <a:ext uri="{A12FA001-AC4F-418D-AE19-62706E023703}">
                      <ahyp:hlinkClr val="tx"/>
                    </a:ext>
                  </a:extLst>
                </a:hlinkClick>
              </a:rPr>
              <a:t>5</a:t>
            </a:r>
            <a:endParaRPr b="1" sz="1800">
              <a:solidFill>
                <a:srgbClr val="9E9E9E"/>
              </a:solidFill>
              <a:latin typeface="Hepta Slab"/>
              <a:ea typeface="Hepta Slab"/>
              <a:cs typeface="Hepta Slab"/>
              <a:sym typeface="Hepta Slab"/>
            </a:endParaRPr>
          </a:p>
        </p:txBody>
      </p:sp>
      <p:pic>
        <p:nvPicPr>
          <p:cNvPr id="126" name="Google Shape;126;p18">
            <a:hlinkClick r:id="rId45"/>
          </p:cNvPr>
          <p:cNvPicPr preferRelativeResize="0"/>
          <p:nvPr/>
        </p:nvPicPr>
        <p:blipFill>
          <a:blip r:embed="rId46">
            <a:alphaModFix/>
          </a:blip>
          <a:stretch>
            <a:fillRect/>
          </a:stretch>
        </p:blipFill>
        <p:spPr>
          <a:xfrm>
            <a:off x="8015887" y="2440463"/>
            <a:ext cx="580025" cy="564587"/>
          </a:xfrm>
          <a:prstGeom prst="rect">
            <a:avLst/>
          </a:prstGeom>
          <a:noFill/>
          <a:ln cap="flat" cmpd="sng" w="28575">
            <a:solidFill>
              <a:srgbClr val="595959"/>
            </a:solidFill>
            <a:prstDash val="solid"/>
            <a:round/>
            <a:headEnd len="sm" w="sm" type="none"/>
            <a:tailEnd len="sm" w="sm" type="none"/>
          </a:ln>
        </p:spPr>
      </p:pic>
      <p:sp>
        <p:nvSpPr>
          <p:cNvPr id="127" name="Google Shape;127;p18">
            <a:hlinkClick action="ppaction://hlinksldjump" r:id="rId47"/>
          </p:cNvPr>
          <p:cNvSpPr txBox="1"/>
          <p:nvPr/>
        </p:nvSpPr>
        <p:spPr>
          <a:xfrm>
            <a:off x="5388625" y="35053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48">
                  <a:extLst>
                    <a:ext uri="{A12FA001-AC4F-418D-AE19-62706E023703}">
                      <ahyp:hlinkClr val="tx"/>
                    </a:ext>
                  </a:extLst>
                </a:hlinkClick>
              </a:rPr>
              <a:t>L1</a:t>
            </a:r>
            <a:r>
              <a:rPr b="1" lang="en" sz="1800">
                <a:solidFill>
                  <a:srgbClr val="9E9E9E"/>
                </a:solidFill>
                <a:latin typeface="Hepta Slab"/>
                <a:ea typeface="Hepta Slab"/>
                <a:cs typeface="Hepta Slab"/>
                <a:sym typeface="Hepta Slab"/>
              </a:rPr>
              <a:t>6</a:t>
            </a:r>
            <a:endParaRPr b="1" sz="1800">
              <a:solidFill>
                <a:srgbClr val="9E9E9E"/>
              </a:solidFill>
              <a:latin typeface="Hepta Slab"/>
              <a:ea typeface="Hepta Slab"/>
              <a:cs typeface="Hepta Slab"/>
              <a:sym typeface="Hepta Slab"/>
            </a:endParaRPr>
          </a:p>
        </p:txBody>
      </p:sp>
      <p:sp>
        <p:nvSpPr>
          <p:cNvPr id="128" name="Google Shape;128;p18">
            <a:hlinkClick action="ppaction://hlinksldjump" r:id="rId49"/>
          </p:cNvPr>
          <p:cNvSpPr txBox="1"/>
          <p:nvPr/>
        </p:nvSpPr>
        <p:spPr>
          <a:xfrm>
            <a:off x="1253225" y="12159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0097A7"/>
                </a:solidFill>
                <a:latin typeface="Hepta Slab"/>
                <a:ea typeface="Hepta Slab"/>
                <a:cs typeface="Hepta Slab"/>
                <a:sym typeface="Hepta Slab"/>
                <a:hlinkClick action="ppaction://hlinksldjump" r:id="rId50">
                  <a:extLst>
                    <a:ext uri="{A12FA001-AC4F-418D-AE19-62706E023703}">
                      <ahyp:hlinkClr val="tx"/>
                    </a:ext>
                  </a:extLst>
                </a:hlinkClick>
              </a:rPr>
              <a:t>Adapt 1</a:t>
            </a:r>
            <a:endParaRPr b="1" sz="1000">
              <a:solidFill>
                <a:srgbClr val="0097A7"/>
              </a:solidFill>
              <a:latin typeface="Hepta Slab"/>
              <a:ea typeface="Hepta Slab"/>
              <a:cs typeface="Hepta Slab"/>
              <a:sym typeface="Hepta Slab"/>
            </a:endParaRPr>
          </a:p>
        </p:txBody>
      </p:sp>
      <p:sp>
        <p:nvSpPr>
          <p:cNvPr id="129" name="Google Shape;129;p18">
            <a:hlinkClick action="ppaction://hlinksldjump" r:id="rId51"/>
          </p:cNvPr>
          <p:cNvSpPr txBox="1"/>
          <p:nvPr/>
        </p:nvSpPr>
        <p:spPr>
          <a:xfrm>
            <a:off x="2044325" y="12275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0097A7"/>
                </a:solidFill>
                <a:latin typeface="Hepta Slab"/>
                <a:ea typeface="Hepta Slab"/>
                <a:cs typeface="Hepta Slab"/>
                <a:sym typeface="Hepta Slab"/>
                <a:hlinkClick action="ppaction://hlinksldjump" r:id="rId52">
                  <a:extLst>
                    <a:ext uri="{A12FA001-AC4F-418D-AE19-62706E023703}">
                      <ahyp:hlinkClr val="tx"/>
                    </a:ext>
                  </a:extLst>
                </a:hlinkClick>
              </a:rPr>
              <a:t>Adapt </a:t>
            </a:r>
            <a:r>
              <a:rPr b="1" lang="en" sz="1000">
                <a:solidFill>
                  <a:srgbClr val="0097A7"/>
                </a:solidFill>
                <a:latin typeface="Hepta Slab"/>
                <a:ea typeface="Hepta Slab"/>
                <a:cs typeface="Hepta Slab"/>
                <a:sym typeface="Hepta Slab"/>
              </a:rPr>
              <a:t>2</a:t>
            </a:r>
            <a:endParaRPr b="1" sz="1000">
              <a:solidFill>
                <a:srgbClr val="0097A7"/>
              </a:solidFill>
              <a:latin typeface="Hepta Slab"/>
              <a:ea typeface="Hepta Slab"/>
              <a:cs typeface="Hepta Slab"/>
              <a:sym typeface="Hepta Slab"/>
            </a:endParaRPr>
          </a:p>
        </p:txBody>
      </p:sp>
      <p:sp>
        <p:nvSpPr>
          <p:cNvPr id="130" name="Google Shape;130;p18">
            <a:hlinkClick action="ppaction://hlinksldjump" r:id="rId53"/>
          </p:cNvPr>
          <p:cNvSpPr txBox="1"/>
          <p:nvPr/>
        </p:nvSpPr>
        <p:spPr>
          <a:xfrm>
            <a:off x="2835425" y="12159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0097A7"/>
                </a:solidFill>
                <a:latin typeface="Hepta Slab"/>
                <a:ea typeface="Hepta Slab"/>
                <a:cs typeface="Hepta Slab"/>
                <a:sym typeface="Hepta Slab"/>
                <a:hlinkClick action="ppaction://hlinksldjump" r:id="rId54">
                  <a:extLst>
                    <a:ext uri="{A12FA001-AC4F-418D-AE19-62706E023703}">
                      <ahyp:hlinkClr val="tx"/>
                    </a:ext>
                  </a:extLst>
                </a:hlinkClick>
              </a:rPr>
              <a:t>Adapt </a:t>
            </a:r>
            <a:r>
              <a:rPr b="1" lang="en" sz="1000">
                <a:solidFill>
                  <a:srgbClr val="0097A7"/>
                </a:solidFill>
                <a:latin typeface="Hepta Slab"/>
                <a:ea typeface="Hepta Slab"/>
                <a:cs typeface="Hepta Slab"/>
                <a:sym typeface="Hepta Slab"/>
              </a:rPr>
              <a:t>3</a:t>
            </a:r>
            <a:endParaRPr b="1" sz="1000">
              <a:solidFill>
                <a:srgbClr val="0097A7"/>
              </a:solidFill>
              <a:latin typeface="Hepta Slab"/>
              <a:ea typeface="Hepta Slab"/>
              <a:cs typeface="Hepta Slab"/>
              <a:sym typeface="Hepta Slab"/>
            </a:endParaRPr>
          </a:p>
        </p:txBody>
      </p:sp>
      <p:sp>
        <p:nvSpPr>
          <p:cNvPr id="131" name="Google Shape;131;p18">
            <a:hlinkClick action="ppaction://hlinksldjump" r:id="rId55"/>
          </p:cNvPr>
          <p:cNvSpPr txBox="1"/>
          <p:nvPr/>
        </p:nvSpPr>
        <p:spPr>
          <a:xfrm>
            <a:off x="4547375" y="24404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0097A7"/>
                </a:solidFill>
                <a:latin typeface="Hepta Slab"/>
                <a:ea typeface="Hepta Slab"/>
                <a:cs typeface="Hepta Slab"/>
                <a:sym typeface="Hepta Slab"/>
                <a:hlinkClick action="ppaction://hlinksldjump" r:id="rId56">
                  <a:extLst>
                    <a:ext uri="{A12FA001-AC4F-418D-AE19-62706E023703}">
                      <ahyp:hlinkClr val="tx"/>
                    </a:ext>
                  </a:extLst>
                </a:hlinkClick>
              </a:rPr>
              <a:t>Adapt </a:t>
            </a:r>
            <a:r>
              <a:rPr b="1" lang="en" sz="1000">
                <a:solidFill>
                  <a:srgbClr val="0097A7"/>
                </a:solidFill>
                <a:latin typeface="Hepta Slab"/>
                <a:ea typeface="Hepta Slab"/>
                <a:cs typeface="Hepta Slab"/>
                <a:sym typeface="Hepta Slab"/>
              </a:rPr>
              <a:t>4</a:t>
            </a:r>
            <a:endParaRPr b="1" sz="1000">
              <a:solidFill>
                <a:srgbClr val="0097A7"/>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35" name="Shape 135"/>
        <p:cNvGrpSpPr/>
        <p:nvPr/>
      </p:nvGrpSpPr>
      <p:grpSpPr>
        <a:xfrm>
          <a:off x="0" y="0"/>
          <a:ext cx="0" cy="0"/>
          <a:chOff x="0" y="0"/>
          <a:chExt cx="0" cy="0"/>
        </a:xfrm>
      </p:grpSpPr>
      <p:sp>
        <p:nvSpPr>
          <p:cNvPr id="136" name="Google Shape;136;p19"/>
          <p:cNvSpPr txBox="1"/>
          <p:nvPr>
            <p:ph type="ctrTitle"/>
          </p:nvPr>
        </p:nvSpPr>
        <p:spPr>
          <a:xfrm>
            <a:off x="2112400" y="1634250"/>
            <a:ext cx="5388900" cy="120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What is an Inch?</a:t>
            </a:r>
            <a:endParaRPr sz="4400">
              <a:latin typeface="Hepta Slab"/>
              <a:ea typeface="Hepta Slab"/>
              <a:cs typeface="Hepta Slab"/>
              <a:sym typeface="Hepta Slab"/>
            </a:endParaRPr>
          </a:p>
        </p:txBody>
      </p:sp>
      <p:sp>
        <p:nvSpPr>
          <p:cNvPr id="137" name="Google Shape;137;p19"/>
          <p:cNvSpPr txBox="1"/>
          <p:nvPr/>
        </p:nvSpPr>
        <p:spPr>
          <a:xfrm>
            <a:off x="2778450" y="2906325"/>
            <a:ext cx="4888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                    Let’s measure in inches. </a:t>
            </a:r>
            <a:endParaRPr>
              <a:latin typeface="Quicksand"/>
              <a:ea typeface="Quicksand"/>
              <a:cs typeface="Quicksand"/>
              <a:sym typeface="Quicksand"/>
            </a:endParaRPr>
          </a:p>
        </p:txBody>
      </p:sp>
      <p:sp>
        <p:nvSpPr>
          <p:cNvPr id="138" name="Google Shape;138;p19"/>
          <p:cNvSpPr/>
          <p:nvPr/>
        </p:nvSpPr>
        <p:spPr>
          <a:xfrm>
            <a:off x="3318952" y="29063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2.MD.A.1, 2.MD.A.3</a:t>
            </a:r>
            <a:endParaRPr sz="1100">
              <a:latin typeface="Quicksand"/>
              <a:ea typeface="Quicksand"/>
              <a:cs typeface="Quicksand"/>
              <a:sym typeface="Quicksand"/>
            </a:endParaRPr>
          </a:p>
        </p:txBody>
      </p:sp>
      <p:sp>
        <p:nvSpPr>
          <p:cNvPr id="140" name="Google Shape;140;p19"/>
          <p:cNvSpPr txBox="1"/>
          <p:nvPr/>
        </p:nvSpPr>
        <p:spPr>
          <a:xfrm>
            <a:off x="7884875" y="365450"/>
            <a:ext cx="1173600" cy="909000"/>
          </a:xfrm>
          <a:prstGeom prst="rect">
            <a:avLst/>
          </a:prstGeom>
          <a:noFill/>
          <a:ln cap="flat" cmpd="sng" w="7620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1</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0"/>
          <p:cNvSpPr/>
          <p:nvPr/>
        </p:nvSpPr>
        <p:spPr>
          <a:xfrm rot="-788443">
            <a:off x="204222" y="1333309"/>
            <a:ext cx="2583757" cy="1222677"/>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7" name="Google Shape;147;p2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8" name="Google Shape;148;p20"/>
          <p:cNvSpPr txBox="1"/>
          <p:nvPr>
            <p:ph type="ctrTitle"/>
          </p:nvPr>
        </p:nvSpPr>
        <p:spPr>
          <a:xfrm>
            <a:off x="477075" y="644900"/>
            <a:ext cx="7772400" cy="111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 Notice and Wonder: </a:t>
            </a:r>
            <a:endParaRPr sz="26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2600">
                <a:solidFill>
                  <a:srgbClr val="666666"/>
                </a:solidFill>
                <a:latin typeface="Hepta Slab"/>
                <a:ea typeface="Hepta Slab"/>
                <a:cs typeface="Hepta Slab"/>
                <a:sym typeface="Hepta Slab"/>
              </a:rPr>
              <a:t>Inches and Centimeters</a:t>
            </a:r>
            <a:endParaRPr b="0" sz="2600">
              <a:solidFill>
                <a:srgbClr val="666666"/>
              </a:solidFill>
              <a:latin typeface="Hepta Slab"/>
              <a:ea typeface="Hepta Slab"/>
              <a:cs typeface="Hepta Slab"/>
              <a:sym typeface="Hepta Slab"/>
            </a:endParaRPr>
          </a:p>
          <a:p>
            <a:pPr indent="0" lvl="0" marL="0" rtl="0" algn="l">
              <a:spcBef>
                <a:spcPts val="0"/>
              </a:spcBef>
              <a:spcAft>
                <a:spcPts val="0"/>
              </a:spcAft>
              <a:buNone/>
            </a:pPr>
            <a:r>
              <a:t/>
            </a:r>
            <a:endParaRPr b="0" sz="2700">
              <a:solidFill>
                <a:srgbClr val="666666"/>
              </a:solidFill>
              <a:latin typeface="Hepta Slab"/>
              <a:ea typeface="Hepta Slab"/>
              <a:cs typeface="Hepta Slab"/>
              <a:sym typeface="Hepta Slab"/>
            </a:endParaRPr>
          </a:p>
        </p:txBody>
      </p:sp>
      <p:sp>
        <p:nvSpPr>
          <p:cNvPr id="149" name="Google Shape;149;p20"/>
          <p:cNvSpPr txBox="1"/>
          <p:nvPr/>
        </p:nvSpPr>
        <p:spPr>
          <a:xfrm rot="-1033835">
            <a:off x="659168" y="1582495"/>
            <a:ext cx="1769306" cy="72429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sp>
        <p:nvSpPr>
          <p:cNvPr id="150" name="Google Shape;150;p20"/>
          <p:cNvSpPr/>
          <p:nvPr/>
        </p:nvSpPr>
        <p:spPr>
          <a:xfrm rot="800671">
            <a:off x="6768339" y="3290012"/>
            <a:ext cx="2356527" cy="128082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0"/>
          <p:cNvSpPr txBox="1"/>
          <p:nvPr/>
        </p:nvSpPr>
        <p:spPr>
          <a:xfrm rot="555570">
            <a:off x="6992626" y="3568245"/>
            <a:ext cx="1769355" cy="72436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pic>
        <p:nvPicPr>
          <p:cNvPr id="152" name="Google Shape;152;p20"/>
          <p:cNvPicPr preferRelativeResize="0"/>
          <p:nvPr/>
        </p:nvPicPr>
        <p:blipFill>
          <a:blip r:embed="rId3">
            <a:alphaModFix/>
          </a:blip>
          <a:stretch>
            <a:fillRect/>
          </a:stretch>
        </p:blipFill>
        <p:spPr>
          <a:xfrm>
            <a:off x="2826650" y="1755200"/>
            <a:ext cx="4119154" cy="16919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1"/>
          <p:cNvSpPr txBox="1"/>
          <p:nvPr>
            <p:ph type="ctrTitle"/>
          </p:nvPr>
        </p:nvSpPr>
        <p:spPr>
          <a:xfrm>
            <a:off x="685800" y="330498"/>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What is an Inch? </a:t>
            </a:r>
            <a:endParaRPr b="0" sz="3000">
              <a:solidFill>
                <a:srgbClr val="666666"/>
              </a:solidFill>
              <a:latin typeface="Hepta Slab"/>
              <a:ea typeface="Hepta Slab"/>
              <a:cs typeface="Hepta Slab"/>
              <a:sym typeface="Hepta Slab"/>
            </a:endParaRPr>
          </a:p>
        </p:txBody>
      </p:sp>
      <p:sp>
        <p:nvSpPr>
          <p:cNvPr id="158" name="Google Shape;158;p21"/>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59" name="Google Shape;159;p21"/>
          <p:cNvSpPr txBox="1"/>
          <p:nvPr/>
        </p:nvSpPr>
        <p:spPr>
          <a:xfrm>
            <a:off x="776625" y="2450900"/>
            <a:ext cx="3986100" cy="21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1. Find 2 items that are about an inch.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a. ________________________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b. ________________________</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1000"/>
              </a:spcAft>
              <a:buNone/>
            </a:pPr>
            <a:r>
              <a:t/>
            </a:r>
            <a:endParaRPr sz="1500">
              <a:latin typeface="Quicksand"/>
              <a:ea typeface="Quicksand"/>
              <a:cs typeface="Quicksand"/>
              <a:sym typeface="Quicksand"/>
            </a:endParaRPr>
          </a:p>
        </p:txBody>
      </p:sp>
      <p:sp>
        <p:nvSpPr>
          <p:cNvPr id="160" name="Google Shape;160;p2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61" name="Google Shape;161;p21"/>
          <p:cNvSpPr txBox="1"/>
          <p:nvPr/>
        </p:nvSpPr>
        <p:spPr>
          <a:xfrm>
            <a:off x="4632275" y="1330713"/>
            <a:ext cx="4261800" cy="21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      Measure the length of each object.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1000"/>
              </a:spcAft>
              <a:buNone/>
            </a:pPr>
            <a:r>
              <a:t/>
            </a:r>
            <a:endParaRPr sz="1500">
              <a:latin typeface="Quicksand"/>
              <a:ea typeface="Quicksand"/>
              <a:cs typeface="Quicksand"/>
              <a:sym typeface="Quicksand"/>
            </a:endParaRPr>
          </a:p>
        </p:txBody>
      </p:sp>
      <p:pic>
        <p:nvPicPr>
          <p:cNvPr id="162" name="Google Shape;162;p21"/>
          <p:cNvPicPr preferRelativeResize="0"/>
          <p:nvPr/>
        </p:nvPicPr>
        <p:blipFill>
          <a:blip r:embed="rId3">
            <a:alphaModFix/>
          </a:blip>
          <a:stretch>
            <a:fillRect/>
          </a:stretch>
        </p:blipFill>
        <p:spPr>
          <a:xfrm>
            <a:off x="609600" y="1195393"/>
            <a:ext cx="3614449" cy="1255500"/>
          </a:xfrm>
          <a:prstGeom prst="rect">
            <a:avLst/>
          </a:prstGeom>
          <a:noFill/>
          <a:ln cap="flat" cmpd="sng" w="19050">
            <a:solidFill>
              <a:schemeClr val="dk2"/>
            </a:solidFill>
            <a:prstDash val="solid"/>
            <a:round/>
            <a:headEnd len="sm" w="sm" type="none"/>
            <a:tailEnd len="sm" w="sm" type="none"/>
          </a:ln>
        </p:spPr>
      </p:pic>
      <p:pic>
        <p:nvPicPr>
          <p:cNvPr id="163" name="Google Shape;163;p21"/>
          <p:cNvPicPr preferRelativeResize="0"/>
          <p:nvPr/>
        </p:nvPicPr>
        <p:blipFill>
          <a:blip r:embed="rId4">
            <a:alphaModFix/>
          </a:blip>
          <a:stretch>
            <a:fillRect/>
          </a:stretch>
        </p:blipFill>
        <p:spPr>
          <a:xfrm>
            <a:off x="5449650" y="1875777"/>
            <a:ext cx="2362575" cy="2020623"/>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2"/>
          <p:cNvSpPr txBox="1"/>
          <p:nvPr>
            <p:ph type="ctrTitle"/>
          </p:nvPr>
        </p:nvSpPr>
        <p:spPr>
          <a:xfrm>
            <a:off x="685800" y="330498"/>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Measure Shapes</a:t>
            </a:r>
            <a:endParaRPr b="0" sz="3000">
              <a:solidFill>
                <a:srgbClr val="666666"/>
              </a:solidFill>
              <a:latin typeface="Hepta Slab"/>
              <a:ea typeface="Hepta Slab"/>
              <a:cs typeface="Hepta Slab"/>
              <a:sym typeface="Hepta Slab"/>
            </a:endParaRPr>
          </a:p>
        </p:txBody>
      </p:sp>
      <p:sp>
        <p:nvSpPr>
          <p:cNvPr id="169" name="Google Shape;169;p22"/>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70" name="Google Shape;170;p22"/>
          <p:cNvSpPr txBox="1"/>
          <p:nvPr/>
        </p:nvSpPr>
        <p:spPr>
          <a:xfrm>
            <a:off x="542275" y="1902000"/>
            <a:ext cx="3986100" cy="21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1. How long is the long side of the rectangle in inches?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Estimate: _________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Measure the long side of the rectangle.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Actual length: _________</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1000"/>
              </a:spcAft>
              <a:buNone/>
            </a:pPr>
            <a:r>
              <a:t/>
            </a:r>
            <a:endParaRPr sz="1500">
              <a:latin typeface="Quicksand"/>
              <a:ea typeface="Quicksand"/>
              <a:cs typeface="Quicksand"/>
              <a:sym typeface="Quicksand"/>
            </a:endParaRPr>
          </a:p>
        </p:txBody>
      </p:sp>
      <p:sp>
        <p:nvSpPr>
          <p:cNvPr id="171" name="Google Shape;171;p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72" name="Google Shape;172;p22"/>
          <p:cNvSpPr txBox="1"/>
          <p:nvPr/>
        </p:nvSpPr>
        <p:spPr>
          <a:xfrm>
            <a:off x="4632275" y="1330713"/>
            <a:ext cx="4261800" cy="21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2. How long is a side of the square in inches?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Estimate: _________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Measure the long side of the square.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Actual length: _________</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1000"/>
              </a:spcAft>
              <a:buNone/>
            </a:pPr>
            <a:r>
              <a:t/>
            </a:r>
            <a:endParaRPr sz="1500">
              <a:latin typeface="Quicksand"/>
              <a:ea typeface="Quicksand"/>
              <a:cs typeface="Quicksand"/>
              <a:sym typeface="Quicksand"/>
            </a:endParaRPr>
          </a:p>
        </p:txBody>
      </p:sp>
      <p:pic>
        <p:nvPicPr>
          <p:cNvPr id="173" name="Google Shape;173;p22"/>
          <p:cNvPicPr preferRelativeResize="0"/>
          <p:nvPr/>
        </p:nvPicPr>
        <p:blipFill>
          <a:blip r:embed="rId3">
            <a:alphaModFix/>
          </a:blip>
          <a:stretch>
            <a:fillRect/>
          </a:stretch>
        </p:blipFill>
        <p:spPr>
          <a:xfrm>
            <a:off x="648020" y="1233475"/>
            <a:ext cx="3774599" cy="550350"/>
          </a:xfrm>
          <a:prstGeom prst="rect">
            <a:avLst/>
          </a:prstGeom>
          <a:noFill/>
          <a:ln>
            <a:noFill/>
          </a:ln>
        </p:spPr>
      </p:pic>
      <p:pic>
        <p:nvPicPr>
          <p:cNvPr id="174" name="Google Shape;174;p22"/>
          <p:cNvPicPr preferRelativeResize="0"/>
          <p:nvPr/>
        </p:nvPicPr>
        <p:blipFill>
          <a:blip r:embed="rId4">
            <a:alphaModFix/>
          </a:blip>
          <a:stretch>
            <a:fillRect/>
          </a:stretch>
        </p:blipFill>
        <p:spPr>
          <a:xfrm>
            <a:off x="5680295" y="3174450"/>
            <a:ext cx="1433850" cy="1406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3"/>
          <p:cNvSpPr txBox="1"/>
          <p:nvPr>
            <p:ph type="ctrTitle"/>
          </p:nvPr>
        </p:nvSpPr>
        <p:spPr>
          <a:xfrm>
            <a:off x="685800" y="330498"/>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Measure Shapes</a:t>
            </a:r>
            <a:endParaRPr b="0" sz="3000">
              <a:solidFill>
                <a:srgbClr val="666666"/>
              </a:solidFill>
              <a:latin typeface="Hepta Slab"/>
              <a:ea typeface="Hepta Slab"/>
              <a:cs typeface="Hepta Slab"/>
              <a:sym typeface="Hepta Slab"/>
            </a:endParaRPr>
          </a:p>
        </p:txBody>
      </p:sp>
      <p:sp>
        <p:nvSpPr>
          <p:cNvPr id="180" name="Google Shape;180;p23"/>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81" name="Google Shape;181;p23"/>
          <p:cNvSpPr txBox="1"/>
          <p:nvPr/>
        </p:nvSpPr>
        <p:spPr>
          <a:xfrm>
            <a:off x="441250" y="1295750"/>
            <a:ext cx="5194200" cy="21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3. How long is the longest side of the triangle in inches? </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0"/>
              </a:spcAft>
              <a:buNone/>
            </a:pPr>
            <a:r>
              <a:rPr lang="en" sz="1500">
                <a:latin typeface="Quicksand"/>
                <a:ea typeface="Quicksand"/>
                <a:cs typeface="Quicksand"/>
                <a:sym typeface="Quicksand"/>
              </a:rPr>
              <a:t>Estimate: _________ </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0"/>
              </a:spcAft>
              <a:buNone/>
            </a:pPr>
            <a:r>
              <a:rPr lang="en" sz="1500">
                <a:latin typeface="Quicksand"/>
                <a:ea typeface="Quicksand"/>
                <a:cs typeface="Quicksand"/>
                <a:sym typeface="Quicksand"/>
              </a:rPr>
              <a:t>Measure the longest side of the triangle. </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1000"/>
              </a:spcAft>
              <a:buNone/>
            </a:pPr>
            <a:r>
              <a:rPr lang="en" sz="1500">
                <a:latin typeface="Quicksand"/>
                <a:ea typeface="Quicksand"/>
                <a:cs typeface="Quicksand"/>
                <a:sym typeface="Quicksand"/>
              </a:rPr>
              <a:t>Actual length: _________ </a:t>
            </a:r>
            <a:endParaRPr sz="1500">
              <a:latin typeface="Quicksand"/>
              <a:ea typeface="Quicksand"/>
              <a:cs typeface="Quicksand"/>
              <a:sym typeface="Quicksand"/>
            </a:endParaRPr>
          </a:p>
        </p:txBody>
      </p:sp>
      <p:sp>
        <p:nvSpPr>
          <p:cNvPr id="182" name="Google Shape;182;p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83" name="Google Shape;183;p23"/>
          <p:cNvPicPr preferRelativeResize="0"/>
          <p:nvPr/>
        </p:nvPicPr>
        <p:blipFill>
          <a:blip r:embed="rId3">
            <a:alphaModFix/>
          </a:blip>
          <a:stretch>
            <a:fillRect/>
          </a:stretch>
        </p:blipFill>
        <p:spPr>
          <a:xfrm>
            <a:off x="4184525" y="2130525"/>
            <a:ext cx="4505920" cy="784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4"/>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89" name="Google Shape;189;p24"/>
          <p:cNvSpPr txBox="1"/>
          <p:nvPr/>
        </p:nvSpPr>
        <p:spPr>
          <a:xfrm>
            <a:off x="949450" y="435275"/>
            <a:ext cx="66747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latin typeface="Quicksand"/>
                <a:ea typeface="Quicksand"/>
                <a:cs typeface="Quicksand"/>
                <a:sym typeface="Quicksand"/>
              </a:rPr>
              <a:t>Today, we measured shapes and objects with inch tiles and rulers. </a:t>
            </a:r>
            <a:endParaRPr sz="2700">
              <a:latin typeface="Quicksand"/>
              <a:ea typeface="Quicksand"/>
              <a:cs typeface="Quicksand"/>
              <a:sym typeface="Quicksand"/>
            </a:endParaRPr>
          </a:p>
        </p:txBody>
      </p:sp>
      <p:pic>
        <p:nvPicPr>
          <p:cNvPr id="190" name="Google Shape;190;p24"/>
          <p:cNvPicPr preferRelativeResize="0"/>
          <p:nvPr/>
        </p:nvPicPr>
        <p:blipFill>
          <a:blip r:embed="rId3">
            <a:alphaModFix/>
          </a:blip>
          <a:stretch>
            <a:fillRect/>
          </a:stretch>
        </p:blipFill>
        <p:spPr>
          <a:xfrm>
            <a:off x="3902753" y="3001723"/>
            <a:ext cx="1539075" cy="1370450"/>
          </a:xfrm>
          <a:prstGeom prst="rect">
            <a:avLst/>
          </a:prstGeom>
          <a:noFill/>
          <a:ln>
            <a:noFill/>
          </a:ln>
        </p:spPr>
      </p:pic>
      <p:sp>
        <p:nvSpPr>
          <p:cNvPr id="191" name="Google Shape;191;p24"/>
          <p:cNvSpPr txBox="1"/>
          <p:nvPr/>
        </p:nvSpPr>
        <p:spPr>
          <a:xfrm>
            <a:off x="7790375" y="26725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92" name="Google Shape;192;p24"/>
          <p:cNvSpPr/>
          <p:nvPr/>
        </p:nvSpPr>
        <p:spPr>
          <a:xfrm flipH="1">
            <a:off x="755183" y="1631974"/>
            <a:ext cx="3155668" cy="191085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4"/>
          <p:cNvSpPr txBox="1"/>
          <p:nvPr/>
        </p:nvSpPr>
        <p:spPr>
          <a:xfrm>
            <a:off x="1154613" y="1901650"/>
            <a:ext cx="2356800" cy="121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Quicksand"/>
                <a:ea typeface="Quicksand"/>
                <a:cs typeface="Quicksand"/>
                <a:sym typeface="Quicksand"/>
              </a:rPr>
              <a:t>How would you measure the length of a bookshelf or whiteboard in inches? </a:t>
            </a:r>
            <a:endParaRPr sz="1500">
              <a:latin typeface="Quicksand"/>
              <a:ea typeface="Quicksand"/>
              <a:cs typeface="Quicksand"/>
              <a:sym typeface="Quicksand"/>
            </a:endParaRPr>
          </a:p>
        </p:txBody>
      </p:sp>
      <p:sp>
        <p:nvSpPr>
          <p:cNvPr id="194" name="Google Shape;194;p24"/>
          <p:cNvSpPr/>
          <p:nvPr/>
        </p:nvSpPr>
        <p:spPr>
          <a:xfrm>
            <a:off x="5715268" y="1946900"/>
            <a:ext cx="2830982" cy="166475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4"/>
          <p:cNvSpPr txBox="1"/>
          <p:nvPr/>
        </p:nvSpPr>
        <p:spPr>
          <a:xfrm flipH="1">
            <a:off x="5952359" y="2251970"/>
            <a:ext cx="2356800" cy="105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Quicksand"/>
                <a:ea typeface="Quicksand"/>
                <a:cs typeface="Quicksand"/>
                <a:sym typeface="Quicksand"/>
              </a:rPr>
              <a:t>About how long do you estimate the bookshelf will be in inches?</a:t>
            </a:r>
            <a:endParaRPr sz="1000">
              <a:latin typeface="Quicksand"/>
              <a:ea typeface="Quicksand"/>
              <a:cs typeface="Quicksand"/>
              <a:sym typeface="Quicksa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99" name="Shape 199"/>
        <p:cNvGrpSpPr/>
        <p:nvPr/>
      </p:nvGrpSpPr>
      <p:grpSpPr>
        <a:xfrm>
          <a:off x="0" y="0"/>
          <a:ext cx="0" cy="0"/>
          <a:chOff x="0" y="0"/>
          <a:chExt cx="0" cy="0"/>
        </a:xfrm>
      </p:grpSpPr>
      <p:sp>
        <p:nvSpPr>
          <p:cNvPr id="200" name="Google Shape;200;p25"/>
          <p:cNvSpPr txBox="1"/>
          <p:nvPr>
            <p:ph type="ctrTitle"/>
          </p:nvPr>
        </p:nvSpPr>
        <p:spPr>
          <a:xfrm>
            <a:off x="554800" y="1091050"/>
            <a:ext cx="7894500" cy="2115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700">
                <a:latin typeface="Hepta Slab"/>
                <a:ea typeface="Hepta Slab"/>
                <a:cs typeface="Hepta Slab"/>
                <a:sym typeface="Hepta Slab"/>
              </a:rPr>
              <a:t>What is a Line Plot?</a:t>
            </a:r>
            <a:endParaRPr sz="4700">
              <a:latin typeface="Hepta Slab"/>
              <a:ea typeface="Hepta Slab"/>
              <a:cs typeface="Hepta Slab"/>
              <a:sym typeface="Hepta Slab"/>
            </a:endParaRPr>
          </a:p>
        </p:txBody>
      </p:sp>
      <p:sp>
        <p:nvSpPr>
          <p:cNvPr id="201" name="Google Shape;201;p25"/>
          <p:cNvSpPr txBox="1"/>
          <p:nvPr/>
        </p:nvSpPr>
        <p:spPr>
          <a:xfrm>
            <a:off x="3402325" y="3206950"/>
            <a:ext cx="3941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a new way to represent data.</a:t>
            </a:r>
            <a:endParaRPr>
              <a:latin typeface="Quicksand"/>
              <a:ea typeface="Quicksand"/>
              <a:cs typeface="Quicksand"/>
              <a:sym typeface="Quicksand"/>
            </a:endParaRPr>
          </a:p>
        </p:txBody>
      </p:sp>
      <p:sp>
        <p:nvSpPr>
          <p:cNvPr id="202" name="Google Shape;202;p25"/>
          <p:cNvSpPr/>
          <p:nvPr/>
        </p:nvSpPr>
        <p:spPr>
          <a:xfrm>
            <a:off x="2779652" y="32068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2.MD.A.1</a:t>
            </a:r>
            <a:endParaRPr sz="1100">
              <a:latin typeface="Quicksand"/>
              <a:ea typeface="Quicksand"/>
              <a:cs typeface="Quicksand"/>
              <a:sym typeface="Quicksand"/>
            </a:endParaRPr>
          </a:p>
        </p:txBody>
      </p:sp>
      <p:sp>
        <p:nvSpPr>
          <p:cNvPr id="204" name="Google Shape;204;p25"/>
          <p:cNvSpPr txBox="1"/>
          <p:nvPr/>
        </p:nvSpPr>
        <p:spPr>
          <a:xfrm>
            <a:off x="7884875" y="365450"/>
            <a:ext cx="1173600" cy="909000"/>
          </a:xfrm>
          <a:prstGeom prst="rect">
            <a:avLst/>
          </a:prstGeom>
          <a:noFill/>
          <a:ln cap="flat" cmpd="sng" w="7620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2</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6"/>
          <p:cNvSpPr/>
          <p:nvPr/>
        </p:nvSpPr>
        <p:spPr>
          <a:xfrm rot="-788443">
            <a:off x="204222" y="1333309"/>
            <a:ext cx="2583757" cy="1222677"/>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11" name="Google Shape;211;p2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12" name="Google Shape;212;p26"/>
          <p:cNvSpPr txBox="1"/>
          <p:nvPr>
            <p:ph type="ctrTitle"/>
          </p:nvPr>
        </p:nvSpPr>
        <p:spPr>
          <a:xfrm>
            <a:off x="449525" y="267250"/>
            <a:ext cx="7772400" cy="111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 Notice and Wonder: Glove Sizes</a:t>
            </a:r>
            <a:endParaRPr b="0" sz="2600">
              <a:solidFill>
                <a:srgbClr val="666666"/>
              </a:solidFill>
              <a:latin typeface="Hepta Slab"/>
              <a:ea typeface="Hepta Slab"/>
              <a:cs typeface="Hepta Slab"/>
              <a:sym typeface="Hepta Slab"/>
            </a:endParaRPr>
          </a:p>
          <a:p>
            <a:pPr indent="0" lvl="0" marL="0" rtl="0" algn="l">
              <a:spcBef>
                <a:spcPts val="0"/>
              </a:spcBef>
              <a:spcAft>
                <a:spcPts val="0"/>
              </a:spcAft>
              <a:buNone/>
            </a:pPr>
            <a:r>
              <a:t/>
            </a:r>
            <a:endParaRPr b="0" sz="2700">
              <a:solidFill>
                <a:srgbClr val="666666"/>
              </a:solidFill>
              <a:latin typeface="Hepta Slab"/>
              <a:ea typeface="Hepta Slab"/>
              <a:cs typeface="Hepta Slab"/>
              <a:sym typeface="Hepta Slab"/>
            </a:endParaRPr>
          </a:p>
        </p:txBody>
      </p:sp>
      <p:sp>
        <p:nvSpPr>
          <p:cNvPr id="213" name="Google Shape;213;p26"/>
          <p:cNvSpPr txBox="1"/>
          <p:nvPr/>
        </p:nvSpPr>
        <p:spPr>
          <a:xfrm rot="-1033835">
            <a:off x="659168" y="1582495"/>
            <a:ext cx="1769306" cy="72429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sp>
        <p:nvSpPr>
          <p:cNvPr id="214" name="Google Shape;214;p26"/>
          <p:cNvSpPr/>
          <p:nvPr/>
        </p:nvSpPr>
        <p:spPr>
          <a:xfrm rot="800671">
            <a:off x="6768339" y="3290012"/>
            <a:ext cx="2356527" cy="128082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6"/>
          <p:cNvSpPr txBox="1"/>
          <p:nvPr/>
        </p:nvSpPr>
        <p:spPr>
          <a:xfrm rot="555570">
            <a:off x="6992626" y="3568245"/>
            <a:ext cx="1769355" cy="72436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pic>
        <p:nvPicPr>
          <p:cNvPr id="216" name="Google Shape;216;p26"/>
          <p:cNvPicPr preferRelativeResize="0"/>
          <p:nvPr/>
        </p:nvPicPr>
        <p:blipFill>
          <a:blip r:embed="rId3">
            <a:alphaModFix/>
          </a:blip>
          <a:stretch>
            <a:fillRect/>
          </a:stretch>
        </p:blipFill>
        <p:spPr>
          <a:xfrm>
            <a:off x="3588113" y="915875"/>
            <a:ext cx="2369075" cy="3629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7"/>
          <p:cNvSpPr txBox="1"/>
          <p:nvPr>
            <p:ph type="ctrTitle"/>
          </p:nvPr>
        </p:nvSpPr>
        <p:spPr>
          <a:xfrm>
            <a:off x="685800" y="13311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Measuring Our Hand Spans</a:t>
            </a:r>
            <a:endParaRPr b="0" sz="3000">
              <a:solidFill>
                <a:srgbClr val="595959"/>
              </a:solidFill>
              <a:latin typeface="Hepta Slab"/>
              <a:ea typeface="Hepta Slab"/>
              <a:cs typeface="Hepta Slab"/>
              <a:sym typeface="Hepta Slab"/>
            </a:endParaRPr>
          </a:p>
        </p:txBody>
      </p:sp>
      <p:sp>
        <p:nvSpPr>
          <p:cNvPr id="222" name="Google Shape;222;p27"/>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23" name="Google Shape;223;p2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224" name="Google Shape;224;p27"/>
          <p:cNvSpPr txBox="1"/>
          <p:nvPr/>
        </p:nvSpPr>
        <p:spPr>
          <a:xfrm>
            <a:off x="553225" y="1450100"/>
            <a:ext cx="35076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Livvic"/>
                <a:ea typeface="Livvic"/>
                <a:cs typeface="Livvic"/>
                <a:sym typeface="Livvic"/>
              </a:rPr>
              <a:t>1. Trace your hand. (Spread your fingers wide.) </a:t>
            </a:r>
            <a:endParaRPr sz="1600">
              <a:latin typeface="Livvic"/>
              <a:ea typeface="Livvic"/>
              <a:cs typeface="Livvic"/>
              <a:sym typeface="Livvic"/>
            </a:endParaRPr>
          </a:p>
        </p:txBody>
      </p:sp>
      <p:sp>
        <p:nvSpPr>
          <p:cNvPr id="225" name="Google Shape;225;p27"/>
          <p:cNvSpPr txBox="1"/>
          <p:nvPr/>
        </p:nvSpPr>
        <p:spPr>
          <a:xfrm>
            <a:off x="3940375" y="2054850"/>
            <a:ext cx="5001900" cy="175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latin typeface="Livvic"/>
                <a:ea typeface="Livvic"/>
                <a:cs typeface="Livvic"/>
                <a:sym typeface="Livvic"/>
              </a:rPr>
              <a:t>2. Draw a line from your thumb to your pinky.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Measure the length of the line in inches.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457200" rtl="0" algn="l">
              <a:spcBef>
                <a:spcPts val="0"/>
              </a:spcBef>
              <a:spcAft>
                <a:spcPts val="0"/>
              </a:spcAft>
              <a:buNone/>
            </a:pPr>
            <a:r>
              <a:rPr lang="en" sz="1700">
                <a:latin typeface="Livvic"/>
                <a:ea typeface="Livvic"/>
                <a:cs typeface="Livvic"/>
                <a:sym typeface="Livvic"/>
              </a:rPr>
              <a:t>My hand span is _____ inches.</a:t>
            </a:r>
            <a:endParaRPr sz="1700">
              <a:latin typeface="Livvic"/>
              <a:ea typeface="Livvic"/>
              <a:cs typeface="Livvic"/>
              <a:sym typeface="Livvic"/>
            </a:endParaRPr>
          </a:p>
        </p:txBody>
      </p:sp>
      <p:pic>
        <p:nvPicPr>
          <p:cNvPr id="226" name="Google Shape;226;p27"/>
          <p:cNvPicPr preferRelativeResize="0"/>
          <p:nvPr/>
        </p:nvPicPr>
        <p:blipFill>
          <a:blip r:embed="rId3">
            <a:alphaModFix/>
          </a:blip>
          <a:stretch>
            <a:fillRect/>
          </a:stretch>
        </p:blipFill>
        <p:spPr>
          <a:xfrm>
            <a:off x="1325950" y="2233750"/>
            <a:ext cx="1962150" cy="19621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8"/>
          <p:cNvSpPr txBox="1"/>
          <p:nvPr>
            <p:ph type="ctrTitle"/>
          </p:nvPr>
        </p:nvSpPr>
        <p:spPr>
          <a:xfrm>
            <a:off x="470025" y="267242"/>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Interpreting Our Numerical Data</a:t>
            </a:r>
            <a:endParaRPr b="0" sz="2600">
              <a:solidFill>
                <a:srgbClr val="595959"/>
              </a:solidFill>
              <a:latin typeface="Hepta Slab"/>
              <a:ea typeface="Hepta Slab"/>
              <a:cs typeface="Hepta Slab"/>
              <a:sym typeface="Hepta Slab"/>
            </a:endParaRPr>
          </a:p>
        </p:txBody>
      </p:sp>
      <p:sp>
        <p:nvSpPr>
          <p:cNvPr id="232" name="Google Shape;232;p2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33" name="Google Shape;233;p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234" name="Google Shape;234;p28"/>
          <p:cNvSpPr txBox="1"/>
          <p:nvPr/>
        </p:nvSpPr>
        <p:spPr>
          <a:xfrm>
            <a:off x="198000" y="1448100"/>
            <a:ext cx="8477700" cy="25398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sz="1700">
                <a:latin typeface="Livvic"/>
                <a:ea typeface="Livvic"/>
                <a:cs typeface="Livvic"/>
                <a:sym typeface="Livvic"/>
              </a:rPr>
              <a:t>1. What was the longest hand span? </a:t>
            </a:r>
            <a:endParaRPr sz="1700">
              <a:latin typeface="Livvic"/>
              <a:ea typeface="Livvic"/>
              <a:cs typeface="Livvic"/>
              <a:sym typeface="Livvic"/>
            </a:endParaRPr>
          </a:p>
          <a:p>
            <a:pPr indent="0" lvl="0" marL="457200" rtl="0" algn="l">
              <a:spcBef>
                <a:spcPts val="0"/>
              </a:spcBef>
              <a:spcAft>
                <a:spcPts val="0"/>
              </a:spcAft>
              <a:buNone/>
            </a:pPr>
            <a:r>
              <a:t/>
            </a:r>
            <a:endParaRPr sz="1700">
              <a:latin typeface="Livvic"/>
              <a:ea typeface="Livvic"/>
              <a:cs typeface="Livvic"/>
              <a:sym typeface="Livvic"/>
            </a:endParaRPr>
          </a:p>
          <a:p>
            <a:pPr indent="0" lvl="0" marL="457200" rtl="0" algn="l">
              <a:spcBef>
                <a:spcPts val="0"/>
              </a:spcBef>
              <a:spcAft>
                <a:spcPts val="0"/>
              </a:spcAft>
              <a:buNone/>
            </a:pPr>
            <a:r>
              <a:t/>
            </a:r>
            <a:endParaRPr sz="1700">
              <a:latin typeface="Livvic"/>
              <a:ea typeface="Livvic"/>
              <a:cs typeface="Livvic"/>
              <a:sym typeface="Livvic"/>
            </a:endParaRPr>
          </a:p>
          <a:p>
            <a:pPr indent="0" lvl="0" marL="457200" rtl="0" algn="l">
              <a:spcBef>
                <a:spcPts val="0"/>
              </a:spcBef>
              <a:spcAft>
                <a:spcPts val="0"/>
              </a:spcAft>
              <a:buNone/>
            </a:pPr>
            <a:r>
              <a:rPr lang="en" sz="1700">
                <a:latin typeface="Livvic"/>
                <a:ea typeface="Livvic"/>
                <a:cs typeface="Livvic"/>
                <a:sym typeface="Livvic"/>
              </a:rPr>
              <a:t>2. What was the shortest hand span? </a:t>
            </a:r>
            <a:endParaRPr sz="1700">
              <a:latin typeface="Livvic"/>
              <a:ea typeface="Livvic"/>
              <a:cs typeface="Livvic"/>
              <a:sym typeface="Livvic"/>
            </a:endParaRPr>
          </a:p>
          <a:p>
            <a:pPr indent="0" lvl="0" marL="457200" rtl="0" algn="l">
              <a:spcBef>
                <a:spcPts val="0"/>
              </a:spcBef>
              <a:spcAft>
                <a:spcPts val="0"/>
              </a:spcAft>
              <a:buNone/>
            </a:pPr>
            <a:r>
              <a:t/>
            </a:r>
            <a:endParaRPr sz="1700">
              <a:latin typeface="Livvic"/>
              <a:ea typeface="Livvic"/>
              <a:cs typeface="Livvic"/>
              <a:sym typeface="Livvic"/>
            </a:endParaRPr>
          </a:p>
          <a:p>
            <a:pPr indent="0" lvl="0" marL="457200" rtl="0" algn="l">
              <a:spcBef>
                <a:spcPts val="0"/>
              </a:spcBef>
              <a:spcAft>
                <a:spcPts val="0"/>
              </a:spcAft>
              <a:buNone/>
            </a:pPr>
            <a:r>
              <a:t/>
            </a:r>
            <a:endParaRPr sz="1700">
              <a:latin typeface="Livvic"/>
              <a:ea typeface="Livvic"/>
              <a:cs typeface="Livvic"/>
              <a:sym typeface="Livvic"/>
            </a:endParaRPr>
          </a:p>
          <a:p>
            <a:pPr indent="0" lvl="0" marL="457200" rtl="0" algn="l">
              <a:spcBef>
                <a:spcPts val="0"/>
              </a:spcBef>
              <a:spcAft>
                <a:spcPts val="0"/>
              </a:spcAft>
              <a:buNone/>
            </a:pPr>
            <a:r>
              <a:t/>
            </a:r>
            <a:endParaRPr sz="1700">
              <a:latin typeface="Livvic"/>
              <a:ea typeface="Livvic"/>
              <a:cs typeface="Livvic"/>
              <a:sym typeface="Livvic"/>
            </a:endParaRPr>
          </a:p>
          <a:p>
            <a:pPr indent="0" lvl="0" marL="457200" rtl="0" algn="l">
              <a:spcBef>
                <a:spcPts val="0"/>
              </a:spcBef>
              <a:spcAft>
                <a:spcPts val="0"/>
              </a:spcAft>
              <a:buNone/>
            </a:pPr>
            <a:r>
              <a:t/>
            </a:r>
            <a:endParaRPr sz="1700">
              <a:latin typeface="Livvic"/>
              <a:ea typeface="Livvic"/>
              <a:cs typeface="Livvic"/>
              <a:sym typeface="Livvic"/>
            </a:endParaRPr>
          </a:p>
          <a:p>
            <a:pPr indent="0" lvl="0" marL="457200" rtl="0" algn="l">
              <a:spcBef>
                <a:spcPts val="0"/>
              </a:spcBef>
              <a:spcAft>
                <a:spcPts val="0"/>
              </a:spcAft>
              <a:buNone/>
            </a:pPr>
            <a:r>
              <a:rPr lang="en" sz="1700">
                <a:latin typeface="Livvic"/>
                <a:ea typeface="Livvic"/>
                <a:cs typeface="Livvic"/>
                <a:sym typeface="Livvic"/>
              </a:rPr>
              <a:t>3. Write another statement about our class’s hand spans based on the line plot.</a:t>
            </a:r>
            <a:endParaRPr sz="1500"/>
          </a:p>
        </p:txBody>
      </p:sp>
      <p:pic>
        <p:nvPicPr>
          <p:cNvPr id="235" name="Google Shape;235;p28"/>
          <p:cNvPicPr preferRelativeResize="0"/>
          <p:nvPr/>
        </p:nvPicPr>
        <p:blipFill>
          <a:blip r:embed="rId3">
            <a:alphaModFix/>
          </a:blip>
          <a:stretch>
            <a:fillRect/>
          </a:stretch>
        </p:blipFill>
        <p:spPr>
          <a:xfrm rot="469251">
            <a:off x="5709212" y="1108750"/>
            <a:ext cx="1895475" cy="2057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29"/>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41" name="Google Shape;241;p29"/>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242" name="Google Shape;242;p29"/>
          <p:cNvSpPr txBox="1"/>
          <p:nvPr/>
        </p:nvSpPr>
        <p:spPr>
          <a:xfrm>
            <a:off x="650075" y="679500"/>
            <a:ext cx="7340400" cy="85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Today we learned a new way to display data—a line plot.</a:t>
            </a:r>
            <a:endParaRPr b="1" sz="2200">
              <a:latin typeface="Quicksand"/>
              <a:ea typeface="Quicksand"/>
              <a:cs typeface="Quicksand"/>
              <a:sym typeface="Quicksand"/>
            </a:endParaRPr>
          </a:p>
        </p:txBody>
      </p:sp>
      <p:sp>
        <p:nvSpPr>
          <p:cNvPr id="243" name="Google Shape;243;p29"/>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244" name="Google Shape;244;p29"/>
          <p:cNvPicPr preferRelativeResize="0"/>
          <p:nvPr/>
        </p:nvPicPr>
        <p:blipFill>
          <a:blip r:embed="rId3">
            <a:alphaModFix/>
          </a:blip>
          <a:stretch>
            <a:fillRect/>
          </a:stretch>
        </p:blipFill>
        <p:spPr>
          <a:xfrm>
            <a:off x="4468950" y="3199800"/>
            <a:ext cx="1666300" cy="1483700"/>
          </a:xfrm>
          <a:prstGeom prst="rect">
            <a:avLst/>
          </a:prstGeom>
          <a:noFill/>
          <a:ln>
            <a:noFill/>
          </a:ln>
        </p:spPr>
      </p:pic>
      <p:sp>
        <p:nvSpPr>
          <p:cNvPr id="245" name="Google Shape;245;p29"/>
          <p:cNvSpPr/>
          <p:nvPr/>
        </p:nvSpPr>
        <p:spPr>
          <a:xfrm>
            <a:off x="6047975" y="1886875"/>
            <a:ext cx="2973160" cy="22114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9"/>
          <p:cNvSpPr txBox="1"/>
          <p:nvPr/>
        </p:nvSpPr>
        <p:spPr>
          <a:xfrm flipH="1">
            <a:off x="6378525" y="2106975"/>
            <a:ext cx="2193600" cy="109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Livvic"/>
                <a:ea typeface="Livvic"/>
                <a:cs typeface="Livvic"/>
                <a:sym typeface="Livvic"/>
              </a:rPr>
              <a:t>What is the same and different about the bar graphs and line plots?</a:t>
            </a:r>
            <a:endParaRPr sz="1300">
              <a:latin typeface="Livvic"/>
              <a:ea typeface="Livvic"/>
              <a:cs typeface="Livvic"/>
              <a:sym typeface="Livvic"/>
            </a:endParaRPr>
          </a:p>
          <a:p>
            <a:pPr indent="0" lvl="0" marL="0" rtl="0" algn="ctr">
              <a:spcBef>
                <a:spcPts val="0"/>
              </a:spcBef>
              <a:spcAft>
                <a:spcPts val="0"/>
              </a:spcAft>
              <a:buNone/>
            </a:pPr>
            <a:r>
              <a:t/>
            </a:r>
            <a:endParaRPr sz="1300">
              <a:latin typeface="Livvic"/>
              <a:ea typeface="Livvic"/>
              <a:cs typeface="Livvic"/>
              <a:sym typeface="Livvic"/>
            </a:endParaRPr>
          </a:p>
          <a:p>
            <a:pPr indent="0" lvl="0" marL="0" rtl="0" algn="ctr">
              <a:spcBef>
                <a:spcPts val="0"/>
              </a:spcBef>
              <a:spcAft>
                <a:spcPts val="0"/>
              </a:spcAft>
              <a:buNone/>
            </a:pPr>
            <a:r>
              <a:rPr lang="en" sz="1300">
                <a:latin typeface="Livvic"/>
                <a:ea typeface="Livvic"/>
                <a:cs typeface="Livvic"/>
                <a:sym typeface="Livvic"/>
              </a:rPr>
              <a:t>What do the numbers tell us in each graph?</a:t>
            </a:r>
            <a:endParaRPr sz="1300">
              <a:latin typeface="Livvic"/>
              <a:ea typeface="Livvic"/>
              <a:cs typeface="Livvic"/>
              <a:sym typeface="Livvic"/>
            </a:endParaRPr>
          </a:p>
        </p:txBody>
      </p:sp>
      <p:pic>
        <p:nvPicPr>
          <p:cNvPr id="247" name="Google Shape;247;p29"/>
          <p:cNvPicPr preferRelativeResize="0"/>
          <p:nvPr/>
        </p:nvPicPr>
        <p:blipFill>
          <a:blip r:embed="rId4">
            <a:alphaModFix/>
          </a:blip>
          <a:stretch>
            <a:fillRect/>
          </a:stretch>
        </p:blipFill>
        <p:spPr>
          <a:xfrm>
            <a:off x="766675" y="1160350"/>
            <a:ext cx="2496227" cy="3302701"/>
          </a:xfrm>
          <a:prstGeom prst="rect">
            <a:avLst/>
          </a:prstGeom>
          <a:noFill/>
          <a:ln cap="flat" cmpd="sng" w="19050">
            <a:solidFill>
              <a:schemeClr val="dk2"/>
            </a:solidFill>
            <a:prstDash val="solid"/>
            <a:round/>
            <a:headEnd len="sm" w="sm" type="none"/>
            <a:tailEnd len="sm" w="sm" type="none"/>
          </a:ln>
        </p:spPr>
      </p:pic>
      <p:pic>
        <p:nvPicPr>
          <p:cNvPr id="248" name="Google Shape;248;p29"/>
          <p:cNvPicPr preferRelativeResize="0"/>
          <p:nvPr/>
        </p:nvPicPr>
        <p:blipFill>
          <a:blip r:embed="rId5">
            <a:alphaModFix/>
          </a:blip>
          <a:stretch>
            <a:fillRect/>
          </a:stretch>
        </p:blipFill>
        <p:spPr>
          <a:xfrm>
            <a:off x="3407320" y="1689020"/>
            <a:ext cx="2496225" cy="106287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52" name="Shape 252"/>
        <p:cNvGrpSpPr/>
        <p:nvPr/>
      </p:nvGrpSpPr>
      <p:grpSpPr>
        <a:xfrm>
          <a:off x="0" y="0"/>
          <a:ext cx="0" cy="0"/>
          <a:chOff x="0" y="0"/>
          <a:chExt cx="0" cy="0"/>
        </a:xfrm>
      </p:grpSpPr>
      <p:sp>
        <p:nvSpPr>
          <p:cNvPr id="253" name="Google Shape;253;p30"/>
          <p:cNvSpPr txBox="1"/>
          <p:nvPr>
            <p:ph type="ctrTitle"/>
          </p:nvPr>
        </p:nvSpPr>
        <p:spPr>
          <a:xfrm>
            <a:off x="554800" y="1091050"/>
            <a:ext cx="7894500" cy="2115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700">
                <a:latin typeface="Hepta Slab"/>
                <a:ea typeface="Hepta Slab"/>
                <a:cs typeface="Hepta Slab"/>
                <a:sym typeface="Hepta Slab"/>
              </a:rPr>
              <a:t>Creating Line Plots</a:t>
            </a:r>
            <a:endParaRPr sz="4700">
              <a:latin typeface="Hepta Slab"/>
              <a:ea typeface="Hepta Slab"/>
              <a:cs typeface="Hepta Slab"/>
              <a:sym typeface="Hepta Slab"/>
            </a:endParaRPr>
          </a:p>
        </p:txBody>
      </p:sp>
      <p:sp>
        <p:nvSpPr>
          <p:cNvPr id="254" name="Google Shape;254;p30"/>
          <p:cNvSpPr txBox="1"/>
          <p:nvPr/>
        </p:nvSpPr>
        <p:spPr>
          <a:xfrm>
            <a:off x="3402325" y="3206950"/>
            <a:ext cx="3941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data in line plots</a:t>
            </a:r>
            <a:endParaRPr>
              <a:latin typeface="Quicksand"/>
              <a:ea typeface="Quicksand"/>
              <a:cs typeface="Quicksand"/>
              <a:sym typeface="Quicksand"/>
            </a:endParaRPr>
          </a:p>
        </p:txBody>
      </p:sp>
      <p:sp>
        <p:nvSpPr>
          <p:cNvPr id="255" name="Google Shape;255;p30"/>
          <p:cNvSpPr/>
          <p:nvPr/>
        </p:nvSpPr>
        <p:spPr>
          <a:xfrm>
            <a:off x="2779652" y="32068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3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2.MD.D.9</a:t>
            </a:r>
            <a:endParaRPr sz="1100">
              <a:latin typeface="Quicksand"/>
              <a:ea typeface="Quicksand"/>
              <a:cs typeface="Quicksand"/>
              <a:sym typeface="Quicksand"/>
            </a:endParaRPr>
          </a:p>
        </p:txBody>
      </p:sp>
      <p:sp>
        <p:nvSpPr>
          <p:cNvPr id="257" name="Google Shape;257;p30"/>
          <p:cNvSpPr txBox="1"/>
          <p:nvPr/>
        </p:nvSpPr>
        <p:spPr>
          <a:xfrm>
            <a:off x="7884875" y="365450"/>
            <a:ext cx="1173600" cy="909000"/>
          </a:xfrm>
          <a:prstGeom prst="rect">
            <a:avLst/>
          </a:prstGeom>
          <a:noFill/>
          <a:ln cap="flat" cmpd="sng" w="7620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3</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1"/>
          <p:cNvSpPr/>
          <p:nvPr/>
        </p:nvSpPr>
        <p:spPr>
          <a:xfrm rot="-788443">
            <a:off x="204222" y="1333309"/>
            <a:ext cx="2583757" cy="1222677"/>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3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64" name="Google Shape;264;p3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65" name="Google Shape;265;p31"/>
          <p:cNvSpPr txBox="1"/>
          <p:nvPr>
            <p:ph type="ctrTitle"/>
          </p:nvPr>
        </p:nvSpPr>
        <p:spPr>
          <a:xfrm>
            <a:off x="642050" y="393938"/>
            <a:ext cx="7772400" cy="598200"/>
          </a:xfrm>
          <a:prstGeom prst="rect">
            <a:avLst/>
          </a:prstGeom>
        </p:spPr>
        <p:txBody>
          <a:bodyPr anchorCtr="0" anchor="b" bIns="91425" lIns="91425" spcFirstLastPara="1" rIns="91425" wrap="square" tIns="91425">
            <a:noAutofit/>
          </a:bodyPr>
          <a:lstStyle/>
          <a:p>
            <a:pPr indent="457200" lvl="0" marL="0" rtl="0" algn="l">
              <a:spcBef>
                <a:spcPts val="0"/>
              </a:spcBef>
              <a:spcAft>
                <a:spcPts val="0"/>
              </a:spcAft>
              <a:buNone/>
            </a:pPr>
            <a:r>
              <a:rPr lang="en" sz="2600">
                <a:solidFill>
                  <a:srgbClr val="666666"/>
                </a:solidFill>
                <a:latin typeface="Hepta Slab"/>
                <a:ea typeface="Hepta Slab"/>
                <a:cs typeface="Hepta Slab"/>
                <a:sym typeface="Hepta Slab"/>
              </a:rPr>
              <a:t>Number Talk: Subtraction within 50</a:t>
            </a:r>
            <a:endParaRPr b="0" sz="2700">
              <a:solidFill>
                <a:srgbClr val="666666"/>
              </a:solidFill>
              <a:latin typeface="Hepta Slab"/>
              <a:ea typeface="Hepta Slab"/>
              <a:cs typeface="Hepta Slab"/>
              <a:sym typeface="Hepta Slab"/>
            </a:endParaRPr>
          </a:p>
        </p:txBody>
      </p:sp>
      <p:sp>
        <p:nvSpPr>
          <p:cNvPr id="266" name="Google Shape;266;p31"/>
          <p:cNvSpPr txBox="1"/>
          <p:nvPr/>
        </p:nvSpPr>
        <p:spPr>
          <a:xfrm rot="-1033835">
            <a:off x="659168" y="1582495"/>
            <a:ext cx="1769306" cy="72429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difference mentally. </a:t>
            </a:r>
            <a:endParaRPr/>
          </a:p>
        </p:txBody>
      </p:sp>
      <p:pic>
        <p:nvPicPr>
          <p:cNvPr id="267" name="Google Shape;267;p31"/>
          <p:cNvPicPr preferRelativeResize="0"/>
          <p:nvPr/>
        </p:nvPicPr>
        <p:blipFill>
          <a:blip r:embed="rId3">
            <a:alphaModFix/>
          </a:blip>
          <a:stretch>
            <a:fillRect/>
          </a:stretch>
        </p:blipFill>
        <p:spPr>
          <a:xfrm>
            <a:off x="3027100" y="2003775"/>
            <a:ext cx="3731925" cy="13977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2"/>
          <p:cNvSpPr/>
          <p:nvPr/>
        </p:nvSpPr>
        <p:spPr>
          <a:xfrm rot="-788443">
            <a:off x="204222" y="1333309"/>
            <a:ext cx="2583757" cy="1222677"/>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74" name="Google Shape;274;p3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75" name="Google Shape;275;p32"/>
          <p:cNvSpPr txBox="1"/>
          <p:nvPr>
            <p:ph type="ctrTitle"/>
          </p:nvPr>
        </p:nvSpPr>
        <p:spPr>
          <a:xfrm>
            <a:off x="642050" y="393938"/>
            <a:ext cx="7772400" cy="598200"/>
          </a:xfrm>
          <a:prstGeom prst="rect">
            <a:avLst/>
          </a:prstGeom>
        </p:spPr>
        <p:txBody>
          <a:bodyPr anchorCtr="0" anchor="b" bIns="91425" lIns="91425" spcFirstLastPara="1" rIns="91425" wrap="square" tIns="91425">
            <a:noAutofit/>
          </a:bodyPr>
          <a:lstStyle/>
          <a:p>
            <a:pPr indent="457200" lvl="0" marL="0" rtl="0" algn="l">
              <a:spcBef>
                <a:spcPts val="0"/>
              </a:spcBef>
              <a:spcAft>
                <a:spcPts val="0"/>
              </a:spcAft>
              <a:buNone/>
            </a:pPr>
            <a:r>
              <a:rPr lang="en" sz="2600">
                <a:solidFill>
                  <a:srgbClr val="666666"/>
                </a:solidFill>
                <a:latin typeface="Hepta Slab"/>
                <a:ea typeface="Hepta Slab"/>
                <a:cs typeface="Hepta Slab"/>
                <a:sym typeface="Hepta Slab"/>
              </a:rPr>
              <a:t>Number Talk: Subtraction within 50</a:t>
            </a:r>
            <a:endParaRPr b="0" sz="2700">
              <a:solidFill>
                <a:srgbClr val="666666"/>
              </a:solidFill>
              <a:latin typeface="Hepta Slab"/>
              <a:ea typeface="Hepta Slab"/>
              <a:cs typeface="Hepta Slab"/>
              <a:sym typeface="Hepta Slab"/>
            </a:endParaRPr>
          </a:p>
        </p:txBody>
      </p:sp>
      <p:sp>
        <p:nvSpPr>
          <p:cNvPr id="276" name="Google Shape;276;p32"/>
          <p:cNvSpPr txBox="1"/>
          <p:nvPr/>
        </p:nvSpPr>
        <p:spPr>
          <a:xfrm rot="-1033835">
            <a:off x="659168" y="1582495"/>
            <a:ext cx="1769306" cy="72429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difference mentally. </a:t>
            </a:r>
            <a:endParaRPr/>
          </a:p>
        </p:txBody>
      </p:sp>
      <p:pic>
        <p:nvPicPr>
          <p:cNvPr id="277" name="Google Shape;277;p32"/>
          <p:cNvPicPr preferRelativeResize="0"/>
          <p:nvPr/>
        </p:nvPicPr>
        <p:blipFill>
          <a:blip r:embed="rId3">
            <a:alphaModFix/>
          </a:blip>
          <a:stretch>
            <a:fillRect/>
          </a:stretch>
        </p:blipFill>
        <p:spPr>
          <a:xfrm>
            <a:off x="3247150" y="1985450"/>
            <a:ext cx="3324524" cy="12914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33"/>
          <p:cNvSpPr/>
          <p:nvPr/>
        </p:nvSpPr>
        <p:spPr>
          <a:xfrm rot="-788443">
            <a:off x="204222" y="1333309"/>
            <a:ext cx="2583757" cy="1222677"/>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84" name="Google Shape;284;p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85" name="Google Shape;285;p33"/>
          <p:cNvSpPr txBox="1"/>
          <p:nvPr>
            <p:ph type="ctrTitle"/>
          </p:nvPr>
        </p:nvSpPr>
        <p:spPr>
          <a:xfrm>
            <a:off x="642050" y="393938"/>
            <a:ext cx="7772400" cy="598200"/>
          </a:xfrm>
          <a:prstGeom prst="rect">
            <a:avLst/>
          </a:prstGeom>
        </p:spPr>
        <p:txBody>
          <a:bodyPr anchorCtr="0" anchor="b" bIns="91425" lIns="91425" spcFirstLastPara="1" rIns="91425" wrap="square" tIns="91425">
            <a:noAutofit/>
          </a:bodyPr>
          <a:lstStyle/>
          <a:p>
            <a:pPr indent="457200" lvl="0" marL="0" rtl="0" algn="l">
              <a:spcBef>
                <a:spcPts val="0"/>
              </a:spcBef>
              <a:spcAft>
                <a:spcPts val="0"/>
              </a:spcAft>
              <a:buNone/>
            </a:pPr>
            <a:r>
              <a:rPr lang="en" sz="2600">
                <a:solidFill>
                  <a:srgbClr val="666666"/>
                </a:solidFill>
                <a:latin typeface="Hepta Slab"/>
                <a:ea typeface="Hepta Slab"/>
                <a:cs typeface="Hepta Slab"/>
                <a:sym typeface="Hepta Slab"/>
              </a:rPr>
              <a:t>Number Talk: Subtraction within 50</a:t>
            </a:r>
            <a:endParaRPr b="0" sz="2700">
              <a:solidFill>
                <a:srgbClr val="666666"/>
              </a:solidFill>
              <a:latin typeface="Hepta Slab"/>
              <a:ea typeface="Hepta Slab"/>
              <a:cs typeface="Hepta Slab"/>
              <a:sym typeface="Hepta Slab"/>
            </a:endParaRPr>
          </a:p>
        </p:txBody>
      </p:sp>
      <p:sp>
        <p:nvSpPr>
          <p:cNvPr id="286" name="Google Shape;286;p33"/>
          <p:cNvSpPr txBox="1"/>
          <p:nvPr/>
        </p:nvSpPr>
        <p:spPr>
          <a:xfrm rot="-1033835">
            <a:off x="659168" y="1582495"/>
            <a:ext cx="1769306" cy="72429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difference mentally. </a:t>
            </a:r>
            <a:endParaRPr/>
          </a:p>
        </p:txBody>
      </p:sp>
      <p:pic>
        <p:nvPicPr>
          <p:cNvPr id="287" name="Google Shape;287;p33"/>
          <p:cNvPicPr preferRelativeResize="0"/>
          <p:nvPr/>
        </p:nvPicPr>
        <p:blipFill>
          <a:blip r:embed="rId3">
            <a:alphaModFix/>
          </a:blip>
          <a:stretch>
            <a:fillRect/>
          </a:stretch>
        </p:blipFill>
        <p:spPr>
          <a:xfrm>
            <a:off x="3540550" y="1857100"/>
            <a:ext cx="3038325" cy="15076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4"/>
          <p:cNvSpPr/>
          <p:nvPr/>
        </p:nvSpPr>
        <p:spPr>
          <a:xfrm rot="-788443">
            <a:off x="204222" y="1333309"/>
            <a:ext cx="2583757" cy="1222677"/>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94" name="Google Shape;294;p3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95" name="Google Shape;295;p34"/>
          <p:cNvSpPr txBox="1"/>
          <p:nvPr>
            <p:ph type="ctrTitle"/>
          </p:nvPr>
        </p:nvSpPr>
        <p:spPr>
          <a:xfrm>
            <a:off x="642050" y="393938"/>
            <a:ext cx="7772400" cy="598200"/>
          </a:xfrm>
          <a:prstGeom prst="rect">
            <a:avLst/>
          </a:prstGeom>
        </p:spPr>
        <p:txBody>
          <a:bodyPr anchorCtr="0" anchor="b" bIns="91425" lIns="91425" spcFirstLastPara="1" rIns="91425" wrap="square" tIns="91425">
            <a:noAutofit/>
          </a:bodyPr>
          <a:lstStyle/>
          <a:p>
            <a:pPr indent="457200" lvl="0" marL="0" rtl="0" algn="l">
              <a:spcBef>
                <a:spcPts val="0"/>
              </a:spcBef>
              <a:spcAft>
                <a:spcPts val="0"/>
              </a:spcAft>
              <a:buNone/>
            </a:pPr>
            <a:r>
              <a:rPr lang="en" sz="2600">
                <a:solidFill>
                  <a:srgbClr val="666666"/>
                </a:solidFill>
                <a:latin typeface="Hepta Slab"/>
                <a:ea typeface="Hepta Slab"/>
                <a:cs typeface="Hepta Slab"/>
                <a:sym typeface="Hepta Slab"/>
              </a:rPr>
              <a:t>Number Talk: Subtraction within 50</a:t>
            </a:r>
            <a:endParaRPr b="0" sz="2700">
              <a:solidFill>
                <a:srgbClr val="666666"/>
              </a:solidFill>
              <a:latin typeface="Hepta Slab"/>
              <a:ea typeface="Hepta Slab"/>
              <a:cs typeface="Hepta Slab"/>
              <a:sym typeface="Hepta Slab"/>
            </a:endParaRPr>
          </a:p>
        </p:txBody>
      </p:sp>
      <p:sp>
        <p:nvSpPr>
          <p:cNvPr id="296" name="Google Shape;296;p34"/>
          <p:cNvSpPr txBox="1"/>
          <p:nvPr/>
        </p:nvSpPr>
        <p:spPr>
          <a:xfrm rot="-1033835">
            <a:off x="659168" y="1582495"/>
            <a:ext cx="1769306" cy="72429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difference mentally. </a:t>
            </a:r>
            <a:endParaRPr/>
          </a:p>
        </p:txBody>
      </p:sp>
      <p:pic>
        <p:nvPicPr>
          <p:cNvPr id="297" name="Google Shape;297;p34"/>
          <p:cNvPicPr preferRelativeResize="0"/>
          <p:nvPr/>
        </p:nvPicPr>
        <p:blipFill>
          <a:blip r:embed="rId3">
            <a:alphaModFix/>
          </a:blip>
          <a:stretch>
            <a:fillRect/>
          </a:stretch>
        </p:blipFill>
        <p:spPr>
          <a:xfrm>
            <a:off x="3219650" y="1785475"/>
            <a:ext cx="3390811" cy="15725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5"/>
          <p:cNvSpPr txBox="1"/>
          <p:nvPr>
            <p:ph type="ctrTitle"/>
          </p:nvPr>
        </p:nvSpPr>
        <p:spPr>
          <a:xfrm>
            <a:off x="685800" y="13311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Measure and Plot Pencil Lengths</a:t>
            </a:r>
            <a:endParaRPr b="0" sz="3000">
              <a:solidFill>
                <a:srgbClr val="595959"/>
              </a:solidFill>
              <a:latin typeface="Hepta Slab"/>
              <a:ea typeface="Hepta Slab"/>
              <a:cs typeface="Hepta Slab"/>
              <a:sym typeface="Hepta Slab"/>
            </a:endParaRPr>
          </a:p>
        </p:txBody>
      </p:sp>
      <p:sp>
        <p:nvSpPr>
          <p:cNvPr id="303" name="Google Shape;303;p35"/>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04" name="Google Shape;304;p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305" name="Google Shape;305;p35"/>
          <p:cNvSpPr txBox="1"/>
          <p:nvPr/>
        </p:nvSpPr>
        <p:spPr>
          <a:xfrm>
            <a:off x="354125" y="1046325"/>
            <a:ext cx="42618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Livvic"/>
                <a:ea typeface="Livvic"/>
                <a:cs typeface="Livvic"/>
                <a:sym typeface="Livvic"/>
              </a:rPr>
              <a:t>1. Measure the pencils in centimeters.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Work with a partner and check each other’s measurements.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Record each measurement in the table.</a:t>
            </a:r>
            <a:endParaRPr sz="1600">
              <a:latin typeface="Livvic"/>
              <a:ea typeface="Livvic"/>
              <a:cs typeface="Livvic"/>
              <a:sym typeface="Livvic"/>
            </a:endParaRPr>
          </a:p>
        </p:txBody>
      </p:sp>
      <p:sp>
        <p:nvSpPr>
          <p:cNvPr id="306" name="Google Shape;306;p35"/>
          <p:cNvSpPr txBox="1"/>
          <p:nvPr/>
        </p:nvSpPr>
        <p:spPr>
          <a:xfrm>
            <a:off x="4799600" y="1237425"/>
            <a:ext cx="38487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Livvic"/>
                <a:ea typeface="Livvic"/>
                <a:cs typeface="Livvic"/>
                <a:sym typeface="Livvic"/>
              </a:rPr>
              <a:t>2. Create a line plot to represent the lengths of all the pencils in your group. </a:t>
            </a:r>
            <a:endParaRPr sz="1600">
              <a:latin typeface="Livvic"/>
              <a:ea typeface="Livvic"/>
              <a:cs typeface="Livvic"/>
              <a:sym typeface="Livvic"/>
            </a:endParaRPr>
          </a:p>
        </p:txBody>
      </p:sp>
      <p:pic>
        <p:nvPicPr>
          <p:cNvPr id="307" name="Google Shape;307;p35"/>
          <p:cNvPicPr preferRelativeResize="0"/>
          <p:nvPr/>
        </p:nvPicPr>
        <p:blipFill>
          <a:blip r:embed="rId3">
            <a:alphaModFix/>
          </a:blip>
          <a:stretch>
            <a:fillRect/>
          </a:stretch>
        </p:blipFill>
        <p:spPr>
          <a:xfrm>
            <a:off x="1431475" y="2216019"/>
            <a:ext cx="1383650" cy="2502025"/>
          </a:xfrm>
          <a:prstGeom prst="rect">
            <a:avLst/>
          </a:prstGeom>
          <a:noFill/>
          <a:ln cap="flat" cmpd="sng" w="19050">
            <a:solidFill>
              <a:schemeClr val="dk2"/>
            </a:solidFill>
            <a:prstDash val="solid"/>
            <a:round/>
            <a:headEnd len="sm" w="sm" type="none"/>
            <a:tailEnd len="sm" w="sm" type="none"/>
          </a:ln>
        </p:spPr>
      </p:pic>
      <p:pic>
        <p:nvPicPr>
          <p:cNvPr id="308" name="Google Shape;308;p35"/>
          <p:cNvPicPr preferRelativeResize="0"/>
          <p:nvPr/>
        </p:nvPicPr>
        <p:blipFill>
          <a:blip r:embed="rId4">
            <a:alphaModFix/>
          </a:blip>
          <a:stretch>
            <a:fillRect/>
          </a:stretch>
        </p:blipFill>
        <p:spPr>
          <a:xfrm>
            <a:off x="4899400" y="2105625"/>
            <a:ext cx="3512874" cy="1565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36"/>
          <p:cNvSpPr txBox="1"/>
          <p:nvPr>
            <p:ph type="ctrTitle"/>
          </p:nvPr>
        </p:nvSpPr>
        <p:spPr>
          <a:xfrm>
            <a:off x="470025" y="267242"/>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Plot Pencil Lengths</a:t>
            </a:r>
            <a:endParaRPr b="0" sz="2600">
              <a:solidFill>
                <a:srgbClr val="595959"/>
              </a:solidFill>
              <a:latin typeface="Hepta Slab"/>
              <a:ea typeface="Hepta Slab"/>
              <a:cs typeface="Hepta Slab"/>
              <a:sym typeface="Hepta Slab"/>
            </a:endParaRPr>
          </a:p>
        </p:txBody>
      </p:sp>
      <p:sp>
        <p:nvSpPr>
          <p:cNvPr id="314" name="Google Shape;314;p3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15" name="Google Shape;315;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316" name="Google Shape;316;p36"/>
          <p:cNvSpPr txBox="1"/>
          <p:nvPr/>
        </p:nvSpPr>
        <p:spPr>
          <a:xfrm>
            <a:off x="1527100" y="907150"/>
            <a:ext cx="4324800" cy="4155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sz="1500"/>
              <a:t>Use this data to create a line plot. </a:t>
            </a:r>
            <a:endParaRPr sz="1500"/>
          </a:p>
        </p:txBody>
      </p:sp>
      <p:pic>
        <p:nvPicPr>
          <p:cNvPr id="317" name="Google Shape;317;p36"/>
          <p:cNvPicPr preferRelativeResize="0"/>
          <p:nvPr/>
        </p:nvPicPr>
        <p:blipFill>
          <a:blip r:embed="rId3">
            <a:alphaModFix/>
          </a:blip>
          <a:stretch>
            <a:fillRect/>
          </a:stretch>
        </p:blipFill>
        <p:spPr>
          <a:xfrm>
            <a:off x="470025" y="1417123"/>
            <a:ext cx="3565900" cy="2864575"/>
          </a:xfrm>
          <a:prstGeom prst="rect">
            <a:avLst/>
          </a:prstGeom>
          <a:noFill/>
          <a:ln cap="flat" cmpd="sng" w="19050">
            <a:solidFill>
              <a:schemeClr val="dk2"/>
            </a:solidFill>
            <a:prstDash val="solid"/>
            <a:round/>
            <a:headEnd len="sm" w="sm" type="none"/>
            <a:tailEnd len="sm" w="sm" type="none"/>
          </a:ln>
        </p:spPr>
      </p:pic>
      <p:pic>
        <p:nvPicPr>
          <p:cNvPr id="318" name="Google Shape;318;p36"/>
          <p:cNvPicPr preferRelativeResize="0"/>
          <p:nvPr/>
        </p:nvPicPr>
        <p:blipFill>
          <a:blip r:embed="rId4">
            <a:alphaModFix/>
          </a:blip>
          <a:stretch>
            <a:fillRect/>
          </a:stretch>
        </p:blipFill>
        <p:spPr>
          <a:xfrm>
            <a:off x="5216288" y="907150"/>
            <a:ext cx="1852250" cy="2027400"/>
          </a:xfrm>
          <a:prstGeom prst="rect">
            <a:avLst/>
          </a:prstGeom>
          <a:noFill/>
          <a:ln cap="flat" cmpd="sng" w="19050">
            <a:solidFill>
              <a:schemeClr val="dk2"/>
            </a:solidFill>
            <a:prstDash val="solid"/>
            <a:round/>
            <a:headEnd len="sm" w="sm" type="none"/>
            <a:tailEnd len="sm" w="sm" type="none"/>
          </a:ln>
        </p:spPr>
      </p:pic>
      <p:pic>
        <p:nvPicPr>
          <p:cNvPr id="319" name="Google Shape;319;p36"/>
          <p:cNvPicPr preferRelativeResize="0"/>
          <p:nvPr/>
        </p:nvPicPr>
        <p:blipFill>
          <a:blip r:embed="rId5">
            <a:alphaModFix/>
          </a:blip>
          <a:stretch>
            <a:fillRect/>
          </a:stretch>
        </p:blipFill>
        <p:spPr>
          <a:xfrm>
            <a:off x="4385988" y="3038075"/>
            <a:ext cx="3512874" cy="1565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37"/>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25" name="Google Shape;325;p37"/>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326" name="Google Shape;326;p37"/>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327" name="Google Shape;327;p37"/>
          <p:cNvPicPr preferRelativeResize="0"/>
          <p:nvPr/>
        </p:nvPicPr>
        <p:blipFill>
          <a:blip r:embed="rId3">
            <a:alphaModFix/>
          </a:blip>
          <a:stretch>
            <a:fillRect/>
          </a:stretch>
        </p:blipFill>
        <p:spPr>
          <a:xfrm>
            <a:off x="3625550" y="3190625"/>
            <a:ext cx="1666300" cy="1483700"/>
          </a:xfrm>
          <a:prstGeom prst="rect">
            <a:avLst/>
          </a:prstGeom>
          <a:noFill/>
          <a:ln>
            <a:noFill/>
          </a:ln>
        </p:spPr>
      </p:pic>
      <p:sp>
        <p:nvSpPr>
          <p:cNvPr id="328" name="Google Shape;328;p37"/>
          <p:cNvSpPr/>
          <p:nvPr/>
        </p:nvSpPr>
        <p:spPr>
          <a:xfrm flipH="1">
            <a:off x="569200" y="2547325"/>
            <a:ext cx="2973160" cy="148369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37"/>
          <p:cNvSpPr txBox="1"/>
          <p:nvPr/>
        </p:nvSpPr>
        <p:spPr>
          <a:xfrm>
            <a:off x="1018210" y="2767425"/>
            <a:ext cx="2193600" cy="109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Livvic"/>
                <a:ea typeface="Livvic"/>
                <a:cs typeface="Livvic"/>
                <a:sym typeface="Livvic"/>
              </a:rPr>
              <a:t>What do you know about the lengths of the pencils based on the line plot?</a:t>
            </a:r>
            <a:endParaRPr sz="1300">
              <a:latin typeface="Livvic"/>
              <a:ea typeface="Livvic"/>
              <a:cs typeface="Livvic"/>
              <a:sym typeface="Livvic"/>
            </a:endParaRPr>
          </a:p>
        </p:txBody>
      </p:sp>
      <p:pic>
        <p:nvPicPr>
          <p:cNvPr id="330" name="Google Shape;330;p37"/>
          <p:cNvPicPr preferRelativeResize="0"/>
          <p:nvPr/>
        </p:nvPicPr>
        <p:blipFill>
          <a:blip r:embed="rId4">
            <a:alphaModFix/>
          </a:blip>
          <a:stretch>
            <a:fillRect/>
          </a:stretch>
        </p:blipFill>
        <p:spPr>
          <a:xfrm>
            <a:off x="2460170" y="516395"/>
            <a:ext cx="3809714" cy="1092900"/>
          </a:xfrm>
          <a:prstGeom prst="rect">
            <a:avLst/>
          </a:prstGeom>
          <a:noFill/>
          <a:ln cap="flat" cmpd="sng" w="19050">
            <a:solidFill>
              <a:schemeClr val="dk2"/>
            </a:solidFill>
            <a:prstDash val="solid"/>
            <a:round/>
            <a:headEnd len="sm" w="sm" type="none"/>
            <a:tailEnd len="sm" w="sm" type="none"/>
          </a:ln>
        </p:spPr>
      </p:pic>
      <p:sp>
        <p:nvSpPr>
          <p:cNvPr id="331" name="Google Shape;331;p37"/>
          <p:cNvSpPr/>
          <p:nvPr/>
        </p:nvSpPr>
        <p:spPr>
          <a:xfrm>
            <a:off x="4828800" y="1658126"/>
            <a:ext cx="3203813" cy="16024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7"/>
          <p:cNvSpPr txBox="1"/>
          <p:nvPr/>
        </p:nvSpPr>
        <p:spPr>
          <a:xfrm flipH="1">
            <a:off x="5159375" y="1878225"/>
            <a:ext cx="2432400" cy="109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Livvic"/>
                <a:ea typeface="Livvic"/>
                <a:cs typeface="Livvic"/>
                <a:sym typeface="Livvic"/>
              </a:rPr>
              <a:t>_____ said that the most pencils were 10 cm. _____ said the longest pencil was 16 cm. Are they both correct?</a:t>
            </a:r>
            <a:endParaRPr sz="1300">
              <a:latin typeface="Livvic"/>
              <a:ea typeface="Livvic"/>
              <a:cs typeface="Livvic"/>
              <a:sym typeface="Livvic"/>
            </a:endParaRPr>
          </a:p>
        </p:txBody>
      </p:sp>
      <p:sp>
        <p:nvSpPr>
          <p:cNvPr id="333" name="Google Shape;333;p37"/>
          <p:cNvSpPr/>
          <p:nvPr/>
        </p:nvSpPr>
        <p:spPr>
          <a:xfrm>
            <a:off x="5586300" y="3240050"/>
            <a:ext cx="3203813" cy="12450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7"/>
          <p:cNvSpPr txBox="1"/>
          <p:nvPr/>
        </p:nvSpPr>
        <p:spPr>
          <a:xfrm flipH="1">
            <a:off x="5916875" y="3460150"/>
            <a:ext cx="2432400" cy="109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Livvic"/>
                <a:ea typeface="Livvic"/>
                <a:cs typeface="Livvic"/>
                <a:sym typeface="Livvic"/>
              </a:rPr>
              <a:t>How can I find out how many pencils were measured based on this line plot?</a:t>
            </a:r>
            <a:endParaRPr sz="1300">
              <a:latin typeface="Livvic"/>
              <a:ea typeface="Livvic"/>
              <a:cs typeface="Livvic"/>
              <a:sym typeface="Livvic"/>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38" name="Shape 338"/>
        <p:cNvGrpSpPr/>
        <p:nvPr/>
      </p:nvGrpSpPr>
      <p:grpSpPr>
        <a:xfrm>
          <a:off x="0" y="0"/>
          <a:ext cx="0" cy="0"/>
          <a:chOff x="0" y="0"/>
          <a:chExt cx="0" cy="0"/>
        </a:xfrm>
      </p:grpSpPr>
      <p:sp>
        <p:nvSpPr>
          <p:cNvPr id="339" name="Google Shape;339;p38"/>
          <p:cNvSpPr txBox="1"/>
          <p:nvPr>
            <p:ph type="ctrTitle"/>
          </p:nvPr>
        </p:nvSpPr>
        <p:spPr>
          <a:xfrm>
            <a:off x="489875" y="1609950"/>
            <a:ext cx="8316900" cy="132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Measure in Fractions </a:t>
            </a:r>
            <a:endParaRPr sz="4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000">
                <a:solidFill>
                  <a:srgbClr val="434343"/>
                </a:solidFill>
                <a:latin typeface="Hepta Slab"/>
                <a:ea typeface="Hepta Slab"/>
                <a:cs typeface="Hepta Slab"/>
                <a:sym typeface="Hepta Slab"/>
              </a:rPr>
              <a:t>of an Inch</a:t>
            </a:r>
            <a:endParaRPr sz="4000">
              <a:solidFill>
                <a:srgbClr val="434343"/>
              </a:solidFill>
              <a:latin typeface="Hepta Slab"/>
              <a:ea typeface="Hepta Slab"/>
              <a:cs typeface="Hepta Slab"/>
              <a:sym typeface="Hepta Slab"/>
            </a:endParaRPr>
          </a:p>
        </p:txBody>
      </p:sp>
      <p:sp>
        <p:nvSpPr>
          <p:cNvPr id="340" name="Google Shape;340;p38"/>
          <p:cNvSpPr txBox="1"/>
          <p:nvPr/>
        </p:nvSpPr>
        <p:spPr>
          <a:xfrm>
            <a:off x="2698200" y="28595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measure the length of objects around the room.</a:t>
            </a:r>
            <a:endParaRPr>
              <a:latin typeface="Quicksand"/>
              <a:ea typeface="Quicksand"/>
              <a:cs typeface="Quicksand"/>
              <a:sym typeface="Quicksand"/>
            </a:endParaRPr>
          </a:p>
        </p:txBody>
      </p:sp>
      <p:sp>
        <p:nvSpPr>
          <p:cNvPr id="341" name="Google Shape;341;p38"/>
          <p:cNvSpPr/>
          <p:nvPr/>
        </p:nvSpPr>
        <p:spPr>
          <a:xfrm>
            <a:off x="2094177" y="2859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3.MD.B.4</a:t>
            </a:r>
            <a:endParaRPr sz="1100">
              <a:latin typeface="Quicksand"/>
              <a:ea typeface="Quicksand"/>
              <a:cs typeface="Quicksand"/>
              <a:sym typeface="Quicksand"/>
            </a:endParaRPr>
          </a:p>
        </p:txBody>
      </p:sp>
      <p:sp>
        <p:nvSpPr>
          <p:cNvPr id="343" name="Google Shape;343;p38"/>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47" name="Shape 347"/>
        <p:cNvGrpSpPr/>
        <p:nvPr/>
      </p:nvGrpSpPr>
      <p:grpSpPr>
        <a:xfrm>
          <a:off x="0" y="0"/>
          <a:ext cx="0" cy="0"/>
          <a:chOff x="0" y="0"/>
          <a:chExt cx="0" cy="0"/>
        </a:xfrm>
      </p:grpSpPr>
      <p:sp>
        <p:nvSpPr>
          <p:cNvPr id="348" name="Google Shape;348;p39"/>
          <p:cNvSpPr txBox="1"/>
          <p:nvPr>
            <p:ph type="ctrTitle"/>
          </p:nvPr>
        </p:nvSpPr>
        <p:spPr>
          <a:xfrm>
            <a:off x="1039425" y="333150"/>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 What Do You Know About…. </a:t>
            </a:r>
            <a:endParaRPr b="0" sz="2900">
              <a:solidFill>
                <a:srgbClr val="595959"/>
              </a:solidFill>
              <a:latin typeface="Hepta Slab"/>
              <a:ea typeface="Hepta Slab"/>
              <a:cs typeface="Hepta Slab"/>
              <a:sym typeface="Hepta Slab"/>
            </a:endParaRPr>
          </a:p>
        </p:txBody>
      </p:sp>
      <p:sp>
        <p:nvSpPr>
          <p:cNvPr id="349" name="Google Shape;349;p3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50" name="Google Shape;350;p39"/>
          <p:cNvPicPr preferRelativeResize="0"/>
          <p:nvPr/>
        </p:nvPicPr>
        <p:blipFill>
          <a:blip r:embed="rId3">
            <a:alphaModFix/>
          </a:blip>
          <a:stretch>
            <a:fillRect/>
          </a:stretch>
        </p:blipFill>
        <p:spPr>
          <a:xfrm>
            <a:off x="2917025" y="1763375"/>
            <a:ext cx="3431450" cy="14727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54" name="Shape 354"/>
        <p:cNvGrpSpPr/>
        <p:nvPr/>
      </p:nvGrpSpPr>
      <p:grpSpPr>
        <a:xfrm>
          <a:off x="0" y="0"/>
          <a:ext cx="0" cy="0"/>
          <a:chOff x="0" y="0"/>
          <a:chExt cx="0" cy="0"/>
        </a:xfrm>
      </p:grpSpPr>
      <p:sp>
        <p:nvSpPr>
          <p:cNvPr id="355" name="Google Shape;355;p40"/>
          <p:cNvSpPr txBox="1"/>
          <p:nvPr>
            <p:ph type="ctrTitle"/>
          </p:nvPr>
        </p:nvSpPr>
        <p:spPr>
          <a:xfrm>
            <a:off x="1035775" y="333150"/>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Measure Around the Room</a:t>
            </a:r>
            <a:endParaRPr b="0" sz="2900">
              <a:solidFill>
                <a:srgbClr val="595959"/>
              </a:solidFill>
              <a:latin typeface="Hepta Slab"/>
              <a:ea typeface="Hepta Slab"/>
              <a:cs typeface="Hepta Slab"/>
              <a:sym typeface="Hepta Slab"/>
            </a:endParaRPr>
          </a:p>
        </p:txBody>
      </p:sp>
      <p:sp>
        <p:nvSpPr>
          <p:cNvPr id="356" name="Google Shape;356;p40"/>
          <p:cNvSpPr txBox="1"/>
          <p:nvPr/>
        </p:nvSpPr>
        <p:spPr>
          <a:xfrm>
            <a:off x="7992975" y="212250"/>
            <a:ext cx="1028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357" name="Google Shape;357;p40"/>
          <p:cNvPicPr preferRelativeResize="0"/>
          <p:nvPr/>
        </p:nvPicPr>
        <p:blipFill>
          <a:blip r:embed="rId3">
            <a:alphaModFix/>
          </a:blip>
          <a:stretch>
            <a:fillRect/>
          </a:stretch>
        </p:blipFill>
        <p:spPr>
          <a:xfrm>
            <a:off x="4070675" y="1520800"/>
            <a:ext cx="4354700" cy="2712875"/>
          </a:xfrm>
          <a:prstGeom prst="rect">
            <a:avLst/>
          </a:prstGeom>
          <a:noFill/>
          <a:ln cap="flat" cmpd="sng" w="19050">
            <a:solidFill>
              <a:schemeClr val="dk2"/>
            </a:solidFill>
            <a:prstDash val="solid"/>
            <a:round/>
            <a:headEnd len="sm" w="sm" type="none"/>
            <a:tailEnd len="sm" w="sm" type="none"/>
          </a:ln>
        </p:spPr>
      </p:pic>
      <p:sp>
        <p:nvSpPr>
          <p:cNvPr id="358" name="Google Shape;358;p40"/>
          <p:cNvSpPr txBox="1"/>
          <p:nvPr/>
        </p:nvSpPr>
        <p:spPr>
          <a:xfrm>
            <a:off x="606550" y="1783250"/>
            <a:ext cx="32631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Quicksand"/>
                <a:ea typeface="Quicksand"/>
                <a:cs typeface="Quicksand"/>
                <a:sym typeface="Quicksand"/>
              </a:rPr>
              <a:t>Use the ruler your teacher gives you to measure the length of objects in the room. Be prepared to discuss your reasoning. </a:t>
            </a:r>
            <a:endParaRPr sz="1800">
              <a:latin typeface="Quicksand"/>
              <a:ea typeface="Quicksand"/>
              <a:cs typeface="Quicksand"/>
              <a:sym typeface="Quicksan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62" name="Shape 362"/>
        <p:cNvGrpSpPr/>
        <p:nvPr/>
      </p:nvGrpSpPr>
      <p:grpSpPr>
        <a:xfrm>
          <a:off x="0" y="0"/>
          <a:ext cx="0" cy="0"/>
          <a:chOff x="0" y="0"/>
          <a:chExt cx="0" cy="0"/>
        </a:xfrm>
      </p:grpSpPr>
      <p:sp>
        <p:nvSpPr>
          <p:cNvPr id="363" name="Google Shape;363;p41"/>
          <p:cNvSpPr txBox="1"/>
          <p:nvPr>
            <p:ph type="ctrTitle"/>
          </p:nvPr>
        </p:nvSpPr>
        <p:spPr>
          <a:xfrm>
            <a:off x="962025" y="272700"/>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Partition Inches into Halves</a:t>
            </a:r>
            <a:endParaRPr sz="1800">
              <a:solidFill>
                <a:srgbClr val="595959"/>
              </a:solidFill>
              <a:latin typeface="Hepta Slab"/>
              <a:ea typeface="Hepta Slab"/>
              <a:cs typeface="Hepta Slab"/>
              <a:sym typeface="Hepta Slab"/>
            </a:endParaRPr>
          </a:p>
        </p:txBody>
      </p:sp>
      <p:sp>
        <p:nvSpPr>
          <p:cNvPr id="364" name="Google Shape;364;p41"/>
          <p:cNvSpPr txBox="1"/>
          <p:nvPr/>
        </p:nvSpPr>
        <p:spPr>
          <a:xfrm>
            <a:off x="7992975" y="212250"/>
            <a:ext cx="1028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65" name="Google Shape;365;p41"/>
          <p:cNvSpPr txBox="1"/>
          <p:nvPr/>
        </p:nvSpPr>
        <p:spPr>
          <a:xfrm>
            <a:off x="4240450" y="1387325"/>
            <a:ext cx="4358100" cy="267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Quicksand"/>
                <a:ea typeface="Quicksand"/>
                <a:cs typeface="Quicksand"/>
                <a:sym typeface="Quicksand"/>
              </a:rPr>
              <a:t>1. Work with your partner to partition one ruler from the previous activity to show halves of an inch.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2. Use the ruler marked with halves of an inch to measure some lengths around the room.</a:t>
            </a:r>
            <a:endParaRPr sz="1800">
              <a:latin typeface="Quicksand"/>
              <a:ea typeface="Quicksand"/>
              <a:cs typeface="Quicksand"/>
              <a:sym typeface="Quicksand"/>
            </a:endParaRPr>
          </a:p>
        </p:txBody>
      </p:sp>
      <p:pic>
        <p:nvPicPr>
          <p:cNvPr id="366" name="Google Shape;366;p41"/>
          <p:cNvPicPr preferRelativeResize="0"/>
          <p:nvPr/>
        </p:nvPicPr>
        <p:blipFill>
          <a:blip r:embed="rId3">
            <a:alphaModFix/>
          </a:blip>
          <a:stretch>
            <a:fillRect/>
          </a:stretch>
        </p:blipFill>
        <p:spPr>
          <a:xfrm>
            <a:off x="751100" y="1282888"/>
            <a:ext cx="3373650" cy="2886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70" name="Shape 370"/>
        <p:cNvGrpSpPr/>
        <p:nvPr/>
      </p:nvGrpSpPr>
      <p:grpSpPr>
        <a:xfrm>
          <a:off x="0" y="0"/>
          <a:ext cx="0" cy="0"/>
          <a:chOff x="0" y="0"/>
          <a:chExt cx="0" cy="0"/>
        </a:xfrm>
      </p:grpSpPr>
      <p:sp>
        <p:nvSpPr>
          <p:cNvPr id="371" name="Google Shape;371;p42"/>
          <p:cNvSpPr txBox="1"/>
          <p:nvPr/>
        </p:nvSpPr>
        <p:spPr>
          <a:xfrm>
            <a:off x="7803625" y="212250"/>
            <a:ext cx="1217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sp>
        <p:nvSpPr>
          <p:cNvPr id="372" name="Google Shape;372;p42"/>
          <p:cNvSpPr txBox="1"/>
          <p:nvPr/>
        </p:nvSpPr>
        <p:spPr>
          <a:xfrm>
            <a:off x="287925" y="485325"/>
            <a:ext cx="75156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latin typeface="Quicksand"/>
                <a:ea typeface="Quicksand"/>
                <a:cs typeface="Quicksand"/>
                <a:sym typeface="Quicksand"/>
              </a:rPr>
              <a:t> Today we used a ruler to measure length in inches. </a:t>
            </a:r>
            <a:endParaRPr sz="2400">
              <a:latin typeface="Quicksand"/>
              <a:ea typeface="Quicksand"/>
              <a:cs typeface="Quicksand"/>
              <a:sym typeface="Quicksand"/>
            </a:endParaRPr>
          </a:p>
          <a:p>
            <a:pPr indent="0" lvl="0" marL="0" rtl="0" algn="ctr">
              <a:spcBef>
                <a:spcPts val="0"/>
              </a:spcBef>
              <a:spcAft>
                <a:spcPts val="0"/>
              </a:spcAft>
              <a:buNone/>
            </a:pPr>
            <a:r>
              <a:rPr lang="en" sz="2400">
                <a:latin typeface="Quicksand"/>
                <a:ea typeface="Quicksand"/>
                <a:cs typeface="Quicksand"/>
                <a:sym typeface="Quicksand"/>
              </a:rPr>
              <a:t>How is a ruler like a number line?</a:t>
            </a:r>
            <a:endParaRPr sz="1800"/>
          </a:p>
        </p:txBody>
      </p:sp>
      <p:pic>
        <p:nvPicPr>
          <p:cNvPr id="373" name="Google Shape;373;p42"/>
          <p:cNvPicPr preferRelativeResize="0"/>
          <p:nvPr/>
        </p:nvPicPr>
        <p:blipFill>
          <a:blip r:embed="rId3">
            <a:alphaModFix/>
          </a:blip>
          <a:stretch>
            <a:fillRect/>
          </a:stretch>
        </p:blipFill>
        <p:spPr>
          <a:xfrm>
            <a:off x="5222779" y="3011475"/>
            <a:ext cx="2661425" cy="1673975"/>
          </a:xfrm>
          <a:prstGeom prst="rect">
            <a:avLst/>
          </a:prstGeom>
          <a:noFill/>
          <a:ln>
            <a:noFill/>
          </a:ln>
        </p:spPr>
      </p:pic>
      <p:sp>
        <p:nvSpPr>
          <p:cNvPr id="374" name="Google Shape;374;p42"/>
          <p:cNvSpPr txBox="1"/>
          <p:nvPr/>
        </p:nvSpPr>
        <p:spPr>
          <a:xfrm>
            <a:off x="972760" y="2127848"/>
            <a:ext cx="3565200" cy="102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Quicksand"/>
                <a:ea typeface="Quicksand"/>
                <a:cs typeface="Quicksand"/>
                <a:sym typeface="Quicksand"/>
              </a:rPr>
              <a:t>When we record the length in fractions that are greater than 1, we can record it a fraction like , or we can use a number that combines a whole number with a fraction like . Numbers like this that use whole numbers and fractions are called </a:t>
            </a:r>
            <a:r>
              <a:rPr lang="en" sz="1200" u="sng">
                <a:latin typeface="Quicksand"/>
                <a:ea typeface="Quicksand"/>
                <a:cs typeface="Quicksand"/>
                <a:sym typeface="Quicksand"/>
              </a:rPr>
              <a:t>mixed numbers.</a:t>
            </a:r>
            <a:r>
              <a:rPr lang="en" sz="1200">
                <a:latin typeface="Quicksand"/>
                <a:ea typeface="Quicksand"/>
                <a:cs typeface="Quicksand"/>
                <a:sym typeface="Quicksand"/>
              </a:rPr>
              <a:t> </a:t>
            </a:r>
            <a:endParaRPr sz="1200">
              <a:latin typeface="Quicksand"/>
              <a:ea typeface="Quicksand"/>
              <a:cs typeface="Quicksand"/>
              <a:sym typeface="Quicksand"/>
            </a:endParaRPr>
          </a:p>
        </p:txBody>
      </p:sp>
      <p:sp>
        <p:nvSpPr>
          <p:cNvPr id="375" name="Google Shape;375;p42"/>
          <p:cNvSpPr/>
          <p:nvPr/>
        </p:nvSpPr>
        <p:spPr>
          <a:xfrm flipH="1">
            <a:off x="287917" y="1701401"/>
            <a:ext cx="4934858" cy="242123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79" name="Shape 379"/>
        <p:cNvGrpSpPr/>
        <p:nvPr/>
      </p:nvGrpSpPr>
      <p:grpSpPr>
        <a:xfrm>
          <a:off x="0" y="0"/>
          <a:ext cx="0" cy="0"/>
          <a:chOff x="0" y="0"/>
          <a:chExt cx="0" cy="0"/>
        </a:xfrm>
      </p:grpSpPr>
      <p:sp>
        <p:nvSpPr>
          <p:cNvPr id="380" name="Google Shape;380;p43"/>
          <p:cNvSpPr txBox="1"/>
          <p:nvPr>
            <p:ph type="ctrTitle"/>
          </p:nvPr>
        </p:nvSpPr>
        <p:spPr>
          <a:xfrm>
            <a:off x="489875" y="1609950"/>
            <a:ext cx="8316900" cy="132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Measure in Halves or </a:t>
            </a:r>
            <a:endParaRPr sz="4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000">
                <a:solidFill>
                  <a:srgbClr val="434343"/>
                </a:solidFill>
                <a:latin typeface="Hepta Slab"/>
                <a:ea typeface="Hepta Slab"/>
                <a:cs typeface="Hepta Slab"/>
                <a:sym typeface="Hepta Slab"/>
              </a:rPr>
              <a:t>Fourths of an Inch</a:t>
            </a:r>
            <a:endParaRPr sz="4000">
              <a:solidFill>
                <a:srgbClr val="434343"/>
              </a:solidFill>
              <a:latin typeface="Hepta Slab"/>
              <a:ea typeface="Hepta Slab"/>
              <a:cs typeface="Hepta Slab"/>
              <a:sym typeface="Hepta Slab"/>
            </a:endParaRPr>
          </a:p>
        </p:txBody>
      </p:sp>
      <p:sp>
        <p:nvSpPr>
          <p:cNvPr id="381" name="Google Shape;381;p43"/>
          <p:cNvSpPr txBox="1"/>
          <p:nvPr/>
        </p:nvSpPr>
        <p:spPr>
          <a:xfrm>
            <a:off x="2305975" y="28595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measure length in halves or quarters of an inch.</a:t>
            </a:r>
            <a:endParaRPr>
              <a:latin typeface="Quicksand"/>
              <a:ea typeface="Quicksand"/>
              <a:cs typeface="Quicksand"/>
              <a:sym typeface="Quicksand"/>
            </a:endParaRPr>
          </a:p>
        </p:txBody>
      </p:sp>
      <p:sp>
        <p:nvSpPr>
          <p:cNvPr id="382" name="Google Shape;382;p43"/>
          <p:cNvSpPr/>
          <p:nvPr/>
        </p:nvSpPr>
        <p:spPr>
          <a:xfrm>
            <a:off x="1827202" y="2859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4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3.MD.B.4 </a:t>
            </a:r>
            <a:endParaRPr sz="1100">
              <a:latin typeface="Quicksand"/>
              <a:ea typeface="Quicksand"/>
              <a:cs typeface="Quicksand"/>
              <a:sym typeface="Quicksand"/>
            </a:endParaRPr>
          </a:p>
        </p:txBody>
      </p:sp>
      <p:sp>
        <p:nvSpPr>
          <p:cNvPr id="384" name="Google Shape;384;p43"/>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88" name="Shape 388"/>
        <p:cNvGrpSpPr/>
        <p:nvPr/>
      </p:nvGrpSpPr>
      <p:grpSpPr>
        <a:xfrm>
          <a:off x="0" y="0"/>
          <a:ext cx="0" cy="0"/>
          <a:chOff x="0" y="0"/>
          <a:chExt cx="0" cy="0"/>
        </a:xfrm>
      </p:grpSpPr>
      <p:sp>
        <p:nvSpPr>
          <p:cNvPr id="389" name="Google Shape;389;p44"/>
          <p:cNvSpPr/>
          <p:nvPr/>
        </p:nvSpPr>
        <p:spPr>
          <a:xfrm>
            <a:off x="884713" y="1375225"/>
            <a:ext cx="2366064"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44"/>
          <p:cNvSpPr txBox="1"/>
          <p:nvPr>
            <p:ph type="ctrTitle"/>
          </p:nvPr>
        </p:nvSpPr>
        <p:spPr>
          <a:xfrm>
            <a:off x="975125" y="654625"/>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Estimation Exploration: Measure in Inches</a:t>
            </a:r>
            <a:endParaRPr b="0" sz="2900">
              <a:solidFill>
                <a:srgbClr val="595959"/>
              </a:solidFill>
              <a:latin typeface="Hepta Slab"/>
              <a:ea typeface="Hepta Slab"/>
              <a:cs typeface="Hepta Slab"/>
              <a:sym typeface="Hepta Slab"/>
            </a:endParaRPr>
          </a:p>
        </p:txBody>
      </p:sp>
      <p:sp>
        <p:nvSpPr>
          <p:cNvPr id="391" name="Google Shape;391;p4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92" name="Google Shape;392;p44"/>
          <p:cNvSpPr txBox="1"/>
          <p:nvPr/>
        </p:nvSpPr>
        <p:spPr>
          <a:xfrm>
            <a:off x="1224150" y="1522475"/>
            <a:ext cx="1687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What is the length of the paperclip? </a:t>
            </a:r>
            <a:endParaRPr>
              <a:latin typeface="Quicksand"/>
              <a:ea typeface="Quicksand"/>
              <a:cs typeface="Quicksand"/>
              <a:sym typeface="Quicksand"/>
            </a:endParaRPr>
          </a:p>
        </p:txBody>
      </p:sp>
      <p:sp>
        <p:nvSpPr>
          <p:cNvPr id="393" name="Google Shape;393;p44"/>
          <p:cNvSpPr/>
          <p:nvPr/>
        </p:nvSpPr>
        <p:spPr>
          <a:xfrm>
            <a:off x="5378238" y="1515525"/>
            <a:ext cx="2366064"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44"/>
          <p:cNvSpPr txBox="1"/>
          <p:nvPr/>
        </p:nvSpPr>
        <p:spPr>
          <a:xfrm>
            <a:off x="5717675" y="1662775"/>
            <a:ext cx="1687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Record an estimate that is: </a:t>
            </a:r>
            <a:endParaRPr>
              <a:latin typeface="Quicksand"/>
              <a:ea typeface="Quicksand"/>
              <a:cs typeface="Quicksand"/>
              <a:sym typeface="Quicksand"/>
            </a:endParaRPr>
          </a:p>
        </p:txBody>
      </p:sp>
      <p:pic>
        <p:nvPicPr>
          <p:cNvPr id="395" name="Google Shape;395;p44"/>
          <p:cNvPicPr preferRelativeResize="0"/>
          <p:nvPr/>
        </p:nvPicPr>
        <p:blipFill>
          <a:blip r:embed="rId3">
            <a:alphaModFix/>
          </a:blip>
          <a:stretch>
            <a:fillRect/>
          </a:stretch>
        </p:blipFill>
        <p:spPr>
          <a:xfrm>
            <a:off x="728450" y="2854650"/>
            <a:ext cx="3049072" cy="1069850"/>
          </a:xfrm>
          <a:prstGeom prst="rect">
            <a:avLst/>
          </a:prstGeom>
          <a:noFill/>
          <a:ln cap="flat" cmpd="sng" w="19050">
            <a:solidFill>
              <a:schemeClr val="dk2"/>
            </a:solidFill>
            <a:prstDash val="solid"/>
            <a:round/>
            <a:headEnd len="sm" w="sm" type="none"/>
            <a:tailEnd len="sm" w="sm" type="none"/>
          </a:ln>
        </p:spPr>
      </p:pic>
      <p:graphicFrame>
        <p:nvGraphicFramePr>
          <p:cNvPr id="396" name="Google Shape;396;p44"/>
          <p:cNvGraphicFramePr/>
          <p:nvPr/>
        </p:nvGraphicFramePr>
        <p:xfrm>
          <a:off x="4959300" y="2725675"/>
          <a:ext cx="3000000" cy="3000000"/>
        </p:xfrm>
        <a:graphic>
          <a:graphicData uri="http://schemas.openxmlformats.org/drawingml/2006/table">
            <a:tbl>
              <a:tblPr>
                <a:noFill/>
                <a:tableStyleId>{7F408DF1-B5C4-4120-A3A1-E4C3B163CA20}</a:tableStyleId>
              </a:tblPr>
              <a:tblGrid>
                <a:gridCol w="1183700"/>
                <a:gridCol w="1183700"/>
                <a:gridCol w="1183700"/>
              </a:tblGrid>
              <a:tr h="381000">
                <a:tc>
                  <a:txBody>
                    <a:bodyPr/>
                    <a:lstStyle/>
                    <a:p>
                      <a:pPr indent="0" lvl="0" marL="0" rtl="0" algn="ctr">
                        <a:spcBef>
                          <a:spcPts val="0"/>
                        </a:spcBef>
                        <a:spcAft>
                          <a:spcPts val="0"/>
                        </a:spcAft>
                        <a:buNone/>
                      </a:pPr>
                      <a:r>
                        <a:rPr b="1" lang="en">
                          <a:latin typeface="Quicksand"/>
                          <a:ea typeface="Quicksand"/>
                          <a:cs typeface="Quicksand"/>
                          <a:sym typeface="Quicksand"/>
                        </a:rPr>
                        <a:t>Too low</a:t>
                      </a:r>
                      <a:endParaRPr b="1">
                        <a:latin typeface="Quicksand"/>
                        <a:ea typeface="Quicksand"/>
                        <a:cs typeface="Quicksand"/>
                        <a:sym typeface="Quicksand"/>
                      </a:endParaRPr>
                    </a:p>
                  </a:txBody>
                  <a:tcPr marT="91425" marB="91425" marR="91425" marL="91425"/>
                </a:tc>
                <a:tc>
                  <a:txBody>
                    <a:bodyPr/>
                    <a:lstStyle/>
                    <a:p>
                      <a:pPr indent="0" lvl="0" marL="0" rtl="0" algn="ctr">
                        <a:spcBef>
                          <a:spcPts val="0"/>
                        </a:spcBef>
                        <a:spcAft>
                          <a:spcPts val="0"/>
                        </a:spcAft>
                        <a:buNone/>
                      </a:pPr>
                      <a:r>
                        <a:rPr b="1" lang="en">
                          <a:latin typeface="Quicksand"/>
                          <a:ea typeface="Quicksand"/>
                          <a:cs typeface="Quicksand"/>
                          <a:sym typeface="Quicksand"/>
                        </a:rPr>
                        <a:t>About right</a:t>
                      </a:r>
                      <a:endParaRPr b="1">
                        <a:latin typeface="Quicksand"/>
                        <a:ea typeface="Quicksand"/>
                        <a:cs typeface="Quicksand"/>
                        <a:sym typeface="Quicksand"/>
                      </a:endParaRPr>
                    </a:p>
                  </a:txBody>
                  <a:tcPr marT="91425" marB="91425" marR="91425" marL="91425"/>
                </a:tc>
                <a:tc>
                  <a:txBody>
                    <a:bodyPr/>
                    <a:lstStyle/>
                    <a:p>
                      <a:pPr indent="0" lvl="0" marL="0" rtl="0" algn="ctr">
                        <a:spcBef>
                          <a:spcPts val="0"/>
                        </a:spcBef>
                        <a:spcAft>
                          <a:spcPts val="0"/>
                        </a:spcAft>
                        <a:buNone/>
                      </a:pPr>
                      <a:r>
                        <a:rPr b="1" lang="en">
                          <a:latin typeface="Quicksand"/>
                          <a:ea typeface="Quicksand"/>
                          <a:cs typeface="Quicksand"/>
                          <a:sym typeface="Quicksand"/>
                        </a:rPr>
                        <a:t>Too high</a:t>
                      </a:r>
                      <a:endParaRPr b="1">
                        <a:latin typeface="Quicksand"/>
                        <a:ea typeface="Quicksand"/>
                        <a:cs typeface="Quicksand"/>
                        <a:sym typeface="Quicksand"/>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00" name="Shape 400"/>
        <p:cNvGrpSpPr/>
        <p:nvPr/>
      </p:nvGrpSpPr>
      <p:grpSpPr>
        <a:xfrm>
          <a:off x="0" y="0"/>
          <a:ext cx="0" cy="0"/>
          <a:chOff x="0" y="0"/>
          <a:chExt cx="0" cy="0"/>
        </a:xfrm>
      </p:grpSpPr>
      <p:sp>
        <p:nvSpPr>
          <p:cNvPr id="401" name="Google Shape;401;p45"/>
          <p:cNvSpPr txBox="1"/>
          <p:nvPr>
            <p:ph type="ctrTitle"/>
          </p:nvPr>
        </p:nvSpPr>
        <p:spPr>
          <a:xfrm>
            <a:off x="1108850" y="272700"/>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Partition Inches into Fourths</a:t>
            </a:r>
            <a:endParaRPr b="0" sz="2900">
              <a:solidFill>
                <a:srgbClr val="595959"/>
              </a:solidFill>
              <a:latin typeface="Hepta Slab"/>
              <a:ea typeface="Hepta Slab"/>
              <a:cs typeface="Hepta Slab"/>
              <a:sym typeface="Hepta Slab"/>
            </a:endParaRPr>
          </a:p>
        </p:txBody>
      </p:sp>
      <p:sp>
        <p:nvSpPr>
          <p:cNvPr id="402" name="Google Shape;402;p45"/>
          <p:cNvSpPr txBox="1"/>
          <p:nvPr/>
        </p:nvSpPr>
        <p:spPr>
          <a:xfrm>
            <a:off x="8003475" y="212250"/>
            <a:ext cx="1017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latin typeface="Nixie One"/>
                <a:ea typeface="Nixie One"/>
                <a:cs typeface="Nixie One"/>
                <a:sym typeface="Nixie One"/>
              </a:rPr>
              <a:t>Activity 1</a:t>
            </a:r>
            <a:endParaRPr sz="1600">
              <a:latin typeface="Nixie One"/>
              <a:ea typeface="Nixie One"/>
              <a:cs typeface="Nixie One"/>
              <a:sym typeface="Nixie One"/>
            </a:endParaRPr>
          </a:p>
        </p:txBody>
      </p:sp>
      <p:pic>
        <p:nvPicPr>
          <p:cNvPr id="403" name="Google Shape;403;p45"/>
          <p:cNvPicPr preferRelativeResize="0"/>
          <p:nvPr/>
        </p:nvPicPr>
        <p:blipFill>
          <a:blip r:embed="rId3">
            <a:alphaModFix/>
          </a:blip>
          <a:stretch>
            <a:fillRect/>
          </a:stretch>
        </p:blipFill>
        <p:spPr>
          <a:xfrm>
            <a:off x="555013" y="1494175"/>
            <a:ext cx="3952875" cy="1371600"/>
          </a:xfrm>
          <a:prstGeom prst="rect">
            <a:avLst/>
          </a:prstGeom>
          <a:noFill/>
          <a:ln>
            <a:noFill/>
          </a:ln>
        </p:spPr>
      </p:pic>
      <p:sp>
        <p:nvSpPr>
          <p:cNvPr id="404" name="Google Shape;404;p45"/>
          <p:cNvSpPr txBox="1"/>
          <p:nvPr/>
        </p:nvSpPr>
        <p:spPr>
          <a:xfrm>
            <a:off x="360950" y="3075800"/>
            <a:ext cx="43410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latin typeface="Quicksand"/>
                <a:ea typeface="Quicksand"/>
                <a:cs typeface="Quicksand"/>
                <a:sym typeface="Quicksand"/>
              </a:rPr>
              <a:t>1. With your partner, partition one of your rulers from the previous lesson to show fourths of an inch.</a:t>
            </a:r>
            <a:endParaRPr sz="1300">
              <a:latin typeface="Quicksand"/>
              <a:ea typeface="Quicksand"/>
              <a:cs typeface="Quicksand"/>
              <a:sym typeface="Quicksand"/>
            </a:endParaRPr>
          </a:p>
        </p:txBody>
      </p:sp>
      <p:sp>
        <p:nvSpPr>
          <p:cNvPr id="405" name="Google Shape;405;p45"/>
          <p:cNvSpPr txBox="1"/>
          <p:nvPr/>
        </p:nvSpPr>
        <p:spPr>
          <a:xfrm>
            <a:off x="5020050" y="1203575"/>
            <a:ext cx="36417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2. Take turns with your partner using this ruler to measure the length of 4 objects around the room.</a:t>
            </a:r>
            <a:endParaRPr>
              <a:latin typeface="Quicksand"/>
              <a:ea typeface="Quicksand"/>
              <a:cs typeface="Quicksand"/>
              <a:sym typeface="Quicksand"/>
            </a:endParaRPr>
          </a:p>
        </p:txBody>
      </p:sp>
      <p:pic>
        <p:nvPicPr>
          <p:cNvPr id="406" name="Google Shape;406;p45"/>
          <p:cNvPicPr preferRelativeResize="0"/>
          <p:nvPr/>
        </p:nvPicPr>
        <p:blipFill>
          <a:blip r:embed="rId4">
            <a:alphaModFix/>
          </a:blip>
          <a:stretch>
            <a:fillRect/>
          </a:stretch>
        </p:blipFill>
        <p:spPr>
          <a:xfrm>
            <a:off x="5065175" y="2245150"/>
            <a:ext cx="3551451" cy="1577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10" name="Shape 410"/>
        <p:cNvGrpSpPr/>
        <p:nvPr/>
      </p:nvGrpSpPr>
      <p:grpSpPr>
        <a:xfrm>
          <a:off x="0" y="0"/>
          <a:ext cx="0" cy="0"/>
          <a:chOff x="0" y="0"/>
          <a:chExt cx="0" cy="0"/>
        </a:xfrm>
      </p:grpSpPr>
      <p:sp>
        <p:nvSpPr>
          <p:cNvPr id="411" name="Google Shape;411;p46"/>
          <p:cNvSpPr txBox="1"/>
          <p:nvPr>
            <p:ph type="ctrTitle"/>
          </p:nvPr>
        </p:nvSpPr>
        <p:spPr>
          <a:xfrm>
            <a:off x="1108850" y="272700"/>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Partition Inches into Fourths</a:t>
            </a:r>
            <a:endParaRPr b="0" sz="2900">
              <a:solidFill>
                <a:srgbClr val="595959"/>
              </a:solidFill>
              <a:latin typeface="Hepta Slab"/>
              <a:ea typeface="Hepta Slab"/>
              <a:cs typeface="Hepta Slab"/>
              <a:sym typeface="Hepta Slab"/>
            </a:endParaRPr>
          </a:p>
        </p:txBody>
      </p:sp>
      <p:sp>
        <p:nvSpPr>
          <p:cNvPr id="412" name="Google Shape;412;p46"/>
          <p:cNvSpPr txBox="1"/>
          <p:nvPr/>
        </p:nvSpPr>
        <p:spPr>
          <a:xfrm>
            <a:off x="8003475" y="212250"/>
            <a:ext cx="1017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latin typeface="Nixie One"/>
                <a:ea typeface="Nixie One"/>
                <a:cs typeface="Nixie One"/>
                <a:sym typeface="Nixie One"/>
              </a:rPr>
              <a:t>Activity 2</a:t>
            </a:r>
            <a:endParaRPr sz="1600">
              <a:latin typeface="Nixie One"/>
              <a:ea typeface="Nixie One"/>
              <a:cs typeface="Nixie One"/>
              <a:sym typeface="Nixie One"/>
            </a:endParaRPr>
          </a:p>
        </p:txBody>
      </p:sp>
      <p:sp>
        <p:nvSpPr>
          <p:cNvPr id="413" name="Google Shape;413;p46"/>
          <p:cNvSpPr txBox="1"/>
          <p:nvPr/>
        </p:nvSpPr>
        <p:spPr>
          <a:xfrm>
            <a:off x="357700" y="1861950"/>
            <a:ext cx="4899000" cy="131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With your partner, measure some objects around the room.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For each object use your ruler that is marked with half inches or your ruler marked with quarter inches. </a:t>
            </a:r>
            <a:endParaRPr sz="1300">
              <a:latin typeface="Quicksand"/>
              <a:ea typeface="Quicksand"/>
              <a:cs typeface="Quicksand"/>
              <a:sym typeface="Quicksand"/>
            </a:endParaRPr>
          </a:p>
          <a:p>
            <a:pPr indent="-311150" lvl="0" marL="457200" rtl="0" algn="l">
              <a:spcBef>
                <a:spcPts val="1000"/>
              </a:spcBef>
              <a:spcAft>
                <a:spcPts val="1000"/>
              </a:spcAft>
              <a:buSzPts val="1300"/>
              <a:buFont typeface="Quicksand"/>
              <a:buChar char="●"/>
            </a:pPr>
            <a:r>
              <a:rPr lang="en" sz="1300">
                <a:latin typeface="Quicksand"/>
                <a:ea typeface="Quicksand"/>
                <a:cs typeface="Quicksand"/>
                <a:sym typeface="Quicksand"/>
              </a:rPr>
              <a:t>Practice saying each measurement with your partner.</a:t>
            </a:r>
            <a:endParaRPr sz="1300">
              <a:latin typeface="Quicksand"/>
              <a:ea typeface="Quicksand"/>
              <a:cs typeface="Quicksand"/>
              <a:sym typeface="Quicksand"/>
            </a:endParaRPr>
          </a:p>
        </p:txBody>
      </p:sp>
      <p:pic>
        <p:nvPicPr>
          <p:cNvPr id="414" name="Google Shape;414;p46"/>
          <p:cNvPicPr preferRelativeResize="0"/>
          <p:nvPr/>
        </p:nvPicPr>
        <p:blipFill>
          <a:blip r:embed="rId3">
            <a:alphaModFix/>
          </a:blip>
          <a:stretch>
            <a:fillRect/>
          </a:stretch>
        </p:blipFill>
        <p:spPr>
          <a:xfrm>
            <a:off x="5205225" y="1203575"/>
            <a:ext cx="3304550" cy="3209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18" name="Shape 418"/>
        <p:cNvGrpSpPr/>
        <p:nvPr/>
      </p:nvGrpSpPr>
      <p:grpSpPr>
        <a:xfrm>
          <a:off x="0" y="0"/>
          <a:ext cx="0" cy="0"/>
          <a:chOff x="0" y="0"/>
          <a:chExt cx="0" cy="0"/>
        </a:xfrm>
      </p:grpSpPr>
      <p:sp>
        <p:nvSpPr>
          <p:cNvPr id="419" name="Google Shape;419;p47"/>
          <p:cNvSpPr txBox="1"/>
          <p:nvPr/>
        </p:nvSpPr>
        <p:spPr>
          <a:xfrm>
            <a:off x="7803625" y="212250"/>
            <a:ext cx="1217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pic>
        <p:nvPicPr>
          <p:cNvPr id="420" name="Google Shape;420;p47"/>
          <p:cNvPicPr preferRelativeResize="0"/>
          <p:nvPr/>
        </p:nvPicPr>
        <p:blipFill>
          <a:blip r:embed="rId3">
            <a:alphaModFix/>
          </a:blip>
          <a:stretch>
            <a:fillRect/>
          </a:stretch>
        </p:blipFill>
        <p:spPr>
          <a:xfrm>
            <a:off x="5222779" y="3011475"/>
            <a:ext cx="2661425" cy="1673975"/>
          </a:xfrm>
          <a:prstGeom prst="rect">
            <a:avLst/>
          </a:prstGeom>
          <a:noFill/>
          <a:ln>
            <a:noFill/>
          </a:ln>
        </p:spPr>
      </p:pic>
      <p:sp>
        <p:nvSpPr>
          <p:cNvPr id="421" name="Google Shape;421;p47"/>
          <p:cNvSpPr txBox="1"/>
          <p:nvPr/>
        </p:nvSpPr>
        <p:spPr>
          <a:xfrm>
            <a:off x="972760" y="2127848"/>
            <a:ext cx="3565200" cy="102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Which ruler would you use if we want to measure and get a length that is as close as possible to the actual length of the object?</a:t>
            </a:r>
            <a:endParaRPr sz="1600">
              <a:latin typeface="Quicksand"/>
              <a:ea typeface="Quicksand"/>
              <a:cs typeface="Quicksand"/>
              <a:sym typeface="Quicksand"/>
            </a:endParaRPr>
          </a:p>
        </p:txBody>
      </p:sp>
      <p:sp>
        <p:nvSpPr>
          <p:cNvPr id="422" name="Google Shape;422;p47"/>
          <p:cNvSpPr/>
          <p:nvPr/>
        </p:nvSpPr>
        <p:spPr>
          <a:xfrm flipH="1">
            <a:off x="287917" y="1701401"/>
            <a:ext cx="4934858" cy="242123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3" name="Google Shape;423;p47"/>
          <p:cNvPicPr preferRelativeResize="0"/>
          <p:nvPr/>
        </p:nvPicPr>
        <p:blipFill>
          <a:blip r:embed="rId4">
            <a:alphaModFix/>
          </a:blip>
          <a:stretch>
            <a:fillRect/>
          </a:stretch>
        </p:blipFill>
        <p:spPr>
          <a:xfrm>
            <a:off x="553600" y="574175"/>
            <a:ext cx="4295775" cy="742950"/>
          </a:xfrm>
          <a:prstGeom prst="rect">
            <a:avLst/>
          </a:prstGeom>
          <a:noFill/>
          <a:ln>
            <a:noFill/>
          </a:ln>
        </p:spPr>
      </p:pic>
      <p:pic>
        <p:nvPicPr>
          <p:cNvPr id="424" name="Google Shape;424;p47"/>
          <p:cNvPicPr preferRelativeResize="0"/>
          <p:nvPr/>
        </p:nvPicPr>
        <p:blipFill>
          <a:blip r:embed="rId5">
            <a:alphaModFix/>
          </a:blip>
          <a:stretch>
            <a:fillRect/>
          </a:stretch>
        </p:blipFill>
        <p:spPr>
          <a:xfrm>
            <a:off x="5148850" y="527225"/>
            <a:ext cx="2037484" cy="742950"/>
          </a:xfrm>
          <a:prstGeom prst="rect">
            <a:avLst/>
          </a:prstGeom>
          <a:noFill/>
          <a:ln>
            <a:noFill/>
          </a:ln>
        </p:spPr>
      </p:pic>
      <p:pic>
        <p:nvPicPr>
          <p:cNvPr id="425" name="Google Shape;425;p47"/>
          <p:cNvPicPr preferRelativeResize="0"/>
          <p:nvPr/>
        </p:nvPicPr>
        <p:blipFill>
          <a:blip r:embed="rId6">
            <a:alphaModFix/>
          </a:blip>
          <a:stretch>
            <a:fillRect/>
          </a:stretch>
        </p:blipFill>
        <p:spPr>
          <a:xfrm>
            <a:off x="5567800" y="1515150"/>
            <a:ext cx="2235821" cy="8415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429" name="Shape 429"/>
        <p:cNvGrpSpPr/>
        <p:nvPr/>
      </p:nvGrpSpPr>
      <p:grpSpPr>
        <a:xfrm>
          <a:off x="0" y="0"/>
          <a:ext cx="0" cy="0"/>
          <a:chOff x="0" y="0"/>
          <a:chExt cx="0" cy="0"/>
        </a:xfrm>
      </p:grpSpPr>
      <p:sp>
        <p:nvSpPr>
          <p:cNvPr id="430" name="Google Shape;430;p48"/>
          <p:cNvSpPr txBox="1"/>
          <p:nvPr>
            <p:ph type="ctrTitle"/>
          </p:nvPr>
        </p:nvSpPr>
        <p:spPr>
          <a:xfrm>
            <a:off x="489875" y="1609950"/>
            <a:ext cx="8316900" cy="132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 Measure with Fractions </a:t>
            </a:r>
            <a:endParaRPr sz="4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000">
                <a:solidFill>
                  <a:srgbClr val="434343"/>
                </a:solidFill>
                <a:latin typeface="Hepta Slab"/>
                <a:ea typeface="Hepta Slab"/>
                <a:cs typeface="Hepta Slab"/>
                <a:sym typeface="Hepta Slab"/>
              </a:rPr>
              <a:t>of Inches</a:t>
            </a:r>
            <a:endParaRPr sz="4000">
              <a:solidFill>
                <a:srgbClr val="434343"/>
              </a:solidFill>
              <a:latin typeface="Hepta Slab"/>
              <a:ea typeface="Hepta Slab"/>
              <a:cs typeface="Hepta Slab"/>
              <a:sym typeface="Hepta Slab"/>
            </a:endParaRPr>
          </a:p>
        </p:txBody>
      </p:sp>
      <p:sp>
        <p:nvSpPr>
          <p:cNvPr id="431" name="Google Shape;431;p48"/>
          <p:cNvSpPr txBox="1"/>
          <p:nvPr/>
        </p:nvSpPr>
        <p:spPr>
          <a:xfrm>
            <a:off x="2273425" y="2859575"/>
            <a:ext cx="6036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measure lengths in halves of an inch and quarters of an inch. </a:t>
            </a:r>
            <a:endParaRPr>
              <a:latin typeface="Quicksand"/>
              <a:ea typeface="Quicksand"/>
              <a:cs typeface="Quicksand"/>
              <a:sym typeface="Quicksand"/>
            </a:endParaRPr>
          </a:p>
        </p:txBody>
      </p:sp>
      <p:sp>
        <p:nvSpPr>
          <p:cNvPr id="432" name="Google Shape;432;p48"/>
          <p:cNvSpPr/>
          <p:nvPr/>
        </p:nvSpPr>
        <p:spPr>
          <a:xfrm>
            <a:off x="1795852" y="2859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4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3.MD.B.4, 3.NF.A.3.c</a:t>
            </a:r>
            <a:endParaRPr sz="1100">
              <a:latin typeface="Quicksand"/>
              <a:ea typeface="Quicksand"/>
              <a:cs typeface="Quicksand"/>
              <a:sym typeface="Quicksand"/>
            </a:endParaRPr>
          </a:p>
        </p:txBody>
      </p:sp>
      <p:sp>
        <p:nvSpPr>
          <p:cNvPr id="434" name="Google Shape;434;p48"/>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3</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38" name="Shape 438"/>
        <p:cNvGrpSpPr/>
        <p:nvPr/>
      </p:nvGrpSpPr>
      <p:grpSpPr>
        <a:xfrm>
          <a:off x="0" y="0"/>
          <a:ext cx="0" cy="0"/>
          <a:chOff x="0" y="0"/>
          <a:chExt cx="0" cy="0"/>
        </a:xfrm>
      </p:grpSpPr>
      <p:sp>
        <p:nvSpPr>
          <p:cNvPr id="439" name="Google Shape;439;p49"/>
          <p:cNvSpPr txBox="1"/>
          <p:nvPr>
            <p:ph type="ctrTitle"/>
          </p:nvPr>
        </p:nvSpPr>
        <p:spPr>
          <a:xfrm>
            <a:off x="1201450" y="272700"/>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Notice and Wonder: Rulers</a:t>
            </a:r>
            <a:endParaRPr b="0" sz="2900">
              <a:solidFill>
                <a:srgbClr val="595959"/>
              </a:solidFill>
              <a:latin typeface="Hepta Slab"/>
              <a:ea typeface="Hepta Slab"/>
              <a:cs typeface="Hepta Slab"/>
              <a:sym typeface="Hepta Slab"/>
            </a:endParaRPr>
          </a:p>
        </p:txBody>
      </p:sp>
      <p:sp>
        <p:nvSpPr>
          <p:cNvPr id="440" name="Google Shape;440;p4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41" name="Google Shape;441;p49"/>
          <p:cNvSpPr/>
          <p:nvPr/>
        </p:nvSpPr>
        <p:spPr>
          <a:xfrm>
            <a:off x="722075" y="1421650"/>
            <a:ext cx="1903800" cy="841500"/>
          </a:xfrm>
          <a:prstGeom prst="wedgeEllipseCallout">
            <a:avLst>
              <a:gd fmla="val 35803" name="adj1"/>
              <a:gd fmla="val 58743"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t>What do you notice?</a:t>
            </a:r>
            <a:endParaRPr sz="1600"/>
          </a:p>
        </p:txBody>
      </p:sp>
      <p:sp>
        <p:nvSpPr>
          <p:cNvPr id="442" name="Google Shape;442;p49"/>
          <p:cNvSpPr/>
          <p:nvPr/>
        </p:nvSpPr>
        <p:spPr>
          <a:xfrm>
            <a:off x="6635350" y="3382950"/>
            <a:ext cx="1903800" cy="841500"/>
          </a:xfrm>
          <a:prstGeom prst="wedgeEllipseCallout">
            <a:avLst>
              <a:gd fmla="val -32037" name="adj1"/>
              <a:gd fmla="val 56884"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t>What do you wonder?</a:t>
            </a:r>
            <a:endParaRPr sz="1600"/>
          </a:p>
        </p:txBody>
      </p:sp>
      <p:sp>
        <p:nvSpPr>
          <p:cNvPr id="443" name="Google Shape;443;p49"/>
          <p:cNvSpPr txBox="1"/>
          <p:nvPr/>
        </p:nvSpPr>
        <p:spPr>
          <a:xfrm>
            <a:off x="2551175" y="1759075"/>
            <a:ext cx="4876200" cy="1339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500">
                <a:latin typeface="Quicksand"/>
                <a:ea typeface="Quicksand"/>
                <a:cs typeface="Quicksand"/>
                <a:sym typeface="Quicksand"/>
              </a:rPr>
              <a:t>Look at the rulers you have been using to measure and the ruler your teacher gave you.</a:t>
            </a:r>
            <a:endParaRPr sz="2500">
              <a:latin typeface="Quicksand"/>
              <a:ea typeface="Quicksand"/>
              <a:cs typeface="Quicksand"/>
              <a:sym typeface="Quicksan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47" name="Shape 447"/>
        <p:cNvGrpSpPr/>
        <p:nvPr/>
      </p:nvGrpSpPr>
      <p:grpSpPr>
        <a:xfrm>
          <a:off x="0" y="0"/>
          <a:ext cx="0" cy="0"/>
          <a:chOff x="0" y="0"/>
          <a:chExt cx="0" cy="0"/>
        </a:xfrm>
      </p:grpSpPr>
      <p:sp>
        <p:nvSpPr>
          <p:cNvPr id="448" name="Google Shape;448;p50"/>
          <p:cNvSpPr txBox="1"/>
          <p:nvPr>
            <p:ph type="ctrTitle"/>
          </p:nvPr>
        </p:nvSpPr>
        <p:spPr>
          <a:xfrm>
            <a:off x="1119150" y="333150"/>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Write and Read Fractions</a:t>
            </a:r>
            <a:endParaRPr b="0" sz="2900">
              <a:solidFill>
                <a:srgbClr val="595959"/>
              </a:solidFill>
              <a:latin typeface="Hepta Slab"/>
              <a:ea typeface="Hepta Slab"/>
              <a:cs typeface="Hepta Slab"/>
              <a:sym typeface="Hepta Slab"/>
            </a:endParaRPr>
          </a:p>
        </p:txBody>
      </p:sp>
      <p:sp>
        <p:nvSpPr>
          <p:cNvPr id="449" name="Google Shape;449;p50"/>
          <p:cNvSpPr txBox="1"/>
          <p:nvPr/>
        </p:nvSpPr>
        <p:spPr>
          <a:xfrm>
            <a:off x="8024525" y="212250"/>
            <a:ext cx="996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latin typeface="Nixie One"/>
                <a:ea typeface="Nixie One"/>
                <a:cs typeface="Nixie One"/>
                <a:sym typeface="Nixie One"/>
              </a:rPr>
              <a:t>Activity 1</a:t>
            </a:r>
            <a:endParaRPr sz="1600">
              <a:latin typeface="Nixie One"/>
              <a:ea typeface="Nixie One"/>
              <a:cs typeface="Nixie One"/>
              <a:sym typeface="Nixie One"/>
            </a:endParaRPr>
          </a:p>
        </p:txBody>
      </p:sp>
      <p:pic>
        <p:nvPicPr>
          <p:cNvPr id="450" name="Google Shape;450;p50"/>
          <p:cNvPicPr preferRelativeResize="0"/>
          <p:nvPr/>
        </p:nvPicPr>
        <p:blipFill>
          <a:blip r:embed="rId3">
            <a:alphaModFix/>
          </a:blip>
          <a:stretch>
            <a:fillRect/>
          </a:stretch>
        </p:blipFill>
        <p:spPr>
          <a:xfrm>
            <a:off x="481600" y="1350175"/>
            <a:ext cx="5359350" cy="3011525"/>
          </a:xfrm>
          <a:prstGeom prst="rect">
            <a:avLst/>
          </a:prstGeom>
          <a:noFill/>
          <a:ln cap="flat" cmpd="sng" w="19050">
            <a:solidFill>
              <a:schemeClr val="dk2"/>
            </a:solidFill>
            <a:prstDash val="solid"/>
            <a:round/>
            <a:headEnd len="sm" w="sm" type="none"/>
            <a:tailEnd len="sm" w="sm" type="none"/>
          </a:ln>
        </p:spPr>
      </p:pic>
      <p:sp>
        <p:nvSpPr>
          <p:cNvPr id="451" name="Google Shape;451;p50"/>
          <p:cNvSpPr txBox="1"/>
          <p:nvPr/>
        </p:nvSpPr>
        <p:spPr>
          <a:xfrm>
            <a:off x="6110475" y="1933950"/>
            <a:ext cx="25101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Quicksand"/>
                <a:ea typeface="Quicksand"/>
                <a:cs typeface="Quicksand"/>
                <a:sym typeface="Quicksand"/>
              </a:rPr>
              <a:t>Use the ruler to explain how both of their measurements are correct. </a:t>
            </a:r>
            <a:endParaRPr sz="1800">
              <a:latin typeface="Quicksand"/>
              <a:ea typeface="Quicksand"/>
              <a:cs typeface="Quicksand"/>
              <a:sym typeface="Quicksan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55" name="Shape 455"/>
        <p:cNvGrpSpPr/>
        <p:nvPr/>
      </p:nvGrpSpPr>
      <p:grpSpPr>
        <a:xfrm>
          <a:off x="0" y="0"/>
          <a:ext cx="0" cy="0"/>
          <a:chOff x="0" y="0"/>
          <a:chExt cx="0" cy="0"/>
        </a:xfrm>
      </p:grpSpPr>
      <p:sp>
        <p:nvSpPr>
          <p:cNvPr id="456" name="Google Shape;456;p51"/>
          <p:cNvSpPr txBox="1"/>
          <p:nvPr>
            <p:ph type="ctrTitle"/>
          </p:nvPr>
        </p:nvSpPr>
        <p:spPr>
          <a:xfrm>
            <a:off x="853825" y="549175"/>
            <a:ext cx="68367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Measure with a Ruler Marked with Halves and Fourths</a:t>
            </a:r>
            <a:endParaRPr b="0" sz="2400">
              <a:solidFill>
                <a:srgbClr val="595959"/>
              </a:solidFill>
              <a:latin typeface="Hepta Slab"/>
              <a:ea typeface="Hepta Slab"/>
              <a:cs typeface="Hepta Slab"/>
              <a:sym typeface="Hepta Slab"/>
            </a:endParaRPr>
          </a:p>
        </p:txBody>
      </p:sp>
      <p:sp>
        <p:nvSpPr>
          <p:cNvPr id="457" name="Google Shape;457;p51"/>
          <p:cNvSpPr txBox="1"/>
          <p:nvPr/>
        </p:nvSpPr>
        <p:spPr>
          <a:xfrm>
            <a:off x="8024525" y="212250"/>
            <a:ext cx="996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latin typeface="Nixie One"/>
                <a:ea typeface="Nixie One"/>
                <a:cs typeface="Nixie One"/>
                <a:sym typeface="Nixie One"/>
              </a:rPr>
              <a:t>Activity 2</a:t>
            </a:r>
            <a:endParaRPr sz="1600">
              <a:latin typeface="Nixie One"/>
              <a:ea typeface="Nixie One"/>
              <a:cs typeface="Nixie One"/>
              <a:sym typeface="Nixie One"/>
            </a:endParaRPr>
          </a:p>
        </p:txBody>
      </p:sp>
      <p:sp>
        <p:nvSpPr>
          <p:cNvPr id="458" name="Google Shape;458;p51"/>
          <p:cNvSpPr txBox="1"/>
          <p:nvPr/>
        </p:nvSpPr>
        <p:spPr>
          <a:xfrm>
            <a:off x="483500" y="1810500"/>
            <a:ext cx="35079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Quicksand"/>
                <a:ea typeface="Quicksand"/>
                <a:cs typeface="Quicksand"/>
                <a:sym typeface="Quicksand"/>
              </a:rPr>
              <a:t>1. Use the ruler that you received during the warm-up to measure some objects around the room.</a:t>
            </a:r>
            <a:endParaRPr sz="1800">
              <a:latin typeface="Quicksand"/>
              <a:ea typeface="Quicksand"/>
              <a:cs typeface="Quicksand"/>
              <a:sym typeface="Quicksand"/>
            </a:endParaRPr>
          </a:p>
        </p:txBody>
      </p:sp>
      <p:pic>
        <p:nvPicPr>
          <p:cNvPr id="459" name="Google Shape;459;p51"/>
          <p:cNvPicPr preferRelativeResize="0"/>
          <p:nvPr/>
        </p:nvPicPr>
        <p:blipFill>
          <a:blip r:embed="rId3">
            <a:alphaModFix/>
          </a:blip>
          <a:stretch>
            <a:fillRect/>
          </a:stretch>
        </p:blipFill>
        <p:spPr>
          <a:xfrm>
            <a:off x="4143800" y="1422175"/>
            <a:ext cx="4315824" cy="3104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63" name="Shape 463"/>
        <p:cNvGrpSpPr/>
        <p:nvPr/>
      </p:nvGrpSpPr>
      <p:grpSpPr>
        <a:xfrm>
          <a:off x="0" y="0"/>
          <a:ext cx="0" cy="0"/>
          <a:chOff x="0" y="0"/>
          <a:chExt cx="0" cy="0"/>
        </a:xfrm>
      </p:grpSpPr>
      <p:sp>
        <p:nvSpPr>
          <p:cNvPr id="464" name="Google Shape;464;p52"/>
          <p:cNvSpPr txBox="1"/>
          <p:nvPr>
            <p:ph type="ctrTitle"/>
          </p:nvPr>
        </p:nvSpPr>
        <p:spPr>
          <a:xfrm>
            <a:off x="853825" y="549175"/>
            <a:ext cx="68367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Measure with a Ruler Marked with Halves and Fourths</a:t>
            </a:r>
            <a:endParaRPr b="0" sz="2400">
              <a:solidFill>
                <a:srgbClr val="595959"/>
              </a:solidFill>
              <a:latin typeface="Hepta Slab"/>
              <a:ea typeface="Hepta Slab"/>
              <a:cs typeface="Hepta Slab"/>
              <a:sym typeface="Hepta Slab"/>
            </a:endParaRPr>
          </a:p>
        </p:txBody>
      </p:sp>
      <p:sp>
        <p:nvSpPr>
          <p:cNvPr id="465" name="Google Shape;465;p52"/>
          <p:cNvSpPr txBox="1"/>
          <p:nvPr/>
        </p:nvSpPr>
        <p:spPr>
          <a:xfrm>
            <a:off x="8024525" y="212250"/>
            <a:ext cx="996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latin typeface="Nixie One"/>
                <a:ea typeface="Nixie One"/>
                <a:cs typeface="Nixie One"/>
                <a:sym typeface="Nixie One"/>
              </a:rPr>
              <a:t>Activity 2</a:t>
            </a:r>
            <a:endParaRPr sz="1600">
              <a:latin typeface="Nixie One"/>
              <a:ea typeface="Nixie One"/>
              <a:cs typeface="Nixie One"/>
              <a:sym typeface="Nixie One"/>
            </a:endParaRPr>
          </a:p>
        </p:txBody>
      </p:sp>
      <p:sp>
        <p:nvSpPr>
          <p:cNvPr id="466" name="Google Shape;466;p52"/>
          <p:cNvSpPr txBox="1"/>
          <p:nvPr/>
        </p:nvSpPr>
        <p:spPr>
          <a:xfrm>
            <a:off x="5205225" y="1861925"/>
            <a:ext cx="35079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Quicksand"/>
                <a:ea typeface="Quicksand"/>
                <a:cs typeface="Quicksand"/>
                <a:sym typeface="Quicksand"/>
              </a:rPr>
              <a:t>2. Trade lists with another group. Find a length that could be written a different way. </a:t>
            </a:r>
            <a:endParaRPr sz="1800">
              <a:latin typeface="Quicksand"/>
              <a:ea typeface="Quicksand"/>
              <a:cs typeface="Quicksand"/>
              <a:sym typeface="Quicksand"/>
            </a:endParaRPr>
          </a:p>
        </p:txBody>
      </p:sp>
      <p:pic>
        <p:nvPicPr>
          <p:cNvPr id="467" name="Google Shape;467;p52"/>
          <p:cNvPicPr preferRelativeResize="0"/>
          <p:nvPr/>
        </p:nvPicPr>
        <p:blipFill>
          <a:blip r:embed="rId3">
            <a:alphaModFix/>
          </a:blip>
          <a:stretch>
            <a:fillRect/>
          </a:stretch>
        </p:blipFill>
        <p:spPr>
          <a:xfrm>
            <a:off x="677050" y="1504475"/>
            <a:ext cx="4310500" cy="2034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71" name="Shape 471"/>
        <p:cNvGrpSpPr/>
        <p:nvPr/>
      </p:nvGrpSpPr>
      <p:grpSpPr>
        <a:xfrm>
          <a:off x="0" y="0"/>
          <a:ext cx="0" cy="0"/>
          <a:chOff x="0" y="0"/>
          <a:chExt cx="0" cy="0"/>
        </a:xfrm>
      </p:grpSpPr>
      <p:sp>
        <p:nvSpPr>
          <p:cNvPr id="472" name="Google Shape;472;p53"/>
          <p:cNvSpPr txBox="1"/>
          <p:nvPr/>
        </p:nvSpPr>
        <p:spPr>
          <a:xfrm>
            <a:off x="7803625" y="212250"/>
            <a:ext cx="1217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pic>
        <p:nvPicPr>
          <p:cNvPr id="473" name="Google Shape;473;p53"/>
          <p:cNvPicPr preferRelativeResize="0"/>
          <p:nvPr/>
        </p:nvPicPr>
        <p:blipFill>
          <a:blip r:embed="rId3">
            <a:alphaModFix/>
          </a:blip>
          <a:stretch>
            <a:fillRect/>
          </a:stretch>
        </p:blipFill>
        <p:spPr>
          <a:xfrm>
            <a:off x="5222779" y="3011475"/>
            <a:ext cx="2661425" cy="1673975"/>
          </a:xfrm>
          <a:prstGeom prst="rect">
            <a:avLst/>
          </a:prstGeom>
          <a:noFill/>
          <a:ln>
            <a:noFill/>
          </a:ln>
        </p:spPr>
      </p:pic>
      <p:pic>
        <p:nvPicPr>
          <p:cNvPr id="474" name="Google Shape;474;p53"/>
          <p:cNvPicPr preferRelativeResize="0"/>
          <p:nvPr/>
        </p:nvPicPr>
        <p:blipFill>
          <a:blip r:embed="rId4">
            <a:alphaModFix/>
          </a:blip>
          <a:stretch>
            <a:fillRect/>
          </a:stretch>
        </p:blipFill>
        <p:spPr>
          <a:xfrm>
            <a:off x="2494800" y="2590550"/>
            <a:ext cx="1866875" cy="1075650"/>
          </a:xfrm>
          <a:prstGeom prst="rect">
            <a:avLst/>
          </a:prstGeom>
          <a:noFill/>
          <a:ln cap="flat" cmpd="sng" w="19050">
            <a:solidFill>
              <a:schemeClr val="dk2"/>
            </a:solidFill>
            <a:prstDash val="solid"/>
            <a:round/>
            <a:headEnd len="sm" w="sm" type="none"/>
            <a:tailEnd len="sm" w="sm" type="none"/>
          </a:ln>
        </p:spPr>
      </p:pic>
      <p:sp>
        <p:nvSpPr>
          <p:cNvPr id="475" name="Google Shape;475;p53"/>
          <p:cNvSpPr txBox="1"/>
          <p:nvPr/>
        </p:nvSpPr>
        <p:spPr>
          <a:xfrm>
            <a:off x="648075" y="545200"/>
            <a:ext cx="7077600" cy="1416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Quicksand"/>
                <a:ea typeface="Quicksand"/>
                <a:cs typeface="Quicksand"/>
                <a:sym typeface="Quicksand"/>
              </a:rPr>
              <a:t>Today we measured lengths using a ruler marked with halves of an inch and quarters of an inch. What are some important things to remember when you measure with a ruler marked with half inches and fourth inches?</a:t>
            </a:r>
            <a:endParaRPr sz="2000">
              <a:latin typeface="Quicksand"/>
              <a:ea typeface="Quicksand"/>
              <a:cs typeface="Quicksand"/>
              <a:sym typeface="Quicksan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479" name="Shape 479"/>
        <p:cNvGrpSpPr/>
        <p:nvPr/>
      </p:nvGrpSpPr>
      <p:grpSpPr>
        <a:xfrm>
          <a:off x="0" y="0"/>
          <a:ext cx="0" cy="0"/>
          <a:chOff x="0" y="0"/>
          <a:chExt cx="0" cy="0"/>
        </a:xfrm>
      </p:grpSpPr>
      <p:sp>
        <p:nvSpPr>
          <p:cNvPr id="480" name="Google Shape;480;p54"/>
          <p:cNvSpPr txBox="1"/>
          <p:nvPr>
            <p:ph type="ctrTitle"/>
          </p:nvPr>
        </p:nvSpPr>
        <p:spPr>
          <a:xfrm>
            <a:off x="561875" y="1352775"/>
            <a:ext cx="8316900" cy="132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Interpret Line Plots</a:t>
            </a:r>
            <a:endParaRPr sz="4000">
              <a:solidFill>
                <a:srgbClr val="434343"/>
              </a:solidFill>
              <a:latin typeface="Hepta Slab"/>
              <a:ea typeface="Hepta Slab"/>
              <a:cs typeface="Hepta Slab"/>
              <a:sym typeface="Hepta Slab"/>
            </a:endParaRPr>
          </a:p>
        </p:txBody>
      </p:sp>
      <p:sp>
        <p:nvSpPr>
          <p:cNvPr id="481" name="Google Shape;481;p54"/>
          <p:cNvSpPr txBox="1"/>
          <p:nvPr/>
        </p:nvSpPr>
        <p:spPr>
          <a:xfrm>
            <a:off x="1812700" y="2767025"/>
            <a:ext cx="6336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sense of line plots with lengths in half inches and quarter inches. </a:t>
            </a:r>
            <a:endParaRPr>
              <a:latin typeface="Quicksand"/>
              <a:ea typeface="Quicksand"/>
              <a:cs typeface="Quicksand"/>
              <a:sym typeface="Quicksand"/>
            </a:endParaRPr>
          </a:p>
        </p:txBody>
      </p:sp>
      <p:sp>
        <p:nvSpPr>
          <p:cNvPr id="482" name="Google Shape;482;p54"/>
          <p:cNvSpPr/>
          <p:nvPr/>
        </p:nvSpPr>
        <p:spPr>
          <a:xfrm>
            <a:off x="1425527" y="27670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5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3.MD.B.4</a:t>
            </a:r>
            <a:endParaRPr sz="1100">
              <a:latin typeface="Quicksand"/>
              <a:ea typeface="Quicksand"/>
              <a:cs typeface="Quicksand"/>
              <a:sym typeface="Quicksand"/>
            </a:endParaRPr>
          </a:p>
        </p:txBody>
      </p:sp>
      <p:sp>
        <p:nvSpPr>
          <p:cNvPr id="484" name="Google Shape;484;p54"/>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88" name="Shape 488"/>
        <p:cNvGrpSpPr/>
        <p:nvPr/>
      </p:nvGrpSpPr>
      <p:grpSpPr>
        <a:xfrm>
          <a:off x="0" y="0"/>
          <a:ext cx="0" cy="0"/>
          <a:chOff x="0" y="0"/>
          <a:chExt cx="0" cy="0"/>
        </a:xfrm>
      </p:grpSpPr>
      <p:sp>
        <p:nvSpPr>
          <p:cNvPr id="489" name="Google Shape;489;p55"/>
          <p:cNvSpPr/>
          <p:nvPr/>
        </p:nvSpPr>
        <p:spPr>
          <a:xfrm>
            <a:off x="493775" y="1244200"/>
            <a:ext cx="2232252" cy="101844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55"/>
          <p:cNvSpPr txBox="1"/>
          <p:nvPr>
            <p:ph type="ctrTitle"/>
          </p:nvPr>
        </p:nvSpPr>
        <p:spPr>
          <a:xfrm>
            <a:off x="975125" y="654625"/>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Notice and Wonder: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Line Plot</a:t>
            </a:r>
            <a:endParaRPr b="0" sz="2900">
              <a:solidFill>
                <a:srgbClr val="595959"/>
              </a:solidFill>
              <a:latin typeface="Hepta Slab"/>
              <a:ea typeface="Hepta Slab"/>
              <a:cs typeface="Hepta Slab"/>
              <a:sym typeface="Hepta Slab"/>
            </a:endParaRPr>
          </a:p>
        </p:txBody>
      </p:sp>
      <p:sp>
        <p:nvSpPr>
          <p:cNvPr id="491" name="Google Shape;491;p5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92" name="Google Shape;492;p55"/>
          <p:cNvSpPr txBox="1"/>
          <p:nvPr/>
        </p:nvSpPr>
        <p:spPr>
          <a:xfrm>
            <a:off x="545200" y="1553325"/>
            <a:ext cx="2129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What do you notice?</a:t>
            </a:r>
            <a:endParaRPr/>
          </a:p>
        </p:txBody>
      </p:sp>
      <p:sp>
        <p:nvSpPr>
          <p:cNvPr id="493" name="Google Shape;493;p55"/>
          <p:cNvSpPr/>
          <p:nvPr/>
        </p:nvSpPr>
        <p:spPr>
          <a:xfrm>
            <a:off x="6396625" y="3330550"/>
            <a:ext cx="2232252" cy="101844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55"/>
          <p:cNvSpPr txBox="1"/>
          <p:nvPr/>
        </p:nvSpPr>
        <p:spPr>
          <a:xfrm>
            <a:off x="6448050" y="3639675"/>
            <a:ext cx="2129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What do you wonder?</a:t>
            </a:r>
            <a:endParaRPr/>
          </a:p>
        </p:txBody>
      </p:sp>
      <p:pic>
        <p:nvPicPr>
          <p:cNvPr id="495" name="Google Shape;495;p55"/>
          <p:cNvPicPr preferRelativeResize="0"/>
          <p:nvPr/>
        </p:nvPicPr>
        <p:blipFill>
          <a:blip r:embed="rId3">
            <a:alphaModFix/>
          </a:blip>
          <a:stretch>
            <a:fillRect/>
          </a:stretch>
        </p:blipFill>
        <p:spPr>
          <a:xfrm>
            <a:off x="2977138" y="1445325"/>
            <a:ext cx="3168374" cy="311179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99" name="Shape 499"/>
        <p:cNvGrpSpPr/>
        <p:nvPr/>
      </p:nvGrpSpPr>
      <p:grpSpPr>
        <a:xfrm>
          <a:off x="0" y="0"/>
          <a:ext cx="0" cy="0"/>
          <a:chOff x="0" y="0"/>
          <a:chExt cx="0" cy="0"/>
        </a:xfrm>
      </p:grpSpPr>
      <p:sp>
        <p:nvSpPr>
          <p:cNvPr id="500" name="Google Shape;500;p56"/>
          <p:cNvSpPr txBox="1"/>
          <p:nvPr>
            <p:ph type="ctrTitle"/>
          </p:nvPr>
        </p:nvSpPr>
        <p:spPr>
          <a:xfrm>
            <a:off x="964825" y="333150"/>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Analyze a Line Plot</a:t>
            </a:r>
            <a:endParaRPr b="0" sz="2900">
              <a:solidFill>
                <a:srgbClr val="595959"/>
              </a:solidFill>
              <a:latin typeface="Hepta Slab"/>
              <a:ea typeface="Hepta Slab"/>
              <a:cs typeface="Hepta Slab"/>
              <a:sym typeface="Hepta Slab"/>
            </a:endParaRPr>
          </a:p>
        </p:txBody>
      </p:sp>
      <p:sp>
        <p:nvSpPr>
          <p:cNvPr id="501" name="Google Shape;501;p56"/>
          <p:cNvSpPr txBox="1"/>
          <p:nvPr/>
        </p:nvSpPr>
        <p:spPr>
          <a:xfrm>
            <a:off x="7953250" y="212250"/>
            <a:ext cx="10680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02" name="Google Shape;502;p56"/>
          <p:cNvSpPr txBox="1"/>
          <p:nvPr/>
        </p:nvSpPr>
        <p:spPr>
          <a:xfrm>
            <a:off x="2118200" y="1261013"/>
            <a:ext cx="4696800" cy="954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500">
                <a:latin typeface="Quicksand"/>
                <a:ea typeface="Quicksand"/>
                <a:cs typeface="Quicksand"/>
                <a:sym typeface="Quicksand"/>
              </a:rPr>
              <a:t>What could the data in this line plot represent? </a:t>
            </a:r>
            <a:endParaRPr sz="2500">
              <a:latin typeface="Quicksand"/>
              <a:ea typeface="Quicksand"/>
              <a:cs typeface="Quicksand"/>
              <a:sym typeface="Quicksand"/>
            </a:endParaRPr>
          </a:p>
        </p:txBody>
      </p:sp>
      <p:pic>
        <p:nvPicPr>
          <p:cNvPr id="503" name="Google Shape;503;p56"/>
          <p:cNvPicPr preferRelativeResize="0"/>
          <p:nvPr/>
        </p:nvPicPr>
        <p:blipFill>
          <a:blip r:embed="rId3">
            <a:alphaModFix/>
          </a:blip>
          <a:stretch>
            <a:fillRect/>
          </a:stretch>
        </p:blipFill>
        <p:spPr>
          <a:xfrm>
            <a:off x="2118203" y="2299175"/>
            <a:ext cx="4611200" cy="2072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07" name="Shape 507"/>
        <p:cNvGrpSpPr/>
        <p:nvPr/>
      </p:nvGrpSpPr>
      <p:grpSpPr>
        <a:xfrm>
          <a:off x="0" y="0"/>
          <a:ext cx="0" cy="0"/>
          <a:chOff x="0" y="0"/>
          <a:chExt cx="0" cy="0"/>
        </a:xfrm>
      </p:grpSpPr>
      <p:sp>
        <p:nvSpPr>
          <p:cNvPr id="508" name="Google Shape;508;p57"/>
          <p:cNvSpPr txBox="1"/>
          <p:nvPr>
            <p:ph type="ctrTitle"/>
          </p:nvPr>
        </p:nvSpPr>
        <p:spPr>
          <a:xfrm>
            <a:off x="1005975" y="197525"/>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Analyze a Line Plot</a:t>
            </a:r>
            <a:endParaRPr b="0" sz="2500">
              <a:solidFill>
                <a:srgbClr val="595959"/>
              </a:solidFill>
              <a:latin typeface="Hepta Slab"/>
              <a:ea typeface="Hepta Slab"/>
              <a:cs typeface="Hepta Slab"/>
              <a:sym typeface="Hepta Slab"/>
            </a:endParaRPr>
          </a:p>
        </p:txBody>
      </p:sp>
      <p:sp>
        <p:nvSpPr>
          <p:cNvPr id="509" name="Google Shape;509;p57"/>
          <p:cNvSpPr txBox="1"/>
          <p:nvPr/>
        </p:nvSpPr>
        <p:spPr>
          <a:xfrm>
            <a:off x="7953250" y="212250"/>
            <a:ext cx="10680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510" name="Google Shape;510;p57"/>
          <p:cNvPicPr preferRelativeResize="0"/>
          <p:nvPr/>
        </p:nvPicPr>
        <p:blipFill>
          <a:blip r:embed="rId3">
            <a:alphaModFix/>
          </a:blip>
          <a:stretch>
            <a:fillRect/>
          </a:stretch>
        </p:blipFill>
        <p:spPr>
          <a:xfrm>
            <a:off x="851900" y="1000425"/>
            <a:ext cx="2686825" cy="3379799"/>
          </a:xfrm>
          <a:prstGeom prst="rect">
            <a:avLst/>
          </a:prstGeom>
          <a:noFill/>
          <a:ln cap="flat" cmpd="sng" w="19050">
            <a:solidFill>
              <a:schemeClr val="dk2"/>
            </a:solidFill>
            <a:prstDash val="solid"/>
            <a:round/>
            <a:headEnd len="sm" w="sm" type="none"/>
            <a:tailEnd len="sm" w="sm" type="none"/>
          </a:ln>
        </p:spPr>
      </p:pic>
      <p:sp>
        <p:nvSpPr>
          <p:cNvPr id="511" name="Google Shape;511;p57"/>
          <p:cNvSpPr txBox="1"/>
          <p:nvPr/>
        </p:nvSpPr>
        <p:spPr>
          <a:xfrm>
            <a:off x="3857625" y="1255025"/>
            <a:ext cx="4659900" cy="264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Quicksand"/>
                <a:ea typeface="Quicksand"/>
                <a:cs typeface="Quicksand"/>
                <a:sym typeface="Quicksand"/>
              </a:rPr>
              <a:t>1. Write 3 statements that we could make about the measurements represented in the line plot.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rPr lang="en" sz="2000">
                <a:latin typeface="Quicksand"/>
                <a:ea typeface="Quicksand"/>
                <a:cs typeface="Quicksand"/>
                <a:sym typeface="Quicksand"/>
              </a:rPr>
              <a:t>2. Write some questions that could be answered more easily with the line plot than the table. </a:t>
            </a:r>
            <a:endParaRPr sz="2000">
              <a:latin typeface="Quicksand"/>
              <a:ea typeface="Quicksand"/>
              <a:cs typeface="Quicksand"/>
              <a:sym typeface="Quicksan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15" name="Shape 515"/>
        <p:cNvGrpSpPr/>
        <p:nvPr/>
      </p:nvGrpSpPr>
      <p:grpSpPr>
        <a:xfrm>
          <a:off x="0" y="0"/>
          <a:ext cx="0" cy="0"/>
          <a:chOff x="0" y="0"/>
          <a:chExt cx="0" cy="0"/>
        </a:xfrm>
      </p:grpSpPr>
      <p:sp>
        <p:nvSpPr>
          <p:cNvPr id="516" name="Google Shape;516;p58"/>
          <p:cNvSpPr txBox="1"/>
          <p:nvPr>
            <p:ph type="ctrTitle"/>
          </p:nvPr>
        </p:nvSpPr>
        <p:spPr>
          <a:xfrm>
            <a:off x="1067725" y="212250"/>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 Answering Questions About a Line Plot</a:t>
            </a:r>
            <a:endParaRPr b="0" sz="2300">
              <a:solidFill>
                <a:srgbClr val="595959"/>
              </a:solidFill>
              <a:latin typeface="Hepta Slab"/>
              <a:ea typeface="Hepta Slab"/>
              <a:cs typeface="Hepta Slab"/>
              <a:sym typeface="Hepta Slab"/>
            </a:endParaRPr>
          </a:p>
        </p:txBody>
      </p:sp>
      <p:sp>
        <p:nvSpPr>
          <p:cNvPr id="517" name="Google Shape;517;p58"/>
          <p:cNvSpPr txBox="1"/>
          <p:nvPr/>
        </p:nvSpPr>
        <p:spPr>
          <a:xfrm>
            <a:off x="7953250" y="212250"/>
            <a:ext cx="10680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518" name="Google Shape;518;p58"/>
          <p:cNvPicPr preferRelativeResize="0"/>
          <p:nvPr/>
        </p:nvPicPr>
        <p:blipFill>
          <a:blip r:embed="rId3">
            <a:alphaModFix/>
          </a:blip>
          <a:stretch>
            <a:fillRect/>
          </a:stretch>
        </p:blipFill>
        <p:spPr>
          <a:xfrm>
            <a:off x="1662475" y="932850"/>
            <a:ext cx="5382001" cy="1177850"/>
          </a:xfrm>
          <a:prstGeom prst="rect">
            <a:avLst/>
          </a:prstGeom>
          <a:noFill/>
          <a:ln cap="flat" cmpd="sng" w="19050">
            <a:solidFill>
              <a:schemeClr val="dk2"/>
            </a:solidFill>
            <a:prstDash val="solid"/>
            <a:round/>
            <a:headEnd len="sm" w="sm" type="none"/>
            <a:tailEnd len="sm" w="sm" type="none"/>
          </a:ln>
        </p:spPr>
      </p:pic>
      <p:sp>
        <p:nvSpPr>
          <p:cNvPr id="519" name="Google Shape;519;p58"/>
          <p:cNvSpPr txBox="1"/>
          <p:nvPr/>
        </p:nvSpPr>
        <p:spPr>
          <a:xfrm>
            <a:off x="473200" y="2304300"/>
            <a:ext cx="36828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1. How many twigs’ lengths are represented on the line plot?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2. How many of the twigs were 6 ½ inches long?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3. How many of the twigs were less than 6 inches long?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4. How many of the twigs were more than 6 inches long?</a:t>
            </a:r>
            <a:endParaRPr sz="1200">
              <a:latin typeface="Quicksand"/>
              <a:ea typeface="Quicksand"/>
              <a:cs typeface="Quicksand"/>
              <a:sym typeface="Quicksand"/>
            </a:endParaRPr>
          </a:p>
        </p:txBody>
      </p:sp>
      <p:sp>
        <p:nvSpPr>
          <p:cNvPr id="520" name="Google Shape;520;p58"/>
          <p:cNvSpPr txBox="1"/>
          <p:nvPr/>
        </p:nvSpPr>
        <p:spPr>
          <a:xfrm>
            <a:off x="4709550" y="2304300"/>
            <a:ext cx="3682800" cy="221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5. What is the length of the shortest twig?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6. What is the length of the longest twig?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7. What was the most common length of twig?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8. Add an “x” to the line plot that would represent a twig with a length between 3 and 4 inches.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9. What is the length of the twig you added to the line plot? </a:t>
            </a:r>
            <a:endParaRPr sz="1200">
              <a:latin typeface="Quicksand"/>
              <a:ea typeface="Quicksand"/>
              <a:cs typeface="Quicksand"/>
              <a:sym typeface="Quicksan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pic>
        <p:nvPicPr>
          <p:cNvPr id="525" name="Google Shape;525;p59"/>
          <p:cNvPicPr preferRelativeResize="0"/>
          <p:nvPr/>
        </p:nvPicPr>
        <p:blipFill>
          <a:blip r:embed="rId3">
            <a:alphaModFix/>
          </a:blip>
          <a:stretch>
            <a:fillRect/>
          </a:stretch>
        </p:blipFill>
        <p:spPr>
          <a:xfrm>
            <a:off x="4445639" y="3338651"/>
            <a:ext cx="1890300" cy="1188949"/>
          </a:xfrm>
          <a:prstGeom prst="rect">
            <a:avLst/>
          </a:prstGeom>
          <a:noFill/>
          <a:ln>
            <a:noFill/>
          </a:ln>
        </p:spPr>
      </p:pic>
      <p:sp>
        <p:nvSpPr>
          <p:cNvPr id="526" name="Google Shape;526;p59"/>
          <p:cNvSpPr txBox="1"/>
          <p:nvPr/>
        </p:nvSpPr>
        <p:spPr>
          <a:xfrm>
            <a:off x="1259114" y="2123806"/>
            <a:ext cx="2578200" cy="120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were some big ideas to keep in mind as you answered questions about the measurements that were shown in a line plot?</a:t>
            </a:r>
            <a:endParaRPr b="1" sz="1200">
              <a:latin typeface="Quicksand"/>
              <a:ea typeface="Quicksand"/>
              <a:cs typeface="Quicksand"/>
              <a:sym typeface="Quicksand"/>
            </a:endParaRPr>
          </a:p>
        </p:txBody>
      </p:sp>
      <p:sp>
        <p:nvSpPr>
          <p:cNvPr id="527" name="Google Shape;527;p59"/>
          <p:cNvSpPr/>
          <p:nvPr/>
        </p:nvSpPr>
        <p:spPr>
          <a:xfrm flipH="1">
            <a:off x="650891" y="1901150"/>
            <a:ext cx="3794759" cy="17507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5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29" name="Google Shape;529;p59"/>
          <p:cNvSpPr txBox="1"/>
          <p:nvPr/>
        </p:nvSpPr>
        <p:spPr>
          <a:xfrm>
            <a:off x="546500" y="525075"/>
            <a:ext cx="7222200" cy="90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Quicksand"/>
                <a:ea typeface="Quicksand"/>
                <a:cs typeface="Quicksand"/>
                <a:sym typeface="Quicksand"/>
              </a:rPr>
              <a:t>Today we asked and answered questions about measurements shown in a line plot. </a:t>
            </a:r>
            <a:endParaRPr sz="2500">
              <a:latin typeface="Quicksand"/>
              <a:ea typeface="Quicksand"/>
              <a:cs typeface="Quicksand"/>
              <a:sym typeface="Quicksan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533" name="Shape 533"/>
        <p:cNvGrpSpPr/>
        <p:nvPr/>
      </p:nvGrpSpPr>
      <p:grpSpPr>
        <a:xfrm>
          <a:off x="0" y="0"/>
          <a:ext cx="0" cy="0"/>
          <a:chOff x="0" y="0"/>
          <a:chExt cx="0" cy="0"/>
        </a:xfrm>
      </p:grpSpPr>
      <p:sp>
        <p:nvSpPr>
          <p:cNvPr id="534" name="Google Shape;534;p60"/>
          <p:cNvSpPr txBox="1"/>
          <p:nvPr>
            <p:ph type="ctrTitle"/>
          </p:nvPr>
        </p:nvSpPr>
        <p:spPr>
          <a:xfrm>
            <a:off x="959550" y="1461563"/>
            <a:ext cx="7224900" cy="139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300">
                <a:solidFill>
                  <a:srgbClr val="434343"/>
                </a:solidFill>
                <a:latin typeface="Hepta Slab"/>
                <a:ea typeface="Hepta Slab"/>
                <a:cs typeface="Hepta Slab"/>
                <a:sym typeface="Hepta Slab"/>
              </a:rPr>
              <a:t>Measure and Represent Data on Line Plots</a:t>
            </a:r>
            <a:endParaRPr sz="4300">
              <a:solidFill>
                <a:srgbClr val="434343"/>
              </a:solidFill>
              <a:latin typeface="Hepta Slab"/>
              <a:ea typeface="Hepta Slab"/>
              <a:cs typeface="Hepta Slab"/>
              <a:sym typeface="Hepta Slab"/>
            </a:endParaRPr>
          </a:p>
        </p:txBody>
      </p:sp>
      <p:sp>
        <p:nvSpPr>
          <p:cNvPr id="535" name="Google Shape;535;p60"/>
          <p:cNvSpPr txBox="1"/>
          <p:nvPr/>
        </p:nvSpPr>
        <p:spPr>
          <a:xfrm>
            <a:off x="1650200" y="2852675"/>
            <a:ext cx="66222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collect data and represent it in a line plot. </a:t>
            </a:r>
            <a:endParaRPr>
              <a:latin typeface="Quicksand"/>
              <a:ea typeface="Quicksand"/>
              <a:cs typeface="Quicksand"/>
              <a:sym typeface="Quicksand"/>
            </a:endParaRPr>
          </a:p>
        </p:txBody>
      </p:sp>
      <p:sp>
        <p:nvSpPr>
          <p:cNvPr id="536" name="Google Shape;536;p60"/>
          <p:cNvSpPr/>
          <p:nvPr/>
        </p:nvSpPr>
        <p:spPr>
          <a:xfrm>
            <a:off x="2563565" y="28526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6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3.MD.B.4, 3.OA.C.7</a:t>
            </a:r>
            <a:endParaRPr sz="1100">
              <a:latin typeface="Quicksand"/>
              <a:ea typeface="Quicksand"/>
              <a:cs typeface="Quicksand"/>
              <a:sym typeface="Quicksand"/>
            </a:endParaRPr>
          </a:p>
        </p:txBody>
      </p:sp>
      <p:sp>
        <p:nvSpPr>
          <p:cNvPr id="538" name="Google Shape;538;p60"/>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61"/>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61"/>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Number Talk: Multiply Teen Numbers</a:t>
            </a:r>
            <a:endParaRPr b="0" sz="2600">
              <a:solidFill>
                <a:srgbClr val="595959"/>
              </a:solidFill>
              <a:latin typeface="Hepta Slab"/>
              <a:ea typeface="Hepta Slab"/>
              <a:cs typeface="Hepta Slab"/>
              <a:sym typeface="Hepta Slab"/>
            </a:endParaRPr>
          </a:p>
        </p:txBody>
      </p:sp>
      <p:sp>
        <p:nvSpPr>
          <p:cNvPr id="545" name="Google Shape;545;p6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46" name="Google Shape;546;p61"/>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Find the value of each expression mentally. </a:t>
            </a:r>
            <a:br>
              <a:rPr lang="en">
                <a:latin typeface="Quicksand"/>
                <a:ea typeface="Quicksand"/>
                <a:cs typeface="Quicksand"/>
                <a:sym typeface="Quicksand"/>
              </a:rPr>
            </a:b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547" name="Google Shape;547;p61"/>
          <p:cNvPicPr preferRelativeResize="0"/>
          <p:nvPr/>
        </p:nvPicPr>
        <p:blipFill>
          <a:blip r:embed="rId3">
            <a:alphaModFix/>
          </a:blip>
          <a:stretch>
            <a:fillRect/>
          </a:stretch>
        </p:blipFill>
        <p:spPr>
          <a:xfrm>
            <a:off x="3670575" y="2034000"/>
            <a:ext cx="2388900" cy="119445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62"/>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62"/>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Number Talk: Multiply Teen Numbers</a:t>
            </a:r>
            <a:endParaRPr b="0" sz="2600">
              <a:solidFill>
                <a:srgbClr val="595959"/>
              </a:solidFill>
              <a:latin typeface="Hepta Slab"/>
              <a:ea typeface="Hepta Slab"/>
              <a:cs typeface="Hepta Slab"/>
              <a:sym typeface="Hepta Slab"/>
            </a:endParaRPr>
          </a:p>
        </p:txBody>
      </p:sp>
      <p:sp>
        <p:nvSpPr>
          <p:cNvPr id="554" name="Google Shape;554;p6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55" name="Google Shape;555;p62"/>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Find the value of each expression mentally. </a:t>
            </a:r>
            <a:br>
              <a:rPr lang="en">
                <a:latin typeface="Quicksand"/>
                <a:ea typeface="Quicksand"/>
                <a:cs typeface="Quicksand"/>
                <a:sym typeface="Quicksand"/>
              </a:rPr>
            </a:b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556" name="Google Shape;556;p62"/>
          <p:cNvPicPr preferRelativeResize="0"/>
          <p:nvPr/>
        </p:nvPicPr>
        <p:blipFill>
          <a:blip r:embed="rId3">
            <a:alphaModFix/>
          </a:blip>
          <a:stretch>
            <a:fillRect/>
          </a:stretch>
        </p:blipFill>
        <p:spPr>
          <a:xfrm>
            <a:off x="3639700" y="1962000"/>
            <a:ext cx="2625100" cy="155822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63"/>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63"/>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Number Talk: Multiply Teen Numbers</a:t>
            </a:r>
            <a:endParaRPr b="0" sz="2600">
              <a:solidFill>
                <a:srgbClr val="595959"/>
              </a:solidFill>
              <a:latin typeface="Hepta Slab"/>
              <a:ea typeface="Hepta Slab"/>
              <a:cs typeface="Hepta Slab"/>
              <a:sym typeface="Hepta Slab"/>
            </a:endParaRPr>
          </a:p>
        </p:txBody>
      </p:sp>
      <p:sp>
        <p:nvSpPr>
          <p:cNvPr id="563" name="Google Shape;563;p6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64" name="Google Shape;564;p63"/>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Find the value of each expression mentally. </a:t>
            </a:r>
            <a:br>
              <a:rPr lang="en">
                <a:latin typeface="Quicksand"/>
                <a:ea typeface="Quicksand"/>
                <a:cs typeface="Quicksand"/>
                <a:sym typeface="Quicksand"/>
              </a:rPr>
            </a:b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565" name="Google Shape;565;p63"/>
          <p:cNvPicPr preferRelativeResize="0"/>
          <p:nvPr/>
        </p:nvPicPr>
        <p:blipFill>
          <a:blip r:embed="rId3">
            <a:alphaModFix/>
          </a:blip>
          <a:stretch>
            <a:fillRect/>
          </a:stretch>
        </p:blipFill>
        <p:spPr>
          <a:xfrm>
            <a:off x="3608825" y="1931125"/>
            <a:ext cx="2738250" cy="155677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64"/>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64"/>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Number Talk: Multiply Teen Numbers</a:t>
            </a:r>
            <a:endParaRPr b="0" sz="2600">
              <a:solidFill>
                <a:srgbClr val="595959"/>
              </a:solidFill>
              <a:latin typeface="Hepta Slab"/>
              <a:ea typeface="Hepta Slab"/>
              <a:cs typeface="Hepta Slab"/>
              <a:sym typeface="Hepta Slab"/>
            </a:endParaRPr>
          </a:p>
        </p:txBody>
      </p:sp>
      <p:sp>
        <p:nvSpPr>
          <p:cNvPr id="572" name="Google Shape;572;p6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73" name="Google Shape;573;p64"/>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Find the value of each expression mentally. </a:t>
            </a:r>
            <a:br>
              <a:rPr lang="en">
                <a:latin typeface="Quicksand"/>
                <a:ea typeface="Quicksand"/>
                <a:cs typeface="Quicksand"/>
                <a:sym typeface="Quicksand"/>
              </a:rPr>
            </a:b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574" name="Google Shape;574;p64"/>
          <p:cNvPicPr preferRelativeResize="0"/>
          <p:nvPr/>
        </p:nvPicPr>
        <p:blipFill>
          <a:blip r:embed="rId3">
            <a:alphaModFix/>
          </a:blip>
          <a:stretch>
            <a:fillRect/>
          </a:stretch>
        </p:blipFill>
        <p:spPr>
          <a:xfrm>
            <a:off x="3608825" y="1982575"/>
            <a:ext cx="2686800" cy="160065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65"/>
          <p:cNvSpPr txBox="1"/>
          <p:nvPr>
            <p:ph type="ctrTitle"/>
          </p:nvPr>
        </p:nvSpPr>
        <p:spPr>
          <a:xfrm>
            <a:off x="1008225" y="342250"/>
            <a:ext cx="68793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Go for a Measurement Walk </a:t>
            </a:r>
            <a:endParaRPr b="0" sz="3200">
              <a:solidFill>
                <a:srgbClr val="595959"/>
              </a:solidFill>
              <a:latin typeface="Hepta Slab"/>
              <a:ea typeface="Hepta Slab"/>
              <a:cs typeface="Hepta Slab"/>
              <a:sym typeface="Hepta Slab"/>
            </a:endParaRPr>
          </a:p>
        </p:txBody>
      </p:sp>
      <p:sp>
        <p:nvSpPr>
          <p:cNvPr id="580" name="Google Shape;580;p6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81" name="Google Shape;581;p65"/>
          <p:cNvSpPr txBox="1"/>
          <p:nvPr/>
        </p:nvSpPr>
        <p:spPr>
          <a:xfrm>
            <a:off x="827575" y="1301375"/>
            <a:ext cx="7834200" cy="394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Quicksand"/>
              <a:buChar char="●"/>
            </a:pPr>
            <a:r>
              <a:rPr lang="en" sz="1800">
                <a:latin typeface="Quicksand"/>
                <a:ea typeface="Quicksand"/>
                <a:cs typeface="Quicksand"/>
                <a:sym typeface="Quicksand"/>
              </a:rPr>
              <a:t>Today we are going to take a walk around the school </a:t>
            </a:r>
            <a:endParaRPr sz="1800">
              <a:latin typeface="Quicksand"/>
              <a:ea typeface="Quicksand"/>
              <a:cs typeface="Quicksand"/>
              <a:sym typeface="Quicksand"/>
            </a:endParaRPr>
          </a:p>
          <a:p>
            <a:pPr indent="0" lvl="0" marL="457200" rtl="0" algn="l">
              <a:spcBef>
                <a:spcPts val="1000"/>
              </a:spcBef>
              <a:spcAft>
                <a:spcPts val="0"/>
              </a:spcAft>
              <a:buNone/>
            </a:pPr>
            <a:r>
              <a:rPr lang="en" sz="1800">
                <a:latin typeface="Quicksand"/>
                <a:ea typeface="Quicksand"/>
                <a:cs typeface="Quicksand"/>
                <a:sym typeface="Quicksand"/>
              </a:rPr>
              <a:t>(the playground/the classroom) to measure the length of some objects in nature. </a:t>
            </a:r>
            <a:endParaRPr sz="1800">
              <a:latin typeface="Quicksand"/>
              <a:ea typeface="Quicksand"/>
              <a:cs typeface="Quicksand"/>
              <a:sym typeface="Quicksand"/>
            </a:endParaRPr>
          </a:p>
          <a:p>
            <a:pPr indent="-342900" lvl="0" marL="457200" rtl="0" algn="l">
              <a:spcBef>
                <a:spcPts val="1000"/>
              </a:spcBef>
              <a:spcAft>
                <a:spcPts val="0"/>
              </a:spcAft>
              <a:buSzPts val="1800"/>
              <a:buFont typeface="Quicksand"/>
              <a:buChar char="●"/>
            </a:pPr>
            <a:r>
              <a:rPr lang="en" sz="1800">
                <a:latin typeface="Quicksand"/>
                <a:ea typeface="Quicksand"/>
                <a:cs typeface="Quicksand"/>
                <a:sym typeface="Quicksand"/>
              </a:rPr>
              <a:t>Talk with your group about some objects we could measure on our walk.</a:t>
            </a:r>
            <a:endParaRPr sz="1800">
              <a:latin typeface="Quicksand"/>
              <a:ea typeface="Quicksand"/>
              <a:cs typeface="Quicksand"/>
              <a:sym typeface="Quicksand"/>
            </a:endParaRPr>
          </a:p>
          <a:p>
            <a:pPr indent="-342900" lvl="0" marL="457200" rtl="0" algn="l">
              <a:spcBef>
                <a:spcPts val="1000"/>
              </a:spcBef>
              <a:spcAft>
                <a:spcPts val="0"/>
              </a:spcAft>
              <a:buSzPts val="1800"/>
              <a:buFont typeface="Quicksand"/>
              <a:buChar char="●"/>
            </a:pPr>
            <a:r>
              <a:rPr lang="en" sz="1800">
                <a:latin typeface="Quicksand"/>
                <a:ea typeface="Quicksand"/>
                <a:cs typeface="Quicksand"/>
                <a:sym typeface="Quicksand"/>
              </a:rPr>
              <a:t>Decide what your group will measure on our walk. </a:t>
            </a:r>
            <a:endParaRPr sz="1800">
              <a:latin typeface="Quicksand"/>
              <a:ea typeface="Quicksand"/>
              <a:cs typeface="Quicksand"/>
              <a:sym typeface="Quicksand"/>
            </a:endParaRPr>
          </a:p>
          <a:p>
            <a:pPr indent="-342900" lvl="1" marL="914400" rtl="0" algn="l">
              <a:spcBef>
                <a:spcPts val="1000"/>
              </a:spcBef>
              <a:spcAft>
                <a:spcPts val="0"/>
              </a:spcAft>
              <a:buSzPts val="1800"/>
              <a:buFont typeface="Quicksand"/>
              <a:buChar char="○"/>
            </a:pPr>
            <a:r>
              <a:rPr lang="en" sz="1800">
                <a:latin typeface="Quicksand"/>
                <a:ea typeface="Quicksand"/>
                <a:cs typeface="Quicksand"/>
                <a:sym typeface="Quicksand"/>
              </a:rPr>
              <a:t>Your group will make a poster with a line plot with these measurements once we are done with the walk.</a:t>
            </a:r>
            <a:endParaRPr sz="1800">
              <a:latin typeface="Quicksand"/>
              <a:ea typeface="Quicksand"/>
              <a:cs typeface="Quicksand"/>
              <a:sym typeface="Quicksand"/>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66"/>
          <p:cNvSpPr txBox="1"/>
          <p:nvPr>
            <p:ph type="ctrTitle"/>
          </p:nvPr>
        </p:nvSpPr>
        <p:spPr>
          <a:xfrm>
            <a:off x="1065900" y="476950"/>
            <a:ext cx="6920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Line Plot Poster Gallery Walk </a:t>
            </a:r>
            <a:endParaRPr b="0" sz="3000">
              <a:solidFill>
                <a:srgbClr val="595959"/>
              </a:solidFill>
              <a:latin typeface="Hepta Slab"/>
              <a:ea typeface="Hepta Slab"/>
              <a:cs typeface="Hepta Slab"/>
              <a:sym typeface="Hepta Slab"/>
            </a:endParaRPr>
          </a:p>
        </p:txBody>
      </p:sp>
      <p:sp>
        <p:nvSpPr>
          <p:cNvPr id="587" name="Google Shape;587;p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88" name="Google Shape;588;p66"/>
          <p:cNvSpPr txBox="1"/>
          <p:nvPr/>
        </p:nvSpPr>
        <p:spPr>
          <a:xfrm>
            <a:off x="668850" y="1551500"/>
            <a:ext cx="78063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800">
                <a:latin typeface="Livvic"/>
                <a:ea typeface="Livvic"/>
                <a:cs typeface="Livvic"/>
                <a:sym typeface="Livvic"/>
              </a:rPr>
              <a:t>Make a poster with a line plot that represents your data from the last activity. </a:t>
            </a:r>
            <a:endParaRPr sz="2800">
              <a:latin typeface="Livvic"/>
              <a:ea typeface="Livvic"/>
              <a:cs typeface="Livvic"/>
              <a:sym typeface="Livvic"/>
            </a:endParaRPr>
          </a:p>
        </p:txBody>
      </p:sp>
      <p:pic>
        <p:nvPicPr>
          <p:cNvPr id="589" name="Google Shape;589;p66"/>
          <p:cNvPicPr preferRelativeResize="0"/>
          <p:nvPr/>
        </p:nvPicPr>
        <p:blipFill>
          <a:blip r:embed="rId3">
            <a:alphaModFix/>
          </a:blip>
          <a:stretch>
            <a:fillRect/>
          </a:stretch>
        </p:blipFill>
        <p:spPr>
          <a:xfrm>
            <a:off x="3377000" y="2895225"/>
            <a:ext cx="2562350" cy="1559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pic>
        <p:nvPicPr>
          <p:cNvPr id="594" name="Google Shape;594;p67"/>
          <p:cNvPicPr preferRelativeResize="0"/>
          <p:nvPr/>
        </p:nvPicPr>
        <p:blipFill>
          <a:blip r:embed="rId3">
            <a:alphaModFix/>
          </a:blip>
          <a:stretch>
            <a:fillRect/>
          </a:stretch>
        </p:blipFill>
        <p:spPr>
          <a:xfrm>
            <a:off x="4445639" y="3338651"/>
            <a:ext cx="1890300" cy="1188949"/>
          </a:xfrm>
          <a:prstGeom prst="rect">
            <a:avLst/>
          </a:prstGeom>
          <a:noFill/>
          <a:ln>
            <a:noFill/>
          </a:ln>
        </p:spPr>
      </p:pic>
      <p:sp>
        <p:nvSpPr>
          <p:cNvPr id="595" name="Google Shape;595;p67"/>
          <p:cNvSpPr txBox="1"/>
          <p:nvPr/>
        </p:nvSpPr>
        <p:spPr>
          <a:xfrm flipH="1">
            <a:off x="6297238" y="1986550"/>
            <a:ext cx="2303400" cy="90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are line plots like rulers and number lines? How are they different?</a:t>
            </a:r>
            <a:endParaRPr b="1" sz="1200">
              <a:latin typeface="Quicksand"/>
              <a:ea typeface="Quicksand"/>
              <a:cs typeface="Quicksand"/>
              <a:sym typeface="Quicksand"/>
            </a:endParaRPr>
          </a:p>
        </p:txBody>
      </p:sp>
      <p:sp>
        <p:nvSpPr>
          <p:cNvPr id="596" name="Google Shape;596;p67"/>
          <p:cNvSpPr/>
          <p:nvPr/>
        </p:nvSpPr>
        <p:spPr>
          <a:xfrm>
            <a:off x="5753876" y="1818850"/>
            <a:ext cx="3390124" cy="131861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6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98" name="Google Shape;598;p67"/>
          <p:cNvSpPr txBox="1"/>
          <p:nvPr/>
        </p:nvSpPr>
        <p:spPr>
          <a:xfrm>
            <a:off x="546500" y="525075"/>
            <a:ext cx="7222200" cy="90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Think about what we’ve learned about line plots over the last few lessons. What are some of the most important things you’ve learned about line plots?</a:t>
            </a:r>
            <a:endParaRPr sz="1800">
              <a:latin typeface="Quicksand"/>
              <a:ea typeface="Quicksand"/>
              <a:cs typeface="Quicksand"/>
              <a:sym typeface="Quicksand"/>
            </a:endParaRPr>
          </a:p>
        </p:txBody>
      </p:sp>
      <p:pic>
        <p:nvPicPr>
          <p:cNvPr id="599" name="Google Shape;599;p67"/>
          <p:cNvPicPr preferRelativeResize="0"/>
          <p:nvPr/>
        </p:nvPicPr>
        <p:blipFill>
          <a:blip r:embed="rId4">
            <a:alphaModFix/>
          </a:blip>
          <a:stretch>
            <a:fillRect/>
          </a:stretch>
        </p:blipFill>
        <p:spPr>
          <a:xfrm>
            <a:off x="728475" y="1986550"/>
            <a:ext cx="3184175" cy="2467501"/>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68"/>
          <p:cNvSpPr txBox="1"/>
          <p:nvPr>
            <p:ph idx="1" type="subTitle"/>
          </p:nvPr>
        </p:nvSpPr>
        <p:spPr>
          <a:xfrm>
            <a:off x="777500" y="493325"/>
            <a:ext cx="7772400" cy="7122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605" name="Google Shape;605;p68"/>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68"/>
          <p:cNvSpPr txBox="1"/>
          <p:nvPr/>
        </p:nvSpPr>
        <p:spPr>
          <a:xfrm>
            <a:off x="648900" y="1131350"/>
            <a:ext cx="8001000" cy="240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rgbClr val="434343"/>
                </a:solidFill>
                <a:latin typeface="Hepta Slab"/>
                <a:ea typeface="Hepta Slab"/>
                <a:cs typeface="Hepta Slab"/>
                <a:sym typeface="Hepta Slab"/>
              </a:rPr>
              <a:t>In this section we learned how to measure lengths using rulers marked with halves and quarters of an inch.</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l">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600">
                <a:solidFill>
                  <a:srgbClr val="434343"/>
                </a:solidFill>
                <a:latin typeface="Hepta Slab"/>
                <a:ea typeface="Hepta Slab"/>
                <a:cs typeface="Hepta Slab"/>
                <a:sym typeface="Hepta Slab"/>
              </a:rPr>
              <a:t>We learned how to make line plots to show measurements in half inches or quarter inches.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p:txBody>
      </p:sp>
      <p:pic>
        <p:nvPicPr>
          <p:cNvPr id="607" name="Google Shape;607;p68"/>
          <p:cNvPicPr preferRelativeResize="0"/>
          <p:nvPr/>
        </p:nvPicPr>
        <p:blipFill>
          <a:blip r:embed="rId3">
            <a:alphaModFix/>
          </a:blip>
          <a:stretch>
            <a:fillRect/>
          </a:stretch>
        </p:blipFill>
        <p:spPr>
          <a:xfrm>
            <a:off x="2415700" y="1852700"/>
            <a:ext cx="4312601" cy="637100"/>
          </a:xfrm>
          <a:prstGeom prst="rect">
            <a:avLst/>
          </a:prstGeom>
          <a:noFill/>
          <a:ln cap="flat" cmpd="sng" w="19050">
            <a:solidFill>
              <a:schemeClr val="dk2"/>
            </a:solidFill>
            <a:prstDash val="solid"/>
            <a:round/>
            <a:headEnd len="sm" w="sm" type="none"/>
            <a:tailEnd len="sm" w="sm" type="none"/>
          </a:ln>
        </p:spPr>
      </p:pic>
      <p:pic>
        <p:nvPicPr>
          <p:cNvPr id="608" name="Google Shape;608;p68"/>
          <p:cNvPicPr preferRelativeResize="0"/>
          <p:nvPr/>
        </p:nvPicPr>
        <p:blipFill>
          <a:blip r:embed="rId4">
            <a:alphaModFix/>
          </a:blip>
          <a:stretch>
            <a:fillRect/>
          </a:stretch>
        </p:blipFill>
        <p:spPr>
          <a:xfrm>
            <a:off x="2169288" y="3283750"/>
            <a:ext cx="4960224" cy="1159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612" name="Shape 612"/>
        <p:cNvGrpSpPr/>
        <p:nvPr/>
      </p:nvGrpSpPr>
      <p:grpSpPr>
        <a:xfrm>
          <a:off x="0" y="0"/>
          <a:ext cx="0" cy="0"/>
          <a:chOff x="0" y="0"/>
          <a:chExt cx="0" cy="0"/>
        </a:xfrm>
      </p:grpSpPr>
      <p:sp>
        <p:nvSpPr>
          <p:cNvPr id="613" name="Google Shape;613;p69"/>
          <p:cNvSpPr txBox="1"/>
          <p:nvPr>
            <p:ph type="ctrTitle"/>
          </p:nvPr>
        </p:nvSpPr>
        <p:spPr>
          <a:xfrm>
            <a:off x="784525" y="1704800"/>
            <a:ext cx="7464900" cy="92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Estimate and </a:t>
            </a:r>
            <a:endParaRPr sz="42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200">
                <a:solidFill>
                  <a:srgbClr val="434343"/>
                </a:solidFill>
                <a:latin typeface="Hepta Slab"/>
                <a:ea typeface="Hepta Slab"/>
                <a:cs typeface="Hepta Slab"/>
                <a:sym typeface="Hepta Slab"/>
              </a:rPr>
              <a:t>Measure Weight</a:t>
            </a:r>
            <a:endParaRPr sz="4200">
              <a:solidFill>
                <a:srgbClr val="434343"/>
              </a:solidFill>
              <a:latin typeface="Hepta Slab"/>
              <a:ea typeface="Hepta Slab"/>
              <a:cs typeface="Hepta Slab"/>
              <a:sym typeface="Hepta Slab"/>
            </a:endParaRPr>
          </a:p>
        </p:txBody>
      </p:sp>
      <p:sp>
        <p:nvSpPr>
          <p:cNvPr id="614" name="Google Shape;614;p69"/>
          <p:cNvSpPr txBox="1"/>
          <p:nvPr/>
        </p:nvSpPr>
        <p:spPr>
          <a:xfrm>
            <a:off x="2418325" y="2601550"/>
            <a:ext cx="5544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          Let’s measure and estimate weight. </a:t>
            </a:r>
            <a:endParaRPr>
              <a:latin typeface="Quicksand"/>
              <a:ea typeface="Quicksand"/>
              <a:cs typeface="Quicksand"/>
              <a:sym typeface="Quicksand"/>
            </a:endParaRPr>
          </a:p>
        </p:txBody>
      </p:sp>
      <p:sp>
        <p:nvSpPr>
          <p:cNvPr id="615" name="Google Shape;615;p69"/>
          <p:cNvSpPr/>
          <p:nvPr/>
        </p:nvSpPr>
        <p:spPr>
          <a:xfrm>
            <a:off x="2418327" y="26015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6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3.MD.A.2</a:t>
            </a:r>
            <a:endParaRPr sz="1100">
              <a:latin typeface="Quicksand"/>
              <a:ea typeface="Quicksand"/>
              <a:cs typeface="Quicksand"/>
              <a:sym typeface="Quicksand"/>
            </a:endParaRPr>
          </a:p>
        </p:txBody>
      </p:sp>
      <p:sp>
        <p:nvSpPr>
          <p:cNvPr id="617" name="Google Shape;617;p69"/>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21" name="Shape 621"/>
        <p:cNvGrpSpPr/>
        <p:nvPr/>
      </p:nvGrpSpPr>
      <p:grpSpPr>
        <a:xfrm>
          <a:off x="0" y="0"/>
          <a:ext cx="0" cy="0"/>
          <a:chOff x="0" y="0"/>
          <a:chExt cx="0" cy="0"/>
        </a:xfrm>
      </p:grpSpPr>
      <p:sp>
        <p:nvSpPr>
          <p:cNvPr id="622" name="Google Shape;622;p70"/>
          <p:cNvSpPr/>
          <p:nvPr/>
        </p:nvSpPr>
        <p:spPr>
          <a:xfrm>
            <a:off x="493775" y="1244200"/>
            <a:ext cx="2232252" cy="101844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70"/>
          <p:cNvSpPr txBox="1"/>
          <p:nvPr>
            <p:ph type="ctrTitle"/>
          </p:nvPr>
        </p:nvSpPr>
        <p:spPr>
          <a:xfrm>
            <a:off x="975125" y="654625"/>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Notice and Wonder: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Produce Stand</a:t>
            </a:r>
            <a:endParaRPr b="0" sz="2900">
              <a:solidFill>
                <a:srgbClr val="595959"/>
              </a:solidFill>
              <a:latin typeface="Hepta Slab"/>
              <a:ea typeface="Hepta Slab"/>
              <a:cs typeface="Hepta Slab"/>
              <a:sym typeface="Hepta Slab"/>
            </a:endParaRPr>
          </a:p>
        </p:txBody>
      </p:sp>
      <p:sp>
        <p:nvSpPr>
          <p:cNvPr id="624" name="Google Shape;624;p7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25" name="Google Shape;625;p70"/>
          <p:cNvSpPr txBox="1"/>
          <p:nvPr/>
        </p:nvSpPr>
        <p:spPr>
          <a:xfrm>
            <a:off x="545200" y="1553325"/>
            <a:ext cx="2129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What do you notice?</a:t>
            </a:r>
            <a:endParaRPr/>
          </a:p>
        </p:txBody>
      </p:sp>
      <p:sp>
        <p:nvSpPr>
          <p:cNvPr id="626" name="Google Shape;626;p70"/>
          <p:cNvSpPr/>
          <p:nvPr/>
        </p:nvSpPr>
        <p:spPr>
          <a:xfrm>
            <a:off x="6396625" y="3330550"/>
            <a:ext cx="2232252" cy="101844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70"/>
          <p:cNvSpPr txBox="1"/>
          <p:nvPr/>
        </p:nvSpPr>
        <p:spPr>
          <a:xfrm>
            <a:off x="6448050" y="3639675"/>
            <a:ext cx="2129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What do you wonder?</a:t>
            </a:r>
            <a:endParaRPr/>
          </a:p>
        </p:txBody>
      </p:sp>
      <p:pic>
        <p:nvPicPr>
          <p:cNvPr id="628" name="Google Shape;628;p70"/>
          <p:cNvPicPr preferRelativeResize="0"/>
          <p:nvPr/>
        </p:nvPicPr>
        <p:blipFill>
          <a:blip r:embed="rId3">
            <a:alphaModFix/>
          </a:blip>
          <a:stretch>
            <a:fillRect/>
          </a:stretch>
        </p:blipFill>
        <p:spPr>
          <a:xfrm>
            <a:off x="2798850" y="1731799"/>
            <a:ext cx="3473537" cy="22669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71"/>
          <p:cNvSpPr txBox="1"/>
          <p:nvPr>
            <p:ph type="ctrTitle"/>
          </p:nvPr>
        </p:nvSpPr>
        <p:spPr>
          <a:xfrm>
            <a:off x="943925" y="349450"/>
            <a:ext cx="70968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Measure Weight</a:t>
            </a:r>
            <a:endParaRPr b="0" sz="3000">
              <a:solidFill>
                <a:srgbClr val="595959"/>
              </a:solidFill>
              <a:latin typeface="Hepta Slab"/>
              <a:ea typeface="Hepta Slab"/>
              <a:cs typeface="Hepta Slab"/>
              <a:sym typeface="Hepta Slab"/>
            </a:endParaRPr>
          </a:p>
        </p:txBody>
      </p:sp>
      <p:sp>
        <p:nvSpPr>
          <p:cNvPr id="634" name="Google Shape;634;p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635" name="Google Shape;635;p71"/>
          <p:cNvPicPr preferRelativeResize="0"/>
          <p:nvPr/>
        </p:nvPicPr>
        <p:blipFill>
          <a:blip r:embed="rId3">
            <a:alphaModFix/>
          </a:blip>
          <a:stretch>
            <a:fillRect/>
          </a:stretch>
        </p:blipFill>
        <p:spPr>
          <a:xfrm>
            <a:off x="584450" y="1590425"/>
            <a:ext cx="1685925" cy="2524125"/>
          </a:xfrm>
          <a:prstGeom prst="rect">
            <a:avLst/>
          </a:prstGeom>
          <a:noFill/>
          <a:ln cap="flat" cmpd="sng" w="19050">
            <a:solidFill>
              <a:schemeClr val="dk2"/>
            </a:solidFill>
            <a:prstDash val="solid"/>
            <a:round/>
            <a:headEnd len="sm" w="sm" type="none"/>
            <a:tailEnd len="sm" w="sm" type="none"/>
          </a:ln>
        </p:spPr>
      </p:pic>
      <p:pic>
        <p:nvPicPr>
          <p:cNvPr id="636" name="Google Shape;636;p71"/>
          <p:cNvPicPr preferRelativeResize="0"/>
          <p:nvPr/>
        </p:nvPicPr>
        <p:blipFill>
          <a:blip r:embed="rId4">
            <a:alphaModFix/>
          </a:blip>
          <a:stretch>
            <a:fillRect/>
          </a:stretch>
        </p:blipFill>
        <p:spPr>
          <a:xfrm>
            <a:off x="2391925" y="1585663"/>
            <a:ext cx="1400175" cy="2533650"/>
          </a:xfrm>
          <a:prstGeom prst="rect">
            <a:avLst/>
          </a:prstGeom>
          <a:noFill/>
          <a:ln cap="flat" cmpd="sng" w="19050">
            <a:solidFill>
              <a:schemeClr val="dk2"/>
            </a:solidFill>
            <a:prstDash val="solid"/>
            <a:round/>
            <a:headEnd len="sm" w="sm" type="none"/>
            <a:tailEnd len="sm" w="sm" type="none"/>
          </a:ln>
        </p:spPr>
      </p:pic>
      <p:sp>
        <p:nvSpPr>
          <p:cNvPr id="637" name="Google Shape;637;p71"/>
          <p:cNvSpPr txBox="1"/>
          <p:nvPr/>
        </p:nvSpPr>
        <p:spPr>
          <a:xfrm>
            <a:off x="4042800" y="1026550"/>
            <a:ext cx="4649700" cy="384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For each weight measurement, list an example of something you think has about the same weight.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1 gram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Example:</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10 grams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Example:</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c. 100 grams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Example:</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d. 1 kilogram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Example:</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e. 2 kilograms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Example:</a:t>
            </a:r>
            <a:endParaRPr>
              <a:latin typeface="Quicksand"/>
              <a:ea typeface="Quicksand"/>
              <a:cs typeface="Quicksand"/>
              <a:sym typeface="Quicksand"/>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72"/>
          <p:cNvSpPr txBox="1"/>
          <p:nvPr>
            <p:ph type="ctrTitle"/>
          </p:nvPr>
        </p:nvSpPr>
        <p:spPr>
          <a:xfrm>
            <a:off x="943925" y="349450"/>
            <a:ext cx="70968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Measure Weight</a:t>
            </a:r>
            <a:endParaRPr b="0" sz="3000">
              <a:solidFill>
                <a:srgbClr val="595959"/>
              </a:solidFill>
              <a:latin typeface="Hepta Slab"/>
              <a:ea typeface="Hepta Slab"/>
              <a:cs typeface="Hepta Slab"/>
              <a:sym typeface="Hepta Slab"/>
            </a:endParaRPr>
          </a:p>
        </p:txBody>
      </p:sp>
      <p:sp>
        <p:nvSpPr>
          <p:cNvPr id="643" name="Google Shape;643;p7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644" name="Google Shape;644;p72"/>
          <p:cNvPicPr preferRelativeResize="0"/>
          <p:nvPr/>
        </p:nvPicPr>
        <p:blipFill>
          <a:blip r:embed="rId3">
            <a:alphaModFix/>
          </a:blip>
          <a:stretch>
            <a:fillRect/>
          </a:stretch>
        </p:blipFill>
        <p:spPr>
          <a:xfrm>
            <a:off x="563875" y="1381088"/>
            <a:ext cx="1685925" cy="2524125"/>
          </a:xfrm>
          <a:prstGeom prst="rect">
            <a:avLst/>
          </a:prstGeom>
          <a:noFill/>
          <a:ln cap="flat" cmpd="sng" w="19050">
            <a:solidFill>
              <a:schemeClr val="dk2"/>
            </a:solidFill>
            <a:prstDash val="solid"/>
            <a:round/>
            <a:headEnd len="sm" w="sm" type="none"/>
            <a:tailEnd len="sm" w="sm" type="none"/>
          </a:ln>
        </p:spPr>
      </p:pic>
      <p:pic>
        <p:nvPicPr>
          <p:cNvPr id="645" name="Google Shape;645;p72"/>
          <p:cNvPicPr preferRelativeResize="0"/>
          <p:nvPr/>
        </p:nvPicPr>
        <p:blipFill>
          <a:blip r:embed="rId4">
            <a:alphaModFix/>
          </a:blip>
          <a:stretch>
            <a:fillRect/>
          </a:stretch>
        </p:blipFill>
        <p:spPr>
          <a:xfrm>
            <a:off x="2391925" y="1376313"/>
            <a:ext cx="1400175" cy="2533650"/>
          </a:xfrm>
          <a:prstGeom prst="rect">
            <a:avLst/>
          </a:prstGeom>
          <a:noFill/>
          <a:ln cap="flat" cmpd="sng" w="19050">
            <a:solidFill>
              <a:schemeClr val="dk2"/>
            </a:solidFill>
            <a:prstDash val="solid"/>
            <a:round/>
            <a:headEnd len="sm" w="sm" type="none"/>
            <a:tailEnd len="sm" w="sm" type="none"/>
          </a:ln>
        </p:spPr>
      </p:pic>
      <p:sp>
        <p:nvSpPr>
          <p:cNvPr id="646" name="Google Shape;646;p72"/>
          <p:cNvSpPr txBox="1"/>
          <p:nvPr/>
        </p:nvSpPr>
        <p:spPr>
          <a:xfrm>
            <a:off x="4022225" y="1376325"/>
            <a:ext cx="4649700" cy="267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Find some objects around the room that weigh: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a. less than a gram</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b. between 1 and 10 grams </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c. between 10 grams and 100 grams </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d. between 100 grams and 1 kilogram </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e. between 1 kilogram and 2 kilograms </a:t>
            </a:r>
            <a:endParaRPr>
              <a:latin typeface="Quicksand"/>
              <a:ea typeface="Quicksand"/>
              <a:cs typeface="Quicksand"/>
              <a:sym typeface="Quicksand"/>
            </a:endParaRPr>
          </a:p>
          <a:p>
            <a:pPr indent="0" lvl="0" marL="457200" rtl="0" algn="l">
              <a:spcBef>
                <a:spcPts val="1000"/>
              </a:spcBef>
              <a:spcAft>
                <a:spcPts val="1000"/>
              </a:spcAft>
              <a:buNone/>
            </a:pPr>
            <a:r>
              <a:rPr lang="en">
                <a:latin typeface="Quicksand"/>
                <a:ea typeface="Quicksand"/>
                <a:cs typeface="Quicksand"/>
                <a:sym typeface="Quicksand"/>
              </a:rPr>
              <a:t>f. more than 2 kilograms </a:t>
            </a:r>
            <a:endParaRPr>
              <a:latin typeface="Quicksand"/>
              <a:ea typeface="Quicksand"/>
              <a:cs typeface="Quicksand"/>
              <a:sym typeface="Quicksand"/>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50" name="Shape 650"/>
        <p:cNvGrpSpPr/>
        <p:nvPr/>
      </p:nvGrpSpPr>
      <p:grpSpPr>
        <a:xfrm>
          <a:off x="0" y="0"/>
          <a:ext cx="0" cy="0"/>
          <a:chOff x="0" y="0"/>
          <a:chExt cx="0" cy="0"/>
        </a:xfrm>
      </p:grpSpPr>
      <p:sp>
        <p:nvSpPr>
          <p:cNvPr id="651" name="Google Shape;651;p73"/>
          <p:cNvSpPr/>
          <p:nvPr/>
        </p:nvSpPr>
        <p:spPr>
          <a:xfrm>
            <a:off x="493775" y="1244200"/>
            <a:ext cx="2232252" cy="101844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73"/>
          <p:cNvSpPr txBox="1"/>
          <p:nvPr>
            <p:ph type="ctrTitle"/>
          </p:nvPr>
        </p:nvSpPr>
        <p:spPr>
          <a:xfrm>
            <a:off x="1036850" y="333150"/>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Measure in Grams or Kilograms</a:t>
            </a:r>
            <a:endParaRPr b="0" sz="2900">
              <a:solidFill>
                <a:srgbClr val="595959"/>
              </a:solidFill>
              <a:latin typeface="Hepta Slab"/>
              <a:ea typeface="Hepta Slab"/>
              <a:cs typeface="Hepta Slab"/>
              <a:sym typeface="Hepta Slab"/>
            </a:endParaRPr>
          </a:p>
        </p:txBody>
      </p:sp>
      <p:sp>
        <p:nvSpPr>
          <p:cNvPr id="653" name="Google Shape;653;p73"/>
          <p:cNvSpPr txBox="1"/>
          <p:nvPr/>
        </p:nvSpPr>
        <p:spPr>
          <a:xfrm>
            <a:off x="8041150" y="212250"/>
            <a:ext cx="9999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54" name="Google Shape;654;p73"/>
          <p:cNvSpPr txBox="1"/>
          <p:nvPr/>
        </p:nvSpPr>
        <p:spPr>
          <a:xfrm>
            <a:off x="545200" y="1553325"/>
            <a:ext cx="2129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What do you notice?</a:t>
            </a:r>
            <a:endParaRPr/>
          </a:p>
        </p:txBody>
      </p:sp>
      <p:sp>
        <p:nvSpPr>
          <p:cNvPr id="655" name="Google Shape;655;p73"/>
          <p:cNvSpPr/>
          <p:nvPr/>
        </p:nvSpPr>
        <p:spPr>
          <a:xfrm>
            <a:off x="6396625" y="3330550"/>
            <a:ext cx="2232252" cy="101844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73"/>
          <p:cNvSpPr txBox="1"/>
          <p:nvPr/>
        </p:nvSpPr>
        <p:spPr>
          <a:xfrm>
            <a:off x="6448050" y="3639675"/>
            <a:ext cx="2129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What do you wonder?</a:t>
            </a:r>
            <a:endParaRPr/>
          </a:p>
        </p:txBody>
      </p:sp>
      <p:pic>
        <p:nvPicPr>
          <p:cNvPr id="657" name="Google Shape;657;p73"/>
          <p:cNvPicPr preferRelativeResize="0"/>
          <p:nvPr/>
        </p:nvPicPr>
        <p:blipFill>
          <a:blip r:embed="rId3">
            <a:alphaModFix/>
          </a:blip>
          <a:stretch>
            <a:fillRect/>
          </a:stretch>
        </p:blipFill>
        <p:spPr>
          <a:xfrm>
            <a:off x="2878427" y="1335975"/>
            <a:ext cx="3365798" cy="3013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74"/>
          <p:cNvSpPr txBox="1"/>
          <p:nvPr>
            <p:ph type="ctrTitle"/>
          </p:nvPr>
        </p:nvSpPr>
        <p:spPr>
          <a:xfrm>
            <a:off x="508950" y="353650"/>
            <a:ext cx="7531800" cy="66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Measure in Grams or Kilograms</a:t>
            </a:r>
            <a:endParaRPr b="0" sz="3000">
              <a:solidFill>
                <a:srgbClr val="595959"/>
              </a:solidFill>
              <a:latin typeface="Hepta Slab"/>
              <a:ea typeface="Hepta Slab"/>
              <a:cs typeface="Hepta Slab"/>
              <a:sym typeface="Hepta Slab"/>
            </a:endParaRPr>
          </a:p>
        </p:txBody>
      </p:sp>
      <p:sp>
        <p:nvSpPr>
          <p:cNvPr id="663" name="Google Shape;663;p7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64" name="Google Shape;664;p74"/>
          <p:cNvSpPr txBox="1"/>
          <p:nvPr/>
        </p:nvSpPr>
        <p:spPr>
          <a:xfrm>
            <a:off x="905250" y="3576050"/>
            <a:ext cx="7056900" cy="50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Have each person from your group use a balance or a scale to measure the weight of one object from around the room.</a:t>
            </a:r>
            <a:endParaRPr sz="1900">
              <a:latin typeface="Quicksand"/>
              <a:ea typeface="Quicksand"/>
              <a:cs typeface="Quicksand"/>
              <a:sym typeface="Quicksand"/>
            </a:endParaRPr>
          </a:p>
        </p:txBody>
      </p:sp>
      <p:pic>
        <p:nvPicPr>
          <p:cNvPr id="665" name="Google Shape;665;p74"/>
          <p:cNvPicPr preferRelativeResize="0"/>
          <p:nvPr/>
        </p:nvPicPr>
        <p:blipFill>
          <a:blip r:embed="rId3">
            <a:alphaModFix/>
          </a:blip>
          <a:stretch>
            <a:fillRect/>
          </a:stretch>
        </p:blipFill>
        <p:spPr>
          <a:xfrm>
            <a:off x="1662100" y="1151438"/>
            <a:ext cx="5819775" cy="2295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75"/>
          <p:cNvSpPr txBox="1"/>
          <p:nvPr>
            <p:ph type="ctrTitle"/>
          </p:nvPr>
        </p:nvSpPr>
        <p:spPr>
          <a:xfrm>
            <a:off x="508950" y="353650"/>
            <a:ext cx="7531800" cy="66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The Weight of Pets</a:t>
            </a:r>
            <a:endParaRPr b="0" sz="3000">
              <a:solidFill>
                <a:srgbClr val="595959"/>
              </a:solidFill>
              <a:latin typeface="Hepta Slab"/>
              <a:ea typeface="Hepta Slab"/>
              <a:cs typeface="Hepta Slab"/>
              <a:sym typeface="Hepta Slab"/>
            </a:endParaRPr>
          </a:p>
        </p:txBody>
      </p:sp>
      <p:sp>
        <p:nvSpPr>
          <p:cNvPr id="671" name="Google Shape;671;p7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672" name="Google Shape;672;p75"/>
          <p:cNvPicPr preferRelativeResize="0"/>
          <p:nvPr/>
        </p:nvPicPr>
        <p:blipFill>
          <a:blip r:embed="rId3">
            <a:alphaModFix/>
          </a:blip>
          <a:stretch>
            <a:fillRect/>
          </a:stretch>
        </p:blipFill>
        <p:spPr>
          <a:xfrm>
            <a:off x="5602850" y="1108750"/>
            <a:ext cx="2355575" cy="3411350"/>
          </a:xfrm>
          <a:prstGeom prst="rect">
            <a:avLst/>
          </a:prstGeom>
          <a:noFill/>
          <a:ln cap="flat" cmpd="sng" w="19050">
            <a:solidFill>
              <a:schemeClr val="dk2"/>
            </a:solidFill>
            <a:prstDash val="solid"/>
            <a:round/>
            <a:headEnd len="sm" w="sm" type="none"/>
            <a:tailEnd len="sm" w="sm" type="none"/>
          </a:ln>
        </p:spPr>
      </p:pic>
      <p:sp>
        <p:nvSpPr>
          <p:cNvPr id="673" name="Google Shape;673;p75"/>
          <p:cNvSpPr txBox="1"/>
          <p:nvPr/>
        </p:nvSpPr>
        <p:spPr>
          <a:xfrm>
            <a:off x="432050" y="1604775"/>
            <a:ext cx="4865700" cy="1723800"/>
          </a:xfrm>
          <a:prstGeom prst="rect">
            <a:avLst/>
          </a:prstGeom>
          <a:noFill/>
          <a:ln>
            <a:noFill/>
          </a:ln>
        </p:spPr>
        <p:txBody>
          <a:bodyPr anchorCtr="0" anchor="t" bIns="91425" lIns="91425" spcFirstLastPara="1" rIns="91425" wrap="square" tIns="91425">
            <a:spAutoFit/>
          </a:bodyPr>
          <a:lstStyle/>
          <a:p>
            <a:pPr indent="-387350" lvl="0" marL="457200" rtl="0" algn="l">
              <a:spcBef>
                <a:spcPts val="0"/>
              </a:spcBef>
              <a:spcAft>
                <a:spcPts val="0"/>
              </a:spcAft>
              <a:buSzPts val="2500"/>
              <a:buFont typeface="Quicksand"/>
              <a:buChar char="●"/>
            </a:pPr>
            <a:r>
              <a:rPr lang="en" sz="2500">
                <a:latin typeface="Quicksand"/>
                <a:ea typeface="Quicksand"/>
                <a:cs typeface="Quicksand"/>
                <a:sym typeface="Quicksand"/>
              </a:rPr>
              <a:t>Match the pet to the amount that could be its weight. </a:t>
            </a:r>
            <a:endParaRPr sz="2500">
              <a:latin typeface="Quicksand"/>
              <a:ea typeface="Quicksand"/>
              <a:cs typeface="Quicksand"/>
              <a:sym typeface="Quicksand"/>
            </a:endParaRPr>
          </a:p>
          <a:p>
            <a:pPr indent="0" lvl="0" marL="457200" rtl="0" algn="l">
              <a:spcBef>
                <a:spcPts val="0"/>
              </a:spcBef>
              <a:spcAft>
                <a:spcPts val="0"/>
              </a:spcAft>
              <a:buNone/>
            </a:pPr>
            <a:r>
              <a:t/>
            </a:r>
            <a:endParaRPr sz="2500">
              <a:latin typeface="Quicksand"/>
              <a:ea typeface="Quicksand"/>
              <a:cs typeface="Quicksand"/>
              <a:sym typeface="Quicksand"/>
            </a:endParaRPr>
          </a:p>
          <a:p>
            <a:pPr indent="-387350" lvl="0" marL="457200" rtl="0" algn="l">
              <a:spcBef>
                <a:spcPts val="0"/>
              </a:spcBef>
              <a:spcAft>
                <a:spcPts val="0"/>
              </a:spcAft>
              <a:buSzPts val="2500"/>
              <a:buFont typeface="Quicksand"/>
              <a:buChar char="●"/>
            </a:pPr>
            <a:r>
              <a:rPr lang="en" sz="2500">
                <a:latin typeface="Quicksand"/>
                <a:ea typeface="Quicksand"/>
                <a:cs typeface="Quicksand"/>
                <a:sym typeface="Quicksand"/>
              </a:rPr>
              <a:t>Explain your reasoning. </a:t>
            </a:r>
            <a:endParaRPr sz="2500">
              <a:latin typeface="Quicksand"/>
              <a:ea typeface="Quicksand"/>
              <a:cs typeface="Quicksand"/>
              <a:sym typeface="Quicksand"/>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pic>
        <p:nvPicPr>
          <p:cNvPr id="678" name="Google Shape;678;p76"/>
          <p:cNvPicPr preferRelativeResize="0"/>
          <p:nvPr/>
        </p:nvPicPr>
        <p:blipFill>
          <a:blip r:embed="rId3">
            <a:alphaModFix/>
          </a:blip>
          <a:stretch>
            <a:fillRect/>
          </a:stretch>
        </p:blipFill>
        <p:spPr>
          <a:xfrm>
            <a:off x="5657114" y="3145701"/>
            <a:ext cx="1890300" cy="1188949"/>
          </a:xfrm>
          <a:prstGeom prst="rect">
            <a:avLst/>
          </a:prstGeom>
          <a:noFill/>
          <a:ln>
            <a:noFill/>
          </a:ln>
        </p:spPr>
      </p:pic>
      <p:sp>
        <p:nvSpPr>
          <p:cNvPr id="679" name="Google Shape;679;p76"/>
          <p:cNvSpPr txBox="1"/>
          <p:nvPr/>
        </p:nvSpPr>
        <p:spPr>
          <a:xfrm>
            <a:off x="1663975" y="2077475"/>
            <a:ext cx="32262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What advice would you give to someone who was measuring weight for the first time?</a:t>
            </a:r>
            <a:endParaRPr sz="1300">
              <a:latin typeface="Quicksand"/>
              <a:ea typeface="Quicksand"/>
              <a:cs typeface="Quicksand"/>
              <a:sym typeface="Quicksand"/>
            </a:endParaRPr>
          </a:p>
        </p:txBody>
      </p:sp>
      <p:sp>
        <p:nvSpPr>
          <p:cNvPr id="680" name="Google Shape;680;p76"/>
          <p:cNvSpPr/>
          <p:nvPr/>
        </p:nvSpPr>
        <p:spPr>
          <a:xfrm flipH="1">
            <a:off x="1060888" y="1947000"/>
            <a:ext cx="4432387" cy="124949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7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82" name="Google Shape;682;p76"/>
          <p:cNvSpPr txBox="1"/>
          <p:nvPr/>
        </p:nvSpPr>
        <p:spPr>
          <a:xfrm>
            <a:off x="734175" y="336250"/>
            <a:ext cx="7035600" cy="72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Quicksand"/>
                <a:ea typeface="Quicksand"/>
                <a:cs typeface="Quicksand"/>
                <a:sym typeface="Quicksand"/>
              </a:rPr>
              <a:t>Today we learned how to measure and estimate weight. </a:t>
            </a:r>
            <a:endParaRPr sz="3000">
              <a:latin typeface="Quicksand"/>
              <a:ea typeface="Quicksand"/>
              <a:cs typeface="Quicksand"/>
              <a:sym typeface="Quicksand"/>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686" name="Shape 686"/>
        <p:cNvGrpSpPr/>
        <p:nvPr/>
      </p:nvGrpSpPr>
      <p:grpSpPr>
        <a:xfrm>
          <a:off x="0" y="0"/>
          <a:ext cx="0" cy="0"/>
          <a:chOff x="0" y="0"/>
          <a:chExt cx="0" cy="0"/>
        </a:xfrm>
      </p:grpSpPr>
      <p:sp>
        <p:nvSpPr>
          <p:cNvPr id="687" name="Google Shape;687;p77"/>
          <p:cNvSpPr txBox="1"/>
          <p:nvPr>
            <p:ph type="ctrTitle"/>
          </p:nvPr>
        </p:nvSpPr>
        <p:spPr>
          <a:xfrm>
            <a:off x="706350" y="1493663"/>
            <a:ext cx="7731300" cy="1498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Introduction to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400">
                <a:solidFill>
                  <a:srgbClr val="434343"/>
                </a:solidFill>
                <a:latin typeface="Hepta Slab"/>
                <a:ea typeface="Hepta Slab"/>
                <a:cs typeface="Hepta Slab"/>
                <a:sym typeface="Hepta Slab"/>
              </a:rPr>
              <a:t>Liquid Volume</a:t>
            </a:r>
            <a:endParaRPr sz="4400">
              <a:solidFill>
                <a:srgbClr val="434343"/>
              </a:solidFill>
              <a:latin typeface="Hepta Slab"/>
              <a:ea typeface="Hepta Slab"/>
              <a:cs typeface="Hepta Slab"/>
              <a:sym typeface="Hepta Slab"/>
            </a:endParaRPr>
          </a:p>
        </p:txBody>
      </p:sp>
      <p:sp>
        <p:nvSpPr>
          <p:cNvPr id="688" name="Google Shape;688;p77"/>
          <p:cNvSpPr txBox="1"/>
          <p:nvPr/>
        </p:nvSpPr>
        <p:spPr>
          <a:xfrm>
            <a:off x="3152575" y="2920950"/>
            <a:ext cx="6282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about liquid volume.</a:t>
            </a:r>
            <a:endParaRPr>
              <a:latin typeface="Quicksand"/>
              <a:ea typeface="Quicksand"/>
              <a:cs typeface="Quicksand"/>
              <a:sym typeface="Quicksand"/>
            </a:endParaRPr>
          </a:p>
        </p:txBody>
      </p:sp>
      <p:sp>
        <p:nvSpPr>
          <p:cNvPr id="689" name="Google Shape;689;p77"/>
          <p:cNvSpPr/>
          <p:nvPr/>
        </p:nvSpPr>
        <p:spPr>
          <a:xfrm>
            <a:off x="2698202" y="2920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7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3.MD.A.2 </a:t>
            </a:r>
            <a:endParaRPr sz="1100">
              <a:latin typeface="Quicksand"/>
              <a:ea typeface="Quicksand"/>
              <a:cs typeface="Quicksand"/>
              <a:sym typeface="Quicksand"/>
            </a:endParaRPr>
          </a:p>
        </p:txBody>
      </p:sp>
      <p:sp>
        <p:nvSpPr>
          <p:cNvPr id="691" name="Google Shape;691;p77"/>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95" name="Shape 695"/>
        <p:cNvGrpSpPr/>
        <p:nvPr/>
      </p:nvGrpSpPr>
      <p:grpSpPr>
        <a:xfrm>
          <a:off x="0" y="0"/>
          <a:ext cx="0" cy="0"/>
          <a:chOff x="0" y="0"/>
          <a:chExt cx="0" cy="0"/>
        </a:xfrm>
      </p:grpSpPr>
      <p:sp>
        <p:nvSpPr>
          <p:cNvPr id="696" name="Google Shape;696;p78"/>
          <p:cNvSpPr/>
          <p:nvPr/>
        </p:nvSpPr>
        <p:spPr>
          <a:xfrm>
            <a:off x="493775" y="1244200"/>
            <a:ext cx="2232252" cy="101844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78"/>
          <p:cNvSpPr txBox="1"/>
          <p:nvPr>
            <p:ph type="ctrTitle"/>
          </p:nvPr>
        </p:nvSpPr>
        <p:spPr>
          <a:xfrm>
            <a:off x="975125" y="654625"/>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Notice and Wonder: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The Bowl and the Jar</a:t>
            </a:r>
            <a:endParaRPr b="0" sz="2900">
              <a:solidFill>
                <a:srgbClr val="595959"/>
              </a:solidFill>
              <a:latin typeface="Hepta Slab"/>
              <a:ea typeface="Hepta Slab"/>
              <a:cs typeface="Hepta Slab"/>
              <a:sym typeface="Hepta Slab"/>
            </a:endParaRPr>
          </a:p>
        </p:txBody>
      </p:sp>
      <p:sp>
        <p:nvSpPr>
          <p:cNvPr id="698" name="Google Shape;698;p7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99" name="Google Shape;699;p78"/>
          <p:cNvSpPr txBox="1"/>
          <p:nvPr/>
        </p:nvSpPr>
        <p:spPr>
          <a:xfrm>
            <a:off x="545200" y="1553325"/>
            <a:ext cx="2129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What do you notice?</a:t>
            </a:r>
            <a:endParaRPr/>
          </a:p>
        </p:txBody>
      </p:sp>
      <p:sp>
        <p:nvSpPr>
          <p:cNvPr id="700" name="Google Shape;700;p78"/>
          <p:cNvSpPr/>
          <p:nvPr/>
        </p:nvSpPr>
        <p:spPr>
          <a:xfrm>
            <a:off x="6396625" y="3330550"/>
            <a:ext cx="2232252" cy="101844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78"/>
          <p:cNvSpPr txBox="1"/>
          <p:nvPr/>
        </p:nvSpPr>
        <p:spPr>
          <a:xfrm>
            <a:off x="6448050" y="3639675"/>
            <a:ext cx="2129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What do you wonder?</a:t>
            </a:r>
            <a:endParaRPr/>
          </a:p>
        </p:txBody>
      </p:sp>
      <p:pic>
        <p:nvPicPr>
          <p:cNvPr id="702" name="Google Shape;702;p78"/>
          <p:cNvPicPr preferRelativeResize="0"/>
          <p:nvPr/>
        </p:nvPicPr>
        <p:blipFill>
          <a:blip r:embed="rId3">
            <a:alphaModFix/>
          </a:blip>
          <a:stretch>
            <a:fillRect/>
          </a:stretch>
        </p:blipFill>
        <p:spPr>
          <a:xfrm>
            <a:off x="2940175" y="1887215"/>
            <a:ext cx="3067050" cy="2152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79"/>
          <p:cNvSpPr txBox="1"/>
          <p:nvPr>
            <p:ph type="ctrTitle"/>
          </p:nvPr>
        </p:nvSpPr>
        <p:spPr>
          <a:xfrm>
            <a:off x="474675" y="267250"/>
            <a:ext cx="7772400" cy="72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Volume Estimation Exploration</a:t>
            </a:r>
            <a:endParaRPr b="0" sz="3000">
              <a:solidFill>
                <a:srgbClr val="595959"/>
              </a:solidFill>
              <a:latin typeface="Hepta Slab"/>
              <a:ea typeface="Hepta Slab"/>
              <a:cs typeface="Hepta Slab"/>
              <a:sym typeface="Hepta Slab"/>
            </a:endParaRPr>
          </a:p>
        </p:txBody>
      </p:sp>
      <p:sp>
        <p:nvSpPr>
          <p:cNvPr id="708" name="Google Shape;708;p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09" name="Google Shape;709;p79"/>
          <p:cNvSpPr txBox="1"/>
          <p:nvPr/>
        </p:nvSpPr>
        <p:spPr>
          <a:xfrm>
            <a:off x="574550" y="1219750"/>
            <a:ext cx="4229400" cy="9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latin typeface="Quicksand"/>
                <a:ea typeface="Quicksand"/>
                <a:cs typeface="Quicksand"/>
                <a:sym typeface="Quicksand"/>
              </a:rPr>
              <a:t>1. How many units do you think container A will hold? </a:t>
            </a:r>
            <a:endParaRPr sz="1300">
              <a:latin typeface="Quicksand"/>
              <a:ea typeface="Quicksand"/>
              <a:cs typeface="Quicksand"/>
              <a:sym typeface="Quicksand"/>
            </a:endParaRPr>
          </a:p>
          <a:p>
            <a:pPr indent="0" lvl="0" marL="0" rtl="0" algn="l">
              <a:spcBef>
                <a:spcPts val="1000"/>
              </a:spcBef>
              <a:spcAft>
                <a:spcPts val="0"/>
              </a:spcAft>
              <a:buNone/>
            </a:pPr>
            <a:r>
              <a:rPr lang="en" sz="1300">
                <a:latin typeface="Quicksand"/>
                <a:ea typeface="Quicksand"/>
                <a:cs typeface="Quicksand"/>
                <a:sym typeface="Quicksand"/>
              </a:rPr>
              <a:t>	Record an estimate that is: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rPr lang="en" sz="1300">
                <a:latin typeface="Quicksand"/>
                <a:ea typeface="Quicksand"/>
                <a:cs typeface="Quicksand"/>
                <a:sym typeface="Quicksand"/>
              </a:rPr>
              <a:t>2. How many units do you think container B will hold?</a:t>
            </a:r>
            <a:endParaRPr sz="1300">
              <a:latin typeface="Quicksand"/>
              <a:ea typeface="Quicksand"/>
              <a:cs typeface="Quicksand"/>
              <a:sym typeface="Quicksand"/>
            </a:endParaRPr>
          </a:p>
          <a:p>
            <a:pPr indent="0" lvl="0" marL="0" rtl="0" algn="l">
              <a:spcBef>
                <a:spcPts val="100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	Record an estimate that is: </a:t>
            </a:r>
            <a:endParaRPr sz="1300">
              <a:solidFill>
                <a:schemeClr val="dk1"/>
              </a:solidFill>
              <a:latin typeface="Quicksand"/>
              <a:ea typeface="Quicksand"/>
              <a:cs typeface="Quicksand"/>
              <a:sym typeface="Quicksand"/>
            </a:endParaRPr>
          </a:p>
          <a:p>
            <a:pPr indent="0" lvl="0" marL="0" rtl="0" algn="l">
              <a:spcBef>
                <a:spcPts val="1000"/>
              </a:spcBef>
              <a:spcAft>
                <a:spcPts val="1000"/>
              </a:spcAft>
              <a:buNone/>
            </a:pPr>
            <a:r>
              <a:rPr lang="en" sz="1300">
                <a:latin typeface="Quicksand"/>
                <a:ea typeface="Quicksand"/>
                <a:cs typeface="Quicksand"/>
                <a:sym typeface="Quicksand"/>
              </a:rPr>
              <a:t> </a:t>
            </a:r>
            <a:endParaRPr sz="1300">
              <a:latin typeface="Quicksand"/>
              <a:ea typeface="Quicksand"/>
              <a:cs typeface="Quicksand"/>
              <a:sym typeface="Quicksand"/>
            </a:endParaRPr>
          </a:p>
        </p:txBody>
      </p:sp>
      <p:sp>
        <p:nvSpPr>
          <p:cNvPr id="710" name="Google Shape;710;p79"/>
          <p:cNvSpPr txBox="1"/>
          <p:nvPr/>
        </p:nvSpPr>
        <p:spPr>
          <a:xfrm>
            <a:off x="4845175" y="1738500"/>
            <a:ext cx="4042800" cy="118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3. Use the unit container to compare the liquid volume that containers A and B hold.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Which container holds the greater volume?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How do you know?</a:t>
            </a:r>
            <a:endParaRPr sz="1300">
              <a:latin typeface="Quicksand"/>
              <a:ea typeface="Quicksand"/>
              <a:cs typeface="Quicksand"/>
              <a:sym typeface="Quicksand"/>
            </a:endParaRPr>
          </a:p>
        </p:txBody>
      </p:sp>
      <p:pic>
        <p:nvPicPr>
          <p:cNvPr id="711" name="Google Shape;711;p79"/>
          <p:cNvPicPr preferRelativeResize="0"/>
          <p:nvPr/>
        </p:nvPicPr>
        <p:blipFill>
          <a:blip r:embed="rId3">
            <a:alphaModFix/>
          </a:blip>
          <a:stretch>
            <a:fillRect/>
          </a:stretch>
        </p:blipFill>
        <p:spPr>
          <a:xfrm>
            <a:off x="995925" y="2006375"/>
            <a:ext cx="2194950" cy="775201"/>
          </a:xfrm>
          <a:prstGeom prst="rect">
            <a:avLst/>
          </a:prstGeom>
          <a:noFill/>
          <a:ln cap="flat" cmpd="sng" w="19050">
            <a:solidFill>
              <a:schemeClr val="dk2"/>
            </a:solidFill>
            <a:prstDash val="solid"/>
            <a:round/>
            <a:headEnd len="sm" w="sm" type="none"/>
            <a:tailEnd len="sm" w="sm" type="none"/>
          </a:ln>
        </p:spPr>
      </p:pic>
      <p:pic>
        <p:nvPicPr>
          <p:cNvPr id="712" name="Google Shape;712;p79"/>
          <p:cNvPicPr preferRelativeResize="0"/>
          <p:nvPr/>
        </p:nvPicPr>
        <p:blipFill>
          <a:blip r:embed="rId3">
            <a:alphaModFix/>
          </a:blip>
          <a:stretch>
            <a:fillRect/>
          </a:stretch>
        </p:blipFill>
        <p:spPr>
          <a:xfrm>
            <a:off x="1055750" y="3665075"/>
            <a:ext cx="2194950" cy="775200"/>
          </a:xfrm>
          <a:prstGeom prst="rect">
            <a:avLst/>
          </a:prstGeom>
          <a:noFill/>
          <a:ln cap="flat" cmpd="sng" w="19050">
            <a:solidFill>
              <a:schemeClr val="dk2"/>
            </a:solidFill>
            <a:prstDash val="solid"/>
            <a:round/>
            <a:headEnd len="sm" w="sm" type="none"/>
            <a:tailEnd len="sm" w="sm" type="none"/>
          </a:ln>
        </p:spPr>
      </p:pic>
      <p:pic>
        <p:nvPicPr>
          <p:cNvPr id="713" name="Google Shape;713;p79"/>
          <p:cNvPicPr preferRelativeResize="0"/>
          <p:nvPr/>
        </p:nvPicPr>
        <p:blipFill>
          <a:blip r:embed="rId4">
            <a:alphaModFix/>
          </a:blip>
          <a:stretch>
            <a:fillRect/>
          </a:stretch>
        </p:blipFill>
        <p:spPr>
          <a:xfrm>
            <a:off x="5820525" y="3262389"/>
            <a:ext cx="1442075" cy="1358386"/>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80"/>
          <p:cNvSpPr/>
          <p:nvPr/>
        </p:nvSpPr>
        <p:spPr>
          <a:xfrm>
            <a:off x="5237200" y="1460750"/>
            <a:ext cx="2804652" cy="69951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80"/>
          <p:cNvSpPr/>
          <p:nvPr/>
        </p:nvSpPr>
        <p:spPr>
          <a:xfrm>
            <a:off x="623525" y="1035200"/>
            <a:ext cx="3600504" cy="84153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80"/>
          <p:cNvSpPr txBox="1"/>
          <p:nvPr>
            <p:ph type="ctrTitle"/>
          </p:nvPr>
        </p:nvSpPr>
        <p:spPr>
          <a:xfrm>
            <a:off x="313263" y="2672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Liquid Volume in Liters</a:t>
            </a:r>
            <a:endParaRPr b="0" sz="2100">
              <a:solidFill>
                <a:srgbClr val="595959"/>
              </a:solidFill>
              <a:latin typeface="Hepta Slab"/>
              <a:ea typeface="Hepta Slab"/>
              <a:cs typeface="Hepta Slab"/>
              <a:sym typeface="Hepta Slab"/>
            </a:endParaRPr>
          </a:p>
        </p:txBody>
      </p:sp>
      <p:sp>
        <p:nvSpPr>
          <p:cNvPr id="721" name="Google Shape;721;p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722" name="Google Shape;722;p80"/>
          <p:cNvPicPr preferRelativeResize="0"/>
          <p:nvPr/>
        </p:nvPicPr>
        <p:blipFill>
          <a:blip r:embed="rId3">
            <a:alphaModFix/>
          </a:blip>
          <a:stretch>
            <a:fillRect/>
          </a:stretch>
        </p:blipFill>
        <p:spPr>
          <a:xfrm>
            <a:off x="954825" y="2024275"/>
            <a:ext cx="3057525" cy="2124075"/>
          </a:xfrm>
          <a:prstGeom prst="rect">
            <a:avLst/>
          </a:prstGeom>
          <a:noFill/>
          <a:ln>
            <a:noFill/>
          </a:ln>
        </p:spPr>
      </p:pic>
      <p:sp>
        <p:nvSpPr>
          <p:cNvPr id="723" name="Google Shape;723;p80"/>
          <p:cNvSpPr txBox="1"/>
          <p:nvPr/>
        </p:nvSpPr>
        <p:spPr>
          <a:xfrm>
            <a:off x="894975" y="1183000"/>
            <a:ext cx="3057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How many liters of water will fit in the large container? </a:t>
            </a:r>
            <a:endParaRPr>
              <a:latin typeface="Quicksand"/>
              <a:ea typeface="Quicksand"/>
              <a:cs typeface="Quicksand"/>
              <a:sym typeface="Quicksand"/>
            </a:endParaRPr>
          </a:p>
        </p:txBody>
      </p:sp>
      <p:sp>
        <p:nvSpPr>
          <p:cNvPr id="724" name="Google Shape;724;p80"/>
          <p:cNvSpPr txBox="1"/>
          <p:nvPr/>
        </p:nvSpPr>
        <p:spPr>
          <a:xfrm>
            <a:off x="5110725" y="1561700"/>
            <a:ext cx="3057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Record an estimate that is: </a:t>
            </a:r>
            <a:endParaRPr>
              <a:latin typeface="Quicksand"/>
              <a:ea typeface="Quicksand"/>
              <a:cs typeface="Quicksand"/>
              <a:sym typeface="Quicksand"/>
            </a:endParaRPr>
          </a:p>
        </p:txBody>
      </p:sp>
      <p:graphicFrame>
        <p:nvGraphicFramePr>
          <p:cNvPr id="725" name="Google Shape;725;p80"/>
          <p:cNvGraphicFramePr/>
          <p:nvPr/>
        </p:nvGraphicFramePr>
        <p:xfrm>
          <a:off x="4959300" y="2725675"/>
          <a:ext cx="3000000" cy="3000000"/>
        </p:xfrm>
        <a:graphic>
          <a:graphicData uri="http://schemas.openxmlformats.org/drawingml/2006/table">
            <a:tbl>
              <a:tblPr>
                <a:noFill/>
                <a:tableStyleId>{7F408DF1-B5C4-4120-A3A1-E4C3B163CA20}</a:tableStyleId>
              </a:tblPr>
              <a:tblGrid>
                <a:gridCol w="1183700"/>
                <a:gridCol w="1183700"/>
                <a:gridCol w="1183700"/>
              </a:tblGrid>
              <a:tr h="381000">
                <a:tc>
                  <a:txBody>
                    <a:bodyPr/>
                    <a:lstStyle/>
                    <a:p>
                      <a:pPr indent="0" lvl="0" marL="0" rtl="0" algn="ctr">
                        <a:spcBef>
                          <a:spcPts val="0"/>
                        </a:spcBef>
                        <a:spcAft>
                          <a:spcPts val="0"/>
                        </a:spcAft>
                        <a:buNone/>
                      </a:pPr>
                      <a:r>
                        <a:rPr b="1" lang="en">
                          <a:latin typeface="Quicksand"/>
                          <a:ea typeface="Quicksand"/>
                          <a:cs typeface="Quicksand"/>
                          <a:sym typeface="Quicksand"/>
                        </a:rPr>
                        <a:t>Too low</a:t>
                      </a:r>
                      <a:endParaRPr b="1">
                        <a:latin typeface="Quicksand"/>
                        <a:ea typeface="Quicksand"/>
                        <a:cs typeface="Quicksand"/>
                        <a:sym typeface="Quicksand"/>
                      </a:endParaRPr>
                    </a:p>
                  </a:txBody>
                  <a:tcPr marT="91425" marB="91425" marR="91425" marL="91425"/>
                </a:tc>
                <a:tc>
                  <a:txBody>
                    <a:bodyPr/>
                    <a:lstStyle/>
                    <a:p>
                      <a:pPr indent="0" lvl="0" marL="0" rtl="0" algn="ctr">
                        <a:spcBef>
                          <a:spcPts val="0"/>
                        </a:spcBef>
                        <a:spcAft>
                          <a:spcPts val="0"/>
                        </a:spcAft>
                        <a:buNone/>
                      </a:pPr>
                      <a:r>
                        <a:rPr b="1" lang="en">
                          <a:latin typeface="Quicksand"/>
                          <a:ea typeface="Quicksand"/>
                          <a:cs typeface="Quicksand"/>
                          <a:sym typeface="Quicksand"/>
                        </a:rPr>
                        <a:t>About right</a:t>
                      </a:r>
                      <a:endParaRPr b="1">
                        <a:latin typeface="Quicksand"/>
                        <a:ea typeface="Quicksand"/>
                        <a:cs typeface="Quicksand"/>
                        <a:sym typeface="Quicksand"/>
                      </a:endParaRPr>
                    </a:p>
                  </a:txBody>
                  <a:tcPr marT="91425" marB="91425" marR="91425" marL="91425"/>
                </a:tc>
                <a:tc>
                  <a:txBody>
                    <a:bodyPr/>
                    <a:lstStyle/>
                    <a:p>
                      <a:pPr indent="0" lvl="0" marL="0" rtl="0" algn="ctr">
                        <a:spcBef>
                          <a:spcPts val="0"/>
                        </a:spcBef>
                        <a:spcAft>
                          <a:spcPts val="0"/>
                        </a:spcAft>
                        <a:buNone/>
                      </a:pPr>
                      <a:r>
                        <a:rPr b="1" lang="en">
                          <a:latin typeface="Quicksand"/>
                          <a:ea typeface="Quicksand"/>
                          <a:cs typeface="Quicksand"/>
                          <a:sym typeface="Quicksand"/>
                        </a:rPr>
                        <a:t>Too high</a:t>
                      </a:r>
                      <a:endParaRPr b="1">
                        <a:latin typeface="Quicksand"/>
                        <a:ea typeface="Quicksand"/>
                        <a:cs typeface="Quicksand"/>
                        <a:sym typeface="Quicksand"/>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81"/>
          <p:cNvSpPr txBox="1"/>
          <p:nvPr/>
        </p:nvSpPr>
        <p:spPr>
          <a:xfrm>
            <a:off x="4752900" y="2014575"/>
            <a:ext cx="3200400" cy="125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dk1"/>
                </a:solidFill>
                <a:latin typeface="Quicksand"/>
                <a:ea typeface="Quicksand"/>
                <a:cs typeface="Quicksand"/>
                <a:sym typeface="Quicksand"/>
              </a:rPr>
              <a:t>How would you describe liquid volume to someone who didn’t know what it is</a:t>
            </a:r>
            <a:endParaRPr b="1" sz="1800">
              <a:latin typeface="Quicksand"/>
              <a:ea typeface="Quicksand"/>
              <a:cs typeface="Quicksand"/>
              <a:sym typeface="Quicksand"/>
            </a:endParaRPr>
          </a:p>
        </p:txBody>
      </p:sp>
      <p:pic>
        <p:nvPicPr>
          <p:cNvPr id="731" name="Google Shape;731;p81"/>
          <p:cNvPicPr preferRelativeResize="0"/>
          <p:nvPr/>
        </p:nvPicPr>
        <p:blipFill>
          <a:blip r:embed="rId3">
            <a:alphaModFix/>
          </a:blip>
          <a:stretch>
            <a:fillRect/>
          </a:stretch>
        </p:blipFill>
        <p:spPr>
          <a:xfrm>
            <a:off x="2051750" y="3155925"/>
            <a:ext cx="1989425" cy="1251300"/>
          </a:xfrm>
          <a:prstGeom prst="rect">
            <a:avLst/>
          </a:prstGeom>
          <a:noFill/>
          <a:ln>
            <a:noFill/>
          </a:ln>
        </p:spPr>
      </p:pic>
      <p:sp>
        <p:nvSpPr>
          <p:cNvPr id="732" name="Google Shape;732;p8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33" name="Google Shape;733;p81"/>
          <p:cNvSpPr/>
          <p:nvPr/>
        </p:nvSpPr>
        <p:spPr>
          <a:xfrm>
            <a:off x="4041175" y="1690575"/>
            <a:ext cx="4689411" cy="200246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81"/>
          <p:cNvSpPr txBox="1"/>
          <p:nvPr/>
        </p:nvSpPr>
        <p:spPr>
          <a:xfrm>
            <a:off x="590575" y="548175"/>
            <a:ext cx="7254600" cy="1262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500">
                <a:latin typeface="Quicksand"/>
                <a:ea typeface="Quicksand"/>
                <a:cs typeface="Quicksand"/>
                <a:sym typeface="Quicksand"/>
              </a:rPr>
              <a:t>Today, we learned what liquid volume is. </a:t>
            </a:r>
            <a:endParaRPr sz="3500">
              <a:latin typeface="Quicksand"/>
              <a:ea typeface="Quicksand"/>
              <a:cs typeface="Quicksand"/>
              <a:sym typeface="Quicksand"/>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738" name="Shape 738"/>
        <p:cNvGrpSpPr/>
        <p:nvPr/>
      </p:nvGrpSpPr>
      <p:grpSpPr>
        <a:xfrm>
          <a:off x="0" y="0"/>
          <a:ext cx="0" cy="0"/>
          <a:chOff x="0" y="0"/>
          <a:chExt cx="0" cy="0"/>
        </a:xfrm>
      </p:grpSpPr>
      <p:sp>
        <p:nvSpPr>
          <p:cNvPr id="739" name="Google Shape;739;p82"/>
          <p:cNvSpPr txBox="1"/>
          <p:nvPr>
            <p:ph type="ctrTitle"/>
          </p:nvPr>
        </p:nvSpPr>
        <p:spPr>
          <a:xfrm>
            <a:off x="558750" y="1531138"/>
            <a:ext cx="7941300" cy="14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Measure and Estimate Liquid Volume</a:t>
            </a:r>
            <a:endParaRPr sz="4400">
              <a:solidFill>
                <a:srgbClr val="434343"/>
              </a:solidFill>
              <a:latin typeface="Hepta Slab"/>
              <a:ea typeface="Hepta Slab"/>
              <a:cs typeface="Hepta Slab"/>
              <a:sym typeface="Hepta Slab"/>
            </a:endParaRPr>
          </a:p>
        </p:txBody>
      </p:sp>
      <p:sp>
        <p:nvSpPr>
          <p:cNvPr id="740" name="Google Shape;740;p82"/>
          <p:cNvSpPr txBox="1"/>
          <p:nvPr/>
        </p:nvSpPr>
        <p:spPr>
          <a:xfrm>
            <a:off x="2865275" y="3038700"/>
            <a:ext cx="7383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measure and estimate liquid volume.</a:t>
            </a:r>
            <a:endParaRPr>
              <a:latin typeface="Quicksand"/>
              <a:ea typeface="Quicksand"/>
              <a:cs typeface="Quicksand"/>
              <a:sym typeface="Quicksand"/>
            </a:endParaRPr>
          </a:p>
        </p:txBody>
      </p:sp>
      <p:sp>
        <p:nvSpPr>
          <p:cNvPr id="741" name="Google Shape;741;p82"/>
          <p:cNvSpPr/>
          <p:nvPr/>
        </p:nvSpPr>
        <p:spPr>
          <a:xfrm>
            <a:off x="2478102" y="30386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8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3.MD.A.2, 3.NF.A, 3.OA.C.7</a:t>
            </a:r>
            <a:endParaRPr sz="1100">
              <a:latin typeface="Quicksand"/>
              <a:ea typeface="Quicksand"/>
              <a:cs typeface="Quicksand"/>
              <a:sym typeface="Quicksand"/>
            </a:endParaRPr>
          </a:p>
        </p:txBody>
      </p:sp>
      <p:sp>
        <p:nvSpPr>
          <p:cNvPr id="743" name="Google Shape;743;p82"/>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83"/>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83"/>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Number Talk: Divide by 3</a:t>
            </a:r>
            <a:endParaRPr b="0" sz="2600">
              <a:solidFill>
                <a:srgbClr val="595959"/>
              </a:solidFill>
              <a:latin typeface="Hepta Slab"/>
              <a:ea typeface="Hepta Slab"/>
              <a:cs typeface="Hepta Slab"/>
              <a:sym typeface="Hepta Slab"/>
            </a:endParaRPr>
          </a:p>
        </p:txBody>
      </p:sp>
      <p:sp>
        <p:nvSpPr>
          <p:cNvPr id="750" name="Google Shape;750;p8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51" name="Google Shape;751;p83"/>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Find the value of each expression mentally. </a:t>
            </a:r>
            <a:br>
              <a:rPr lang="en">
                <a:latin typeface="Quicksand"/>
                <a:ea typeface="Quicksand"/>
                <a:cs typeface="Quicksand"/>
                <a:sym typeface="Quicksand"/>
              </a:rPr>
            </a:b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752" name="Google Shape;752;p83"/>
          <p:cNvPicPr preferRelativeResize="0"/>
          <p:nvPr/>
        </p:nvPicPr>
        <p:blipFill>
          <a:blip r:embed="rId3">
            <a:alphaModFix/>
          </a:blip>
          <a:stretch>
            <a:fillRect/>
          </a:stretch>
        </p:blipFill>
        <p:spPr>
          <a:xfrm>
            <a:off x="3608850" y="1875963"/>
            <a:ext cx="2493250" cy="1391575"/>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84"/>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84"/>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Number Talk: Divide by 3</a:t>
            </a:r>
            <a:endParaRPr b="0" sz="2600">
              <a:solidFill>
                <a:srgbClr val="595959"/>
              </a:solidFill>
              <a:latin typeface="Hepta Slab"/>
              <a:ea typeface="Hepta Slab"/>
              <a:cs typeface="Hepta Slab"/>
              <a:sym typeface="Hepta Slab"/>
            </a:endParaRPr>
          </a:p>
        </p:txBody>
      </p:sp>
      <p:sp>
        <p:nvSpPr>
          <p:cNvPr id="759" name="Google Shape;759;p8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60" name="Google Shape;760;p84"/>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Find the value of each expression mentally. </a:t>
            </a:r>
            <a:br>
              <a:rPr lang="en">
                <a:latin typeface="Quicksand"/>
                <a:ea typeface="Quicksand"/>
                <a:cs typeface="Quicksand"/>
                <a:sym typeface="Quicksand"/>
              </a:rPr>
            </a:b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761" name="Google Shape;761;p84"/>
          <p:cNvPicPr preferRelativeResize="0"/>
          <p:nvPr/>
        </p:nvPicPr>
        <p:blipFill>
          <a:blip r:embed="rId3">
            <a:alphaModFix/>
          </a:blip>
          <a:stretch>
            <a:fillRect/>
          </a:stretch>
        </p:blipFill>
        <p:spPr>
          <a:xfrm>
            <a:off x="3563707" y="1994275"/>
            <a:ext cx="2624875" cy="115495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85"/>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85"/>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Number Talk: Divide by 3</a:t>
            </a:r>
            <a:endParaRPr b="0" sz="2600">
              <a:solidFill>
                <a:srgbClr val="595959"/>
              </a:solidFill>
              <a:latin typeface="Hepta Slab"/>
              <a:ea typeface="Hepta Slab"/>
              <a:cs typeface="Hepta Slab"/>
              <a:sym typeface="Hepta Slab"/>
            </a:endParaRPr>
          </a:p>
        </p:txBody>
      </p:sp>
      <p:sp>
        <p:nvSpPr>
          <p:cNvPr id="768" name="Google Shape;768;p8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69" name="Google Shape;769;p85"/>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Find the value of each expression mentally. </a:t>
            </a:r>
            <a:br>
              <a:rPr lang="en">
                <a:latin typeface="Quicksand"/>
                <a:ea typeface="Quicksand"/>
                <a:cs typeface="Quicksand"/>
                <a:sym typeface="Quicksand"/>
              </a:rPr>
            </a:b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770" name="Google Shape;770;p85"/>
          <p:cNvPicPr preferRelativeResize="0"/>
          <p:nvPr/>
        </p:nvPicPr>
        <p:blipFill>
          <a:blip r:embed="rId3">
            <a:alphaModFix/>
          </a:blip>
          <a:stretch>
            <a:fillRect/>
          </a:stretch>
        </p:blipFill>
        <p:spPr>
          <a:xfrm>
            <a:off x="3722000" y="1900275"/>
            <a:ext cx="2388900" cy="156038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sp>
        <p:nvSpPr>
          <p:cNvPr id="775" name="Google Shape;775;p86"/>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86"/>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Number Talk: Divide by 3</a:t>
            </a:r>
            <a:endParaRPr b="0" sz="2600">
              <a:solidFill>
                <a:srgbClr val="595959"/>
              </a:solidFill>
              <a:latin typeface="Hepta Slab"/>
              <a:ea typeface="Hepta Slab"/>
              <a:cs typeface="Hepta Slab"/>
              <a:sym typeface="Hepta Slab"/>
            </a:endParaRPr>
          </a:p>
        </p:txBody>
      </p:sp>
      <p:sp>
        <p:nvSpPr>
          <p:cNvPr id="777" name="Google Shape;777;p8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78" name="Google Shape;778;p86"/>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Find the value of each expression mentally. </a:t>
            </a:r>
            <a:br>
              <a:rPr lang="en">
                <a:latin typeface="Quicksand"/>
                <a:ea typeface="Quicksand"/>
                <a:cs typeface="Quicksand"/>
                <a:sym typeface="Quicksand"/>
              </a:rPr>
            </a:b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779" name="Google Shape;779;p86"/>
          <p:cNvPicPr preferRelativeResize="0"/>
          <p:nvPr/>
        </p:nvPicPr>
        <p:blipFill>
          <a:blip r:embed="rId3">
            <a:alphaModFix/>
          </a:blip>
          <a:stretch>
            <a:fillRect/>
          </a:stretch>
        </p:blipFill>
        <p:spPr>
          <a:xfrm>
            <a:off x="3557400" y="1951725"/>
            <a:ext cx="2522225" cy="151617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sp>
        <p:nvSpPr>
          <p:cNvPr id="784" name="Google Shape;784;p87"/>
          <p:cNvSpPr txBox="1"/>
          <p:nvPr>
            <p:ph type="ctrTitle"/>
          </p:nvPr>
        </p:nvSpPr>
        <p:spPr>
          <a:xfrm>
            <a:off x="583700" y="5367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Estimate Volume</a:t>
            </a:r>
            <a:endParaRPr b="0" sz="3400">
              <a:solidFill>
                <a:srgbClr val="595959"/>
              </a:solidFill>
              <a:latin typeface="Hepta Slab"/>
              <a:ea typeface="Hepta Slab"/>
              <a:cs typeface="Hepta Slab"/>
              <a:sym typeface="Hepta Slab"/>
            </a:endParaRPr>
          </a:p>
        </p:txBody>
      </p:sp>
      <p:sp>
        <p:nvSpPr>
          <p:cNvPr id="785" name="Google Shape;785;p8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86" name="Google Shape;786;p87"/>
          <p:cNvSpPr txBox="1"/>
          <p:nvPr/>
        </p:nvSpPr>
        <p:spPr>
          <a:xfrm>
            <a:off x="627500" y="3613850"/>
            <a:ext cx="4145700" cy="9330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Clare says the bathtub holds about 2 liters.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Jada says the bathtub holds about 20 liters.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Kiran says the bathtub holds about 200 liters</a:t>
            </a:r>
            <a:endParaRPr sz="1300">
              <a:latin typeface="Quicksand"/>
              <a:ea typeface="Quicksand"/>
              <a:cs typeface="Quicksand"/>
              <a:sym typeface="Quicksand"/>
            </a:endParaRPr>
          </a:p>
        </p:txBody>
      </p:sp>
      <p:pic>
        <p:nvPicPr>
          <p:cNvPr id="787" name="Google Shape;787;p87"/>
          <p:cNvPicPr preferRelativeResize="0"/>
          <p:nvPr/>
        </p:nvPicPr>
        <p:blipFill>
          <a:blip r:embed="rId3">
            <a:alphaModFix/>
          </a:blip>
          <a:stretch>
            <a:fillRect/>
          </a:stretch>
        </p:blipFill>
        <p:spPr>
          <a:xfrm>
            <a:off x="1806100" y="1520224"/>
            <a:ext cx="1204950" cy="1977350"/>
          </a:xfrm>
          <a:prstGeom prst="rect">
            <a:avLst/>
          </a:prstGeom>
          <a:noFill/>
          <a:ln>
            <a:noFill/>
          </a:ln>
        </p:spPr>
      </p:pic>
      <p:sp>
        <p:nvSpPr>
          <p:cNvPr id="788" name="Google Shape;788;p87"/>
          <p:cNvSpPr txBox="1"/>
          <p:nvPr/>
        </p:nvSpPr>
        <p:spPr>
          <a:xfrm>
            <a:off x="4773200" y="2202300"/>
            <a:ext cx="35799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Who do you agree with?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Explain or show your reasoning.</a:t>
            </a:r>
            <a:endParaRPr sz="1600">
              <a:latin typeface="Quicksand"/>
              <a:ea typeface="Quicksand"/>
              <a:cs typeface="Quicksand"/>
              <a:sym typeface="Quicksand"/>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p88"/>
          <p:cNvSpPr txBox="1"/>
          <p:nvPr>
            <p:ph type="ctrTitle"/>
          </p:nvPr>
        </p:nvSpPr>
        <p:spPr>
          <a:xfrm>
            <a:off x="583700" y="5367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Estimate Volume</a:t>
            </a:r>
            <a:endParaRPr b="0" sz="3400">
              <a:solidFill>
                <a:srgbClr val="595959"/>
              </a:solidFill>
              <a:latin typeface="Hepta Slab"/>
              <a:ea typeface="Hepta Slab"/>
              <a:cs typeface="Hepta Slab"/>
              <a:sym typeface="Hepta Slab"/>
            </a:endParaRPr>
          </a:p>
        </p:txBody>
      </p:sp>
      <p:sp>
        <p:nvSpPr>
          <p:cNvPr id="794" name="Google Shape;794;p8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95" name="Google Shape;795;p88"/>
          <p:cNvSpPr txBox="1"/>
          <p:nvPr/>
        </p:nvSpPr>
        <p:spPr>
          <a:xfrm>
            <a:off x="822950" y="1157175"/>
            <a:ext cx="74478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1. Would the bucket and the bottle hold 2 liters, 20 liters, or 200 liters?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Explain how you know.</a:t>
            </a:r>
            <a:endParaRPr sz="1600">
              <a:latin typeface="Quicksand"/>
              <a:ea typeface="Quicksand"/>
              <a:cs typeface="Quicksand"/>
              <a:sym typeface="Quicksand"/>
            </a:endParaRPr>
          </a:p>
        </p:txBody>
      </p:sp>
      <p:pic>
        <p:nvPicPr>
          <p:cNvPr id="796" name="Google Shape;796;p88"/>
          <p:cNvPicPr preferRelativeResize="0"/>
          <p:nvPr/>
        </p:nvPicPr>
        <p:blipFill>
          <a:blip r:embed="rId3">
            <a:alphaModFix/>
          </a:blip>
          <a:stretch>
            <a:fillRect/>
          </a:stretch>
        </p:blipFill>
        <p:spPr>
          <a:xfrm>
            <a:off x="2374400" y="2079275"/>
            <a:ext cx="1857375" cy="1590675"/>
          </a:xfrm>
          <a:prstGeom prst="rect">
            <a:avLst/>
          </a:prstGeom>
          <a:noFill/>
          <a:ln cap="flat" cmpd="sng" w="19050">
            <a:solidFill>
              <a:schemeClr val="dk2"/>
            </a:solidFill>
            <a:prstDash val="solid"/>
            <a:round/>
            <a:headEnd len="sm" w="sm" type="none"/>
            <a:tailEnd len="sm" w="sm" type="none"/>
          </a:ln>
        </p:spPr>
      </p:pic>
      <p:pic>
        <p:nvPicPr>
          <p:cNvPr id="797" name="Google Shape;797;p88"/>
          <p:cNvPicPr preferRelativeResize="0"/>
          <p:nvPr/>
        </p:nvPicPr>
        <p:blipFill>
          <a:blip r:embed="rId4">
            <a:alphaModFix/>
          </a:blip>
          <a:stretch>
            <a:fillRect/>
          </a:stretch>
        </p:blipFill>
        <p:spPr>
          <a:xfrm>
            <a:off x="5207125" y="2079275"/>
            <a:ext cx="1106647" cy="1487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sp>
        <p:nvSpPr>
          <p:cNvPr id="802" name="Google Shape;802;p89"/>
          <p:cNvSpPr txBox="1"/>
          <p:nvPr>
            <p:ph type="ctrTitle"/>
          </p:nvPr>
        </p:nvSpPr>
        <p:spPr>
          <a:xfrm>
            <a:off x="583700" y="5367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Estimate Volume</a:t>
            </a:r>
            <a:endParaRPr b="0" sz="3400">
              <a:solidFill>
                <a:srgbClr val="595959"/>
              </a:solidFill>
              <a:latin typeface="Hepta Slab"/>
              <a:ea typeface="Hepta Slab"/>
              <a:cs typeface="Hepta Slab"/>
              <a:sym typeface="Hepta Slab"/>
            </a:endParaRPr>
          </a:p>
        </p:txBody>
      </p:sp>
      <p:sp>
        <p:nvSpPr>
          <p:cNvPr id="803" name="Google Shape;803;p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04" name="Google Shape;804;p89"/>
          <p:cNvSpPr txBox="1"/>
          <p:nvPr/>
        </p:nvSpPr>
        <p:spPr>
          <a:xfrm>
            <a:off x="822950" y="1157175"/>
            <a:ext cx="74478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2. Match the containers to the number of liters they could hold.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Be ready to explain your reasoning.</a:t>
            </a:r>
            <a:endParaRPr sz="1600">
              <a:latin typeface="Quicksand"/>
              <a:ea typeface="Quicksand"/>
              <a:cs typeface="Quicksand"/>
              <a:sym typeface="Quicksand"/>
            </a:endParaRPr>
          </a:p>
        </p:txBody>
      </p:sp>
      <p:pic>
        <p:nvPicPr>
          <p:cNvPr id="805" name="Google Shape;805;p89"/>
          <p:cNvPicPr preferRelativeResize="0"/>
          <p:nvPr/>
        </p:nvPicPr>
        <p:blipFill>
          <a:blip r:embed="rId3">
            <a:alphaModFix/>
          </a:blip>
          <a:stretch>
            <a:fillRect/>
          </a:stretch>
        </p:blipFill>
        <p:spPr>
          <a:xfrm>
            <a:off x="944500" y="1929525"/>
            <a:ext cx="1362075" cy="1152525"/>
          </a:xfrm>
          <a:prstGeom prst="rect">
            <a:avLst/>
          </a:prstGeom>
          <a:noFill/>
          <a:ln cap="flat" cmpd="sng" w="19050">
            <a:solidFill>
              <a:schemeClr val="dk2"/>
            </a:solidFill>
            <a:prstDash val="solid"/>
            <a:round/>
            <a:headEnd len="sm" w="sm" type="none"/>
            <a:tailEnd len="sm" w="sm" type="none"/>
          </a:ln>
        </p:spPr>
      </p:pic>
      <p:pic>
        <p:nvPicPr>
          <p:cNvPr id="806" name="Google Shape;806;p89"/>
          <p:cNvPicPr preferRelativeResize="0"/>
          <p:nvPr/>
        </p:nvPicPr>
        <p:blipFill>
          <a:blip r:embed="rId4">
            <a:alphaModFix/>
          </a:blip>
          <a:stretch>
            <a:fillRect/>
          </a:stretch>
        </p:blipFill>
        <p:spPr>
          <a:xfrm>
            <a:off x="1080125" y="3280863"/>
            <a:ext cx="1285875" cy="1190625"/>
          </a:xfrm>
          <a:prstGeom prst="rect">
            <a:avLst/>
          </a:prstGeom>
          <a:noFill/>
          <a:ln cap="flat" cmpd="sng" w="19050">
            <a:solidFill>
              <a:schemeClr val="dk2"/>
            </a:solidFill>
            <a:prstDash val="solid"/>
            <a:round/>
            <a:headEnd len="sm" w="sm" type="none"/>
            <a:tailEnd len="sm" w="sm" type="none"/>
          </a:ln>
        </p:spPr>
      </p:pic>
      <p:pic>
        <p:nvPicPr>
          <p:cNvPr id="807" name="Google Shape;807;p89"/>
          <p:cNvPicPr preferRelativeResize="0"/>
          <p:nvPr/>
        </p:nvPicPr>
        <p:blipFill>
          <a:blip r:embed="rId5">
            <a:alphaModFix/>
          </a:blip>
          <a:stretch>
            <a:fillRect/>
          </a:stretch>
        </p:blipFill>
        <p:spPr>
          <a:xfrm>
            <a:off x="2752800" y="1952238"/>
            <a:ext cx="1190625" cy="1123950"/>
          </a:xfrm>
          <a:prstGeom prst="rect">
            <a:avLst/>
          </a:prstGeom>
          <a:noFill/>
          <a:ln cap="flat" cmpd="sng" w="19050">
            <a:solidFill>
              <a:schemeClr val="dk2"/>
            </a:solidFill>
            <a:prstDash val="solid"/>
            <a:round/>
            <a:headEnd len="sm" w="sm" type="none"/>
            <a:tailEnd len="sm" w="sm" type="none"/>
          </a:ln>
        </p:spPr>
      </p:pic>
      <p:pic>
        <p:nvPicPr>
          <p:cNvPr id="808" name="Google Shape;808;p89"/>
          <p:cNvPicPr preferRelativeResize="0"/>
          <p:nvPr/>
        </p:nvPicPr>
        <p:blipFill>
          <a:blip r:embed="rId6">
            <a:alphaModFix/>
          </a:blip>
          <a:stretch>
            <a:fillRect/>
          </a:stretch>
        </p:blipFill>
        <p:spPr>
          <a:xfrm>
            <a:off x="2963025" y="3194163"/>
            <a:ext cx="980400" cy="1364042"/>
          </a:xfrm>
          <a:prstGeom prst="rect">
            <a:avLst/>
          </a:prstGeom>
          <a:noFill/>
          <a:ln cap="flat" cmpd="sng" w="19050">
            <a:solidFill>
              <a:schemeClr val="dk2"/>
            </a:solidFill>
            <a:prstDash val="solid"/>
            <a:round/>
            <a:headEnd len="sm" w="sm" type="none"/>
            <a:tailEnd len="sm" w="sm" type="none"/>
          </a:ln>
        </p:spPr>
      </p:pic>
      <p:sp>
        <p:nvSpPr>
          <p:cNvPr id="809" name="Google Shape;809;p89"/>
          <p:cNvSpPr txBox="1"/>
          <p:nvPr/>
        </p:nvSpPr>
        <p:spPr>
          <a:xfrm>
            <a:off x="1080125" y="4670300"/>
            <a:ext cx="1553400" cy="5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810" name="Google Shape;810;p89"/>
          <p:cNvPicPr preferRelativeResize="0"/>
          <p:nvPr/>
        </p:nvPicPr>
        <p:blipFill>
          <a:blip r:embed="rId7">
            <a:alphaModFix/>
          </a:blip>
          <a:stretch>
            <a:fillRect/>
          </a:stretch>
        </p:blipFill>
        <p:spPr>
          <a:xfrm>
            <a:off x="4618375" y="2261550"/>
            <a:ext cx="1411410" cy="620400"/>
          </a:xfrm>
          <a:prstGeom prst="rect">
            <a:avLst/>
          </a:prstGeom>
          <a:noFill/>
          <a:ln cap="flat" cmpd="sng" w="19050">
            <a:solidFill>
              <a:schemeClr val="dk2"/>
            </a:solidFill>
            <a:prstDash val="solid"/>
            <a:round/>
            <a:headEnd len="sm" w="sm" type="none"/>
            <a:tailEnd len="sm" w="sm" type="none"/>
          </a:ln>
        </p:spPr>
      </p:pic>
      <p:pic>
        <p:nvPicPr>
          <p:cNvPr id="811" name="Google Shape;811;p89"/>
          <p:cNvPicPr preferRelativeResize="0"/>
          <p:nvPr/>
        </p:nvPicPr>
        <p:blipFill>
          <a:blip r:embed="rId8">
            <a:alphaModFix/>
          </a:blip>
          <a:stretch>
            <a:fillRect/>
          </a:stretch>
        </p:blipFill>
        <p:spPr>
          <a:xfrm>
            <a:off x="4743900" y="3164200"/>
            <a:ext cx="1285875" cy="765014"/>
          </a:xfrm>
          <a:prstGeom prst="rect">
            <a:avLst/>
          </a:prstGeom>
          <a:noFill/>
          <a:ln cap="flat" cmpd="sng" w="19050">
            <a:solidFill>
              <a:schemeClr val="dk2"/>
            </a:solidFill>
            <a:prstDash val="solid"/>
            <a:round/>
            <a:headEnd len="sm" w="sm" type="none"/>
            <a:tailEnd len="sm" w="sm" type="none"/>
          </a:ln>
        </p:spPr>
      </p:pic>
      <p:pic>
        <p:nvPicPr>
          <p:cNvPr id="812" name="Google Shape;812;p89"/>
          <p:cNvPicPr preferRelativeResize="0"/>
          <p:nvPr/>
        </p:nvPicPr>
        <p:blipFill>
          <a:blip r:embed="rId9">
            <a:alphaModFix/>
          </a:blip>
          <a:stretch>
            <a:fillRect/>
          </a:stretch>
        </p:blipFill>
        <p:spPr>
          <a:xfrm>
            <a:off x="6219050" y="2175675"/>
            <a:ext cx="1625040" cy="677100"/>
          </a:xfrm>
          <a:prstGeom prst="rect">
            <a:avLst/>
          </a:prstGeom>
          <a:noFill/>
          <a:ln cap="flat" cmpd="sng" w="19050">
            <a:solidFill>
              <a:schemeClr val="dk2"/>
            </a:solidFill>
            <a:prstDash val="solid"/>
            <a:round/>
            <a:headEnd len="sm" w="sm" type="none"/>
            <a:tailEnd len="sm" w="sm" type="none"/>
          </a:ln>
        </p:spPr>
      </p:pic>
      <p:pic>
        <p:nvPicPr>
          <p:cNvPr id="813" name="Google Shape;813;p89"/>
          <p:cNvPicPr preferRelativeResize="0"/>
          <p:nvPr/>
        </p:nvPicPr>
        <p:blipFill>
          <a:blip r:embed="rId10">
            <a:alphaModFix/>
          </a:blip>
          <a:stretch>
            <a:fillRect/>
          </a:stretch>
        </p:blipFill>
        <p:spPr>
          <a:xfrm>
            <a:off x="6482025" y="3194175"/>
            <a:ext cx="1362075" cy="70507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17" name="Shape 817"/>
        <p:cNvGrpSpPr/>
        <p:nvPr/>
      </p:nvGrpSpPr>
      <p:grpSpPr>
        <a:xfrm>
          <a:off x="0" y="0"/>
          <a:ext cx="0" cy="0"/>
          <a:chOff x="0" y="0"/>
          <a:chExt cx="0" cy="0"/>
        </a:xfrm>
      </p:grpSpPr>
      <p:sp>
        <p:nvSpPr>
          <p:cNvPr id="818" name="Google Shape;818;p90"/>
          <p:cNvSpPr/>
          <p:nvPr/>
        </p:nvSpPr>
        <p:spPr>
          <a:xfrm>
            <a:off x="493775" y="1244200"/>
            <a:ext cx="2232252" cy="101844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90"/>
          <p:cNvSpPr txBox="1"/>
          <p:nvPr>
            <p:ph type="ctrTitle"/>
          </p:nvPr>
        </p:nvSpPr>
        <p:spPr>
          <a:xfrm>
            <a:off x="1036850" y="333150"/>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Measure Volume</a:t>
            </a:r>
            <a:endParaRPr b="0" sz="2900">
              <a:solidFill>
                <a:srgbClr val="595959"/>
              </a:solidFill>
              <a:latin typeface="Hepta Slab"/>
              <a:ea typeface="Hepta Slab"/>
              <a:cs typeface="Hepta Slab"/>
              <a:sym typeface="Hepta Slab"/>
            </a:endParaRPr>
          </a:p>
        </p:txBody>
      </p:sp>
      <p:sp>
        <p:nvSpPr>
          <p:cNvPr id="820" name="Google Shape;820;p90"/>
          <p:cNvSpPr txBox="1"/>
          <p:nvPr/>
        </p:nvSpPr>
        <p:spPr>
          <a:xfrm>
            <a:off x="8041150" y="212250"/>
            <a:ext cx="9999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21" name="Google Shape;821;p90"/>
          <p:cNvSpPr txBox="1"/>
          <p:nvPr/>
        </p:nvSpPr>
        <p:spPr>
          <a:xfrm>
            <a:off x="545200" y="1553325"/>
            <a:ext cx="2129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What do you notice?</a:t>
            </a:r>
            <a:endParaRPr/>
          </a:p>
        </p:txBody>
      </p:sp>
      <p:sp>
        <p:nvSpPr>
          <p:cNvPr id="822" name="Google Shape;822;p90"/>
          <p:cNvSpPr/>
          <p:nvPr/>
        </p:nvSpPr>
        <p:spPr>
          <a:xfrm>
            <a:off x="6396625" y="3330550"/>
            <a:ext cx="2232252" cy="101844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90"/>
          <p:cNvSpPr txBox="1"/>
          <p:nvPr/>
        </p:nvSpPr>
        <p:spPr>
          <a:xfrm>
            <a:off x="6448050" y="3639675"/>
            <a:ext cx="2129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What do you wonder?</a:t>
            </a:r>
            <a:endParaRPr/>
          </a:p>
        </p:txBody>
      </p:sp>
      <p:pic>
        <p:nvPicPr>
          <p:cNvPr id="824" name="Google Shape;824;p90"/>
          <p:cNvPicPr preferRelativeResize="0"/>
          <p:nvPr/>
        </p:nvPicPr>
        <p:blipFill>
          <a:blip r:embed="rId3">
            <a:alphaModFix/>
          </a:blip>
          <a:stretch>
            <a:fillRect/>
          </a:stretch>
        </p:blipFill>
        <p:spPr>
          <a:xfrm>
            <a:off x="2878427" y="1206150"/>
            <a:ext cx="3365798" cy="3391413"/>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sp>
        <p:nvSpPr>
          <p:cNvPr id="829" name="Google Shape;829;p91"/>
          <p:cNvSpPr txBox="1"/>
          <p:nvPr>
            <p:ph type="ctrTitle"/>
          </p:nvPr>
        </p:nvSpPr>
        <p:spPr>
          <a:xfrm>
            <a:off x="4442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dk2"/>
                </a:solidFill>
                <a:latin typeface="Hepta Slab"/>
                <a:ea typeface="Hepta Slab"/>
                <a:cs typeface="Hepta Slab"/>
                <a:sym typeface="Hepta Slab"/>
              </a:rPr>
              <a:t>Measure Volume</a:t>
            </a:r>
            <a:endParaRPr sz="3000">
              <a:solidFill>
                <a:srgbClr val="595959"/>
              </a:solidFill>
              <a:latin typeface="Hepta Slab"/>
              <a:ea typeface="Hepta Slab"/>
              <a:cs typeface="Hepta Slab"/>
              <a:sym typeface="Hepta Slab"/>
            </a:endParaRPr>
          </a:p>
        </p:txBody>
      </p:sp>
      <p:sp>
        <p:nvSpPr>
          <p:cNvPr id="830" name="Google Shape;830;p9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31" name="Google Shape;831;p91"/>
          <p:cNvSpPr txBox="1"/>
          <p:nvPr/>
        </p:nvSpPr>
        <p:spPr>
          <a:xfrm>
            <a:off x="549800" y="1108750"/>
            <a:ext cx="82707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1. Use the images of liquid in containers marked in liters to find the volume of the liquid.</a:t>
            </a:r>
            <a:endParaRPr sz="1600">
              <a:latin typeface="Quicksand"/>
              <a:ea typeface="Quicksand"/>
              <a:cs typeface="Quicksand"/>
              <a:sym typeface="Quicksand"/>
            </a:endParaRPr>
          </a:p>
        </p:txBody>
      </p:sp>
      <p:pic>
        <p:nvPicPr>
          <p:cNvPr id="832" name="Google Shape;832;p91"/>
          <p:cNvPicPr preferRelativeResize="0"/>
          <p:nvPr/>
        </p:nvPicPr>
        <p:blipFill>
          <a:blip r:embed="rId3">
            <a:alphaModFix/>
          </a:blip>
          <a:stretch>
            <a:fillRect/>
          </a:stretch>
        </p:blipFill>
        <p:spPr>
          <a:xfrm>
            <a:off x="1757175" y="1957238"/>
            <a:ext cx="2305050" cy="1514475"/>
          </a:xfrm>
          <a:prstGeom prst="rect">
            <a:avLst/>
          </a:prstGeom>
          <a:noFill/>
          <a:ln cap="flat" cmpd="sng" w="19050">
            <a:solidFill>
              <a:schemeClr val="dk2"/>
            </a:solidFill>
            <a:prstDash val="solid"/>
            <a:round/>
            <a:headEnd len="sm" w="sm" type="none"/>
            <a:tailEnd len="sm" w="sm" type="none"/>
          </a:ln>
        </p:spPr>
      </p:pic>
      <p:pic>
        <p:nvPicPr>
          <p:cNvPr id="833" name="Google Shape;833;p91"/>
          <p:cNvPicPr preferRelativeResize="0"/>
          <p:nvPr/>
        </p:nvPicPr>
        <p:blipFill>
          <a:blip r:embed="rId4">
            <a:alphaModFix/>
          </a:blip>
          <a:stretch>
            <a:fillRect/>
          </a:stretch>
        </p:blipFill>
        <p:spPr>
          <a:xfrm>
            <a:off x="5027300" y="1923900"/>
            <a:ext cx="2409825" cy="1581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sp>
        <p:nvSpPr>
          <p:cNvPr id="838" name="Google Shape;838;p92"/>
          <p:cNvSpPr txBox="1"/>
          <p:nvPr>
            <p:ph type="ctrTitle"/>
          </p:nvPr>
        </p:nvSpPr>
        <p:spPr>
          <a:xfrm>
            <a:off x="4442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dk2"/>
                </a:solidFill>
                <a:latin typeface="Hepta Slab"/>
                <a:ea typeface="Hepta Slab"/>
                <a:cs typeface="Hepta Slab"/>
                <a:sym typeface="Hepta Slab"/>
              </a:rPr>
              <a:t>Measure Volume</a:t>
            </a:r>
            <a:endParaRPr sz="3000">
              <a:solidFill>
                <a:srgbClr val="595959"/>
              </a:solidFill>
              <a:latin typeface="Hepta Slab"/>
              <a:ea typeface="Hepta Slab"/>
              <a:cs typeface="Hepta Slab"/>
              <a:sym typeface="Hepta Slab"/>
            </a:endParaRPr>
          </a:p>
        </p:txBody>
      </p:sp>
      <p:sp>
        <p:nvSpPr>
          <p:cNvPr id="839" name="Google Shape;839;p9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40" name="Google Shape;840;p92"/>
          <p:cNvSpPr txBox="1"/>
          <p:nvPr/>
        </p:nvSpPr>
        <p:spPr>
          <a:xfrm>
            <a:off x="549800" y="1108750"/>
            <a:ext cx="82707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1. Use the images of liquid in containers marked in liters to find the volume of the liquid.</a:t>
            </a:r>
            <a:endParaRPr sz="1600">
              <a:latin typeface="Quicksand"/>
              <a:ea typeface="Quicksand"/>
              <a:cs typeface="Quicksand"/>
              <a:sym typeface="Quicksand"/>
            </a:endParaRPr>
          </a:p>
        </p:txBody>
      </p:sp>
      <p:pic>
        <p:nvPicPr>
          <p:cNvPr id="841" name="Google Shape;841;p92"/>
          <p:cNvPicPr preferRelativeResize="0"/>
          <p:nvPr/>
        </p:nvPicPr>
        <p:blipFill>
          <a:blip r:embed="rId3">
            <a:alphaModFix/>
          </a:blip>
          <a:stretch>
            <a:fillRect/>
          </a:stretch>
        </p:blipFill>
        <p:spPr>
          <a:xfrm>
            <a:off x="1911475" y="1815700"/>
            <a:ext cx="2143125" cy="2324100"/>
          </a:xfrm>
          <a:prstGeom prst="rect">
            <a:avLst/>
          </a:prstGeom>
          <a:noFill/>
          <a:ln cap="flat" cmpd="sng" w="19050">
            <a:solidFill>
              <a:schemeClr val="dk2"/>
            </a:solidFill>
            <a:prstDash val="solid"/>
            <a:round/>
            <a:headEnd len="sm" w="sm" type="none"/>
            <a:tailEnd len="sm" w="sm" type="none"/>
          </a:ln>
        </p:spPr>
      </p:pic>
      <p:pic>
        <p:nvPicPr>
          <p:cNvPr id="842" name="Google Shape;842;p92"/>
          <p:cNvPicPr preferRelativeResize="0"/>
          <p:nvPr/>
        </p:nvPicPr>
        <p:blipFill>
          <a:blip r:embed="rId4">
            <a:alphaModFix/>
          </a:blip>
          <a:stretch>
            <a:fillRect/>
          </a:stretch>
        </p:blipFill>
        <p:spPr>
          <a:xfrm>
            <a:off x="4608200" y="1758550"/>
            <a:ext cx="2219325" cy="2438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93"/>
          <p:cNvSpPr txBox="1"/>
          <p:nvPr>
            <p:ph type="ctrTitle"/>
          </p:nvPr>
        </p:nvSpPr>
        <p:spPr>
          <a:xfrm>
            <a:off x="4442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dk2"/>
                </a:solidFill>
                <a:latin typeface="Hepta Slab"/>
                <a:ea typeface="Hepta Slab"/>
                <a:cs typeface="Hepta Slab"/>
                <a:sym typeface="Hepta Slab"/>
              </a:rPr>
              <a:t>Measure Volume</a:t>
            </a:r>
            <a:endParaRPr sz="3000">
              <a:solidFill>
                <a:srgbClr val="595959"/>
              </a:solidFill>
              <a:latin typeface="Hepta Slab"/>
              <a:ea typeface="Hepta Slab"/>
              <a:cs typeface="Hepta Slab"/>
              <a:sym typeface="Hepta Slab"/>
            </a:endParaRPr>
          </a:p>
        </p:txBody>
      </p:sp>
      <p:sp>
        <p:nvSpPr>
          <p:cNvPr id="848" name="Google Shape;848;p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49" name="Google Shape;849;p93"/>
          <p:cNvSpPr txBox="1"/>
          <p:nvPr/>
        </p:nvSpPr>
        <p:spPr>
          <a:xfrm>
            <a:off x="549800" y="1108750"/>
            <a:ext cx="82707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1. Use the images of liquid in containers marked in liters to find the volume of the liquid.</a:t>
            </a:r>
            <a:endParaRPr sz="1600">
              <a:latin typeface="Quicksand"/>
              <a:ea typeface="Quicksand"/>
              <a:cs typeface="Quicksand"/>
              <a:sym typeface="Quicksand"/>
            </a:endParaRPr>
          </a:p>
        </p:txBody>
      </p:sp>
      <p:pic>
        <p:nvPicPr>
          <p:cNvPr id="850" name="Google Shape;850;p93"/>
          <p:cNvPicPr preferRelativeResize="0"/>
          <p:nvPr/>
        </p:nvPicPr>
        <p:blipFill>
          <a:blip r:embed="rId3">
            <a:alphaModFix/>
          </a:blip>
          <a:stretch>
            <a:fillRect/>
          </a:stretch>
        </p:blipFill>
        <p:spPr>
          <a:xfrm>
            <a:off x="2031875" y="1656100"/>
            <a:ext cx="2223110" cy="2381250"/>
          </a:xfrm>
          <a:prstGeom prst="rect">
            <a:avLst/>
          </a:prstGeom>
          <a:noFill/>
          <a:ln cap="flat" cmpd="sng" w="19050">
            <a:solidFill>
              <a:schemeClr val="dk2"/>
            </a:solidFill>
            <a:prstDash val="solid"/>
            <a:round/>
            <a:headEnd len="sm" w="sm" type="none"/>
            <a:tailEnd len="sm" w="sm" type="none"/>
          </a:ln>
        </p:spPr>
      </p:pic>
      <p:pic>
        <p:nvPicPr>
          <p:cNvPr id="851" name="Google Shape;851;p93"/>
          <p:cNvPicPr preferRelativeResize="0"/>
          <p:nvPr/>
        </p:nvPicPr>
        <p:blipFill>
          <a:blip r:embed="rId4">
            <a:alphaModFix/>
          </a:blip>
          <a:stretch>
            <a:fillRect/>
          </a:stretch>
        </p:blipFill>
        <p:spPr>
          <a:xfrm>
            <a:off x="4648600" y="1656100"/>
            <a:ext cx="2152650" cy="2381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94"/>
          <p:cNvSpPr txBox="1"/>
          <p:nvPr>
            <p:ph type="ctrTitle"/>
          </p:nvPr>
        </p:nvSpPr>
        <p:spPr>
          <a:xfrm>
            <a:off x="4442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dk2"/>
                </a:solidFill>
                <a:latin typeface="Hepta Slab"/>
                <a:ea typeface="Hepta Slab"/>
                <a:cs typeface="Hepta Slab"/>
                <a:sym typeface="Hepta Slab"/>
              </a:rPr>
              <a:t>Measure Volume</a:t>
            </a:r>
            <a:endParaRPr sz="3000">
              <a:solidFill>
                <a:srgbClr val="595959"/>
              </a:solidFill>
              <a:latin typeface="Hepta Slab"/>
              <a:ea typeface="Hepta Slab"/>
              <a:cs typeface="Hepta Slab"/>
              <a:sym typeface="Hepta Slab"/>
            </a:endParaRPr>
          </a:p>
        </p:txBody>
      </p:sp>
      <p:sp>
        <p:nvSpPr>
          <p:cNvPr id="857" name="Google Shape;857;p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58" name="Google Shape;858;p94"/>
          <p:cNvSpPr txBox="1"/>
          <p:nvPr/>
        </p:nvSpPr>
        <p:spPr>
          <a:xfrm>
            <a:off x="549800" y="1108750"/>
            <a:ext cx="82707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1. Use the images of liquid in containers marked in liters to find the volume of the liquid.</a:t>
            </a:r>
            <a:endParaRPr sz="1600">
              <a:latin typeface="Quicksand"/>
              <a:ea typeface="Quicksand"/>
              <a:cs typeface="Quicksand"/>
              <a:sym typeface="Quicksand"/>
            </a:endParaRPr>
          </a:p>
        </p:txBody>
      </p:sp>
      <p:pic>
        <p:nvPicPr>
          <p:cNvPr id="859" name="Google Shape;859;p94"/>
          <p:cNvPicPr preferRelativeResize="0"/>
          <p:nvPr/>
        </p:nvPicPr>
        <p:blipFill>
          <a:blip r:embed="rId3">
            <a:alphaModFix/>
          </a:blip>
          <a:stretch>
            <a:fillRect/>
          </a:stretch>
        </p:blipFill>
        <p:spPr>
          <a:xfrm>
            <a:off x="2102150" y="1712800"/>
            <a:ext cx="2276475" cy="2371725"/>
          </a:xfrm>
          <a:prstGeom prst="rect">
            <a:avLst/>
          </a:prstGeom>
          <a:noFill/>
          <a:ln cap="flat" cmpd="sng" w="19050">
            <a:solidFill>
              <a:schemeClr val="dk2"/>
            </a:solidFill>
            <a:prstDash val="solid"/>
            <a:round/>
            <a:headEnd len="sm" w="sm" type="none"/>
            <a:tailEnd len="sm" w="sm" type="none"/>
          </a:ln>
        </p:spPr>
      </p:pic>
      <p:pic>
        <p:nvPicPr>
          <p:cNvPr id="860" name="Google Shape;860;p94"/>
          <p:cNvPicPr preferRelativeResize="0"/>
          <p:nvPr/>
        </p:nvPicPr>
        <p:blipFill>
          <a:blip r:embed="rId4">
            <a:alphaModFix/>
          </a:blip>
          <a:stretch>
            <a:fillRect/>
          </a:stretch>
        </p:blipFill>
        <p:spPr>
          <a:xfrm>
            <a:off x="4901375" y="1712800"/>
            <a:ext cx="2305050" cy="2371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95"/>
          <p:cNvSpPr txBox="1"/>
          <p:nvPr>
            <p:ph type="ctrTitle"/>
          </p:nvPr>
        </p:nvSpPr>
        <p:spPr>
          <a:xfrm>
            <a:off x="4442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dk2"/>
                </a:solidFill>
                <a:latin typeface="Hepta Slab"/>
                <a:ea typeface="Hepta Slab"/>
                <a:cs typeface="Hepta Slab"/>
                <a:sym typeface="Hepta Slab"/>
              </a:rPr>
              <a:t>Measure Volume</a:t>
            </a:r>
            <a:endParaRPr sz="3000">
              <a:solidFill>
                <a:srgbClr val="595959"/>
              </a:solidFill>
              <a:latin typeface="Hepta Slab"/>
              <a:ea typeface="Hepta Slab"/>
              <a:cs typeface="Hepta Slab"/>
              <a:sym typeface="Hepta Slab"/>
            </a:endParaRPr>
          </a:p>
        </p:txBody>
      </p:sp>
      <p:sp>
        <p:nvSpPr>
          <p:cNvPr id="866" name="Google Shape;866;p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67" name="Google Shape;867;p95"/>
          <p:cNvSpPr txBox="1"/>
          <p:nvPr/>
        </p:nvSpPr>
        <p:spPr>
          <a:xfrm>
            <a:off x="549800" y="1108750"/>
            <a:ext cx="82707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2. Shade the images of the empty containers to show the liquid volume. </a:t>
            </a:r>
            <a:endParaRPr sz="1600">
              <a:latin typeface="Quicksand"/>
              <a:ea typeface="Quicksand"/>
              <a:cs typeface="Quicksand"/>
              <a:sym typeface="Quicksand"/>
            </a:endParaRPr>
          </a:p>
        </p:txBody>
      </p:sp>
      <p:pic>
        <p:nvPicPr>
          <p:cNvPr id="868" name="Google Shape;868;p95"/>
          <p:cNvPicPr preferRelativeResize="0"/>
          <p:nvPr/>
        </p:nvPicPr>
        <p:blipFill>
          <a:blip r:embed="rId3">
            <a:alphaModFix/>
          </a:blip>
          <a:stretch>
            <a:fillRect/>
          </a:stretch>
        </p:blipFill>
        <p:spPr>
          <a:xfrm>
            <a:off x="944500" y="1692250"/>
            <a:ext cx="3844464" cy="2400300"/>
          </a:xfrm>
          <a:prstGeom prst="rect">
            <a:avLst/>
          </a:prstGeom>
          <a:noFill/>
          <a:ln cap="flat" cmpd="sng" w="19050">
            <a:solidFill>
              <a:schemeClr val="dk2"/>
            </a:solidFill>
            <a:prstDash val="solid"/>
            <a:round/>
            <a:headEnd len="sm" w="sm" type="none"/>
            <a:tailEnd len="sm" w="sm" type="none"/>
          </a:ln>
        </p:spPr>
      </p:pic>
      <p:pic>
        <p:nvPicPr>
          <p:cNvPr id="869" name="Google Shape;869;p95"/>
          <p:cNvPicPr preferRelativeResize="0"/>
          <p:nvPr/>
        </p:nvPicPr>
        <p:blipFill>
          <a:blip r:embed="rId4">
            <a:alphaModFix/>
          </a:blip>
          <a:stretch>
            <a:fillRect/>
          </a:stretch>
        </p:blipFill>
        <p:spPr>
          <a:xfrm>
            <a:off x="4999850" y="1692250"/>
            <a:ext cx="3543300" cy="2400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96"/>
          <p:cNvSpPr txBox="1"/>
          <p:nvPr>
            <p:ph type="ctrTitle"/>
          </p:nvPr>
        </p:nvSpPr>
        <p:spPr>
          <a:xfrm>
            <a:off x="4442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dk2"/>
                </a:solidFill>
                <a:latin typeface="Hepta Slab"/>
                <a:ea typeface="Hepta Slab"/>
                <a:cs typeface="Hepta Slab"/>
                <a:sym typeface="Hepta Slab"/>
              </a:rPr>
              <a:t>Measure Volume</a:t>
            </a:r>
            <a:endParaRPr sz="3000">
              <a:solidFill>
                <a:srgbClr val="595959"/>
              </a:solidFill>
              <a:latin typeface="Hepta Slab"/>
              <a:ea typeface="Hepta Slab"/>
              <a:cs typeface="Hepta Slab"/>
              <a:sym typeface="Hepta Slab"/>
            </a:endParaRPr>
          </a:p>
        </p:txBody>
      </p:sp>
      <p:sp>
        <p:nvSpPr>
          <p:cNvPr id="875" name="Google Shape;875;p9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76" name="Google Shape;876;p96"/>
          <p:cNvSpPr txBox="1"/>
          <p:nvPr/>
        </p:nvSpPr>
        <p:spPr>
          <a:xfrm>
            <a:off x="549800" y="1108750"/>
            <a:ext cx="82707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2. Shade the images of the empty containers to show the liquid volume. </a:t>
            </a:r>
            <a:endParaRPr sz="1600">
              <a:latin typeface="Quicksand"/>
              <a:ea typeface="Quicksand"/>
              <a:cs typeface="Quicksand"/>
              <a:sym typeface="Quicksand"/>
            </a:endParaRPr>
          </a:p>
        </p:txBody>
      </p:sp>
      <p:pic>
        <p:nvPicPr>
          <p:cNvPr id="877" name="Google Shape;877;p96"/>
          <p:cNvPicPr preferRelativeResize="0"/>
          <p:nvPr/>
        </p:nvPicPr>
        <p:blipFill>
          <a:blip r:embed="rId3">
            <a:alphaModFix/>
          </a:blip>
          <a:stretch>
            <a:fillRect/>
          </a:stretch>
        </p:blipFill>
        <p:spPr>
          <a:xfrm>
            <a:off x="880500" y="1656100"/>
            <a:ext cx="3626672" cy="2486025"/>
          </a:xfrm>
          <a:prstGeom prst="rect">
            <a:avLst/>
          </a:prstGeom>
          <a:noFill/>
          <a:ln cap="flat" cmpd="sng" w="19050">
            <a:solidFill>
              <a:schemeClr val="dk2"/>
            </a:solidFill>
            <a:prstDash val="solid"/>
            <a:round/>
            <a:headEnd len="sm" w="sm" type="none"/>
            <a:tailEnd len="sm" w="sm" type="none"/>
          </a:ln>
        </p:spPr>
      </p:pic>
      <p:pic>
        <p:nvPicPr>
          <p:cNvPr id="878" name="Google Shape;878;p96"/>
          <p:cNvPicPr preferRelativeResize="0"/>
          <p:nvPr/>
        </p:nvPicPr>
        <p:blipFill>
          <a:blip r:embed="rId4">
            <a:alphaModFix/>
          </a:blip>
          <a:stretch>
            <a:fillRect/>
          </a:stretch>
        </p:blipFill>
        <p:spPr>
          <a:xfrm>
            <a:off x="4648200" y="1656100"/>
            <a:ext cx="3543300" cy="2486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97"/>
          <p:cNvSpPr txBox="1"/>
          <p:nvPr>
            <p:ph type="ctrTitle"/>
          </p:nvPr>
        </p:nvSpPr>
        <p:spPr>
          <a:xfrm>
            <a:off x="4442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dk2"/>
                </a:solidFill>
                <a:latin typeface="Hepta Slab"/>
                <a:ea typeface="Hepta Slab"/>
                <a:cs typeface="Hepta Slab"/>
                <a:sym typeface="Hepta Slab"/>
              </a:rPr>
              <a:t>Measure Volume</a:t>
            </a:r>
            <a:endParaRPr sz="3000">
              <a:solidFill>
                <a:srgbClr val="595959"/>
              </a:solidFill>
              <a:latin typeface="Hepta Slab"/>
              <a:ea typeface="Hepta Slab"/>
              <a:cs typeface="Hepta Slab"/>
              <a:sym typeface="Hepta Slab"/>
            </a:endParaRPr>
          </a:p>
        </p:txBody>
      </p:sp>
      <p:sp>
        <p:nvSpPr>
          <p:cNvPr id="884" name="Google Shape;884;p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85" name="Google Shape;885;p97"/>
          <p:cNvSpPr txBox="1"/>
          <p:nvPr/>
        </p:nvSpPr>
        <p:spPr>
          <a:xfrm>
            <a:off x="549800" y="1108750"/>
            <a:ext cx="82707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2. Shade the images of the empty containers to show the liquid volume. </a:t>
            </a:r>
            <a:endParaRPr sz="1600">
              <a:latin typeface="Quicksand"/>
              <a:ea typeface="Quicksand"/>
              <a:cs typeface="Quicksand"/>
              <a:sym typeface="Quicksand"/>
            </a:endParaRPr>
          </a:p>
        </p:txBody>
      </p:sp>
      <p:pic>
        <p:nvPicPr>
          <p:cNvPr id="886" name="Google Shape;886;p97"/>
          <p:cNvPicPr preferRelativeResize="0"/>
          <p:nvPr/>
        </p:nvPicPr>
        <p:blipFill>
          <a:blip r:embed="rId3">
            <a:alphaModFix/>
          </a:blip>
          <a:stretch>
            <a:fillRect/>
          </a:stretch>
        </p:blipFill>
        <p:spPr>
          <a:xfrm>
            <a:off x="2913500" y="1753975"/>
            <a:ext cx="3543300" cy="2495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pic>
        <p:nvPicPr>
          <p:cNvPr id="891" name="Google Shape;891;p98"/>
          <p:cNvPicPr preferRelativeResize="0"/>
          <p:nvPr/>
        </p:nvPicPr>
        <p:blipFill>
          <a:blip r:embed="rId3">
            <a:alphaModFix/>
          </a:blip>
          <a:stretch>
            <a:fillRect/>
          </a:stretch>
        </p:blipFill>
        <p:spPr>
          <a:xfrm>
            <a:off x="5539704" y="2671550"/>
            <a:ext cx="2652850" cy="1668575"/>
          </a:xfrm>
          <a:prstGeom prst="rect">
            <a:avLst/>
          </a:prstGeom>
          <a:noFill/>
          <a:ln>
            <a:noFill/>
          </a:ln>
        </p:spPr>
      </p:pic>
      <p:sp>
        <p:nvSpPr>
          <p:cNvPr id="892" name="Google Shape;892;p9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93" name="Google Shape;893;p98"/>
          <p:cNvSpPr txBox="1"/>
          <p:nvPr/>
        </p:nvSpPr>
        <p:spPr>
          <a:xfrm>
            <a:off x="845375" y="801200"/>
            <a:ext cx="6766200" cy="49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Today we measured and estimated liquid volume in liters. How was this like measuring length and weight? How was it different?</a:t>
            </a:r>
            <a:endParaRPr sz="2000">
              <a:latin typeface="Quicksand"/>
              <a:ea typeface="Quicksand"/>
              <a:cs typeface="Quicksand"/>
              <a:sym typeface="Quicksand"/>
            </a:endParaRPr>
          </a:p>
        </p:txBody>
      </p:sp>
      <p:sp>
        <p:nvSpPr>
          <p:cNvPr id="894" name="Google Shape;894;p98"/>
          <p:cNvSpPr txBox="1"/>
          <p:nvPr/>
        </p:nvSpPr>
        <p:spPr>
          <a:xfrm>
            <a:off x="1407300" y="2589250"/>
            <a:ext cx="32262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What are some tips you would give someone as they use containers marked in liters to measure liquid volume?</a:t>
            </a:r>
            <a:endParaRPr sz="1300">
              <a:latin typeface="Quicksand"/>
              <a:ea typeface="Quicksand"/>
              <a:cs typeface="Quicksand"/>
              <a:sym typeface="Quicksand"/>
            </a:endParaRPr>
          </a:p>
        </p:txBody>
      </p:sp>
      <p:sp>
        <p:nvSpPr>
          <p:cNvPr id="895" name="Google Shape;895;p98"/>
          <p:cNvSpPr/>
          <p:nvPr/>
        </p:nvSpPr>
        <p:spPr>
          <a:xfrm flipH="1">
            <a:off x="845363" y="2530800"/>
            <a:ext cx="4432387" cy="124949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sp>
        <p:nvSpPr>
          <p:cNvPr id="900" name="Google Shape;900;p99"/>
          <p:cNvSpPr txBox="1"/>
          <p:nvPr>
            <p:ph idx="1" type="subTitle"/>
          </p:nvPr>
        </p:nvSpPr>
        <p:spPr>
          <a:xfrm>
            <a:off x="777500" y="493325"/>
            <a:ext cx="7772400" cy="7122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901" name="Google Shape;901;p99"/>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99"/>
          <p:cNvSpPr txBox="1"/>
          <p:nvPr/>
        </p:nvSpPr>
        <p:spPr>
          <a:xfrm>
            <a:off x="648900" y="1131350"/>
            <a:ext cx="8001000" cy="2893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rgbClr val="434343"/>
                </a:solidFill>
                <a:latin typeface="Hepta Slab"/>
                <a:ea typeface="Hepta Slab"/>
                <a:cs typeface="Hepta Slab"/>
                <a:sym typeface="Hepta Slab"/>
              </a:rPr>
              <a:t>In this section we learned how to measure and estimate weight in grams and kilograms.</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l">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p:txBody>
      </p:sp>
      <p:pic>
        <p:nvPicPr>
          <p:cNvPr id="903" name="Google Shape;903;p99"/>
          <p:cNvPicPr preferRelativeResize="0"/>
          <p:nvPr/>
        </p:nvPicPr>
        <p:blipFill>
          <a:blip r:embed="rId3">
            <a:alphaModFix/>
          </a:blip>
          <a:stretch>
            <a:fillRect/>
          </a:stretch>
        </p:blipFill>
        <p:spPr>
          <a:xfrm>
            <a:off x="3122270" y="1902683"/>
            <a:ext cx="3082850" cy="1597425"/>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100"/>
          <p:cNvSpPr txBox="1"/>
          <p:nvPr>
            <p:ph idx="1" type="subTitle"/>
          </p:nvPr>
        </p:nvSpPr>
        <p:spPr>
          <a:xfrm>
            <a:off x="777500" y="493325"/>
            <a:ext cx="7772400" cy="7122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909" name="Google Shape;909;p100"/>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100"/>
          <p:cNvSpPr txBox="1"/>
          <p:nvPr/>
        </p:nvSpPr>
        <p:spPr>
          <a:xfrm>
            <a:off x="648900" y="1131350"/>
            <a:ext cx="8001000" cy="2893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600">
                <a:solidFill>
                  <a:srgbClr val="434343"/>
                </a:solidFill>
                <a:latin typeface="Hepta Slab"/>
                <a:ea typeface="Hepta Slab"/>
                <a:cs typeface="Hepta Slab"/>
                <a:sym typeface="Hepta Slab"/>
              </a:rPr>
              <a:t>We also learned how to measure and estimate liquid volume in liters.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l">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p:txBody>
      </p:sp>
      <p:pic>
        <p:nvPicPr>
          <p:cNvPr id="911" name="Google Shape;911;p100"/>
          <p:cNvPicPr preferRelativeResize="0"/>
          <p:nvPr/>
        </p:nvPicPr>
        <p:blipFill>
          <a:blip r:embed="rId3">
            <a:alphaModFix/>
          </a:blip>
          <a:stretch>
            <a:fillRect/>
          </a:stretch>
        </p:blipFill>
        <p:spPr>
          <a:xfrm>
            <a:off x="3038475" y="1872600"/>
            <a:ext cx="3067050" cy="232410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915" name="Shape 915"/>
        <p:cNvGrpSpPr/>
        <p:nvPr/>
      </p:nvGrpSpPr>
      <p:grpSpPr>
        <a:xfrm>
          <a:off x="0" y="0"/>
          <a:ext cx="0" cy="0"/>
          <a:chOff x="0" y="0"/>
          <a:chExt cx="0" cy="0"/>
        </a:xfrm>
      </p:grpSpPr>
      <p:sp>
        <p:nvSpPr>
          <p:cNvPr id="916" name="Google Shape;916;p101"/>
          <p:cNvSpPr txBox="1"/>
          <p:nvPr>
            <p:ph type="ctrTitle"/>
          </p:nvPr>
        </p:nvSpPr>
        <p:spPr>
          <a:xfrm>
            <a:off x="554800" y="1091050"/>
            <a:ext cx="7894500" cy="2115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700">
                <a:latin typeface="Hepta Slab"/>
                <a:ea typeface="Hepta Slab"/>
                <a:cs typeface="Hepta Slab"/>
                <a:sym typeface="Hepta Slab"/>
              </a:rPr>
              <a:t>Count by 5 to Tell Time</a:t>
            </a:r>
            <a:endParaRPr sz="4700">
              <a:latin typeface="Hepta Slab"/>
              <a:ea typeface="Hepta Slab"/>
              <a:cs typeface="Hepta Slab"/>
              <a:sym typeface="Hepta Slab"/>
            </a:endParaRPr>
          </a:p>
        </p:txBody>
      </p:sp>
      <p:sp>
        <p:nvSpPr>
          <p:cNvPr id="917" name="Google Shape;917;p101"/>
          <p:cNvSpPr txBox="1"/>
          <p:nvPr/>
        </p:nvSpPr>
        <p:spPr>
          <a:xfrm>
            <a:off x="3402325" y="3206950"/>
            <a:ext cx="3941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tell time. </a:t>
            </a:r>
            <a:endParaRPr>
              <a:latin typeface="Quicksand"/>
              <a:ea typeface="Quicksand"/>
              <a:cs typeface="Quicksand"/>
              <a:sym typeface="Quicksand"/>
            </a:endParaRPr>
          </a:p>
        </p:txBody>
      </p:sp>
      <p:sp>
        <p:nvSpPr>
          <p:cNvPr id="918" name="Google Shape;918;p101"/>
          <p:cNvSpPr/>
          <p:nvPr/>
        </p:nvSpPr>
        <p:spPr>
          <a:xfrm>
            <a:off x="2779652" y="32068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10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2.MD.C.7, 2.NBT.A.2</a:t>
            </a:r>
            <a:endParaRPr sz="1100">
              <a:latin typeface="Quicksand"/>
              <a:ea typeface="Quicksand"/>
              <a:cs typeface="Quicksand"/>
              <a:sym typeface="Quicksand"/>
            </a:endParaRPr>
          </a:p>
        </p:txBody>
      </p:sp>
      <p:sp>
        <p:nvSpPr>
          <p:cNvPr id="920" name="Google Shape;920;p101"/>
          <p:cNvSpPr txBox="1"/>
          <p:nvPr/>
        </p:nvSpPr>
        <p:spPr>
          <a:xfrm>
            <a:off x="7884875" y="365450"/>
            <a:ext cx="1173600" cy="909000"/>
          </a:xfrm>
          <a:prstGeom prst="rect">
            <a:avLst/>
          </a:prstGeom>
          <a:noFill/>
          <a:ln cap="flat" cmpd="sng" w="7620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4</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4" name="Shape 924"/>
        <p:cNvGrpSpPr/>
        <p:nvPr/>
      </p:nvGrpSpPr>
      <p:grpSpPr>
        <a:xfrm>
          <a:off x="0" y="0"/>
          <a:ext cx="0" cy="0"/>
          <a:chOff x="0" y="0"/>
          <a:chExt cx="0" cy="0"/>
        </a:xfrm>
      </p:grpSpPr>
      <p:sp>
        <p:nvSpPr>
          <p:cNvPr id="925" name="Google Shape;925;p102"/>
          <p:cNvSpPr/>
          <p:nvPr/>
        </p:nvSpPr>
        <p:spPr>
          <a:xfrm rot="-788443">
            <a:off x="204222" y="1333309"/>
            <a:ext cx="2583757" cy="1222677"/>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10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27" name="Google Shape;927;p10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28" name="Google Shape;928;p102"/>
          <p:cNvSpPr txBox="1"/>
          <p:nvPr>
            <p:ph type="ctrTitle"/>
          </p:nvPr>
        </p:nvSpPr>
        <p:spPr>
          <a:xfrm>
            <a:off x="591625" y="738488"/>
            <a:ext cx="7772400" cy="598200"/>
          </a:xfrm>
          <a:prstGeom prst="rect">
            <a:avLst/>
          </a:prstGeom>
        </p:spPr>
        <p:txBody>
          <a:bodyPr anchorCtr="0" anchor="b" bIns="91425" lIns="91425" spcFirstLastPara="1" rIns="91425" wrap="square" tIns="91425">
            <a:noAutofit/>
          </a:bodyPr>
          <a:lstStyle/>
          <a:p>
            <a:pPr indent="457200" lvl="0" marL="0" rtl="0" algn="ctr">
              <a:spcBef>
                <a:spcPts val="0"/>
              </a:spcBef>
              <a:spcAft>
                <a:spcPts val="0"/>
              </a:spcAft>
              <a:buNone/>
            </a:pPr>
            <a:r>
              <a:rPr lang="en" sz="2600">
                <a:solidFill>
                  <a:srgbClr val="666666"/>
                </a:solidFill>
                <a:latin typeface="Hepta Slab"/>
                <a:ea typeface="Hepta Slab"/>
                <a:cs typeface="Hepta Slab"/>
                <a:sym typeface="Hepta Slab"/>
              </a:rPr>
              <a:t> Notice and Wonder: </a:t>
            </a:r>
            <a:endParaRPr sz="2600">
              <a:solidFill>
                <a:srgbClr val="666666"/>
              </a:solidFill>
              <a:latin typeface="Hepta Slab"/>
              <a:ea typeface="Hepta Slab"/>
              <a:cs typeface="Hepta Slab"/>
              <a:sym typeface="Hepta Slab"/>
            </a:endParaRPr>
          </a:p>
          <a:p>
            <a:pPr indent="457200" lvl="0" marL="0" rtl="0" algn="ctr">
              <a:spcBef>
                <a:spcPts val="0"/>
              </a:spcBef>
              <a:spcAft>
                <a:spcPts val="0"/>
              </a:spcAft>
              <a:buNone/>
            </a:pPr>
            <a:r>
              <a:rPr lang="en" sz="2600">
                <a:solidFill>
                  <a:srgbClr val="666666"/>
                </a:solidFill>
                <a:latin typeface="Hepta Slab"/>
                <a:ea typeface="Hepta Slab"/>
                <a:cs typeface="Hepta Slab"/>
                <a:sym typeface="Hepta Slab"/>
              </a:rPr>
              <a:t>Number Line and Clock</a:t>
            </a:r>
            <a:endParaRPr b="0" sz="2700">
              <a:solidFill>
                <a:srgbClr val="666666"/>
              </a:solidFill>
              <a:latin typeface="Hepta Slab"/>
              <a:ea typeface="Hepta Slab"/>
              <a:cs typeface="Hepta Slab"/>
              <a:sym typeface="Hepta Slab"/>
            </a:endParaRPr>
          </a:p>
        </p:txBody>
      </p:sp>
      <p:sp>
        <p:nvSpPr>
          <p:cNvPr id="929" name="Google Shape;929;p102"/>
          <p:cNvSpPr txBox="1"/>
          <p:nvPr/>
        </p:nvSpPr>
        <p:spPr>
          <a:xfrm rot="-1033835">
            <a:off x="659168" y="1582495"/>
            <a:ext cx="1769306" cy="72429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sp>
        <p:nvSpPr>
          <p:cNvPr id="930" name="Google Shape;930;p102"/>
          <p:cNvSpPr/>
          <p:nvPr/>
        </p:nvSpPr>
        <p:spPr>
          <a:xfrm rot="656599">
            <a:off x="6371192" y="3447760"/>
            <a:ext cx="2583785" cy="1222553"/>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102"/>
          <p:cNvSpPr txBox="1"/>
          <p:nvPr/>
        </p:nvSpPr>
        <p:spPr>
          <a:xfrm rot="411307">
            <a:off x="6821981" y="3716453"/>
            <a:ext cx="1769450" cy="72427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pic>
        <p:nvPicPr>
          <p:cNvPr id="932" name="Google Shape;932;p102"/>
          <p:cNvPicPr preferRelativeResize="0"/>
          <p:nvPr/>
        </p:nvPicPr>
        <p:blipFill>
          <a:blip r:embed="rId3">
            <a:alphaModFix/>
          </a:blip>
          <a:stretch>
            <a:fillRect/>
          </a:stretch>
        </p:blipFill>
        <p:spPr>
          <a:xfrm>
            <a:off x="2976125" y="1876697"/>
            <a:ext cx="3328880" cy="2005003"/>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sp>
        <p:nvSpPr>
          <p:cNvPr id="937" name="Google Shape;937;p103"/>
          <p:cNvSpPr txBox="1"/>
          <p:nvPr>
            <p:ph type="ctrTitle"/>
          </p:nvPr>
        </p:nvSpPr>
        <p:spPr>
          <a:xfrm>
            <a:off x="685800" y="13311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Count by 5 on the Clock </a:t>
            </a:r>
            <a:endParaRPr b="0" sz="3000">
              <a:solidFill>
                <a:srgbClr val="595959"/>
              </a:solidFill>
              <a:latin typeface="Hepta Slab"/>
              <a:ea typeface="Hepta Slab"/>
              <a:cs typeface="Hepta Slab"/>
              <a:sym typeface="Hepta Slab"/>
            </a:endParaRPr>
          </a:p>
        </p:txBody>
      </p:sp>
      <p:sp>
        <p:nvSpPr>
          <p:cNvPr id="938" name="Google Shape;938;p103"/>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39" name="Google Shape;939;p10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940" name="Google Shape;940;p103"/>
          <p:cNvSpPr txBox="1"/>
          <p:nvPr/>
        </p:nvSpPr>
        <p:spPr>
          <a:xfrm>
            <a:off x="363325" y="1177125"/>
            <a:ext cx="42618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Livvic"/>
                <a:ea typeface="Livvic"/>
                <a:cs typeface="Livvic"/>
                <a:sym typeface="Livvic"/>
              </a:rPr>
              <a:t>1. Discuss 2 ways to read the time on this clock. </a:t>
            </a:r>
            <a:endParaRPr sz="1500">
              <a:latin typeface="Livvic"/>
              <a:ea typeface="Livvic"/>
              <a:cs typeface="Livvic"/>
              <a:sym typeface="Livvic"/>
            </a:endParaRPr>
          </a:p>
        </p:txBody>
      </p:sp>
      <p:sp>
        <p:nvSpPr>
          <p:cNvPr id="941" name="Google Shape;941;p103"/>
          <p:cNvSpPr txBox="1"/>
          <p:nvPr/>
        </p:nvSpPr>
        <p:spPr>
          <a:xfrm>
            <a:off x="4836350" y="1177125"/>
            <a:ext cx="3848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Livvic"/>
                <a:ea typeface="Livvic"/>
                <a:cs typeface="Livvic"/>
                <a:sym typeface="Livvic"/>
              </a:rPr>
              <a:t>2. What time does this clock show? </a:t>
            </a:r>
            <a:endParaRPr sz="1500">
              <a:latin typeface="Livvic"/>
              <a:ea typeface="Livvic"/>
              <a:cs typeface="Livvic"/>
              <a:sym typeface="Livvic"/>
            </a:endParaRPr>
          </a:p>
        </p:txBody>
      </p:sp>
      <p:pic>
        <p:nvPicPr>
          <p:cNvPr id="942" name="Google Shape;942;p103"/>
          <p:cNvPicPr preferRelativeResize="0"/>
          <p:nvPr/>
        </p:nvPicPr>
        <p:blipFill>
          <a:blip r:embed="rId3">
            <a:alphaModFix/>
          </a:blip>
          <a:stretch>
            <a:fillRect/>
          </a:stretch>
        </p:blipFill>
        <p:spPr>
          <a:xfrm>
            <a:off x="1116800" y="1723425"/>
            <a:ext cx="2505075" cy="2266950"/>
          </a:xfrm>
          <a:prstGeom prst="rect">
            <a:avLst/>
          </a:prstGeom>
          <a:noFill/>
          <a:ln cap="flat" cmpd="sng" w="19050">
            <a:solidFill>
              <a:schemeClr val="dk2"/>
            </a:solidFill>
            <a:prstDash val="solid"/>
            <a:round/>
            <a:headEnd len="sm" w="sm" type="none"/>
            <a:tailEnd len="sm" w="sm" type="none"/>
          </a:ln>
        </p:spPr>
      </p:pic>
      <p:pic>
        <p:nvPicPr>
          <p:cNvPr id="943" name="Google Shape;943;p103"/>
          <p:cNvPicPr preferRelativeResize="0"/>
          <p:nvPr/>
        </p:nvPicPr>
        <p:blipFill>
          <a:blip r:embed="rId4">
            <a:alphaModFix/>
          </a:blip>
          <a:stretch>
            <a:fillRect/>
          </a:stretch>
        </p:blipFill>
        <p:spPr>
          <a:xfrm>
            <a:off x="5611225" y="1653175"/>
            <a:ext cx="2066925" cy="2009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7" name="Shape 947"/>
        <p:cNvGrpSpPr/>
        <p:nvPr/>
      </p:nvGrpSpPr>
      <p:grpSpPr>
        <a:xfrm>
          <a:off x="0" y="0"/>
          <a:ext cx="0" cy="0"/>
          <a:chOff x="0" y="0"/>
          <a:chExt cx="0" cy="0"/>
        </a:xfrm>
      </p:grpSpPr>
      <p:sp>
        <p:nvSpPr>
          <p:cNvPr id="948" name="Google Shape;948;p104"/>
          <p:cNvSpPr txBox="1"/>
          <p:nvPr>
            <p:ph type="ctrTitle"/>
          </p:nvPr>
        </p:nvSpPr>
        <p:spPr>
          <a:xfrm>
            <a:off x="685800" y="-7"/>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Count by 5 on the Clock </a:t>
            </a:r>
            <a:endParaRPr b="0" sz="2900">
              <a:solidFill>
                <a:srgbClr val="595959"/>
              </a:solidFill>
              <a:latin typeface="Hepta Slab"/>
              <a:ea typeface="Hepta Slab"/>
              <a:cs typeface="Hepta Slab"/>
              <a:sym typeface="Hepta Slab"/>
            </a:endParaRPr>
          </a:p>
        </p:txBody>
      </p:sp>
      <p:sp>
        <p:nvSpPr>
          <p:cNvPr id="949" name="Google Shape;949;p104"/>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50" name="Google Shape;950;p10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951" name="Google Shape;951;p104"/>
          <p:cNvSpPr txBox="1"/>
          <p:nvPr/>
        </p:nvSpPr>
        <p:spPr>
          <a:xfrm>
            <a:off x="934850" y="855675"/>
            <a:ext cx="8321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ivvic"/>
                <a:ea typeface="Livvic"/>
                <a:cs typeface="Livvic"/>
                <a:sym typeface="Livvic"/>
              </a:rPr>
              <a:t>3. Cut apart the clock cards. Read the time on each clock card with your partner. </a:t>
            </a:r>
            <a:endParaRPr>
              <a:latin typeface="Livvic"/>
              <a:ea typeface="Livvic"/>
              <a:cs typeface="Livvic"/>
              <a:sym typeface="Livvic"/>
            </a:endParaRPr>
          </a:p>
          <a:p>
            <a:pPr indent="-317500" lvl="0" marL="457200" rtl="0" algn="l">
              <a:spcBef>
                <a:spcPts val="0"/>
              </a:spcBef>
              <a:spcAft>
                <a:spcPts val="0"/>
              </a:spcAft>
              <a:buSzPts val="1400"/>
              <a:buFont typeface="Livvic"/>
              <a:buChar char="●"/>
            </a:pPr>
            <a:r>
              <a:rPr lang="en">
                <a:latin typeface="Livvic"/>
                <a:ea typeface="Livvic"/>
                <a:cs typeface="Livvic"/>
                <a:sym typeface="Livvic"/>
              </a:rPr>
              <a:t>Put the clocks in order based on the times they show.</a:t>
            </a:r>
            <a:endParaRPr>
              <a:latin typeface="Livvic"/>
              <a:ea typeface="Livvic"/>
              <a:cs typeface="Livvic"/>
              <a:sym typeface="Livvic"/>
            </a:endParaRPr>
          </a:p>
        </p:txBody>
      </p:sp>
      <p:pic>
        <p:nvPicPr>
          <p:cNvPr id="952" name="Google Shape;952;p104"/>
          <p:cNvPicPr preferRelativeResize="0"/>
          <p:nvPr/>
        </p:nvPicPr>
        <p:blipFill>
          <a:blip r:embed="rId3">
            <a:alphaModFix/>
          </a:blip>
          <a:stretch>
            <a:fillRect/>
          </a:stretch>
        </p:blipFill>
        <p:spPr>
          <a:xfrm>
            <a:off x="1117500" y="1596100"/>
            <a:ext cx="1446750" cy="1168525"/>
          </a:xfrm>
          <a:prstGeom prst="rect">
            <a:avLst/>
          </a:prstGeom>
          <a:noFill/>
          <a:ln cap="flat" cmpd="sng" w="19050">
            <a:solidFill>
              <a:schemeClr val="dk2"/>
            </a:solidFill>
            <a:prstDash val="solid"/>
            <a:round/>
            <a:headEnd len="sm" w="sm" type="none"/>
            <a:tailEnd len="sm" w="sm" type="none"/>
          </a:ln>
        </p:spPr>
      </p:pic>
      <p:pic>
        <p:nvPicPr>
          <p:cNvPr id="953" name="Google Shape;953;p104"/>
          <p:cNvPicPr preferRelativeResize="0"/>
          <p:nvPr/>
        </p:nvPicPr>
        <p:blipFill>
          <a:blip r:embed="rId4">
            <a:alphaModFix/>
          </a:blip>
          <a:stretch>
            <a:fillRect/>
          </a:stretch>
        </p:blipFill>
        <p:spPr>
          <a:xfrm>
            <a:off x="2754100" y="1596100"/>
            <a:ext cx="1502393" cy="1168525"/>
          </a:xfrm>
          <a:prstGeom prst="rect">
            <a:avLst/>
          </a:prstGeom>
          <a:noFill/>
          <a:ln cap="flat" cmpd="sng" w="19050">
            <a:solidFill>
              <a:schemeClr val="dk2"/>
            </a:solidFill>
            <a:prstDash val="solid"/>
            <a:round/>
            <a:headEnd len="sm" w="sm" type="none"/>
            <a:tailEnd len="sm" w="sm" type="none"/>
          </a:ln>
        </p:spPr>
      </p:pic>
      <p:pic>
        <p:nvPicPr>
          <p:cNvPr id="954" name="Google Shape;954;p104"/>
          <p:cNvPicPr preferRelativeResize="0"/>
          <p:nvPr/>
        </p:nvPicPr>
        <p:blipFill>
          <a:blip r:embed="rId5">
            <a:alphaModFix/>
          </a:blip>
          <a:stretch>
            <a:fillRect/>
          </a:stretch>
        </p:blipFill>
        <p:spPr>
          <a:xfrm>
            <a:off x="4527450" y="1594013"/>
            <a:ext cx="1446750" cy="1172696"/>
          </a:xfrm>
          <a:prstGeom prst="rect">
            <a:avLst/>
          </a:prstGeom>
          <a:noFill/>
          <a:ln cap="flat" cmpd="sng" w="19050">
            <a:solidFill>
              <a:schemeClr val="dk2"/>
            </a:solidFill>
            <a:prstDash val="solid"/>
            <a:round/>
            <a:headEnd len="sm" w="sm" type="none"/>
            <a:tailEnd len="sm" w="sm" type="none"/>
          </a:ln>
        </p:spPr>
      </p:pic>
      <p:pic>
        <p:nvPicPr>
          <p:cNvPr id="955" name="Google Shape;955;p104"/>
          <p:cNvPicPr preferRelativeResize="0"/>
          <p:nvPr/>
        </p:nvPicPr>
        <p:blipFill>
          <a:blip r:embed="rId6">
            <a:alphaModFix/>
          </a:blip>
          <a:stretch>
            <a:fillRect/>
          </a:stretch>
        </p:blipFill>
        <p:spPr>
          <a:xfrm>
            <a:off x="6295700" y="1596100"/>
            <a:ext cx="1502400" cy="1194210"/>
          </a:xfrm>
          <a:prstGeom prst="rect">
            <a:avLst/>
          </a:prstGeom>
          <a:noFill/>
          <a:ln cap="flat" cmpd="sng" w="19050">
            <a:solidFill>
              <a:schemeClr val="dk2"/>
            </a:solidFill>
            <a:prstDash val="solid"/>
            <a:round/>
            <a:headEnd len="sm" w="sm" type="none"/>
            <a:tailEnd len="sm" w="sm" type="none"/>
          </a:ln>
        </p:spPr>
      </p:pic>
      <p:pic>
        <p:nvPicPr>
          <p:cNvPr id="956" name="Google Shape;956;p104"/>
          <p:cNvPicPr preferRelativeResize="0"/>
          <p:nvPr/>
        </p:nvPicPr>
        <p:blipFill>
          <a:blip r:embed="rId7">
            <a:alphaModFix/>
          </a:blip>
          <a:stretch>
            <a:fillRect/>
          </a:stretch>
        </p:blipFill>
        <p:spPr>
          <a:xfrm>
            <a:off x="1055600" y="3023496"/>
            <a:ext cx="1508650" cy="1263825"/>
          </a:xfrm>
          <a:prstGeom prst="rect">
            <a:avLst/>
          </a:prstGeom>
          <a:noFill/>
          <a:ln cap="flat" cmpd="sng" w="19050">
            <a:solidFill>
              <a:schemeClr val="dk2"/>
            </a:solidFill>
            <a:prstDash val="solid"/>
            <a:round/>
            <a:headEnd len="sm" w="sm" type="none"/>
            <a:tailEnd len="sm" w="sm" type="none"/>
          </a:ln>
        </p:spPr>
      </p:pic>
      <p:pic>
        <p:nvPicPr>
          <p:cNvPr id="957" name="Google Shape;957;p104"/>
          <p:cNvPicPr preferRelativeResize="0"/>
          <p:nvPr/>
        </p:nvPicPr>
        <p:blipFill>
          <a:blip r:embed="rId8">
            <a:alphaModFix/>
          </a:blip>
          <a:stretch>
            <a:fillRect/>
          </a:stretch>
        </p:blipFill>
        <p:spPr>
          <a:xfrm>
            <a:off x="2750973" y="3059038"/>
            <a:ext cx="1508650" cy="1192744"/>
          </a:xfrm>
          <a:prstGeom prst="rect">
            <a:avLst/>
          </a:prstGeom>
          <a:noFill/>
          <a:ln cap="flat" cmpd="sng" w="19050">
            <a:solidFill>
              <a:schemeClr val="dk2"/>
            </a:solidFill>
            <a:prstDash val="solid"/>
            <a:round/>
            <a:headEnd len="sm" w="sm" type="none"/>
            <a:tailEnd len="sm" w="sm" type="none"/>
          </a:ln>
        </p:spPr>
      </p:pic>
      <p:pic>
        <p:nvPicPr>
          <p:cNvPr id="958" name="Google Shape;958;p104"/>
          <p:cNvPicPr preferRelativeResize="0"/>
          <p:nvPr/>
        </p:nvPicPr>
        <p:blipFill>
          <a:blip r:embed="rId9">
            <a:alphaModFix/>
          </a:blip>
          <a:stretch>
            <a:fillRect/>
          </a:stretch>
        </p:blipFill>
        <p:spPr>
          <a:xfrm>
            <a:off x="4527450" y="3059046"/>
            <a:ext cx="1508650" cy="1220984"/>
          </a:xfrm>
          <a:prstGeom prst="rect">
            <a:avLst/>
          </a:prstGeom>
          <a:noFill/>
          <a:ln cap="flat" cmpd="sng" w="19050">
            <a:solidFill>
              <a:schemeClr val="dk2"/>
            </a:solidFill>
            <a:prstDash val="solid"/>
            <a:round/>
            <a:headEnd len="sm" w="sm" type="none"/>
            <a:tailEnd len="sm" w="sm" type="none"/>
          </a:ln>
        </p:spPr>
      </p:pic>
      <p:pic>
        <p:nvPicPr>
          <p:cNvPr id="959" name="Google Shape;959;p104"/>
          <p:cNvPicPr preferRelativeResize="0"/>
          <p:nvPr/>
        </p:nvPicPr>
        <p:blipFill>
          <a:blip r:embed="rId10">
            <a:alphaModFix/>
          </a:blip>
          <a:stretch>
            <a:fillRect/>
          </a:stretch>
        </p:blipFill>
        <p:spPr>
          <a:xfrm>
            <a:off x="6303925" y="3020483"/>
            <a:ext cx="1446750" cy="126985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3" name="Shape 963"/>
        <p:cNvGrpSpPr/>
        <p:nvPr/>
      </p:nvGrpSpPr>
      <p:grpSpPr>
        <a:xfrm>
          <a:off x="0" y="0"/>
          <a:ext cx="0" cy="0"/>
          <a:chOff x="0" y="0"/>
          <a:chExt cx="0" cy="0"/>
        </a:xfrm>
      </p:grpSpPr>
      <p:sp>
        <p:nvSpPr>
          <p:cNvPr id="964" name="Google Shape;964;p105"/>
          <p:cNvSpPr txBox="1"/>
          <p:nvPr>
            <p:ph type="ctrTitle"/>
          </p:nvPr>
        </p:nvSpPr>
        <p:spPr>
          <a:xfrm>
            <a:off x="470025" y="267242"/>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Write the Time</a:t>
            </a:r>
            <a:endParaRPr b="0" sz="2600">
              <a:solidFill>
                <a:srgbClr val="595959"/>
              </a:solidFill>
              <a:latin typeface="Hepta Slab"/>
              <a:ea typeface="Hepta Slab"/>
              <a:cs typeface="Hepta Slab"/>
              <a:sym typeface="Hepta Slab"/>
            </a:endParaRPr>
          </a:p>
        </p:txBody>
      </p:sp>
      <p:sp>
        <p:nvSpPr>
          <p:cNvPr id="965" name="Google Shape;965;p10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66" name="Google Shape;966;p10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967" name="Google Shape;967;p105"/>
          <p:cNvSpPr txBox="1"/>
          <p:nvPr/>
        </p:nvSpPr>
        <p:spPr>
          <a:xfrm>
            <a:off x="1527100" y="907150"/>
            <a:ext cx="4324800" cy="4155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sz="1500"/>
              <a:t>Write the time shown on each clock. </a:t>
            </a:r>
            <a:endParaRPr sz="1500"/>
          </a:p>
        </p:txBody>
      </p:sp>
      <p:pic>
        <p:nvPicPr>
          <p:cNvPr id="968" name="Google Shape;968;p105"/>
          <p:cNvPicPr preferRelativeResize="0"/>
          <p:nvPr/>
        </p:nvPicPr>
        <p:blipFill>
          <a:blip r:embed="rId3">
            <a:alphaModFix/>
          </a:blip>
          <a:stretch>
            <a:fillRect/>
          </a:stretch>
        </p:blipFill>
        <p:spPr>
          <a:xfrm>
            <a:off x="1023400" y="1391388"/>
            <a:ext cx="2944930" cy="1372400"/>
          </a:xfrm>
          <a:prstGeom prst="rect">
            <a:avLst/>
          </a:prstGeom>
          <a:noFill/>
          <a:ln cap="flat" cmpd="sng" w="19050">
            <a:solidFill>
              <a:schemeClr val="dk2"/>
            </a:solidFill>
            <a:prstDash val="solid"/>
            <a:round/>
            <a:headEnd len="sm" w="sm" type="none"/>
            <a:tailEnd len="sm" w="sm" type="none"/>
          </a:ln>
        </p:spPr>
      </p:pic>
      <p:pic>
        <p:nvPicPr>
          <p:cNvPr id="969" name="Google Shape;969;p105"/>
          <p:cNvPicPr preferRelativeResize="0"/>
          <p:nvPr/>
        </p:nvPicPr>
        <p:blipFill>
          <a:blip r:embed="rId4">
            <a:alphaModFix/>
          </a:blip>
          <a:stretch>
            <a:fillRect/>
          </a:stretch>
        </p:blipFill>
        <p:spPr>
          <a:xfrm>
            <a:off x="4809975" y="1362725"/>
            <a:ext cx="2914950" cy="1429725"/>
          </a:xfrm>
          <a:prstGeom prst="rect">
            <a:avLst/>
          </a:prstGeom>
          <a:noFill/>
          <a:ln cap="flat" cmpd="sng" w="19050">
            <a:solidFill>
              <a:schemeClr val="dk2"/>
            </a:solidFill>
            <a:prstDash val="solid"/>
            <a:round/>
            <a:headEnd len="sm" w="sm" type="none"/>
            <a:tailEnd len="sm" w="sm" type="none"/>
          </a:ln>
        </p:spPr>
      </p:pic>
      <p:pic>
        <p:nvPicPr>
          <p:cNvPr id="970" name="Google Shape;970;p105"/>
          <p:cNvPicPr preferRelativeResize="0"/>
          <p:nvPr/>
        </p:nvPicPr>
        <p:blipFill>
          <a:blip r:embed="rId5">
            <a:alphaModFix/>
          </a:blip>
          <a:stretch>
            <a:fillRect/>
          </a:stretch>
        </p:blipFill>
        <p:spPr>
          <a:xfrm>
            <a:off x="2930450" y="2908175"/>
            <a:ext cx="3184575" cy="1584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sp>
        <p:nvSpPr>
          <p:cNvPr id="975" name="Google Shape;975;p106"/>
          <p:cNvSpPr txBox="1"/>
          <p:nvPr>
            <p:ph type="ctrTitle"/>
          </p:nvPr>
        </p:nvSpPr>
        <p:spPr>
          <a:xfrm>
            <a:off x="470025" y="267242"/>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Write the Time</a:t>
            </a:r>
            <a:endParaRPr b="0" sz="2600">
              <a:solidFill>
                <a:srgbClr val="595959"/>
              </a:solidFill>
              <a:latin typeface="Hepta Slab"/>
              <a:ea typeface="Hepta Slab"/>
              <a:cs typeface="Hepta Slab"/>
              <a:sym typeface="Hepta Slab"/>
            </a:endParaRPr>
          </a:p>
        </p:txBody>
      </p:sp>
      <p:sp>
        <p:nvSpPr>
          <p:cNvPr id="976" name="Google Shape;976;p10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77" name="Google Shape;977;p10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978" name="Google Shape;978;p106"/>
          <p:cNvSpPr txBox="1"/>
          <p:nvPr/>
        </p:nvSpPr>
        <p:spPr>
          <a:xfrm>
            <a:off x="1527100" y="907150"/>
            <a:ext cx="4324800" cy="4155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sz="1500"/>
              <a:t>Write the time shown on each clock. </a:t>
            </a:r>
            <a:endParaRPr sz="1500"/>
          </a:p>
        </p:txBody>
      </p:sp>
      <p:pic>
        <p:nvPicPr>
          <p:cNvPr id="979" name="Google Shape;979;p106"/>
          <p:cNvPicPr preferRelativeResize="0"/>
          <p:nvPr/>
        </p:nvPicPr>
        <p:blipFill>
          <a:blip r:embed="rId3">
            <a:alphaModFix/>
          </a:blip>
          <a:stretch>
            <a:fillRect/>
          </a:stretch>
        </p:blipFill>
        <p:spPr>
          <a:xfrm>
            <a:off x="986725" y="1447550"/>
            <a:ext cx="2981533" cy="1426275"/>
          </a:xfrm>
          <a:prstGeom prst="rect">
            <a:avLst/>
          </a:prstGeom>
          <a:noFill/>
          <a:ln cap="flat" cmpd="sng" w="19050">
            <a:solidFill>
              <a:schemeClr val="dk2"/>
            </a:solidFill>
            <a:prstDash val="solid"/>
            <a:round/>
            <a:headEnd len="sm" w="sm" type="none"/>
            <a:tailEnd len="sm" w="sm" type="none"/>
          </a:ln>
        </p:spPr>
      </p:pic>
      <p:pic>
        <p:nvPicPr>
          <p:cNvPr id="980" name="Google Shape;980;p106"/>
          <p:cNvPicPr preferRelativeResize="0"/>
          <p:nvPr/>
        </p:nvPicPr>
        <p:blipFill>
          <a:blip r:embed="rId4">
            <a:alphaModFix/>
          </a:blip>
          <a:stretch>
            <a:fillRect/>
          </a:stretch>
        </p:blipFill>
        <p:spPr>
          <a:xfrm>
            <a:off x="4828300" y="1447550"/>
            <a:ext cx="2832450" cy="1376975"/>
          </a:xfrm>
          <a:prstGeom prst="rect">
            <a:avLst/>
          </a:prstGeom>
          <a:noFill/>
          <a:ln cap="flat" cmpd="sng" w="19050">
            <a:solidFill>
              <a:schemeClr val="dk2"/>
            </a:solidFill>
            <a:prstDash val="solid"/>
            <a:round/>
            <a:headEnd len="sm" w="sm" type="none"/>
            <a:tailEnd len="sm" w="sm" type="none"/>
          </a:ln>
        </p:spPr>
      </p:pic>
      <p:pic>
        <p:nvPicPr>
          <p:cNvPr id="981" name="Google Shape;981;p106"/>
          <p:cNvPicPr preferRelativeResize="0"/>
          <p:nvPr/>
        </p:nvPicPr>
        <p:blipFill>
          <a:blip r:embed="rId5">
            <a:alphaModFix/>
          </a:blip>
          <a:stretch>
            <a:fillRect/>
          </a:stretch>
        </p:blipFill>
        <p:spPr>
          <a:xfrm>
            <a:off x="2637050" y="2998725"/>
            <a:ext cx="3171675" cy="1646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sp>
        <p:nvSpPr>
          <p:cNvPr id="986" name="Google Shape;986;p107"/>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87" name="Google Shape;987;p107"/>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988" name="Google Shape;988;p107"/>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989" name="Google Shape;989;p107"/>
          <p:cNvPicPr preferRelativeResize="0"/>
          <p:nvPr/>
        </p:nvPicPr>
        <p:blipFill>
          <a:blip r:embed="rId3">
            <a:alphaModFix/>
          </a:blip>
          <a:stretch>
            <a:fillRect/>
          </a:stretch>
        </p:blipFill>
        <p:spPr>
          <a:xfrm>
            <a:off x="3708750" y="3172250"/>
            <a:ext cx="1666300" cy="1483700"/>
          </a:xfrm>
          <a:prstGeom prst="rect">
            <a:avLst/>
          </a:prstGeom>
          <a:noFill/>
          <a:ln>
            <a:noFill/>
          </a:ln>
        </p:spPr>
      </p:pic>
      <p:sp>
        <p:nvSpPr>
          <p:cNvPr id="990" name="Google Shape;990;p107"/>
          <p:cNvSpPr/>
          <p:nvPr/>
        </p:nvSpPr>
        <p:spPr>
          <a:xfrm>
            <a:off x="5425825" y="2007151"/>
            <a:ext cx="3203813" cy="16024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107"/>
          <p:cNvSpPr txBox="1"/>
          <p:nvPr/>
        </p:nvSpPr>
        <p:spPr>
          <a:xfrm flipH="1">
            <a:off x="5756400" y="2227250"/>
            <a:ext cx="2432400" cy="109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Livvic"/>
                <a:ea typeface="Livvic"/>
                <a:cs typeface="Livvic"/>
                <a:sym typeface="Livvic"/>
              </a:rPr>
              <a:t>Tell your partner what time is shown on the clock and how you know.</a:t>
            </a:r>
            <a:endParaRPr sz="1300">
              <a:latin typeface="Livvic"/>
              <a:ea typeface="Livvic"/>
              <a:cs typeface="Livvic"/>
              <a:sym typeface="Livvic"/>
            </a:endParaRPr>
          </a:p>
        </p:txBody>
      </p:sp>
      <p:sp>
        <p:nvSpPr>
          <p:cNvPr id="992" name="Google Shape;992;p107"/>
          <p:cNvSpPr txBox="1"/>
          <p:nvPr/>
        </p:nvSpPr>
        <p:spPr>
          <a:xfrm>
            <a:off x="840925" y="523525"/>
            <a:ext cx="6750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Today we learned that each time the minute hand moves between numbers, 5 minutes have passed. This is why counting by 5 can help us tell time.</a:t>
            </a:r>
            <a:endParaRPr/>
          </a:p>
        </p:txBody>
      </p:sp>
      <p:pic>
        <p:nvPicPr>
          <p:cNvPr id="993" name="Google Shape;993;p107"/>
          <p:cNvPicPr preferRelativeResize="0"/>
          <p:nvPr/>
        </p:nvPicPr>
        <p:blipFill>
          <a:blip r:embed="rId4">
            <a:alphaModFix/>
          </a:blip>
          <a:stretch>
            <a:fillRect/>
          </a:stretch>
        </p:blipFill>
        <p:spPr>
          <a:xfrm>
            <a:off x="2680600" y="1413848"/>
            <a:ext cx="1564883" cy="1483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997" name="Shape 997"/>
        <p:cNvGrpSpPr/>
        <p:nvPr/>
      </p:nvGrpSpPr>
      <p:grpSpPr>
        <a:xfrm>
          <a:off x="0" y="0"/>
          <a:ext cx="0" cy="0"/>
          <a:chOff x="0" y="0"/>
          <a:chExt cx="0" cy="0"/>
        </a:xfrm>
      </p:grpSpPr>
      <p:sp>
        <p:nvSpPr>
          <p:cNvPr id="998" name="Google Shape;998;p108"/>
          <p:cNvSpPr txBox="1"/>
          <p:nvPr>
            <p:ph type="ctrTitle"/>
          </p:nvPr>
        </p:nvSpPr>
        <p:spPr>
          <a:xfrm>
            <a:off x="693975" y="1464225"/>
            <a:ext cx="7559100" cy="1442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Time to the </a:t>
            </a:r>
            <a:endParaRPr sz="4400">
              <a:latin typeface="Hepta Slab"/>
              <a:ea typeface="Hepta Slab"/>
              <a:cs typeface="Hepta Slab"/>
              <a:sym typeface="Hepta Slab"/>
            </a:endParaRPr>
          </a:p>
          <a:p>
            <a:pPr indent="0" lvl="0" marL="0" rtl="0" algn="ctr">
              <a:spcBef>
                <a:spcPts val="0"/>
              </a:spcBef>
              <a:spcAft>
                <a:spcPts val="0"/>
              </a:spcAft>
              <a:buNone/>
            </a:pPr>
            <a:r>
              <a:rPr lang="en" sz="4400">
                <a:latin typeface="Hepta Slab"/>
                <a:ea typeface="Hepta Slab"/>
                <a:cs typeface="Hepta Slab"/>
                <a:sym typeface="Hepta Slab"/>
              </a:rPr>
              <a:t>Nearest Minute</a:t>
            </a:r>
            <a:endParaRPr sz="4400">
              <a:latin typeface="Hepta Slab"/>
              <a:ea typeface="Hepta Slab"/>
              <a:cs typeface="Hepta Slab"/>
              <a:sym typeface="Hepta Slab"/>
            </a:endParaRPr>
          </a:p>
        </p:txBody>
      </p:sp>
      <p:sp>
        <p:nvSpPr>
          <p:cNvPr id="999" name="Google Shape;999;p108"/>
          <p:cNvSpPr txBox="1"/>
          <p:nvPr/>
        </p:nvSpPr>
        <p:spPr>
          <a:xfrm>
            <a:off x="2978100" y="2906325"/>
            <a:ext cx="7479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tell and write time to the nearest minute.</a:t>
            </a:r>
            <a:endParaRPr>
              <a:latin typeface="Quicksand"/>
              <a:ea typeface="Quicksand"/>
              <a:cs typeface="Quicksand"/>
              <a:sym typeface="Quicksand"/>
            </a:endParaRPr>
          </a:p>
        </p:txBody>
      </p:sp>
      <p:sp>
        <p:nvSpPr>
          <p:cNvPr id="1000" name="Google Shape;1000;p108"/>
          <p:cNvSpPr/>
          <p:nvPr/>
        </p:nvSpPr>
        <p:spPr>
          <a:xfrm>
            <a:off x="2463352" y="29063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10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3.MD.A.1 </a:t>
            </a:r>
            <a:endParaRPr sz="1100">
              <a:latin typeface="Quicksand"/>
              <a:ea typeface="Quicksand"/>
              <a:cs typeface="Quicksand"/>
              <a:sym typeface="Quicksand"/>
            </a:endParaRPr>
          </a:p>
        </p:txBody>
      </p:sp>
      <p:sp>
        <p:nvSpPr>
          <p:cNvPr id="1002" name="Google Shape;1002;p108"/>
          <p:cNvSpPr txBox="1"/>
          <p:nvPr/>
        </p:nvSpPr>
        <p:spPr>
          <a:xfrm>
            <a:off x="7713425" y="-1450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06" name="Shape 1006"/>
        <p:cNvGrpSpPr/>
        <p:nvPr/>
      </p:nvGrpSpPr>
      <p:grpSpPr>
        <a:xfrm>
          <a:off x="0" y="0"/>
          <a:ext cx="0" cy="0"/>
          <a:chOff x="0" y="0"/>
          <a:chExt cx="0" cy="0"/>
        </a:xfrm>
      </p:grpSpPr>
      <p:sp>
        <p:nvSpPr>
          <p:cNvPr id="1007" name="Google Shape;1007;p109"/>
          <p:cNvSpPr/>
          <p:nvPr/>
        </p:nvSpPr>
        <p:spPr>
          <a:xfrm>
            <a:off x="884713" y="1375225"/>
            <a:ext cx="2366064"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109"/>
          <p:cNvSpPr txBox="1"/>
          <p:nvPr>
            <p:ph type="ctrTitle"/>
          </p:nvPr>
        </p:nvSpPr>
        <p:spPr>
          <a:xfrm>
            <a:off x="975125" y="654625"/>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Estimation Exploration: Ticking Away</a:t>
            </a:r>
            <a:endParaRPr b="0" sz="2900">
              <a:solidFill>
                <a:srgbClr val="595959"/>
              </a:solidFill>
              <a:latin typeface="Hepta Slab"/>
              <a:ea typeface="Hepta Slab"/>
              <a:cs typeface="Hepta Slab"/>
              <a:sym typeface="Hepta Slab"/>
            </a:endParaRPr>
          </a:p>
        </p:txBody>
      </p:sp>
      <p:sp>
        <p:nvSpPr>
          <p:cNvPr id="1009" name="Google Shape;1009;p10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10" name="Google Shape;1010;p109"/>
          <p:cNvSpPr txBox="1"/>
          <p:nvPr/>
        </p:nvSpPr>
        <p:spPr>
          <a:xfrm>
            <a:off x="1224150" y="1522475"/>
            <a:ext cx="16872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Quicksand"/>
                <a:ea typeface="Quicksand"/>
                <a:cs typeface="Quicksand"/>
                <a:sym typeface="Quicksand"/>
              </a:rPr>
              <a:t>This clock only has an hour hand. What time could it be? </a:t>
            </a:r>
            <a:endParaRPr sz="1200">
              <a:latin typeface="Quicksand"/>
              <a:ea typeface="Quicksand"/>
              <a:cs typeface="Quicksand"/>
              <a:sym typeface="Quicksand"/>
            </a:endParaRPr>
          </a:p>
        </p:txBody>
      </p:sp>
      <p:sp>
        <p:nvSpPr>
          <p:cNvPr id="1011" name="Google Shape;1011;p109"/>
          <p:cNvSpPr/>
          <p:nvPr/>
        </p:nvSpPr>
        <p:spPr>
          <a:xfrm>
            <a:off x="5378238" y="1515525"/>
            <a:ext cx="2366064"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109"/>
          <p:cNvSpPr txBox="1"/>
          <p:nvPr/>
        </p:nvSpPr>
        <p:spPr>
          <a:xfrm>
            <a:off x="5717675" y="1662775"/>
            <a:ext cx="1687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Record an estimate that is: </a:t>
            </a:r>
            <a:endParaRPr>
              <a:latin typeface="Quicksand"/>
              <a:ea typeface="Quicksand"/>
              <a:cs typeface="Quicksand"/>
              <a:sym typeface="Quicksand"/>
            </a:endParaRPr>
          </a:p>
        </p:txBody>
      </p:sp>
      <p:graphicFrame>
        <p:nvGraphicFramePr>
          <p:cNvPr id="1013" name="Google Shape;1013;p109"/>
          <p:cNvGraphicFramePr/>
          <p:nvPr/>
        </p:nvGraphicFramePr>
        <p:xfrm>
          <a:off x="4959300" y="2725675"/>
          <a:ext cx="3000000" cy="3000000"/>
        </p:xfrm>
        <a:graphic>
          <a:graphicData uri="http://schemas.openxmlformats.org/drawingml/2006/table">
            <a:tbl>
              <a:tblPr>
                <a:noFill/>
                <a:tableStyleId>{7F408DF1-B5C4-4120-A3A1-E4C3B163CA20}</a:tableStyleId>
              </a:tblPr>
              <a:tblGrid>
                <a:gridCol w="1183700"/>
                <a:gridCol w="1183700"/>
                <a:gridCol w="1183700"/>
              </a:tblGrid>
              <a:tr h="381000">
                <a:tc>
                  <a:txBody>
                    <a:bodyPr/>
                    <a:lstStyle/>
                    <a:p>
                      <a:pPr indent="0" lvl="0" marL="0" rtl="0" algn="ctr">
                        <a:spcBef>
                          <a:spcPts val="0"/>
                        </a:spcBef>
                        <a:spcAft>
                          <a:spcPts val="0"/>
                        </a:spcAft>
                        <a:buNone/>
                      </a:pPr>
                      <a:r>
                        <a:rPr b="1" lang="en">
                          <a:latin typeface="Quicksand"/>
                          <a:ea typeface="Quicksand"/>
                          <a:cs typeface="Quicksand"/>
                          <a:sym typeface="Quicksand"/>
                        </a:rPr>
                        <a:t>Too low</a:t>
                      </a:r>
                      <a:endParaRPr b="1">
                        <a:latin typeface="Quicksand"/>
                        <a:ea typeface="Quicksand"/>
                        <a:cs typeface="Quicksand"/>
                        <a:sym typeface="Quicksand"/>
                      </a:endParaRPr>
                    </a:p>
                  </a:txBody>
                  <a:tcPr marT="91425" marB="91425" marR="91425" marL="91425"/>
                </a:tc>
                <a:tc>
                  <a:txBody>
                    <a:bodyPr/>
                    <a:lstStyle/>
                    <a:p>
                      <a:pPr indent="0" lvl="0" marL="0" rtl="0" algn="ctr">
                        <a:spcBef>
                          <a:spcPts val="0"/>
                        </a:spcBef>
                        <a:spcAft>
                          <a:spcPts val="0"/>
                        </a:spcAft>
                        <a:buNone/>
                      </a:pPr>
                      <a:r>
                        <a:rPr b="1" lang="en">
                          <a:latin typeface="Quicksand"/>
                          <a:ea typeface="Quicksand"/>
                          <a:cs typeface="Quicksand"/>
                          <a:sym typeface="Quicksand"/>
                        </a:rPr>
                        <a:t>About right</a:t>
                      </a:r>
                      <a:endParaRPr b="1">
                        <a:latin typeface="Quicksand"/>
                        <a:ea typeface="Quicksand"/>
                        <a:cs typeface="Quicksand"/>
                        <a:sym typeface="Quicksand"/>
                      </a:endParaRPr>
                    </a:p>
                  </a:txBody>
                  <a:tcPr marT="91425" marB="91425" marR="91425" marL="91425"/>
                </a:tc>
                <a:tc>
                  <a:txBody>
                    <a:bodyPr/>
                    <a:lstStyle/>
                    <a:p>
                      <a:pPr indent="0" lvl="0" marL="0" rtl="0" algn="ctr">
                        <a:spcBef>
                          <a:spcPts val="0"/>
                        </a:spcBef>
                        <a:spcAft>
                          <a:spcPts val="0"/>
                        </a:spcAft>
                        <a:buNone/>
                      </a:pPr>
                      <a:r>
                        <a:rPr b="1" lang="en">
                          <a:latin typeface="Quicksand"/>
                          <a:ea typeface="Quicksand"/>
                          <a:cs typeface="Quicksand"/>
                          <a:sym typeface="Quicksand"/>
                        </a:rPr>
                        <a:t>Too high</a:t>
                      </a:r>
                      <a:endParaRPr b="1">
                        <a:latin typeface="Quicksand"/>
                        <a:ea typeface="Quicksand"/>
                        <a:cs typeface="Quicksand"/>
                        <a:sym typeface="Quicksand"/>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1014" name="Google Shape;1014;p109"/>
          <p:cNvPicPr preferRelativeResize="0"/>
          <p:nvPr/>
        </p:nvPicPr>
        <p:blipFill>
          <a:blip r:embed="rId3">
            <a:alphaModFix/>
          </a:blip>
          <a:stretch>
            <a:fillRect/>
          </a:stretch>
        </p:blipFill>
        <p:spPr>
          <a:xfrm>
            <a:off x="1060025" y="2585373"/>
            <a:ext cx="2190750" cy="1971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8" name="Shape 1018"/>
        <p:cNvGrpSpPr/>
        <p:nvPr/>
      </p:nvGrpSpPr>
      <p:grpSpPr>
        <a:xfrm>
          <a:off x="0" y="0"/>
          <a:ext cx="0" cy="0"/>
          <a:chOff x="0" y="0"/>
          <a:chExt cx="0" cy="0"/>
        </a:xfrm>
      </p:grpSpPr>
      <p:sp>
        <p:nvSpPr>
          <p:cNvPr id="1019" name="Google Shape;1019;p110"/>
          <p:cNvSpPr txBox="1"/>
          <p:nvPr>
            <p:ph type="ctrTitle"/>
          </p:nvPr>
        </p:nvSpPr>
        <p:spPr>
          <a:xfrm>
            <a:off x="535775" y="37779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Just a Clock on the Wall</a:t>
            </a:r>
            <a:endParaRPr b="0" sz="3400">
              <a:solidFill>
                <a:srgbClr val="595959"/>
              </a:solidFill>
              <a:latin typeface="Hepta Slab"/>
              <a:ea typeface="Hepta Slab"/>
              <a:cs typeface="Hepta Slab"/>
              <a:sym typeface="Hepta Slab"/>
            </a:endParaRPr>
          </a:p>
        </p:txBody>
      </p:sp>
      <p:sp>
        <p:nvSpPr>
          <p:cNvPr id="1020" name="Google Shape;1020;p11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21" name="Google Shape;1021;p110"/>
          <p:cNvSpPr txBox="1"/>
          <p:nvPr/>
        </p:nvSpPr>
        <p:spPr>
          <a:xfrm>
            <a:off x="535775" y="1221600"/>
            <a:ext cx="4168500" cy="283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1. Lin says the time shown on the clock is 1:37 p.m. Diego says the time is 1:35 p.m.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Who do you agree with?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Explain or show your reasoning. </a:t>
            </a:r>
            <a:endParaRPr>
              <a:latin typeface="Quicksand"/>
              <a:ea typeface="Quicksand"/>
              <a:cs typeface="Quicksand"/>
              <a:sym typeface="Quicksand"/>
            </a:endParaRPr>
          </a:p>
        </p:txBody>
      </p:sp>
      <p:sp>
        <p:nvSpPr>
          <p:cNvPr id="1022" name="Google Shape;1022;p110"/>
          <p:cNvSpPr txBox="1"/>
          <p:nvPr/>
        </p:nvSpPr>
        <p:spPr>
          <a:xfrm>
            <a:off x="4596875" y="1221600"/>
            <a:ext cx="4168500" cy="283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None/>
            </a:pPr>
            <a:r>
              <a:rPr lang="en">
                <a:latin typeface="Quicksand"/>
                <a:ea typeface="Quicksand"/>
                <a:cs typeface="Quicksand"/>
                <a:sym typeface="Quicksand"/>
              </a:rPr>
              <a:t>2. What time is shown on each clock? </a:t>
            </a:r>
            <a:endParaRPr>
              <a:latin typeface="Quicksand"/>
              <a:ea typeface="Quicksand"/>
              <a:cs typeface="Quicksand"/>
              <a:sym typeface="Quicksand"/>
            </a:endParaRPr>
          </a:p>
        </p:txBody>
      </p:sp>
      <p:pic>
        <p:nvPicPr>
          <p:cNvPr id="1023" name="Google Shape;1023;p110"/>
          <p:cNvPicPr preferRelativeResize="0"/>
          <p:nvPr/>
        </p:nvPicPr>
        <p:blipFill>
          <a:blip r:embed="rId3">
            <a:alphaModFix/>
          </a:blip>
          <a:stretch>
            <a:fillRect/>
          </a:stretch>
        </p:blipFill>
        <p:spPr>
          <a:xfrm>
            <a:off x="1388572" y="2931972"/>
            <a:ext cx="1543225" cy="1443650"/>
          </a:xfrm>
          <a:prstGeom prst="rect">
            <a:avLst/>
          </a:prstGeom>
          <a:noFill/>
          <a:ln cap="flat" cmpd="sng" w="19050">
            <a:solidFill>
              <a:schemeClr val="dk2"/>
            </a:solidFill>
            <a:prstDash val="solid"/>
            <a:round/>
            <a:headEnd len="sm" w="sm" type="none"/>
            <a:tailEnd len="sm" w="sm" type="none"/>
          </a:ln>
        </p:spPr>
      </p:pic>
      <p:pic>
        <p:nvPicPr>
          <p:cNvPr id="1024" name="Google Shape;1024;p110"/>
          <p:cNvPicPr preferRelativeResize="0"/>
          <p:nvPr/>
        </p:nvPicPr>
        <p:blipFill>
          <a:blip r:embed="rId4">
            <a:alphaModFix/>
          </a:blip>
          <a:stretch>
            <a:fillRect/>
          </a:stretch>
        </p:blipFill>
        <p:spPr>
          <a:xfrm>
            <a:off x="4930900" y="1836599"/>
            <a:ext cx="1131625" cy="1023175"/>
          </a:xfrm>
          <a:prstGeom prst="rect">
            <a:avLst/>
          </a:prstGeom>
          <a:noFill/>
          <a:ln cap="flat" cmpd="sng" w="19050">
            <a:solidFill>
              <a:schemeClr val="dk2"/>
            </a:solidFill>
            <a:prstDash val="solid"/>
            <a:round/>
            <a:headEnd len="sm" w="sm" type="none"/>
            <a:tailEnd len="sm" w="sm" type="none"/>
          </a:ln>
        </p:spPr>
      </p:pic>
      <p:sp>
        <p:nvSpPr>
          <p:cNvPr id="1025" name="Google Shape;1025;p110"/>
          <p:cNvSpPr txBox="1"/>
          <p:nvPr/>
        </p:nvSpPr>
        <p:spPr>
          <a:xfrm>
            <a:off x="4886325" y="1707650"/>
            <a:ext cx="329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a.</a:t>
            </a:r>
            <a:endParaRPr>
              <a:latin typeface="Quicksand"/>
              <a:ea typeface="Quicksand"/>
              <a:cs typeface="Quicksand"/>
              <a:sym typeface="Quicksand"/>
            </a:endParaRPr>
          </a:p>
        </p:txBody>
      </p:sp>
      <p:pic>
        <p:nvPicPr>
          <p:cNvPr id="1026" name="Google Shape;1026;p110"/>
          <p:cNvPicPr preferRelativeResize="0"/>
          <p:nvPr/>
        </p:nvPicPr>
        <p:blipFill>
          <a:blip r:embed="rId5">
            <a:alphaModFix/>
          </a:blip>
          <a:stretch>
            <a:fillRect/>
          </a:stretch>
        </p:blipFill>
        <p:spPr>
          <a:xfrm>
            <a:off x="6497499" y="1836600"/>
            <a:ext cx="1241759" cy="1023175"/>
          </a:xfrm>
          <a:prstGeom prst="rect">
            <a:avLst/>
          </a:prstGeom>
          <a:noFill/>
          <a:ln cap="flat" cmpd="sng" w="19050">
            <a:solidFill>
              <a:schemeClr val="dk2"/>
            </a:solidFill>
            <a:prstDash val="solid"/>
            <a:round/>
            <a:headEnd len="sm" w="sm" type="none"/>
            <a:tailEnd len="sm" w="sm" type="none"/>
          </a:ln>
        </p:spPr>
      </p:pic>
      <p:sp>
        <p:nvSpPr>
          <p:cNvPr id="1027" name="Google Shape;1027;p110"/>
          <p:cNvSpPr txBox="1"/>
          <p:nvPr/>
        </p:nvSpPr>
        <p:spPr>
          <a:xfrm>
            <a:off x="6516575" y="1707650"/>
            <a:ext cx="329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b</a:t>
            </a:r>
            <a:r>
              <a:rPr lang="en">
                <a:latin typeface="Quicksand"/>
                <a:ea typeface="Quicksand"/>
                <a:cs typeface="Quicksand"/>
                <a:sym typeface="Quicksand"/>
              </a:rPr>
              <a:t>.</a:t>
            </a:r>
            <a:endParaRPr>
              <a:latin typeface="Quicksand"/>
              <a:ea typeface="Quicksand"/>
              <a:cs typeface="Quicksand"/>
              <a:sym typeface="Quicksand"/>
            </a:endParaRPr>
          </a:p>
        </p:txBody>
      </p:sp>
      <p:pic>
        <p:nvPicPr>
          <p:cNvPr id="1028" name="Google Shape;1028;p110"/>
          <p:cNvPicPr preferRelativeResize="0"/>
          <p:nvPr/>
        </p:nvPicPr>
        <p:blipFill>
          <a:blip r:embed="rId6">
            <a:alphaModFix/>
          </a:blip>
          <a:stretch>
            <a:fillRect/>
          </a:stretch>
        </p:blipFill>
        <p:spPr>
          <a:xfrm>
            <a:off x="4930899" y="3239300"/>
            <a:ext cx="1131625" cy="944395"/>
          </a:xfrm>
          <a:prstGeom prst="rect">
            <a:avLst/>
          </a:prstGeom>
          <a:noFill/>
          <a:ln cap="flat" cmpd="sng" w="19050">
            <a:solidFill>
              <a:schemeClr val="dk2"/>
            </a:solidFill>
            <a:prstDash val="solid"/>
            <a:round/>
            <a:headEnd len="sm" w="sm" type="none"/>
            <a:tailEnd len="sm" w="sm" type="none"/>
          </a:ln>
        </p:spPr>
      </p:pic>
      <p:sp>
        <p:nvSpPr>
          <p:cNvPr id="1029" name="Google Shape;1029;p110"/>
          <p:cNvSpPr txBox="1"/>
          <p:nvPr/>
        </p:nvSpPr>
        <p:spPr>
          <a:xfrm>
            <a:off x="4886325" y="3177575"/>
            <a:ext cx="329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c</a:t>
            </a:r>
            <a:r>
              <a:rPr lang="en">
                <a:latin typeface="Quicksand"/>
                <a:ea typeface="Quicksand"/>
                <a:cs typeface="Quicksand"/>
                <a:sym typeface="Quicksand"/>
              </a:rPr>
              <a:t>.</a:t>
            </a:r>
            <a:endParaRPr>
              <a:latin typeface="Quicksand"/>
              <a:ea typeface="Quicksand"/>
              <a:cs typeface="Quicksand"/>
              <a:sym typeface="Quicksand"/>
            </a:endParaRPr>
          </a:p>
        </p:txBody>
      </p:sp>
      <p:pic>
        <p:nvPicPr>
          <p:cNvPr id="1030" name="Google Shape;1030;p110"/>
          <p:cNvPicPr preferRelativeResize="0"/>
          <p:nvPr/>
        </p:nvPicPr>
        <p:blipFill>
          <a:blip r:embed="rId7">
            <a:alphaModFix/>
          </a:blip>
          <a:stretch>
            <a:fillRect/>
          </a:stretch>
        </p:blipFill>
        <p:spPr>
          <a:xfrm>
            <a:off x="6483350" y="3239300"/>
            <a:ext cx="1270048" cy="944400"/>
          </a:xfrm>
          <a:prstGeom prst="rect">
            <a:avLst/>
          </a:prstGeom>
          <a:noFill/>
          <a:ln cap="flat" cmpd="sng" w="19050">
            <a:solidFill>
              <a:schemeClr val="dk2"/>
            </a:solidFill>
            <a:prstDash val="solid"/>
            <a:round/>
            <a:headEnd len="sm" w="sm" type="none"/>
            <a:tailEnd len="sm" w="sm" type="none"/>
          </a:ln>
        </p:spPr>
      </p:pic>
      <p:sp>
        <p:nvSpPr>
          <p:cNvPr id="1031" name="Google Shape;1031;p110"/>
          <p:cNvSpPr txBox="1"/>
          <p:nvPr/>
        </p:nvSpPr>
        <p:spPr>
          <a:xfrm>
            <a:off x="6483350" y="3177575"/>
            <a:ext cx="329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d</a:t>
            </a:r>
            <a:r>
              <a:rPr lang="en">
                <a:latin typeface="Quicksand"/>
                <a:ea typeface="Quicksand"/>
                <a:cs typeface="Quicksand"/>
                <a:sym typeface="Quicksand"/>
              </a:rPr>
              <a:t>.</a:t>
            </a:r>
            <a:endParaRPr>
              <a:latin typeface="Quicksand"/>
              <a:ea typeface="Quicksand"/>
              <a:cs typeface="Quicksand"/>
              <a:sym typeface="Quicksand"/>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p111"/>
          <p:cNvSpPr txBox="1"/>
          <p:nvPr>
            <p:ph type="ctrTitle"/>
          </p:nvPr>
        </p:nvSpPr>
        <p:spPr>
          <a:xfrm>
            <a:off x="535775" y="37779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On the One Hand...</a:t>
            </a:r>
            <a:endParaRPr b="0" sz="3400">
              <a:solidFill>
                <a:srgbClr val="595959"/>
              </a:solidFill>
              <a:latin typeface="Hepta Slab"/>
              <a:ea typeface="Hepta Slab"/>
              <a:cs typeface="Hepta Slab"/>
              <a:sym typeface="Hepta Slab"/>
            </a:endParaRPr>
          </a:p>
        </p:txBody>
      </p:sp>
      <p:sp>
        <p:nvSpPr>
          <p:cNvPr id="1037" name="Google Shape;1037;p11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38" name="Google Shape;1038;p111"/>
          <p:cNvSpPr txBox="1"/>
          <p:nvPr/>
        </p:nvSpPr>
        <p:spPr>
          <a:xfrm>
            <a:off x="626100" y="1450325"/>
            <a:ext cx="4168500" cy="283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1. Show the time given on each clock.</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AutoNum type="alphaLcPeriod"/>
            </a:pPr>
            <a:r>
              <a:rPr lang="en">
                <a:latin typeface="Quicksand"/>
                <a:ea typeface="Quicksand"/>
                <a:cs typeface="Quicksand"/>
                <a:sym typeface="Quicksand"/>
              </a:rPr>
              <a:t> 2:36 p.m.</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AutoNum type="alphaLcPeriod"/>
            </a:pPr>
            <a:r>
              <a:rPr lang="en">
                <a:latin typeface="Quicksand"/>
                <a:ea typeface="Quicksand"/>
                <a:cs typeface="Quicksand"/>
                <a:sym typeface="Quicksand"/>
              </a:rPr>
              <a:t>3:18 p.m.</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AutoNum type="alphaLcPeriod"/>
            </a:pPr>
            <a:r>
              <a:rPr lang="en">
                <a:latin typeface="Quicksand"/>
                <a:ea typeface="Quicksand"/>
                <a:cs typeface="Quicksand"/>
                <a:sym typeface="Quicksand"/>
              </a:rPr>
              <a:t>12:17 p.m.</a:t>
            </a:r>
            <a:endParaRPr>
              <a:latin typeface="Quicksand"/>
              <a:ea typeface="Quicksand"/>
              <a:cs typeface="Quicksand"/>
              <a:sym typeface="Quicksand"/>
            </a:endParaRPr>
          </a:p>
          <a:p>
            <a:pPr indent="-317500" lvl="0" marL="457200" rtl="0" algn="l">
              <a:spcBef>
                <a:spcPts val="1000"/>
              </a:spcBef>
              <a:spcAft>
                <a:spcPts val="1000"/>
              </a:spcAft>
              <a:buSzPts val="1400"/>
              <a:buFont typeface="Quicksand"/>
              <a:buAutoNum type="alphaLcPeriod"/>
            </a:pPr>
            <a:r>
              <a:rPr lang="en">
                <a:latin typeface="Quicksand"/>
                <a:ea typeface="Quicksand"/>
                <a:cs typeface="Quicksand"/>
                <a:sym typeface="Quicksand"/>
              </a:rPr>
              <a:t>9:02 a.m.</a:t>
            </a:r>
            <a:endParaRPr>
              <a:latin typeface="Quicksand"/>
              <a:ea typeface="Quicksand"/>
              <a:cs typeface="Quicksand"/>
              <a:sym typeface="Quicksand"/>
            </a:endParaRPr>
          </a:p>
        </p:txBody>
      </p:sp>
      <p:pic>
        <p:nvPicPr>
          <p:cNvPr id="1039" name="Google Shape;1039;p111"/>
          <p:cNvPicPr preferRelativeResize="0"/>
          <p:nvPr/>
        </p:nvPicPr>
        <p:blipFill>
          <a:blip r:embed="rId3">
            <a:alphaModFix/>
          </a:blip>
          <a:stretch>
            <a:fillRect/>
          </a:stretch>
        </p:blipFill>
        <p:spPr>
          <a:xfrm>
            <a:off x="2292975" y="2158188"/>
            <a:ext cx="1464850" cy="1423775"/>
          </a:xfrm>
          <a:prstGeom prst="rect">
            <a:avLst/>
          </a:prstGeom>
          <a:noFill/>
          <a:ln cap="flat" cmpd="sng" w="19050">
            <a:solidFill>
              <a:schemeClr val="dk2"/>
            </a:solidFill>
            <a:prstDash val="solid"/>
            <a:round/>
            <a:headEnd len="sm" w="sm" type="none"/>
            <a:tailEnd len="sm" w="sm" type="none"/>
          </a:ln>
        </p:spPr>
      </p:pic>
      <p:sp>
        <p:nvSpPr>
          <p:cNvPr id="1040" name="Google Shape;1040;p111"/>
          <p:cNvSpPr txBox="1"/>
          <p:nvPr/>
        </p:nvSpPr>
        <p:spPr>
          <a:xfrm>
            <a:off x="4574400" y="1450338"/>
            <a:ext cx="4168500" cy="283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2. Draw a time on this clock.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Trade with a partner and determine what time is shown on their clock.</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457200" rtl="0" algn="l">
              <a:spcBef>
                <a:spcPts val="1000"/>
              </a:spcBef>
              <a:spcAft>
                <a:spcPts val="1000"/>
              </a:spcAft>
              <a:buNone/>
            </a:pPr>
            <a:r>
              <a:t/>
            </a:r>
            <a:endParaRPr>
              <a:latin typeface="Quicksand"/>
              <a:ea typeface="Quicksand"/>
              <a:cs typeface="Quicksand"/>
              <a:sym typeface="Quicksand"/>
            </a:endParaRPr>
          </a:p>
        </p:txBody>
      </p:sp>
      <p:pic>
        <p:nvPicPr>
          <p:cNvPr id="1041" name="Google Shape;1041;p111"/>
          <p:cNvPicPr preferRelativeResize="0"/>
          <p:nvPr/>
        </p:nvPicPr>
        <p:blipFill>
          <a:blip r:embed="rId3">
            <a:alphaModFix/>
          </a:blip>
          <a:stretch>
            <a:fillRect/>
          </a:stretch>
        </p:blipFill>
        <p:spPr>
          <a:xfrm>
            <a:off x="5926225" y="2475188"/>
            <a:ext cx="1464850" cy="1423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pic>
        <p:nvPicPr>
          <p:cNvPr id="1046" name="Google Shape;1046;p112"/>
          <p:cNvPicPr preferRelativeResize="0"/>
          <p:nvPr/>
        </p:nvPicPr>
        <p:blipFill>
          <a:blip r:embed="rId3">
            <a:alphaModFix/>
          </a:blip>
          <a:stretch>
            <a:fillRect/>
          </a:stretch>
        </p:blipFill>
        <p:spPr>
          <a:xfrm>
            <a:off x="3539062" y="3393200"/>
            <a:ext cx="1883867" cy="1184900"/>
          </a:xfrm>
          <a:prstGeom prst="rect">
            <a:avLst/>
          </a:prstGeom>
          <a:noFill/>
          <a:ln>
            <a:noFill/>
          </a:ln>
        </p:spPr>
      </p:pic>
      <p:sp>
        <p:nvSpPr>
          <p:cNvPr id="1047" name="Google Shape;1047;p112"/>
          <p:cNvSpPr/>
          <p:nvPr/>
        </p:nvSpPr>
        <p:spPr>
          <a:xfrm>
            <a:off x="4997450" y="2529550"/>
            <a:ext cx="3834796" cy="15322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112"/>
          <p:cNvSpPr txBox="1"/>
          <p:nvPr/>
        </p:nvSpPr>
        <p:spPr>
          <a:xfrm>
            <a:off x="5531950" y="2638975"/>
            <a:ext cx="2661600" cy="148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200">
                <a:solidFill>
                  <a:schemeClr val="dk1"/>
                </a:solidFill>
                <a:latin typeface="Quicksand"/>
                <a:ea typeface="Quicksand"/>
                <a:cs typeface="Quicksand"/>
                <a:sym typeface="Quicksand"/>
              </a:rPr>
              <a:t>If you were going to explain to a friend how to tell time to the nearest minute, what would be the most important ideas you would want to share with them</a:t>
            </a:r>
            <a:endParaRPr b="1" sz="1200">
              <a:latin typeface="Quicksand"/>
              <a:ea typeface="Quicksand"/>
              <a:cs typeface="Quicksand"/>
              <a:sym typeface="Quicksand"/>
            </a:endParaRPr>
          </a:p>
        </p:txBody>
      </p:sp>
      <p:sp>
        <p:nvSpPr>
          <p:cNvPr id="1049" name="Google Shape;1049;p11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050" name="Google Shape;1050;p112"/>
          <p:cNvPicPr preferRelativeResize="0"/>
          <p:nvPr/>
        </p:nvPicPr>
        <p:blipFill>
          <a:blip r:embed="rId4">
            <a:alphaModFix/>
          </a:blip>
          <a:stretch>
            <a:fillRect/>
          </a:stretch>
        </p:blipFill>
        <p:spPr>
          <a:xfrm>
            <a:off x="3848906" y="543300"/>
            <a:ext cx="1883875" cy="1714179"/>
          </a:xfrm>
          <a:prstGeom prst="rect">
            <a:avLst/>
          </a:prstGeom>
          <a:noFill/>
          <a:ln cap="flat" cmpd="sng" w="19050">
            <a:solidFill>
              <a:schemeClr val="dk2"/>
            </a:solidFill>
            <a:prstDash val="solid"/>
            <a:round/>
            <a:headEnd len="sm" w="sm" type="none"/>
            <a:tailEnd len="sm" w="sm" type="none"/>
          </a:ln>
        </p:spPr>
      </p:pic>
      <p:sp>
        <p:nvSpPr>
          <p:cNvPr id="1051" name="Google Shape;1051;p112"/>
          <p:cNvSpPr/>
          <p:nvPr/>
        </p:nvSpPr>
        <p:spPr>
          <a:xfrm flipH="1">
            <a:off x="129750" y="1699038"/>
            <a:ext cx="3834796" cy="15322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112"/>
          <p:cNvSpPr txBox="1"/>
          <p:nvPr/>
        </p:nvSpPr>
        <p:spPr>
          <a:xfrm flipH="1">
            <a:off x="768421" y="1962763"/>
            <a:ext cx="2661600" cy="148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How was telling time different today than how you have told time in the past?</a:t>
            </a:r>
            <a:endParaRPr b="1">
              <a:latin typeface="Quicksand"/>
              <a:ea typeface="Quicksand"/>
              <a:cs typeface="Quicksand"/>
              <a:sym typeface="Quicksand"/>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056" name="Shape 1056"/>
        <p:cNvGrpSpPr/>
        <p:nvPr/>
      </p:nvGrpSpPr>
      <p:grpSpPr>
        <a:xfrm>
          <a:off x="0" y="0"/>
          <a:ext cx="0" cy="0"/>
          <a:chOff x="0" y="0"/>
          <a:chExt cx="0" cy="0"/>
        </a:xfrm>
      </p:grpSpPr>
      <p:sp>
        <p:nvSpPr>
          <p:cNvPr id="1057" name="Google Shape;1057;p113"/>
          <p:cNvSpPr txBox="1"/>
          <p:nvPr>
            <p:ph type="ctrTitle"/>
          </p:nvPr>
        </p:nvSpPr>
        <p:spPr>
          <a:xfrm>
            <a:off x="793575" y="1521925"/>
            <a:ext cx="7395600" cy="1464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Solve Problems Involving Time (Part 1)</a:t>
            </a:r>
            <a:endParaRPr sz="4400">
              <a:solidFill>
                <a:srgbClr val="434343"/>
              </a:solidFill>
              <a:latin typeface="Hepta Slab"/>
              <a:ea typeface="Hepta Slab"/>
              <a:cs typeface="Hepta Slab"/>
              <a:sym typeface="Hepta Slab"/>
            </a:endParaRPr>
          </a:p>
        </p:txBody>
      </p:sp>
      <p:sp>
        <p:nvSpPr>
          <p:cNvPr id="1058" name="Google Shape;1058;p113"/>
          <p:cNvSpPr txBox="1"/>
          <p:nvPr/>
        </p:nvSpPr>
        <p:spPr>
          <a:xfrm>
            <a:off x="3079150" y="3044750"/>
            <a:ext cx="47412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problems involving time.</a:t>
            </a:r>
            <a:endParaRPr>
              <a:latin typeface="Quicksand"/>
              <a:ea typeface="Quicksand"/>
              <a:cs typeface="Quicksand"/>
              <a:sym typeface="Quicksand"/>
            </a:endParaRPr>
          </a:p>
        </p:txBody>
      </p:sp>
      <p:sp>
        <p:nvSpPr>
          <p:cNvPr id="1059" name="Google Shape;1059;p113"/>
          <p:cNvSpPr/>
          <p:nvPr/>
        </p:nvSpPr>
        <p:spPr>
          <a:xfrm>
            <a:off x="2556177" y="29865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11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3.MD.A.1</a:t>
            </a:r>
            <a:endParaRPr sz="1100">
              <a:latin typeface="Quicksand"/>
              <a:ea typeface="Quicksand"/>
              <a:cs typeface="Quicksand"/>
              <a:sym typeface="Quicksand"/>
            </a:endParaRPr>
          </a:p>
        </p:txBody>
      </p:sp>
      <p:sp>
        <p:nvSpPr>
          <p:cNvPr id="1061" name="Google Shape;1061;p113"/>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r>
              <a:rPr lang="en" sz="8000">
                <a:solidFill>
                  <a:schemeClr val="dk2"/>
                </a:solidFill>
                <a:latin typeface="Raleway ExtraBold"/>
                <a:ea typeface="Raleway ExtraBold"/>
                <a:cs typeface="Raleway ExtraBold"/>
                <a:sym typeface="Raleway ExtraBold"/>
              </a:rPr>
              <a:t>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5" name="Shape 1065"/>
        <p:cNvGrpSpPr/>
        <p:nvPr/>
      </p:nvGrpSpPr>
      <p:grpSpPr>
        <a:xfrm>
          <a:off x="0" y="0"/>
          <a:ext cx="0" cy="0"/>
          <a:chOff x="0" y="0"/>
          <a:chExt cx="0" cy="0"/>
        </a:xfrm>
      </p:grpSpPr>
      <p:sp>
        <p:nvSpPr>
          <p:cNvPr id="1066" name="Google Shape;1066;p114"/>
          <p:cNvSpPr txBox="1"/>
          <p:nvPr>
            <p:ph type="ctrTitle"/>
          </p:nvPr>
        </p:nvSpPr>
        <p:spPr>
          <a:xfrm>
            <a:off x="575500" y="38024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Choral Count: Fifteens</a:t>
            </a:r>
            <a:endParaRPr b="0" sz="3000">
              <a:solidFill>
                <a:srgbClr val="595959"/>
              </a:solidFill>
              <a:latin typeface="Hepta Slab"/>
              <a:ea typeface="Hepta Slab"/>
              <a:cs typeface="Hepta Slab"/>
              <a:sym typeface="Hepta Slab"/>
            </a:endParaRPr>
          </a:p>
        </p:txBody>
      </p:sp>
      <p:sp>
        <p:nvSpPr>
          <p:cNvPr id="1067" name="Google Shape;1067;p11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68" name="Google Shape;1068;p114"/>
          <p:cNvGrpSpPr/>
          <p:nvPr/>
        </p:nvGrpSpPr>
        <p:grpSpPr>
          <a:xfrm rot="-801400">
            <a:off x="550911" y="1697856"/>
            <a:ext cx="2343045" cy="950026"/>
            <a:chOff x="522450" y="1769275"/>
            <a:chExt cx="2343168" cy="950076"/>
          </a:xfrm>
        </p:grpSpPr>
        <p:sp>
          <p:nvSpPr>
            <p:cNvPr id="1069" name="Google Shape;1069;p11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11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patterns do you see?</a:t>
              </a:r>
              <a:endParaRPr/>
            </a:p>
          </p:txBody>
        </p:sp>
      </p:grpSp>
      <p:sp>
        <p:nvSpPr>
          <p:cNvPr id="1071" name="Google Shape;1071;p114"/>
          <p:cNvSpPr txBox="1"/>
          <p:nvPr/>
        </p:nvSpPr>
        <p:spPr>
          <a:xfrm>
            <a:off x="2177575" y="2310075"/>
            <a:ext cx="49686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Livvic"/>
                <a:ea typeface="Livvic"/>
                <a:cs typeface="Livvic"/>
                <a:sym typeface="Livvic"/>
              </a:rPr>
              <a:t>Count by 15 minutes, starting at 12:00</a:t>
            </a:r>
            <a:endParaRPr sz="1800">
              <a:latin typeface="Livvic"/>
              <a:ea typeface="Livvic"/>
              <a:cs typeface="Livvic"/>
              <a:sym typeface="Livvic"/>
            </a:endParaRPr>
          </a:p>
          <a:p>
            <a:pPr indent="0" lvl="0" marL="0" rtl="0" algn="ctr">
              <a:spcBef>
                <a:spcPts val="0"/>
              </a:spcBef>
              <a:spcAft>
                <a:spcPts val="0"/>
              </a:spcAft>
              <a:buNone/>
            </a:pPr>
            <a:r>
              <a:rPr lang="en" sz="1800">
                <a:latin typeface="Livvic"/>
                <a:ea typeface="Livvic"/>
                <a:cs typeface="Livvic"/>
                <a:sym typeface="Livvic"/>
              </a:rPr>
              <a:t>Stop counting and recording at 3:00</a:t>
            </a:r>
            <a:endParaRPr sz="1800">
              <a:latin typeface="Livvic"/>
              <a:ea typeface="Livvic"/>
              <a:cs typeface="Livvic"/>
              <a:sym typeface="Livvic"/>
            </a:endParaRPr>
          </a:p>
        </p:txBody>
      </p:sp>
      <p:grpSp>
        <p:nvGrpSpPr>
          <p:cNvPr id="1072" name="Google Shape;1072;p114"/>
          <p:cNvGrpSpPr/>
          <p:nvPr/>
        </p:nvGrpSpPr>
        <p:grpSpPr>
          <a:xfrm rot="841758">
            <a:off x="6299394" y="3074379"/>
            <a:ext cx="2342994" cy="950006"/>
            <a:chOff x="522450" y="1769275"/>
            <a:chExt cx="2343168" cy="950076"/>
          </a:xfrm>
        </p:grpSpPr>
        <p:sp>
          <p:nvSpPr>
            <p:cNvPr id="1073" name="Google Shape;1073;p11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114"/>
            <p:cNvSpPr txBox="1"/>
            <p:nvPr/>
          </p:nvSpPr>
          <p:spPr>
            <a:xfrm>
              <a:off x="631321" y="1846299"/>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t>How much time has passed at the end of each row?</a:t>
              </a:r>
              <a:endParaRPr sz="1300"/>
            </a:p>
          </p:txBody>
        </p:sp>
      </p:grpSp>
      <p:pic>
        <p:nvPicPr>
          <p:cNvPr id="1075" name="Google Shape;1075;p114"/>
          <p:cNvPicPr preferRelativeResize="0"/>
          <p:nvPr/>
        </p:nvPicPr>
        <p:blipFill>
          <a:blip r:embed="rId3">
            <a:alphaModFix/>
          </a:blip>
          <a:stretch>
            <a:fillRect/>
          </a:stretch>
        </p:blipFill>
        <p:spPr>
          <a:xfrm>
            <a:off x="4023713" y="3302125"/>
            <a:ext cx="1096575" cy="1121275"/>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9" name="Shape 1079"/>
        <p:cNvGrpSpPr/>
        <p:nvPr/>
      </p:nvGrpSpPr>
      <p:grpSpPr>
        <a:xfrm>
          <a:off x="0" y="0"/>
          <a:ext cx="0" cy="0"/>
          <a:chOff x="0" y="0"/>
          <a:chExt cx="0" cy="0"/>
        </a:xfrm>
      </p:grpSpPr>
      <p:sp>
        <p:nvSpPr>
          <p:cNvPr id="1080" name="Google Shape;1080;p115"/>
          <p:cNvSpPr txBox="1"/>
          <p:nvPr>
            <p:ph type="ctrTitle"/>
          </p:nvPr>
        </p:nvSpPr>
        <p:spPr>
          <a:xfrm>
            <a:off x="638300" y="4313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Time Marches On</a:t>
            </a:r>
            <a:endParaRPr b="0" sz="3400">
              <a:solidFill>
                <a:srgbClr val="595959"/>
              </a:solidFill>
              <a:latin typeface="Hepta Slab"/>
              <a:ea typeface="Hepta Slab"/>
              <a:cs typeface="Hepta Slab"/>
              <a:sym typeface="Hepta Slab"/>
            </a:endParaRPr>
          </a:p>
        </p:txBody>
      </p:sp>
      <p:sp>
        <p:nvSpPr>
          <p:cNvPr id="1081" name="Google Shape;1081;p11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82" name="Google Shape;1082;p115"/>
          <p:cNvSpPr txBox="1"/>
          <p:nvPr/>
        </p:nvSpPr>
        <p:spPr>
          <a:xfrm>
            <a:off x="487950" y="1108750"/>
            <a:ext cx="7881600" cy="103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Elena arrived at the bus stop at 3:45 p.m. as shown on this clock.</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She waited 24 minutes for the bus to arrive.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317500" lvl="0" marL="2286000" rtl="0" algn="l">
              <a:spcBef>
                <a:spcPts val="0"/>
              </a:spcBef>
              <a:spcAft>
                <a:spcPts val="0"/>
              </a:spcAft>
              <a:buSzPts val="1400"/>
              <a:buFont typeface="Livvic"/>
              <a:buChar char="●"/>
            </a:pPr>
            <a:r>
              <a:rPr lang="en">
                <a:latin typeface="Livvic"/>
                <a:ea typeface="Livvic"/>
                <a:cs typeface="Livvic"/>
                <a:sym typeface="Livvic"/>
              </a:rPr>
              <a:t>What time did the bus arrive? </a:t>
            </a:r>
            <a:endParaRPr>
              <a:latin typeface="Livvic"/>
              <a:ea typeface="Livvic"/>
              <a:cs typeface="Livvic"/>
              <a:sym typeface="Livvic"/>
            </a:endParaRPr>
          </a:p>
          <a:p>
            <a:pPr indent="-317500" lvl="0" marL="2286000" rtl="0" algn="l">
              <a:spcBef>
                <a:spcPts val="0"/>
              </a:spcBef>
              <a:spcAft>
                <a:spcPts val="0"/>
              </a:spcAft>
              <a:buSzPts val="1400"/>
              <a:buFont typeface="Livvic"/>
              <a:buChar char="●"/>
            </a:pPr>
            <a:r>
              <a:rPr lang="en">
                <a:latin typeface="Livvic"/>
                <a:ea typeface="Livvic"/>
                <a:cs typeface="Livvic"/>
                <a:sym typeface="Livvic"/>
              </a:rPr>
              <a:t>Show your thinking. Organize it so it can be followed by others.  </a:t>
            </a:r>
            <a:endParaRPr>
              <a:latin typeface="Livvic"/>
              <a:ea typeface="Livvic"/>
              <a:cs typeface="Livvic"/>
              <a:sym typeface="Livvic"/>
            </a:endParaRPr>
          </a:p>
        </p:txBody>
      </p:sp>
      <p:pic>
        <p:nvPicPr>
          <p:cNvPr id="1083" name="Google Shape;1083;p115"/>
          <p:cNvPicPr preferRelativeResize="0"/>
          <p:nvPr/>
        </p:nvPicPr>
        <p:blipFill>
          <a:blip r:embed="rId3">
            <a:alphaModFix/>
          </a:blip>
          <a:stretch>
            <a:fillRect/>
          </a:stretch>
        </p:blipFill>
        <p:spPr>
          <a:xfrm>
            <a:off x="3702563" y="1578775"/>
            <a:ext cx="1452375" cy="1285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7" name="Shape 1087"/>
        <p:cNvGrpSpPr/>
        <p:nvPr/>
      </p:nvGrpSpPr>
      <p:grpSpPr>
        <a:xfrm>
          <a:off x="0" y="0"/>
          <a:ext cx="0" cy="0"/>
          <a:chOff x="0" y="0"/>
          <a:chExt cx="0" cy="0"/>
        </a:xfrm>
      </p:grpSpPr>
      <p:sp>
        <p:nvSpPr>
          <p:cNvPr id="1088" name="Google Shape;1088;p116"/>
          <p:cNvSpPr txBox="1"/>
          <p:nvPr>
            <p:ph type="ctrTitle"/>
          </p:nvPr>
        </p:nvSpPr>
        <p:spPr>
          <a:xfrm>
            <a:off x="384950" y="360847"/>
            <a:ext cx="7772400" cy="65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Thinking About Time </a:t>
            </a:r>
            <a:endParaRPr b="0" sz="3000">
              <a:solidFill>
                <a:srgbClr val="595959"/>
              </a:solidFill>
              <a:latin typeface="Hepta Slab"/>
              <a:ea typeface="Hepta Slab"/>
              <a:cs typeface="Hepta Slab"/>
              <a:sym typeface="Hepta Slab"/>
            </a:endParaRPr>
          </a:p>
        </p:txBody>
      </p:sp>
      <p:sp>
        <p:nvSpPr>
          <p:cNvPr id="1089" name="Google Shape;1089;p11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90" name="Google Shape;1090;p116"/>
          <p:cNvSpPr txBox="1"/>
          <p:nvPr/>
        </p:nvSpPr>
        <p:spPr>
          <a:xfrm>
            <a:off x="520875" y="1371600"/>
            <a:ext cx="8266800" cy="47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In the future which representations do you want to try when you solve problems involving time? </a:t>
            </a:r>
            <a:endParaRPr sz="2000">
              <a:latin typeface="Quicksand"/>
              <a:ea typeface="Quicksand"/>
              <a:cs typeface="Quicksand"/>
              <a:sym typeface="Quicksand"/>
            </a:endParaRPr>
          </a:p>
          <a:p>
            <a:pPr indent="0" lvl="0" marL="0" rtl="0" algn="ctr">
              <a:spcBef>
                <a:spcPts val="0"/>
              </a:spcBef>
              <a:spcAft>
                <a:spcPts val="0"/>
              </a:spcAft>
              <a:buNone/>
            </a:pPr>
            <a:r>
              <a:t/>
            </a:r>
            <a:endParaRPr sz="2000">
              <a:latin typeface="Quicksand"/>
              <a:ea typeface="Quicksand"/>
              <a:cs typeface="Quicksand"/>
              <a:sym typeface="Quicksand"/>
            </a:endParaRPr>
          </a:p>
          <a:p>
            <a:pPr indent="0" lvl="0" marL="0" rtl="0" algn="ctr">
              <a:spcBef>
                <a:spcPts val="0"/>
              </a:spcBef>
              <a:spcAft>
                <a:spcPts val="0"/>
              </a:spcAft>
              <a:buNone/>
            </a:pPr>
            <a:r>
              <a:rPr lang="en" sz="2000">
                <a:latin typeface="Quicksand"/>
                <a:ea typeface="Quicksand"/>
                <a:cs typeface="Quicksand"/>
                <a:sym typeface="Quicksand"/>
              </a:rPr>
              <a:t>Explain your reasoning</a:t>
            </a:r>
            <a:endParaRPr sz="2000">
              <a:latin typeface="Quicksand"/>
              <a:ea typeface="Quicksand"/>
              <a:cs typeface="Quicksand"/>
              <a:sym typeface="Quicksand"/>
            </a:endParaRPr>
          </a:p>
        </p:txBody>
      </p:sp>
      <p:pic>
        <p:nvPicPr>
          <p:cNvPr id="1091" name="Google Shape;1091;p116"/>
          <p:cNvPicPr preferRelativeResize="0"/>
          <p:nvPr/>
        </p:nvPicPr>
        <p:blipFill>
          <a:blip r:embed="rId3">
            <a:alphaModFix/>
          </a:blip>
          <a:stretch>
            <a:fillRect/>
          </a:stretch>
        </p:blipFill>
        <p:spPr>
          <a:xfrm>
            <a:off x="3888190" y="3014100"/>
            <a:ext cx="1532175" cy="1410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5" name="Shape 1095"/>
        <p:cNvGrpSpPr/>
        <p:nvPr/>
      </p:nvGrpSpPr>
      <p:grpSpPr>
        <a:xfrm>
          <a:off x="0" y="0"/>
          <a:ext cx="0" cy="0"/>
          <a:chOff x="0" y="0"/>
          <a:chExt cx="0" cy="0"/>
        </a:xfrm>
      </p:grpSpPr>
      <p:pic>
        <p:nvPicPr>
          <p:cNvPr id="1096" name="Google Shape;1096;p117"/>
          <p:cNvPicPr preferRelativeResize="0"/>
          <p:nvPr/>
        </p:nvPicPr>
        <p:blipFill>
          <a:blip r:embed="rId3">
            <a:alphaModFix/>
          </a:blip>
          <a:stretch>
            <a:fillRect/>
          </a:stretch>
        </p:blipFill>
        <p:spPr>
          <a:xfrm>
            <a:off x="3166475" y="2817175"/>
            <a:ext cx="2553100" cy="1605850"/>
          </a:xfrm>
          <a:prstGeom prst="rect">
            <a:avLst/>
          </a:prstGeom>
          <a:noFill/>
          <a:ln>
            <a:noFill/>
          </a:ln>
        </p:spPr>
      </p:pic>
      <p:sp>
        <p:nvSpPr>
          <p:cNvPr id="1097" name="Google Shape;1097;p11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098" name="Google Shape;1098;p117"/>
          <p:cNvSpPr txBox="1"/>
          <p:nvPr/>
        </p:nvSpPr>
        <p:spPr>
          <a:xfrm>
            <a:off x="632225" y="589350"/>
            <a:ext cx="7311300" cy="102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Quicksand"/>
                <a:ea typeface="Quicksand"/>
                <a:cs typeface="Quicksand"/>
                <a:sym typeface="Quicksand"/>
              </a:rPr>
              <a:t>Let’s share some of our reflections about which representations you want to try when you solve problems involving time in the future. We’ll record our ideas to remember when we solve problems involving time.</a:t>
            </a:r>
            <a:endParaRPr sz="2500">
              <a:latin typeface="Quicksand"/>
              <a:ea typeface="Quicksand"/>
              <a:cs typeface="Quicksand"/>
              <a:sym typeface="Quicksand"/>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102" name="Shape 1102"/>
        <p:cNvGrpSpPr/>
        <p:nvPr/>
      </p:nvGrpSpPr>
      <p:grpSpPr>
        <a:xfrm>
          <a:off x="0" y="0"/>
          <a:ext cx="0" cy="0"/>
          <a:chOff x="0" y="0"/>
          <a:chExt cx="0" cy="0"/>
        </a:xfrm>
      </p:grpSpPr>
      <p:sp>
        <p:nvSpPr>
          <p:cNvPr id="1103" name="Google Shape;1103;p118"/>
          <p:cNvSpPr txBox="1"/>
          <p:nvPr>
            <p:ph type="ctrTitle"/>
          </p:nvPr>
        </p:nvSpPr>
        <p:spPr>
          <a:xfrm>
            <a:off x="528050" y="1846525"/>
            <a:ext cx="8316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434343"/>
                </a:solidFill>
                <a:latin typeface="Hepta Slab"/>
                <a:ea typeface="Hepta Slab"/>
                <a:cs typeface="Hepta Slab"/>
                <a:sym typeface="Hepta Slab"/>
              </a:rPr>
              <a:t>Solve Problems Involving Time (Part 2)</a:t>
            </a:r>
            <a:endParaRPr sz="3400">
              <a:solidFill>
                <a:srgbClr val="434343"/>
              </a:solidFill>
              <a:latin typeface="Hepta Slab"/>
              <a:ea typeface="Hepta Slab"/>
              <a:cs typeface="Hepta Slab"/>
              <a:sym typeface="Hepta Slab"/>
            </a:endParaRPr>
          </a:p>
        </p:txBody>
      </p:sp>
      <p:sp>
        <p:nvSpPr>
          <p:cNvPr id="1104" name="Google Shape;1104;p118"/>
          <p:cNvSpPr txBox="1"/>
          <p:nvPr/>
        </p:nvSpPr>
        <p:spPr>
          <a:xfrm>
            <a:off x="2948600" y="2584525"/>
            <a:ext cx="5556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more problems involving time.</a:t>
            </a:r>
            <a:endParaRPr>
              <a:latin typeface="Quicksand"/>
              <a:ea typeface="Quicksand"/>
              <a:cs typeface="Quicksand"/>
              <a:sym typeface="Quicksand"/>
            </a:endParaRPr>
          </a:p>
        </p:txBody>
      </p:sp>
      <p:sp>
        <p:nvSpPr>
          <p:cNvPr id="1105" name="Google Shape;1105;p118"/>
          <p:cNvSpPr/>
          <p:nvPr/>
        </p:nvSpPr>
        <p:spPr>
          <a:xfrm>
            <a:off x="2441052" y="25845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11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3.MD.A.1</a:t>
            </a:r>
            <a:endParaRPr sz="1100">
              <a:latin typeface="Quicksand"/>
              <a:ea typeface="Quicksand"/>
              <a:cs typeface="Quicksand"/>
              <a:sym typeface="Quicksand"/>
            </a:endParaRPr>
          </a:p>
        </p:txBody>
      </p:sp>
      <p:sp>
        <p:nvSpPr>
          <p:cNvPr id="1107" name="Google Shape;1107;p118"/>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11" name="Shape 1111"/>
        <p:cNvGrpSpPr/>
        <p:nvPr/>
      </p:nvGrpSpPr>
      <p:grpSpPr>
        <a:xfrm>
          <a:off x="0" y="0"/>
          <a:ext cx="0" cy="0"/>
          <a:chOff x="0" y="0"/>
          <a:chExt cx="0" cy="0"/>
        </a:xfrm>
      </p:grpSpPr>
      <p:sp>
        <p:nvSpPr>
          <p:cNvPr id="1112" name="Google Shape;1112;p119"/>
          <p:cNvSpPr/>
          <p:nvPr/>
        </p:nvSpPr>
        <p:spPr>
          <a:xfrm>
            <a:off x="493775" y="1244200"/>
            <a:ext cx="2232252" cy="101844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119"/>
          <p:cNvSpPr txBox="1"/>
          <p:nvPr>
            <p:ph type="ctrTitle"/>
          </p:nvPr>
        </p:nvSpPr>
        <p:spPr>
          <a:xfrm>
            <a:off x="975125" y="654625"/>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Notice and Wonder: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Band Practice</a:t>
            </a:r>
            <a:endParaRPr b="0" sz="2900">
              <a:solidFill>
                <a:srgbClr val="595959"/>
              </a:solidFill>
              <a:latin typeface="Hepta Slab"/>
              <a:ea typeface="Hepta Slab"/>
              <a:cs typeface="Hepta Slab"/>
              <a:sym typeface="Hepta Slab"/>
            </a:endParaRPr>
          </a:p>
        </p:txBody>
      </p:sp>
      <p:sp>
        <p:nvSpPr>
          <p:cNvPr id="1114" name="Google Shape;1114;p11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15" name="Google Shape;1115;p119"/>
          <p:cNvSpPr txBox="1"/>
          <p:nvPr/>
        </p:nvSpPr>
        <p:spPr>
          <a:xfrm>
            <a:off x="545200" y="1553325"/>
            <a:ext cx="2129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What do you notice?</a:t>
            </a:r>
            <a:endParaRPr/>
          </a:p>
        </p:txBody>
      </p:sp>
      <p:sp>
        <p:nvSpPr>
          <p:cNvPr id="1116" name="Google Shape;1116;p119"/>
          <p:cNvSpPr/>
          <p:nvPr/>
        </p:nvSpPr>
        <p:spPr>
          <a:xfrm>
            <a:off x="6396625" y="3330550"/>
            <a:ext cx="2232252" cy="101844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119"/>
          <p:cNvSpPr txBox="1"/>
          <p:nvPr/>
        </p:nvSpPr>
        <p:spPr>
          <a:xfrm>
            <a:off x="6448050" y="3639675"/>
            <a:ext cx="2129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What do you wonder?</a:t>
            </a:r>
            <a:endParaRPr/>
          </a:p>
        </p:txBody>
      </p:sp>
      <p:sp>
        <p:nvSpPr>
          <p:cNvPr id="1118" name="Google Shape;1118;p119"/>
          <p:cNvSpPr txBox="1"/>
          <p:nvPr/>
        </p:nvSpPr>
        <p:spPr>
          <a:xfrm>
            <a:off x="2438025" y="2222000"/>
            <a:ext cx="4639500" cy="1062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latin typeface="Quicksand"/>
                <a:ea typeface="Quicksand"/>
                <a:cs typeface="Quicksand"/>
                <a:sym typeface="Quicksand"/>
              </a:rPr>
              <a:t>Han ate his dinner before he caught the bus. When he got off the bus, he had to hurry to get to band practice on time. </a:t>
            </a:r>
            <a:endParaRPr sz="1900">
              <a:latin typeface="Quicksand"/>
              <a:ea typeface="Quicksand"/>
              <a:cs typeface="Quicksand"/>
              <a:sym typeface="Quicksand"/>
            </a:endParaRPr>
          </a:p>
        </p:txBody>
      </p:sp>
      <p:pic>
        <p:nvPicPr>
          <p:cNvPr id="1119" name="Google Shape;1119;p119"/>
          <p:cNvPicPr preferRelativeResize="0"/>
          <p:nvPr/>
        </p:nvPicPr>
        <p:blipFill>
          <a:blip r:embed="rId3">
            <a:alphaModFix/>
          </a:blip>
          <a:stretch>
            <a:fillRect/>
          </a:stretch>
        </p:blipFill>
        <p:spPr>
          <a:xfrm>
            <a:off x="688162" y="3297896"/>
            <a:ext cx="1843475" cy="1083767"/>
          </a:xfrm>
          <a:prstGeom prst="rect">
            <a:avLst/>
          </a:prstGeom>
          <a:noFill/>
          <a:ln>
            <a:noFill/>
          </a:ln>
        </p:spPr>
      </p:pic>
      <p:pic>
        <p:nvPicPr>
          <p:cNvPr id="1120" name="Google Shape;1120;p119"/>
          <p:cNvPicPr preferRelativeResize="0"/>
          <p:nvPr/>
        </p:nvPicPr>
        <p:blipFill>
          <a:blip r:embed="rId4">
            <a:alphaModFix/>
          </a:blip>
          <a:stretch>
            <a:fillRect/>
          </a:stretch>
        </p:blipFill>
        <p:spPr>
          <a:xfrm>
            <a:off x="6140454" y="1116398"/>
            <a:ext cx="2129400" cy="1042965"/>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sp>
        <p:nvSpPr>
          <p:cNvPr id="1125" name="Google Shape;1125;p120"/>
          <p:cNvSpPr txBox="1"/>
          <p:nvPr>
            <p:ph type="ctrTitle"/>
          </p:nvPr>
        </p:nvSpPr>
        <p:spPr>
          <a:xfrm>
            <a:off x="427125"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On the Bus Again</a:t>
            </a:r>
            <a:endParaRPr b="0" sz="3000">
              <a:solidFill>
                <a:srgbClr val="595959"/>
              </a:solidFill>
              <a:latin typeface="Hepta Slab"/>
              <a:ea typeface="Hepta Slab"/>
              <a:cs typeface="Hepta Slab"/>
              <a:sym typeface="Hepta Slab"/>
            </a:endParaRPr>
          </a:p>
        </p:txBody>
      </p:sp>
      <p:sp>
        <p:nvSpPr>
          <p:cNvPr id="1126" name="Google Shape;1126;p12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27" name="Google Shape;1127;p120"/>
          <p:cNvSpPr txBox="1"/>
          <p:nvPr/>
        </p:nvSpPr>
        <p:spPr>
          <a:xfrm>
            <a:off x="641125" y="1108750"/>
            <a:ext cx="4029300" cy="302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1.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Han got on the bus 		Han got off the bus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914400" rtl="0" algn="l">
              <a:spcBef>
                <a:spcPts val="0"/>
              </a:spcBef>
              <a:spcAft>
                <a:spcPts val="0"/>
              </a:spcAft>
              <a:buNone/>
            </a:pPr>
            <a:r>
              <a:t/>
            </a:r>
            <a:endParaRPr sz="1200">
              <a:latin typeface="Quicksand"/>
              <a:ea typeface="Quicksand"/>
              <a:cs typeface="Quicksand"/>
              <a:sym typeface="Quicksand"/>
            </a:endParaRPr>
          </a:p>
          <a:p>
            <a:pPr indent="0" lvl="0" marL="914400" rtl="0" algn="l">
              <a:spcBef>
                <a:spcPts val="1000"/>
              </a:spcBef>
              <a:spcAft>
                <a:spcPts val="0"/>
              </a:spcAft>
              <a:buNone/>
            </a:pPr>
            <a:r>
              <a:rPr lang="en" sz="1200">
                <a:latin typeface="Quicksand"/>
                <a:ea typeface="Quicksand"/>
                <a:cs typeface="Quicksand"/>
                <a:sym typeface="Quicksand"/>
              </a:rPr>
              <a:t>How long was Han on the bus? </a:t>
            </a:r>
            <a:endParaRPr sz="1200">
              <a:latin typeface="Quicksand"/>
              <a:ea typeface="Quicksand"/>
              <a:cs typeface="Quicksand"/>
              <a:sym typeface="Quicksand"/>
            </a:endParaRPr>
          </a:p>
          <a:p>
            <a:pPr indent="0" lvl="0" marL="914400" rtl="0" algn="l">
              <a:spcBef>
                <a:spcPts val="1000"/>
              </a:spcBef>
              <a:spcAft>
                <a:spcPts val="1000"/>
              </a:spcAft>
              <a:buNone/>
            </a:pPr>
            <a:r>
              <a:rPr lang="en" sz="1200">
                <a:latin typeface="Quicksand"/>
                <a:ea typeface="Quicksand"/>
                <a:cs typeface="Quicksand"/>
                <a:sym typeface="Quicksand"/>
              </a:rPr>
              <a:t>Explain or show your reasoning. </a:t>
            </a:r>
            <a:endParaRPr sz="1200">
              <a:latin typeface="Quicksand"/>
              <a:ea typeface="Quicksand"/>
              <a:cs typeface="Quicksand"/>
              <a:sym typeface="Quicksand"/>
            </a:endParaRPr>
          </a:p>
        </p:txBody>
      </p:sp>
      <p:pic>
        <p:nvPicPr>
          <p:cNvPr id="1128" name="Google Shape;1128;p120"/>
          <p:cNvPicPr preferRelativeResize="0"/>
          <p:nvPr/>
        </p:nvPicPr>
        <p:blipFill>
          <a:blip r:embed="rId3">
            <a:alphaModFix/>
          </a:blip>
          <a:stretch>
            <a:fillRect/>
          </a:stretch>
        </p:blipFill>
        <p:spPr>
          <a:xfrm>
            <a:off x="726775" y="1672337"/>
            <a:ext cx="3871524" cy="1586925"/>
          </a:xfrm>
          <a:prstGeom prst="rect">
            <a:avLst/>
          </a:prstGeom>
          <a:noFill/>
          <a:ln cap="flat" cmpd="sng" w="19050">
            <a:solidFill>
              <a:schemeClr val="dk2"/>
            </a:solidFill>
            <a:prstDash val="solid"/>
            <a:round/>
            <a:headEnd len="sm" w="sm" type="none"/>
            <a:tailEnd len="sm" w="sm" type="none"/>
          </a:ln>
        </p:spPr>
      </p:pic>
      <p:sp>
        <p:nvSpPr>
          <p:cNvPr id="1129" name="Google Shape;1129;p120"/>
          <p:cNvSpPr txBox="1"/>
          <p:nvPr/>
        </p:nvSpPr>
        <p:spPr>
          <a:xfrm>
            <a:off x="4721875" y="1172800"/>
            <a:ext cx="4029300" cy="289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2. </a:t>
            </a:r>
            <a:endParaRPr sz="1200">
              <a:latin typeface="Quicksand"/>
              <a:ea typeface="Quicksand"/>
              <a:cs typeface="Quicksand"/>
              <a:sym typeface="Quicksand"/>
            </a:endParaRPr>
          </a:p>
          <a:p>
            <a:pPr indent="0" lvl="0" marL="0" rtl="0" algn="ctr">
              <a:spcBef>
                <a:spcPts val="0"/>
              </a:spcBef>
              <a:spcAft>
                <a:spcPts val="0"/>
              </a:spcAft>
              <a:buNone/>
            </a:pPr>
            <a:r>
              <a:rPr lang="en" sz="1200">
                <a:latin typeface="Quicksand"/>
                <a:ea typeface="Quicksand"/>
                <a:cs typeface="Quicksand"/>
                <a:sym typeface="Quicksand"/>
              </a:rPr>
              <a:t>Draw the minute hand to show that Elena waited for the bus for 32 minutes.</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914400" rtl="0" algn="l">
              <a:spcBef>
                <a:spcPts val="0"/>
              </a:spcBef>
              <a:spcAft>
                <a:spcPts val="0"/>
              </a:spcAft>
              <a:buNone/>
            </a:pPr>
            <a:r>
              <a:t/>
            </a:r>
            <a:endParaRPr sz="1200">
              <a:latin typeface="Quicksand"/>
              <a:ea typeface="Quicksand"/>
              <a:cs typeface="Quicksand"/>
              <a:sym typeface="Quicksand"/>
            </a:endParaRPr>
          </a:p>
          <a:p>
            <a:pPr indent="0" lvl="0" marL="914400" rtl="0" algn="l">
              <a:spcBef>
                <a:spcPts val="1000"/>
              </a:spcBef>
              <a:spcAft>
                <a:spcPts val="1000"/>
              </a:spcAft>
              <a:buNone/>
            </a:pPr>
            <a:r>
              <a:t/>
            </a:r>
            <a:endParaRPr sz="1200">
              <a:latin typeface="Quicksand"/>
              <a:ea typeface="Quicksand"/>
              <a:cs typeface="Quicksand"/>
              <a:sym typeface="Quicksand"/>
            </a:endParaRPr>
          </a:p>
        </p:txBody>
      </p:sp>
      <p:pic>
        <p:nvPicPr>
          <p:cNvPr id="1130" name="Google Shape;1130;p120"/>
          <p:cNvPicPr preferRelativeResize="0"/>
          <p:nvPr/>
        </p:nvPicPr>
        <p:blipFill>
          <a:blip r:embed="rId4">
            <a:alphaModFix/>
          </a:blip>
          <a:stretch>
            <a:fillRect/>
          </a:stretch>
        </p:blipFill>
        <p:spPr>
          <a:xfrm>
            <a:off x="4970150" y="2074900"/>
            <a:ext cx="3327375" cy="1638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4" name="Shape 1134"/>
        <p:cNvGrpSpPr/>
        <p:nvPr/>
      </p:nvGrpSpPr>
      <p:grpSpPr>
        <a:xfrm>
          <a:off x="0" y="0"/>
          <a:ext cx="0" cy="0"/>
          <a:chOff x="0" y="0"/>
          <a:chExt cx="0" cy="0"/>
        </a:xfrm>
      </p:grpSpPr>
      <p:sp>
        <p:nvSpPr>
          <p:cNvPr id="1135" name="Google Shape;1135;p121"/>
          <p:cNvSpPr txBox="1"/>
          <p:nvPr>
            <p:ph type="ctrTitle"/>
          </p:nvPr>
        </p:nvSpPr>
        <p:spPr>
          <a:xfrm>
            <a:off x="427125"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11.2: Math Libs Time </a:t>
            </a:r>
            <a:endParaRPr b="0" sz="3000">
              <a:solidFill>
                <a:srgbClr val="595959"/>
              </a:solidFill>
              <a:latin typeface="Hepta Slab"/>
              <a:ea typeface="Hepta Slab"/>
              <a:cs typeface="Hepta Slab"/>
              <a:sym typeface="Hepta Slab"/>
            </a:endParaRPr>
          </a:p>
        </p:txBody>
      </p:sp>
      <p:sp>
        <p:nvSpPr>
          <p:cNvPr id="1136" name="Google Shape;1136;p12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37" name="Google Shape;1137;p121"/>
          <p:cNvSpPr txBox="1"/>
          <p:nvPr/>
        </p:nvSpPr>
        <p:spPr>
          <a:xfrm>
            <a:off x="-51425" y="979150"/>
            <a:ext cx="7896600" cy="923400"/>
          </a:xfrm>
          <a:prstGeom prst="rect">
            <a:avLst/>
          </a:prstGeom>
          <a:noFill/>
          <a:ln>
            <a:noFill/>
          </a:ln>
        </p:spPr>
        <p:txBody>
          <a:bodyPr anchorCtr="0" anchor="t" bIns="91425" lIns="91425" spcFirstLastPara="1" rIns="91425" wrap="square" tIns="91425">
            <a:spAutoFit/>
          </a:bodyPr>
          <a:lstStyle/>
          <a:p>
            <a:pPr indent="-330200" lvl="0" marL="1828800" rtl="0" algn="l">
              <a:spcBef>
                <a:spcPts val="0"/>
              </a:spcBef>
              <a:spcAft>
                <a:spcPts val="0"/>
              </a:spcAft>
              <a:buSzPts val="1600"/>
              <a:buFont typeface="Quicksand"/>
              <a:buChar char="●"/>
            </a:pPr>
            <a:r>
              <a:rPr lang="en" sz="1600">
                <a:latin typeface="Quicksand"/>
                <a:ea typeface="Quicksand"/>
                <a:cs typeface="Quicksand"/>
                <a:sym typeface="Quicksand"/>
              </a:rPr>
              <a:t>For each problem, fill in a name and an activity. </a:t>
            </a:r>
            <a:endParaRPr sz="1600">
              <a:latin typeface="Quicksand"/>
              <a:ea typeface="Quicksand"/>
              <a:cs typeface="Quicksand"/>
              <a:sym typeface="Quicksand"/>
            </a:endParaRPr>
          </a:p>
          <a:p>
            <a:pPr indent="-330200" lvl="0" marL="1828800" rtl="0" algn="l">
              <a:spcBef>
                <a:spcPts val="0"/>
              </a:spcBef>
              <a:spcAft>
                <a:spcPts val="0"/>
              </a:spcAft>
              <a:buSzPts val="1600"/>
              <a:buFont typeface="Quicksand"/>
              <a:buChar char="●"/>
            </a:pPr>
            <a:r>
              <a:rPr lang="en" sz="1600">
                <a:latin typeface="Quicksand"/>
                <a:ea typeface="Quicksand"/>
                <a:cs typeface="Quicksand"/>
                <a:sym typeface="Quicksand"/>
              </a:rPr>
              <a:t>Then, solve each problem. </a:t>
            </a:r>
            <a:endParaRPr sz="1600">
              <a:latin typeface="Quicksand"/>
              <a:ea typeface="Quicksand"/>
              <a:cs typeface="Quicksand"/>
              <a:sym typeface="Quicksand"/>
            </a:endParaRPr>
          </a:p>
          <a:p>
            <a:pPr indent="-330200" lvl="0" marL="1828800" rtl="0" algn="l">
              <a:spcBef>
                <a:spcPts val="0"/>
              </a:spcBef>
              <a:spcAft>
                <a:spcPts val="0"/>
              </a:spcAft>
              <a:buSzPts val="1600"/>
              <a:buFont typeface="Quicksand"/>
              <a:buChar char="●"/>
            </a:pPr>
            <a:r>
              <a:rPr lang="en" sz="1600">
                <a:latin typeface="Quicksand"/>
                <a:ea typeface="Quicksand"/>
                <a:cs typeface="Quicksand"/>
                <a:sym typeface="Quicksand"/>
              </a:rPr>
              <a:t>Show your thinking. Organize it so it can be followed by others.</a:t>
            </a:r>
            <a:endParaRPr sz="1600">
              <a:latin typeface="Quicksand"/>
              <a:ea typeface="Quicksand"/>
              <a:cs typeface="Quicksand"/>
              <a:sym typeface="Quicksand"/>
            </a:endParaRPr>
          </a:p>
        </p:txBody>
      </p:sp>
      <p:pic>
        <p:nvPicPr>
          <p:cNvPr id="1138" name="Google Shape;1138;p121"/>
          <p:cNvPicPr preferRelativeResize="0"/>
          <p:nvPr/>
        </p:nvPicPr>
        <p:blipFill>
          <a:blip r:embed="rId3">
            <a:alphaModFix/>
          </a:blip>
          <a:stretch>
            <a:fillRect/>
          </a:stretch>
        </p:blipFill>
        <p:spPr>
          <a:xfrm>
            <a:off x="743155" y="2223550"/>
            <a:ext cx="7772400" cy="1637708"/>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2" name="Shape 1142"/>
        <p:cNvGrpSpPr/>
        <p:nvPr/>
      </p:nvGrpSpPr>
      <p:grpSpPr>
        <a:xfrm>
          <a:off x="0" y="0"/>
          <a:ext cx="0" cy="0"/>
          <a:chOff x="0" y="0"/>
          <a:chExt cx="0" cy="0"/>
        </a:xfrm>
      </p:grpSpPr>
      <p:sp>
        <p:nvSpPr>
          <p:cNvPr id="1143" name="Google Shape;1143;p122"/>
          <p:cNvSpPr txBox="1"/>
          <p:nvPr>
            <p:ph type="ctrTitle"/>
          </p:nvPr>
        </p:nvSpPr>
        <p:spPr>
          <a:xfrm>
            <a:off x="427125"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11.2: Math Libs Time </a:t>
            </a:r>
            <a:endParaRPr b="0" sz="3000">
              <a:solidFill>
                <a:srgbClr val="595959"/>
              </a:solidFill>
              <a:latin typeface="Hepta Slab"/>
              <a:ea typeface="Hepta Slab"/>
              <a:cs typeface="Hepta Slab"/>
              <a:sym typeface="Hepta Slab"/>
            </a:endParaRPr>
          </a:p>
        </p:txBody>
      </p:sp>
      <p:sp>
        <p:nvSpPr>
          <p:cNvPr id="1144" name="Google Shape;1144;p1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45" name="Google Shape;1145;p122"/>
          <p:cNvSpPr txBox="1"/>
          <p:nvPr/>
        </p:nvSpPr>
        <p:spPr>
          <a:xfrm>
            <a:off x="-51425" y="979150"/>
            <a:ext cx="7896600" cy="923400"/>
          </a:xfrm>
          <a:prstGeom prst="rect">
            <a:avLst/>
          </a:prstGeom>
          <a:noFill/>
          <a:ln>
            <a:noFill/>
          </a:ln>
        </p:spPr>
        <p:txBody>
          <a:bodyPr anchorCtr="0" anchor="t" bIns="91425" lIns="91425" spcFirstLastPara="1" rIns="91425" wrap="square" tIns="91425">
            <a:spAutoFit/>
          </a:bodyPr>
          <a:lstStyle/>
          <a:p>
            <a:pPr indent="-330200" lvl="0" marL="1828800" rtl="0" algn="l">
              <a:spcBef>
                <a:spcPts val="0"/>
              </a:spcBef>
              <a:spcAft>
                <a:spcPts val="0"/>
              </a:spcAft>
              <a:buSzPts val="1600"/>
              <a:buFont typeface="Quicksand"/>
              <a:buChar char="●"/>
            </a:pPr>
            <a:r>
              <a:rPr lang="en" sz="1600">
                <a:latin typeface="Quicksand"/>
                <a:ea typeface="Quicksand"/>
                <a:cs typeface="Quicksand"/>
                <a:sym typeface="Quicksand"/>
              </a:rPr>
              <a:t>For each problem, fill in a name and an activity. </a:t>
            </a:r>
            <a:endParaRPr sz="1600">
              <a:latin typeface="Quicksand"/>
              <a:ea typeface="Quicksand"/>
              <a:cs typeface="Quicksand"/>
              <a:sym typeface="Quicksand"/>
            </a:endParaRPr>
          </a:p>
          <a:p>
            <a:pPr indent="-330200" lvl="0" marL="1828800" rtl="0" algn="l">
              <a:spcBef>
                <a:spcPts val="0"/>
              </a:spcBef>
              <a:spcAft>
                <a:spcPts val="0"/>
              </a:spcAft>
              <a:buSzPts val="1600"/>
              <a:buFont typeface="Quicksand"/>
              <a:buChar char="●"/>
            </a:pPr>
            <a:r>
              <a:rPr lang="en" sz="1600">
                <a:latin typeface="Quicksand"/>
                <a:ea typeface="Quicksand"/>
                <a:cs typeface="Quicksand"/>
                <a:sym typeface="Quicksand"/>
              </a:rPr>
              <a:t>Then, solve each problem. </a:t>
            </a:r>
            <a:endParaRPr sz="1600">
              <a:latin typeface="Quicksand"/>
              <a:ea typeface="Quicksand"/>
              <a:cs typeface="Quicksand"/>
              <a:sym typeface="Quicksand"/>
            </a:endParaRPr>
          </a:p>
          <a:p>
            <a:pPr indent="-330200" lvl="0" marL="1828800" rtl="0" algn="l">
              <a:spcBef>
                <a:spcPts val="0"/>
              </a:spcBef>
              <a:spcAft>
                <a:spcPts val="0"/>
              </a:spcAft>
              <a:buSzPts val="1600"/>
              <a:buFont typeface="Quicksand"/>
              <a:buChar char="●"/>
            </a:pPr>
            <a:r>
              <a:rPr lang="en" sz="1600">
                <a:latin typeface="Quicksand"/>
                <a:ea typeface="Quicksand"/>
                <a:cs typeface="Quicksand"/>
                <a:sym typeface="Quicksand"/>
              </a:rPr>
              <a:t>Show your thinking. Organize it so it can be followed by others.</a:t>
            </a:r>
            <a:endParaRPr sz="1600">
              <a:latin typeface="Quicksand"/>
              <a:ea typeface="Quicksand"/>
              <a:cs typeface="Quicksand"/>
              <a:sym typeface="Quicksand"/>
            </a:endParaRPr>
          </a:p>
        </p:txBody>
      </p:sp>
      <p:pic>
        <p:nvPicPr>
          <p:cNvPr id="1146" name="Google Shape;1146;p122"/>
          <p:cNvPicPr preferRelativeResize="0"/>
          <p:nvPr/>
        </p:nvPicPr>
        <p:blipFill>
          <a:blip r:embed="rId3">
            <a:alphaModFix/>
          </a:blip>
          <a:stretch>
            <a:fillRect/>
          </a:stretch>
        </p:blipFill>
        <p:spPr>
          <a:xfrm>
            <a:off x="1180475" y="2147525"/>
            <a:ext cx="6664700" cy="1864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0" name="Shape 1150"/>
        <p:cNvGrpSpPr/>
        <p:nvPr/>
      </p:nvGrpSpPr>
      <p:grpSpPr>
        <a:xfrm>
          <a:off x="0" y="0"/>
          <a:ext cx="0" cy="0"/>
          <a:chOff x="0" y="0"/>
          <a:chExt cx="0" cy="0"/>
        </a:xfrm>
      </p:grpSpPr>
      <p:sp>
        <p:nvSpPr>
          <p:cNvPr id="1151" name="Google Shape;1151;p123"/>
          <p:cNvSpPr txBox="1"/>
          <p:nvPr>
            <p:ph type="ctrTitle"/>
          </p:nvPr>
        </p:nvSpPr>
        <p:spPr>
          <a:xfrm>
            <a:off x="427125"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11.2: Math Libs Time </a:t>
            </a:r>
            <a:endParaRPr b="0" sz="3000">
              <a:solidFill>
                <a:srgbClr val="595959"/>
              </a:solidFill>
              <a:latin typeface="Hepta Slab"/>
              <a:ea typeface="Hepta Slab"/>
              <a:cs typeface="Hepta Slab"/>
              <a:sym typeface="Hepta Slab"/>
            </a:endParaRPr>
          </a:p>
        </p:txBody>
      </p:sp>
      <p:sp>
        <p:nvSpPr>
          <p:cNvPr id="1152" name="Google Shape;1152;p1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53" name="Google Shape;1153;p123"/>
          <p:cNvSpPr txBox="1"/>
          <p:nvPr/>
        </p:nvSpPr>
        <p:spPr>
          <a:xfrm>
            <a:off x="-51425" y="979150"/>
            <a:ext cx="7896600" cy="923400"/>
          </a:xfrm>
          <a:prstGeom prst="rect">
            <a:avLst/>
          </a:prstGeom>
          <a:noFill/>
          <a:ln>
            <a:noFill/>
          </a:ln>
        </p:spPr>
        <p:txBody>
          <a:bodyPr anchorCtr="0" anchor="t" bIns="91425" lIns="91425" spcFirstLastPara="1" rIns="91425" wrap="square" tIns="91425">
            <a:spAutoFit/>
          </a:bodyPr>
          <a:lstStyle/>
          <a:p>
            <a:pPr indent="-330200" lvl="0" marL="1828800" rtl="0" algn="l">
              <a:spcBef>
                <a:spcPts val="0"/>
              </a:spcBef>
              <a:spcAft>
                <a:spcPts val="0"/>
              </a:spcAft>
              <a:buSzPts val="1600"/>
              <a:buFont typeface="Quicksand"/>
              <a:buChar char="●"/>
            </a:pPr>
            <a:r>
              <a:rPr lang="en" sz="1600">
                <a:latin typeface="Quicksand"/>
                <a:ea typeface="Quicksand"/>
                <a:cs typeface="Quicksand"/>
                <a:sym typeface="Quicksand"/>
              </a:rPr>
              <a:t>For each problem, fill in a name and an activity. </a:t>
            </a:r>
            <a:endParaRPr sz="1600">
              <a:latin typeface="Quicksand"/>
              <a:ea typeface="Quicksand"/>
              <a:cs typeface="Quicksand"/>
              <a:sym typeface="Quicksand"/>
            </a:endParaRPr>
          </a:p>
          <a:p>
            <a:pPr indent="-330200" lvl="0" marL="1828800" rtl="0" algn="l">
              <a:spcBef>
                <a:spcPts val="0"/>
              </a:spcBef>
              <a:spcAft>
                <a:spcPts val="0"/>
              </a:spcAft>
              <a:buSzPts val="1600"/>
              <a:buFont typeface="Quicksand"/>
              <a:buChar char="●"/>
            </a:pPr>
            <a:r>
              <a:rPr lang="en" sz="1600">
                <a:latin typeface="Quicksand"/>
                <a:ea typeface="Quicksand"/>
                <a:cs typeface="Quicksand"/>
                <a:sym typeface="Quicksand"/>
              </a:rPr>
              <a:t>Then, solve each problem. </a:t>
            </a:r>
            <a:endParaRPr sz="1600">
              <a:latin typeface="Quicksand"/>
              <a:ea typeface="Quicksand"/>
              <a:cs typeface="Quicksand"/>
              <a:sym typeface="Quicksand"/>
            </a:endParaRPr>
          </a:p>
          <a:p>
            <a:pPr indent="-330200" lvl="0" marL="1828800" rtl="0" algn="l">
              <a:spcBef>
                <a:spcPts val="0"/>
              </a:spcBef>
              <a:spcAft>
                <a:spcPts val="0"/>
              </a:spcAft>
              <a:buSzPts val="1600"/>
              <a:buFont typeface="Quicksand"/>
              <a:buChar char="●"/>
            </a:pPr>
            <a:r>
              <a:rPr lang="en" sz="1600">
                <a:latin typeface="Quicksand"/>
                <a:ea typeface="Quicksand"/>
                <a:cs typeface="Quicksand"/>
                <a:sym typeface="Quicksand"/>
              </a:rPr>
              <a:t>Show your thinking. Organize it so it can be followed by others.</a:t>
            </a:r>
            <a:endParaRPr sz="1600">
              <a:latin typeface="Quicksand"/>
              <a:ea typeface="Quicksand"/>
              <a:cs typeface="Quicksand"/>
              <a:sym typeface="Quicksand"/>
            </a:endParaRPr>
          </a:p>
        </p:txBody>
      </p:sp>
      <p:pic>
        <p:nvPicPr>
          <p:cNvPr id="1154" name="Google Shape;1154;p123"/>
          <p:cNvPicPr preferRelativeResize="0"/>
          <p:nvPr/>
        </p:nvPicPr>
        <p:blipFill>
          <a:blip r:embed="rId3">
            <a:alphaModFix/>
          </a:blip>
          <a:stretch>
            <a:fillRect/>
          </a:stretch>
        </p:blipFill>
        <p:spPr>
          <a:xfrm>
            <a:off x="865425" y="2116675"/>
            <a:ext cx="7334099" cy="1833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8" name="Shape 1158"/>
        <p:cNvGrpSpPr/>
        <p:nvPr/>
      </p:nvGrpSpPr>
      <p:grpSpPr>
        <a:xfrm>
          <a:off x="0" y="0"/>
          <a:ext cx="0" cy="0"/>
          <a:chOff x="0" y="0"/>
          <a:chExt cx="0" cy="0"/>
        </a:xfrm>
      </p:grpSpPr>
      <p:sp>
        <p:nvSpPr>
          <p:cNvPr id="1159" name="Google Shape;1159;p124"/>
          <p:cNvSpPr txBox="1"/>
          <p:nvPr>
            <p:ph type="ctrTitle"/>
          </p:nvPr>
        </p:nvSpPr>
        <p:spPr>
          <a:xfrm>
            <a:off x="427125"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11.2: Math Libs Time </a:t>
            </a:r>
            <a:endParaRPr b="0" sz="3000">
              <a:solidFill>
                <a:srgbClr val="595959"/>
              </a:solidFill>
              <a:latin typeface="Hepta Slab"/>
              <a:ea typeface="Hepta Slab"/>
              <a:cs typeface="Hepta Slab"/>
              <a:sym typeface="Hepta Slab"/>
            </a:endParaRPr>
          </a:p>
        </p:txBody>
      </p:sp>
      <p:sp>
        <p:nvSpPr>
          <p:cNvPr id="1160" name="Google Shape;1160;p12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61" name="Google Shape;1161;p124"/>
          <p:cNvSpPr txBox="1"/>
          <p:nvPr/>
        </p:nvSpPr>
        <p:spPr>
          <a:xfrm>
            <a:off x="-51425" y="979150"/>
            <a:ext cx="7896600" cy="923400"/>
          </a:xfrm>
          <a:prstGeom prst="rect">
            <a:avLst/>
          </a:prstGeom>
          <a:noFill/>
          <a:ln>
            <a:noFill/>
          </a:ln>
        </p:spPr>
        <p:txBody>
          <a:bodyPr anchorCtr="0" anchor="t" bIns="91425" lIns="91425" spcFirstLastPara="1" rIns="91425" wrap="square" tIns="91425">
            <a:spAutoFit/>
          </a:bodyPr>
          <a:lstStyle/>
          <a:p>
            <a:pPr indent="-330200" lvl="0" marL="1828800" rtl="0" algn="l">
              <a:spcBef>
                <a:spcPts val="0"/>
              </a:spcBef>
              <a:spcAft>
                <a:spcPts val="0"/>
              </a:spcAft>
              <a:buSzPts val="1600"/>
              <a:buFont typeface="Quicksand"/>
              <a:buChar char="●"/>
            </a:pPr>
            <a:r>
              <a:rPr lang="en" sz="1600">
                <a:latin typeface="Quicksand"/>
                <a:ea typeface="Quicksand"/>
                <a:cs typeface="Quicksand"/>
                <a:sym typeface="Quicksand"/>
              </a:rPr>
              <a:t>For each problem, fill in a name and an activity. </a:t>
            </a:r>
            <a:endParaRPr sz="1600">
              <a:latin typeface="Quicksand"/>
              <a:ea typeface="Quicksand"/>
              <a:cs typeface="Quicksand"/>
              <a:sym typeface="Quicksand"/>
            </a:endParaRPr>
          </a:p>
          <a:p>
            <a:pPr indent="-330200" lvl="0" marL="1828800" rtl="0" algn="l">
              <a:spcBef>
                <a:spcPts val="0"/>
              </a:spcBef>
              <a:spcAft>
                <a:spcPts val="0"/>
              </a:spcAft>
              <a:buSzPts val="1600"/>
              <a:buFont typeface="Quicksand"/>
              <a:buChar char="●"/>
            </a:pPr>
            <a:r>
              <a:rPr lang="en" sz="1600">
                <a:latin typeface="Quicksand"/>
                <a:ea typeface="Quicksand"/>
                <a:cs typeface="Quicksand"/>
                <a:sym typeface="Quicksand"/>
              </a:rPr>
              <a:t>Then, solve each problem. </a:t>
            </a:r>
            <a:endParaRPr sz="1600">
              <a:latin typeface="Quicksand"/>
              <a:ea typeface="Quicksand"/>
              <a:cs typeface="Quicksand"/>
              <a:sym typeface="Quicksand"/>
            </a:endParaRPr>
          </a:p>
          <a:p>
            <a:pPr indent="-330200" lvl="0" marL="1828800" rtl="0" algn="l">
              <a:spcBef>
                <a:spcPts val="0"/>
              </a:spcBef>
              <a:spcAft>
                <a:spcPts val="0"/>
              </a:spcAft>
              <a:buSzPts val="1600"/>
              <a:buFont typeface="Quicksand"/>
              <a:buChar char="●"/>
            </a:pPr>
            <a:r>
              <a:rPr lang="en" sz="1600">
                <a:latin typeface="Quicksand"/>
                <a:ea typeface="Quicksand"/>
                <a:cs typeface="Quicksand"/>
                <a:sym typeface="Quicksand"/>
              </a:rPr>
              <a:t>Show your thinking. Organize it so it can be followed by others.</a:t>
            </a:r>
            <a:endParaRPr sz="1600">
              <a:latin typeface="Quicksand"/>
              <a:ea typeface="Quicksand"/>
              <a:cs typeface="Quicksand"/>
              <a:sym typeface="Quicksand"/>
            </a:endParaRPr>
          </a:p>
        </p:txBody>
      </p:sp>
      <p:pic>
        <p:nvPicPr>
          <p:cNvPr id="1162" name="Google Shape;1162;p124"/>
          <p:cNvPicPr preferRelativeResize="0"/>
          <p:nvPr/>
        </p:nvPicPr>
        <p:blipFill>
          <a:blip r:embed="rId3">
            <a:alphaModFix/>
          </a:blip>
          <a:stretch>
            <a:fillRect/>
          </a:stretch>
        </p:blipFill>
        <p:spPr>
          <a:xfrm>
            <a:off x="1242825" y="2106400"/>
            <a:ext cx="6534150" cy="2076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6" name="Shape 1166"/>
        <p:cNvGrpSpPr/>
        <p:nvPr/>
      </p:nvGrpSpPr>
      <p:grpSpPr>
        <a:xfrm>
          <a:off x="0" y="0"/>
          <a:ext cx="0" cy="0"/>
          <a:chOff x="0" y="0"/>
          <a:chExt cx="0" cy="0"/>
        </a:xfrm>
      </p:grpSpPr>
      <p:sp>
        <p:nvSpPr>
          <p:cNvPr id="1167" name="Google Shape;1167;p12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168" name="Google Shape;1168;p125"/>
          <p:cNvPicPr preferRelativeResize="0"/>
          <p:nvPr/>
        </p:nvPicPr>
        <p:blipFill>
          <a:blip r:embed="rId3">
            <a:alphaModFix/>
          </a:blip>
          <a:stretch>
            <a:fillRect/>
          </a:stretch>
        </p:blipFill>
        <p:spPr>
          <a:xfrm>
            <a:off x="2813831" y="2375725"/>
            <a:ext cx="2880600" cy="1811825"/>
          </a:xfrm>
          <a:prstGeom prst="rect">
            <a:avLst/>
          </a:prstGeom>
          <a:noFill/>
          <a:ln>
            <a:noFill/>
          </a:ln>
        </p:spPr>
      </p:pic>
      <p:sp>
        <p:nvSpPr>
          <p:cNvPr id="1169" name="Google Shape;1169;p125"/>
          <p:cNvSpPr txBox="1"/>
          <p:nvPr/>
        </p:nvSpPr>
        <p:spPr>
          <a:xfrm>
            <a:off x="632225" y="653650"/>
            <a:ext cx="72438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Quicksand"/>
                <a:ea typeface="Quicksand"/>
                <a:cs typeface="Quicksand"/>
                <a:sym typeface="Quicksand"/>
              </a:rPr>
              <a:t>We learned how to tell time to the nearest minute and solved problems involving time. What are the most important things to remember about this?</a:t>
            </a:r>
            <a:endParaRPr sz="2500">
              <a:latin typeface="Quicksand"/>
              <a:ea typeface="Quicksand"/>
              <a:cs typeface="Quicksand"/>
              <a:sym typeface="Quicksand"/>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3" name="Shape 1173"/>
        <p:cNvGrpSpPr/>
        <p:nvPr/>
      </p:nvGrpSpPr>
      <p:grpSpPr>
        <a:xfrm>
          <a:off x="0" y="0"/>
          <a:ext cx="0" cy="0"/>
          <a:chOff x="0" y="0"/>
          <a:chExt cx="0" cy="0"/>
        </a:xfrm>
      </p:grpSpPr>
      <p:sp>
        <p:nvSpPr>
          <p:cNvPr id="1174" name="Google Shape;1174;p126"/>
          <p:cNvSpPr txBox="1"/>
          <p:nvPr>
            <p:ph idx="1" type="subTitle"/>
          </p:nvPr>
        </p:nvSpPr>
        <p:spPr>
          <a:xfrm>
            <a:off x="777500" y="493325"/>
            <a:ext cx="7772400" cy="7122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1175" name="Google Shape;1175;p126"/>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126"/>
          <p:cNvSpPr txBox="1"/>
          <p:nvPr/>
        </p:nvSpPr>
        <p:spPr>
          <a:xfrm>
            <a:off x="648900" y="1131350"/>
            <a:ext cx="8001000" cy="363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rgbClr val="434343"/>
                </a:solidFill>
                <a:latin typeface="Hepta Slab"/>
                <a:ea typeface="Hepta Slab"/>
                <a:cs typeface="Hepta Slab"/>
                <a:sym typeface="Hepta Slab"/>
              </a:rPr>
              <a:t>In this section we learned to tell and write time to the nearest minute. We solved addition and subtraction problems about time.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600">
                <a:solidFill>
                  <a:srgbClr val="434343"/>
                </a:solidFill>
                <a:latin typeface="Hepta Slab"/>
                <a:ea typeface="Hepta Slab"/>
                <a:cs typeface="Hepta Slab"/>
                <a:sym typeface="Hepta Slab"/>
              </a:rPr>
              <a:t>I counted up 3 minutes from 5:42 to 5:45 and then I did 15 minutes to 6:00, 30 minutes to 6:30, and then 7 minutes to 6:37. 15 + 30 = 45 and then 3 + 7 is 10 more. </a:t>
            </a:r>
            <a:endParaRPr sz="16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600">
              <a:solidFill>
                <a:srgbClr val="434343"/>
              </a:solidFill>
              <a:latin typeface="Hepta Slab"/>
              <a:ea typeface="Hepta Slab"/>
              <a:cs typeface="Hepta Slab"/>
              <a:sym typeface="Hepta Slab"/>
            </a:endParaRPr>
          </a:p>
        </p:txBody>
      </p:sp>
      <p:pic>
        <p:nvPicPr>
          <p:cNvPr id="1177" name="Google Shape;1177;p126"/>
          <p:cNvPicPr preferRelativeResize="0"/>
          <p:nvPr/>
        </p:nvPicPr>
        <p:blipFill>
          <a:blip r:embed="rId3">
            <a:alphaModFix/>
          </a:blip>
          <a:stretch>
            <a:fillRect/>
          </a:stretch>
        </p:blipFill>
        <p:spPr>
          <a:xfrm>
            <a:off x="2662450" y="1808450"/>
            <a:ext cx="3715501" cy="1747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181" name="Shape 1181"/>
        <p:cNvGrpSpPr/>
        <p:nvPr/>
      </p:nvGrpSpPr>
      <p:grpSpPr>
        <a:xfrm>
          <a:off x="0" y="0"/>
          <a:ext cx="0" cy="0"/>
          <a:chOff x="0" y="0"/>
          <a:chExt cx="0" cy="0"/>
        </a:xfrm>
      </p:grpSpPr>
      <p:sp>
        <p:nvSpPr>
          <p:cNvPr id="1182" name="Google Shape;1182;p127"/>
          <p:cNvSpPr txBox="1"/>
          <p:nvPr>
            <p:ph type="ctrTitle"/>
          </p:nvPr>
        </p:nvSpPr>
        <p:spPr>
          <a:xfrm>
            <a:off x="489875" y="1609950"/>
            <a:ext cx="8316900" cy="132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Giant Pumpkins at the Fair</a:t>
            </a:r>
            <a:endParaRPr sz="4000">
              <a:solidFill>
                <a:srgbClr val="434343"/>
              </a:solidFill>
              <a:latin typeface="Hepta Slab"/>
              <a:ea typeface="Hepta Slab"/>
              <a:cs typeface="Hepta Slab"/>
              <a:sym typeface="Hepta Slab"/>
            </a:endParaRPr>
          </a:p>
        </p:txBody>
      </p:sp>
      <p:sp>
        <p:nvSpPr>
          <p:cNvPr id="1183" name="Google Shape;1183;p127"/>
          <p:cNvSpPr txBox="1"/>
          <p:nvPr/>
        </p:nvSpPr>
        <p:spPr>
          <a:xfrm>
            <a:off x="1975100" y="2859575"/>
            <a:ext cx="6335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sense of and solve problems about giant pumpkins at the fair. </a:t>
            </a:r>
            <a:endParaRPr>
              <a:latin typeface="Quicksand"/>
              <a:ea typeface="Quicksand"/>
              <a:cs typeface="Quicksand"/>
              <a:sym typeface="Quicksand"/>
            </a:endParaRPr>
          </a:p>
        </p:txBody>
      </p:sp>
      <p:sp>
        <p:nvSpPr>
          <p:cNvPr id="1184" name="Google Shape;1184;p127"/>
          <p:cNvSpPr/>
          <p:nvPr/>
        </p:nvSpPr>
        <p:spPr>
          <a:xfrm>
            <a:off x="1476952" y="2859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12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3.MD.A.2</a:t>
            </a:r>
            <a:endParaRPr sz="1100">
              <a:latin typeface="Quicksand"/>
              <a:ea typeface="Quicksand"/>
              <a:cs typeface="Quicksand"/>
              <a:sym typeface="Quicksand"/>
            </a:endParaRPr>
          </a:p>
        </p:txBody>
      </p:sp>
      <p:sp>
        <p:nvSpPr>
          <p:cNvPr id="1186" name="Google Shape;1186;p127"/>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0" name="Shape 1190"/>
        <p:cNvGrpSpPr/>
        <p:nvPr/>
      </p:nvGrpSpPr>
      <p:grpSpPr>
        <a:xfrm>
          <a:off x="0" y="0"/>
          <a:ext cx="0" cy="0"/>
          <a:chOff x="0" y="0"/>
          <a:chExt cx="0" cy="0"/>
        </a:xfrm>
      </p:grpSpPr>
      <p:sp>
        <p:nvSpPr>
          <p:cNvPr id="1191" name="Google Shape;1191;p128"/>
          <p:cNvSpPr/>
          <p:nvPr/>
        </p:nvSpPr>
        <p:spPr>
          <a:xfrm rot="1171259">
            <a:off x="6617661" y="3351863"/>
            <a:ext cx="1908209" cy="841535"/>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128"/>
          <p:cNvSpPr/>
          <p:nvPr/>
        </p:nvSpPr>
        <p:spPr>
          <a:xfrm rot="-690883">
            <a:off x="785134" y="1438289"/>
            <a:ext cx="1908210" cy="84150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128"/>
          <p:cNvSpPr txBox="1"/>
          <p:nvPr>
            <p:ph type="ctrTitle"/>
          </p:nvPr>
        </p:nvSpPr>
        <p:spPr>
          <a:xfrm>
            <a:off x="786025" y="290850"/>
            <a:ext cx="68529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The Fair</a:t>
            </a:r>
            <a:endParaRPr b="0" sz="3000">
              <a:solidFill>
                <a:srgbClr val="595959"/>
              </a:solidFill>
              <a:latin typeface="Hepta Slab"/>
              <a:ea typeface="Hepta Slab"/>
              <a:cs typeface="Hepta Slab"/>
              <a:sym typeface="Hepta Slab"/>
            </a:endParaRPr>
          </a:p>
        </p:txBody>
      </p:sp>
      <p:sp>
        <p:nvSpPr>
          <p:cNvPr id="1194" name="Google Shape;1194;p12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95" name="Google Shape;1195;p128"/>
          <p:cNvSpPr txBox="1"/>
          <p:nvPr/>
        </p:nvSpPr>
        <p:spPr>
          <a:xfrm rot="-935172">
            <a:off x="835451" y="1551226"/>
            <a:ext cx="1807673" cy="615704"/>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What do you notice?</a:t>
            </a:r>
            <a:endParaRPr>
              <a:latin typeface="Quicksand"/>
              <a:ea typeface="Quicksand"/>
              <a:cs typeface="Quicksand"/>
              <a:sym typeface="Quicksand"/>
            </a:endParaRPr>
          </a:p>
        </p:txBody>
      </p:sp>
      <p:sp>
        <p:nvSpPr>
          <p:cNvPr id="1196" name="Google Shape;1196;p128"/>
          <p:cNvSpPr txBox="1"/>
          <p:nvPr/>
        </p:nvSpPr>
        <p:spPr>
          <a:xfrm rot="1267616">
            <a:off x="6667861" y="3464820"/>
            <a:ext cx="1807814" cy="615621"/>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What do you wonder?</a:t>
            </a:r>
            <a:endParaRPr>
              <a:latin typeface="Quicksand"/>
              <a:ea typeface="Quicksand"/>
              <a:cs typeface="Quicksand"/>
              <a:sym typeface="Quicksand"/>
            </a:endParaRPr>
          </a:p>
        </p:txBody>
      </p:sp>
      <p:pic>
        <p:nvPicPr>
          <p:cNvPr id="1197" name="Google Shape;1197;p128"/>
          <p:cNvPicPr preferRelativeResize="0"/>
          <p:nvPr/>
        </p:nvPicPr>
        <p:blipFill>
          <a:blip r:embed="rId3">
            <a:alphaModFix/>
          </a:blip>
          <a:stretch>
            <a:fillRect/>
          </a:stretch>
        </p:blipFill>
        <p:spPr>
          <a:xfrm>
            <a:off x="3616650" y="930300"/>
            <a:ext cx="1753656" cy="3694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1" name="Shape 1201"/>
        <p:cNvGrpSpPr/>
        <p:nvPr/>
      </p:nvGrpSpPr>
      <p:grpSpPr>
        <a:xfrm>
          <a:off x="0" y="0"/>
          <a:ext cx="0" cy="0"/>
          <a:chOff x="0" y="0"/>
          <a:chExt cx="0" cy="0"/>
        </a:xfrm>
      </p:grpSpPr>
      <p:sp>
        <p:nvSpPr>
          <p:cNvPr id="1202" name="Google Shape;1202;p129"/>
          <p:cNvSpPr txBox="1"/>
          <p:nvPr>
            <p:ph type="ctrTitle"/>
          </p:nvPr>
        </p:nvSpPr>
        <p:spPr>
          <a:xfrm>
            <a:off x="512850"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Giant Pumpkin Event</a:t>
            </a:r>
            <a:endParaRPr b="0" sz="3000">
              <a:solidFill>
                <a:srgbClr val="595959"/>
              </a:solidFill>
              <a:latin typeface="Hepta Slab"/>
              <a:ea typeface="Hepta Slab"/>
              <a:cs typeface="Hepta Slab"/>
              <a:sym typeface="Hepta Slab"/>
            </a:endParaRPr>
          </a:p>
        </p:txBody>
      </p:sp>
      <p:sp>
        <p:nvSpPr>
          <p:cNvPr id="1203" name="Google Shape;1203;p1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204" name="Google Shape;1204;p129"/>
          <p:cNvPicPr preferRelativeResize="0"/>
          <p:nvPr/>
        </p:nvPicPr>
        <p:blipFill>
          <a:blip r:embed="rId3">
            <a:alphaModFix/>
          </a:blip>
          <a:stretch>
            <a:fillRect/>
          </a:stretch>
        </p:blipFill>
        <p:spPr>
          <a:xfrm>
            <a:off x="635875" y="1517550"/>
            <a:ext cx="3209925" cy="2295525"/>
          </a:xfrm>
          <a:prstGeom prst="rect">
            <a:avLst/>
          </a:prstGeom>
          <a:noFill/>
          <a:ln cap="flat" cmpd="sng" w="19050">
            <a:solidFill>
              <a:schemeClr val="dk2"/>
            </a:solidFill>
            <a:prstDash val="solid"/>
            <a:round/>
            <a:headEnd len="sm" w="sm" type="none"/>
            <a:tailEnd len="sm" w="sm" type="none"/>
          </a:ln>
        </p:spPr>
      </p:pic>
      <p:sp>
        <p:nvSpPr>
          <p:cNvPr id="1205" name="Google Shape;1205;p129"/>
          <p:cNvSpPr txBox="1"/>
          <p:nvPr/>
        </p:nvSpPr>
        <p:spPr>
          <a:xfrm>
            <a:off x="3970775" y="1327025"/>
            <a:ext cx="4618800" cy="280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latin typeface="Quicksand"/>
                <a:ea typeface="Quicksand"/>
                <a:cs typeface="Quicksand"/>
                <a:sym typeface="Quicksand"/>
              </a:rPr>
              <a:t>1. Write a list of mathematical questions that could be asked about this image.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2. Work with your partner to solve the problem you were given by your teacher and show your thinking on a poster. Be sure to write down the problem you are solving on your poster.</a:t>
            </a:r>
            <a:endParaRPr sz="1700">
              <a:latin typeface="Quicksand"/>
              <a:ea typeface="Quicksand"/>
              <a:cs typeface="Quicksand"/>
              <a:sym typeface="Quicksand"/>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9" name="Shape 1209"/>
        <p:cNvGrpSpPr/>
        <p:nvPr/>
      </p:nvGrpSpPr>
      <p:grpSpPr>
        <a:xfrm>
          <a:off x="0" y="0"/>
          <a:ext cx="0" cy="0"/>
          <a:chOff x="0" y="0"/>
          <a:chExt cx="0" cy="0"/>
        </a:xfrm>
      </p:grpSpPr>
      <p:sp>
        <p:nvSpPr>
          <p:cNvPr id="1210" name="Google Shape;1210;p130"/>
          <p:cNvSpPr txBox="1"/>
          <p:nvPr>
            <p:ph type="ctrTitle"/>
          </p:nvPr>
        </p:nvSpPr>
        <p:spPr>
          <a:xfrm>
            <a:off x="875700" y="397750"/>
            <a:ext cx="68436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Card Sort: Giant Pumpkins</a:t>
            </a:r>
            <a:endParaRPr b="0" sz="3000">
              <a:solidFill>
                <a:srgbClr val="595959"/>
              </a:solidFill>
              <a:latin typeface="Hepta Slab"/>
              <a:ea typeface="Hepta Slab"/>
              <a:cs typeface="Hepta Slab"/>
              <a:sym typeface="Hepta Slab"/>
            </a:endParaRPr>
          </a:p>
        </p:txBody>
      </p:sp>
      <p:sp>
        <p:nvSpPr>
          <p:cNvPr id="1211" name="Google Shape;1211;p1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12" name="Google Shape;1212;p130"/>
          <p:cNvSpPr txBox="1"/>
          <p:nvPr/>
        </p:nvSpPr>
        <p:spPr>
          <a:xfrm>
            <a:off x="765450" y="863075"/>
            <a:ext cx="7371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Your teacher will give you a set of cards. Match each situation with a diagram. </a:t>
            </a:r>
            <a:endParaRPr>
              <a:latin typeface="Quicksand"/>
              <a:ea typeface="Quicksand"/>
              <a:cs typeface="Quicksand"/>
              <a:sym typeface="Quicksand"/>
            </a:endParaRPr>
          </a:p>
        </p:txBody>
      </p:sp>
      <p:pic>
        <p:nvPicPr>
          <p:cNvPr id="1213" name="Google Shape;1213;p130"/>
          <p:cNvPicPr preferRelativeResize="0"/>
          <p:nvPr/>
        </p:nvPicPr>
        <p:blipFill>
          <a:blip r:embed="rId3">
            <a:alphaModFix/>
          </a:blip>
          <a:stretch>
            <a:fillRect/>
          </a:stretch>
        </p:blipFill>
        <p:spPr>
          <a:xfrm>
            <a:off x="765450" y="1384825"/>
            <a:ext cx="1828800" cy="590550"/>
          </a:xfrm>
          <a:prstGeom prst="rect">
            <a:avLst/>
          </a:prstGeom>
          <a:noFill/>
          <a:ln cap="flat" cmpd="sng" w="19050">
            <a:solidFill>
              <a:schemeClr val="dk2"/>
            </a:solidFill>
            <a:prstDash val="solid"/>
            <a:round/>
            <a:headEnd len="sm" w="sm" type="none"/>
            <a:tailEnd len="sm" w="sm" type="none"/>
          </a:ln>
        </p:spPr>
      </p:pic>
      <p:pic>
        <p:nvPicPr>
          <p:cNvPr id="1214" name="Google Shape;1214;p130"/>
          <p:cNvPicPr preferRelativeResize="0"/>
          <p:nvPr/>
        </p:nvPicPr>
        <p:blipFill>
          <a:blip r:embed="rId4">
            <a:alphaModFix/>
          </a:blip>
          <a:stretch>
            <a:fillRect/>
          </a:stretch>
        </p:blipFill>
        <p:spPr>
          <a:xfrm>
            <a:off x="613050" y="2381938"/>
            <a:ext cx="2505075" cy="495300"/>
          </a:xfrm>
          <a:prstGeom prst="rect">
            <a:avLst/>
          </a:prstGeom>
          <a:noFill/>
          <a:ln cap="flat" cmpd="sng" w="19050">
            <a:solidFill>
              <a:schemeClr val="dk2"/>
            </a:solidFill>
            <a:prstDash val="solid"/>
            <a:round/>
            <a:headEnd len="sm" w="sm" type="none"/>
            <a:tailEnd len="sm" w="sm" type="none"/>
          </a:ln>
        </p:spPr>
      </p:pic>
      <p:pic>
        <p:nvPicPr>
          <p:cNvPr id="1215" name="Google Shape;1215;p130"/>
          <p:cNvPicPr preferRelativeResize="0"/>
          <p:nvPr/>
        </p:nvPicPr>
        <p:blipFill>
          <a:blip r:embed="rId5">
            <a:alphaModFix/>
          </a:blip>
          <a:stretch>
            <a:fillRect/>
          </a:stretch>
        </p:blipFill>
        <p:spPr>
          <a:xfrm>
            <a:off x="3227288" y="1400250"/>
            <a:ext cx="2447925" cy="600075"/>
          </a:xfrm>
          <a:prstGeom prst="rect">
            <a:avLst/>
          </a:prstGeom>
          <a:noFill/>
          <a:ln cap="flat" cmpd="sng" w="19050">
            <a:solidFill>
              <a:schemeClr val="dk2"/>
            </a:solidFill>
            <a:prstDash val="solid"/>
            <a:round/>
            <a:headEnd len="sm" w="sm" type="none"/>
            <a:tailEnd len="sm" w="sm" type="none"/>
          </a:ln>
        </p:spPr>
      </p:pic>
      <p:pic>
        <p:nvPicPr>
          <p:cNvPr id="1216" name="Google Shape;1216;p130"/>
          <p:cNvPicPr preferRelativeResize="0"/>
          <p:nvPr/>
        </p:nvPicPr>
        <p:blipFill>
          <a:blip r:embed="rId6">
            <a:alphaModFix/>
          </a:blip>
          <a:stretch>
            <a:fillRect/>
          </a:stretch>
        </p:blipFill>
        <p:spPr>
          <a:xfrm>
            <a:off x="765450" y="3547000"/>
            <a:ext cx="2200275" cy="600075"/>
          </a:xfrm>
          <a:prstGeom prst="rect">
            <a:avLst/>
          </a:prstGeom>
          <a:noFill/>
          <a:ln cap="flat" cmpd="sng" w="19050">
            <a:solidFill>
              <a:schemeClr val="dk2"/>
            </a:solidFill>
            <a:prstDash val="solid"/>
            <a:round/>
            <a:headEnd len="sm" w="sm" type="none"/>
            <a:tailEnd len="sm" w="sm" type="none"/>
          </a:ln>
        </p:spPr>
      </p:pic>
      <p:pic>
        <p:nvPicPr>
          <p:cNvPr id="1217" name="Google Shape;1217;p130"/>
          <p:cNvPicPr preferRelativeResize="0"/>
          <p:nvPr/>
        </p:nvPicPr>
        <p:blipFill>
          <a:blip r:embed="rId7">
            <a:alphaModFix/>
          </a:blip>
          <a:stretch>
            <a:fillRect/>
          </a:stretch>
        </p:blipFill>
        <p:spPr>
          <a:xfrm>
            <a:off x="3422925" y="2137300"/>
            <a:ext cx="2200275" cy="628650"/>
          </a:xfrm>
          <a:prstGeom prst="rect">
            <a:avLst/>
          </a:prstGeom>
          <a:noFill/>
          <a:ln cap="flat" cmpd="sng" w="19050">
            <a:solidFill>
              <a:schemeClr val="dk2"/>
            </a:solidFill>
            <a:prstDash val="solid"/>
            <a:round/>
            <a:headEnd len="sm" w="sm" type="none"/>
            <a:tailEnd len="sm" w="sm" type="none"/>
          </a:ln>
        </p:spPr>
      </p:pic>
      <p:pic>
        <p:nvPicPr>
          <p:cNvPr id="1218" name="Google Shape;1218;p130"/>
          <p:cNvPicPr preferRelativeResize="0"/>
          <p:nvPr/>
        </p:nvPicPr>
        <p:blipFill>
          <a:blip r:embed="rId8">
            <a:alphaModFix/>
          </a:blip>
          <a:stretch>
            <a:fillRect/>
          </a:stretch>
        </p:blipFill>
        <p:spPr>
          <a:xfrm>
            <a:off x="3382450" y="2989788"/>
            <a:ext cx="2266950" cy="714375"/>
          </a:xfrm>
          <a:prstGeom prst="rect">
            <a:avLst/>
          </a:prstGeom>
          <a:noFill/>
          <a:ln cap="flat" cmpd="sng" w="19050">
            <a:solidFill>
              <a:schemeClr val="dk2"/>
            </a:solidFill>
            <a:prstDash val="solid"/>
            <a:round/>
            <a:headEnd len="sm" w="sm" type="none"/>
            <a:tailEnd len="sm" w="sm" type="none"/>
          </a:ln>
        </p:spPr>
      </p:pic>
      <p:pic>
        <p:nvPicPr>
          <p:cNvPr id="1219" name="Google Shape;1219;p130"/>
          <p:cNvPicPr preferRelativeResize="0"/>
          <p:nvPr/>
        </p:nvPicPr>
        <p:blipFill>
          <a:blip r:embed="rId9">
            <a:alphaModFix/>
          </a:blip>
          <a:stretch>
            <a:fillRect/>
          </a:stretch>
        </p:blipFill>
        <p:spPr>
          <a:xfrm>
            <a:off x="6023250" y="1384825"/>
            <a:ext cx="2286000" cy="628650"/>
          </a:xfrm>
          <a:prstGeom prst="rect">
            <a:avLst/>
          </a:prstGeom>
          <a:noFill/>
          <a:ln cap="flat" cmpd="sng" w="19050">
            <a:solidFill>
              <a:schemeClr val="dk2"/>
            </a:solidFill>
            <a:prstDash val="solid"/>
            <a:round/>
            <a:headEnd len="sm" w="sm" type="none"/>
            <a:tailEnd len="sm" w="sm" type="none"/>
          </a:ln>
        </p:spPr>
      </p:pic>
      <p:pic>
        <p:nvPicPr>
          <p:cNvPr id="1220" name="Google Shape;1220;p130"/>
          <p:cNvPicPr preferRelativeResize="0"/>
          <p:nvPr/>
        </p:nvPicPr>
        <p:blipFill>
          <a:blip r:embed="rId10">
            <a:alphaModFix/>
          </a:blip>
          <a:stretch>
            <a:fillRect/>
          </a:stretch>
        </p:blipFill>
        <p:spPr>
          <a:xfrm>
            <a:off x="3118125" y="3928000"/>
            <a:ext cx="2114550" cy="695325"/>
          </a:xfrm>
          <a:prstGeom prst="rect">
            <a:avLst/>
          </a:prstGeom>
          <a:noFill/>
          <a:ln cap="flat" cmpd="sng" w="19050">
            <a:solidFill>
              <a:schemeClr val="dk2"/>
            </a:solidFill>
            <a:prstDash val="solid"/>
            <a:round/>
            <a:headEnd len="sm" w="sm" type="none"/>
            <a:tailEnd len="sm" w="sm" type="none"/>
          </a:ln>
        </p:spPr>
      </p:pic>
      <p:pic>
        <p:nvPicPr>
          <p:cNvPr id="1221" name="Google Shape;1221;p130"/>
          <p:cNvPicPr preferRelativeResize="0"/>
          <p:nvPr/>
        </p:nvPicPr>
        <p:blipFill>
          <a:blip r:embed="rId11">
            <a:alphaModFix/>
          </a:blip>
          <a:stretch>
            <a:fillRect/>
          </a:stretch>
        </p:blipFill>
        <p:spPr>
          <a:xfrm>
            <a:off x="6066113" y="2420050"/>
            <a:ext cx="2200275" cy="600075"/>
          </a:xfrm>
          <a:prstGeom prst="rect">
            <a:avLst/>
          </a:prstGeom>
          <a:noFill/>
          <a:ln cap="flat" cmpd="sng" w="19050">
            <a:solidFill>
              <a:schemeClr val="dk2"/>
            </a:solidFill>
            <a:prstDash val="solid"/>
            <a:round/>
            <a:headEnd len="sm" w="sm" type="none"/>
            <a:tailEnd len="sm" w="sm" type="none"/>
          </a:ln>
        </p:spPr>
      </p:pic>
      <p:pic>
        <p:nvPicPr>
          <p:cNvPr id="1222" name="Google Shape;1222;p130"/>
          <p:cNvPicPr preferRelativeResize="0"/>
          <p:nvPr/>
        </p:nvPicPr>
        <p:blipFill>
          <a:blip r:embed="rId12">
            <a:alphaModFix/>
          </a:blip>
          <a:stretch>
            <a:fillRect/>
          </a:stretch>
        </p:blipFill>
        <p:spPr>
          <a:xfrm>
            <a:off x="5785125" y="3561288"/>
            <a:ext cx="2524125" cy="571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6" name="Shape 1226"/>
        <p:cNvGrpSpPr/>
        <p:nvPr/>
      </p:nvGrpSpPr>
      <p:grpSpPr>
        <a:xfrm>
          <a:off x="0" y="0"/>
          <a:ext cx="0" cy="0"/>
          <a:chOff x="0" y="0"/>
          <a:chExt cx="0" cy="0"/>
        </a:xfrm>
      </p:grpSpPr>
      <p:sp>
        <p:nvSpPr>
          <p:cNvPr id="1227" name="Google Shape;1227;p131"/>
          <p:cNvSpPr txBox="1"/>
          <p:nvPr/>
        </p:nvSpPr>
        <p:spPr>
          <a:xfrm>
            <a:off x="5425025" y="2245450"/>
            <a:ext cx="16224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228" name="Google Shape;1228;p13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229" name="Google Shape;1229;p131"/>
          <p:cNvPicPr preferRelativeResize="0"/>
          <p:nvPr/>
        </p:nvPicPr>
        <p:blipFill>
          <a:blip r:embed="rId3">
            <a:alphaModFix/>
          </a:blip>
          <a:stretch>
            <a:fillRect/>
          </a:stretch>
        </p:blipFill>
        <p:spPr>
          <a:xfrm>
            <a:off x="2885899" y="2389450"/>
            <a:ext cx="3151950" cy="1982500"/>
          </a:xfrm>
          <a:prstGeom prst="rect">
            <a:avLst/>
          </a:prstGeom>
          <a:noFill/>
          <a:ln>
            <a:noFill/>
          </a:ln>
        </p:spPr>
      </p:pic>
      <p:sp>
        <p:nvSpPr>
          <p:cNvPr id="1230" name="Google Shape;1230;p131"/>
          <p:cNvSpPr txBox="1"/>
          <p:nvPr/>
        </p:nvSpPr>
        <p:spPr>
          <a:xfrm>
            <a:off x="546500" y="525075"/>
            <a:ext cx="7396800" cy="9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Today we made sense of and solved problems about weight and liquid volume that relate to the giant pumpkin weigh-off at the fair. What helps you make sense of problems that involve weight or liquid volume?</a:t>
            </a:r>
            <a:endParaRPr sz="2000">
              <a:latin typeface="Quicksand"/>
              <a:ea typeface="Quicksand"/>
              <a:cs typeface="Quicksand"/>
              <a:sym typeface="Quicksand"/>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234" name="Shape 1234"/>
        <p:cNvGrpSpPr/>
        <p:nvPr/>
      </p:nvGrpSpPr>
      <p:grpSpPr>
        <a:xfrm>
          <a:off x="0" y="0"/>
          <a:ext cx="0" cy="0"/>
          <a:chOff x="0" y="0"/>
          <a:chExt cx="0" cy="0"/>
        </a:xfrm>
      </p:grpSpPr>
      <p:sp>
        <p:nvSpPr>
          <p:cNvPr id="1235" name="Google Shape;1235;p132"/>
          <p:cNvSpPr txBox="1"/>
          <p:nvPr>
            <p:ph type="ctrTitle"/>
          </p:nvPr>
        </p:nvSpPr>
        <p:spPr>
          <a:xfrm>
            <a:off x="436000" y="1609950"/>
            <a:ext cx="8370900" cy="132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 Pigs at the Fair</a:t>
            </a:r>
            <a:endParaRPr sz="4000">
              <a:solidFill>
                <a:srgbClr val="434343"/>
              </a:solidFill>
              <a:latin typeface="Hepta Slab"/>
              <a:ea typeface="Hepta Slab"/>
              <a:cs typeface="Hepta Slab"/>
              <a:sym typeface="Hepta Slab"/>
            </a:endParaRPr>
          </a:p>
        </p:txBody>
      </p:sp>
      <p:sp>
        <p:nvSpPr>
          <p:cNvPr id="1236" name="Google Shape;1236;p132"/>
          <p:cNvSpPr txBox="1"/>
          <p:nvPr/>
        </p:nvSpPr>
        <p:spPr>
          <a:xfrm>
            <a:off x="3085375" y="2864000"/>
            <a:ext cx="6711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problems about pigs at the fair.</a:t>
            </a:r>
            <a:endParaRPr>
              <a:latin typeface="Quicksand"/>
              <a:ea typeface="Quicksand"/>
              <a:cs typeface="Quicksand"/>
              <a:sym typeface="Quicksand"/>
            </a:endParaRPr>
          </a:p>
        </p:txBody>
      </p:sp>
      <p:sp>
        <p:nvSpPr>
          <p:cNvPr id="1237" name="Google Shape;1237;p132"/>
          <p:cNvSpPr/>
          <p:nvPr/>
        </p:nvSpPr>
        <p:spPr>
          <a:xfrm>
            <a:off x="2698202" y="28639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13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3.MD.A.2 </a:t>
            </a:r>
            <a:endParaRPr sz="1100">
              <a:latin typeface="Quicksand"/>
              <a:ea typeface="Quicksand"/>
              <a:cs typeface="Quicksand"/>
              <a:sym typeface="Quicksand"/>
            </a:endParaRPr>
          </a:p>
        </p:txBody>
      </p:sp>
      <p:sp>
        <p:nvSpPr>
          <p:cNvPr id="1239" name="Google Shape;1239;p132"/>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43" name="Shape 1243"/>
        <p:cNvGrpSpPr/>
        <p:nvPr/>
      </p:nvGrpSpPr>
      <p:grpSpPr>
        <a:xfrm>
          <a:off x="0" y="0"/>
          <a:ext cx="0" cy="0"/>
          <a:chOff x="0" y="0"/>
          <a:chExt cx="0" cy="0"/>
        </a:xfrm>
      </p:grpSpPr>
      <p:sp>
        <p:nvSpPr>
          <p:cNvPr id="1244" name="Google Shape;1244;p133"/>
          <p:cNvSpPr/>
          <p:nvPr/>
        </p:nvSpPr>
        <p:spPr>
          <a:xfrm>
            <a:off x="884713" y="1375225"/>
            <a:ext cx="2366064"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133"/>
          <p:cNvSpPr txBox="1"/>
          <p:nvPr>
            <p:ph type="ctrTitle"/>
          </p:nvPr>
        </p:nvSpPr>
        <p:spPr>
          <a:xfrm>
            <a:off x="975125" y="654625"/>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Estimation Exploration: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Baby Pigs</a:t>
            </a:r>
            <a:endParaRPr b="0" sz="2900">
              <a:solidFill>
                <a:srgbClr val="595959"/>
              </a:solidFill>
              <a:latin typeface="Hepta Slab"/>
              <a:ea typeface="Hepta Slab"/>
              <a:cs typeface="Hepta Slab"/>
              <a:sym typeface="Hepta Slab"/>
            </a:endParaRPr>
          </a:p>
        </p:txBody>
      </p:sp>
      <p:sp>
        <p:nvSpPr>
          <p:cNvPr id="1246" name="Google Shape;1246;p13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47" name="Google Shape;1247;p133"/>
          <p:cNvSpPr txBox="1"/>
          <p:nvPr/>
        </p:nvSpPr>
        <p:spPr>
          <a:xfrm>
            <a:off x="1224150" y="1522475"/>
            <a:ext cx="16872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Quicksand"/>
                <a:ea typeface="Quicksand"/>
                <a:cs typeface="Quicksand"/>
                <a:sym typeface="Quicksand"/>
              </a:rPr>
              <a:t>How much does one baby pig weigh in grams or kilograms? </a:t>
            </a:r>
            <a:endParaRPr sz="1200">
              <a:latin typeface="Quicksand"/>
              <a:ea typeface="Quicksand"/>
              <a:cs typeface="Quicksand"/>
              <a:sym typeface="Quicksand"/>
            </a:endParaRPr>
          </a:p>
        </p:txBody>
      </p:sp>
      <p:sp>
        <p:nvSpPr>
          <p:cNvPr id="1248" name="Google Shape;1248;p133"/>
          <p:cNvSpPr/>
          <p:nvPr/>
        </p:nvSpPr>
        <p:spPr>
          <a:xfrm>
            <a:off x="5378238" y="1515525"/>
            <a:ext cx="2366064"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133"/>
          <p:cNvSpPr txBox="1"/>
          <p:nvPr/>
        </p:nvSpPr>
        <p:spPr>
          <a:xfrm>
            <a:off x="5717675" y="1662775"/>
            <a:ext cx="1687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Record an estimate that is: </a:t>
            </a:r>
            <a:endParaRPr>
              <a:latin typeface="Quicksand"/>
              <a:ea typeface="Quicksand"/>
              <a:cs typeface="Quicksand"/>
              <a:sym typeface="Quicksand"/>
            </a:endParaRPr>
          </a:p>
        </p:txBody>
      </p:sp>
      <p:graphicFrame>
        <p:nvGraphicFramePr>
          <p:cNvPr id="1250" name="Google Shape;1250;p133"/>
          <p:cNvGraphicFramePr/>
          <p:nvPr/>
        </p:nvGraphicFramePr>
        <p:xfrm>
          <a:off x="4959300" y="2725675"/>
          <a:ext cx="3000000" cy="3000000"/>
        </p:xfrm>
        <a:graphic>
          <a:graphicData uri="http://schemas.openxmlformats.org/drawingml/2006/table">
            <a:tbl>
              <a:tblPr>
                <a:noFill/>
                <a:tableStyleId>{7F408DF1-B5C4-4120-A3A1-E4C3B163CA20}</a:tableStyleId>
              </a:tblPr>
              <a:tblGrid>
                <a:gridCol w="1183700"/>
                <a:gridCol w="1183700"/>
                <a:gridCol w="1183700"/>
              </a:tblGrid>
              <a:tr h="381000">
                <a:tc>
                  <a:txBody>
                    <a:bodyPr/>
                    <a:lstStyle/>
                    <a:p>
                      <a:pPr indent="0" lvl="0" marL="0" rtl="0" algn="ctr">
                        <a:spcBef>
                          <a:spcPts val="0"/>
                        </a:spcBef>
                        <a:spcAft>
                          <a:spcPts val="0"/>
                        </a:spcAft>
                        <a:buNone/>
                      </a:pPr>
                      <a:r>
                        <a:rPr b="1" lang="en">
                          <a:latin typeface="Quicksand"/>
                          <a:ea typeface="Quicksand"/>
                          <a:cs typeface="Quicksand"/>
                          <a:sym typeface="Quicksand"/>
                        </a:rPr>
                        <a:t>Too low</a:t>
                      </a:r>
                      <a:endParaRPr b="1">
                        <a:latin typeface="Quicksand"/>
                        <a:ea typeface="Quicksand"/>
                        <a:cs typeface="Quicksand"/>
                        <a:sym typeface="Quicksand"/>
                      </a:endParaRPr>
                    </a:p>
                  </a:txBody>
                  <a:tcPr marT="91425" marB="91425" marR="91425" marL="91425"/>
                </a:tc>
                <a:tc>
                  <a:txBody>
                    <a:bodyPr/>
                    <a:lstStyle/>
                    <a:p>
                      <a:pPr indent="0" lvl="0" marL="0" rtl="0" algn="ctr">
                        <a:spcBef>
                          <a:spcPts val="0"/>
                        </a:spcBef>
                        <a:spcAft>
                          <a:spcPts val="0"/>
                        </a:spcAft>
                        <a:buNone/>
                      </a:pPr>
                      <a:r>
                        <a:rPr b="1" lang="en">
                          <a:latin typeface="Quicksand"/>
                          <a:ea typeface="Quicksand"/>
                          <a:cs typeface="Quicksand"/>
                          <a:sym typeface="Quicksand"/>
                        </a:rPr>
                        <a:t>About right</a:t>
                      </a:r>
                      <a:endParaRPr b="1">
                        <a:latin typeface="Quicksand"/>
                        <a:ea typeface="Quicksand"/>
                        <a:cs typeface="Quicksand"/>
                        <a:sym typeface="Quicksand"/>
                      </a:endParaRPr>
                    </a:p>
                  </a:txBody>
                  <a:tcPr marT="91425" marB="91425" marR="91425" marL="91425"/>
                </a:tc>
                <a:tc>
                  <a:txBody>
                    <a:bodyPr/>
                    <a:lstStyle/>
                    <a:p>
                      <a:pPr indent="0" lvl="0" marL="0" rtl="0" algn="ctr">
                        <a:spcBef>
                          <a:spcPts val="0"/>
                        </a:spcBef>
                        <a:spcAft>
                          <a:spcPts val="0"/>
                        </a:spcAft>
                        <a:buNone/>
                      </a:pPr>
                      <a:r>
                        <a:rPr b="1" lang="en">
                          <a:latin typeface="Quicksand"/>
                          <a:ea typeface="Quicksand"/>
                          <a:cs typeface="Quicksand"/>
                          <a:sym typeface="Quicksand"/>
                        </a:rPr>
                        <a:t>Too high</a:t>
                      </a:r>
                      <a:endParaRPr b="1">
                        <a:latin typeface="Quicksand"/>
                        <a:ea typeface="Quicksand"/>
                        <a:cs typeface="Quicksand"/>
                        <a:sym typeface="Quicksand"/>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1251" name="Google Shape;1251;p133"/>
          <p:cNvPicPr preferRelativeResize="0"/>
          <p:nvPr/>
        </p:nvPicPr>
        <p:blipFill>
          <a:blip r:embed="rId3">
            <a:alphaModFix/>
          </a:blip>
          <a:stretch>
            <a:fillRect/>
          </a:stretch>
        </p:blipFill>
        <p:spPr>
          <a:xfrm>
            <a:off x="884725" y="2585375"/>
            <a:ext cx="2777450" cy="2040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5" name="Shape 1255"/>
        <p:cNvGrpSpPr/>
        <p:nvPr/>
      </p:nvGrpSpPr>
      <p:grpSpPr>
        <a:xfrm>
          <a:off x="0" y="0"/>
          <a:ext cx="0" cy="0"/>
          <a:chOff x="0" y="0"/>
          <a:chExt cx="0" cy="0"/>
        </a:xfrm>
      </p:grpSpPr>
      <p:sp>
        <p:nvSpPr>
          <p:cNvPr id="1256" name="Google Shape;1256;p134"/>
          <p:cNvSpPr txBox="1"/>
          <p:nvPr>
            <p:ph type="ctrTitle"/>
          </p:nvPr>
        </p:nvSpPr>
        <p:spPr>
          <a:xfrm>
            <a:off x="443725" y="4883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Info Gap: Pig Weigh-Off, Part 1 </a:t>
            </a:r>
            <a:endParaRPr b="0" sz="3400">
              <a:solidFill>
                <a:srgbClr val="595959"/>
              </a:solidFill>
              <a:latin typeface="Hepta Slab"/>
              <a:ea typeface="Hepta Slab"/>
              <a:cs typeface="Hepta Slab"/>
              <a:sym typeface="Hepta Slab"/>
            </a:endParaRPr>
          </a:p>
        </p:txBody>
      </p:sp>
      <p:sp>
        <p:nvSpPr>
          <p:cNvPr id="1257" name="Google Shape;1257;p13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58" name="Google Shape;1258;p134"/>
          <p:cNvSpPr txBox="1"/>
          <p:nvPr/>
        </p:nvSpPr>
        <p:spPr>
          <a:xfrm>
            <a:off x="535775" y="1221600"/>
            <a:ext cx="4168500" cy="210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330200" lvl="0" marL="457200" rtl="0" algn="l">
              <a:spcBef>
                <a:spcPts val="1000"/>
              </a:spcBef>
              <a:spcAft>
                <a:spcPts val="0"/>
              </a:spcAft>
              <a:buSzPts val="1600"/>
              <a:buFont typeface="Quicksand"/>
              <a:buChar char="●"/>
            </a:pPr>
            <a:r>
              <a:rPr lang="en" sz="1600">
                <a:latin typeface="Quicksand"/>
                <a:ea typeface="Quicksand"/>
                <a:cs typeface="Quicksand"/>
                <a:sym typeface="Quicksand"/>
              </a:rPr>
              <a:t>Your teacher will give you either a problem card or a data card. </a:t>
            </a:r>
            <a:endParaRPr sz="1600">
              <a:latin typeface="Quicksand"/>
              <a:ea typeface="Quicksand"/>
              <a:cs typeface="Quicksand"/>
              <a:sym typeface="Quicksand"/>
            </a:endParaRPr>
          </a:p>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Do not show or read your card to your partner. </a:t>
            </a:r>
            <a:endParaRPr sz="1600">
              <a:latin typeface="Quicksand"/>
              <a:ea typeface="Quicksand"/>
              <a:cs typeface="Quicksand"/>
              <a:sym typeface="Quicksand"/>
            </a:endParaRPr>
          </a:p>
        </p:txBody>
      </p:sp>
      <p:pic>
        <p:nvPicPr>
          <p:cNvPr id="1259" name="Google Shape;1259;p134"/>
          <p:cNvPicPr preferRelativeResize="0"/>
          <p:nvPr/>
        </p:nvPicPr>
        <p:blipFill>
          <a:blip r:embed="rId3">
            <a:alphaModFix/>
          </a:blip>
          <a:stretch>
            <a:fillRect/>
          </a:stretch>
        </p:blipFill>
        <p:spPr>
          <a:xfrm>
            <a:off x="4560275" y="1221600"/>
            <a:ext cx="3764325" cy="2944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3" name="Shape 1263"/>
        <p:cNvGrpSpPr/>
        <p:nvPr/>
      </p:nvGrpSpPr>
      <p:grpSpPr>
        <a:xfrm>
          <a:off x="0" y="0"/>
          <a:ext cx="0" cy="0"/>
          <a:chOff x="0" y="0"/>
          <a:chExt cx="0" cy="0"/>
        </a:xfrm>
      </p:grpSpPr>
      <p:sp>
        <p:nvSpPr>
          <p:cNvPr id="1264" name="Google Shape;1264;p135"/>
          <p:cNvSpPr txBox="1"/>
          <p:nvPr>
            <p:ph type="ctrTitle"/>
          </p:nvPr>
        </p:nvSpPr>
        <p:spPr>
          <a:xfrm>
            <a:off x="443725" y="4883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Info Gap: Pig Weigh-Off, Part 2 </a:t>
            </a:r>
            <a:endParaRPr b="0" sz="3400">
              <a:solidFill>
                <a:srgbClr val="595959"/>
              </a:solidFill>
              <a:latin typeface="Hepta Slab"/>
              <a:ea typeface="Hepta Slab"/>
              <a:cs typeface="Hepta Slab"/>
              <a:sym typeface="Hepta Slab"/>
            </a:endParaRPr>
          </a:p>
        </p:txBody>
      </p:sp>
      <p:sp>
        <p:nvSpPr>
          <p:cNvPr id="1265" name="Google Shape;1265;p1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66" name="Google Shape;1266;p135"/>
          <p:cNvSpPr txBox="1"/>
          <p:nvPr/>
        </p:nvSpPr>
        <p:spPr>
          <a:xfrm>
            <a:off x="535775" y="1221600"/>
            <a:ext cx="4168500" cy="210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330200" lvl="0" marL="457200" rtl="0" algn="l">
              <a:spcBef>
                <a:spcPts val="1000"/>
              </a:spcBef>
              <a:spcAft>
                <a:spcPts val="0"/>
              </a:spcAft>
              <a:buSzPts val="1600"/>
              <a:buFont typeface="Quicksand"/>
              <a:buChar char="●"/>
            </a:pPr>
            <a:r>
              <a:rPr lang="en" sz="1600">
                <a:latin typeface="Quicksand"/>
                <a:ea typeface="Quicksand"/>
                <a:cs typeface="Quicksand"/>
                <a:sym typeface="Quicksand"/>
              </a:rPr>
              <a:t>Your teacher will give you either a problem card or a data card. </a:t>
            </a:r>
            <a:endParaRPr sz="1600">
              <a:latin typeface="Quicksand"/>
              <a:ea typeface="Quicksand"/>
              <a:cs typeface="Quicksand"/>
              <a:sym typeface="Quicksand"/>
            </a:endParaRPr>
          </a:p>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Do not show or read your card to your partner. </a:t>
            </a:r>
            <a:endParaRPr sz="1600">
              <a:latin typeface="Quicksand"/>
              <a:ea typeface="Quicksand"/>
              <a:cs typeface="Quicksand"/>
              <a:sym typeface="Quicksand"/>
            </a:endParaRPr>
          </a:p>
        </p:txBody>
      </p:sp>
      <p:pic>
        <p:nvPicPr>
          <p:cNvPr id="1267" name="Google Shape;1267;p135"/>
          <p:cNvPicPr preferRelativeResize="0"/>
          <p:nvPr/>
        </p:nvPicPr>
        <p:blipFill>
          <a:blip r:embed="rId3">
            <a:alphaModFix/>
          </a:blip>
          <a:stretch>
            <a:fillRect/>
          </a:stretch>
        </p:blipFill>
        <p:spPr>
          <a:xfrm>
            <a:off x="4560275" y="1221600"/>
            <a:ext cx="3764325" cy="2944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1" name="Shape 1271"/>
        <p:cNvGrpSpPr/>
        <p:nvPr/>
      </p:nvGrpSpPr>
      <p:grpSpPr>
        <a:xfrm>
          <a:off x="0" y="0"/>
          <a:ext cx="0" cy="0"/>
          <a:chOff x="0" y="0"/>
          <a:chExt cx="0" cy="0"/>
        </a:xfrm>
      </p:grpSpPr>
      <p:sp>
        <p:nvSpPr>
          <p:cNvPr id="1272" name="Google Shape;1272;p13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273" name="Google Shape;1273;p136"/>
          <p:cNvPicPr preferRelativeResize="0"/>
          <p:nvPr/>
        </p:nvPicPr>
        <p:blipFill>
          <a:blip r:embed="rId3">
            <a:alphaModFix/>
          </a:blip>
          <a:stretch>
            <a:fillRect/>
          </a:stretch>
        </p:blipFill>
        <p:spPr>
          <a:xfrm>
            <a:off x="2541479" y="2378500"/>
            <a:ext cx="3413200" cy="2146825"/>
          </a:xfrm>
          <a:prstGeom prst="rect">
            <a:avLst/>
          </a:prstGeom>
          <a:noFill/>
          <a:ln>
            <a:noFill/>
          </a:ln>
        </p:spPr>
      </p:pic>
      <p:sp>
        <p:nvSpPr>
          <p:cNvPr id="1274" name="Google Shape;1274;p136"/>
          <p:cNvSpPr txBox="1"/>
          <p:nvPr/>
        </p:nvSpPr>
        <p:spPr>
          <a:xfrm>
            <a:off x="548450" y="377100"/>
            <a:ext cx="6903900" cy="95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latin typeface="Quicksand"/>
                <a:ea typeface="Quicksand"/>
                <a:cs typeface="Quicksand"/>
                <a:sym typeface="Quicksand"/>
              </a:rPr>
              <a:t>We’ve been focusing on problem solving for the last two lessons. How would you describe your general approach to solving math problems to a friend? What are some important ideas you’d want to make sure to share with them?</a:t>
            </a:r>
            <a:endParaRPr sz="2300">
              <a:latin typeface="Quicksand"/>
              <a:ea typeface="Quicksand"/>
              <a:cs typeface="Quicksand"/>
              <a:sym typeface="Quicksand"/>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278" name="Shape 1278"/>
        <p:cNvGrpSpPr/>
        <p:nvPr/>
      </p:nvGrpSpPr>
      <p:grpSpPr>
        <a:xfrm>
          <a:off x="0" y="0"/>
          <a:ext cx="0" cy="0"/>
          <a:chOff x="0" y="0"/>
          <a:chExt cx="0" cy="0"/>
        </a:xfrm>
      </p:grpSpPr>
      <p:sp>
        <p:nvSpPr>
          <p:cNvPr id="1279" name="Google Shape;1279;p137"/>
          <p:cNvSpPr txBox="1"/>
          <p:nvPr>
            <p:ph type="ctrTitle"/>
          </p:nvPr>
        </p:nvSpPr>
        <p:spPr>
          <a:xfrm>
            <a:off x="600100" y="1744625"/>
            <a:ext cx="8316900" cy="834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Carnival at the Fair</a:t>
            </a:r>
            <a:endParaRPr sz="4000">
              <a:solidFill>
                <a:srgbClr val="434343"/>
              </a:solidFill>
              <a:latin typeface="Hepta Slab"/>
              <a:ea typeface="Hepta Slab"/>
              <a:cs typeface="Hepta Slab"/>
              <a:sym typeface="Hepta Slab"/>
            </a:endParaRPr>
          </a:p>
        </p:txBody>
      </p:sp>
      <p:sp>
        <p:nvSpPr>
          <p:cNvPr id="1280" name="Google Shape;1280;p137"/>
          <p:cNvSpPr txBox="1"/>
          <p:nvPr/>
        </p:nvSpPr>
        <p:spPr>
          <a:xfrm>
            <a:off x="2906175" y="2578625"/>
            <a:ext cx="6115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problems about the carnival at the fair. </a:t>
            </a:r>
            <a:endParaRPr>
              <a:latin typeface="Quicksand"/>
              <a:ea typeface="Quicksand"/>
              <a:cs typeface="Quicksand"/>
              <a:sym typeface="Quicksand"/>
            </a:endParaRPr>
          </a:p>
        </p:txBody>
      </p:sp>
      <p:sp>
        <p:nvSpPr>
          <p:cNvPr id="1281" name="Google Shape;1281;p137"/>
          <p:cNvSpPr/>
          <p:nvPr/>
        </p:nvSpPr>
        <p:spPr>
          <a:xfrm>
            <a:off x="2422927" y="25786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13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3.MD.A.1, 3.MD.A.2, 3.NBT.A.2</a:t>
            </a:r>
            <a:endParaRPr sz="1100">
              <a:latin typeface="Quicksand"/>
              <a:ea typeface="Quicksand"/>
              <a:cs typeface="Quicksand"/>
              <a:sym typeface="Quicksand"/>
            </a:endParaRPr>
          </a:p>
        </p:txBody>
      </p:sp>
      <p:sp>
        <p:nvSpPr>
          <p:cNvPr id="1283" name="Google Shape;1283;p137"/>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7" name="Shape 1287"/>
        <p:cNvGrpSpPr/>
        <p:nvPr/>
      </p:nvGrpSpPr>
      <p:grpSpPr>
        <a:xfrm>
          <a:off x="0" y="0"/>
          <a:ext cx="0" cy="0"/>
          <a:chOff x="0" y="0"/>
          <a:chExt cx="0" cy="0"/>
        </a:xfrm>
      </p:grpSpPr>
      <p:sp>
        <p:nvSpPr>
          <p:cNvPr id="1288" name="Google Shape;1288;p138"/>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138"/>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Number Talk: Carnival</a:t>
            </a:r>
            <a:endParaRPr b="0" sz="2600">
              <a:solidFill>
                <a:srgbClr val="595959"/>
              </a:solidFill>
              <a:latin typeface="Hepta Slab"/>
              <a:ea typeface="Hepta Slab"/>
              <a:cs typeface="Hepta Slab"/>
              <a:sym typeface="Hepta Slab"/>
            </a:endParaRPr>
          </a:p>
        </p:txBody>
      </p:sp>
      <p:sp>
        <p:nvSpPr>
          <p:cNvPr id="1290" name="Google Shape;1290;p13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91" name="Google Shape;1291;p138"/>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Find the value of each expression mentally. </a:t>
            </a:r>
            <a:br>
              <a:rPr lang="en">
                <a:latin typeface="Quicksand"/>
                <a:ea typeface="Quicksand"/>
                <a:cs typeface="Quicksand"/>
                <a:sym typeface="Quicksand"/>
              </a:rPr>
            </a:b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1292" name="Google Shape;1292;p138"/>
          <p:cNvPicPr preferRelativeResize="0"/>
          <p:nvPr/>
        </p:nvPicPr>
        <p:blipFill>
          <a:blip r:embed="rId3">
            <a:alphaModFix/>
          </a:blip>
          <a:stretch>
            <a:fillRect/>
          </a:stretch>
        </p:blipFill>
        <p:spPr>
          <a:xfrm>
            <a:off x="3516250" y="2095500"/>
            <a:ext cx="2590800" cy="952500"/>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6" name="Shape 1296"/>
        <p:cNvGrpSpPr/>
        <p:nvPr/>
      </p:nvGrpSpPr>
      <p:grpSpPr>
        <a:xfrm>
          <a:off x="0" y="0"/>
          <a:ext cx="0" cy="0"/>
          <a:chOff x="0" y="0"/>
          <a:chExt cx="0" cy="0"/>
        </a:xfrm>
      </p:grpSpPr>
      <p:sp>
        <p:nvSpPr>
          <p:cNvPr id="1297" name="Google Shape;1297;p139"/>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139"/>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Number Talk: Carnival</a:t>
            </a:r>
            <a:endParaRPr b="0" sz="2600">
              <a:solidFill>
                <a:srgbClr val="595959"/>
              </a:solidFill>
              <a:latin typeface="Hepta Slab"/>
              <a:ea typeface="Hepta Slab"/>
              <a:cs typeface="Hepta Slab"/>
              <a:sym typeface="Hepta Slab"/>
            </a:endParaRPr>
          </a:p>
        </p:txBody>
      </p:sp>
      <p:sp>
        <p:nvSpPr>
          <p:cNvPr id="1299" name="Google Shape;1299;p13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00" name="Google Shape;1300;p139"/>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Find the value of each expression mentally. </a:t>
            </a:r>
            <a:br>
              <a:rPr lang="en">
                <a:latin typeface="Quicksand"/>
                <a:ea typeface="Quicksand"/>
                <a:cs typeface="Quicksand"/>
                <a:sym typeface="Quicksand"/>
              </a:rPr>
            </a:b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1301" name="Google Shape;1301;p139"/>
          <p:cNvPicPr preferRelativeResize="0"/>
          <p:nvPr/>
        </p:nvPicPr>
        <p:blipFill>
          <a:blip r:embed="rId3">
            <a:alphaModFix/>
          </a:blip>
          <a:stretch>
            <a:fillRect/>
          </a:stretch>
        </p:blipFill>
        <p:spPr>
          <a:xfrm>
            <a:off x="3649975" y="2090738"/>
            <a:ext cx="2686050" cy="962025"/>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5" name="Shape 1305"/>
        <p:cNvGrpSpPr/>
        <p:nvPr/>
      </p:nvGrpSpPr>
      <p:grpSpPr>
        <a:xfrm>
          <a:off x="0" y="0"/>
          <a:ext cx="0" cy="0"/>
          <a:chOff x="0" y="0"/>
          <a:chExt cx="0" cy="0"/>
        </a:xfrm>
      </p:grpSpPr>
      <p:sp>
        <p:nvSpPr>
          <p:cNvPr id="1306" name="Google Shape;1306;p140"/>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140"/>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Number Talk: Carnival</a:t>
            </a:r>
            <a:endParaRPr b="0" sz="2600">
              <a:solidFill>
                <a:srgbClr val="595959"/>
              </a:solidFill>
              <a:latin typeface="Hepta Slab"/>
              <a:ea typeface="Hepta Slab"/>
              <a:cs typeface="Hepta Slab"/>
              <a:sym typeface="Hepta Slab"/>
            </a:endParaRPr>
          </a:p>
        </p:txBody>
      </p:sp>
      <p:sp>
        <p:nvSpPr>
          <p:cNvPr id="1308" name="Google Shape;1308;p14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09" name="Google Shape;1309;p140"/>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Find the value of each expression mentally. </a:t>
            </a:r>
            <a:br>
              <a:rPr lang="en">
                <a:latin typeface="Quicksand"/>
                <a:ea typeface="Quicksand"/>
                <a:cs typeface="Quicksand"/>
                <a:sym typeface="Quicksand"/>
              </a:rPr>
            </a:b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1310" name="Google Shape;1310;p140"/>
          <p:cNvPicPr preferRelativeResize="0"/>
          <p:nvPr/>
        </p:nvPicPr>
        <p:blipFill>
          <a:blip r:embed="rId3">
            <a:alphaModFix/>
          </a:blip>
          <a:stretch>
            <a:fillRect/>
          </a:stretch>
        </p:blipFill>
        <p:spPr>
          <a:xfrm>
            <a:off x="3608825" y="2128838"/>
            <a:ext cx="2543175" cy="885825"/>
          </a:xfrm>
          <a:prstGeom prst="rect">
            <a:avLst/>
          </a:prstGeom>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4" name="Shape 1314"/>
        <p:cNvGrpSpPr/>
        <p:nvPr/>
      </p:nvGrpSpPr>
      <p:grpSpPr>
        <a:xfrm>
          <a:off x="0" y="0"/>
          <a:ext cx="0" cy="0"/>
          <a:chOff x="0" y="0"/>
          <a:chExt cx="0" cy="0"/>
        </a:xfrm>
      </p:grpSpPr>
      <p:sp>
        <p:nvSpPr>
          <p:cNvPr id="1315" name="Google Shape;1315;p141"/>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141"/>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Number Talk: Carnival</a:t>
            </a:r>
            <a:endParaRPr b="0" sz="2600">
              <a:solidFill>
                <a:srgbClr val="595959"/>
              </a:solidFill>
              <a:latin typeface="Hepta Slab"/>
              <a:ea typeface="Hepta Slab"/>
              <a:cs typeface="Hepta Slab"/>
              <a:sym typeface="Hepta Slab"/>
            </a:endParaRPr>
          </a:p>
        </p:txBody>
      </p:sp>
      <p:sp>
        <p:nvSpPr>
          <p:cNvPr id="1317" name="Google Shape;1317;p14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18" name="Google Shape;1318;p141"/>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Find the value of each expression mentally. </a:t>
            </a:r>
            <a:br>
              <a:rPr lang="en">
                <a:latin typeface="Quicksand"/>
                <a:ea typeface="Quicksand"/>
                <a:cs typeface="Quicksand"/>
                <a:sym typeface="Quicksand"/>
              </a:rPr>
            </a:b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1319" name="Google Shape;1319;p141"/>
          <p:cNvPicPr preferRelativeResize="0"/>
          <p:nvPr/>
        </p:nvPicPr>
        <p:blipFill>
          <a:blip r:embed="rId3">
            <a:alphaModFix/>
          </a:blip>
          <a:stretch>
            <a:fillRect/>
          </a:stretch>
        </p:blipFill>
        <p:spPr>
          <a:xfrm>
            <a:off x="3732275" y="2128838"/>
            <a:ext cx="2552700" cy="885825"/>
          </a:xfrm>
          <a:prstGeom prst="rect">
            <a:avLst/>
          </a:prstGeom>
          <a:noFill/>
          <a:ln>
            <a:noFill/>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3" name="Shape 1323"/>
        <p:cNvGrpSpPr/>
        <p:nvPr/>
      </p:nvGrpSpPr>
      <p:grpSpPr>
        <a:xfrm>
          <a:off x="0" y="0"/>
          <a:ext cx="0" cy="0"/>
          <a:chOff x="0" y="0"/>
          <a:chExt cx="0" cy="0"/>
        </a:xfrm>
      </p:grpSpPr>
      <p:sp>
        <p:nvSpPr>
          <p:cNvPr id="1324" name="Google Shape;1324;p142"/>
          <p:cNvSpPr txBox="1"/>
          <p:nvPr>
            <p:ph type="ctrTitle"/>
          </p:nvPr>
        </p:nvSpPr>
        <p:spPr>
          <a:xfrm>
            <a:off x="384275"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Carnival Time Number Choice</a:t>
            </a:r>
            <a:endParaRPr b="0" sz="3000">
              <a:solidFill>
                <a:srgbClr val="595959"/>
              </a:solidFill>
              <a:latin typeface="Hepta Slab"/>
              <a:ea typeface="Hepta Slab"/>
              <a:cs typeface="Hepta Slab"/>
              <a:sym typeface="Hepta Slab"/>
            </a:endParaRPr>
          </a:p>
        </p:txBody>
      </p:sp>
      <p:sp>
        <p:nvSpPr>
          <p:cNvPr id="1325" name="Google Shape;1325;p1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26" name="Google Shape;1326;p142"/>
          <p:cNvSpPr txBox="1"/>
          <p:nvPr/>
        </p:nvSpPr>
        <p:spPr>
          <a:xfrm>
            <a:off x="384275" y="1108750"/>
            <a:ext cx="4203900" cy="58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latin typeface="Quicksand"/>
                <a:ea typeface="Quicksand"/>
                <a:cs typeface="Quicksand"/>
                <a:sym typeface="Quicksand"/>
              </a:rPr>
              <a:t>1. Make up your own numbers that make sense for the situation you were assigned.</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a. Clare waited for Tyler to ride the Ferris wheel. Tyler left at __ and got back at __ . How long did Clare wait for Tyler?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b. When Tyler got back, he and Clare got in line to ride the roller coaster. They waited__ minutes. At __, they got on the ride. What time did they get in line?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c. Clare and Tyler got to the carnival at__ . After __ minutes, they took a break to buy lemonade. What time did they take their lemonade break?</a:t>
            </a:r>
            <a:endParaRPr sz="1300">
              <a:latin typeface="Quicksand"/>
              <a:ea typeface="Quicksand"/>
              <a:cs typeface="Quicksand"/>
              <a:sym typeface="Quicksand"/>
            </a:endParaRPr>
          </a:p>
        </p:txBody>
      </p:sp>
      <p:sp>
        <p:nvSpPr>
          <p:cNvPr id="1327" name="Google Shape;1327;p142"/>
          <p:cNvSpPr txBox="1"/>
          <p:nvPr/>
        </p:nvSpPr>
        <p:spPr>
          <a:xfrm>
            <a:off x="4886325" y="1316725"/>
            <a:ext cx="3631200" cy="158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2. Have each member of your group share the numbers they choose and why those numbers make sense.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3. Work with our group to solve each problem. Be prepared to explain your reasoning. </a:t>
            </a:r>
            <a:endParaRPr sz="1300">
              <a:latin typeface="Quicksand"/>
              <a:ea typeface="Quicksand"/>
              <a:cs typeface="Quicksand"/>
              <a:sym typeface="Quicksand"/>
            </a:endParaRPr>
          </a:p>
        </p:txBody>
      </p:sp>
      <p:pic>
        <p:nvPicPr>
          <p:cNvPr id="1328" name="Google Shape;1328;p142"/>
          <p:cNvPicPr preferRelativeResize="0"/>
          <p:nvPr/>
        </p:nvPicPr>
        <p:blipFill>
          <a:blip r:embed="rId3">
            <a:alphaModFix/>
          </a:blip>
          <a:stretch>
            <a:fillRect/>
          </a:stretch>
        </p:blipFill>
        <p:spPr>
          <a:xfrm>
            <a:off x="5851375" y="3044350"/>
            <a:ext cx="1558725" cy="1173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2" name="Shape 1332"/>
        <p:cNvGrpSpPr/>
        <p:nvPr/>
      </p:nvGrpSpPr>
      <p:grpSpPr>
        <a:xfrm>
          <a:off x="0" y="0"/>
          <a:ext cx="0" cy="0"/>
          <a:chOff x="0" y="0"/>
          <a:chExt cx="0" cy="0"/>
        </a:xfrm>
      </p:grpSpPr>
      <p:sp>
        <p:nvSpPr>
          <p:cNvPr id="1333" name="Google Shape;1333;p143"/>
          <p:cNvSpPr/>
          <p:nvPr/>
        </p:nvSpPr>
        <p:spPr>
          <a:xfrm rot="1171259">
            <a:off x="6617661" y="3351863"/>
            <a:ext cx="1908209" cy="841535"/>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143"/>
          <p:cNvSpPr/>
          <p:nvPr/>
        </p:nvSpPr>
        <p:spPr>
          <a:xfrm rot="-690883">
            <a:off x="785134" y="1438289"/>
            <a:ext cx="1908210" cy="84150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143"/>
          <p:cNvSpPr txBox="1"/>
          <p:nvPr>
            <p:ph type="ctrTitle"/>
          </p:nvPr>
        </p:nvSpPr>
        <p:spPr>
          <a:xfrm>
            <a:off x="786025" y="290850"/>
            <a:ext cx="68529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Lemonade Break</a:t>
            </a:r>
            <a:endParaRPr b="0" sz="3000">
              <a:solidFill>
                <a:srgbClr val="595959"/>
              </a:solidFill>
              <a:latin typeface="Hepta Slab"/>
              <a:ea typeface="Hepta Slab"/>
              <a:cs typeface="Hepta Slab"/>
              <a:sym typeface="Hepta Slab"/>
            </a:endParaRPr>
          </a:p>
        </p:txBody>
      </p:sp>
      <p:sp>
        <p:nvSpPr>
          <p:cNvPr id="1336" name="Google Shape;1336;p143"/>
          <p:cNvSpPr txBox="1"/>
          <p:nvPr/>
        </p:nvSpPr>
        <p:spPr>
          <a:xfrm>
            <a:off x="8023850" y="212250"/>
            <a:ext cx="99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37" name="Google Shape;1337;p143"/>
          <p:cNvSpPr txBox="1"/>
          <p:nvPr/>
        </p:nvSpPr>
        <p:spPr>
          <a:xfrm rot="-935172">
            <a:off x="835451" y="1551226"/>
            <a:ext cx="1807673" cy="615704"/>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What do you notice?</a:t>
            </a:r>
            <a:endParaRPr>
              <a:latin typeface="Quicksand"/>
              <a:ea typeface="Quicksand"/>
              <a:cs typeface="Quicksand"/>
              <a:sym typeface="Quicksand"/>
            </a:endParaRPr>
          </a:p>
        </p:txBody>
      </p:sp>
      <p:sp>
        <p:nvSpPr>
          <p:cNvPr id="1338" name="Google Shape;1338;p143"/>
          <p:cNvSpPr txBox="1"/>
          <p:nvPr/>
        </p:nvSpPr>
        <p:spPr>
          <a:xfrm rot="1267616">
            <a:off x="6667861" y="3464820"/>
            <a:ext cx="1807814" cy="615621"/>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What do you wonder?</a:t>
            </a:r>
            <a:endParaRPr>
              <a:latin typeface="Quicksand"/>
              <a:ea typeface="Quicksand"/>
              <a:cs typeface="Quicksand"/>
              <a:sym typeface="Quicksand"/>
            </a:endParaRPr>
          </a:p>
        </p:txBody>
      </p:sp>
      <p:pic>
        <p:nvPicPr>
          <p:cNvPr id="1339" name="Google Shape;1339;p143"/>
          <p:cNvPicPr preferRelativeResize="0"/>
          <p:nvPr/>
        </p:nvPicPr>
        <p:blipFill>
          <a:blip r:embed="rId3">
            <a:alphaModFix/>
          </a:blip>
          <a:stretch>
            <a:fillRect/>
          </a:stretch>
        </p:blipFill>
        <p:spPr>
          <a:xfrm>
            <a:off x="3125350" y="1708941"/>
            <a:ext cx="3253564" cy="237690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3" name="Shape 1343"/>
        <p:cNvGrpSpPr/>
        <p:nvPr/>
      </p:nvGrpSpPr>
      <p:grpSpPr>
        <a:xfrm>
          <a:off x="0" y="0"/>
          <a:ext cx="0" cy="0"/>
          <a:chOff x="0" y="0"/>
          <a:chExt cx="0" cy="0"/>
        </a:xfrm>
      </p:grpSpPr>
      <p:sp>
        <p:nvSpPr>
          <p:cNvPr id="1344" name="Google Shape;1344;p144"/>
          <p:cNvSpPr txBox="1"/>
          <p:nvPr>
            <p:ph type="ctrTitle"/>
          </p:nvPr>
        </p:nvSpPr>
        <p:spPr>
          <a:xfrm>
            <a:off x="875700" y="397750"/>
            <a:ext cx="68436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Lemonade Break</a:t>
            </a:r>
            <a:endParaRPr b="0" sz="2900">
              <a:solidFill>
                <a:srgbClr val="595959"/>
              </a:solidFill>
              <a:latin typeface="Hepta Slab"/>
              <a:ea typeface="Hepta Slab"/>
              <a:cs typeface="Hepta Slab"/>
              <a:sym typeface="Hepta Slab"/>
            </a:endParaRPr>
          </a:p>
        </p:txBody>
      </p:sp>
      <p:sp>
        <p:nvSpPr>
          <p:cNvPr id="1345" name="Google Shape;1345;p1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46" name="Google Shape;1346;p144"/>
          <p:cNvSpPr txBox="1"/>
          <p:nvPr/>
        </p:nvSpPr>
        <p:spPr>
          <a:xfrm>
            <a:off x="3549025" y="3528450"/>
            <a:ext cx="5925300" cy="69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1347" name="Google Shape;1347;p144"/>
          <p:cNvPicPr preferRelativeResize="0"/>
          <p:nvPr/>
        </p:nvPicPr>
        <p:blipFill>
          <a:blip r:embed="rId3">
            <a:alphaModFix/>
          </a:blip>
          <a:stretch>
            <a:fillRect/>
          </a:stretch>
        </p:blipFill>
        <p:spPr>
          <a:xfrm>
            <a:off x="533025" y="1387825"/>
            <a:ext cx="4173675" cy="2726975"/>
          </a:xfrm>
          <a:prstGeom prst="rect">
            <a:avLst/>
          </a:prstGeom>
          <a:noFill/>
          <a:ln cap="flat" cmpd="sng" w="19050">
            <a:solidFill>
              <a:schemeClr val="dk2"/>
            </a:solidFill>
            <a:prstDash val="solid"/>
            <a:round/>
            <a:headEnd len="sm" w="sm" type="none"/>
            <a:tailEnd len="sm" w="sm" type="none"/>
          </a:ln>
        </p:spPr>
      </p:pic>
      <p:sp>
        <p:nvSpPr>
          <p:cNvPr id="1348" name="Google Shape;1348;p144"/>
          <p:cNvSpPr txBox="1"/>
          <p:nvPr/>
        </p:nvSpPr>
        <p:spPr>
          <a:xfrm>
            <a:off x="4845175" y="1131575"/>
            <a:ext cx="38370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Quicksand"/>
                <a:ea typeface="Quicksand"/>
                <a:cs typeface="Quicksand"/>
                <a:sym typeface="Quicksand"/>
              </a:rPr>
              <a:t>Use the information about the lemonade stand to write a question that could be answered with the mathematical work shown. </a:t>
            </a:r>
            <a:endParaRPr sz="1200">
              <a:latin typeface="Quicksand"/>
              <a:ea typeface="Quicksand"/>
              <a:cs typeface="Quicksand"/>
              <a:sym typeface="Quicksand"/>
            </a:endParaRPr>
          </a:p>
        </p:txBody>
      </p:sp>
      <p:pic>
        <p:nvPicPr>
          <p:cNvPr id="1349" name="Google Shape;1349;p144"/>
          <p:cNvPicPr preferRelativeResize="0"/>
          <p:nvPr/>
        </p:nvPicPr>
        <p:blipFill>
          <a:blip r:embed="rId4">
            <a:alphaModFix/>
          </a:blip>
          <a:stretch>
            <a:fillRect/>
          </a:stretch>
        </p:blipFill>
        <p:spPr>
          <a:xfrm>
            <a:off x="5169099" y="2023801"/>
            <a:ext cx="3345100" cy="1751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3" name="Shape 1353"/>
        <p:cNvGrpSpPr/>
        <p:nvPr/>
      </p:nvGrpSpPr>
      <p:grpSpPr>
        <a:xfrm>
          <a:off x="0" y="0"/>
          <a:ext cx="0" cy="0"/>
          <a:chOff x="0" y="0"/>
          <a:chExt cx="0" cy="0"/>
        </a:xfrm>
      </p:grpSpPr>
      <p:sp>
        <p:nvSpPr>
          <p:cNvPr id="1354" name="Google Shape;1354;p14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355" name="Google Shape;1355;p145"/>
          <p:cNvPicPr preferRelativeResize="0"/>
          <p:nvPr/>
        </p:nvPicPr>
        <p:blipFill>
          <a:blip r:embed="rId3">
            <a:alphaModFix/>
          </a:blip>
          <a:stretch>
            <a:fillRect/>
          </a:stretch>
        </p:blipFill>
        <p:spPr>
          <a:xfrm>
            <a:off x="5408650" y="3085475"/>
            <a:ext cx="2192575" cy="1379075"/>
          </a:xfrm>
          <a:prstGeom prst="rect">
            <a:avLst/>
          </a:prstGeom>
          <a:noFill/>
          <a:ln>
            <a:noFill/>
          </a:ln>
        </p:spPr>
      </p:pic>
      <p:sp>
        <p:nvSpPr>
          <p:cNvPr id="1356" name="Google Shape;1356;p145"/>
          <p:cNvSpPr txBox="1"/>
          <p:nvPr/>
        </p:nvSpPr>
        <p:spPr>
          <a:xfrm>
            <a:off x="370325" y="417900"/>
            <a:ext cx="77460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Quicksand"/>
                <a:ea typeface="Quicksand"/>
                <a:cs typeface="Quicksand"/>
                <a:sym typeface="Quicksand"/>
              </a:rPr>
              <a:t>Today we solved a variety of problems that came up at the carnival or lemonade stand at the fair. Work with your partner to write a situation that represents this image and involves multiplication or division.</a:t>
            </a:r>
            <a:endParaRPr sz="2400">
              <a:latin typeface="Quicksand"/>
              <a:ea typeface="Quicksand"/>
              <a:cs typeface="Quicksand"/>
              <a:sym typeface="Quicksand"/>
            </a:endParaRPr>
          </a:p>
        </p:txBody>
      </p:sp>
      <p:pic>
        <p:nvPicPr>
          <p:cNvPr id="1357" name="Google Shape;1357;p145"/>
          <p:cNvPicPr preferRelativeResize="0"/>
          <p:nvPr/>
        </p:nvPicPr>
        <p:blipFill>
          <a:blip r:embed="rId4">
            <a:alphaModFix/>
          </a:blip>
          <a:stretch>
            <a:fillRect/>
          </a:stretch>
        </p:blipFill>
        <p:spPr>
          <a:xfrm>
            <a:off x="1870325" y="2509425"/>
            <a:ext cx="1996050" cy="1502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361" name="Shape 1361"/>
        <p:cNvGrpSpPr/>
        <p:nvPr/>
      </p:nvGrpSpPr>
      <p:grpSpPr>
        <a:xfrm>
          <a:off x="0" y="0"/>
          <a:ext cx="0" cy="0"/>
          <a:chOff x="0" y="0"/>
          <a:chExt cx="0" cy="0"/>
        </a:xfrm>
      </p:grpSpPr>
      <p:sp>
        <p:nvSpPr>
          <p:cNvPr id="1362" name="Google Shape;1362;p146"/>
          <p:cNvSpPr txBox="1"/>
          <p:nvPr>
            <p:ph type="ctrTitle"/>
          </p:nvPr>
        </p:nvSpPr>
        <p:spPr>
          <a:xfrm>
            <a:off x="509975" y="1256350"/>
            <a:ext cx="8316900" cy="132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Your Day at the Fair</a:t>
            </a:r>
            <a:endParaRPr sz="4000">
              <a:solidFill>
                <a:srgbClr val="434343"/>
              </a:solidFill>
              <a:latin typeface="Hepta Slab"/>
              <a:ea typeface="Hepta Slab"/>
              <a:cs typeface="Hepta Slab"/>
              <a:sym typeface="Hepta Slab"/>
            </a:endParaRPr>
          </a:p>
        </p:txBody>
      </p:sp>
      <p:sp>
        <p:nvSpPr>
          <p:cNvPr id="1363" name="Google Shape;1363;p146"/>
          <p:cNvSpPr txBox="1"/>
          <p:nvPr/>
        </p:nvSpPr>
        <p:spPr>
          <a:xfrm>
            <a:off x="2427300" y="2731000"/>
            <a:ext cx="5343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imagine spending a day at the fair.</a:t>
            </a:r>
            <a:endParaRPr>
              <a:latin typeface="Quicksand"/>
              <a:ea typeface="Quicksand"/>
              <a:cs typeface="Quicksand"/>
              <a:sym typeface="Quicksand"/>
            </a:endParaRPr>
          </a:p>
        </p:txBody>
      </p:sp>
      <p:sp>
        <p:nvSpPr>
          <p:cNvPr id="1364" name="Google Shape;1364;p146"/>
          <p:cNvSpPr/>
          <p:nvPr/>
        </p:nvSpPr>
        <p:spPr>
          <a:xfrm>
            <a:off x="1734202" y="27309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14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3.MD.A.1, 3.MD.A.2, 3.OA.A.3, 3.OA.C.7</a:t>
            </a:r>
            <a:endParaRPr sz="1100">
              <a:latin typeface="Quicksand"/>
              <a:ea typeface="Quicksand"/>
              <a:cs typeface="Quicksand"/>
              <a:sym typeface="Quicksand"/>
            </a:endParaRPr>
          </a:p>
        </p:txBody>
      </p:sp>
      <p:sp>
        <p:nvSpPr>
          <p:cNvPr id="1366" name="Google Shape;1366;p146"/>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0" name="Shape 1370"/>
        <p:cNvGrpSpPr/>
        <p:nvPr/>
      </p:nvGrpSpPr>
      <p:grpSpPr>
        <a:xfrm>
          <a:off x="0" y="0"/>
          <a:ext cx="0" cy="0"/>
          <a:chOff x="0" y="0"/>
          <a:chExt cx="0" cy="0"/>
        </a:xfrm>
      </p:grpSpPr>
      <p:sp>
        <p:nvSpPr>
          <p:cNvPr id="1371" name="Google Shape;1371;p147"/>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147"/>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Number Talk: Divide by 8</a:t>
            </a:r>
            <a:endParaRPr b="0" sz="2600">
              <a:solidFill>
                <a:srgbClr val="595959"/>
              </a:solidFill>
              <a:latin typeface="Hepta Slab"/>
              <a:ea typeface="Hepta Slab"/>
              <a:cs typeface="Hepta Slab"/>
              <a:sym typeface="Hepta Slab"/>
            </a:endParaRPr>
          </a:p>
        </p:txBody>
      </p:sp>
      <p:sp>
        <p:nvSpPr>
          <p:cNvPr id="1373" name="Google Shape;1373;p14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74" name="Google Shape;1374;p147"/>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Find the value of each expression mentally. </a:t>
            </a:r>
            <a:br>
              <a:rPr lang="en">
                <a:latin typeface="Quicksand"/>
                <a:ea typeface="Quicksand"/>
                <a:cs typeface="Quicksand"/>
                <a:sym typeface="Quicksand"/>
              </a:rPr>
            </a:b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1375" name="Google Shape;1375;p147"/>
          <p:cNvPicPr preferRelativeResize="0"/>
          <p:nvPr/>
        </p:nvPicPr>
        <p:blipFill>
          <a:blip r:embed="rId3">
            <a:alphaModFix/>
          </a:blip>
          <a:stretch>
            <a:fillRect/>
          </a:stretch>
        </p:blipFill>
        <p:spPr>
          <a:xfrm>
            <a:off x="3650678" y="2034000"/>
            <a:ext cx="2010275" cy="1010950"/>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9" name="Shape 1379"/>
        <p:cNvGrpSpPr/>
        <p:nvPr/>
      </p:nvGrpSpPr>
      <p:grpSpPr>
        <a:xfrm>
          <a:off x="0" y="0"/>
          <a:ext cx="0" cy="0"/>
          <a:chOff x="0" y="0"/>
          <a:chExt cx="0" cy="0"/>
        </a:xfrm>
      </p:grpSpPr>
      <p:sp>
        <p:nvSpPr>
          <p:cNvPr id="1380" name="Google Shape;1380;p148"/>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148"/>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Number Talk: Divide by 8</a:t>
            </a:r>
            <a:endParaRPr b="0" sz="2600">
              <a:solidFill>
                <a:srgbClr val="595959"/>
              </a:solidFill>
              <a:latin typeface="Hepta Slab"/>
              <a:ea typeface="Hepta Slab"/>
              <a:cs typeface="Hepta Slab"/>
              <a:sym typeface="Hepta Slab"/>
            </a:endParaRPr>
          </a:p>
        </p:txBody>
      </p:sp>
      <p:sp>
        <p:nvSpPr>
          <p:cNvPr id="1382" name="Google Shape;1382;p14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83" name="Google Shape;1383;p148"/>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Find the value of each expression mentally. </a:t>
            </a:r>
            <a:br>
              <a:rPr lang="en">
                <a:latin typeface="Quicksand"/>
                <a:ea typeface="Quicksand"/>
                <a:cs typeface="Quicksand"/>
                <a:sym typeface="Quicksand"/>
              </a:rPr>
            </a:b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1384" name="Google Shape;1384;p148"/>
          <p:cNvPicPr preferRelativeResize="0"/>
          <p:nvPr/>
        </p:nvPicPr>
        <p:blipFill>
          <a:blip r:embed="rId3">
            <a:alphaModFix/>
          </a:blip>
          <a:stretch>
            <a:fillRect/>
          </a:stretch>
        </p:blipFill>
        <p:spPr>
          <a:xfrm>
            <a:off x="3783725" y="2004413"/>
            <a:ext cx="2110725" cy="1134675"/>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8" name="Shape 1388"/>
        <p:cNvGrpSpPr/>
        <p:nvPr/>
      </p:nvGrpSpPr>
      <p:grpSpPr>
        <a:xfrm>
          <a:off x="0" y="0"/>
          <a:ext cx="0" cy="0"/>
          <a:chOff x="0" y="0"/>
          <a:chExt cx="0" cy="0"/>
        </a:xfrm>
      </p:grpSpPr>
      <p:sp>
        <p:nvSpPr>
          <p:cNvPr id="1389" name="Google Shape;1389;p149"/>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149"/>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Number Talk: Divide by 8</a:t>
            </a:r>
            <a:endParaRPr b="0" sz="2600">
              <a:solidFill>
                <a:srgbClr val="595959"/>
              </a:solidFill>
              <a:latin typeface="Hepta Slab"/>
              <a:ea typeface="Hepta Slab"/>
              <a:cs typeface="Hepta Slab"/>
              <a:sym typeface="Hepta Slab"/>
            </a:endParaRPr>
          </a:p>
        </p:txBody>
      </p:sp>
      <p:sp>
        <p:nvSpPr>
          <p:cNvPr id="1391" name="Google Shape;1391;p14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92" name="Google Shape;1392;p149"/>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Find the value of each expression mentally. </a:t>
            </a:r>
            <a:br>
              <a:rPr lang="en">
                <a:latin typeface="Quicksand"/>
                <a:ea typeface="Quicksand"/>
                <a:cs typeface="Quicksand"/>
                <a:sym typeface="Quicksand"/>
              </a:rPr>
            </a:b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1393" name="Google Shape;1393;p149"/>
          <p:cNvPicPr preferRelativeResize="0"/>
          <p:nvPr/>
        </p:nvPicPr>
        <p:blipFill>
          <a:blip r:embed="rId3">
            <a:alphaModFix/>
          </a:blip>
          <a:stretch>
            <a:fillRect/>
          </a:stretch>
        </p:blipFill>
        <p:spPr>
          <a:xfrm>
            <a:off x="3617325" y="1890000"/>
            <a:ext cx="2388900" cy="1260808"/>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7" name="Shape 1397"/>
        <p:cNvGrpSpPr/>
        <p:nvPr/>
      </p:nvGrpSpPr>
      <p:grpSpPr>
        <a:xfrm>
          <a:off x="0" y="0"/>
          <a:ext cx="0" cy="0"/>
          <a:chOff x="0" y="0"/>
          <a:chExt cx="0" cy="0"/>
        </a:xfrm>
      </p:grpSpPr>
      <p:sp>
        <p:nvSpPr>
          <p:cNvPr id="1398" name="Google Shape;1398;p150"/>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150"/>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Number Talk: Divide by 8</a:t>
            </a:r>
            <a:endParaRPr b="0" sz="2600">
              <a:solidFill>
                <a:srgbClr val="595959"/>
              </a:solidFill>
              <a:latin typeface="Hepta Slab"/>
              <a:ea typeface="Hepta Slab"/>
              <a:cs typeface="Hepta Slab"/>
              <a:sym typeface="Hepta Slab"/>
            </a:endParaRPr>
          </a:p>
        </p:txBody>
      </p:sp>
      <p:sp>
        <p:nvSpPr>
          <p:cNvPr id="1400" name="Google Shape;1400;p15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01" name="Google Shape;1401;p150"/>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Find the value of each expression mentally. </a:t>
            </a:r>
            <a:br>
              <a:rPr lang="en">
                <a:latin typeface="Quicksand"/>
                <a:ea typeface="Quicksand"/>
                <a:cs typeface="Quicksand"/>
                <a:sym typeface="Quicksand"/>
              </a:rPr>
            </a:b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1402" name="Google Shape;1402;p150"/>
          <p:cNvPicPr preferRelativeResize="0"/>
          <p:nvPr/>
        </p:nvPicPr>
        <p:blipFill>
          <a:blip r:embed="rId3">
            <a:alphaModFix/>
          </a:blip>
          <a:stretch>
            <a:fillRect/>
          </a:stretch>
        </p:blipFill>
        <p:spPr>
          <a:xfrm>
            <a:off x="3652000" y="2004563"/>
            <a:ext cx="2506175" cy="1134375"/>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6" name="Shape 1406"/>
        <p:cNvGrpSpPr/>
        <p:nvPr/>
      </p:nvGrpSpPr>
      <p:grpSpPr>
        <a:xfrm>
          <a:off x="0" y="0"/>
          <a:ext cx="0" cy="0"/>
          <a:chOff x="0" y="0"/>
          <a:chExt cx="0" cy="0"/>
        </a:xfrm>
      </p:grpSpPr>
      <p:sp>
        <p:nvSpPr>
          <p:cNvPr id="1407" name="Google Shape;1407;p151"/>
          <p:cNvSpPr txBox="1"/>
          <p:nvPr>
            <p:ph type="ctrTitle"/>
          </p:nvPr>
        </p:nvSpPr>
        <p:spPr>
          <a:xfrm>
            <a:off x="385288" y="2672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Day at the Fair Posters </a:t>
            </a:r>
            <a:endParaRPr b="0" sz="2500">
              <a:solidFill>
                <a:srgbClr val="595959"/>
              </a:solidFill>
              <a:latin typeface="Hepta Slab"/>
              <a:ea typeface="Hepta Slab"/>
              <a:cs typeface="Hepta Slab"/>
              <a:sym typeface="Hepta Slab"/>
            </a:endParaRPr>
          </a:p>
        </p:txBody>
      </p:sp>
      <p:sp>
        <p:nvSpPr>
          <p:cNvPr id="1408" name="Google Shape;1408;p1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09" name="Google Shape;1409;p151"/>
          <p:cNvSpPr txBox="1"/>
          <p:nvPr/>
        </p:nvSpPr>
        <p:spPr>
          <a:xfrm>
            <a:off x="648075" y="864100"/>
            <a:ext cx="7392600" cy="9852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You are spending the day at the fair. Solve each problem that comes up. At certain points you can choose which problem to solve.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Then create a poster that shows your day at the fair and your mathematical reasoning for each problem.</a:t>
            </a:r>
            <a:endParaRPr sz="1300">
              <a:latin typeface="Quicksand"/>
              <a:ea typeface="Quicksand"/>
              <a:cs typeface="Quicksand"/>
              <a:sym typeface="Quicksand"/>
            </a:endParaRPr>
          </a:p>
        </p:txBody>
      </p:sp>
      <p:sp>
        <p:nvSpPr>
          <p:cNvPr id="1410" name="Google Shape;1410;p151"/>
          <p:cNvSpPr txBox="1"/>
          <p:nvPr/>
        </p:nvSpPr>
        <p:spPr>
          <a:xfrm>
            <a:off x="596650" y="2592325"/>
            <a:ext cx="3621000" cy="78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1. Admission to the fair is $9 per person. You went there with 6 other people. How much money did you need all together to get in?</a:t>
            </a:r>
            <a:endParaRPr sz="1300">
              <a:latin typeface="Quicksand"/>
              <a:ea typeface="Quicksand"/>
              <a:cs typeface="Quicksand"/>
              <a:sym typeface="Quicksand"/>
            </a:endParaRPr>
          </a:p>
        </p:txBody>
      </p:sp>
      <p:sp>
        <p:nvSpPr>
          <p:cNvPr id="1411" name="Google Shape;1411;p151"/>
          <p:cNvSpPr txBox="1"/>
          <p:nvPr/>
        </p:nvSpPr>
        <p:spPr>
          <a:xfrm>
            <a:off x="4413125" y="2170550"/>
            <a:ext cx="4186800" cy="218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2. Choose 1 of these 2 problems to solve: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a. You started your day at the giant pumpkin weigh-off. You arrived at 11:12 a.m. You left when the event ended at 12:25 p.m. How long were you there?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b. You started your day at the carnival. You spent 48 minutes at the carnival with one of your friends. You left the carnival at 12:10 p.m. What time did you get to the carnival?</a:t>
            </a:r>
            <a:endParaRPr sz="1300">
              <a:latin typeface="Quicksand"/>
              <a:ea typeface="Quicksand"/>
              <a:cs typeface="Quicksand"/>
              <a:sym typeface="Quicksand"/>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5" name="Shape 1415"/>
        <p:cNvGrpSpPr/>
        <p:nvPr/>
      </p:nvGrpSpPr>
      <p:grpSpPr>
        <a:xfrm>
          <a:off x="0" y="0"/>
          <a:ext cx="0" cy="0"/>
          <a:chOff x="0" y="0"/>
          <a:chExt cx="0" cy="0"/>
        </a:xfrm>
      </p:grpSpPr>
      <p:sp>
        <p:nvSpPr>
          <p:cNvPr id="1416" name="Google Shape;1416;p152"/>
          <p:cNvSpPr txBox="1"/>
          <p:nvPr>
            <p:ph type="ctrTitle"/>
          </p:nvPr>
        </p:nvSpPr>
        <p:spPr>
          <a:xfrm>
            <a:off x="416138"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Day at the Fair Posters </a:t>
            </a:r>
            <a:endParaRPr b="0" sz="2500">
              <a:solidFill>
                <a:srgbClr val="595959"/>
              </a:solidFill>
              <a:latin typeface="Hepta Slab"/>
              <a:ea typeface="Hepta Slab"/>
              <a:cs typeface="Hepta Slab"/>
              <a:sym typeface="Hepta Slab"/>
            </a:endParaRPr>
          </a:p>
        </p:txBody>
      </p:sp>
      <p:sp>
        <p:nvSpPr>
          <p:cNvPr id="1417" name="Google Shape;1417;p1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18" name="Google Shape;1418;p152"/>
          <p:cNvSpPr txBox="1"/>
          <p:nvPr/>
        </p:nvSpPr>
        <p:spPr>
          <a:xfrm>
            <a:off x="648075" y="864100"/>
            <a:ext cx="7392600" cy="9852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You are spending the day at the fair. Solve each problem that comes up. At certain points you can choose which problem to solve.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Then create a poster that shows your day at the fair and your mathematical reasoning for each problem.</a:t>
            </a:r>
            <a:endParaRPr sz="1300">
              <a:latin typeface="Quicksand"/>
              <a:ea typeface="Quicksand"/>
              <a:cs typeface="Quicksand"/>
              <a:sym typeface="Quicksand"/>
            </a:endParaRPr>
          </a:p>
        </p:txBody>
      </p:sp>
      <p:sp>
        <p:nvSpPr>
          <p:cNvPr id="1419" name="Google Shape;1419;p152"/>
          <p:cNvSpPr txBox="1"/>
          <p:nvPr/>
        </p:nvSpPr>
        <p:spPr>
          <a:xfrm>
            <a:off x="648075" y="1957200"/>
            <a:ext cx="3621000" cy="258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3. Choose 1 of these 2 problems to solve: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a. Next, you walked through the sheep barn. A farmer told you that his sheep drink 91 liters of water per day. The farmer had 7 sheep and they each drink about the same amount. How much water does each sheep drink per day?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b. Next, you stopped to look at a life-size sculpture of a dairy cow made out of butter. You read that the butter cow weighs 273 kilograms. That is 277 kilograms less that the actual cow. How much does the actual cow weigh? </a:t>
            </a:r>
            <a:endParaRPr sz="1200">
              <a:latin typeface="Quicksand"/>
              <a:ea typeface="Quicksand"/>
              <a:cs typeface="Quicksand"/>
              <a:sym typeface="Quicksand"/>
            </a:endParaRPr>
          </a:p>
        </p:txBody>
      </p:sp>
      <p:sp>
        <p:nvSpPr>
          <p:cNvPr id="1420" name="Google Shape;1420;p152"/>
          <p:cNvSpPr txBox="1"/>
          <p:nvPr/>
        </p:nvSpPr>
        <p:spPr>
          <a:xfrm>
            <a:off x="4402850" y="2376300"/>
            <a:ext cx="41868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4. Finally, you stopped to pick up some grilled corn on the cob. On the grill, you saw 9 equal rows of corn on the cob. How many pieces of corn on the cob were in each row if there were 54 pieces of corn on the cob all together?</a:t>
            </a:r>
            <a:endParaRPr sz="1200">
              <a:latin typeface="Quicksand"/>
              <a:ea typeface="Quicksand"/>
              <a:cs typeface="Quicksand"/>
              <a:sym typeface="Quicksand"/>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4" name="Shape 1424"/>
        <p:cNvGrpSpPr/>
        <p:nvPr/>
      </p:nvGrpSpPr>
      <p:grpSpPr>
        <a:xfrm>
          <a:off x="0" y="0"/>
          <a:ext cx="0" cy="0"/>
          <a:chOff x="0" y="0"/>
          <a:chExt cx="0" cy="0"/>
        </a:xfrm>
      </p:grpSpPr>
      <p:sp>
        <p:nvSpPr>
          <p:cNvPr id="1425" name="Google Shape;1425;p153"/>
          <p:cNvSpPr txBox="1"/>
          <p:nvPr>
            <p:ph type="ctrTitle"/>
          </p:nvPr>
        </p:nvSpPr>
        <p:spPr>
          <a:xfrm>
            <a:off x="416138"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Day at the Fair Gallery Walk</a:t>
            </a:r>
            <a:endParaRPr b="0" sz="2500">
              <a:solidFill>
                <a:srgbClr val="595959"/>
              </a:solidFill>
              <a:latin typeface="Hepta Slab"/>
              <a:ea typeface="Hepta Slab"/>
              <a:cs typeface="Hepta Slab"/>
              <a:sym typeface="Hepta Slab"/>
            </a:endParaRPr>
          </a:p>
        </p:txBody>
      </p:sp>
      <p:sp>
        <p:nvSpPr>
          <p:cNvPr id="1426" name="Google Shape;1426;p1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427" name="Google Shape;1427;p153"/>
          <p:cNvSpPr txBox="1"/>
          <p:nvPr/>
        </p:nvSpPr>
        <p:spPr>
          <a:xfrm>
            <a:off x="416150" y="1108750"/>
            <a:ext cx="7392600" cy="400200"/>
          </a:xfrm>
          <a:prstGeom prst="rect">
            <a:avLst/>
          </a:prstGeom>
          <a:noFill/>
          <a:ln>
            <a:noFill/>
          </a:ln>
        </p:spPr>
        <p:txBody>
          <a:bodyPr anchorCtr="0" anchor="t" bIns="91425" lIns="91425" spcFirstLastPara="1" rIns="91425" wrap="square" tIns="91425">
            <a:spAutoFit/>
          </a:bodyPr>
          <a:lstStyle/>
          <a:p>
            <a:pPr indent="0" lvl="0" marL="914400" rtl="0" algn="l">
              <a:spcBef>
                <a:spcPts val="0"/>
              </a:spcBef>
              <a:spcAft>
                <a:spcPts val="0"/>
              </a:spcAft>
              <a:buNone/>
            </a:pPr>
            <a:r>
              <a:rPr i="1" lang="en">
                <a:latin typeface="Quicksand"/>
                <a:ea typeface="Quicksand"/>
                <a:cs typeface="Quicksand"/>
                <a:sym typeface="Quicksand"/>
              </a:rPr>
              <a:t>    As you visit the posters with your partner, answer these questions: </a:t>
            </a:r>
            <a:endParaRPr i="1">
              <a:latin typeface="Quicksand"/>
              <a:ea typeface="Quicksand"/>
              <a:cs typeface="Quicksand"/>
              <a:sym typeface="Quicksand"/>
            </a:endParaRPr>
          </a:p>
        </p:txBody>
      </p:sp>
      <p:sp>
        <p:nvSpPr>
          <p:cNvPr id="1428" name="Google Shape;1428;p153"/>
          <p:cNvSpPr txBox="1"/>
          <p:nvPr/>
        </p:nvSpPr>
        <p:spPr>
          <a:xfrm>
            <a:off x="648125" y="1940700"/>
            <a:ext cx="79107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Describe a solution strategy you saw that was different than yours for one of the problems.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What are three things you saw on posters that made the math used clear for you?</a:t>
            </a:r>
            <a:endParaRPr>
              <a:latin typeface="Quicksand"/>
              <a:ea typeface="Quicksand"/>
              <a:cs typeface="Quicksand"/>
              <a:sym typeface="Quicksand"/>
            </a:endParaRPr>
          </a:p>
        </p:txBody>
      </p:sp>
      <p:pic>
        <p:nvPicPr>
          <p:cNvPr id="1429" name="Google Shape;1429;p153"/>
          <p:cNvPicPr preferRelativeResize="0"/>
          <p:nvPr/>
        </p:nvPicPr>
        <p:blipFill>
          <a:blip r:embed="rId3">
            <a:alphaModFix/>
          </a:blip>
          <a:stretch>
            <a:fillRect/>
          </a:stretch>
        </p:blipFill>
        <p:spPr>
          <a:xfrm>
            <a:off x="3341375" y="3121150"/>
            <a:ext cx="2326775" cy="1488850"/>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3" name="Shape 1433"/>
        <p:cNvGrpSpPr/>
        <p:nvPr/>
      </p:nvGrpSpPr>
      <p:grpSpPr>
        <a:xfrm>
          <a:off x="0" y="0"/>
          <a:ext cx="0" cy="0"/>
          <a:chOff x="0" y="0"/>
          <a:chExt cx="0" cy="0"/>
        </a:xfrm>
      </p:grpSpPr>
      <p:sp>
        <p:nvSpPr>
          <p:cNvPr id="1434" name="Google Shape;1434;p154"/>
          <p:cNvSpPr/>
          <p:nvPr/>
        </p:nvSpPr>
        <p:spPr>
          <a:xfrm flipH="1">
            <a:off x="753515" y="1786550"/>
            <a:ext cx="3321835" cy="200678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154"/>
          <p:cNvSpPr txBox="1"/>
          <p:nvPr/>
        </p:nvSpPr>
        <p:spPr>
          <a:xfrm>
            <a:off x="1139275" y="2040313"/>
            <a:ext cx="2550300" cy="137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What are some strategies or representations you saw that you might use in your own problem solving in the future?</a:t>
            </a:r>
            <a:endParaRPr b="1" sz="800">
              <a:latin typeface="Quicksand"/>
              <a:ea typeface="Quicksand"/>
              <a:cs typeface="Quicksand"/>
              <a:sym typeface="Quicksand"/>
            </a:endParaRPr>
          </a:p>
        </p:txBody>
      </p:sp>
      <p:sp>
        <p:nvSpPr>
          <p:cNvPr id="1436" name="Google Shape;1436;p15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437" name="Google Shape;1437;p154"/>
          <p:cNvPicPr preferRelativeResize="0"/>
          <p:nvPr/>
        </p:nvPicPr>
        <p:blipFill>
          <a:blip r:embed="rId3">
            <a:alphaModFix/>
          </a:blip>
          <a:stretch>
            <a:fillRect/>
          </a:stretch>
        </p:blipFill>
        <p:spPr>
          <a:xfrm>
            <a:off x="3980673" y="3261000"/>
            <a:ext cx="1995150" cy="1254900"/>
          </a:xfrm>
          <a:prstGeom prst="rect">
            <a:avLst/>
          </a:prstGeom>
          <a:noFill/>
          <a:ln>
            <a:noFill/>
          </a:ln>
        </p:spPr>
      </p:pic>
      <p:sp>
        <p:nvSpPr>
          <p:cNvPr id="1438" name="Google Shape;1438;p154"/>
          <p:cNvSpPr/>
          <p:nvPr/>
        </p:nvSpPr>
        <p:spPr>
          <a:xfrm>
            <a:off x="5247015" y="1158088"/>
            <a:ext cx="3321835" cy="200678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154"/>
          <p:cNvSpPr txBox="1"/>
          <p:nvPr/>
        </p:nvSpPr>
        <p:spPr>
          <a:xfrm flipH="1">
            <a:off x="5632790" y="1411850"/>
            <a:ext cx="2550300" cy="137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What were some aspects of the posters you saw that helped make the math your classmates used clear for you?</a:t>
            </a:r>
            <a:endParaRPr b="1" sz="800">
              <a:latin typeface="Quicksand"/>
              <a:ea typeface="Quicksand"/>
              <a:cs typeface="Quicksand"/>
              <a:sym typeface="Quicksand"/>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3" name="Shape 1443"/>
        <p:cNvGrpSpPr/>
        <p:nvPr/>
      </p:nvGrpSpPr>
      <p:grpSpPr>
        <a:xfrm>
          <a:off x="0" y="0"/>
          <a:ext cx="0" cy="0"/>
          <a:chOff x="0" y="0"/>
          <a:chExt cx="0" cy="0"/>
        </a:xfrm>
      </p:grpSpPr>
      <p:sp>
        <p:nvSpPr>
          <p:cNvPr id="1444" name="Google Shape;1444;p155"/>
          <p:cNvSpPr txBox="1"/>
          <p:nvPr>
            <p:ph idx="1" type="subTitle"/>
          </p:nvPr>
        </p:nvSpPr>
        <p:spPr>
          <a:xfrm>
            <a:off x="777500" y="493325"/>
            <a:ext cx="7772400" cy="7122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1445" name="Google Shape;1445;p155"/>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155"/>
          <p:cNvSpPr txBox="1"/>
          <p:nvPr/>
        </p:nvSpPr>
        <p:spPr>
          <a:xfrm>
            <a:off x="648900" y="1131350"/>
            <a:ext cx="80010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rgbClr val="434343"/>
                </a:solidFill>
                <a:latin typeface="Hepta Slab"/>
                <a:ea typeface="Hepta Slab"/>
                <a:cs typeface="Hepta Slab"/>
                <a:sym typeface="Hepta Slab"/>
              </a:rPr>
              <a:t>In this section, we saw examples of how mathematical ideas come up in real life, at the fair. We solved problems about equal groups, time, weight, and liquid volume using all four operations.</a:t>
            </a:r>
            <a:endParaRPr sz="1600">
              <a:solidFill>
                <a:srgbClr val="434343"/>
              </a:solidFill>
              <a:latin typeface="Hepta Slab"/>
              <a:ea typeface="Hepta Slab"/>
              <a:cs typeface="Hepta Slab"/>
              <a:sym typeface="Hepta Slab"/>
            </a:endParaRPr>
          </a:p>
        </p:txBody>
      </p:sp>
      <p:pic>
        <p:nvPicPr>
          <p:cNvPr id="1447" name="Google Shape;1447;p155"/>
          <p:cNvPicPr preferRelativeResize="0"/>
          <p:nvPr/>
        </p:nvPicPr>
        <p:blipFill>
          <a:blip r:embed="rId3">
            <a:alphaModFix/>
          </a:blip>
          <a:stretch>
            <a:fillRect/>
          </a:stretch>
        </p:blipFill>
        <p:spPr>
          <a:xfrm>
            <a:off x="1497350" y="2124875"/>
            <a:ext cx="5943600" cy="2038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451" name="Shape 1451"/>
        <p:cNvGrpSpPr/>
        <p:nvPr/>
      </p:nvGrpSpPr>
      <p:grpSpPr>
        <a:xfrm>
          <a:off x="0" y="0"/>
          <a:ext cx="0" cy="0"/>
          <a:chOff x="0" y="0"/>
          <a:chExt cx="0" cy="0"/>
        </a:xfrm>
      </p:grpSpPr>
      <p:sp>
        <p:nvSpPr>
          <p:cNvPr id="1452" name="Google Shape;1452;p156"/>
          <p:cNvSpPr txBox="1"/>
          <p:nvPr>
            <p:ph type="ctrTitle"/>
          </p:nvPr>
        </p:nvSpPr>
        <p:spPr>
          <a:xfrm>
            <a:off x="413550" y="1918775"/>
            <a:ext cx="8316900" cy="73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Carnival Games </a:t>
            </a:r>
            <a:endParaRPr sz="4000">
              <a:solidFill>
                <a:srgbClr val="434343"/>
              </a:solidFill>
              <a:latin typeface="Hepta Slab"/>
              <a:ea typeface="Hepta Slab"/>
              <a:cs typeface="Hepta Slab"/>
              <a:sym typeface="Hepta Slab"/>
            </a:endParaRPr>
          </a:p>
        </p:txBody>
      </p:sp>
      <p:sp>
        <p:nvSpPr>
          <p:cNvPr id="1453" name="Google Shape;1453;p156"/>
          <p:cNvSpPr txBox="1"/>
          <p:nvPr/>
        </p:nvSpPr>
        <p:spPr>
          <a:xfrm>
            <a:off x="3318450" y="26516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some carnival games. </a:t>
            </a:r>
            <a:endParaRPr>
              <a:latin typeface="Quicksand"/>
              <a:ea typeface="Quicksand"/>
              <a:cs typeface="Quicksand"/>
              <a:sym typeface="Quicksand"/>
            </a:endParaRPr>
          </a:p>
        </p:txBody>
      </p:sp>
      <p:sp>
        <p:nvSpPr>
          <p:cNvPr id="1454" name="Google Shape;1454;p156"/>
          <p:cNvSpPr/>
          <p:nvPr/>
        </p:nvSpPr>
        <p:spPr>
          <a:xfrm>
            <a:off x="2790252" y="26516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15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3.MD.B.4</a:t>
            </a:r>
            <a:endParaRPr sz="1100">
              <a:latin typeface="Quicksand"/>
              <a:ea typeface="Quicksand"/>
              <a:cs typeface="Quicksand"/>
              <a:sym typeface="Quicksand"/>
            </a:endParaRPr>
          </a:p>
        </p:txBody>
      </p:sp>
      <p:sp>
        <p:nvSpPr>
          <p:cNvPr id="1456" name="Google Shape;1456;p156"/>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0" name="Shape 1460"/>
        <p:cNvGrpSpPr/>
        <p:nvPr/>
      </p:nvGrpSpPr>
      <p:grpSpPr>
        <a:xfrm>
          <a:off x="0" y="0"/>
          <a:ext cx="0" cy="0"/>
          <a:chOff x="0" y="0"/>
          <a:chExt cx="0" cy="0"/>
        </a:xfrm>
      </p:grpSpPr>
      <p:sp>
        <p:nvSpPr>
          <p:cNvPr id="1461" name="Google Shape;1461;p157"/>
          <p:cNvSpPr/>
          <p:nvPr/>
        </p:nvSpPr>
        <p:spPr>
          <a:xfrm rot="1171259">
            <a:off x="6617661" y="3351863"/>
            <a:ext cx="1908209" cy="841535"/>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157"/>
          <p:cNvSpPr/>
          <p:nvPr/>
        </p:nvSpPr>
        <p:spPr>
          <a:xfrm rot="-690883">
            <a:off x="785134" y="1438289"/>
            <a:ext cx="1908210" cy="84150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157"/>
          <p:cNvSpPr txBox="1"/>
          <p:nvPr>
            <p:ph type="ctrTitle"/>
          </p:nvPr>
        </p:nvSpPr>
        <p:spPr>
          <a:xfrm>
            <a:off x="950625" y="738250"/>
            <a:ext cx="68529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Carnival Games</a:t>
            </a:r>
            <a:endParaRPr b="0" sz="3000">
              <a:solidFill>
                <a:srgbClr val="595959"/>
              </a:solidFill>
              <a:latin typeface="Hepta Slab"/>
              <a:ea typeface="Hepta Slab"/>
              <a:cs typeface="Hepta Slab"/>
              <a:sym typeface="Hepta Slab"/>
            </a:endParaRPr>
          </a:p>
        </p:txBody>
      </p:sp>
      <p:sp>
        <p:nvSpPr>
          <p:cNvPr id="1464" name="Google Shape;1464;p15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65" name="Google Shape;1465;p157"/>
          <p:cNvSpPr txBox="1"/>
          <p:nvPr/>
        </p:nvSpPr>
        <p:spPr>
          <a:xfrm rot="-935172">
            <a:off x="835451" y="1551226"/>
            <a:ext cx="1807673" cy="615704"/>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What do you notice?</a:t>
            </a:r>
            <a:endParaRPr>
              <a:latin typeface="Quicksand"/>
              <a:ea typeface="Quicksand"/>
              <a:cs typeface="Quicksand"/>
              <a:sym typeface="Quicksand"/>
            </a:endParaRPr>
          </a:p>
        </p:txBody>
      </p:sp>
      <p:sp>
        <p:nvSpPr>
          <p:cNvPr id="1466" name="Google Shape;1466;p157"/>
          <p:cNvSpPr txBox="1"/>
          <p:nvPr/>
        </p:nvSpPr>
        <p:spPr>
          <a:xfrm rot="1267616">
            <a:off x="6667861" y="3464820"/>
            <a:ext cx="1807814" cy="615621"/>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What do you wonder?</a:t>
            </a:r>
            <a:endParaRPr>
              <a:latin typeface="Quicksand"/>
              <a:ea typeface="Quicksand"/>
              <a:cs typeface="Quicksand"/>
              <a:sym typeface="Quicksand"/>
            </a:endParaRPr>
          </a:p>
        </p:txBody>
      </p:sp>
      <p:pic>
        <p:nvPicPr>
          <p:cNvPr id="1467" name="Google Shape;1467;p157"/>
          <p:cNvPicPr preferRelativeResize="0"/>
          <p:nvPr/>
        </p:nvPicPr>
        <p:blipFill>
          <a:blip r:embed="rId3">
            <a:alphaModFix/>
          </a:blip>
          <a:stretch>
            <a:fillRect/>
          </a:stretch>
        </p:blipFill>
        <p:spPr>
          <a:xfrm>
            <a:off x="2805163" y="1801541"/>
            <a:ext cx="3614101" cy="237690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1" name="Shape 1471"/>
        <p:cNvGrpSpPr/>
        <p:nvPr/>
      </p:nvGrpSpPr>
      <p:grpSpPr>
        <a:xfrm>
          <a:off x="0" y="0"/>
          <a:ext cx="0" cy="0"/>
          <a:chOff x="0" y="0"/>
          <a:chExt cx="0" cy="0"/>
        </a:xfrm>
      </p:grpSpPr>
      <p:sp>
        <p:nvSpPr>
          <p:cNvPr id="1472" name="Google Shape;1472;p158"/>
          <p:cNvSpPr txBox="1"/>
          <p:nvPr>
            <p:ph type="ctrTitle"/>
          </p:nvPr>
        </p:nvSpPr>
        <p:spPr>
          <a:xfrm>
            <a:off x="362275" y="4377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666666"/>
                </a:solidFill>
                <a:latin typeface="Hepta Slab"/>
                <a:ea typeface="Hepta Slab"/>
                <a:cs typeface="Hepta Slab"/>
                <a:sym typeface="Hepta Slab"/>
              </a:rPr>
              <a:t>Carnival Games</a:t>
            </a:r>
            <a:endParaRPr b="0" sz="3200">
              <a:solidFill>
                <a:srgbClr val="666666"/>
              </a:solidFill>
              <a:latin typeface="Hepta Slab"/>
              <a:ea typeface="Hepta Slab"/>
              <a:cs typeface="Hepta Slab"/>
              <a:sym typeface="Hepta Slab"/>
            </a:endParaRPr>
          </a:p>
        </p:txBody>
      </p:sp>
      <p:sp>
        <p:nvSpPr>
          <p:cNvPr id="1473" name="Google Shape;1473;p1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74" name="Google Shape;1474;p158"/>
          <p:cNvSpPr txBox="1"/>
          <p:nvPr/>
        </p:nvSpPr>
        <p:spPr>
          <a:xfrm>
            <a:off x="864100" y="1368175"/>
            <a:ext cx="7772400" cy="172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Quicksand"/>
                <a:ea typeface="Quicksand"/>
                <a:cs typeface="Quicksand"/>
                <a:sym typeface="Quicksand"/>
              </a:rPr>
              <a:t>Your teacher will give you a game card.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rPr lang="en" sz="2000">
                <a:latin typeface="Quicksand"/>
                <a:ea typeface="Quicksand"/>
                <a:cs typeface="Quicksand"/>
                <a:sym typeface="Quicksand"/>
              </a:rPr>
              <a:t>1. Use the card to set up the game with the available materials.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rPr lang="en" sz="2000">
                <a:latin typeface="Quicksand"/>
                <a:ea typeface="Quicksand"/>
                <a:cs typeface="Quicksand"/>
                <a:sym typeface="Quicksand"/>
              </a:rPr>
              <a:t>2. Play the game at least once with all players of the team.</a:t>
            </a:r>
            <a:endParaRPr sz="2000">
              <a:latin typeface="Quicksand"/>
              <a:ea typeface="Quicksand"/>
              <a:cs typeface="Quicksand"/>
              <a:sym typeface="Quicksand"/>
            </a:endParaRPr>
          </a:p>
        </p:txBody>
      </p:sp>
      <p:pic>
        <p:nvPicPr>
          <p:cNvPr id="1475" name="Google Shape;1475;p158"/>
          <p:cNvPicPr preferRelativeResize="0"/>
          <p:nvPr/>
        </p:nvPicPr>
        <p:blipFill>
          <a:blip r:embed="rId3">
            <a:alphaModFix/>
          </a:blip>
          <a:stretch>
            <a:fillRect/>
          </a:stretch>
        </p:blipFill>
        <p:spPr>
          <a:xfrm>
            <a:off x="3475125" y="3143425"/>
            <a:ext cx="1909700" cy="1444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9" name="Shape 1479"/>
        <p:cNvGrpSpPr/>
        <p:nvPr/>
      </p:nvGrpSpPr>
      <p:grpSpPr>
        <a:xfrm>
          <a:off x="0" y="0"/>
          <a:ext cx="0" cy="0"/>
          <a:chOff x="0" y="0"/>
          <a:chExt cx="0" cy="0"/>
        </a:xfrm>
      </p:grpSpPr>
      <p:sp>
        <p:nvSpPr>
          <p:cNvPr id="1480" name="Google Shape;1480;p159"/>
          <p:cNvSpPr txBox="1"/>
          <p:nvPr>
            <p:ph type="ctrTitle"/>
          </p:nvPr>
        </p:nvSpPr>
        <p:spPr>
          <a:xfrm>
            <a:off x="362275" y="4377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666666"/>
                </a:solidFill>
                <a:latin typeface="Hepta Slab"/>
                <a:ea typeface="Hepta Slab"/>
                <a:cs typeface="Hepta Slab"/>
                <a:sym typeface="Hepta Slab"/>
              </a:rPr>
              <a:t>Play and Record</a:t>
            </a:r>
            <a:endParaRPr b="0" sz="3200">
              <a:solidFill>
                <a:srgbClr val="666666"/>
              </a:solidFill>
              <a:latin typeface="Hepta Slab"/>
              <a:ea typeface="Hepta Slab"/>
              <a:cs typeface="Hepta Slab"/>
              <a:sym typeface="Hepta Slab"/>
            </a:endParaRPr>
          </a:p>
        </p:txBody>
      </p:sp>
      <p:sp>
        <p:nvSpPr>
          <p:cNvPr id="1481" name="Google Shape;1481;p1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482" name="Google Shape;1482;p159"/>
          <p:cNvSpPr txBox="1"/>
          <p:nvPr/>
        </p:nvSpPr>
        <p:spPr>
          <a:xfrm>
            <a:off x="864100" y="1368175"/>
            <a:ext cx="7772400" cy="264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Quicksand"/>
                <a:ea typeface="Quicksand"/>
                <a:cs typeface="Quicksand"/>
                <a:sym typeface="Quicksand"/>
              </a:rPr>
              <a:t>1. Play your game twice. Record the measurements of each group member for your game.</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rPr lang="en" sz="2000">
                <a:latin typeface="Quicksand"/>
                <a:ea typeface="Quicksand"/>
                <a:cs typeface="Quicksand"/>
                <a:sym typeface="Quicksand"/>
              </a:rPr>
              <a:t>2. Use the measurements to create a line plot. </a:t>
            </a:r>
            <a:endParaRPr sz="2000">
              <a:latin typeface="Quicksand"/>
              <a:ea typeface="Quicksand"/>
              <a:cs typeface="Quicksand"/>
              <a:sym typeface="Quicksand"/>
            </a:endParaRPr>
          </a:p>
        </p:txBody>
      </p:sp>
      <p:pic>
        <p:nvPicPr>
          <p:cNvPr id="1483" name="Google Shape;1483;p159"/>
          <p:cNvPicPr preferRelativeResize="0"/>
          <p:nvPr/>
        </p:nvPicPr>
        <p:blipFill>
          <a:blip r:embed="rId3">
            <a:alphaModFix/>
          </a:blip>
          <a:stretch>
            <a:fillRect/>
          </a:stretch>
        </p:blipFill>
        <p:spPr>
          <a:xfrm>
            <a:off x="3084175" y="2337800"/>
            <a:ext cx="2542800" cy="892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7" name="Shape 1487"/>
        <p:cNvGrpSpPr/>
        <p:nvPr/>
      </p:nvGrpSpPr>
      <p:grpSpPr>
        <a:xfrm>
          <a:off x="0" y="0"/>
          <a:ext cx="0" cy="0"/>
          <a:chOff x="0" y="0"/>
          <a:chExt cx="0" cy="0"/>
        </a:xfrm>
      </p:grpSpPr>
      <p:sp>
        <p:nvSpPr>
          <p:cNvPr id="1488" name="Google Shape;1488;p16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489" name="Google Shape;1489;p160"/>
          <p:cNvPicPr preferRelativeResize="0"/>
          <p:nvPr/>
        </p:nvPicPr>
        <p:blipFill>
          <a:blip r:embed="rId3">
            <a:alphaModFix/>
          </a:blip>
          <a:stretch>
            <a:fillRect/>
          </a:stretch>
        </p:blipFill>
        <p:spPr>
          <a:xfrm>
            <a:off x="2250428" y="3052525"/>
            <a:ext cx="2462300" cy="1548725"/>
          </a:xfrm>
          <a:prstGeom prst="rect">
            <a:avLst/>
          </a:prstGeom>
          <a:noFill/>
          <a:ln>
            <a:noFill/>
          </a:ln>
        </p:spPr>
      </p:pic>
      <p:sp>
        <p:nvSpPr>
          <p:cNvPr id="1490" name="Google Shape;1490;p160"/>
          <p:cNvSpPr txBox="1"/>
          <p:nvPr/>
        </p:nvSpPr>
        <p:spPr>
          <a:xfrm>
            <a:off x="629675" y="615375"/>
            <a:ext cx="71733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latin typeface="Quicksand"/>
                <a:ea typeface="Quicksand"/>
                <a:cs typeface="Quicksand"/>
                <a:sym typeface="Quicksand"/>
              </a:rPr>
              <a:t>Today, we made games, made line plots, and analyzed the results.</a:t>
            </a:r>
            <a:endParaRPr sz="2200">
              <a:latin typeface="Quicksand"/>
              <a:ea typeface="Quicksand"/>
              <a:cs typeface="Quicksand"/>
              <a:sym typeface="Quicksand"/>
            </a:endParaRPr>
          </a:p>
        </p:txBody>
      </p:sp>
      <p:sp>
        <p:nvSpPr>
          <p:cNvPr id="1491" name="Google Shape;1491;p160"/>
          <p:cNvSpPr/>
          <p:nvPr/>
        </p:nvSpPr>
        <p:spPr>
          <a:xfrm>
            <a:off x="4958976" y="1867901"/>
            <a:ext cx="3517508" cy="211317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160"/>
          <p:cNvSpPr txBox="1"/>
          <p:nvPr/>
        </p:nvSpPr>
        <p:spPr>
          <a:xfrm flipH="1">
            <a:off x="5442565" y="2111350"/>
            <a:ext cx="2550300" cy="137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Based on the results of your game, how might you change the materials or the way the game is played to make it harder or easier?</a:t>
            </a:r>
            <a:endParaRPr b="1" sz="800">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