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4"/>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Lst>
  <p:sldSz cy="5143500" cx="9144000"/>
  <p:notesSz cx="6858000" cy="9144000"/>
  <p:embeddedFontLst>
    <p:embeddedFont>
      <p:font typeface="Raleway"/>
      <p:regular r:id="rId164"/>
      <p:bold r:id="rId165"/>
      <p:italic r:id="rId166"/>
      <p:boldItalic r:id="rId167"/>
    </p:embeddedFont>
    <p:embeddedFont>
      <p:font typeface="Raleway ExtraBold"/>
      <p:bold r:id="rId168"/>
      <p:boldItalic r:id="rId169"/>
    </p:embeddedFont>
    <p:embeddedFont>
      <p:font typeface="Amatic SC"/>
      <p:regular r:id="rId170"/>
      <p:bold r:id="rId171"/>
    </p:embeddedFont>
    <p:embeddedFont>
      <p:font typeface="Nixie One"/>
      <p:regular r:id="rId172"/>
    </p:embeddedFont>
    <p:embeddedFont>
      <p:font typeface="Hepta Slab"/>
      <p:regular r:id="rId173"/>
      <p:bold r:id="rId174"/>
    </p:embeddedFont>
    <p:embeddedFont>
      <p:font typeface="Livvic"/>
      <p:regular r:id="rId175"/>
      <p:bold r:id="rId176"/>
      <p:italic r:id="rId177"/>
      <p:boldItalic r:id="rId178"/>
    </p:embeddedFont>
    <p:embeddedFont>
      <p:font typeface="Quicksand"/>
      <p:regular r:id="rId179"/>
      <p:bold r:id="rId180"/>
    </p:embeddedFont>
    <p:embeddedFont>
      <p:font typeface="Love Ya Like A Sister"/>
      <p:regular r:id="rId1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0011A8E-DB5F-484F-82D4-FC88C3191A77}">
  <a:tblStyle styleId="{B0011A8E-DB5F-484F-82D4-FC88C3191A7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181" Type="http://schemas.openxmlformats.org/officeDocument/2006/relationships/font" Target="fonts/LoveYaLikeASister-regular.fntdata"/><Relationship Id="rId34" Type="http://schemas.openxmlformats.org/officeDocument/2006/relationships/slide" Target="slides/slide28.xml"/><Relationship Id="rId180" Type="http://schemas.openxmlformats.org/officeDocument/2006/relationships/font" Target="fonts/Quicksand-bold.fntdata"/><Relationship Id="rId37" Type="http://schemas.openxmlformats.org/officeDocument/2006/relationships/slide" Target="slides/slide31.xml"/><Relationship Id="rId176" Type="http://schemas.openxmlformats.org/officeDocument/2006/relationships/font" Target="fonts/Livvic-bold.fntdata"/><Relationship Id="rId36" Type="http://schemas.openxmlformats.org/officeDocument/2006/relationships/slide" Target="slides/slide30.xml"/><Relationship Id="rId175" Type="http://schemas.openxmlformats.org/officeDocument/2006/relationships/font" Target="fonts/Livvic-regular.fntdata"/><Relationship Id="rId39" Type="http://schemas.openxmlformats.org/officeDocument/2006/relationships/slide" Target="slides/slide33.xml"/><Relationship Id="rId174" Type="http://schemas.openxmlformats.org/officeDocument/2006/relationships/font" Target="fonts/HeptaSlab-bold.fntdata"/><Relationship Id="rId38" Type="http://schemas.openxmlformats.org/officeDocument/2006/relationships/slide" Target="slides/slide32.xml"/><Relationship Id="rId173" Type="http://schemas.openxmlformats.org/officeDocument/2006/relationships/font" Target="fonts/HeptaSlab-regular.fntdata"/><Relationship Id="rId179" Type="http://schemas.openxmlformats.org/officeDocument/2006/relationships/font" Target="fonts/Quicksand-regular.fntdata"/><Relationship Id="rId178" Type="http://schemas.openxmlformats.org/officeDocument/2006/relationships/font" Target="fonts/Livvic-boldItalic.fntdata"/><Relationship Id="rId177" Type="http://schemas.openxmlformats.org/officeDocument/2006/relationships/font" Target="fonts/Livvic-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3.xml"/><Relationship Id="rId4" Type="http://schemas.openxmlformats.org/officeDocument/2006/relationships/slideMaster" Target="slideMasters/slideMaster1.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2.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172" Type="http://schemas.openxmlformats.org/officeDocument/2006/relationships/font" Target="fonts/NixieOne-regular.fntdata"/><Relationship Id="rId65" Type="http://schemas.openxmlformats.org/officeDocument/2006/relationships/slide" Target="slides/slide59.xml"/><Relationship Id="rId171" Type="http://schemas.openxmlformats.org/officeDocument/2006/relationships/font" Target="fonts/AmaticSC-bold.fntdata"/><Relationship Id="rId68" Type="http://schemas.openxmlformats.org/officeDocument/2006/relationships/slide" Target="slides/slide62.xml"/><Relationship Id="rId170" Type="http://schemas.openxmlformats.org/officeDocument/2006/relationships/font" Target="fonts/AmaticSC-regular.fntdata"/><Relationship Id="rId67" Type="http://schemas.openxmlformats.org/officeDocument/2006/relationships/slide" Target="slides/slide61.xml"/><Relationship Id="rId60" Type="http://schemas.openxmlformats.org/officeDocument/2006/relationships/slide" Target="slides/slide54.xml"/><Relationship Id="rId165" Type="http://schemas.openxmlformats.org/officeDocument/2006/relationships/font" Target="fonts/Raleway-bold.fntdata"/><Relationship Id="rId69" Type="http://schemas.openxmlformats.org/officeDocument/2006/relationships/slide" Target="slides/slide63.xml"/><Relationship Id="rId164" Type="http://schemas.openxmlformats.org/officeDocument/2006/relationships/font" Target="fonts/Raleway-regular.fntdata"/><Relationship Id="rId163" Type="http://schemas.openxmlformats.org/officeDocument/2006/relationships/slide" Target="slides/slide157.xml"/><Relationship Id="rId162" Type="http://schemas.openxmlformats.org/officeDocument/2006/relationships/slide" Target="slides/slide156.xml"/><Relationship Id="rId169" Type="http://schemas.openxmlformats.org/officeDocument/2006/relationships/font" Target="fonts/RalewayExtraBold-boldItalic.fntdata"/><Relationship Id="rId168" Type="http://schemas.openxmlformats.org/officeDocument/2006/relationships/font" Target="fonts/RalewayExtraBold-bold.fntdata"/><Relationship Id="rId167" Type="http://schemas.openxmlformats.org/officeDocument/2006/relationships/font" Target="fonts/Raleway-boldItalic.fntdata"/><Relationship Id="rId166" Type="http://schemas.openxmlformats.org/officeDocument/2006/relationships/font" Target="fonts/Raleway-italic.fntdata"/><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161" Type="http://schemas.openxmlformats.org/officeDocument/2006/relationships/slide" Target="slides/slide155.xml"/><Relationship Id="rId54" Type="http://schemas.openxmlformats.org/officeDocument/2006/relationships/slide" Target="slides/slide48.xml"/><Relationship Id="rId160" Type="http://schemas.openxmlformats.org/officeDocument/2006/relationships/slide" Target="slides/slide154.xml"/><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slide" Target="slides/slide153.xml"/><Relationship Id="rId59" Type="http://schemas.openxmlformats.org/officeDocument/2006/relationships/slide" Target="slides/slide53.xml"/><Relationship Id="rId154" Type="http://schemas.openxmlformats.org/officeDocument/2006/relationships/slide" Target="slides/slide148.xml"/><Relationship Id="rId58" Type="http://schemas.openxmlformats.org/officeDocument/2006/relationships/slide" Target="slides/slide52.xml"/><Relationship Id="rId153" Type="http://schemas.openxmlformats.org/officeDocument/2006/relationships/slide" Target="slides/slide147.xml"/><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slide" Target="slides/slide152.xml"/><Relationship Id="rId157" Type="http://schemas.openxmlformats.org/officeDocument/2006/relationships/slide" Target="slides/slide151.xml"/><Relationship Id="rId156" Type="http://schemas.openxmlformats.org/officeDocument/2006/relationships/slide" Target="slides/slide150.xml"/><Relationship Id="rId155" Type="http://schemas.openxmlformats.org/officeDocument/2006/relationships/slide" Target="slides/slide1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b0a77bdaa0_0_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b0a77bdaa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b0a77bdaa0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b0a77bdaa0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b0a77bdaa0_0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b0a77bdaa0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9fbe9590d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9fbe9590d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769c54a84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769c54a8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9fbe9590de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9fbe9590d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9fbe9590de_0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9fbe9590de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9fbe9590de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9fbe9590de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9cc9f9bc5e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9cc9f9bc5e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b0a77bdaa0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b0a77bdaa0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9fbe9590de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9fbe9590de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9fbe9590de_0_1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9fbe9590de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9fbe9590de_0_1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9fbe9590de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8f1d579835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8f1d579835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b0a77bdaa0_0_1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b0a77bdaa0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b0a77bdaa0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b0a77bdaa0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b0a77bdaa0_0_2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b0a77bdaa0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b0a77bdaa0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b0a77bdaa0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b0a77bdaa0_0_2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b0a77bdaa0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b0a77bdaa0_0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b0a77bdaa0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8a1c706384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8a1c70638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9fbe9590de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9fbe9590de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b0a77bdaa0_0_2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b0a77bdaa0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8a1c706384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8a1c70638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b0a77bdaa0_0_3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b0a77bdaa0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9cc9f9bc5e_0_2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9cc9f9bc5e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9fbe9590de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9fbe9590de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9fbe9590de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9fbe9590de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9fbe9590de_0_3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9fbe9590de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9" name="Google Shape;749;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b0a77bdaa0_0_3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b0a77bdaa0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b0a77bdaa0_0_3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b0a77bdaa0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b0a77bdaa0_0_3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b0a77bdaa0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8b65898bb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8b65898bb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8b0f34d5af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8b0f34d5a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b0a77bdaa0_0_3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b0a77bdaa0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b0a77bdaa0_0_4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b0a77bdaa0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b0a77bdaa0_0_4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b0a77bdaa0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b0a77bdaa0_0_4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b0a77bdaa0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b0a77bdaa0_0_4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b0a77bdaa0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b0a77bdaa0_0_4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b0a77bdaa0_0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b0a77bdaa0_0_4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5" name="Google Shape;955;gb0a77bdaa0_0_4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b0a77bdaa0_0_5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b0a77bdaa0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b0a77bdaa0_0_5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b0a77bdaa0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9cc9f9bc5e_0_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6" name="Google Shape;996;g9cc9f9bc5e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8fe3b0ab31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8fe3b0ab3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b0a77bdaa0_0_5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b0a77bdaa0_0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8fe3b0ab31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8fe3b0ab3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b0a77bdaa0_0_5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2" name="Google Shape;1032;gb0a77bdaa0_0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8fe3b0ab31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8fe3b0ab3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8fe3b0ab31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8fe3b0ab31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b0a77bdaa0_0_6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b0a77bdaa0_0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b0a77bdaa0_0_6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b0a77bdaa0_0_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8fe3b0ab31_0_1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2" name="Google Shape;1082;g8fe3b0ab31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8fe3b0ab31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8fe3b0ab31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8fe3b0ab31_0_1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8fe3b0ab31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9cc9f9bc5e_0_6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9cc9f9bc5e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3" name="Shape 1113"/>
        <p:cNvGrpSpPr/>
        <p:nvPr/>
      </p:nvGrpSpPr>
      <p:grpSpPr>
        <a:xfrm>
          <a:off x="0" y="0"/>
          <a:ext cx="0" cy="0"/>
          <a:chOff x="0" y="0"/>
          <a:chExt cx="0" cy="0"/>
        </a:xfrm>
      </p:grpSpPr>
      <p:sp>
        <p:nvSpPr>
          <p:cNvPr id="1114" name="Google Shape;1114;g8fe3b0ab31_0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5" name="Google Shape;1115;g8fe3b0ab31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b0a77bdaa0_0_6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b0a77bdaa0_0_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8fe3b0ab31_0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4" name="Google Shape;1134;g8fe3b0ab31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8fe3b0ab31_0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2" name="Google Shape;1142;g8fe3b0ab31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b0a77bdaa0_0_6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b0a77bdaa0_0_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8fe3b0ab31_0_2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8fe3b0ab31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8fe3b0ab31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8fe3b0ab31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b0a77bdaa0_0_6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1" name="Google Shape;1181;gb0a77bdaa0_0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8fe3b0ab31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8fe3b0ab31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8fe3b0ab31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g8fe3b0ab31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b0a77bdaa0_0_7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b0a77bdaa0_0_7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8fe3b0ab31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6" name="Google Shape;1216;g8fe3b0ab31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8fe3b0ab31_0_3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8fe3b0ab31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g8fe3b0ab31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3" name="Google Shape;1233;g8fe3b0ab31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g8fe3b0ab31_0_3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0" name="Google Shape;1240;g8fe3b0ab31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gb0a77bdaa0_0_7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9" name="Google Shape;1249;gb0a77bdaa0_0_7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gb0a77bdaa0_0_8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0" name="Google Shape;1260;gb0a77bdaa0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b0a77bdaa0_0_8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b0a77bdaa0_0_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b0a77bdaa0_0_8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2" name="Google Shape;1282;gb0a77bdaa0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8fe3b0ab31_0_3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8fe3b0ab31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b0a77bdaa0_0_8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1" name="Google Shape;1301;gb0a77bdaa0_0_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8fe3b0ab31_0_4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1" name="Google Shape;1311;g8fe3b0ab31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9cc9f9bc5e_0_4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0" name="Google Shape;1320;g9cc9f9bc5e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5" name="Shape 1325"/>
        <p:cNvGrpSpPr/>
        <p:nvPr/>
      </p:nvGrpSpPr>
      <p:grpSpPr>
        <a:xfrm>
          <a:off x="0" y="0"/>
          <a:ext cx="0" cy="0"/>
          <a:chOff x="0" y="0"/>
          <a:chExt cx="0" cy="0"/>
        </a:xfrm>
      </p:grpSpPr>
      <p:sp>
        <p:nvSpPr>
          <p:cNvPr id="1326" name="Google Shape;1326;g8fe3b0ab31_0_4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7" name="Google Shape;1327;g8fe3b0ab31_0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g8fe3b0ab31_0_4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6" name="Google Shape;1336;g8fe3b0ab31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8fe3b0ab31_0_4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8fe3b0ab31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9" name="Shape 1349"/>
        <p:cNvGrpSpPr/>
        <p:nvPr/>
      </p:nvGrpSpPr>
      <p:grpSpPr>
        <a:xfrm>
          <a:off x="0" y="0"/>
          <a:ext cx="0" cy="0"/>
          <a:chOff x="0" y="0"/>
          <a:chExt cx="0" cy="0"/>
        </a:xfrm>
      </p:grpSpPr>
      <p:sp>
        <p:nvSpPr>
          <p:cNvPr id="1350" name="Google Shape;1350;g8fe3b0ab31_0_4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1" name="Google Shape;1351;g8fe3b0ab31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8fe3b0ab31_0_4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0" name="Google Shape;1360;g8fe3b0ab31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g8fe3b0ab31_0_4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g8fe3b0ab31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gb0a77bdaa0_0_8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8" name="Google Shape;1378;gb0a77bdaa0_0_8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7" name="Shape 1387"/>
        <p:cNvGrpSpPr/>
        <p:nvPr/>
      </p:nvGrpSpPr>
      <p:grpSpPr>
        <a:xfrm>
          <a:off x="0" y="0"/>
          <a:ext cx="0" cy="0"/>
          <a:chOff x="0" y="0"/>
          <a:chExt cx="0" cy="0"/>
        </a:xfrm>
      </p:grpSpPr>
      <p:sp>
        <p:nvSpPr>
          <p:cNvPr id="1388" name="Google Shape;1388;gb0a77bdaa0_0_8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9" name="Google Shape;1389;gb0a77bdaa0_0_8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8" name="Shape 1398"/>
        <p:cNvGrpSpPr/>
        <p:nvPr/>
      </p:nvGrpSpPr>
      <p:grpSpPr>
        <a:xfrm>
          <a:off x="0" y="0"/>
          <a:ext cx="0" cy="0"/>
          <a:chOff x="0" y="0"/>
          <a:chExt cx="0" cy="0"/>
        </a:xfrm>
      </p:grpSpPr>
      <p:sp>
        <p:nvSpPr>
          <p:cNvPr id="1399" name="Google Shape;1399;gb0a77bdaa0_0_9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0" name="Google Shape;1400;gb0a77bdaa0_0_9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9" name="Shape 1409"/>
        <p:cNvGrpSpPr/>
        <p:nvPr/>
      </p:nvGrpSpPr>
      <p:grpSpPr>
        <a:xfrm>
          <a:off x="0" y="0"/>
          <a:ext cx="0" cy="0"/>
          <a:chOff x="0" y="0"/>
          <a:chExt cx="0" cy="0"/>
        </a:xfrm>
      </p:grpSpPr>
      <p:sp>
        <p:nvSpPr>
          <p:cNvPr id="1410" name="Google Shape;1410;gb0a77bdaa0_0_9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1" name="Google Shape;1411;gb0a77bdaa0_0_9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0" name="Shape 1420"/>
        <p:cNvGrpSpPr/>
        <p:nvPr/>
      </p:nvGrpSpPr>
      <p:grpSpPr>
        <a:xfrm>
          <a:off x="0" y="0"/>
          <a:ext cx="0" cy="0"/>
          <a:chOff x="0" y="0"/>
          <a:chExt cx="0" cy="0"/>
        </a:xfrm>
      </p:grpSpPr>
      <p:sp>
        <p:nvSpPr>
          <p:cNvPr id="1421" name="Google Shape;1421;g8fe3b0ab31_0_4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2" name="Google Shape;1422;g8fe3b0ab31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8fe3b0ab31_0_5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8fe3b0ab31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g8fe3b0ab31_0_5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8" name="Google Shape;1438;g8fe3b0ab31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g8fe3b0ab31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8" name="Google Shape;1448;g8fe3b0ab31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5" name="Shape 1455"/>
        <p:cNvGrpSpPr/>
        <p:nvPr/>
      </p:nvGrpSpPr>
      <p:grpSpPr>
        <a:xfrm>
          <a:off x="0" y="0"/>
          <a:ext cx="0" cy="0"/>
          <a:chOff x="0" y="0"/>
          <a:chExt cx="0" cy="0"/>
        </a:xfrm>
      </p:grpSpPr>
      <p:sp>
        <p:nvSpPr>
          <p:cNvPr id="1456" name="Google Shape;1456;g8fe3b0ab31_0_5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7" name="Google Shape;1457;g8fe3b0ab31_0_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9fbe9590de_0_8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7" name="Google Shape;1467;g9fbe9590de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9fbe9590de_0_8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7" name="Google Shape;1477;g9fbe9590de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5" name="Shape 1485"/>
        <p:cNvGrpSpPr/>
        <p:nvPr/>
      </p:nvGrpSpPr>
      <p:grpSpPr>
        <a:xfrm>
          <a:off x="0" y="0"/>
          <a:ext cx="0" cy="0"/>
          <a:chOff x="0" y="0"/>
          <a:chExt cx="0" cy="0"/>
        </a:xfrm>
      </p:grpSpPr>
      <p:sp>
        <p:nvSpPr>
          <p:cNvPr id="1486" name="Google Shape;1486;g9fbe9590de_0_8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7" name="Google Shape;1487;g9fbe9590d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8fe3b0ab31_0_5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7" name="Google Shape;1497;g8fe3b0ab31_0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5" name="Shape 1505"/>
        <p:cNvGrpSpPr/>
        <p:nvPr/>
      </p:nvGrpSpPr>
      <p:grpSpPr>
        <a:xfrm>
          <a:off x="0" y="0"/>
          <a:ext cx="0" cy="0"/>
          <a:chOff x="0" y="0"/>
          <a:chExt cx="0" cy="0"/>
        </a:xfrm>
      </p:grpSpPr>
      <p:sp>
        <p:nvSpPr>
          <p:cNvPr id="1506" name="Google Shape;1506;g8fe3b0ab31_0_5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7" name="Google Shape;1507;g8fe3b0ab31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8fe3b0ab31_0_5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8fe3b0ab31_0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7" name="Shape 1527"/>
        <p:cNvGrpSpPr/>
        <p:nvPr/>
      </p:nvGrpSpPr>
      <p:grpSpPr>
        <a:xfrm>
          <a:off x="0" y="0"/>
          <a:ext cx="0" cy="0"/>
          <a:chOff x="0" y="0"/>
          <a:chExt cx="0" cy="0"/>
        </a:xfrm>
      </p:grpSpPr>
      <p:sp>
        <p:nvSpPr>
          <p:cNvPr id="1528" name="Google Shape;1528;g9fbe9590de_0_8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9" name="Google Shape;1529;g9fbe9590de_0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b0a77bdaa0_0_9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8" name="Google Shape;1538;gb0a77bdaa0_0_9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5" name="Shape 1545"/>
        <p:cNvGrpSpPr/>
        <p:nvPr/>
      </p:nvGrpSpPr>
      <p:grpSpPr>
        <a:xfrm>
          <a:off x="0" y="0"/>
          <a:ext cx="0" cy="0"/>
          <a:chOff x="0" y="0"/>
          <a:chExt cx="0" cy="0"/>
        </a:xfrm>
      </p:grpSpPr>
      <p:sp>
        <p:nvSpPr>
          <p:cNvPr id="1546" name="Google Shape;1546;g9fbe9590de_0_8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7" name="Google Shape;1547;g9fbe9590de_0_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5" name="Shape 1555"/>
        <p:cNvGrpSpPr/>
        <p:nvPr/>
      </p:nvGrpSpPr>
      <p:grpSpPr>
        <a:xfrm>
          <a:off x="0" y="0"/>
          <a:ext cx="0" cy="0"/>
          <a:chOff x="0" y="0"/>
          <a:chExt cx="0" cy="0"/>
        </a:xfrm>
      </p:grpSpPr>
      <p:sp>
        <p:nvSpPr>
          <p:cNvPr id="1556" name="Google Shape;1556;gb0a77bdaa0_0_9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7" name="Google Shape;1557;gb0a77bdaa0_0_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3" name="Shape 1563"/>
        <p:cNvGrpSpPr/>
        <p:nvPr/>
      </p:nvGrpSpPr>
      <p:grpSpPr>
        <a:xfrm>
          <a:off x="0" y="0"/>
          <a:ext cx="0" cy="0"/>
          <a:chOff x="0" y="0"/>
          <a:chExt cx="0" cy="0"/>
        </a:xfrm>
      </p:grpSpPr>
      <p:sp>
        <p:nvSpPr>
          <p:cNvPr id="1564" name="Google Shape;1564;g9fbe9590de_0_9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5" name="Google Shape;1565;g9fbe9590de_0_9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0" name="Shape 1570"/>
        <p:cNvGrpSpPr/>
        <p:nvPr/>
      </p:nvGrpSpPr>
      <p:grpSpPr>
        <a:xfrm>
          <a:off x="0" y="0"/>
          <a:ext cx="0" cy="0"/>
          <a:chOff x="0" y="0"/>
          <a:chExt cx="0" cy="0"/>
        </a:xfrm>
      </p:grpSpPr>
      <p:sp>
        <p:nvSpPr>
          <p:cNvPr id="1571" name="Google Shape;1571;g9fbe9590de_0_9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2" name="Google Shape;1572;g9fbe9590de_0_9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7" name="Shape 1577"/>
        <p:cNvGrpSpPr/>
        <p:nvPr/>
      </p:nvGrpSpPr>
      <p:grpSpPr>
        <a:xfrm>
          <a:off x="0" y="0"/>
          <a:ext cx="0" cy="0"/>
          <a:chOff x="0" y="0"/>
          <a:chExt cx="0" cy="0"/>
        </a:xfrm>
      </p:grpSpPr>
      <p:sp>
        <p:nvSpPr>
          <p:cNvPr id="1578" name="Google Shape;1578;gb0a77bdaa0_0_10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9" name="Google Shape;1579;gb0a77bdaa0_0_1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gb0a77bdaa0_0_10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8" name="Google Shape;1588;gb0a77bdaa0_0_10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gb0a77bdaa0_0_1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2" name="Google Shape;1602;gb0a77bdaa0_0_1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b0a77bdaa0_0_10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1" name="Google Shape;1611;gb0a77bdaa0_0_10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7" name="Shape 1617"/>
        <p:cNvGrpSpPr/>
        <p:nvPr/>
      </p:nvGrpSpPr>
      <p:grpSpPr>
        <a:xfrm>
          <a:off x="0" y="0"/>
          <a:ext cx="0" cy="0"/>
          <a:chOff x="0" y="0"/>
          <a:chExt cx="0" cy="0"/>
        </a:xfrm>
      </p:grpSpPr>
      <p:sp>
        <p:nvSpPr>
          <p:cNvPr id="1618" name="Google Shape;1618;gb0a77bdaa0_0_10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9" name="Google Shape;1619;gb0a77bdaa0_0_1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4" name="Shape 1624"/>
        <p:cNvGrpSpPr/>
        <p:nvPr/>
      </p:nvGrpSpPr>
      <p:grpSpPr>
        <a:xfrm>
          <a:off x="0" y="0"/>
          <a:ext cx="0" cy="0"/>
          <a:chOff x="0" y="0"/>
          <a:chExt cx="0" cy="0"/>
        </a:xfrm>
      </p:grpSpPr>
      <p:sp>
        <p:nvSpPr>
          <p:cNvPr id="1625" name="Google Shape;1625;gb0a77bdaa0_0_1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6" name="Google Shape;1626;gb0a77bdaa0_0_1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g9cc9f9bc5e_0_6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6" name="Google Shape;1636;g9cc9f9bc5e_0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1" name="Shape 1641"/>
        <p:cNvGrpSpPr/>
        <p:nvPr/>
      </p:nvGrpSpPr>
      <p:grpSpPr>
        <a:xfrm>
          <a:off x="0" y="0"/>
          <a:ext cx="0" cy="0"/>
          <a:chOff x="0" y="0"/>
          <a:chExt cx="0" cy="0"/>
        </a:xfrm>
      </p:grpSpPr>
      <p:sp>
        <p:nvSpPr>
          <p:cNvPr id="1642" name="Google Shape;1642;gb0a77bdaa0_0_10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3" name="Google Shape;1643;gb0a77bdaa0_0_10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0" name="Shape 1650"/>
        <p:cNvGrpSpPr/>
        <p:nvPr/>
      </p:nvGrpSpPr>
      <p:grpSpPr>
        <a:xfrm>
          <a:off x="0" y="0"/>
          <a:ext cx="0" cy="0"/>
          <a:chOff x="0" y="0"/>
          <a:chExt cx="0" cy="0"/>
        </a:xfrm>
      </p:grpSpPr>
      <p:sp>
        <p:nvSpPr>
          <p:cNvPr id="1651" name="Google Shape;1651;gb0a77bdaa0_0_11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2" name="Google Shape;1652;gb0a77bdaa0_0_1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4" name="Shape 1664"/>
        <p:cNvGrpSpPr/>
        <p:nvPr/>
      </p:nvGrpSpPr>
      <p:grpSpPr>
        <a:xfrm>
          <a:off x="0" y="0"/>
          <a:ext cx="0" cy="0"/>
          <a:chOff x="0" y="0"/>
          <a:chExt cx="0" cy="0"/>
        </a:xfrm>
      </p:grpSpPr>
      <p:sp>
        <p:nvSpPr>
          <p:cNvPr id="1665" name="Google Shape;1665;gb0a77bdaa0_0_11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6" name="Google Shape;1666;gb0a77bdaa0_0_1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6" name="Shape 1676"/>
        <p:cNvGrpSpPr/>
        <p:nvPr/>
      </p:nvGrpSpPr>
      <p:grpSpPr>
        <a:xfrm>
          <a:off x="0" y="0"/>
          <a:ext cx="0" cy="0"/>
          <a:chOff x="0" y="0"/>
          <a:chExt cx="0" cy="0"/>
        </a:xfrm>
      </p:grpSpPr>
      <p:sp>
        <p:nvSpPr>
          <p:cNvPr id="1677" name="Google Shape;1677;gb0a77bdaa0_0_1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8" name="Google Shape;1678;gb0a77bdaa0_0_1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4" name="Shape 1684"/>
        <p:cNvGrpSpPr/>
        <p:nvPr/>
      </p:nvGrpSpPr>
      <p:grpSpPr>
        <a:xfrm>
          <a:off x="0" y="0"/>
          <a:ext cx="0" cy="0"/>
          <a:chOff x="0" y="0"/>
          <a:chExt cx="0" cy="0"/>
        </a:xfrm>
      </p:grpSpPr>
      <p:sp>
        <p:nvSpPr>
          <p:cNvPr id="1685" name="Google Shape;1685;gb0a77bdaa0_0_11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6" name="Google Shape;1686;gb0a77bdaa0_0_1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6" name="Shape 1696"/>
        <p:cNvGrpSpPr/>
        <p:nvPr/>
      </p:nvGrpSpPr>
      <p:grpSpPr>
        <a:xfrm>
          <a:off x="0" y="0"/>
          <a:ext cx="0" cy="0"/>
          <a:chOff x="0" y="0"/>
          <a:chExt cx="0" cy="0"/>
        </a:xfrm>
      </p:grpSpPr>
      <p:sp>
        <p:nvSpPr>
          <p:cNvPr id="1697" name="Google Shape;1697;gb0a77bdaa0_0_11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8" name="Google Shape;1698;gb0a77bdaa0_0_1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15" name="Shape 115"/>
        <p:cNvGrpSpPr/>
        <p:nvPr/>
      </p:nvGrpSpPr>
      <p:grpSpPr>
        <a:xfrm>
          <a:off x="0" y="0"/>
          <a:ext cx="0" cy="0"/>
          <a:chOff x="0" y="0"/>
          <a:chExt cx="0" cy="0"/>
        </a:xfrm>
      </p:grpSpPr>
      <p:sp>
        <p:nvSpPr>
          <p:cNvPr id="116" name="Google Shape;116;p29"/>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18" name="Google Shape;118;p29"/>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19" name="Google Shape;119;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1.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2.png"/><Relationship Id="rId6" Type="http://schemas.openxmlformats.org/officeDocument/2006/relationships/image" Target="../media/image12.png"/><Relationship Id="rId7" Type="http://schemas.openxmlformats.org/officeDocument/2006/relationships/image" Target="../media/image11.png"/><Relationship Id="rId8" Type="http://schemas.openxmlformats.org/officeDocument/2006/relationships/image" Target="../media/image9.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88.xml"/><Relationship Id="rId42" Type="http://schemas.openxmlformats.org/officeDocument/2006/relationships/slide" Target="/ppt/slides/slide66.xml"/><Relationship Id="rId41" Type="http://schemas.openxmlformats.org/officeDocument/2006/relationships/slide" Target="/ppt/slides/slide88.xml"/><Relationship Id="rId44" Type="http://schemas.openxmlformats.org/officeDocument/2006/relationships/slide" Target="/ppt/slides/slide93.xml"/><Relationship Id="rId43" Type="http://schemas.openxmlformats.org/officeDocument/2006/relationships/slide" Target="/ppt/slides/slide93.xml"/><Relationship Id="rId46" Type="http://schemas.openxmlformats.org/officeDocument/2006/relationships/slide" Target="/ppt/slides/slide98.xml"/><Relationship Id="rId45" Type="http://schemas.openxmlformats.org/officeDocument/2006/relationships/slide" Target="/ppt/slides/slide66.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4.xml"/><Relationship Id="rId9" Type="http://schemas.openxmlformats.org/officeDocument/2006/relationships/slide" Target="/ppt/slides/slide24.xml"/><Relationship Id="rId48" Type="http://schemas.openxmlformats.org/officeDocument/2006/relationships/hyperlink" Target="https://toytheater.com/" TargetMode="External"/><Relationship Id="rId47" Type="http://schemas.openxmlformats.org/officeDocument/2006/relationships/slide" Target="/ppt/slides/slide98.xml"/><Relationship Id="rId49" Type="http://schemas.openxmlformats.org/officeDocument/2006/relationships/image" Target="../media/image4.png"/><Relationship Id="rId5" Type="http://schemas.openxmlformats.org/officeDocument/2006/relationships/slide" Target="/ppt/slides/slide9.xml"/><Relationship Id="rId6" Type="http://schemas.openxmlformats.org/officeDocument/2006/relationships/slide" Target="/ppt/slides/slide9.xml"/><Relationship Id="rId7" Type="http://schemas.openxmlformats.org/officeDocument/2006/relationships/slide" Target="/ppt/slides/slide15.xml"/><Relationship Id="rId8" Type="http://schemas.openxmlformats.org/officeDocument/2006/relationships/slide" Target="/ppt/slides/slide15.xml"/><Relationship Id="rId31" Type="http://schemas.openxmlformats.org/officeDocument/2006/relationships/slide" Target="/ppt/slides/slide66.xml"/><Relationship Id="rId30" Type="http://schemas.openxmlformats.org/officeDocument/2006/relationships/slide" Target="/ppt/slides/slide66.xml"/><Relationship Id="rId33" Type="http://schemas.openxmlformats.org/officeDocument/2006/relationships/slide" Target="/ppt/slides/slide66.xml"/><Relationship Id="rId32" Type="http://schemas.openxmlformats.org/officeDocument/2006/relationships/slide" Target="/ppt/slides/slide66.xml"/><Relationship Id="rId35" Type="http://schemas.openxmlformats.org/officeDocument/2006/relationships/slide" Target="/ppt/slides/slide73.xml"/><Relationship Id="rId34" Type="http://schemas.openxmlformats.org/officeDocument/2006/relationships/slide" Target="/ppt/slides/slide73.xml"/><Relationship Id="rId37" Type="http://schemas.openxmlformats.org/officeDocument/2006/relationships/slide" Target="/ppt/slides/slide83.xml"/><Relationship Id="rId36" Type="http://schemas.openxmlformats.org/officeDocument/2006/relationships/slide" Target="/ppt/slides/slide66.xml"/><Relationship Id="rId39" Type="http://schemas.openxmlformats.org/officeDocument/2006/relationships/slide" Target="/ppt/slides/slide66.xml"/><Relationship Id="rId38" Type="http://schemas.openxmlformats.org/officeDocument/2006/relationships/slide" Target="/ppt/slides/slide83.xml"/><Relationship Id="rId62" Type="http://schemas.openxmlformats.org/officeDocument/2006/relationships/slide" Target="/ppt/slides/slide139.xml"/><Relationship Id="rId61" Type="http://schemas.openxmlformats.org/officeDocument/2006/relationships/slide" Target="/ppt/slides/slide66.xml"/><Relationship Id="rId20" Type="http://schemas.openxmlformats.org/officeDocument/2006/relationships/slide" Target="/ppt/slides/slide52.xml"/><Relationship Id="rId64" Type="http://schemas.openxmlformats.org/officeDocument/2006/relationships/slide" Target="/ppt/slides/slide145.xml"/><Relationship Id="rId63" Type="http://schemas.openxmlformats.org/officeDocument/2006/relationships/slide" Target="/ppt/slides/slide66.xml"/><Relationship Id="rId22" Type="http://schemas.openxmlformats.org/officeDocument/2006/relationships/slide" Target="/ppt/slides/slide52.xml"/><Relationship Id="rId66" Type="http://schemas.openxmlformats.org/officeDocument/2006/relationships/slide" Target="/ppt/slides/slide152.xml"/><Relationship Id="rId21" Type="http://schemas.openxmlformats.org/officeDocument/2006/relationships/slide" Target="/ppt/slides/slide52.xml"/><Relationship Id="rId65" Type="http://schemas.openxmlformats.org/officeDocument/2006/relationships/slide" Target="/ppt/slides/slide66.xml"/><Relationship Id="rId24" Type="http://schemas.openxmlformats.org/officeDocument/2006/relationships/slide" Target="/ppt/slides/slide61.xml"/><Relationship Id="rId23" Type="http://schemas.openxmlformats.org/officeDocument/2006/relationships/slide" Target="/ppt/slides/slide61.xml"/><Relationship Id="rId60" Type="http://schemas.openxmlformats.org/officeDocument/2006/relationships/slide" Target="/ppt/slides/slide131.xml"/><Relationship Id="rId26" Type="http://schemas.openxmlformats.org/officeDocument/2006/relationships/hyperlink" Target="https://www.flourishkh.com/" TargetMode="External"/><Relationship Id="rId25" Type="http://schemas.openxmlformats.org/officeDocument/2006/relationships/slide" Target="/ppt/slides/slide61.xml"/><Relationship Id="rId28" Type="http://schemas.openxmlformats.org/officeDocument/2006/relationships/hyperlink" Target="https://www.gregtangmath.com/games" TargetMode="External"/><Relationship Id="rId27" Type="http://schemas.openxmlformats.org/officeDocument/2006/relationships/image" Target="../media/image3.png"/><Relationship Id="rId29" Type="http://schemas.openxmlformats.org/officeDocument/2006/relationships/image" Target="../media/image7.png"/><Relationship Id="rId51" Type="http://schemas.openxmlformats.org/officeDocument/2006/relationships/slide" Target="/ppt/slides/slide104.xml"/><Relationship Id="rId50" Type="http://schemas.openxmlformats.org/officeDocument/2006/relationships/slide" Target="/ppt/slides/slide66.xml"/><Relationship Id="rId53" Type="http://schemas.openxmlformats.org/officeDocument/2006/relationships/slide" Target="/ppt/slides/slide109.xml"/><Relationship Id="rId52" Type="http://schemas.openxmlformats.org/officeDocument/2006/relationships/slide" Target="/ppt/slides/slide66.xml"/><Relationship Id="rId11" Type="http://schemas.openxmlformats.org/officeDocument/2006/relationships/slide" Target="/ppt/slides/slide33.xml"/><Relationship Id="rId55" Type="http://schemas.openxmlformats.org/officeDocument/2006/relationships/slide" Target="/ppt/slides/slide118.xml"/><Relationship Id="rId10" Type="http://schemas.openxmlformats.org/officeDocument/2006/relationships/slide" Target="/ppt/slides/slide24.xml"/><Relationship Id="rId54" Type="http://schemas.openxmlformats.org/officeDocument/2006/relationships/slide" Target="/ppt/slides/slide66.xml"/><Relationship Id="rId13" Type="http://schemas.openxmlformats.org/officeDocument/2006/relationships/slide" Target="/ppt/slides/slide33.xml"/><Relationship Id="rId57" Type="http://schemas.openxmlformats.org/officeDocument/2006/relationships/slide" Target="/ppt/slides/slide123.xml"/><Relationship Id="rId12" Type="http://schemas.openxmlformats.org/officeDocument/2006/relationships/slide" Target="/ppt/slides/slide33.xml"/><Relationship Id="rId56" Type="http://schemas.openxmlformats.org/officeDocument/2006/relationships/slide" Target="/ppt/slides/slide66.xml"/><Relationship Id="rId15" Type="http://schemas.openxmlformats.org/officeDocument/2006/relationships/slide" Target="/ppt/slides/slide42.xml"/><Relationship Id="rId59" Type="http://schemas.openxmlformats.org/officeDocument/2006/relationships/slide" Target="/ppt/slides/slide131.xml"/><Relationship Id="rId14" Type="http://schemas.openxmlformats.org/officeDocument/2006/relationships/slide" Target="/ppt/slides/slide42.xml"/><Relationship Id="rId58" Type="http://schemas.openxmlformats.org/officeDocument/2006/relationships/slide" Target="/ppt/slides/slide66.xml"/><Relationship Id="rId17" Type="http://schemas.openxmlformats.org/officeDocument/2006/relationships/slide" Target="/ppt/slides/slide47.xml"/><Relationship Id="rId16" Type="http://schemas.openxmlformats.org/officeDocument/2006/relationships/slide" Target="/ppt/slides/slide42.xml"/><Relationship Id="rId19" Type="http://schemas.openxmlformats.org/officeDocument/2006/relationships/slide" Target="/ppt/slides/slide47.xml"/><Relationship Id="rId18" Type="http://schemas.openxmlformats.org/officeDocument/2006/relationships/slide" Target="/ppt/slides/slide4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4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7.png"/><Relationship Id="rId4" Type="http://schemas.openxmlformats.org/officeDocument/2006/relationships/image" Target="../media/image19.png"/><Relationship Id="rId5"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34.png"/><Relationship Id="rId9" Type="http://schemas.openxmlformats.org/officeDocument/2006/relationships/image" Target="../media/image31.png"/><Relationship Id="rId5" Type="http://schemas.openxmlformats.org/officeDocument/2006/relationships/image" Target="../media/image44.png"/><Relationship Id="rId6" Type="http://schemas.openxmlformats.org/officeDocument/2006/relationships/image" Target="../media/image35.png"/><Relationship Id="rId7" Type="http://schemas.openxmlformats.org/officeDocument/2006/relationships/image" Target="../media/image25.png"/><Relationship Id="rId8" Type="http://schemas.openxmlformats.org/officeDocument/2006/relationships/image" Target="../media/image30.png"/><Relationship Id="rId11" Type="http://schemas.openxmlformats.org/officeDocument/2006/relationships/image" Target="../media/image32.png"/><Relationship Id="rId10" Type="http://schemas.openxmlformats.org/officeDocument/2006/relationships/image" Target="../media/image5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3.png"/><Relationship Id="rId4" Type="http://schemas.openxmlformats.org/officeDocument/2006/relationships/image" Target="../media/image36.png"/><Relationship Id="rId5" Type="http://schemas.openxmlformats.org/officeDocument/2006/relationships/image" Target="../media/image38.png"/><Relationship Id="rId6"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5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9.png"/><Relationship Id="rId4" Type="http://schemas.openxmlformats.org/officeDocument/2006/relationships/image" Target="../media/image37.png"/><Relationship Id="rId9" Type="http://schemas.openxmlformats.org/officeDocument/2006/relationships/image" Target="../media/image43.png"/><Relationship Id="rId5" Type="http://schemas.openxmlformats.org/officeDocument/2006/relationships/image" Target="../media/image33.png"/><Relationship Id="rId6" Type="http://schemas.openxmlformats.org/officeDocument/2006/relationships/image" Target="../media/image40.png"/><Relationship Id="rId7" Type="http://schemas.openxmlformats.org/officeDocument/2006/relationships/image" Target="../media/image56.png"/><Relationship Id="rId8" Type="http://schemas.openxmlformats.org/officeDocument/2006/relationships/image" Target="../media/image53.png"/><Relationship Id="rId11" Type="http://schemas.openxmlformats.org/officeDocument/2006/relationships/image" Target="../media/image62.png"/><Relationship Id="rId10" Type="http://schemas.openxmlformats.org/officeDocument/2006/relationships/image" Target="../media/image47.png"/><Relationship Id="rId12" Type="http://schemas.openxmlformats.org/officeDocument/2006/relationships/image" Target="../media/image5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48.png"/><Relationship Id="rId4" Type="http://schemas.openxmlformats.org/officeDocument/2006/relationships/image" Target="../media/image63.png"/><Relationship Id="rId9" Type="http://schemas.openxmlformats.org/officeDocument/2006/relationships/image" Target="../media/image57.png"/><Relationship Id="rId5" Type="http://schemas.openxmlformats.org/officeDocument/2006/relationships/image" Target="../media/image64.png"/><Relationship Id="rId6" Type="http://schemas.openxmlformats.org/officeDocument/2006/relationships/image" Target="../media/image52.png"/><Relationship Id="rId7" Type="http://schemas.openxmlformats.org/officeDocument/2006/relationships/image" Target="../media/image46.png"/><Relationship Id="rId8" Type="http://schemas.openxmlformats.org/officeDocument/2006/relationships/image" Target="../media/image54.png"/><Relationship Id="rId10"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3.png"/><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6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8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7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78.png"/><Relationship Id="rId4" Type="http://schemas.openxmlformats.org/officeDocument/2006/relationships/image" Target="../media/image69.png"/><Relationship Id="rId5" Type="http://schemas.openxmlformats.org/officeDocument/2006/relationships/image" Target="../media/image58.png"/><Relationship Id="rId6" Type="http://schemas.openxmlformats.org/officeDocument/2006/relationships/image" Target="../media/image67.png"/><Relationship Id="rId7" Type="http://schemas.openxmlformats.org/officeDocument/2006/relationships/image" Target="../media/image68.png"/><Relationship Id="rId8" Type="http://schemas.openxmlformats.org/officeDocument/2006/relationships/image" Target="../media/image7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7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13.png"/><Relationship Id="rId4" Type="http://schemas.openxmlformats.org/officeDocument/2006/relationships/image" Target="../media/image10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10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3.xml"/><Relationship Id="rId3" Type="http://schemas.openxmlformats.org/officeDocument/2006/relationships/image" Target="../media/image6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8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8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13.png"/><Relationship Id="rId4" Type="http://schemas.openxmlformats.org/officeDocument/2006/relationships/image" Target="../media/image72.png"/><Relationship Id="rId5" Type="http://schemas.openxmlformats.org/officeDocument/2006/relationships/image" Target="../media/image7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7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7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81.png"/><Relationship Id="rId4" Type="http://schemas.openxmlformats.org/officeDocument/2006/relationships/image" Target="../media/image86.png"/><Relationship Id="rId5" Type="http://schemas.openxmlformats.org/officeDocument/2006/relationships/image" Target="../media/image87.png"/><Relationship Id="rId6" Type="http://schemas.openxmlformats.org/officeDocument/2006/relationships/image" Target="../media/image8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13.png"/><Relationship Id="rId4" Type="http://schemas.openxmlformats.org/officeDocument/2006/relationships/image" Target="../media/image74.png"/><Relationship Id="rId5" Type="http://schemas.openxmlformats.org/officeDocument/2006/relationships/image" Target="../media/image7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9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9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8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9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88.png"/><Relationship Id="rId4" Type="http://schemas.openxmlformats.org/officeDocument/2006/relationships/image" Target="../media/image8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9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1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2.xml"/><Relationship Id="rId3" Type="http://schemas.openxmlformats.org/officeDocument/2006/relationships/image" Target="../media/image9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9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10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1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9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12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9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08.png"/><Relationship Id="rId4" Type="http://schemas.openxmlformats.org/officeDocument/2006/relationships/image" Target="../media/image107.png"/><Relationship Id="rId5" Type="http://schemas.openxmlformats.org/officeDocument/2006/relationships/image" Target="../media/image102.png"/><Relationship Id="rId6" Type="http://schemas.openxmlformats.org/officeDocument/2006/relationships/image" Target="../media/image110.png"/><Relationship Id="rId7" Type="http://schemas.openxmlformats.org/officeDocument/2006/relationships/image" Target="../media/image9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97.png"/><Relationship Id="rId4" Type="http://schemas.openxmlformats.org/officeDocument/2006/relationships/image" Target="../media/image101.png"/><Relationship Id="rId5" Type="http://schemas.openxmlformats.org/officeDocument/2006/relationships/image" Target="../media/image10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1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10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0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11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11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1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10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1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1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2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30.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12.png"/><Relationship Id="rId4" Type="http://schemas.openxmlformats.org/officeDocument/2006/relationships/image" Target="../media/image117.png"/><Relationship Id="rId5" Type="http://schemas.openxmlformats.org/officeDocument/2006/relationships/image" Target="../media/image120.png"/><Relationship Id="rId6" Type="http://schemas.openxmlformats.org/officeDocument/2006/relationships/image" Target="../media/image11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9.xml"/><Relationship Id="rId3" Type="http://schemas.openxmlformats.org/officeDocument/2006/relationships/image" Target="../media/image13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2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3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3.png"/><Relationship Id="rId4" Type="http://schemas.openxmlformats.org/officeDocument/2006/relationships/image" Target="../media/image119.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14.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23.png"/><Relationship Id="rId4" Type="http://schemas.openxmlformats.org/officeDocument/2006/relationships/image" Target="../media/image122.png"/><Relationship Id="rId5" Type="http://schemas.openxmlformats.org/officeDocument/2006/relationships/image" Target="../media/image158.png"/><Relationship Id="rId6" Type="http://schemas.openxmlformats.org/officeDocument/2006/relationships/image" Target="../media/image126.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6.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3.png"/><Relationship Id="rId4" Type="http://schemas.openxmlformats.org/officeDocument/2006/relationships/image" Target="../media/image11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9.xml"/><Relationship Id="rId3" Type="http://schemas.openxmlformats.org/officeDocument/2006/relationships/image" Target="../media/image129.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25.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34.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4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3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38.png"/><Relationship Id="rId4" Type="http://schemas.openxmlformats.org/officeDocument/2006/relationships/image" Target="../media/image128.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3.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40.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3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35.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33.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37.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42.png"/><Relationship Id="rId4" Type="http://schemas.openxmlformats.org/officeDocument/2006/relationships/image" Target="../media/image141.png"/><Relationship Id="rId5" Type="http://schemas.openxmlformats.org/officeDocument/2006/relationships/image" Target="../media/image14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3.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44.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46.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7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49.png"/><Relationship Id="rId4" Type="http://schemas.openxmlformats.org/officeDocument/2006/relationships/image" Target="../media/image153.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3.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50.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67.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51.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52.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59.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3.png"/><Relationship Id="rId4" Type="http://schemas.openxmlformats.org/officeDocument/2006/relationships/image" Target="../media/image181.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54.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48.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47.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55.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64.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70.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3.png"/><Relationship Id="rId4" Type="http://schemas.openxmlformats.org/officeDocument/2006/relationships/image" Target="../media/image156.png"/><Relationship Id="rId5" Type="http://schemas.openxmlformats.org/officeDocument/2006/relationships/image" Target="../media/image160.png"/><Relationship Id="rId6" Type="http://schemas.openxmlformats.org/officeDocument/2006/relationships/image" Target="../media/image157.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73.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161.png"/><Relationship Id="rId4" Type="http://schemas.openxmlformats.org/officeDocument/2006/relationships/image" Target="../media/image162.png"/><Relationship Id="rId5" Type="http://schemas.openxmlformats.org/officeDocument/2006/relationships/image" Target="../media/image176.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68.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3.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165.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image" Target="../media/image13.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163.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3.xml"/><Relationship Id="rId3" Type="http://schemas.openxmlformats.org/officeDocument/2006/relationships/image" Target="../media/image178.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169.png"/><Relationship Id="rId4" Type="http://schemas.openxmlformats.org/officeDocument/2006/relationships/image" Target="../media/image166.png"/><Relationship Id="rId5" Type="http://schemas.openxmlformats.org/officeDocument/2006/relationships/image" Target="../media/image175.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172.png"/><Relationship Id="rId4" Type="http://schemas.openxmlformats.org/officeDocument/2006/relationships/image" Target="../media/image171.png"/><Relationship Id="rId5" Type="http://schemas.openxmlformats.org/officeDocument/2006/relationships/image" Target="../media/image180.png"/><Relationship Id="rId6" Type="http://schemas.openxmlformats.org/officeDocument/2006/relationships/image" Target="../media/image174.png"/><Relationship Id="rId7" Type="http://schemas.openxmlformats.org/officeDocument/2006/relationships/image" Target="../media/image182.png"/><Relationship Id="rId8" Type="http://schemas.openxmlformats.org/officeDocument/2006/relationships/image" Target="../media/image177.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3" name="Shape 123"/>
        <p:cNvGrpSpPr/>
        <p:nvPr/>
      </p:nvGrpSpPr>
      <p:grpSpPr>
        <a:xfrm>
          <a:off x="0" y="0"/>
          <a:ext cx="0" cy="0"/>
          <a:chOff x="0" y="0"/>
          <a:chExt cx="0" cy="0"/>
        </a:xfrm>
      </p:grpSpPr>
      <p:sp>
        <p:nvSpPr>
          <p:cNvPr id="124" name="Google Shape;124;p30"/>
          <p:cNvSpPr txBox="1"/>
          <p:nvPr>
            <p:ph type="ctrTitle"/>
          </p:nvPr>
        </p:nvSpPr>
        <p:spPr>
          <a:xfrm>
            <a:off x="1851300" y="1521850"/>
            <a:ext cx="5441400" cy="160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Relating Multiplication to Division</a:t>
            </a:r>
            <a:endParaRPr sz="4400">
              <a:solidFill>
                <a:srgbClr val="434343"/>
              </a:solidFill>
              <a:latin typeface="Hepta Slab"/>
              <a:ea typeface="Hepta Slab"/>
              <a:cs typeface="Hepta Slab"/>
              <a:sym typeface="Hepta Slab"/>
            </a:endParaRPr>
          </a:p>
        </p:txBody>
      </p:sp>
      <p:sp>
        <p:nvSpPr>
          <p:cNvPr id="125" name="Google Shape;125;p30"/>
          <p:cNvSpPr txBox="1"/>
          <p:nvPr>
            <p:ph idx="1" type="subTitle"/>
          </p:nvPr>
        </p:nvSpPr>
        <p:spPr>
          <a:xfrm>
            <a:off x="2112300" y="3123838"/>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3: Unit 4</a:t>
            </a:r>
            <a:endParaRPr sz="2000">
              <a:solidFill>
                <a:srgbClr val="434343"/>
              </a:solidFill>
              <a:latin typeface="Hepta Slab"/>
              <a:ea typeface="Hepta Slab"/>
              <a:cs typeface="Hepta Slab"/>
              <a:sym typeface="Hepta Slab"/>
            </a:endParaRPr>
          </a:p>
        </p:txBody>
      </p:sp>
      <p:sp>
        <p:nvSpPr>
          <p:cNvPr id="126" name="Google Shape;126;p30"/>
          <p:cNvSpPr txBox="1"/>
          <p:nvPr/>
        </p:nvSpPr>
        <p:spPr>
          <a:xfrm>
            <a:off x="255075" y="4119450"/>
            <a:ext cx="84939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rgbClr val="666666"/>
                </a:solidFill>
                <a:latin typeface="Hepta Slab"/>
                <a:ea typeface="Hepta Slab"/>
                <a:cs typeface="Hepta Slab"/>
                <a:sym typeface="Hepta Slab"/>
              </a:rPr>
              <a:t>Standards addressed: </a:t>
            </a:r>
            <a:r>
              <a:rPr lang="en" sz="1100">
                <a:solidFill>
                  <a:schemeClr val="dk1"/>
                </a:solidFill>
                <a:latin typeface="Quicksand"/>
                <a:ea typeface="Quicksand"/>
                <a:cs typeface="Quicksand"/>
                <a:sym typeface="Quicksand"/>
              </a:rPr>
              <a:t>3.NBT.A., 3.OA.A., 3.MD.C.7, 3.OA.B, 3.OA.C.7, 3.OA.D</a:t>
            </a:r>
            <a:endParaRPr sz="900">
              <a:solidFill>
                <a:schemeClr val="dk1"/>
              </a:solidFill>
              <a:latin typeface="Quicksand"/>
              <a:ea typeface="Quicksand"/>
              <a:cs typeface="Quicksand"/>
              <a:sym typeface="Quicksand"/>
            </a:endParaRPr>
          </a:p>
          <a:p>
            <a:pPr indent="0" lvl="0" marL="0" rtl="0" algn="ctr">
              <a:spcBef>
                <a:spcPts val="0"/>
              </a:spcBef>
              <a:spcAft>
                <a:spcPts val="0"/>
              </a:spcAft>
              <a:buNone/>
            </a:pPr>
            <a:r>
              <a:rPr lang="en" sz="800">
                <a:solidFill>
                  <a:schemeClr val="dk1"/>
                </a:solidFill>
                <a:latin typeface="Quicksand"/>
                <a:ea typeface="Quicksand"/>
                <a:cs typeface="Quicksand"/>
                <a:sym typeface="Quicksand"/>
              </a:rPr>
              <a:t> </a:t>
            </a:r>
            <a:endParaRPr sz="8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800">
              <a:solidFill>
                <a:schemeClr val="dk1"/>
              </a:solidFill>
              <a:latin typeface="Quicksand"/>
              <a:ea typeface="Quicksand"/>
              <a:cs typeface="Quicksand"/>
              <a:sym typeface="Quicksand"/>
            </a:endParaRPr>
          </a:p>
          <a:p>
            <a:pPr indent="0" lvl="0" marL="0" rtl="0" algn="ctr">
              <a:spcBef>
                <a:spcPts val="0"/>
              </a:spcBef>
              <a:spcAft>
                <a:spcPts val="0"/>
              </a:spcAft>
              <a:buNone/>
            </a:pPr>
            <a:r>
              <a:rPr lang="en" sz="800">
                <a:solidFill>
                  <a:schemeClr val="dk1"/>
                </a:solidFill>
                <a:latin typeface="Quicksand"/>
                <a:ea typeface="Quicksand"/>
                <a:cs typeface="Quicksand"/>
                <a:sym typeface="Quicksand"/>
              </a:rPr>
              <a:t> </a:t>
            </a:r>
            <a:endParaRPr sz="8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100">
              <a:solidFill>
                <a:srgbClr val="666666"/>
              </a:solidFill>
              <a:latin typeface="Hepta Slab"/>
              <a:ea typeface="Hepta Slab"/>
              <a:cs typeface="Hepta Slab"/>
              <a:sym typeface="Hepta Slab"/>
            </a:endParaRPr>
          </a:p>
        </p:txBody>
      </p:sp>
      <p:pic>
        <p:nvPicPr>
          <p:cNvPr id="127" name="Google Shape;127;p30"/>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28" name="Google Shape;128;p30"/>
          <p:cNvSpPr txBox="1"/>
          <p:nvPr/>
        </p:nvSpPr>
        <p:spPr>
          <a:xfrm>
            <a:off x="0" y="473757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3, Unit 4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 name="Shape 132"/>
        <p:cNvGrpSpPr/>
        <p:nvPr/>
      </p:nvGrpSpPr>
      <p:grpSpPr>
        <a:xfrm>
          <a:off x="0" y="0"/>
          <a:ext cx="0" cy="0"/>
          <a:chOff x="0" y="0"/>
          <a:chExt cx="0" cy="0"/>
        </a:xfrm>
      </p:grpSpPr>
      <p:sp>
        <p:nvSpPr>
          <p:cNvPr id="133" name="Google Shape;133;p31"/>
          <p:cNvSpPr/>
          <p:nvPr/>
        </p:nvSpPr>
        <p:spPr>
          <a:xfrm>
            <a:off x="6331950" y="950691"/>
            <a:ext cx="2693161" cy="576745"/>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4" name="Google Shape;134;p31"/>
          <p:cNvSpPr txBox="1"/>
          <p:nvPr/>
        </p:nvSpPr>
        <p:spPr>
          <a:xfrm>
            <a:off x="6703251" y="1654275"/>
            <a:ext cx="2083500" cy="20808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Use properties of operations, place value understanding and the relationship between multiplication and division to develop strategies to divide within 100.</a:t>
            </a:r>
            <a:endParaRPr sz="1200">
              <a:solidFill>
                <a:schemeClr val="dk1"/>
              </a:solidFill>
              <a:latin typeface="Quicksand"/>
              <a:ea typeface="Quicksand"/>
              <a:cs typeface="Quicksand"/>
              <a:sym typeface="Quicksand"/>
            </a:endParaRPr>
          </a:p>
        </p:txBody>
      </p:sp>
      <p:grpSp>
        <p:nvGrpSpPr>
          <p:cNvPr id="135" name="Google Shape;135;p31"/>
          <p:cNvGrpSpPr/>
          <p:nvPr/>
        </p:nvGrpSpPr>
        <p:grpSpPr>
          <a:xfrm>
            <a:off x="4446889" y="944370"/>
            <a:ext cx="2459110" cy="2080906"/>
            <a:chOff x="5632317" y="1189775"/>
            <a:chExt cx="3305700" cy="2367087"/>
          </a:xfrm>
        </p:grpSpPr>
        <p:sp>
          <p:nvSpPr>
            <p:cNvPr id="136" name="Google Shape;136;p31"/>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7" name="Google Shape;137;p31"/>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Use properties of operations and place value understanding to develop strategies to multiply within 100.</a:t>
              </a:r>
              <a:endParaRPr sz="1200">
                <a:solidFill>
                  <a:schemeClr val="dk1"/>
                </a:solidFill>
                <a:latin typeface="Quicksand"/>
                <a:ea typeface="Quicksand"/>
                <a:cs typeface="Quicksand"/>
                <a:sym typeface="Quicksand"/>
              </a:endParaRPr>
            </a:p>
          </p:txBody>
        </p:sp>
      </p:grpSp>
      <p:grpSp>
        <p:nvGrpSpPr>
          <p:cNvPr id="138" name="Google Shape;138;p31"/>
          <p:cNvGrpSpPr/>
          <p:nvPr/>
        </p:nvGrpSpPr>
        <p:grpSpPr>
          <a:xfrm>
            <a:off x="0" y="944379"/>
            <a:ext cx="2693161" cy="2758219"/>
            <a:chOff x="0" y="1189989"/>
            <a:chExt cx="3546900" cy="3199419"/>
          </a:xfrm>
        </p:grpSpPr>
        <p:sp>
          <p:nvSpPr>
            <p:cNvPr id="139" name="Google Shape;139;p31"/>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0" name="Google Shape;140;p31"/>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and solve “How many groups?” and “How many in each group?” problems. </a:t>
              </a:r>
              <a:endParaRPr sz="1200">
                <a:solidFill>
                  <a:schemeClr val="dk1"/>
                </a:solidFill>
                <a:latin typeface="Quicksand"/>
                <a:ea typeface="Quicksand"/>
                <a:cs typeface="Quicksand"/>
                <a:sym typeface="Quicksand"/>
              </a:endParaRPr>
            </a:p>
          </p:txBody>
        </p:sp>
      </p:grpSp>
      <p:grpSp>
        <p:nvGrpSpPr>
          <p:cNvPr id="141" name="Google Shape;141;p31"/>
          <p:cNvGrpSpPr/>
          <p:nvPr/>
        </p:nvGrpSpPr>
        <p:grpSpPr>
          <a:xfrm>
            <a:off x="2271658" y="944366"/>
            <a:ext cx="2591999" cy="2445514"/>
            <a:chOff x="2944204" y="1189775"/>
            <a:chExt cx="3305700" cy="2778046"/>
          </a:xfrm>
        </p:grpSpPr>
        <p:sp>
          <p:nvSpPr>
            <p:cNvPr id="142" name="Google Shape;142;p31"/>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3" name="Google Shape;143;p31"/>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Understand division as a missing factor problem.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Use properties of operations to develop fluency with single-digit multiplication facts, and their related division facts.</a:t>
              </a:r>
              <a:endParaRPr sz="1200">
                <a:solidFill>
                  <a:schemeClr val="dk1"/>
                </a:solidFill>
                <a:latin typeface="Quicksand"/>
                <a:ea typeface="Quicksand"/>
                <a:cs typeface="Quicksand"/>
                <a:sym typeface="Quicksand"/>
              </a:endParaRPr>
            </a:p>
          </p:txBody>
        </p:sp>
      </p:grpSp>
      <p:sp>
        <p:nvSpPr>
          <p:cNvPr id="144" name="Google Shape;144;p31"/>
          <p:cNvSpPr txBox="1"/>
          <p:nvPr/>
        </p:nvSpPr>
        <p:spPr>
          <a:xfrm>
            <a:off x="97200" y="86375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Section A</a:t>
            </a:r>
            <a:endParaRPr sz="1200">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1-5</a:t>
            </a:r>
            <a:endParaRPr sz="1200">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3.NBT.A.2, 3.OA.A.2, 3.OA.A.3</a:t>
            </a:r>
            <a:endParaRPr sz="800">
              <a:latin typeface="Quicksand"/>
              <a:ea typeface="Quicksand"/>
              <a:cs typeface="Quicksand"/>
              <a:sym typeface="Quicksand"/>
            </a:endParaRPr>
          </a:p>
        </p:txBody>
      </p:sp>
      <p:sp>
        <p:nvSpPr>
          <p:cNvPr id="145" name="Google Shape;145;p31"/>
          <p:cNvSpPr txBox="1"/>
          <p:nvPr/>
        </p:nvSpPr>
        <p:spPr>
          <a:xfrm>
            <a:off x="21230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Section B</a:t>
            </a:r>
            <a:endParaRPr sz="1200">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6-11</a:t>
            </a:r>
            <a:endParaRPr sz="1200">
              <a:latin typeface="Quicksand"/>
              <a:ea typeface="Quicksand"/>
              <a:cs typeface="Quicksand"/>
              <a:sym typeface="Quicksand"/>
            </a:endParaRPr>
          </a:p>
          <a:p>
            <a:pPr indent="0" lvl="0" marL="0" rtl="0" algn="ctr">
              <a:spcBef>
                <a:spcPts val="0"/>
              </a:spcBef>
              <a:spcAft>
                <a:spcPts val="0"/>
              </a:spcAft>
              <a:buNone/>
            </a:pPr>
            <a:r>
              <a:rPr lang="en" sz="600">
                <a:latin typeface="Quicksand"/>
                <a:ea typeface="Quicksand"/>
                <a:cs typeface="Quicksand"/>
                <a:sym typeface="Quicksand"/>
              </a:rPr>
              <a:t>3.MD.C.7.c, 3.NBT.A.3, 3.OA.A.2, 3.OA.A.3, 3.OA.B.5, </a:t>
            </a:r>
            <a:endParaRPr sz="600">
              <a:latin typeface="Quicksand"/>
              <a:ea typeface="Quicksand"/>
              <a:cs typeface="Quicksand"/>
              <a:sym typeface="Quicksand"/>
            </a:endParaRPr>
          </a:p>
          <a:p>
            <a:pPr indent="0" lvl="0" marL="0" rtl="0" algn="ctr">
              <a:spcBef>
                <a:spcPts val="0"/>
              </a:spcBef>
              <a:spcAft>
                <a:spcPts val="0"/>
              </a:spcAft>
              <a:buNone/>
            </a:pPr>
            <a:r>
              <a:rPr lang="en" sz="600">
                <a:latin typeface="Quicksand"/>
                <a:ea typeface="Quicksand"/>
                <a:cs typeface="Quicksand"/>
                <a:sym typeface="Quicksand"/>
              </a:rPr>
              <a:t>3.OA.B.6, 3.OA.C.7, 3.OA.D.9</a:t>
            </a:r>
            <a:endParaRPr sz="600">
              <a:latin typeface="Quicksand"/>
              <a:ea typeface="Quicksand"/>
              <a:cs typeface="Quicksand"/>
              <a:sym typeface="Quicksand"/>
            </a:endParaRPr>
          </a:p>
        </p:txBody>
      </p:sp>
      <p:sp>
        <p:nvSpPr>
          <p:cNvPr id="146" name="Google Shape;146;p31"/>
          <p:cNvSpPr txBox="1"/>
          <p:nvPr/>
        </p:nvSpPr>
        <p:spPr>
          <a:xfrm>
            <a:off x="4554450" y="894213"/>
            <a:ext cx="22440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Section C</a:t>
            </a:r>
            <a:endParaRPr sz="1200">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12-17</a:t>
            </a:r>
            <a:endParaRPr sz="1200">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3.MD.C.7.c, 3.NBT.A.3, 3.OA.A.3, 3.OA.B.5, 3.OA.D.8</a:t>
            </a:r>
            <a:endParaRPr sz="7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47" name="Google Shape;147;p31"/>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4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Relating Multiplication to Division</a:t>
            </a:r>
            <a:endParaRPr sz="1800">
              <a:latin typeface="Hepta Slab"/>
              <a:ea typeface="Hepta Slab"/>
              <a:cs typeface="Hepta Slab"/>
              <a:sym typeface="Hepta Slab"/>
            </a:endParaRPr>
          </a:p>
        </p:txBody>
      </p:sp>
      <p:sp>
        <p:nvSpPr>
          <p:cNvPr id="148" name="Google Shape;148;p31"/>
          <p:cNvSpPr txBox="1"/>
          <p:nvPr/>
        </p:nvSpPr>
        <p:spPr>
          <a:xfrm>
            <a:off x="6556525" y="881200"/>
            <a:ext cx="2410800" cy="74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Section D</a:t>
            </a:r>
            <a:endParaRPr sz="1200">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18-23</a:t>
            </a:r>
            <a:endParaRPr sz="1200">
              <a:latin typeface="Quicksand"/>
              <a:ea typeface="Quicksand"/>
              <a:cs typeface="Quicksand"/>
              <a:sym typeface="Quicksand"/>
            </a:endParaRPr>
          </a:p>
          <a:p>
            <a:pPr indent="0" lvl="0" marL="0" rtl="0" algn="ctr">
              <a:spcBef>
                <a:spcPts val="0"/>
              </a:spcBef>
              <a:spcAft>
                <a:spcPts val="0"/>
              </a:spcAft>
              <a:buNone/>
            </a:pPr>
            <a:r>
              <a:rPr lang="en" sz="600">
                <a:latin typeface="Quicksand"/>
                <a:ea typeface="Quicksand"/>
                <a:cs typeface="Quicksand"/>
                <a:sym typeface="Quicksand"/>
              </a:rPr>
              <a:t>3.MD.C.7, 3.NBT.A.3, 3.OA.A.2, 3.OA.A.3, 3.OA.A.4,</a:t>
            </a:r>
            <a:endParaRPr sz="600">
              <a:latin typeface="Quicksand"/>
              <a:ea typeface="Quicksand"/>
              <a:cs typeface="Quicksand"/>
              <a:sym typeface="Quicksand"/>
            </a:endParaRPr>
          </a:p>
          <a:p>
            <a:pPr indent="0" lvl="0" marL="0" rtl="0" algn="ctr">
              <a:spcBef>
                <a:spcPts val="0"/>
              </a:spcBef>
              <a:spcAft>
                <a:spcPts val="0"/>
              </a:spcAft>
              <a:buNone/>
            </a:pPr>
            <a:r>
              <a:rPr lang="en" sz="600">
                <a:latin typeface="Quicksand"/>
                <a:ea typeface="Quicksand"/>
                <a:cs typeface="Quicksand"/>
                <a:sym typeface="Quicksand"/>
              </a:rPr>
              <a:t> 3.OA.B.5, 3.OA.C.7, 3.OA.D.8 </a:t>
            </a:r>
            <a:endParaRPr sz="6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49" name="Google Shape;149;p31"/>
          <p:cNvPicPr preferRelativeResize="0"/>
          <p:nvPr/>
        </p:nvPicPr>
        <p:blipFill>
          <a:blip r:embed="rId3">
            <a:alphaModFix/>
          </a:blip>
          <a:stretch>
            <a:fillRect/>
          </a:stretch>
        </p:blipFill>
        <p:spPr>
          <a:xfrm>
            <a:off x="117025" y="3326114"/>
            <a:ext cx="2459100" cy="788761"/>
          </a:xfrm>
          <a:prstGeom prst="rect">
            <a:avLst/>
          </a:prstGeom>
          <a:noFill/>
          <a:ln>
            <a:noFill/>
          </a:ln>
        </p:spPr>
      </p:pic>
      <p:pic>
        <p:nvPicPr>
          <p:cNvPr id="150" name="Google Shape;150;p31"/>
          <p:cNvPicPr preferRelativeResize="0"/>
          <p:nvPr/>
        </p:nvPicPr>
        <p:blipFill>
          <a:blip r:embed="rId4">
            <a:alphaModFix/>
          </a:blip>
          <a:stretch>
            <a:fillRect/>
          </a:stretch>
        </p:blipFill>
        <p:spPr>
          <a:xfrm>
            <a:off x="2899997" y="3997626"/>
            <a:ext cx="1335303" cy="652800"/>
          </a:xfrm>
          <a:prstGeom prst="rect">
            <a:avLst/>
          </a:prstGeom>
          <a:noFill/>
          <a:ln>
            <a:noFill/>
          </a:ln>
        </p:spPr>
      </p:pic>
      <p:pic>
        <p:nvPicPr>
          <p:cNvPr id="151" name="Google Shape;151;p31"/>
          <p:cNvPicPr preferRelativeResize="0"/>
          <p:nvPr/>
        </p:nvPicPr>
        <p:blipFill>
          <a:blip r:embed="rId5">
            <a:alphaModFix/>
          </a:blip>
          <a:stretch>
            <a:fillRect/>
          </a:stretch>
        </p:blipFill>
        <p:spPr>
          <a:xfrm>
            <a:off x="5205025" y="3389875"/>
            <a:ext cx="1042175" cy="369625"/>
          </a:xfrm>
          <a:prstGeom prst="rect">
            <a:avLst/>
          </a:prstGeom>
          <a:noFill/>
          <a:ln>
            <a:noFill/>
          </a:ln>
        </p:spPr>
      </p:pic>
      <p:pic>
        <p:nvPicPr>
          <p:cNvPr id="152" name="Google Shape;152;p31"/>
          <p:cNvPicPr preferRelativeResize="0"/>
          <p:nvPr/>
        </p:nvPicPr>
        <p:blipFill>
          <a:blip r:embed="rId6">
            <a:alphaModFix/>
          </a:blip>
          <a:stretch>
            <a:fillRect/>
          </a:stretch>
        </p:blipFill>
        <p:spPr>
          <a:xfrm>
            <a:off x="5095937" y="3817273"/>
            <a:ext cx="1260360" cy="369625"/>
          </a:xfrm>
          <a:prstGeom prst="rect">
            <a:avLst/>
          </a:prstGeom>
          <a:noFill/>
          <a:ln>
            <a:noFill/>
          </a:ln>
        </p:spPr>
      </p:pic>
      <p:pic>
        <p:nvPicPr>
          <p:cNvPr id="153" name="Google Shape;153;p31"/>
          <p:cNvPicPr preferRelativeResize="0"/>
          <p:nvPr/>
        </p:nvPicPr>
        <p:blipFill>
          <a:blip r:embed="rId7">
            <a:alphaModFix/>
          </a:blip>
          <a:stretch>
            <a:fillRect/>
          </a:stretch>
        </p:blipFill>
        <p:spPr>
          <a:xfrm>
            <a:off x="5289775" y="4378247"/>
            <a:ext cx="1042175" cy="425378"/>
          </a:xfrm>
          <a:prstGeom prst="rect">
            <a:avLst/>
          </a:prstGeom>
          <a:noFill/>
          <a:ln>
            <a:noFill/>
          </a:ln>
        </p:spPr>
      </p:pic>
      <p:pic>
        <p:nvPicPr>
          <p:cNvPr id="154" name="Google Shape;154;p31"/>
          <p:cNvPicPr preferRelativeResize="0"/>
          <p:nvPr/>
        </p:nvPicPr>
        <p:blipFill rotWithShape="1">
          <a:blip r:embed="rId8">
            <a:alphaModFix/>
          </a:blip>
          <a:srcRect b="0" l="0" r="66941" t="0"/>
          <a:stretch/>
        </p:blipFill>
        <p:spPr>
          <a:xfrm>
            <a:off x="7420350" y="3432138"/>
            <a:ext cx="999330" cy="576725"/>
          </a:xfrm>
          <a:prstGeom prst="rect">
            <a:avLst/>
          </a:prstGeom>
          <a:noFill/>
          <a:ln>
            <a:noFill/>
          </a:ln>
        </p:spPr>
      </p:pic>
      <p:pic>
        <p:nvPicPr>
          <p:cNvPr id="155" name="Google Shape;155;p31"/>
          <p:cNvPicPr preferRelativeResize="0"/>
          <p:nvPr/>
        </p:nvPicPr>
        <p:blipFill rotWithShape="1">
          <a:blip r:embed="rId8">
            <a:alphaModFix/>
          </a:blip>
          <a:srcRect b="0" l="73217" r="0" t="0"/>
          <a:stretch/>
        </p:blipFill>
        <p:spPr>
          <a:xfrm>
            <a:off x="7515225" y="4186900"/>
            <a:ext cx="809576" cy="576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9" name="Shape 159"/>
        <p:cNvGrpSpPr/>
        <p:nvPr/>
      </p:nvGrpSpPr>
      <p:grpSpPr>
        <a:xfrm>
          <a:off x="0" y="0"/>
          <a:ext cx="0" cy="0"/>
          <a:chOff x="0" y="0"/>
          <a:chExt cx="0" cy="0"/>
        </a:xfrm>
      </p:grpSpPr>
      <p:sp>
        <p:nvSpPr>
          <p:cNvPr id="160" name="Google Shape;160;p32"/>
          <p:cNvSpPr txBox="1"/>
          <p:nvPr>
            <p:ph type="ctrTitle"/>
          </p:nvPr>
        </p:nvSpPr>
        <p:spPr>
          <a:xfrm>
            <a:off x="1973825" y="595975"/>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4 Quick Links</a:t>
            </a:r>
            <a:endParaRPr sz="3200">
              <a:solidFill>
                <a:srgbClr val="434343"/>
              </a:solidFill>
              <a:latin typeface="Gayathri"/>
              <a:ea typeface="Gayathri"/>
              <a:cs typeface="Gayathri"/>
              <a:sym typeface="Gayathri"/>
            </a:endParaRPr>
          </a:p>
        </p:txBody>
      </p:sp>
      <p:sp>
        <p:nvSpPr>
          <p:cNvPr id="161" name="Google Shape;161;p32">
            <a:hlinkClick action="ppaction://hlinksldjump" r:id="rId3"/>
          </p:cNvPr>
          <p:cNvSpPr txBox="1"/>
          <p:nvPr/>
        </p:nvSpPr>
        <p:spPr>
          <a:xfrm>
            <a:off x="578075" y="12655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9E9E9E"/>
              </a:solidFill>
              <a:latin typeface="Hepta Slab"/>
              <a:ea typeface="Hepta Slab"/>
              <a:cs typeface="Hepta Slab"/>
              <a:sym typeface="Hepta Slab"/>
            </a:endParaRPr>
          </a:p>
        </p:txBody>
      </p:sp>
      <p:sp>
        <p:nvSpPr>
          <p:cNvPr id="162" name="Google Shape;162;p32">
            <a:hlinkClick action="ppaction://hlinksldjump" r:id="rId5"/>
          </p:cNvPr>
          <p:cNvSpPr txBox="1"/>
          <p:nvPr/>
        </p:nvSpPr>
        <p:spPr>
          <a:xfrm>
            <a:off x="1382550" y="1250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9E9E9E"/>
              </a:solidFill>
              <a:latin typeface="Hepta Slab"/>
              <a:ea typeface="Hepta Slab"/>
              <a:cs typeface="Hepta Slab"/>
              <a:sym typeface="Hepta Slab"/>
            </a:endParaRPr>
          </a:p>
        </p:txBody>
      </p:sp>
      <p:sp>
        <p:nvSpPr>
          <p:cNvPr id="163" name="Google Shape;163;p32">
            <a:hlinkClick action="ppaction://hlinksldjump" r:id="rId7"/>
          </p:cNvPr>
          <p:cNvSpPr txBox="1"/>
          <p:nvPr/>
        </p:nvSpPr>
        <p:spPr>
          <a:xfrm>
            <a:off x="2187025" y="1250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9E9E9E"/>
              </a:solidFill>
              <a:latin typeface="Hepta Slab"/>
              <a:ea typeface="Hepta Slab"/>
              <a:cs typeface="Hepta Slab"/>
              <a:sym typeface="Hepta Slab"/>
            </a:endParaRPr>
          </a:p>
        </p:txBody>
      </p:sp>
      <p:sp>
        <p:nvSpPr>
          <p:cNvPr id="164" name="Google Shape;164;p32">
            <a:hlinkClick action="ppaction://hlinksldjump" r:id="rId9"/>
          </p:cNvPr>
          <p:cNvSpPr txBox="1"/>
          <p:nvPr/>
        </p:nvSpPr>
        <p:spPr>
          <a:xfrm>
            <a:off x="2991500" y="1239050"/>
            <a:ext cx="645300" cy="7932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9E9E9E"/>
              </a:solidFill>
              <a:latin typeface="Hepta Slab"/>
              <a:ea typeface="Hepta Slab"/>
              <a:cs typeface="Hepta Slab"/>
              <a:sym typeface="Hepta Slab"/>
            </a:endParaRPr>
          </a:p>
        </p:txBody>
      </p:sp>
      <p:sp>
        <p:nvSpPr>
          <p:cNvPr id="165" name="Google Shape;165;p32">
            <a:hlinkClick action="ppaction://hlinksldjump" r:id="rId11"/>
          </p:cNvPr>
          <p:cNvSpPr txBox="1"/>
          <p:nvPr/>
        </p:nvSpPr>
        <p:spPr>
          <a:xfrm>
            <a:off x="3795975" y="12497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9E9E9E"/>
              </a:solidFill>
              <a:latin typeface="Hepta Slab"/>
              <a:ea typeface="Hepta Slab"/>
              <a:cs typeface="Hepta Slab"/>
              <a:sym typeface="Hepta Slab"/>
            </a:endParaRPr>
          </a:p>
        </p:txBody>
      </p:sp>
      <p:sp>
        <p:nvSpPr>
          <p:cNvPr id="166" name="Google Shape;166;p32">
            <a:hlinkClick action="ppaction://hlinksldjump" r:id="rId14"/>
          </p:cNvPr>
          <p:cNvSpPr txBox="1"/>
          <p:nvPr/>
        </p:nvSpPr>
        <p:spPr>
          <a:xfrm>
            <a:off x="4600450" y="12497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9E9E9E"/>
              </a:solidFill>
              <a:latin typeface="Hepta Slab"/>
              <a:ea typeface="Hepta Slab"/>
              <a:cs typeface="Hepta Slab"/>
              <a:sym typeface="Hepta Slab"/>
            </a:endParaRPr>
          </a:p>
        </p:txBody>
      </p:sp>
      <p:sp>
        <p:nvSpPr>
          <p:cNvPr id="167" name="Google Shape;167;p32">
            <a:hlinkClick action="ppaction://hlinksldjump" r:id="rId17"/>
          </p:cNvPr>
          <p:cNvSpPr txBox="1"/>
          <p:nvPr/>
        </p:nvSpPr>
        <p:spPr>
          <a:xfrm>
            <a:off x="5404925" y="1227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9E9E9E"/>
              </a:solidFill>
              <a:latin typeface="Hepta Slab"/>
              <a:ea typeface="Hepta Slab"/>
              <a:cs typeface="Hepta Slab"/>
              <a:sym typeface="Hepta Slab"/>
            </a:endParaRPr>
          </a:p>
        </p:txBody>
      </p:sp>
      <p:sp>
        <p:nvSpPr>
          <p:cNvPr id="168" name="Google Shape;168;p32">
            <a:hlinkClick action="ppaction://hlinksldjump" r:id="rId20"/>
          </p:cNvPr>
          <p:cNvSpPr txBox="1"/>
          <p:nvPr/>
        </p:nvSpPr>
        <p:spPr>
          <a:xfrm>
            <a:off x="6209400" y="12563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9E9E9E"/>
              </a:solidFill>
              <a:latin typeface="Hepta Slab"/>
              <a:ea typeface="Hepta Slab"/>
              <a:cs typeface="Hepta Slab"/>
              <a:sym typeface="Hepta Slab"/>
            </a:endParaRPr>
          </a:p>
        </p:txBody>
      </p:sp>
      <p:sp>
        <p:nvSpPr>
          <p:cNvPr id="169" name="Google Shape;169;p32">
            <a:hlinkClick action="ppaction://hlinksldjump" r:id="rId23"/>
          </p:cNvPr>
          <p:cNvSpPr txBox="1"/>
          <p:nvPr/>
        </p:nvSpPr>
        <p:spPr>
          <a:xfrm>
            <a:off x="578063" y="24404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9E9E9E"/>
              </a:solidFill>
              <a:latin typeface="Hepta Slab"/>
              <a:ea typeface="Hepta Slab"/>
              <a:cs typeface="Hepta Slab"/>
              <a:sym typeface="Hepta Slab"/>
            </a:endParaRPr>
          </a:p>
        </p:txBody>
      </p:sp>
      <p:pic>
        <p:nvPicPr>
          <p:cNvPr id="170" name="Google Shape;170;p32">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71" name="Google Shape;171;p32">
            <a:hlinkClick r:id="rId28"/>
          </p:cNvPr>
          <p:cNvPicPr preferRelativeResize="0"/>
          <p:nvPr/>
        </p:nvPicPr>
        <p:blipFill>
          <a:blip r:embed="rId29">
            <a:alphaModFix/>
          </a:blip>
          <a:stretch>
            <a:fillRect/>
          </a:stretch>
        </p:blipFill>
        <p:spPr>
          <a:xfrm>
            <a:off x="8000224" y="3390161"/>
            <a:ext cx="580025" cy="506289"/>
          </a:xfrm>
          <a:prstGeom prst="rect">
            <a:avLst/>
          </a:prstGeom>
          <a:noFill/>
          <a:ln cap="flat" cmpd="sng" w="38100">
            <a:solidFill>
              <a:srgbClr val="595959"/>
            </a:solidFill>
            <a:prstDash val="solid"/>
            <a:round/>
            <a:headEnd len="sm" w="sm" type="none"/>
            <a:tailEnd len="sm" w="sm" type="none"/>
          </a:ln>
        </p:spPr>
      </p:pic>
      <p:sp>
        <p:nvSpPr>
          <p:cNvPr id="172" name="Google Shape;172;p32">
            <a:hlinkClick action="ppaction://hlinksldjump" r:id="rId30"/>
          </p:cNvPr>
          <p:cNvSpPr txBox="1"/>
          <p:nvPr/>
        </p:nvSpPr>
        <p:spPr>
          <a:xfrm>
            <a:off x="1382550" y="24330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9E9E9E"/>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9E9E9E"/>
              </a:solidFill>
              <a:latin typeface="Hepta Slab"/>
              <a:ea typeface="Hepta Slab"/>
              <a:cs typeface="Hepta Slab"/>
              <a:sym typeface="Hepta Slab"/>
            </a:endParaRPr>
          </a:p>
        </p:txBody>
      </p:sp>
      <p:grpSp>
        <p:nvGrpSpPr>
          <p:cNvPr id="173" name="Google Shape;173;p32"/>
          <p:cNvGrpSpPr/>
          <p:nvPr/>
        </p:nvGrpSpPr>
        <p:grpSpPr>
          <a:xfrm>
            <a:off x="8000373" y="283909"/>
            <a:ext cx="780563" cy="669288"/>
            <a:chOff x="570875" y="4322250"/>
            <a:chExt cx="443300" cy="443325"/>
          </a:xfrm>
        </p:grpSpPr>
        <p:sp>
          <p:nvSpPr>
            <p:cNvPr id="174" name="Google Shape;174;p32"/>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2"/>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2"/>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2"/>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 name="Google Shape;178;p32">
            <a:hlinkClick action="ppaction://hlinksldjump" r:id="rId33"/>
          </p:cNvPr>
          <p:cNvSpPr txBox="1"/>
          <p:nvPr/>
        </p:nvSpPr>
        <p:spPr>
          <a:xfrm>
            <a:off x="2187013" y="24330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9E9E9E"/>
              </a:solidFill>
              <a:latin typeface="Hepta Slab"/>
              <a:ea typeface="Hepta Slab"/>
              <a:cs typeface="Hepta Slab"/>
              <a:sym typeface="Hepta Slab"/>
            </a:endParaRPr>
          </a:p>
        </p:txBody>
      </p:sp>
      <p:sp>
        <p:nvSpPr>
          <p:cNvPr id="179" name="Google Shape;179;p32">
            <a:hlinkClick action="ppaction://hlinksldjump" r:id="rId36"/>
          </p:cNvPr>
          <p:cNvSpPr txBox="1"/>
          <p:nvPr/>
        </p:nvSpPr>
        <p:spPr>
          <a:xfrm>
            <a:off x="2991488" y="24156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7">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38">
                  <a:extLst>
                    <a:ext uri="{A12FA001-AC4F-418D-AE19-62706E023703}">
                      <ahyp:hlinkClr val="tx"/>
                    </a:ext>
                  </a:extLst>
                </a:hlinkClick>
              </a:rPr>
              <a:t>2</a:t>
            </a:r>
            <a:endParaRPr b="1" sz="1800">
              <a:solidFill>
                <a:srgbClr val="9E9E9E"/>
              </a:solidFill>
              <a:latin typeface="Hepta Slab"/>
              <a:ea typeface="Hepta Slab"/>
              <a:cs typeface="Hepta Slab"/>
              <a:sym typeface="Hepta Slab"/>
            </a:endParaRPr>
          </a:p>
        </p:txBody>
      </p:sp>
      <p:sp>
        <p:nvSpPr>
          <p:cNvPr id="180" name="Google Shape;180;p32">
            <a:hlinkClick action="ppaction://hlinksldjump" r:id="rId39"/>
          </p:cNvPr>
          <p:cNvSpPr txBox="1"/>
          <p:nvPr/>
        </p:nvSpPr>
        <p:spPr>
          <a:xfrm>
            <a:off x="3795975" y="24325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0">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41">
                  <a:extLst>
                    <a:ext uri="{A12FA001-AC4F-418D-AE19-62706E023703}">
                      <ahyp:hlinkClr val="tx"/>
                    </a:ext>
                  </a:extLst>
                </a:hlinkClick>
              </a:rPr>
              <a:t>3</a:t>
            </a:r>
            <a:endParaRPr b="1" sz="1800">
              <a:solidFill>
                <a:srgbClr val="9E9E9E"/>
              </a:solidFill>
              <a:latin typeface="Hepta Slab"/>
              <a:ea typeface="Hepta Slab"/>
              <a:cs typeface="Hepta Slab"/>
              <a:sym typeface="Hepta Slab"/>
            </a:endParaRPr>
          </a:p>
        </p:txBody>
      </p:sp>
      <p:sp>
        <p:nvSpPr>
          <p:cNvPr id="181" name="Google Shape;181;p32">
            <a:hlinkClick action="ppaction://hlinksldjump" r:id="rId42"/>
          </p:cNvPr>
          <p:cNvSpPr txBox="1"/>
          <p:nvPr/>
        </p:nvSpPr>
        <p:spPr>
          <a:xfrm>
            <a:off x="4600450" y="24325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3">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44">
                  <a:extLst>
                    <a:ext uri="{A12FA001-AC4F-418D-AE19-62706E023703}">
                      <ahyp:hlinkClr val="tx"/>
                    </a:ext>
                  </a:extLst>
                </a:hlinkClick>
              </a:rPr>
              <a:t>4</a:t>
            </a:r>
            <a:endParaRPr b="1" sz="1800">
              <a:solidFill>
                <a:srgbClr val="9E9E9E"/>
              </a:solidFill>
              <a:latin typeface="Hepta Slab"/>
              <a:ea typeface="Hepta Slab"/>
              <a:cs typeface="Hepta Slab"/>
              <a:sym typeface="Hepta Slab"/>
            </a:endParaRPr>
          </a:p>
        </p:txBody>
      </p:sp>
      <p:sp>
        <p:nvSpPr>
          <p:cNvPr id="182" name="Google Shape;182;p32">
            <a:hlinkClick action="ppaction://hlinksldjump" r:id="rId45"/>
          </p:cNvPr>
          <p:cNvSpPr txBox="1"/>
          <p:nvPr/>
        </p:nvSpPr>
        <p:spPr>
          <a:xfrm>
            <a:off x="5404925" y="24214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6">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47">
                  <a:extLst>
                    <a:ext uri="{A12FA001-AC4F-418D-AE19-62706E023703}">
                      <ahyp:hlinkClr val="tx"/>
                    </a:ext>
                  </a:extLst>
                </a:hlinkClick>
              </a:rPr>
              <a:t>5</a:t>
            </a:r>
            <a:endParaRPr b="1" sz="1800">
              <a:solidFill>
                <a:srgbClr val="9E9E9E"/>
              </a:solidFill>
              <a:latin typeface="Hepta Slab"/>
              <a:ea typeface="Hepta Slab"/>
              <a:cs typeface="Hepta Slab"/>
              <a:sym typeface="Hepta Slab"/>
            </a:endParaRPr>
          </a:p>
        </p:txBody>
      </p:sp>
      <p:pic>
        <p:nvPicPr>
          <p:cNvPr id="183" name="Google Shape;183;p32">
            <a:hlinkClick r:id="rId48"/>
          </p:cNvPr>
          <p:cNvPicPr preferRelativeResize="0"/>
          <p:nvPr/>
        </p:nvPicPr>
        <p:blipFill>
          <a:blip r:embed="rId49">
            <a:alphaModFix/>
          </a:blip>
          <a:stretch>
            <a:fillRect/>
          </a:stretch>
        </p:blipFill>
        <p:spPr>
          <a:xfrm>
            <a:off x="8015887" y="2440463"/>
            <a:ext cx="580025" cy="564587"/>
          </a:xfrm>
          <a:prstGeom prst="rect">
            <a:avLst/>
          </a:prstGeom>
          <a:noFill/>
          <a:ln cap="flat" cmpd="sng" w="28575">
            <a:solidFill>
              <a:srgbClr val="595959"/>
            </a:solidFill>
            <a:prstDash val="solid"/>
            <a:round/>
            <a:headEnd len="sm" w="sm" type="none"/>
            <a:tailEnd len="sm" w="sm" type="none"/>
          </a:ln>
        </p:spPr>
      </p:pic>
      <p:sp>
        <p:nvSpPr>
          <p:cNvPr id="184" name="Google Shape;184;p32">
            <a:hlinkClick action="ppaction://hlinksldjump" r:id="rId50"/>
          </p:cNvPr>
          <p:cNvSpPr txBox="1"/>
          <p:nvPr/>
        </p:nvSpPr>
        <p:spPr>
          <a:xfrm>
            <a:off x="6209400" y="24156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51">
                  <a:extLst>
                    <a:ext uri="{A12FA001-AC4F-418D-AE19-62706E023703}">
                      <ahyp:hlinkClr val="tx"/>
                    </a:ext>
                  </a:extLst>
                </a:hlinkClick>
              </a:rPr>
              <a:t>L1</a:t>
            </a:r>
            <a:r>
              <a:rPr b="1" lang="en" sz="1800">
                <a:solidFill>
                  <a:srgbClr val="9E9E9E"/>
                </a:solidFill>
                <a:latin typeface="Hepta Slab"/>
                <a:ea typeface="Hepta Slab"/>
                <a:cs typeface="Hepta Slab"/>
                <a:sym typeface="Hepta Slab"/>
              </a:rPr>
              <a:t>6</a:t>
            </a:r>
            <a:endParaRPr b="1" sz="1800">
              <a:solidFill>
                <a:srgbClr val="9E9E9E"/>
              </a:solidFill>
              <a:latin typeface="Hepta Slab"/>
              <a:ea typeface="Hepta Slab"/>
              <a:cs typeface="Hepta Slab"/>
              <a:sym typeface="Hepta Slab"/>
            </a:endParaRPr>
          </a:p>
        </p:txBody>
      </p:sp>
      <p:sp>
        <p:nvSpPr>
          <p:cNvPr id="185" name="Google Shape;185;p32">
            <a:hlinkClick action="ppaction://hlinksldjump" r:id="rId52"/>
          </p:cNvPr>
          <p:cNvSpPr txBox="1"/>
          <p:nvPr/>
        </p:nvSpPr>
        <p:spPr>
          <a:xfrm>
            <a:off x="578075"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53">
                  <a:extLst>
                    <a:ext uri="{A12FA001-AC4F-418D-AE19-62706E023703}">
                      <ahyp:hlinkClr val="tx"/>
                    </a:ext>
                  </a:extLst>
                </a:hlinkClick>
              </a:rPr>
              <a:t>L1</a:t>
            </a:r>
            <a:r>
              <a:rPr b="1" lang="en" sz="1800">
                <a:solidFill>
                  <a:srgbClr val="9E9E9E"/>
                </a:solidFill>
                <a:latin typeface="Hepta Slab"/>
                <a:ea typeface="Hepta Slab"/>
                <a:cs typeface="Hepta Slab"/>
                <a:sym typeface="Hepta Slab"/>
              </a:rPr>
              <a:t>7</a:t>
            </a:r>
            <a:endParaRPr b="1" sz="1800">
              <a:solidFill>
                <a:srgbClr val="9E9E9E"/>
              </a:solidFill>
              <a:latin typeface="Hepta Slab"/>
              <a:ea typeface="Hepta Slab"/>
              <a:cs typeface="Hepta Slab"/>
              <a:sym typeface="Hepta Slab"/>
            </a:endParaRPr>
          </a:p>
        </p:txBody>
      </p:sp>
      <p:sp>
        <p:nvSpPr>
          <p:cNvPr id="186" name="Google Shape;186;p32">
            <a:hlinkClick action="ppaction://hlinksldjump" r:id="rId54"/>
          </p:cNvPr>
          <p:cNvSpPr txBox="1"/>
          <p:nvPr/>
        </p:nvSpPr>
        <p:spPr>
          <a:xfrm>
            <a:off x="1382550"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55">
                  <a:extLst>
                    <a:ext uri="{A12FA001-AC4F-418D-AE19-62706E023703}">
                      <ahyp:hlinkClr val="tx"/>
                    </a:ext>
                  </a:extLst>
                </a:hlinkClick>
              </a:rPr>
              <a:t>L1</a:t>
            </a:r>
            <a:r>
              <a:rPr b="1" lang="en" sz="1800">
                <a:solidFill>
                  <a:srgbClr val="9E9E9E"/>
                </a:solidFill>
                <a:latin typeface="Hepta Slab"/>
                <a:ea typeface="Hepta Slab"/>
                <a:cs typeface="Hepta Slab"/>
                <a:sym typeface="Hepta Slab"/>
              </a:rPr>
              <a:t>8</a:t>
            </a:r>
            <a:endParaRPr b="1" sz="1800">
              <a:solidFill>
                <a:srgbClr val="9E9E9E"/>
              </a:solidFill>
              <a:latin typeface="Hepta Slab"/>
              <a:ea typeface="Hepta Slab"/>
              <a:cs typeface="Hepta Slab"/>
              <a:sym typeface="Hepta Slab"/>
            </a:endParaRPr>
          </a:p>
        </p:txBody>
      </p:sp>
      <p:sp>
        <p:nvSpPr>
          <p:cNvPr id="187" name="Google Shape;187;p32">
            <a:hlinkClick action="ppaction://hlinksldjump" r:id="rId56"/>
          </p:cNvPr>
          <p:cNvSpPr txBox="1"/>
          <p:nvPr/>
        </p:nvSpPr>
        <p:spPr>
          <a:xfrm>
            <a:off x="2187025"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57">
                  <a:extLst>
                    <a:ext uri="{A12FA001-AC4F-418D-AE19-62706E023703}">
                      <ahyp:hlinkClr val="tx"/>
                    </a:ext>
                  </a:extLst>
                </a:hlinkClick>
              </a:rPr>
              <a:t>L1</a:t>
            </a:r>
            <a:r>
              <a:rPr b="1" lang="en" sz="1800">
                <a:solidFill>
                  <a:srgbClr val="9E9E9E"/>
                </a:solidFill>
                <a:latin typeface="Hepta Slab"/>
                <a:ea typeface="Hepta Slab"/>
                <a:cs typeface="Hepta Slab"/>
                <a:sym typeface="Hepta Slab"/>
              </a:rPr>
              <a:t>9</a:t>
            </a:r>
            <a:endParaRPr b="1" sz="1800">
              <a:solidFill>
                <a:srgbClr val="9E9E9E"/>
              </a:solidFill>
              <a:latin typeface="Hepta Slab"/>
              <a:ea typeface="Hepta Slab"/>
              <a:cs typeface="Hepta Slab"/>
              <a:sym typeface="Hepta Slab"/>
            </a:endParaRPr>
          </a:p>
        </p:txBody>
      </p:sp>
      <p:sp>
        <p:nvSpPr>
          <p:cNvPr id="188" name="Google Shape;188;p32">
            <a:hlinkClick action="ppaction://hlinksldjump" r:id="rId58"/>
          </p:cNvPr>
          <p:cNvSpPr txBox="1"/>
          <p:nvPr/>
        </p:nvSpPr>
        <p:spPr>
          <a:xfrm>
            <a:off x="2991500" y="36153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9E9E9E"/>
                </a:solidFill>
                <a:latin typeface="Hepta Slab"/>
                <a:ea typeface="Hepta Slab"/>
                <a:cs typeface="Hepta Slab"/>
                <a:sym typeface="Hepta Slab"/>
                <a:hlinkClick action="ppaction://hlinksldjump" r:id="rId59">
                  <a:extLst>
                    <a:ext uri="{A12FA001-AC4F-418D-AE19-62706E023703}">
                      <ahyp:hlinkClr val="tx"/>
                    </a:ext>
                  </a:extLst>
                </a:hlinkClick>
              </a:rPr>
              <a:t>L</a:t>
            </a:r>
            <a:r>
              <a:rPr b="1" lang="en" sz="1700" u="sng">
                <a:solidFill>
                  <a:srgbClr val="9E9E9E"/>
                </a:solidFill>
                <a:latin typeface="Hepta Slab"/>
                <a:ea typeface="Hepta Slab"/>
                <a:cs typeface="Hepta Slab"/>
                <a:sym typeface="Hepta Slab"/>
                <a:hlinkClick action="ppaction://hlinksldjump" r:id="rId60">
                  <a:extLst>
                    <a:ext uri="{A12FA001-AC4F-418D-AE19-62706E023703}">
                      <ahyp:hlinkClr val="tx"/>
                    </a:ext>
                  </a:extLst>
                </a:hlinkClick>
              </a:rPr>
              <a:t>20</a:t>
            </a:r>
            <a:endParaRPr b="1" sz="1700">
              <a:solidFill>
                <a:srgbClr val="9E9E9E"/>
              </a:solidFill>
              <a:latin typeface="Hepta Slab"/>
              <a:ea typeface="Hepta Slab"/>
              <a:cs typeface="Hepta Slab"/>
              <a:sym typeface="Hepta Slab"/>
            </a:endParaRPr>
          </a:p>
        </p:txBody>
      </p:sp>
      <p:sp>
        <p:nvSpPr>
          <p:cNvPr id="189" name="Google Shape;189;p32">
            <a:hlinkClick action="ppaction://hlinksldjump" r:id="rId61"/>
          </p:cNvPr>
          <p:cNvSpPr txBox="1"/>
          <p:nvPr/>
        </p:nvSpPr>
        <p:spPr>
          <a:xfrm>
            <a:off x="3795975"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9E9E9E"/>
                </a:solidFill>
                <a:latin typeface="Hepta Slab"/>
                <a:ea typeface="Hepta Slab"/>
                <a:cs typeface="Hepta Slab"/>
                <a:sym typeface="Hepta Slab"/>
                <a:hlinkClick action="ppaction://hlinksldjump" r:id="rId62">
                  <a:extLst>
                    <a:ext uri="{A12FA001-AC4F-418D-AE19-62706E023703}">
                      <ahyp:hlinkClr val="tx"/>
                    </a:ext>
                  </a:extLst>
                </a:hlinkClick>
              </a:rPr>
              <a:t>L21</a:t>
            </a:r>
            <a:endParaRPr b="1" sz="1700">
              <a:solidFill>
                <a:srgbClr val="9E9E9E"/>
              </a:solidFill>
              <a:latin typeface="Hepta Slab"/>
              <a:ea typeface="Hepta Slab"/>
              <a:cs typeface="Hepta Slab"/>
              <a:sym typeface="Hepta Slab"/>
            </a:endParaRPr>
          </a:p>
        </p:txBody>
      </p:sp>
      <p:sp>
        <p:nvSpPr>
          <p:cNvPr id="190" name="Google Shape;190;p32">
            <a:hlinkClick action="ppaction://hlinksldjump" r:id="rId63"/>
          </p:cNvPr>
          <p:cNvSpPr txBox="1"/>
          <p:nvPr/>
        </p:nvSpPr>
        <p:spPr>
          <a:xfrm>
            <a:off x="4600450"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9E9E9E"/>
                </a:solidFill>
                <a:latin typeface="Hepta Slab"/>
                <a:ea typeface="Hepta Slab"/>
                <a:cs typeface="Hepta Slab"/>
                <a:sym typeface="Hepta Slab"/>
                <a:hlinkClick action="ppaction://hlinksldjump" r:id="rId64">
                  <a:extLst>
                    <a:ext uri="{A12FA001-AC4F-418D-AE19-62706E023703}">
                      <ahyp:hlinkClr val="tx"/>
                    </a:ext>
                  </a:extLst>
                </a:hlinkClick>
              </a:rPr>
              <a:t>L2</a:t>
            </a:r>
            <a:r>
              <a:rPr b="1" lang="en" sz="1700">
                <a:solidFill>
                  <a:srgbClr val="9E9E9E"/>
                </a:solidFill>
                <a:latin typeface="Hepta Slab"/>
                <a:ea typeface="Hepta Slab"/>
                <a:cs typeface="Hepta Slab"/>
                <a:sym typeface="Hepta Slab"/>
              </a:rPr>
              <a:t>2</a:t>
            </a:r>
            <a:endParaRPr b="1" sz="1700">
              <a:solidFill>
                <a:srgbClr val="9E9E9E"/>
              </a:solidFill>
              <a:latin typeface="Hepta Slab"/>
              <a:ea typeface="Hepta Slab"/>
              <a:cs typeface="Hepta Slab"/>
              <a:sym typeface="Hepta Slab"/>
            </a:endParaRPr>
          </a:p>
        </p:txBody>
      </p:sp>
      <p:sp>
        <p:nvSpPr>
          <p:cNvPr id="191" name="Google Shape;191;p32">
            <a:hlinkClick action="ppaction://hlinksldjump" r:id="rId65"/>
          </p:cNvPr>
          <p:cNvSpPr txBox="1"/>
          <p:nvPr/>
        </p:nvSpPr>
        <p:spPr>
          <a:xfrm>
            <a:off x="5404925" y="36153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9E9E9E"/>
                </a:solidFill>
                <a:latin typeface="Hepta Slab"/>
                <a:ea typeface="Hepta Slab"/>
                <a:cs typeface="Hepta Slab"/>
                <a:sym typeface="Hepta Slab"/>
                <a:hlinkClick action="ppaction://hlinksldjump" r:id="rId66">
                  <a:extLst>
                    <a:ext uri="{A12FA001-AC4F-418D-AE19-62706E023703}">
                      <ahyp:hlinkClr val="tx"/>
                    </a:ext>
                  </a:extLst>
                </a:hlinkClick>
              </a:rPr>
              <a:t>L2</a:t>
            </a:r>
            <a:r>
              <a:rPr b="1" lang="en" sz="1700">
                <a:solidFill>
                  <a:srgbClr val="9E9E9E"/>
                </a:solidFill>
                <a:latin typeface="Hepta Slab"/>
                <a:ea typeface="Hepta Slab"/>
                <a:cs typeface="Hepta Slab"/>
                <a:sym typeface="Hepta Slab"/>
              </a:rPr>
              <a:t>3</a:t>
            </a:r>
            <a:endParaRPr b="1" sz="1700">
              <a:solidFill>
                <a:srgbClr val="9E9E9E"/>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95" name="Shape 195"/>
        <p:cNvGrpSpPr/>
        <p:nvPr/>
      </p:nvGrpSpPr>
      <p:grpSpPr>
        <a:xfrm>
          <a:off x="0" y="0"/>
          <a:ext cx="0" cy="0"/>
          <a:chOff x="0" y="0"/>
          <a:chExt cx="0" cy="0"/>
        </a:xfrm>
      </p:grpSpPr>
      <p:sp>
        <p:nvSpPr>
          <p:cNvPr id="196" name="Google Shape;196;p33"/>
          <p:cNvSpPr txBox="1"/>
          <p:nvPr>
            <p:ph type="ctrTitle"/>
          </p:nvPr>
        </p:nvSpPr>
        <p:spPr>
          <a:xfrm>
            <a:off x="1860300" y="2019150"/>
            <a:ext cx="5423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How Many Groups?</a:t>
            </a:r>
            <a:endParaRPr sz="4400">
              <a:solidFill>
                <a:srgbClr val="434343"/>
              </a:solidFill>
              <a:latin typeface="Hepta Slab"/>
              <a:ea typeface="Hepta Slab"/>
              <a:cs typeface="Hepta Slab"/>
              <a:sym typeface="Hepta Slab"/>
            </a:endParaRPr>
          </a:p>
        </p:txBody>
      </p:sp>
      <p:sp>
        <p:nvSpPr>
          <p:cNvPr id="197" name="Google Shape;197;p33"/>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represent and solve problems. </a:t>
            </a:r>
            <a:endParaRPr>
              <a:latin typeface="Quicksand"/>
              <a:ea typeface="Quicksand"/>
              <a:cs typeface="Quicksand"/>
              <a:sym typeface="Quicksand"/>
            </a:endParaRPr>
          </a:p>
        </p:txBody>
      </p:sp>
      <p:sp>
        <p:nvSpPr>
          <p:cNvPr id="198" name="Google Shape;198;p33"/>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3.OA.A.2, 3.OA.A.3 </a:t>
            </a:r>
            <a:endParaRPr sz="1100">
              <a:latin typeface="Quicksand"/>
              <a:ea typeface="Quicksand"/>
              <a:cs typeface="Quicksand"/>
              <a:sym typeface="Quicksand"/>
            </a:endParaRPr>
          </a:p>
        </p:txBody>
      </p:sp>
      <p:sp>
        <p:nvSpPr>
          <p:cNvPr id="200" name="Google Shape;200;p33"/>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4" name="Shape 204"/>
        <p:cNvGrpSpPr/>
        <p:nvPr/>
      </p:nvGrpSpPr>
      <p:grpSpPr>
        <a:xfrm>
          <a:off x="0" y="0"/>
          <a:ext cx="0" cy="0"/>
          <a:chOff x="0" y="0"/>
          <a:chExt cx="0" cy="0"/>
        </a:xfrm>
      </p:grpSpPr>
      <p:sp>
        <p:nvSpPr>
          <p:cNvPr id="205" name="Google Shape;205;p34"/>
          <p:cNvSpPr txBox="1"/>
          <p:nvPr>
            <p:ph type="ctrTitle"/>
          </p:nvPr>
        </p:nvSpPr>
        <p:spPr>
          <a:xfrm>
            <a:off x="685800" y="444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Apples</a:t>
            </a:r>
            <a:endParaRPr b="0" sz="3000">
              <a:solidFill>
                <a:srgbClr val="595959"/>
              </a:solidFill>
              <a:latin typeface="Hepta Slab"/>
              <a:ea typeface="Hepta Slab"/>
              <a:cs typeface="Hepta Slab"/>
              <a:sym typeface="Hepta Slab"/>
            </a:endParaRPr>
          </a:p>
        </p:txBody>
      </p:sp>
      <p:sp>
        <p:nvSpPr>
          <p:cNvPr id="206" name="Google Shape;206;p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07" name="Google Shape;207;p34"/>
          <p:cNvGrpSpPr/>
          <p:nvPr/>
        </p:nvGrpSpPr>
        <p:grpSpPr>
          <a:xfrm rot="-801400">
            <a:off x="550911" y="1697856"/>
            <a:ext cx="2343045" cy="950026"/>
            <a:chOff x="522450" y="1769275"/>
            <a:chExt cx="2343168" cy="950076"/>
          </a:xfrm>
        </p:grpSpPr>
        <p:sp>
          <p:nvSpPr>
            <p:cNvPr id="208" name="Google Shape;208;p3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210" name="Google Shape;210;p34"/>
          <p:cNvGrpSpPr/>
          <p:nvPr/>
        </p:nvGrpSpPr>
        <p:grpSpPr>
          <a:xfrm rot="862269">
            <a:off x="6307145" y="1914664"/>
            <a:ext cx="2343148" cy="950068"/>
            <a:chOff x="522450" y="1769275"/>
            <a:chExt cx="2343168" cy="950076"/>
          </a:xfrm>
        </p:grpSpPr>
        <p:sp>
          <p:nvSpPr>
            <p:cNvPr id="211" name="Google Shape;211;p3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213" name="Google Shape;213;p34"/>
          <p:cNvPicPr preferRelativeResize="0"/>
          <p:nvPr/>
        </p:nvPicPr>
        <p:blipFill>
          <a:blip r:embed="rId3">
            <a:alphaModFix/>
          </a:blip>
          <a:stretch>
            <a:fillRect/>
          </a:stretch>
        </p:blipFill>
        <p:spPr>
          <a:xfrm>
            <a:off x="3027951" y="2074672"/>
            <a:ext cx="2949101" cy="205839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7" name="Shape 217"/>
        <p:cNvGrpSpPr/>
        <p:nvPr/>
      </p:nvGrpSpPr>
      <p:grpSpPr>
        <a:xfrm>
          <a:off x="0" y="0"/>
          <a:ext cx="0" cy="0"/>
          <a:chOff x="0" y="0"/>
          <a:chExt cx="0" cy="0"/>
        </a:xfrm>
      </p:grpSpPr>
      <p:sp>
        <p:nvSpPr>
          <p:cNvPr id="218" name="Google Shape;218;p35"/>
          <p:cNvSpPr txBox="1"/>
          <p:nvPr>
            <p:ph type="ctrTitle"/>
          </p:nvPr>
        </p:nvSpPr>
        <p:spPr>
          <a:xfrm>
            <a:off x="628625" y="366700"/>
            <a:ext cx="74121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How Many Apples?</a:t>
            </a:r>
            <a:endParaRPr b="0" sz="3400">
              <a:solidFill>
                <a:srgbClr val="595959"/>
              </a:solidFill>
              <a:latin typeface="Hepta Slab"/>
              <a:ea typeface="Hepta Slab"/>
              <a:cs typeface="Hepta Slab"/>
              <a:sym typeface="Hepta Slab"/>
            </a:endParaRPr>
          </a:p>
        </p:txBody>
      </p:sp>
      <p:sp>
        <p:nvSpPr>
          <p:cNvPr id="219" name="Google Shape;219;p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20" name="Google Shape;220;p35"/>
          <p:cNvSpPr txBox="1"/>
          <p:nvPr/>
        </p:nvSpPr>
        <p:spPr>
          <a:xfrm>
            <a:off x="594450" y="1005700"/>
            <a:ext cx="7955100" cy="4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Solve each problem. Show your thinking using a drawing or a diagram. </a:t>
            </a:r>
            <a:endParaRPr b="1">
              <a:latin typeface="Quicksand"/>
              <a:ea typeface="Quicksand"/>
              <a:cs typeface="Quicksand"/>
              <a:sym typeface="Quicksand"/>
            </a:endParaRPr>
          </a:p>
        </p:txBody>
      </p:sp>
      <p:sp>
        <p:nvSpPr>
          <p:cNvPr id="221" name="Google Shape;221;p35"/>
          <p:cNvSpPr txBox="1"/>
          <p:nvPr/>
        </p:nvSpPr>
        <p:spPr>
          <a:xfrm>
            <a:off x="594450" y="1474000"/>
            <a:ext cx="3903600" cy="23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If 24 apples are put into boxes with 8 apples in each box, how many boxes are there?</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2. If 42 apples are put into boxes with 6 apples in each box, how many boxes are there? </a:t>
            </a:r>
            <a:endParaRPr sz="1900">
              <a:latin typeface="Quicksand"/>
              <a:ea typeface="Quicksand"/>
              <a:cs typeface="Quicksand"/>
              <a:sym typeface="Quicksand"/>
            </a:endParaRPr>
          </a:p>
        </p:txBody>
      </p:sp>
      <p:sp>
        <p:nvSpPr>
          <p:cNvPr id="222" name="Google Shape;222;p35"/>
          <p:cNvSpPr txBox="1"/>
          <p:nvPr/>
        </p:nvSpPr>
        <p:spPr>
          <a:xfrm>
            <a:off x="4645950" y="1474000"/>
            <a:ext cx="3903600" cy="23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3. If 32 apples are put into boxes with 4 apples in each box, how many boxes are there?</a:t>
            </a:r>
            <a:endParaRPr sz="1900">
              <a:latin typeface="Quicksand"/>
              <a:ea typeface="Quicksand"/>
              <a:cs typeface="Quicksand"/>
              <a:sym typeface="Quicksand"/>
            </a:endParaRPr>
          </a:p>
        </p:txBody>
      </p:sp>
      <p:pic>
        <p:nvPicPr>
          <p:cNvPr id="223" name="Google Shape;223;p35"/>
          <p:cNvPicPr preferRelativeResize="0"/>
          <p:nvPr/>
        </p:nvPicPr>
        <p:blipFill>
          <a:blip r:embed="rId3">
            <a:alphaModFix/>
          </a:blip>
          <a:stretch>
            <a:fillRect/>
          </a:stretch>
        </p:blipFill>
        <p:spPr>
          <a:xfrm rot="959840">
            <a:off x="5921000" y="2867500"/>
            <a:ext cx="1692800" cy="14080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7" name="Shape 227"/>
        <p:cNvGrpSpPr/>
        <p:nvPr/>
      </p:nvGrpSpPr>
      <p:grpSpPr>
        <a:xfrm>
          <a:off x="0" y="0"/>
          <a:ext cx="0" cy="0"/>
          <a:chOff x="0" y="0"/>
          <a:chExt cx="0" cy="0"/>
        </a:xfrm>
      </p:grpSpPr>
      <p:sp>
        <p:nvSpPr>
          <p:cNvPr id="228" name="Google Shape;228;p36"/>
          <p:cNvSpPr txBox="1"/>
          <p:nvPr>
            <p:ph type="ctrTitle"/>
          </p:nvPr>
        </p:nvSpPr>
        <p:spPr>
          <a:xfrm>
            <a:off x="875700" y="397750"/>
            <a:ext cx="68436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Gallery Walk</a:t>
            </a:r>
            <a:endParaRPr b="0" sz="3000">
              <a:solidFill>
                <a:srgbClr val="595959"/>
              </a:solidFill>
              <a:latin typeface="Hepta Slab"/>
              <a:ea typeface="Hepta Slab"/>
              <a:cs typeface="Hepta Slab"/>
              <a:sym typeface="Hepta Slab"/>
            </a:endParaRPr>
          </a:p>
        </p:txBody>
      </p:sp>
      <p:sp>
        <p:nvSpPr>
          <p:cNvPr id="229" name="Google Shape;229;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30" name="Google Shape;230;p36"/>
          <p:cNvSpPr txBox="1"/>
          <p:nvPr/>
        </p:nvSpPr>
        <p:spPr>
          <a:xfrm>
            <a:off x="712950" y="1108750"/>
            <a:ext cx="7718100" cy="29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ivvic"/>
                <a:ea typeface="Livvic"/>
                <a:cs typeface="Livvic"/>
                <a:sym typeface="Livvic"/>
              </a:rPr>
              <a:t>1. As you visit the posters with your partner, discuss what is the same and what is different about the thinking shown on each poster. </a:t>
            </a:r>
            <a:endParaRPr sz="2000">
              <a:latin typeface="Livvic"/>
              <a:ea typeface="Livvic"/>
              <a:cs typeface="Livvic"/>
              <a:sym typeface="Livvic"/>
            </a:endParaRPr>
          </a:p>
          <a:p>
            <a:pPr indent="0" lvl="0" marL="0" rtl="0" algn="l">
              <a:spcBef>
                <a:spcPts val="0"/>
              </a:spcBef>
              <a:spcAft>
                <a:spcPts val="0"/>
              </a:spcAft>
              <a:buNone/>
            </a:pPr>
            <a:r>
              <a:t/>
            </a:r>
            <a:endParaRPr sz="2000">
              <a:latin typeface="Livvic"/>
              <a:ea typeface="Livvic"/>
              <a:cs typeface="Livvic"/>
              <a:sym typeface="Livvic"/>
            </a:endParaRPr>
          </a:p>
          <a:p>
            <a:pPr indent="0" lvl="0" marL="0" rtl="0" algn="l">
              <a:spcBef>
                <a:spcPts val="0"/>
              </a:spcBef>
              <a:spcAft>
                <a:spcPts val="0"/>
              </a:spcAft>
              <a:buNone/>
            </a:pPr>
            <a:r>
              <a:t/>
            </a:r>
            <a:endParaRPr sz="2000">
              <a:latin typeface="Livvic"/>
              <a:ea typeface="Livvic"/>
              <a:cs typeface="Livvic"/>
              <a:sym typeface="Livvic"/>
            </a:endParaRPr>
          </a:p>
          <a:p>
            <a:pPr indent="0" lvl="0" marL="0" rtl="0" algn="l">
              <a:spcBef>
                <a:spcPts val="0"/>
              </a:spcBef>
              <a:spcAft>
                <a:spcPts val="0"/>
              </a:spcAft>
              <a:buNone/>
            </a:pPr>
            <a:r>
              <a:rPr lang="en" sz="2000">
                <a:latin typeface="Livvic"/>
                <a:ea typeface="Livvic"/>
                <a:cs typeface="Livvic"/>
                <a:sym typeface="Livvic"/>
              </a:rPr>
              <a:t>2. Now reflect on what you saw. Write down one thing that was the same and one thing that was different about the thinking shown on each poster.</a:t>
            </a:r>
            <a:endParaRPr sz="2000">
              <a:latin typeface="Livvic"/>
              <a:ea typeface="Livvic"/>
              <a:cs typeface="Livvic"/>
              <a:sym typeface="Livvic"/>
            </a:endParaRPr>
          </a:p>
        </p:txBody>
      </p:sp>
      <p:pic>
        <p:nvPicPr>
          <p:cNvPr id="231" name="Google Shape;231;p36"/>
          <p:cNvPicPr preferRelativeResize="0"/>
          <p:nvPr/>
        </p:nvPicPr>
        <p:blipFill>
          <a:blip r:embed="rId3">
            <a:alphaModFix/>
          </a:blip>
          <a:stretch>
            <a:fillRect/>
          </a:stretch>
        </p:blipFill>
        <p:spPr>
          <a:xfrm>
            <a:off x="7719300" y="3489125"/>
            <a:ext cx="935825" cy="1200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5" name="Shape 235"/>
        <p:cNvGrpSpPr/>
        <p:nvPr/>
      </p:nvGrpSpPr>
      <p:grpSpPr>
        <a:xfrm>
          <a:off x="0" y="0"/>
          <a:ext cx="0" cy="0"/>
          <a:chOff x="0" y="0"/>
          <a:chExt cx="0" cy="0"/>
        </a:xfrm>
      </p:grpSpPr>
      <p:sp>
        <p:nvSpPr>
          <p:cNvPr id="236" name="Google Shape;236;p37"/>
          <p:cNvSpPr/>
          <p:nvPr/>
        </p:nvSpPr>
        <p:spPr>
          <a:xfrm flipH="1">
            <a:off x="1056737" y="1806374"/>
            <a:ext cx="2910263" cy="247491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7"/>
          <p:cNvSpPr txBox="1"/>
          <p:nvPr/>
        </p:nvSpPr>
        <p:spPr>
          <a:xfrm>
            <a:off x="1424375" y="2083675"/>
            <a:ext cx="2213400" cy="139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The problems we solved today are division problems. How would you define division based on the problems we saw today?</a:t>
            </a:r>
            <a:endParaRPr b="1">
              <a:latin typeface="Quicksand"/>
              <a:ea typeface="Quicksand"/>
              <a:cs typeface="Quicksand"/>
              <a:sym typeface="Quicksand"/>
            </a:endParaRPr>
          </a:p>
        </p:txBody>
      </p:sp>
      <p:sp>
        <p:nvSpPr>
          <p:cNvPr id="238" name="Google Shape;238;p3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39" name="Google Shape;239;p37"/>
          <p:cNvPicPr preferRelativeResize="0"/>
          <p:nvPr/>
        </p:nvPicPr>
        <p:blipFill rotWithShape="1">
          <a:blip r:embed="rId3">
            <a:alphaModFix/>
          </a:blip>
          <a:srcRect b="7579" l="-3750" r="3750" t="-7580"/>
          <a:stretch/>
        </p:blipFill>
        <p:spPr>
          <a:xfrm>
            <a:off x="4152700" y="2855875"/>
            <a:ext cx="2701875" cy="1699400"/>
          </a:xfrm>
          <a:prstGeom prst="rect">
            <a:avLst/>
          </a:prstGeom>
          <a:noFill/>
          <a:ln>
            <a:noFill/>
          </a:ln>
        </p:spPr>
      </p:pic>
      <p:sp>
        <p:nvSpPr>
          <p:cNvPr id="240" name="Google Shape;240;p37"/>
          <p:cNvSpPr txBox="1"/>
          <p:nvPr/>
        </p:nvSpPr>
        <p:spPr>
          <a:xfrm>
            <a:off x="589350" y="535775"/>
            <a:ext cx="7243800" cy="10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solved problems about putting apples into boxes. How were these problems the same as multiplication? How were they different?</a:t>
            </a:r>
            <a:endParaRPr sz="1900">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44" name="Shape 244"/>
        <p:cNvGrpSpPr/>
        <p:nvPr/>
      </p:nvGrpSpPr>
      <p:grpSpPr>
        <a:xfrm>
          <a:off x="0" y="0"/>
          <a:ext cx="0" cy="0"/>
          <a:chOff x="0" y="0"/>
          <a:chExt cx="0" cy="0"/>
        </a:xfrm>
      </p:grpSpPr>
      <p:sp>
        <p:nvSpPr>
          <p:cNvPr id="245" name="Google Shape;245;p38"/>
          <p:cNvSpPr txBox="1"/>
          <p:nvPr>
            <p:ph type="ctrTitle"/>
          </p:nvPr>
        </p:nvSpPr>
        <p:spPr>
          <a:xfrm>
            <a:off x="610200" y="1684500"/>
            <a:ext cx="7554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How Many in Each Group?</a:t>
            </a:r>
            <a:endParaRPr sz="4400">
              <a:solidFill>
                <a:srgbClr val="434343"/>
              </a:solidFill>
              <a:latin typeface="Hepta Slab"/>
              <a:ea typeface="Hepta Slab"/>
              <a:cs typeface="Hepta Slab"/>
              <a:sym typeface="Hepta Slab"/>
            </a:endParaRPr>
          </a:p>
        </p:txBody>
      </p:sp>
      <p:sp>
        <p:nvSpPr>
          <p:cNvPr id="246" name="Google Shape;246;p38"/>
          <p:cNvSpPr txBox="1"/>
          <p:nvPr/>
        </p:nvSpPr>
        <p:spPr>
          <a:xfrm>
            <a:off x="2788775" y="24684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and solve more problems. </a:t>
            </a:r>
            <a:endParaRPr>
              <a:latin typeface="Quicksand"/>
              <a:ea typeface="Quicksand"/>
              <a:cs typeface="Quicksand"/>
              <a:sym typeface="Quicksand"/>
            </a:endParaRPr>
          </a:p>
        </p:txBody>
      </p:sp>
      <p:sp>
        <p:nvSpPr>
          <p:cNvPr id="247" name="Google Shape;247;p38"/>
          <p:cNvSpPr/>
          <p:nvPr/>
        </p:nvSpPr>
        <p:spPr>
          <a:xfrm>
            <a:off x="2311027"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3.OA.A.2, 3.OA.A.3</a:t>
            </a:r>
            <a:endParaRPr sz="1100">
              <a:latin typeface="Quicksand"/>
              <a:ea typeface="Quicksand"/>
              <a:cs typeface="Quicksand"/>
              <a:sym typeface="Quicksand"/>
            </a:endParaRPr>
          </a:p>
        </p:txBody>
      </p:sp>
      <p:sp>
        <p:nvSpPr>
          <p:cNvPr id="249" name="Google Shape;249;p38"/>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9"/>
          <p:cNvSpPr txBox="1"/>
          <p:nvPr>
            <p:ph type="ctrTitle"/>
          </p:nvPr>
        </p:nvSpPr>
        <p:spPr>
          <a:xfrm>
            <a:off x="567775" y="781630"/>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Notice and Wonder: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More Apples</a:t>
            </a:r>
            <a:endParaRPr b="0" sz="3400">
              <a:solidFill>
                <a:srgbClr val="595959"/>
              </a:solidFill>
              <a:latin typeface="Hepta Slab"/>
              <a:ea typeface="Hepta Slab"/>
              <a:cs typeface="Hepta Slab"/>
              <a:sym typeface="Hepta Slab"/>
            </a:endParaRPr>
          </a:p>
        </p:txBody>
      </p:sp>
      <p:sp>
        <p:nvSpPr>
          <p:cNvPr id="255" name="Google Shape;255;p3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56" name="Google Shape;256;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57" name="Google Shape;257;p39"/>
          <p:cNvGrpSpPr/>
          <p:nvPr/>
        </p:nvGrpSpPr>
        <p:grpSpPr>
          <a:xfrm rot="-801400">
            <a:off x="550911" y="1697856"/>
            <a:ext cx="2343045" cy="950026"/>
            <a:chOff x="522450" y="1769275"/>
            <a:chExt cx="2343168" cy="950076"/>
          </a:xfrm>
        </p:grpSpPr>
        <p:sp>
          <p:nvSpPr>
            <p:cNvPr id="258" name="Google Shape;258;p3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260" name="Google Shape;260;p39"/>
          <p:cNvGrpSpPr/>
          <p:nvPr/>
        </p:nvGrpSpPr>
        <p:grpSpPr>
          <a:xfrm rot="1351242">
            <a:off x="6074569" y="2827076"/>
            <a:ext cx="2343063" cy="950034"/>
            <a:chOff x="522450" y="1769275"/>
            <a:chExt cx="2343168" cy="950076"/>
          </a:xfrm>
        </p:grpSpPr>
        <p:sp>
          <p:nvSpPr>
            <p:cNvPr id="261" name="Google Shape;261;p3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263" name="Google Shape;263;p39"/>
          <p:cNvPicPr preferRelativeResize="0"/>
          <p:nvPr/>
        </p:nvPicPr>
        <p:blipFill>
          <a:blip r:embed="rId3">
            <a:alphaModFix/>
          </a:blip>
          <a:stretch>
            <a:fillRect/>
          </a:stretch>
        </p:blipFill>
        <p:spPr>
          <a:xfrm>
            <a:off x="3491012" y="1599350"/>
            <a:ext cx="1971950" cy="2979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7" name="Shape 267"/>
        <p:cNvGrpSpPr/>
        <p:nvPr/>
      </p:nvGrpSpPr>
      <p:grpSpPr>
        <a:xfrm>
          <a:off x="0" y="0"/>
          <a:ext cx="0" cy="0"/>
          <a:chOff x="0" y="0"/>
          <a:chExt cx="0" cy="0"/>
        </a:xfrm>
      </p:grpSpPr>
      <p:sp>
        <p:nvSpPr>
          <p:cNvPr id="268" name="Google Shape;268;p40"/>
          <p:cNvSpPr txBox="1"/>
          <p:nvPr>
            <p:ph type="ctrTitle"/>
          </p:nvPr>
        </p:nvSpPr>
        <p:spPr>
          <a:xfrm>
            <a:off x="628625" y="366700"/>
            <a:ext cx="74121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How Many Apples?</a:t>
            </a:r>
            <a:endParaRPr b="0" sz="3400">
              <a:solidFill>
                <a:srgbClr val="595959"/>
              </a:solidFill>
              <a:latin typeface="Hepta Slab"/>
              <a:ea typeface="Hepta Slab"/>
              <a:cs typeface="Hepta Slab"/>
              <a:sym typeface="Hepta Slab"/>
            </a:endParaRPr>
          </a:p>
        </p:txBody>
      </p:sp>
      <p:sp>
        <p:nvSpPr>
          <p:cNvPr id="269" name="Google Shape;269;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70" name="Google Shape;270;p40"/>
          <p:cNvSpPr txBox="1"/>
          <p:nvPr/>
        </p:nvSpPr>
        <p:spPr>
          <a:xfrm>
            <a:off x="594450" y="1005700"/>
            <a:ext cx="7955100" cy="4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Solve each problem. Show your thinking using a drawing or a diagram. </a:t>
            </a:r>
            <a:endParaRPr b="1">
              <a:latin typeface="Quicksand"/>
              <a:ea typeface="Quicksand"/>
              <a:cs typeface="Quicksand"/>
              <a:sym typeface="Quicksand"/>
            </a:endParaRPr>
          </a:p>
        </p:txBody>
      </p:sp>
      <p:sp>
        <p:nvSpPr>
          <p:cNvPr id="271" name="Google Shape;271;p40"/>
          <p:cNvSpPr txBox="1"/>
          <p:nvPr/>
        </p:nvSpPr>
        <p:spPr>
          <a:xfrm>
            <a:off x="594450" y="1474000"/>
            <a:ext cx="3903600" cy="23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If 20 apples are packed into 4 boxes with each box having the same number of apples, how many apples are in each box?</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2. If 36 apples are packed into 6 boxes with each box having the same number of apples, how many apples are in each box?</a:t>
            </a:r>
            <a:r>
              <a:rPr lang="en" sz="1900">
                <a:latin typeface="Quicksand"/>
                <a:ea typeface="Quicksand"/>
                <a:cs typeface="Quicksand"/>
                <a:sym typeface="Quicksand"/>
              </a:rPr>
              <a:t> </a:t>
            </a:r>
            <a:endParaRPr sz="1900">
              <a:latin typeface="Quicksand"/>
              <a:ea typeface="Quicksand"/>
              <a:cs typeface="Quicksand"/>
              <a:sym typeface="Quicksand"/>
            </a:endParaRPr>
          </a:p>
        </p:txBody>
      </p:sp>
      <p:sp>
        <p:nvSpPr>
          <p:cNvPr id="272" name="Google Shape;272;p40"/>
          <p:cNvSpPr txBox="1"/>
          <p:nvPr/>
        </p:nvSpPr>
        <p:spPr>
          <a:xfrm>
            <a:off x="4645950" y="1474000"/>
            <a:ext cx="3903600" cy="23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3. If 45 apples are packed into 9 boxes with each box having the same number of apples, how many apples are in each box?</a:t>
            </a:r>
            <a:endParaRPr sz="1900">
              <a:latin typeface="Quicksand"/>
              <a:ea typeface="Quicksand"/>
              <a:cs typeface="Quicksand"/>
              <a:sym typeface="Quicksand"/>
            </a:endParaRPr>
          </a:p>
        </p:txBody>
      </p:sp>
      <p:pic>
        <p:nvPicPr>
          <p:cNvPr id="273" name="Google Shape;273;p40"/>
          <p:cNvPicPr preferRelativeResize="0"/>
          <p:nvPr/>
        </p:nvPicPr>
        <p:blipFill rotWithShape="1">
          <a:blip r:embed="rId3">
            <a:alphaModFix/>
          </a:blip>
          <a:srcRect b="0" l="0" r="2978" t="0"/>
          <a:stretch/>
        </p:blipFill>
        <p:spPr>
          <a:xfrm>
            <a:off x="5741675" y="3271125"/>
            <a:ext cx="2091450" cy="1177050"/>
          </a:xfrm>
          <a:prstGeom prst="rect">
            <a:avLst/>
          </a:prstGeom>
          <a:noFill/>
          <a:ln cap="flat" cmpd="sng" w="19050">
            <a:solidFill>
              <a:srgbClr val="000000"/>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7" name="Shape 277"/>
        <p:cNvGrpSpPr/>
        <p:nvPr/>
      </p:nvGrpSpPr>
      <p:grpSpPr>
        <a:xfrm>
          <a:off x="0" y="0"/>
          <a:ext cx="0" cy="0"/>
          <a:chOff x="0" y="0"/>
          <a:chExt cx="0" cy="0"/>
        </a:xfrm>
      </p:grpSpPr>
      <p:sp>
        <p:nvSpPr>
          <p:cNvPr id="278" name="Google Shape;278;p41"/>
          <p:cNvSpPr txBox="1"/>
          <p:nvPr>
            <p:ph type="ctrTitle"/>
          </p:nvPr>
        </p:nvSpPr>
        <p:spPr>
          <a:xfrm>
            <a:off x="875700" y="397750"/>
            <a:ext cx="68436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Gallery Walk</a:t>
            </a:r>
            <a:endParaRPr b="0" sz="3000">
              <a:solidFill>
                <a:srgbClr val="595959"/>
              </a:solidFill>
              <a:latin typeface="Hepta Slab"/>
              <a:ea typeface="Hepta Slab"/>
              <a:cs typeface="Hepta Slab"/>
              <a:sym typeface="Hepta Slab"/>
            </a:endParaRPr>
          </a:p>
        </p:txBody>
      </p:sp>
      <p:sp>
        <p:nvSpPr>
          <p:cNvPr id="279" name="Google Shape;279;p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80" name="Google Shape;280;p41"/>
          <p:cNvSpPr txBox="1"/>
          <p:nvPr/>
        </p:nvSpPr>
        <p:spPr>
          <a:xfrm>
            <a:off x="712950" y="2027725"/>
            <a:ext cx="7718100" cy="153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As you visit the posters with your partner, discuss what is the same and what is different about the thinking shown on each poster.</a:t>
            </a:r>
            <a:endParaRPr sz="2000">
              <a:latin typeface="Livvic"/>
              <a:ea typeface="Livvic"/>
              <a:cs typeface="Livvic"/>
              <a:sym typeface="Livvic"/>
            </a:endParaRPr>
          </a:p>
        </p:txBody>
      </p:sp>
      <p:pic>
        <p:nvPicPr>
          <p:cNvPr id="281" name="Google Shape;281;p41"/>
          <p:cNvPicPr preferRelativeResize="0"/>
          <p:nvPr/>
        </p:nvPicPr>
        <p:blipFill>
          <a:blip r:embed="rId3">
            <a:alphaModFix/>
          </a:blip>
          <a:stretch>
            <a:fillRect/>
          </a:stretch>
        </p:blipFill>
        <p:spPr>
          <a:xfrm rot="1083803">
            <a:off x="6969715" y="3340614"/>
            <a:ext cx="1349196" cy="120047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5" name="Shape 285"/>
        <p:cNvGrpSpPr/>
        <p:nvPr/>
      </p:nvGrpSpPr>
      <p:grpSpPr>
        <a:xfrm>
          <a:off x="0" y="0"/>
          <a:ext cx="0" cy="0"/>
          <a:chOff x="0" y="0"/>
          <a:chExt cx="0" cy="0"/>
        </a:xfrm>
      </p:grpSpPr>
      <p:sp>
        <p:nvSpPr>
          <p:cNvPr id="286" name="Google Shape;286;p42"/>
          <p:cNvSpPr txBox="1"/>
          <p:nvPr>
            <p:ph type="ctrTitle"/>
          </p:nvPr>
        </p:nvSpPr>
        <p:spPr>
          <a:xfrm>
            <a:off x="550000" y="460150"/>
            <a:ext cx="7200900" cy="64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All the Apples</a:t>
            </a:r>
            <a:endParaRPr b="0" sz="2900">
              <a:solidFill>
                <a:srgbClr val="595959"/>
              </a:solidFill>
              <a:latin typeface="Hepta Slab"/>
              <a:ea typeface="Hepta Slab"/>
              <a:cs typeface="Hepta Slab"/>
              <a:sym typeface="Hepta Slab"/>
            </a:endParaRPr>
          </a:p>
        </p:txBody>
      </p:sp>
      <p:sp>
        <p:nvSpPr>
          <p:cNvPr id="287" name="Google Shape;287;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288" name="Google Shape;288;p42"/>
          <p:cNvSpPr txBox="1"/>
          <p:nvPr/>
        </p:nvSpPr>
        <p:spPr>
          <a:xfrm>
            <a:off x="1000675" y="1639213"/>
            <a:ext cx="3264000" cy="12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If 24 apples are put into boxes with 8 apples in each box, how many boxes are there?</a:t>
            </a:r>
            <a:endParaRPr sz="1700">
              <a:latin typeface="Livvic"/>
              <a:ea typeface="Livvic"/>
              <a:cs typeface="Livvic"/>
              <a:sym typeface="Livvic"/>
            </a:endParaRPr>
          </a:p>
          <a:p>
            <a:pPr indent="0" lvl="0" marL="0" rtl="0" algn="l">
              <a:spcBef>
                <a:spcPts val="1000"/>
              </a:spcBef>
              <a:spcAft>
                <a:spcPts val="1000"/>
              </a:spcAft>
              <a:buNone/>
            </a:pPr>
            <a:r>
              <a:t/>
            </a:r>
            <a:endParaRPr sz="1700">
              <a:latin typeface="Livvic"/>
              <a:ea typeface="Livvic"/>
              <a:cs typeface="Livvic"/>
              <a:sym typeface="Livvic"/>
            </a:endParaRPr>
          </a:p>
        </p:txBody>
      </p:sp>
      <p:sp>
        <p:nvSpPr>
          <p:cNvPr id="289" name="Google Shape;289;p42"/>
          <p:cNvSpPr txBox="1"/>
          <p:nvPr/>
        </p:nvSpPr>
        <p:spPr>
          <a:xfrm>
            <a:off x="4828525" y="1583125"/>
            <a:ext cx="3508200" cy="12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If 20 apples are packed into 4 boxes with each box having the same number of apples, how many apples are in each box?</a:t>
            </a:r>
            <a:endParaRPr sz="1700">
              <a:latin typeface="Livvic"/>
              <a:ea typeface="Livvic"/>
              <a:cs typeface="Livvic"/>
              <a:sym typeface="Livvic"/>
            </a:endParaRPr>
          </a:p>
          <a:p>
            <a:pPr indent="0" lvl="0" marL="0" rtl="0" algn="l">
              <a:spcBef>
                <a:spcPts val="1000"/>
              </a:spcBef>
              <a:spcAft>
                <a:spcPts val="1000"/>
              </a:spcAft>
              <a:buNone/>
            </a:pPr>
            <a:r>
              <a:t/>
            </a:r>
            <a:endParaRPr sz="1700">
              <a:latin typeface="Livvic"/>
              <a:ea typeface="Livvic"/>
              <a:cs typeface="Livvic"/>
              <a:sym typeface="Livvic"/>
            </a:endParaRPr>
          </a:p>
        </p:txBody>
      </p:sp>
      <p:sp>
        <p:nvSpPr>
          <p:cNvPr id="290" name="Google Shape;290;p42"/>
          <p:cNvSpPr txBox="1"/>
          <p:nvPr/>
        </p:nvSpPr>
        <p:spPr>
          <a:xfrm>
            <a:off x="550000" y="3514725"/>
            <a:ext cx="7854600" cy="7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Livvic"/>
                <a:ea typeface="Livvic"/>
                <a:cs typeface="Livvic"/>
                <a:sym typeface="Livvic"/>
              </a:rPr>
              <a:t>Discuss with your partner, what was the same and what was different about these problems and how students represented them.</a:t>
            </a:r>
            <a:endParaRPr b="1" sz="1600">
              <a:latin typeface="Livvic"/>
              <a:ea typeface="Livvic"/>
              <a:cs typeface="Livvic"/>
              <a:sym typeface="Livvic"/>
            </a:endParaRPr>
          </a:p>
        </p:txBody>
      </p:sp>
      <p:pic>
        <p:nvPicPr>
          <p:cNvPr id="291" name="Google Shape;291;p42"/>
          <p:cNvPicPr preferRelativeResize="0"/>
          <p:nvPr/>
        </p:nvPicPr>
        <p:blipFill>
          <a:blip r:embed="rId3">
            <a:alphaModFix/>
          </a:blip>
          <a:stretch>
            <a:fillRect/>
          </a:stretch>
        </p:blipFill>
        <p:spPr>
          <a:xfrm>
            <a:off x="915593" y="508693"/>
            <a:ext cx="1394702" cy="648600"/>
          </a:xfrm>
          <a:prstGeom prst="rect">
            <a:avLst/>
          </a:prstGeom>
          <a:noFill/>
          <a:ln cap="flat" cmpd="sng" w="19050">
            <a:solidFill>
              <a:schemeClr val="dk2"/>
            </a:solidFill>
            <a:prstDash val="solid"/>
            <a:round/>
            <a:headEnd len="sm" w="sm" type="none"/>
            <a:tailEnd len="sm" w="sm" type="none"/>
          </a:ln>
        </p:spPr>
      </p:pic>
      <p:pic>
        <p:nvPicPr>
          <p:cNvPr id="292" name="Google Shape;292;p42"/>
          <p:cNvPicPr preferRelativeResize="0"/>
          <p:nvPr/>
        </p:nvPicPr>
        <p:blipFill>
          <a:blip r:embed="rId3">
            <a:alphaModFix/>
          </a:blip>
          <a:stretch>
            <a:fillRect/>
          </a:stretch>
        </p:blipFill>
        <p:spPr>
          <a:xfrm>
            <a:off x="6007918" y="508693"/>
            <a:ext cx="1394702" cy="648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6" name="Shape 296"/>
        <p:cNvGrpSpPr/>
        <p:nvPr/>
      </p:nvGrpSpPr>
      <p:grpSpPr>
        <a:xfrm>
          <a:off x="0" y="0"/>
          <a:ext cx="0" cy="0"/>
          <a:chOff x="0" y="0"/>
          <a:chExt cx="0" cy="0"/>
        </a:xfrm>
      </p:grpSpPr>
      <p:sp>
        <p:nvSpPr>
          <p:cNvPr id="297" name="Google Shape;297;p43"/>
          <p:cNvSpPr txBox="1"/>
          <p:nvPr>
            <p:ph idx="4294967295" type="title"/>
          </p:nvPr>
        </p:nvSpPr>
        <p:spPr>
          <a:xfrm>
            <a:off x="656050" y="549075"/>
            <a:ext cx="7169700" cy="56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Yesterday, we solved problems that asked about how many groups we could make. Today we solved problems that asked about how many things are in each group. Both of these ideas are division. Division is finding the number in each group or finding the size of each group when we share into groups of equal size.</a:t>
            </a:r>
            <a:endParaRPr b="0" sz="2000">
              <a:latin typeface="Quicksand"/>
              <a:ea typeface="Quicksand"/>
              <a:cs typeface="Quicksand"/>
              <a:sym typeface="Quicksand"/>
            </a:endParaRPr>
          </a:p>
        </p:txBody>
      </p:sp>
      <p:pic>
        <p:nvPicPr>
          <p:cNvPr id="298" name="Google Shape;298;p43"/>
          <p:cNvPicPr preferRelativeResize="0"/>
          <p:nvPr/>
        </p:nvPicPr>
        <p:blipFill>
          <a:blip r:embed="rId3">
            <a:alphaModFix/>
          </a:blip>
          <a:stretch>
            <a:fillRect/>
          </a:stretch>
        </p:blipFill>
        <p:spPr>
          <a:xfrm>
            <a:off x="3479186" y="2998848"/>
            <a:ext cx="2296575" cy="1444475"/>
          </a:xfrm>
          <a:prstGeom prst="rect">
            <a:avLst/>
          </a:prstGeom>
          <a:noFill/>
          <a:ln>
            <a:noFill/>
          </a:ln>
        </p:spPr>
      </p:pic>
      <p:sp>
        <p:nvSpPr>
          <p:cNvPr id="299" name="Google Shape;299;p4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03" name="Shape 303"/>
        <p:cNvGrpSpPr/>
        <p:nvPr/>
      </p:nvGrpSpPr>
      <p:grpSpPr>
        <a:xfrm>
          <a:off x="0" y="0"/>
          <a:ext cx="0" cy="0"/>
          <a:chOff x="0" y="0"/>
          <a:chExt cx="0" cy="0"/>
        </a:xfrm>
      </p:grpSpPr>
      <p:sp>
        <p:nvSpPr>
          <p:cNvPr id="304" name="Google Shape;304;p44"/>
          <p:cNvSpPr txBox="1"/>
          <p:nvPr>
            <p:ph type="ctrTitle"/>
          </p:nvPr>
        </p:nvSpPr>
        <p:spPr>
          <a:xfrm>
            <a:off x="1064900" y="1718875"/>
            <a:ext cx="7220100" cy="94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Division Situation Drawings</a:t>
            </a:r>
            <a:endParaRPr sz="4400">
              <a:solidFill>
                <a:srgbClr val="434343"/>
              </a:solidFill>
              <a:latin typeface="Hepta Slab"/>
              <a:ea typeface="Hepta Slab"/>
              <a:cs typeface="Hepta Slab"/>
              <a:sym typeface="Hepta Slab"/>
            </a:endParaRPr>
          </a:p>
        </p:txBody>
      </p:sp>
      <p:sp>
        <p:nvSpPr>
          <p:cNvPr id="305" name="Google Shape;305;p44"/>
          <p:cNvSpPr txBox="1"/>
          <p:nvPr/>
        </p:nvSpPr>
        <p:spPr>
          <a:xfrm>
            <a:off x="2824850" y="2760525"/>
            <a:ext cx="51342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division situations with drawings.</a:t>
            </a:r>
            <a:endParaRPr>
              <a:latin typeface="Quicksand"/>
              <a:ea typeface="Quicksand"/>
              <a:cs typeface="Quicksand"/>
              <a:sym typeface="Quicksand"/>
            </a:endParaRPr>
          </a:p>
        </p:txBody>
      </p:sp>
      <p:sp>
        <p:nvSpPr>
          <p:cNvPr id="306" name="Google Shape;306;p44"/>
          <p:cNvSpPr/>
          <p:nvPr/>
        </p:nvSpPr>
        <p:spPr>
          <a:xfrm>
            <a:off x="2219402" y="27605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 3.OA.A.2</a:t>
            </a:r>
            <a:endParaRPr sz="1100">
              <a:latin typeface="Quicksand"/>
              <a:ea typeface="Quicksand"/>
              <a:cs typeface="Quicksand"/>
              <a:sym typeface="Quicksand"/>
            </a:endParaRPr>
          </a:p>
        </p:txBody>
      </p:sp>
      <p:sp>
        <p:nvSpPr>
          <p:cNvPr id="308" name="Google Shape;308;p44"/>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2" name="Shape 312"/>
        <p:cNvGrpSpPr/>
        <p:nvPr/>
      </p:nvGrpSpPr>
      <p:grpSpPr>
        <a:xfrm>
          <a:off x="0" y="0"/>
          <a:ext cx="0" cy="0"/>
          <a:chOff x="0" y="0"/>
          <a:chExt cx="0" cy="0"/>
        </a:xfrm>
      </p:grpSpPr>
      <p:sp>
        <p:nvSpPr>
          <p:cNvPr id="313" name="Google Shape;313;p45"/>
          <p:cNvSpPr txBox="1"/>
          <p:nvPr>
            <p:ph type="ctrTitle"/>
          </p:nvPr>
        </p:nvSpPr>
        <p:spPr>
          <a:xfrm>
            <a:off x="965350" y="711125"/>
            <a:ext cx="6650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The More Things Change...</a:t>
            </a:r>
            <a:endParaRPr b="0" sz="3000">
              <a:solidFill>
                <a:srgbClr val="595959"/>
              </a:solidFill>
              <a:latin typeface="Hepta Slab"/>
              <a:ea typeface="Hepta Slab"/>
              <a:cs typeface="Hepta Slab"/>
              <a:sym typeface="Hepta Slab"/>
            </a:endParaRPr>
          </a:p>
        </p:txBody>
      </p:sp>
      <p:sp>
        <p:nvSpPr>
          <p:cNvPr id="314" name="Google Shape;314;p4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15" name="Google Shape;315;p45"/>
          <p:cNvGrpSpPr/>
          <p:nvPr/>
        </p:nvGrpSpPr>
        <p:grpSpPr>
          <a:xfrm rot="-466220">
            <a:off x="5634589" y="3117238"/>
            <a:ext cx="3199742" cy="1558472"/>
            <a:chOff x="481875" y="1405675"/>
            <a:chExt cx="3199800" cy="1558500"/>
          </a:xfrm>
        </p:grpSpPr>
        <p:sp>
          <p:nvSpPr>
            <p:cNvPr id="316" name="Google Shape;316;p45"/>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5"/>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318" name="Google Shape;318;p45"/>
          <p:cNvPicPr preferRelativeResize="0"/>
          <p:nvPr/>
        </p:nvPicPr>
        <p:blipFill>
          <a:blip r:embed="rId3">
            <a:alphaModFix/>
          </a:blip>
          <a:stretch>
            <a:fillRect/>
          </a:stretch>
        </p:blipFill>
        <p:spPr>
          <a:xfrm>
            <a:off x="2852425" y="2045000"/>
            <a:ext cx="2876550" cy="914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2" name="Shape 322"/>
        <p:cNvGrpSpPr/>
        <p:nvPr/>
      </p:nvGrpSpPr>
      <p:grpSpPr>
        <a:xfrm>
          <a:off x="0" y="0"/>
          <a:ext cx="0" cy="0"/>
          <a:chOff x="0" y="0"/>
          <a:chExt cx="0" cy="0"/>
        </a:xfrm>
      </p:grpSpPr>
      <p:sp>
        <p:nvSpPr>
          <p:cNvPr id="323" name="Google Shape;323;p46"/>
          <p:cNvSpPr txBox="1"/>
          <p:nvPr>
            <p:ph type="ctrTitle"/>
          </p:nvPr>
        </p:nvSpPr>
        <p:spPr>
          <a:xfrm>
            <a:off x="965350" y="711125"/>
            <a:ext cx="6650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Place Value Practice</a:t>
            </a:r>
            <a:endParaRPr b="0" sz="3000">
              <a:solidFill>
                <a:srgbClr val="595959"/>
              </a:solidFill>
              <a:latin typeface="Hepta Slab"/>
              <a:ea typeface="Hepta Slab"/>
              <a:cs typeface="Hepta Slab"/>
              <a:sym typeface="Hepta Slab"/>
            </a:endParaRPr>
          </a:p>
        </p:txBody>
      </p:sp>
      <p:sp>
        <p:nvSpPr>
          <p:cNvPr id="324" name="Google Shape;324;p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25" name="Google Shape;325;p46"/>
          <p:cNvGrpSpPr/>
          <p:nvPr/>
        </p:nvGrpSpPr>
        <p:grpSpPr>
          <a:xfrm rot="-466220">
            <a:off x="5634589" y="3117238"/>
            <a:ext cx="3199742" cy="1558472"/>
            <a:chOff x="481875" y="1405675"/>
            <a:chExt cx="3199800" cy="1558500"/>
          </a:xfrm>
        </p:grpSpPr>
        <p:sp>
          <p:nvSpPr>
            <p:cNvPr id="326" name="Google Shape;326;p46"/>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6"/>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328" name="Google Shape;328;p46"/>
          <p:cNvPicPr preferRelativeResize="0"/>
          <p:nvPr/>
        </p:nvPicPr>
        <p:blipFill>
          <a:blip r:embed="rId3">
            <a:alphaModFix/>
          </a:blip>
          <a:stretch>
            <a:fillRect/>
          </a:stretch>
        </p:blipFill>
        <p:spPr>
          <a:xfrm>
            <a:off x="2957200" y="2085975"/>
            <a:ext cx="2667000" cy="9715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2" name="Shape 332"/>
        <p:cNvGrpSpPr/>
        <p:nvPr/>
      </p:nvGrpSpPr>
      <p:grpSpPr>
        <a:xfrm>
          <a:off x="0" y="0"/>
          <a:ext cx="0" cy="0"/>
          <a:chOff x="0" y="0"/>
          <a:chExt cx="0" cy="0"/>
        </a:xfrm>
      </p:grpSpPr>
      <p:sp>
        <p:nvSpPr>
          <p:cNvPr id="333" name="Google Shape;333;p47"/>
          <p:cNvSpPr txBox="1"/>
          <p:nvPr>
            <p:ph type="ctrTitle"/>
          </p:nvPr>
        </p:nvSpPr>
        <p:spPr>
          <a:xfrm>
            <a:off x="965350" y="711125"/>
            <a:ext cx="6650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Place Value Practice</a:t>
            </a:r>
            <a:endParaRPr b="0" sz="3000">
              <a:solidFill>
                <a:srgbClr val="595959"/>
              </a:solidFill>
              <a:latin typeface="Hepta Slab"/>
              <a:ea typeface="Hepta Slab"/>
              <a:cs typeface="Hepta Slab"/>
              <a:sym typeface="Hepta Slab"/>
            </a:endParaRPr>
          </a:p>
        </p:txBody>
      </p:sp>
      <p:sp>
        <p:nvSpPr>
          <p:cNvPr id="334" name="Google Shape;334;p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35" name="Google Shape;335;p47"/>
          <p:cNvGrpSpPr/>
          <p:nvPr/>
        </p:nvGrpSpPr>
        <p:grpSpPr>
          <a:xfrm rot="-466220">
            <a:off x="5634589" y="3117238"/>
            <a:ext cx="3199742" cy="1558472"/>
            <a:chOff x="481875" y="1405675"/>
            <a:chExt cx="3199800" cy="1558500"/>
          </a:xfrm>
        </p:grpSpPr>
        <p:sp>
          <p:nvSpPr>
            <p:cNvPr id="336" name="Google Shape;336;p47"/>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7"/>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338" name="Google Shape;338;p47"/>
          <p:cNvPicPr preferRelativeResize="0"/>
          <p:nvPr/>
        </p:nvPicPr>
        <p:blipFill>
          <a:blip r:embed="rId3">
            <a:alphaModFix/>
          </a:blip>
          <a:stretch>
            <a:fillRect/>
          </a:stretch>
        </p:blipFill>
        <p:spPr>
          <a:xfrm>
            <a:off x="3152775" y="2045000"/>
            <a:ext cx="2581275" cy="914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2" name="Shape 342"/>
        <p:cNvGrpSpPr/>
        <p:nvPr/>
      </p:nvGrpSpPr>
      <p:grpSpPr>
        <a:xfrm>
          <a:off x="0" y="0"/>
          <a:ext cx="0" cy="0"/>
          <a:chOff x="0" y="0"/>
          <a:chExt cx="0" cy="0"/>
        </a:xfrm>
      </p:grpSpPr>
      <p:sp>
        <p:nvSpPr>
          <p:cNvPr id="343" name="Google Shape;343;p48"/>
          <p:cNvSpPr txBox="1"/>
          <p:nvPr>
            <p:ph type="ctrTitle"/>
          </p:nvPr>
        </p:nvSpPr>
        <p:spPr>
          <a:xfrm>
            <a:off x="965350" y="711125"/>
            <a:ext cx="6650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Place Value Practice</a:t>
            </a:r>
            <a:endParaRPr b="0" sz="3000">
              <a:solidFill>
                <a:srgbClr val="595959"/>
              </a:solidFill>
              <a:latin typeface="Hepta Slab"/>
              <a:ea typeface="Hepta Slab"/>
              <a:cs typeface="Hepta Slab"/>
              <a:sym typeface="Hepta Slab"/>
            </a:endParaRPr>
          </a:p>
        </p:txBody>
      </p:sp>
      <p:sp>
        <p:nvSpPr>
          <p:cNvPr id="344" name="Google Shape;344;p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45" name="Google Shape;345;p48"/>
          <p:cNvGrpSpPr/>
          <p:nvPr/>
        </p:nvGrpSpPr>
        <p:grpSpPr>
          <a:xfrm rot="-466220">
            <a:off x="5634589" y="3117238"/>
            <a:ext cx="3199742" cy="1558472"/>
            <a:chOff x="481875" y="1405675"/>
            <a:chExt cx="3199800" cy="1558500"/>
          </a:xfrm>
        </p:grpSpPr>
        <p:sp>
          <p:nvSpPr>
            <p:cNvPr id="346" name="Google Shape;346;p48"/>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8"/>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348" name="Google Shape;348;p48"/>
          <p:cNvPicPr preferRelativeResize="0"/>
          <p:nvPr/>
        </p:nvPicPr>
        <p:blipFill>
          <a:blip r:embed="rId3">
            <a:alphaModFix/>
          </a:blip>
          <a:stretch>
            <a:fillRect/>
          </a:stretch>
        </p:blipFill>
        <p:spPr>
          <a:xfrm>
            <a:off x="3209925" y="2128838"/>
            <a:ext cx="2724150" cy="885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2" name="Shape 352"/>
        <p:cNvGrpSpPr/>
        <p:nvPr/>
      </p:nvGrpSpPr>
      <p:grpSpPr>
        <a:xfrm>
          <a:off x="0" y="0"/>
          <a:ext cx="0" cy="0"/>
          <a:chOff x="0" y="0"/>
          <a:chExt cx="0" cy="0"/>
        </a:xfrm>
      </p:grpSpPr>
      <p:sp>
        <p:nvSpPr>
          <p:cNvPr id="353" name="Google Shape;353;p49"/>
          <p:cNvSpPr txBox="1"/>
          <p:nvPr>
            <p:ph type="ctrTitle"/>
          </p:nvPr>
        </p:nvSpPr>
        <p:spPr>
          <a:xfrm>
            <a:off x="1476750" y="51435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Groups of Students</a:t>
            </a:r>
            <a:endParaRPr b="0" sz="3000">
              <a:solidFill>
                <a:srgbClr val="595959"/>
              </a:solidFill>
              <a:latin typeface="Hepta Slab"/>
              <a:ea typeface="Hepta Slab"/>
              <a:cs typeface="Hepta Slab"/>
              <a:sym typeface="Hepta Slab"/>
            </a:endParaRPr>
          </a:p>
        </p:txBody>
      </p:sp>
      <p:sp>
        <p:nvSpPr>
          <p:cNvPr id="354" name="Google Shape;354;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55" name="Google Shape;355;p49"/>
          <p:cNvSpPr txBox="1"/>
          <p:nvPr/>
        </p:nvSpPr>
        <p:spPr>
          <a:xfrm>
            <a:off x="489300" y="1593575"/>
            <a:ext cx="8165400" cy="6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Quicksand"/>
                <a:ea typeface="Quicksand"/>
                <a:cs typeface="Quicksand"/>
                <a:sym typeface="Quicksand"/>
              </a:rPr>
              <a:t>1. What did you notice about how the students put themselves into groups of 2?</a:t>
            </a:r>
            <a:endParaRPr sz="2100">
              <a:latin typeface="Quicksand"/>
              <a:ea typeface="Quicksand"/>
              <a:cs typeface="Quicksand"/>
              <a:sym typeface="Quicksand"/>
            </a:endParaRPr>
          </a:p>
          <a:p>
            <a:pPr indent="0" lvl="0" marL="0" rtl="0" algn="l">
              <a:spcBef>
                <a:spcPts val="0"/>
              </a:spcBef>
              <a:spcAft>
                <a:spcPts val="0"/>
              </a:spcAft>
              <a:buNone/>
            </a:pPr>
            <a:r>
              <a:t/>
            </a:r>
            <a:endParaRPr sz="2100">
              <a:latin typeface="Quicksand"/>
              <a:ea typeface="Quicksand"/>
              <a:cs typeface="Quicksand"/>
              <a:sym typeface="Quicksand"/>
            </a:endParaRPr>
          </a:p>
          <a:p>
            <a:pPr indent="0" lvl="0" marL="0" rtl="0" algn="l">
              <a:spcBef>
                <a:spcPts val="0"/>
              </a:spcBef>
              <a:spcAft>
                <a:spcPts val="0"/>
              </a:spcAft>
              <a:buNone/>
            </a:pPr>
            <a:r>
              <a:t/>
            </a:r>
            <a:endParaRPr sz="2100">
              <a:latin typeface="Quicksand"/>
              <a:ea typeface="Quicksand"/>
              <a:cs typeface="Quicksand"/>
              <a:sym typeface="Quicksand"/>
            </a:endParaRPr>
          </a:p>
          <a:p>
            <a:pPr indent="0" lvl="0" marL="0" rtl="0" algn="l">
              <a:spcBef>
                <a:spcPts val="0"/>
              </a:spcBef>
              <a:spcAft>
                <a:spcPts val="0"/>
              </a:spcAft>
              <a:buNone/>
            </a:pPr>
            <a:r>
              <a:rPr lang="en" sz="2100">
                <a:latin typeface="Quicksand"/>
                <a:ea typeface="Quicksand"/>
                <a:cs typeface="Quicksand"/>
                <a:sym typeface="Quicksand"/>
              </a:rPr>
              <a:t>2. What did you notice about how the students put themselves into 2 groups?</a:t>
            </a:r>
            <a:endParaRPr sz="2100">
              <a:latin typeface="Quicksand"/>
              <a:ea typeface="Quicksand"/>
              <a:cs typeface="Quicksand"/>
              <a:sym typeface="Quicksand"/>
            </a:endParaRPr>
          </a:p>
        </p:txBody>
      </p:sp>
      <p:pic>
        <p:nvPicPr>
          <p:cNvPr id="356" name="Google Shape;356;p49"/>
          <p:cNvPicPr preferRelativeResize="0"/>
          <p:nvPr/>
        </p:nvPicPr>
        <p:blipFill>
          <a:blip r:embed="rId3">
            <a:alphaModFix/>
          </a:blip>
          <a:stretch>
            <a:fillRect/>
          </a:stretch>
        </p:blipFill>
        <p:spPr>
          <a:xfrm>
            <a:off x="1531575" y="525000"/>
            <a:ext cx="823877" cy="617100"/>
          </a:xfrm>
          <a:prstGeom prst="rect">
            <a:avLst/>
          </a:prstGeom>
          <a:noFill/>
          <a:ln>
            <a:noFill/>
          </a:ln>
        </p:spPr>
      </p:pic>
      <p:pic>
        <p:nvPicPr>
          <p:cNvPr id="357" name="Google Shape;357;p49"/>
          <p:cNvPicPr preferRelativeResize="0"/>
          <p:nvPr/>
        </p:nvPicPr>
        <p:blipFill>
          <a:blip r:embed="rId3">
            <a:alphaModFix/>
          </a:blip>
          <a:stretch>
            <a:fillRect/>
          </a:stretch>
        </p:blipFill>
        <p:spPr>
          <a:xfrm>
            <a:off x="6698900" y="514350"/>
            <a:ext cx="823877" cy="6171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1" name="Shape 361"/>
        <p:cNvGrpSpPr/>
        <p:nvPr/>
      </p:nvGrpSpPr>
      <p:grpSpPr>
        <a:xfrm>
          <a:off x="0" y="0"/>
          <a:ext cx="0" cy="0"/>
          <a:chOff x="0" y="0"/>
          <a:chExt cx="0" cy="0"/>
        </a:xfrm>
      </p:grpSpPr>
      <p:sp>
        <p:nvSpPr>
          <p:cNvPr id="362" name="Google Shape;362;p50"/>
          <p:cNvSpPr txBox="1"/>
          <p:nvPr>
            <p:ph type="ctrTitle"/>
          </p:nvPr>
        </p:nvSpPr>
        <p:spPr>
          <a:xfrm>
            <a:off x="1022300" y="516250"/>
            <a:ext cx="67578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Elena’s Colored Pencils</a:t>
            </a:r>
            <a:endParaRPr b="0" sz="2400">
              <a:solidFill>
                <a:srgbClr val="595959"/>
              </a:solidFill>
              <a:latin typeface="Hepta Slab"/>
              <a:ea typeface="Hepta Slab"/>
              <a:cs typeface="Hepta Slab"/>
              <a:sym typeface="Hepta Slab"/>
            </a:endParaRPr>
          </a:p>
        </p:txBody>
      </p:sp>
      <p:sp>
        <p:nvSpPr>
          <p:cNvPr id="363" name="Google Shape;363;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64" name="Google Shape;364;p50"/>
          <p:cNvSpPr txBox="1"/>
          <p:nvPr/>
        </p:nvSpPr>
        <p:spPr>
          <a:xfrm>
            <a:off x="514350" y="1167050"/>
            <a:ext cx="4264800" cy="266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Elena has 12 colored pencils. She has 2 boxes and wants to put the same number of colored pencils in each box. How many colored pencils will go in each box?</a:t>
            </a:r>
            <a:endParaRPr>
              <a:latin typeface="Quicksand"/>
              <a:ea typeface="Quicksand"/>
              <a:cs typeface="Quicksand"/>
              <a:sym typeface="Quicksand"/>
            </a:endParaRPr>
          </a:p>
        </p:txBody>
      </p:sp>
      <p:pic>
        <p:nvPicPr>
          <p:cNvPr id="365" name="Google Shape;365;p50"/>
          <p:cNvPicPr preferRelativeResize="0"/>
          <p:nvPr/>
        </p:nvPicPr>
        <p:blipFill>
          <a:blip r:embed="rId3">
            <a:alphaModFix/>
          </a:blip>
          <a:stretch>
            <a:fillRect/>
          </a:stretch>
        </p:blipFill>
        <p:spPr>
          <a:xfrm>
            <a:off x="1159675" y="2214825"/>
            <a:ext cx="2676525" cy="1047750"/>
          </a:xfrm>
          <a:prstGeom prst="rect">
            <a:avLst/>
          </a:prstGeom>
          <a:noFill/>
          <a:ln cap="flat" cmpd="sng" w="19050">
            <a:solidFill>
              <a:schemeClr val="dk2"/>
            </a:solidFill>
            <a:prstDash val="solid"/>
            <a:round/>
            <a:headEnd len="sm" w="sm" type="none"/>
            <a:tailEnd len="sm" w="sm" type="none"/>
          </a:ln>
        </p:spPr>
      </p:pic>
      <p:pic>
        <p:nvPicPr>
          <p:cNvPr id="366" name="Google Shape;366;p50"/>
          <p:cNvPicPr preferRelativeResize="0"/>
          <p:nvPr/>
        </p:nvPicPr>
        <p:blipFill>
          <a:blip r:embed="rId4">
            <a:alphaModFix/>
          </a:blip>
          <a:stretch>
            <a:fillRect/>
          </a:stretch>
        </p:blipFill>
        <p:spPr>
          <a:xfrm>
            <a:off x="1157813" y="3393525"/>
            <a:ext cx="2581275" cy="1143000"/>
          </a:xfrm>
          <a:prstGeom prst="rect">
            <a:avLst/>
          </a:prstGeom>
          <a:noFill/>
          <a:ln cap="flat" cmpd="sng" w="19050">
            <a:solidFill>
              <a:schemeClr val="dk2"/>
            </a:solidFill>
            <a:prstDash val="solid"/>
            <a:round/>
            <a:headEnd len="sm" w="sm" type="none"/>
            <a:tailEnd len="sm" w="sm" type="none"/>
          </a:ln>
        </p:spPr>
      </p:pic>
      <p:sp>
        <p:nvSpPr>
          <p:cNvPr id="367" name="Google Shape;367;p50"/>
          <p:cNvSpPr txBox="1"/>
          <p:nvPr/>
        </p:nvSpPr>
        <p:spPr>
          <a:xfrm>
            <a:off x="4511125" y="2449075"/>
            <a:ext cx="3986100" cy="99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Which drawing matches the situation? Explain your reasoning. </a:t>
            </a:r>
            <a:endParaRPr sz="1600">
              <a:latin typeface="Quicksand"/>
              <a:ea typeface="Quicksand"/>
              <a:cs typeface="Quicksand"/>
              <a:sym typeface="Quicksand"/>
            </a:endParaRPr>
          </a:p>
        </p:txBody>
      </p:sp>
      <p:pic>
        <p:nvPicPr>
          <p:cNvPr id="368" name="Google Shape;368;p50"/>
          <p:cNvPicPr preferRelativeResize="0"/>
          <p:nvPr/>
        </p:nvPicPr>
        <p:blipFill>
          <a:blip r:embed="rId5">
            <a:alphaModFix/>
          </a:blip>
          <a:stretch>
            <a:fillRect/>
          </a:stretch>
        </p:blipFill>
        <p:spPr>
          <a:xfrm>
            <a:off x="6599625" y="472200"/>
            <a:ext cx="405891" cy="592500"/>
          </a:xfrm>
          <a:prstGeom prst="rect">
            <a:avLst/>
          </a:prstGeom>
          <a:noFill/>
          <a:ln>
            <a:noFill/>
          </a:ln>
        </p:spPr>
      </p:pic>
      <p:pic>
        <p:nvPicPr>
          <p:cNvPr id="369" name="Google Shape;369;p50"/>
          <p:cNvPicPr preferRelativeResize="0"/>
          <p:nvPr/>
        </p:nvPicPr>
        <p:blipFill>
          <a:blip r:embed="rId5">
            <a:alphaModFix/>
          </a:blip>
          <a:stretch>
            <a:fillRect/>
          </a:stretch>
        </p:blipFill>
        <p:spPr>
          <a:xfrm>
            <a:off x="1855000" y="472200"/>
            <a:ext cx="405891" cy="592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73" name="Shape 373"/>
        <p:cNvGrpSpPr/>
        <p:nvPr/>
      </p:nvGrpSpPr>
      <p:grpSpPr>
        <a:xfrm>
          <a:off x="0" y="0"/>
          <a:ext cx="0" cy="0"/>
          <a:chOff x="0" y="0"/>
          <a:chExt cx="0" cy="0"/>
        </a:xfrm>
      </p:grpSpPr>
      <p:sp>
        <p:nvSpPr>
          <p:cNvPr id="374" name="Google Shape;374;p51"/>
          <p:cNvSpPr txBox="1"/>
          <p:nvPr>
            <p:ph type="ctrTitle"/>
          </p:nvPr>
        </p:nvSpPr>
        <p:spPr>
          <a:xfrm>
            <a:off x="1030500" y="316750"/>
            <a:ext cx="67578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Which Drawing Matches? </a:t>
            </a:r>
            <a:endParaRPr b="0" sz="2400">
              <a:solidFill>
                <a:srgbClr val="595959"/>
              </a:solidFill>
              <a:latin typeface="Hepta Slab"/>
              <a:ea typeface="Hepta Slab"/>
              <a:cs typeface="Hepta Slab"/>
              <a:sym typeface="Hepta Slab"/>
            </a:endParaRPr>
          </a:p>
        </p:txBody>
      </p:sp>
      <p:sp>
        <p:nvSpPr>
          <p:cNvPr id="375" name="Google Shape;375;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76" name="Google Shape;376;p51"/>
          <p:cNvSpPr txBox="1"/>
          <p:nvPr/>
        </p:nvSpPr>
        <p:spPr>
          <a:xfrm>
            <a:off x="417900" y="802700"/>
            <a:ext cx="7983000" cy="67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Match each situation to a drawing. Be prepared to explain your reasoning. </a:t>
            </a:r>
            <a:endParaRPr b="1">
              <a:latin typeface="Quicksand"/>
              <a:ea typeface="Quicksand"/>
              <a:cs typeface="Quicksand"/>
              <a:sym typeface="Quicksand"/>
            </a:endParaRPr>
          </a:p>
        </p:txBody>
      </p:sp>
      <p:pic>
        <p:nvPicPr>
          <p:cNvPr id="377" name="Google Shape;377;p51"/>
          <p:cNvPicPr preferRelativeResize="0"/>
          <p:nvPr/>
        </p:nvPicPr>
        <p:blipFill>
          <a:blip r:embed="rId3">
            <a:alphaModFix/>
          </a:blip>
          <a:stretch>
            <a:fillRect/>
          </a:stretch>
        </p:blipFill>
        <p:spPr>
          <a:xfrm>
            <a:off x="602475" y="1534563"/>
            <a:ext cx="2305050" cy="666750"/>
          </a:xfrm>
          <a:prstGeom prst="rect">
            <a:avLst/>
          </a:prstGeom>
          <a:noFill/>
          <a:ln cap="flat" cmpd="sng" w="19050">
            <a:solidFill>
              <a:schemeClr val="dk2"/>
            </a:solidFill>
            <a:prstDash val="solid"/>
            <a:round/>
            <a:headEnd len="sm" w="sm" type="none"/>
            <a:tailEnd len="sm" w="sm" type="none"/>
          </a:ln>
        </p:spPr>
      </p:pic>
      <p:pic>
        <p:nvPicPr>
          <p:cNvPr id="378" name="Google Shape;378;p51"/>
          <p:cNvPicPr preferRelativeResize="0"/>
          <p:nvPr/>
        </p:nvPicPr>
        <p:blipFill>
          <a:blip r:embed="rId4">
            <a:alphaModFix/>
          </a:blip>
          <a:stretch>
            <a:fillRect/>
          </a:stretch>
        </p:blipFill>
        <p:spPr>
          <a:xfrm>
            <a:off x="3402213" y="1317863"/>
            <a:ext cx="2524125" cy="800100"/>
          </a:xfrm>
          <a:prstGeom prst="rect">
            <a:avLst/>
          </a:prstGeom>
          <a:noFill/>
          <a:ln cap="flat" cmpd="sng" w="19050">
            <a:solidFill>
              <a:schemeClr val="dk2"/>
            </a:solidFill>
            <a:prstDash val="solid"/>
            <a:round/>
            <a:headEnd len="sm" w="sm" type="none"/>
            <a:tailEnd len="sm" w="sm" type="none"/>
          </a:ln>
        </p:spPr>
      </p:pic>
      <p:pic>
        <p:nvPicPr>
          <p:cNvPr id="379" name="Google Shape;379;p51"/>
          <p:cNvPicPr preferRelativeResize="0"/>
          <p:nvPr/>
        </p:nvPicPr>
        <p:blipFill>
          <a:blip r:embed="rId5">
            <a:alphaModFix/>
          </a:blip>
          <a:stretch>
            <a:fillRect/>
          </a:stretch>
        </p:blipFill>
        <p:spPr>
          <a:xfrm>
            <a:off x="6163850" y="1434550"/>
            <a:ext cx="2409825" cy="866775"/>
          </a:xfrm>
          <a:prstGeom prst="rect">
            <a:avLst/>
          </a:prstGeom>
          <a:noFill/>
          <a:ln cap="flat" cmpd="sng" w="19050">
            <a:solidFill>
              <a:schemeClr val="dk2"/>
            </a:solidFill>
            <a:prstDash val="solid"/>
            <a:round/>
            <a:headEnd len="sm" w="sm" type="none"/>
            <a:tailEnd len="sm" w="sm" type="none"/>
          </a:ln>
        </p:spPr>
      </p:pic>
      <p:pic>
        <p:nvPicPr>
          <p:cNvPr id="380" name="Google Shape;380;p51"/>
          <p:cNvPicPr preferRelativeResize="0"/>
          <p:nvPr/>
        </p:nvPicPr>
        <p:blipFill>
          <a:blip r:embed="rId6">
            <a:alphaModFix/>
          </a:blip>
          <a:stretch>
            <a:fillRect/>
          </a:stretch>
        </p:blipFill>
        <p:spPr>
          <a:xfrm>
            <a:off x="641750" y="2441825"/>
            <a:ext cx="2333625" cy="638175"/>
          </a:xfrm>
          <a:prstGeom prst="rect">
            <a:avLst/>
          </a:prstGeom>
          <a:noFill/>
          <a:ln cap="flat" cmpd="sng" w="19050">
            <a:solidFill>
              <a:schemeClr val="dk2"/>
            </a:solidFill>
            <a:prstDash val="solid"/>
            <a:round/>
            <a:headEnd len="sm" w="sm" type="none"/>
            <a:tailEnd len="sm" w="sm" type="none"/>
          </a:ln>
        </p:spPr>
      </p:pic>
      <p:pic>
        <p:nvPicPr>
          <p:cNvPr id="381" name="Google Shape;381;p51"/>
          <p:cNvPicPr preferRelativeResize="0"/>
          <p:nvPr/>
        </p:nvPicPr>
        <p:blipFill>
          <a:blip r:embed="rId7">
            <a:alphaModFix/>
          </a:blip>
          <a:stretch>
            <a:fillRect/>
          </a:stretch>
        </p:blipFill>
        <p:spPr>
          <a:xfrm>
            <a:off x="3406988" y="2222138"/>
            <a:ext cx="2514600" cy="657225"/>
          </a:xfrm>
          <a:prstGeom prst="rect">
            <a:avLst/>
          </a:prstGeom>
          <a:noFill/>
          <a:ln cap="flat" cmpd="sng" w="19050">
            <a:solidFill>
              <a:schemeClr val="dk2"/>
            </a:solidFill>
            <a:prstDash val="solid"/>
            <a:round/>
            <a:headEnd len="sm" w="sm" type="none"/>
            <a:tailEnd len="sm" w="sm" type="none"/>
          </a:ln>
        </p:spPr>
      </p:pic>
      <p:pic>
        <p:nvPicPr>
          <p:cNvPr id="382" name="Google Shape;382;p51"/>
          <p:cNvPicPr preferRelativeResize="0"/>
          <p:nvPr/>
        </p:nvPicPr>
        <p:blipFill>
          <a:blip r:embed="rId8">
            <a:alphaModFix/>
          </a:blip>
          <a:stretch>
            <a:fillRect/>
          </a:stretch>
        </p:blipFill>
        <p:spPr>
          <a:xfrm>
            <a:off x="6168613" y="2441825"/>
            <a:ext cx="2400300" cy="904875"/>
          </a:xfrm>
          <a:prstGeom prst="rect">
            <a:avLst/>
          </a:prstGeom>
          <a:noFill/>
          <a:ln cap="flat" cmpd="sng" w="19050">
            <a:solidFill>
              <a:schemeClr val="dk2"/>
            </a:solidFill>
            <a:prstDash val="solid"/>
            <a:round/>
            <a:headEnd len="sm" w="sm" type="none"/>
            <a:tailEnd len="sm" w="sm" type="none"/>
          </a:ln>
        </p:spPr>
      </p:pic>
      <p:pic>
        <p:nvPicPr>
          <p:cNvPr id="383" name="Google Shape;383;p51"/>
          <p:cNvPicPr preferRelativeResize="0"/>
          <p:nvPr/>
        </p:nvPicPr>
        <p:blipFill>
          <a:blip r:embed="rId9">
            <a:alphaModFix/>
          </a:blip>
          <a:stretch>
            <a:fillRect/>
          </a:stretch>
        </p:blipFill>
        <p:spPr>
          <a:xfrm>
            <a:off x="2284825" y="3622900"/>
            <a:ext cx="1197775" cy="731025"/>
          </a:xfrm>
          <a:prstGeom prst="rect">
            <a:avLst/>
          </a:prstGeom>
          <a:noFill/>
          <a:ln cap="flat" cmpd="sng" w="19050">
            <a:solidFill>
              <a:schemeClr val="dk2"/>
            </a:solidFill>
            <a:prstDash val="solid"/>
            <a:round/>
            <a:headEnd len="sm" w="sm" type="none"/>
            <a:tailEnd len="sm" w="sm" type="none"/>
          </a:ln>
        </p:spPr>
      </p:pic>
      <p:pic>
        <p:nvPicPr>
          <p:cNvPr id="384" name="Google Shape;384;p51"/>
          <p:cNvPicPr preferRelativeResize="0"/>
          <p:nvPr/>
        </p:nvPicPr>
        <p:blipFill>
          <a:blip r:embed="rId10">
            <a:alphaModFix/>
          </a:blip>
          <a:stretch>
            <a:fillRect/>
          </a:stretch>
        </p:blipFill>
        <p:spPr>
          <a:xfrm>
            <a:off x="4043363" y="2983562"/>
            <a:ext cx="1057275" cy="1475537"/>
          </a:xfrm>
          <a:prstGeom prst="rect">
            <a:avLst/>
          </a:prstGeom>
          <a:noFill/>
          <a:ln cap="flat" cmpd="sng" w="19050">
            <a:solidFill>
              <a:schemeClr val="dk2"/>
            </a:solidFill>
            <a:prstDash val="solid"/>
            <a:round/>
            <a:headEnd len="sm" w="sm" type="none"/>
            <a:tailEnd len="sm" w="sm" type="none"/>
          </a:ln>
        </p:spPr>
      </p:pic>
      <p:pic>
        <p:nvPicPr>
          <p:cNvPr id="385" name="Google Shape;385;p51"/>
          <p:cNvPicPr preferRelativeResize="0"/>
          <p:nvPr/>
        </p:nvPicPr>
        <p:blipFill>
          <a:blip r:embed="rId11">
            <a:alphaModFix/>
          </a:blip>
          <a:stretch>
            <a:fillRect/>
          </a:stretch>
        </p:blipFill>
        <p:spPr>
          <a:xfrm>
            <a:off x="5979925" y="3622900"/>
            <a:ext cx="1488633" cy="731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9" name="Shape 389"/>
        <p:cNvGrpSpPr/>
        <p:nvPr/>
      </p:nvGrpSpPr>
      <p:grpSpPr>
        <a:xfrm>
          <a:off x="0" y="0"/>
          <a:ext cx="0" cy="0"/>
          <a:chOff x="0" y="0"/>
          <a:chExt cx="0" cy="0"/>
        </a:xfrm>
      </p:grpSpPr>
      <p:pic>
        <p:nvPicPr>
          <p:cNvPr id="390" name="Google Shape;390;p52"/>
          <p:cNvPicPr preferRelativeResize="0"/>
          <p:nvPr/>
        </p:nvPicPr>
        <p:blipFill>
          <a:blip r:embed="rId3">
            <a:alphaModFix/>
          </a:blip>
          <a:stretch>
            <a:fillRect/>
          </a:stretch>
        </p:blipFill>
        <p:spPr>
          <a:xfrm>
            <a:off x="3683151" y="3933125"/>
            <a:ext cx="1777696" cy="1118125"/>
          </a:xfrm>
          <a:prstGeom prst="rect">
            <a:avLst/>
          </a:prstGeom>
          <a:noFill/>
          <a:ln>
            <a:noFill/>
          </a:ln>
        </p:spPr>
      </p:pic>
      <p:sp>
        <p:nvSpPr>
          <p:cNvPr id="391" name="Google Shape;391;p5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92" name="Google Shape;392;p52"/>
          <p:cNvSpPr/>
          <p:nvPr/>
        </p:nvSpPr>
        <p:spPr>
          <a:xfrm flipH="1" rot="-614204">
            <a:off x="341692" y="2864967"/>
            <a:ext cx="2546837" cy="218625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52"/>
          <p:cNvSpPr txBox="1"/>
          <p:nvPr/>
        </p:nvSpPr>
        <p:spPr>
          <a:xfrm flipH="1" rot="-614333">
            <a:off x="583370" y="3245657"/>
            <a:ext cx="2074232" cy="133437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800">
                <a:solidFill>
                  <a:schemeClr val="dk1"/>
                </a:solidFill>
                <a:latin typeface="Quicksand"/>
                <a:ea typeface="Quicksand"/>
                <a:cs typeface="Quicksand"/>
                <a:sym typeface="Quicksand"/>
              </a:rPr>
              <a:t>In the first situation we need to figure out how many groups there are. We know there are 4 muffins in each box, but we don’t know how many boxes there will be. In the second situation we need to figure out how many in each group. We know there are 2 bags, but we don’t know how many shells will be in each bag</a:t>
            </a:r>
            <a:endParaRPr sz="800">
              <a:latin typeface="Quicksand"/>
              <a:ea typeface="Quicksand"/>
              <a:cs typeface="Quicksand"/>
              <a:sym typeface="Quicksand"/>
            </a:endParaRPr>
          </a:p>
        </p:txBody>
      </p:sp>
      <p:sp>
        <p:nvSpPr>
          <p:cNvPr id="394" name="Google Shape;394;p52"/>
          <p:cNvSpPr txBox="1"/>
          <p:nvPr/>
        </p:nvSpPr>
        <p:spPr>
          <a:xfrm>
            <a:off x="417900" y="401200"/>
            <a:ext cx="7350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Today we matched drawings to division situations. There are two types of division situations and we saw today that the same drawing can match both types of situations.”</a:t>
            </a:r>
            <a:endParaRPr>
              <a:latin typeface="Livvic"/>
              <a:ea typeface="Livvic"/>
              <a:cs typeface="Livvic"/>
              <a:sym typeface="Livvic"/>
            </a:endParaRPr>
          </a:p>
        </p:txBody>
      </p:sp>
      <p:sp>
        <p:nvSpPr>
          <p:cNvPr id="395" name="Google Shape;395;p52"/>
          <p:cNvSpPr/>
          <p:nvPr/>
        </p:nvSpPr>
        <p:spPr>
          <a:xfrm flipH="1" rot="679957">
            <a:off x="2369864" y="2178009"/>
            <a:ext cx="2546841" cy="133439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2"/>
          <p:cNvSpPr txBox="1"/>
          <p:nvPr/>
        </p:nvSpPr>
        <p:spPr>
          <a:xfrm flipH="1" rot="679775">
            <a:off x="2848027" y="2288777"/>
            <a:ext cx="1543885" cy="8000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What is the same and what is different about these division situations?</a:t>
            </a:r>
            <a:endParaRPr sz="1100">
              <a:latin typeface="Quicksand"/>
              <a:ea typeface="Quicksand"/>
              <a:cs typeface="Quicksand"/>
              <a:sym typeface="Quicksand"/>
            </a:endParaRPr>
          </a:p>
        </p:txBody>
      </p:sp>
      <p:pic>
        <p:nvPicPr>
          <p:cNvPr id="397" name="Google Shape;397;p52"/>
          <p:cNvPicPr preferRelativeResize="0"/>
          <p:nvPr/>
        </p:nvPicPr>
        <p:blipFill>
          <a:blip r:embed="rId4">
            <a:alphaModFix/>
          </a:blip>
          <a:stretch>
            <a:fillRect/>
          </a:stretch>
        </p:blipFill>
        <p:spPr>
          <a:xfrm>
            <a:off x="782838" y="1347875"/>
            <a:ext cx="1675280" cy="841500"/>
          </a:xfrm>
          <a:prstGeom prst="rect">
            <a:avLst/>
          </a:prstGeom>
          <a:noFill/>
          <a:ln cap="flat" cmpd="sng" w="19050">
            <a:solidFill>
              <a:schemeClr val="dk2"/>
            </a:solidFill>
            <a:prstDash val="solid"/>
            <a:round/>
            <a:headEnd len="sm" w="sm" type="none"/>
            <a:tailEnd len="sm" w="sm" type="none"/>
          </a:ln>
        </p:spPr>
      </p:pic>
      <p:pic>
        <p:nvPicPr>
          <p:cNvPr id="398" name="Google Shape;398;p52"/>
          <p:cNvPicPr preferRelativeResize="0"/>
          <p:nvPr/>
        </p:nvPicPr>
        <p:blipFill>
          <a:blip r:embed="rId5">
            <a:alphaModFix/>
          </a:blip>
          <a:stretch>
            <a:fillRect/>
          </a:stretch>
        </p:blipFill>
        <p:spPr>
          <a:xfrm>
            <a:off x="2930342" y="1219800"/>
            <a:ext cx="1981200" cy="695325"/>
          </a:xfrm>
          <a:prstGeom prst="rect">
            <a:avLst/>
          </a:prstGeom>
          <a:noFill/>
          <a:ln cap="flat" cmpd="sng" w="19050">
            <a:solidFill>
              <a:schemeClr val="dk2"/>
            </a:solidFill>
            <a:prstDash val="solid"/>
            <a:round/>
            <a:headEnd len="sm" w="sm" type="none"/>
            <a:tailEnd len="sm" w="sm" type="none"/>
          </a:ln>
        </p:spPr>
      </p:pic>
      <p:pic>
        <p:nvPicPr>
          <p:cNvPr id="399" name="Google Shape;399;p52"/>
          <p:cNvPicPr preferRelativeResize="0"/>
          <p:nvPr/>
        </p:nvPicPr>
        <p:blipFill>
          <a:blip r:embed="rId6">
            <a:alphaModFix/>
          </a:blip>
          <a:stretch>
            <a:fillRect/>
          </a:stretch>
        </p:blipFill>
        <p:spPr>
          <a:xfrm>
            <a:off x="5262955" y="1061950"/>
            <a:ext cx="1990725" cy="800100"/>
          </a:xfrm>
          <a:prstGeom prst="rect">
            <a:avLst/>
          </a:prstGeom>
          <a:noFill/>
          <a:ln cap="flat" cmpd="sng" w="19050">
            <a:solidFill>
              <a:schemeClr val="dk2"/>
            </a:solidFill>
            <a:prstDash val="solid"/>
            <a:round/>
            <a:headEnd len="sm" w="sm" type="none"/>
            <a:tailEnd len="sm" w="sm" type="none"/>
          </a:ln>
        </p:spPr>
      </p:pic>
      <p:sp>
        <p:nvSpPr>
          <p:cNvPr id="400" name="Google Shape;400;p52"/>
          <p:cNvSpPr/>
          <p:nvPr/>
        </p:nvSpPr>
        <p:spPr>
          <a:xfrm rot="-679960">
            <a:off x="5081297" y="1873872"/>
            <a:ext cx="2932627" cy="178854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52"/>
          <p:cNvSpPr txBox="1"/>
          <p:nvPr/>
        </p:nvSpPr>
        <p:spPr>
          <a:xfrm rot="-679575">
            <a:off x="5442262" y="2110274"/>
            <a:ext cx="2066750" cy="8000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Now that we are dividing, we need a new symbol to write division expressions. If we wanted to represent “8 divided into groups of 4” we would write:  8÷4      .</a:t>
            </a:r>
            <a:endParaRPr sz="1100">
              <a:latin typeface="Quicksand"/>
              <a:ea typeface="Quicksand"/>
              <a:cs typeface="Quicksand"/>
              <a:sym typeface="Quicksand"/>
            </a:endParaRPr>
          </a:p>
        </p:txBody>
      </p:sp>
      <p:sp>
        <p:nvSpPr>
          <p:cNvPr id="402" name="Google Shape;402;p52"/>
          <p:cNvSpPr/>
          <p:nvPr/>
        </p:nvSpPr>
        <p:spPr>
          <a:xfrm rot="261270">
            <a:off x="6112018" y="3571894"/>
            <a:ext cx="2546831" cy="1334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52"/>
          <p:cNvSpPr txBox="1"/>
          <p:nvPr/>
        </p:nvSpPr>
        <p:spPr>
          <a:xfrm rot="261463">
            <a:off x="6678153" y="3694779"/>
            <a:ext cx="1543763" cy="80002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What expression could we write to represent “8 divided into 2 groups”?</a:t>
            </a:r>
            <a:endParaRPr sz="1100">
              <a:latin typeface="Quicksand"/>
              <a:ea typeface="Quicksand"/>
              <a:cs typeface="Quicksand"/>
              <a:sym typeface="Quicksa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07" name="Shape 407"/>
        <p:cNvGrpSpPr/>
        <p:nvPr/>
      </p:nvGrpSpPr>
      <p:grpSpPr>
        <a:xfrm>
          <a:off x="0" y="0"/>
          <a:ext cx="0" cy="0"/>
          <a:chOff x="0" y="0"/>
          <a:chExt cx="0" cy="0"/>
        </a:xfrm>
      </p:grpSpPr>
      <p:sp>
        <p:nvSpPr>
          <p:cNvPr id="408" name="Google Shape;408;p53"/>
          <p:cNvSpPr txBox="1"/>
          <p:nvPr>
            <p:ph type="ctrTitle"/>
          </p:nvPr>
        </p:nvSpPr>
        <p:spPr>
          <a:xfrm>
            <a:off x="1421125" y="1275925"/>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Interpret Division Expressions</a:t>
            </a:r>
            <a:endParaRPr sz="4400">
              <a:solidFill>
                <a:srgbClr val="434343"/>
              </a:solidFill>
              <a:latin typeface="Hepta Slab"/>
              <a:ea typeface="Hepta Slab"/>
              <a:cs typeface="Hepta Slab"/>
              <a:sym typeface="Hepta Slab"/>
            </a:endParaRPr>
          </a:p>
        </p:txBody>
      </p:sp>
      <p:sp>
        <p:nvSpPr>
          <p:cNvPr id="409" name="Google Shape;409;p53"/>
          <p:cNvSpPr txBox="1"/>
          <p:nvPr/>
        </p:nvSpPr>
        <p:spPr>
          <a:xfrm>
            <a:off x="2698200" y="290630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sense of division expressions. </a:t>
            </a:r>
            <a:endParaRPr>
              <a:latin typeface="Quicksand"/>
              <a:ea typeface="Quicksand"/>
              <a:cs typeface="Quicksand"/>
              <a:sym typeface="Quicksand"/>
            </a:endParaRPr>
          </a:p>
        </p:txBody>
      </p:sp>
      <p:sp>
        <p:nvSpPr>
          <p:cNvPr id="410" name="Google Shape;410;p53"/>
          <p:cNvSpPr/>
          <p:nvPr/>
        </p:nvSpPr>
        <p:spPr>
          <a:xfrm>
            <a:off x="2098902" y="29063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5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 3.OA.A.2</a:t>
            </a:r>
            <a:endParaRPr sz="1100">
              <a:latin typeface="Quicksand"/>
              <a:ea typeface="Quicksand"/>
              <a:cs typeface="Quicksand"/>
              <a:sym typeface="Quicksand"/>
            </a:endParaRPr>
          </a:p>
        </p:txBody>
      </p:sp>
      <p:sp>
        <p:nvSpPr>
          <p:cNvPr id="412" name="Google Shape;412;p53"/>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6" name="Shape 416"/>
        <p:cNvGrpSpPr/>
        <p:nvPr/>
      </p:nvGrpSpPr>
      <p:grpSpPr>
        <a:xfrm>
          <a:off x="0" y="0"/>
          <a:ext cx="0" cy="0"/>
          <a:chOff x="0" y="0"/>
          <a:chExt cx="0" cy="0"/>
        </a:xfrm>
      </p:grpSpPr>
      <p:sp>
        <p:nvSpPr>
          <p:cNvPr id="417" name="Google Shape;417;p54"/>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More or Less?</a:t>
            </a:r>
            <a:endParaRPr b="0" sz="3000">
              <a:solidFill>
                <a:srgbClr val="595959"/>
              </a:solidFill>
              <a:latin typeface="Hepta Slab"/>
              <a:ea typeface="Hepta Slab"/>
              <a:cs typeface="Hepta Slab"/>
              <a:sym typeface="Hepta Slab"/>
            </a:endParaRPr>
          </a:p>
        </p:txBody>
      </p:sp>
      <p:sp>
        <p:nvSpPr>
          <p:cNvPr id="418" name="Google Shape;418;p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19" name="Google Shape;419;p54"/>
          <p:cNvGrpSpPr/>
          <p:nvPr/>
        </p:nvGrpSpPr>
        <p:grpSpPr>
          <a:xfrm rot="-466220">
            <a:off x="5634589" y="3117238"/>
            <a:ext cx="3199742" cy="1558472"/>
            <a:chOff x="481875" y="1405675"/>
            <a:chExt cx="3199800" cy="1558500"/>
          </a:xfrm>
        </p:grpSpPr>
        <p:sp>
          <p:nvSpPr>
            <p:cNvPr id="420" name="Google Shape;420;p54"/>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4"/>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422" name="Google Shape;422;p54"/>
          <p:cNvPicPr preferRelativeResize="0"/>
          <p:nvPr/>
        </p:nvPicPr>
        <p:blipFill>
          <a:blip r:embed="rId3">
            <a:alphaModFix/>
          </a:blip>
          <a:stretch>
            <a:fillRect/>
          </a:stretch>
        </p:blipFill>
        <p:spPr>
          <a:xfrm>
            <a:off x="2670550" y="2022350"/>
            <a:ext cx="3516160" cy="10988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6" name="Shape 426"/>
        <p:cNvGrpSpPr/>
        <p:nvPr/>
      </p:nvGrpSpPr>
      <p:grpSpPr>
        <a:xfrm>
          <a:off x="0" y="0"/>
          <a:ext cx="0" cy="0"/>
          <a:chOff x="0" y="0"/>
          <a:chExt cx="0" cy="0"/>
        </a:xfrm>
      </p:grpSpPr>
      <p:sp>
        <p:nvSpPr>
          <p:cNvPr id="427" name="Google Shape;427;p55"/>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Hundreds, Tens, and Ones</a:t>
            </a:r>
            <a:endParaRPr b="0" sz="3000">
              <a:solidFill>
                <a:srgbClr val="595959"/>
              </a:solidFill>
              <a:latin typeface="Hepta Slab"/>
              <a:ea typeface="Hepta Slab"/>
              <a:cs typeface="Hepta Slab"/>
              <a:sym typeface="Hepta Slab"/>
            </a:endParaRPr>
          </a:p>
        </p:txBody>
      </p:sp>
      <p:sp>
        <p:nvSpPr>
          <p:cNvPr id="428" name="Google Shape;428;p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29" name="Google Shape;429;p55"/>
          <p:cNvGrpSpPr/>
          <p:nvPr/>
        </p:nvGrpSpPr>
        <p:grpSpPr>
          <a:xfrm rot="-466220">
            <a:off x="5634589" y="3117238"/>
            <a:ext cx="3199742" cy="1558472"/>
            <a:chOff x="481875" y="1405675"/>
            <a:chExt cx="3199800" cy="1558500"/>
          </a:xfrm>
        </p:grpSpPr>
        <p:sp>
          <p:nvSpPr>
            <p:cNvPr id="430" name="Google Shape;430;p55"/>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55"/>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432" name="Google Shape;432;p55"/>
          <p:cNvPicPr preferRelativeResize="0"/>
          <p:nvPr/>
        </p:nvPicPr>
        <p:blipFill>
          <a:blip r:embed="rId3">
            <a:alphaModFix/>
          </a:blip>
          <a:stretch>
            <a:fillRect/>
          </a:stretch>
        </p:blipFill>
        <p:spPr>
          <a:xfrm>
            <a:off x="2413425" y="1927150"/>
            <a:ext cx="3632225" cy="1051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6" name="Shape 436"/>
        <p:cNvGrpSpPr/>
        <p:nvPr/>
      </p:nvGrpSpPr>
      <p:grpSpPr>
        <a:xfrm>
          <a:off x="0" y="0"/>
          <a:ext cx="0" cy="0"/>
          <a:chOff x="0" y="0"/>
          <a:chExt cx="0" cy="0"/>
        </a:xfrm>
      </p:grpSpPr>
      <p:sp>
        <p:nvSpPr>
          <p:cNvPr id="437" name="Google Shape;437;p56"/>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Hundreds, Tens, and Ones</a:t>
            </a:r>
            <a:endParaRPr b="0" sz="3000">
              <a:solidFill>
                <a:srgbClr val="595959"/>
              </a:solidFill>
              <a:latin typeface="Hepta Slab"/>
              <a:ea typeface="Hepta Slab"/>
              <a:cs typeface="Hepta Slab"/>
              <a:sym typeface="Hepta Slab"/>
            </a:endParaRPr>
          </a:p>
        </p:txBody>
      </p:sp>
      <p:sp>
        <p:nvSpPr>
          <p:cNvPr id="438" name="Google Shape;438;p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39" name="Google Shape;439;p56"/>
          <p:cNvGrpSpPr/>
          <p:nvPr/>
        </p:nvGrpSpPr>
        <p:grpSpPr>
          <a:xfrm rot="-466220">
            <a:off x="5634589" y="3117238"/>
            <a:ext cx="3199742" cy="1558472"/>
            <a:chOff x="481875" y="1405675"/>
            <a:chExt cx="3199800" cy="1558500"/>
          </a:xfrm>
        </p:grpSpPr>
        <p:sp>
          <p:nvSpPr>
            <p:cNvPr id="440" name="Google Shape;440;p56"/>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6"/>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442" name="Google Shape;442;p56"/>
          <p:cNvPicPr preferRelativeResize="0"/>
          <p:nvPr/>
        </p:nvPicPr>
        <p:blipFill>
          <a:blip r:embed="rId3">
            <a:alphaModFix/>
          </a:blip>
          <a:stretch>
            <a:fillRect/>
          </a:stretch>
        </p:blipFill>
        <p:spPr>
          <a:xfrm>
            <a:off x="2574150" y="2045000"/>
            <a:ext cx="3337425" cy="10625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6" name="Shape 446"/>
        <p:cNvGrpSpPr/>
        <p:nvPr/>
      </p:nvGrpSpPr>
      <p:grpSpPr>
        <a:xfrm>
          <a:off x="0" y="0"/>
          <a:ext cx="0" cy="0"/>
          <a:chOff x="0" y="0"/>
          <a:chExt cx="0" cy="0"/>
        </a:xfrm>
      </p:grpSpPr>
      <p:sp>
        <p:nvSpPr>
          <p:cNvPr id="447" name="Google Shape;447;p57"/>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Hundreds, Tens, and Ones</a:t>
            </a:r>
            <a:endParaRPr b="0" sz="3000">
              <a:solidFill>
                <a:srgbClr val="595959"/>
              </a:solidFill>
              <a:latin typeface="Hepta Slab"/>
              <a:ea typeface="Hepta Slab"/>
              <a:cs typeface="Hepta Slab"/>
              <a:sym typeface="Hepta Slab"/>
            </a:endParaRPr>
          </a:p>
        </p:txBody>
      </p:sp>
      <p:sp>
        <p:nvSpPr>
          <p:cNvPr id="448" name="Google Shape;448;p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49" name="Google Shape;449;p57"/>
          <p:cNvGrpSpPr/>
          <p:nvPr/>
        </p:nvGrpSpPr>
        <p:grpSpPr>
          <a:xfrm rot="-466220">
            <a:off x="5634589" y="3117238"/>
            <a:ext cx="3199742" cy="1558472"/>
            <a:chOff x="481875" y="1405675"/>
            <a:chExt cx="3199800" cy="1558500"/>
          </a:xfrm>
        </p:grpSpPr>
        <p:sp>
          <p:nvSpPr>
            <p:cNvPr id="450" name="Google Shape;450;p57"/>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7"/>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452" name="Google Shape;452;p57"/>
          <p:cNvPicPr preferRelativeResize="0"/>
          <p:nvPr/>
        </p:nvPicPr>
        <p:blipFill>
          <a:blip r:embed="rId3">
            <a:alphaModFix/>
          </a:blip>
          <a:stretch>
            <a:fillRect/>
          </a:stretch>
        </p:blipFill>
        <p:spPr>
          <a:xfrm>
            <a:off x="2659850" y="2045000"/>
            <a:ext cx="3186725" cy="9982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6" name="Shape 456"/>
        <p:cNvGrpSpPr/>
        <p:nvPr/>
      </p:nvGrpSpPr>
      <p:grpSpPr>
        <a:xfrm>
          <a:off x="0" y="0"/>
          <a:ext cx="0" cy="0"/>
          <a:chOff x="0" y="0"/>
          <a:chExt cx="0" cy="0"/>
        </a:xfrm>
      </p:grpSpPr>
      <p:sp>
        <p:nvSpPr>
          <p:cNvPr id="457" name="Google Shape;457;p58"/>
          <p:cNvSpPr txBox="1"/>
          <p:nvPr>
            <p:ph type="ctrTitle"/>
          </p:nvPr>
        </p:nvSpPr>
        <p:spPr>
          <a:xfrm>
            <a:off x="1476750" y="47035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Expression Match</a:t>
            </a:r>
            <a:endParaRPr b="0" sz="3000">
              <a:solidFill>
                <a:srgbClr val="595959"/>
              </a:solidFill>
              <a:latin typeface="Hepta Slab"/>
              <a:ea typeface="Hepta Slab"/>
              <a:cs typeface="Hepta Slab"/>
              <a:sym typeface="Hepta Slab"/>
            </a:endParaRPr>
          </a:p>
        </p:txBody>
      </p:sp>
      <p:sp>
        <p:nvSpPr>
          <p:cNvPr id="458" name="Google Shape;458;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59" name="Google Shape;459;p58"/>
          <p:cNvSpPr txBox="1"/>
          <p:nvPr/>
        </p:nvSpPr>
        <p:spPr>
          <a:xfrm>
            <a:off x="597450" y="1182725"/>
            <a:ext cx="7949100" cy="61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t>Match each situation to a division expression. Be prepared to explain your reasoning.</a:t>
            </a:r>
            <a:endParaRPr b="1"/>
          </a:p>
        </p:txBody>
      </p:sp>
      <p:pic>
        <p:nvPicPr>
          <p:cNvPr id="460" name="Google Shape;460;p58"/>
          <p:cNvPicPr preferRelativeResize="0"/>
          <p:nvPr/>
        </p:nvPicPr>
        <p:blipFill>
          <a:blip r:embed="rId3">
            <a:alphaModFix/>
          </a:blip>
          <a:stretch>
            <a:fillRect/>
          </a:stretch>
        </p:blipFill>
        <p:spPr>
          <a:xfrm>
            <a:off x="837038" y="1912125"/>
            <a:ext cx="2419350" cy="676275"/>
          </a:xfrm>
          <a:prstGeom prst="rect">
            <a:avLst/>
          </a:prstGeom>
          <a:noFill/>
          <a:ln cap="flat" cmpd="sng" w="19050">
            <a:solidFill>
              <a:schemeClr val="dk2"/>
            </a:solidFill>
            <a:prstDash val="solid"/>
            <a:round/>
            <a:headEnd len="sm" w="sm" type="none"/>
            <a:tailEnd len="sm" w="sm" type="none"/>
          </a:ln>
        </p:spPr>
      </p:pic>
      <p:pic>
        <p:nvPicPr>
          <p:cNvPr id="461" name="Google Shape;461;p58"/>
          <p:cNvPicPr preferRelativeResize="0"/>
          <p:nvPr/>
        </p:nvPicPr>
        <p:blipFill>
          <a:blip r:embed="rId4">
            <a:alphaModFix/>
          </a:blip>
          <a:stretch>
            <a:fillRect/>
          </a:stretch>
        </p:blipFill>
        <p:spPr>
          <a:xfrm>
            <a:off x="813213" y="2701588"/>
            <a:ext cx="2466975" cy="790575"/>
          </a:xfrm>
          <a:prstGeom prst="rect">
            <a:avLst/>
          </a:prstGeom>
          <a:noFill/>
          <a:ln cap="flat" cmpd="sng" w="19050">
            <a:solidFill>
              <a:schemeClr val="dk2"/>
            </a:solidFill>
            <a:prstDash val="solid"/>
            <a:round/>
            <a:headEnd len="sm" w="sm" type="none"/>
            <a:tailEnd len="sm" w="sm" type="none"/>
          </a:ln>
        </p:spPr>
      </p:pic>
      <p:pic>
        <p:nvPicPr>
          <p:cNvPr id="462" name="Google Shape;462;p58"/>
          <p:cNvPicPr preferRelativeResize="0"/>
          <p:nvPr/>
        </p:nvPicPr>
        <p:blipFill>
          <a:blip r:embed="rId5">
            <a:alphaModFix/>
          </a:blip>
          <a:stretch>
            <a:fillRect/>
          </a:stretch>
        </p:blipFill>
        <p:spPr>
          <a:xfrm>
            <a:off x="965613" y="3718575"/>
            <a:ext cx="2314575" cy="762000"/>
          </a:xfrm>
          <a:prstGeom prst="rect">
            <a:avLst/>
          </a:prstGeom>
          <a:noFill/>
          <a:ln cap="flat" cmpd="sng" w="19050">
            <a:solidFill>
              <a:schemeClr val="dk2"/>
            </a:solidFill>
            <a:prstDash val="solid"/>
            <a:round/>
            <a:headEnd len="sm" w="sm" type="none"/>
            <a:tailEnd len="sm" w="sm" type="none"/>
          </a:ln>
        </p:spPr>
      </p:pic>
      <p:pic>
        <p:nvPicPr>
          <p:cNvPr id="463" name="Google Shape;463;p58"/>
          <p:cNvPicPr preferRelativeResize="0"/>
          <p:nvPr/>
        </p:nvPicPr>
        <p:blipFill>
          <a:blip r:embed="rId6">
            <a:alphaModFix/>
          </a:blip>
          <a:stretch>
            <a:fillRect/>
          </a:stretch>
        </p:blipFill>
        <p:spPr>
          <a:xfrm>
            <a:off x="3456400" y="1964400"/>
            <a:ext cx="2466975" cy="742950"/>
          </a:xfrm>
          <a:prstGeom prst="rect">
            <a:avLst/>
          </a:prstGeom>
          <a:noFill/>
          <a:ln cap="flat" cmpd="sng" w="19050">
            <a:solidFill>
              <a:schemeClr val="dk2"/>
            </a:solidFill>
            <a:prstDash val="solid"/>
            <a:round/>
            <a:headEnd len="sm" w="sm" type="none"/>
            <a:tailEnd len="sm" w="sm" type="none"/>
          </a:ln>
        </p:spPr>
      </p:pic>
      <p:pic>
        <p:nvPicPr>
          <p:cNvPr id="464" name="Google Shape;464;p58"/>
          <p:cNvPicPr preferRelativeResize="0"/>
          <p:nvPr/>
        </p:nvPicPr>
        <p:blipFill>
          <a:blip r:embed="rId7">
            <a:alphaModFix/>
          </a:blip>
          <a:stretch>
            <a:fillRect/>
          </a:stretch>
        </p:blipFill>
        <p:spPr>
          <a:xfrm>
            <a:off x="3546888" y="3172475"/>
            <a:ext cx="2286000" cy="828675"/>
          </a:xfrm>
          <a:prstGeom prst="rect">
            <a:avLst/>
          </a:prstGeom>
          <a:noFill/>
          <a:ln cap="flat" cmpd="sng" w="19050">
            <a:solidFill>
              <a:schemeClr val="dk2"/>
            </a:solidFill>
            <a:prstDash val="solid"/>
            <a:round/>
            <a:headEnd len="sm" w="sm" type="none"/>
            <a:tailEnd len="sm" w="sm" type="none"/>
          </a:ln>
        </p:spPr>
      </p:pic>
      <p:pic>
        <p:nvPicPr>
          <p:cNvPr id="465" name="Google Shape;465;p58"/>
          <p:cNvPicPr preferRelativeResize="0"/>
          <p:nvPr/>
        </p:nvPicPr>
        <p:blipFill>
          <a:blip r:embed="rId8">
            <a:alphaModFix/>
          </a:blip>
          <a:stretch>
            <a:fillRect/>
          </a:stretch>
        </p:blipFill>
        <p:spPr>
          <a:xfrm>
            <a:off x="6311525" y="1872900"/>
            <a:ext cx="742950" cy="390525"/>
          </a:xfrm>
          <a:prstGeom prst="rect">
            <a:avLst/>
          </a:prstGeom>
          <a:noFill/>
          <a:ln cap="flat" cmpd="sng" w="19050">
            <a:solidFill>
              <a:schemeClr val="dk2"/>
            </a:solidFill>
            <a:prstDash val="solid"/>
            <a:round/>
            <a:headEnd len="sm" w="sm" type="none"/>
            <a:tailEnd len="sm" w="sm" type="none"/>
          </a:ln>
        </p:spPr>
      </p:pic>
      <p:pic>
        <p:nvPicPr>
          <p:cNvPr id="466" name="Google Shape;466;p58"/>
          <p:cNvPicPr preferRelativeResize="0"/>
          <p:nvPr/>
        </p:nvPicPr>
        <p:blipFill>
          <a:blip r:embed="rId9">
            <a:alphaModFix/>
          </a:blip>
          <a:stretch>
            <a:fillRect/>
          </a:stretch>
        </p:blipFill>
        <p:spPr>
          <a:xfrm>
            <a:off x="6240075" y="2734325"/>
            <a:ext cx="885825" cy="438150"/>
          </a:xfrm>
          <a:prstGeom prst="rect">
            <a:avLst/>
          </a:prstGeom>
          <a:noFill/>
          <a:ln cap="flat" cmpd="sng" w="19050">
            <a:solidFill>
              <a:schemeClr val="dk2"/>
            </a:solidFill>
            <a:prstDash val="solid"/>
            <a:round/>
            <a:headEnd len="sm" w="sm" type="none"/>
            <a:tailEnd len="sm" w="sm" type="none"/>
          </a:ln>
        </p:spPr>
      </p:pic>
      <p:pic>
        <p:nvPicPr>
          <p:cNvPr id="467" name="Google Shape;467;p58"/>
          <p:cNvPicPr preferRelativeResize="0"/>
          <p:nvPr/>
        </p:nvPicPr>
        <p:blipFill>
          <a:blip r:embed="rId10">
            <a:alphaModFix/>
          </a:blip>
          <a:stretch>
            <a:fillRect/>
          </a:stretch>
        </p:blipFill>
        <p:spPr>
          <a:xfrm>
            <a:off x="6292463" y="3648200"/>
            <a:ext cx="781050" cy="438150"/>
          </a:xfrm>
          <a:prstGeom prst="rect">
            <a:avLst/>
          </a:prstGeom>
          <a:noFill/>
          <a:ln cap="flat" cmpd="sng" w="19050">
            <a:solidFill>
              <a:schemeClr val="dk2"/>
            </a:solidFill>
            <a:prstDash val="solid"/>
            <a:round/>
            <a:headEnd len="sm" w="sm" type="none"/>
            <a:tailEnd len="sm" w="sm" type="none"/>
          </a:ln>
        </p:spPr>
      </p:pic>
      <p:pic>
        <p:nvPicPr>
          <p:cNvPr id="468" name="Google Shape;468;p58"/>
          <p:cNvPicPr preferRelativeResize="0"/>
          <p:nvPr/>
        </p:nvPicPr>
        <p:blipFill>
          <a:blip r:embed="rId11">
            <a:alphaModFix/>
          </a:blip>
          <a:stretch>
            <a:fillRect/>
          </a:stretch>
        </p:blipFill>
        <p:spPr>
          <a:xfrm>
            <a:off x="7492613" y="2116800"/>
            <a:ext cx="742950" cy="590550"/>
          </a:xfrm>
          <a:prstGeom prst="rect">
            <a:avLst/>
          </a:prstGeom>
          <a:noFill/>
          <a:ln cap="flat" cmpd="sng" w="19050">
            <a:solidFill>
              <a:schemeClr val="dk2"/>
            </a:solidFill>
            <a:prstDash val="solid"/>
            <a:round/>
            <a:headEnd len="sm" w="sm" type="none"/>
            <a:tailEnd len="sm" w="sm" type="none"/>
          </a:ln>
        </p:spPr>
      </p:pic>
      <p:pic>
        <p:nvPicPr>
          <p:cNvPr id="469" name="Google Shape;469;p58"/>
          <p:cNvPicPr preferRelativeResize="0"/>
          <p:nvPr/>
        </p:nvPicPr>
        <p:blipFill>
          <a:blip r:embed="rId12">
            <a:alphaModFix/>
          </a:blip>
          <a:stretch>
            <a:fillRect/>
          </a:stretch>
        </p:blipFill>
        <p:spPr>
          <a:xfrm>
            <a:off x="7433075" y="3101650"/>
            <a:ext cx="733425" cy="390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3" name="Shape 473"/>
        <p:cNvGrpSpPr/>
        <p:nvPr/>
      </p:nvGrpSpPr>
      <p:grpSpPr>
        <a:xfrm>
          <a:off x="0" y="0"/>
          <a:ext cx="0" cy="0"/>
          <a:chOff x="0" y="0"/>
          <a:chExt cx="0" cy="0"/>
        </a:xfrm>
      </p:grpSpPr>
      <p:sp>
        <p:nvSpPr>
          <p:cNvPr id="474" name="Google Shape;474;p59"/>
          <p:cNvSpPr txBox="1"/>
          <p:nvPr>
            <p:ph type="ctrTitle"/>
          </p:nvPr>
        </p:nvSpPr>
        <p:spPr>
          <a:xfrm>
            <a:off x="550000" y="460150"/>
            <a:ext cx="7200900" cy="64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dk2"/>
                </a:solidFill>
                <a:latin typeface="Hepta Slab"/>
                <a:ea typeface="Hepta Slab"/>
                <a:cs typeface="Hepta Slab"/>
                <a:sym typeface="Hepta Slab"/>
              </a:rPr>
              <a:t>Which Situation?</a:t>
            </a:r>
            <a:endParaRPr sz="2900">
              <a:solidFill>
                <a:srgbClr val="595959"/>
              </a:solidFill>
              <a:latin typeface="Hepta Slab"/>
              <a:ea typeface="Hepta Slab"/>
              <a:cs typeface="Hepta Slab"/>
              <a:sym typeface="Hepta Slab"/>
            </a:endParaRPr>
          </a:p>
        </p:txBody>
      </p:sp>
      <p:sp>
        <p:nvSpPr>
          <p:cNvPr id="475" name="Google Shape;475;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76" name="Google Shape;476;p59"/>
          <p:cNvSpPr txBox="1"/>
          <p:nvPr/>
        </p:nvSpPr>
        <p:spPr>
          <a:xfrm>
            <a:off x="1000675" y="1639213"/>
            <a:ext cx="3264000" cy="12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A. Han has 21 toy cars. He puts the same number of cars in 3 boxes. How many cars will be in each box?</a:t>
            </a:r>
            <a:endParaRPr sz="1700">
              <a:latin typeface="Livvic"/>
              <a:ea typeface="Livvic"/>
              <a:cs typeface="Livvic"/>
              <a:sym typeface="Livvic"/>
            </a:endParaRPr>
          </a:p>
          <a:p>
            <a:pPr indent="0" lvl="0" marL="0" rtl="0" algn="l">
              <a:spcBef>
                <a:spcPts val="1000"/>
              </a:spcBef>
              <a:spcAft>
                <a:spcPts val="1000"/>
              </a:spcAft>
              <a:buNone/>
            </a:pPr>
            <a:r>
              <a:t/>
            </a:r>
            <a:endParaRPr sz="1700">
              <a:latin typeface="Livvic"/>
              <a:ea typeface="Livvic"/>
              <a:cs typeface="Livvic"/>
              <a:sym typeface="Livvic"/>
            </a:endParaRPr>
          </a:p>
        </p:txBody>
      </p:sp>
      <p:sp>
        <p:nvSpPr>
          <p:cNvPr id="477" name="Google Shape;477;p59"/>
          <p:cNvSpPr txBox="1"/>
          <p:nvPr/>
        </p:nvSpPr>
        <p:spPr>
          <a:xfrm>
            <a:off x="4828525" y="1583125"/>
            <a:ext cx="3508200" cy="12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B. Han has 21 toy cars. He wants to put 3 cars in each box. How many boxes will he need?</a:t>
            </a:r>
            <a:endParaRPr sz="1700">
              <a:latin typeface="Livvic"/>
              <a:ea typeface="Livvic"/>
              <a:cs typeface="Livvic"/>
              <a:sym typeface="Livvic"/>
            </a:endParaRPr>
          </a:p>
          <a:p>
            <a:pPr indent="0" lvl="0" marL="0" rtl="0" algn="l">
              <a:spcBef>
                <a:spcPts val="1000"/>
              </a:spcBef>
              <a:spcAft>
                <a:spcPts val="1000"/>
              </a:spcAft>
              <a:buNone/>
            </a:pPr>
            <a:r>
              <a:t/>
            </a:r>
            <a:endParaRPr sz="1700">
              <a:latin typeface="Livvic"/>
              <a:ea typeface="Livvic"/>
              <a:cs typeface="Livvic"/>
              <a:sym typeface="Livvic"/>
            </a:endParaRPr>
          </a:p>
        </p:txBody>
      </p:sp>
      <p:sp>
        <p:nvSpPr>
          <p:cNvPr id="478" name="Google Shape;478;p59"/>
          <p:cNvSpPr txBox="1"/>
          <p:nvPr/>
        </p:nvSpPr>
        <p:spPr>
          <a:xfrm>
            <a:off x="550000" y="3053950"/>
            <a:ext cx="7854600" cy="7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Which situation does the expression 21 ÷ 3 match? Explain your reasoning.</a:t>
            </a:r>
            <a:endParaRPr sz="1600">
              <a:latin typeface="Livvic"/>
              <a:ea typeface="Livvic"/>
              <a:cs typeface="Livvic"/>
              <a:sym typeface="Livvic"/>
            </a:endParaRPr>
          </a:p>
        </p:txBody>
      </p:sp>
      <p:sp>
        <p:nvSpPr>
          <p:cNvPr id="479" name="Google Shape;479;p59"/>
          <p:cNvSpPr txBox="1"/>
          <p:nvPr/>
        </p:nvSpPr>
        <p:spPr>
          <a:xfrm>
            <a:off x="514350" y="1007275"/>
            <a:ext cx="2818200" cy="3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Consider these 2 situations. </a:t>
            </a:r>
            <a:endParaRPr/>
          </a:p>
        </p:txBody>
      </p:sp>
      <p:pic>
        <p:nvPicPr>
          <p:cNvPr id="480" name="Google Shape;480;p59"/>
          <p:cNvPicPr preferRelativeResize="0"/>
          <p:nvPr/>
        </p:nvPicPr>
        <p:blipFill>
          <a:blip r:embed="rId3">
            <a:alphaModFix/>
          </a:blip>
          <a:stretch>
            <a:fillRect/>
          </a:stretch>
        </p:blipFill>
        <p:spPr>
          <a:xfrm>
            <a:off x="3970724" y="3670949"/>
            <a:ext cx="1316929" cy="841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84" name="Shape 484"/>
        <p:cNvGrpSpPr/>
        <p:nvPr/>
      </p:nvGrpSpPr>
      <p:grpSpPr>
        <a:xfrm>
          <a:off x="0" y="0"/>
          <a:ext cx="0" cy="0"/>
          <a:chOff x="0" y="0"/>
          <a:chExt cx="0" cy="0"/>
        </a:xfrm>
      </p:grpSpPr>
      <p:sp>
        <p:nvSpPr>
          <p:cNvPr id="485" name="Google Shape;485;p60"/>
          <p:cNvSpPr txBox="1"/>
          <p:nvPr>
            <p:ph type="ctrTitle"/>
          </p:nvPr>
        </p:nvSpPr>
        <p:spPr>
          <a:xfrm>
            <a:off x="550000" y="460150"/>
            <a:ext cx="7200900" cy="64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dk2"/>
                </a:solidFill>
                <a:latin typeface="Hepta Slab"/>
                <a:ea typeface="Hepta Slab"/>
                <a:cs typeface="Hepta Slab"/>
                <a:sym typeface="Hepta Slab"/>
              </a:rPr>
              <a:t> Ways to Represent Division</a:t>
            </a:r>
            <a:endParaRPr sz="2900">
              <a:solidFill>
                <a:srgbClr val="595959"/>
              </a:solidFill>
              <a:latin typeface="Hepta Slab"/>
              <a:ea typeface="Hepta Slab"/>
              <a:cs typeface="Hepta Slab"/>
              <a:sym typeface="Hepta Slab"/>
            </a:endParaRPr>
          </a:p>
        </p:txBody>
      </p:sp>
      <p:sp>
        <p:nvSpPr>
          <p:cNvPr id="486" name="Google Shape;486;p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487" name="Google Shape;487;p60"/>
          <p:cNvSpPr txBox="1"/>
          <p:nvPr/>
        </p:nvSpPr>
        <p:spPr>
          <a:xfrm>
            <a:off x="514350" y="1007275"/>
            <a:ext cx="7526400" cy="37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Livvic"/>
                <a:ea typeface="Livvic"/>
                <a:cs typeface="Livvic"/>
                <a:sym typeface="Livvic"/>
              </a:rPr>
              <a:t>Match each situation to a drawing and an equation. Be prepared to explain your reasoning.</a:t>
            </a:r>
            <a:endParaRPr b="1" sz="1300">
              <a:latin typeface="Livvic"/>
              <a:ea typeface="Livvic"/>
              <a:cs typeface="Livvic"/>
              <a:sym typeface="Livvic"/>
            </a:endParaRPr>
          </a:p>
        </p:txBody>
      </p:sp>
      <p:pic>
        <p:nvPicPr>
          <p:cNvPr id="488" name="Google Shape;488;p60"/>
          <p:cNvPicPr preferRelativeResize="0"/>
          <p:nvPr/>
        </p:nvPicPr>
        <p:blipFill>
          <a:blip r:embed="rId3">
            <a:alphaModFix/>
          </a:blip>
          <a:stretch>
            <a:fillRect/>
          </a:stretch>
        </p:blipFill>
        <p:spPr>
          <a:xfrm>
            <a:off x="1084675" y="1540000"/>
            <a:ext cx="2362200" cy="619125"/>
          </a:xfrm>
          <a:prstGeom prst="rect">
            <a:avLst/>
          </a:prstGeom>
          <a:noFill/>
          <a:ln cap="flat" cmpd="sng" w="19050">
            <a:solidFill>
              <a:schemeClr val="dk2"/>
            </a:solidFill>
            <a:prstDash val="solid"/>
            <a:round/>
            <a:headEnd len="sm" w="sm" type="none"/>
            <a:tailEnd len="sm" w="sm" type="none"/>
          </a:ln>
        </p:spPr>
      </p:pic>
      <p:pic>
        <p:nvPicPr>
          <p:cNvPr id="489" name="Google Shape;489;p60"/>
          <p:cNvPicPr preferRelativeResize="0"/>
          <p:nvPr/>
        </p:nvPicPr>
        <p:blipFill>
          <a:blip r:embed="rId4">
            <a:alphaModFix/>
          </a:blip>
          <a:stretch>
            <a:fillRect/>
          </a:stretch>
        </p:blipFill>
        <p:spPr>
          <a:xfrm>
            <a:off x="1023975" y="2474963"/>
            <a:ext cx="2343150" cy="723900"/>
          </a:xfrm>
          <a:prstGeom prst="rect">
            <a:avLst/>
          </a:prstGeom>
          <a:noFill/>
          <a:ln cap="flat" cmpd="sng" w="19050">
            <a:solidFill>
              <a:schemeClr val="dk2"/>
            </a:solidFill>
            <a:prstDash val="solid"/>
            <a:round/>
            <a:headEnd len="sm" w="sm" type="none"/>
            <a:tailEnd len="sm" w="sm" type="none"/>
          </a:ln>
        </p:spPr>
      </p:pic>
      <p:pic>
        <p:nvPicPr>
          <p:cNvPr id="490" name="Google Shape;490;p60"/>
          <p:cNvPicPr preferRelativeResize="0"/>
          <p:nvPr/>
        </p:nvPicPr>
        <p:blipFill>
          <a:blip r:embed="rId5">
            <a:alphaModFix/>
          </a:blip>
          <a:stretch>
            <a:fillRect/>
          </a:stretch>
        </p:blipFill>
        <p:spPr>
          <a:xfrm>
            <a:off x="947775" y="3514713"/>
            <a:ext cx="2495550" cy="742950"/>
          </a:xfrm>
          <a:prstGeom prst="rect">
            <a:avLst/>
          </a:prstGeom>
          <a:noFill/>
          <a:ln cap="flat" cmpd="sng" w="19050">
            <a:solidFill>
              <a:schemeClr val="dk2"/>
            </a:solidFill>
            <a:prstDash val="solid"/>
            <a:round/>
            <a:headEnd len="sm" w="sm" type="none"/>
            <a:tailEnd len="sm" w="sm" type="none"/>
          </a:ln>
        </p:spPr>
      </p:pic>
      <p:pic>
        <p:nvPicPr>
          <p:cNvPr id="491" name="Google Shape;491;p60"/>
          <p:cNvPicPr preferRelativeResize="0"/>
          <p:nvPr/>
        </p:nvPicPr>
        <p:blipFill>
          <a:blip r:embed="rId6">
            <a:alphaModFix/>
          </a:blip>
          <a:stretch>
            <a:fillRect/>
          </a:stretch>
        </p:blipFill>
        <p:spPr>
          <a:xfrm>
            <a:off x="3769525" y="1565638"/>
            <a:ext cx="2419350" cy="600075"/>
          </a:xfrm>
          <a:prstGeom prst="rect">
            <a:avLst/>
          </a:prstGeom>
          <a:noFill/>
          <a:ln cap="flat" cmpd="sng" w="19050">
            <a:solidFill>
              <a:schemeClr val="dk2"/>
            </a:solidFill>
            <a:prstDash val="solid"/>
            <a:round/>
            <a:headEnd len="sm" w="sm" type="none"/>
            <a:tailEnd len="sm" w="sm" type="none"/>
          </a:ln>
        </p:spPr>
      </p:pic>
      <p:pic>
        <p:nvPicPr>
          <p:cNvPr id="492" name="Google Shape;492;p60"/>
          <p:cNvPicPr preferRelativeResize="0"/>
          <p:nvPr/>
        </p:nvPicPr>
        <p:blipFill>
          <a:blip r:embed="rId7">
            <a:alphaModFix/>
          </a:blip>
          <a:stretch>
            <a:fillRect/>
          </a:stretch>
        </p:blipFill>
        <p:spPr>
          <a:xfrm>
            <a:off x="3688563" y="2392538"/>
            <a:ext cx="2581275" cy="895350"/>
          </a:xfrm>
          <a:prstGeom prst="rect">
            <a:avLst/>
          </a:prstGeom>
          <a:noFill/>
          <a:ln cap="flat" cmpd="sng" w="19050">
            <a:solidFill>
              <a:schemeClr val="dk2"/>
            </a:solidFill>
            <a:prstDash val="solid"/>
            <a:round/>
            <a:headEnd len="sm" w="sm" type="none"/>
            <a:tailEnd len="sm" w="sm" type="none"/>
          </a:ln>
        </p:spPr>
      </p:pic>
      <p:pic>
        <p:nvPicPr>
          <p:cNvPr id="493" name="Google Shape;493;p60"/>
          <p:cNvPicPr preferRelativeResize="0"/>
          <p:nvPr/>
        </p:nvPicPr>
        <p:blipFill>
          <a:blip r:embed="rId8">
            <a:alphaModFix/>
          </a:blip>
          <a:stretch>
            <a:fillRect/>
          </a:stretch>
        </p:blipFill>
        <p:spPr>
          <a:xfrm>
            <a:off x="3669513" y="3514725"/>
            <a:ext cx="2619375" cy="866775"/>
          </a:xfrm>
          <a:prstGeom prst="rect">
            <a:avLst/>
          </a:prstGeom>
          <a:noFill/>
          <a:ln cap="flat" cmpd="sng" w="19050">
            <a:solidFill>
              <a:schemeClr val="dk2"/>
            </a:solidFill>
            <a:prstDash val="solid"/>
            <a:round/>
            <a:headEnd len="sm" w="sm" type="none"/>
            <a:tailEnd len="sm" w="sm" type="none"/>
          </a:ln>
        </p:spPr>
      </p:pic>
      <p:pic>
        <p:nvPicPr>
          <p:cNvPr id="494" name="Google Shape;494;p60"/>
          <p:cNvPicPr preferRelativeResize="0"/>
          <p:nvPr/>
        </p:nvPicPr>
        <p:blipFill>
          <a:blip r:embed="rId9">
            <a:alphaModFix/>
          </a:blip>
          <a:stretch>
            <a:fillRect/>
          </a:stretch>
        </p:blipFill>
        <p:spPr>
          <a:xfrm>
            <a:off x="6567475" y="2070450"/>
            <a:ext cx="1905000" cy="714375"/>
          </a:xfrm>
          <a:prstGeom prst="rect">
            <a:avLst/>
          </a:prstGeom>
          <a:noFill/>
          <a:ln cap="flat" cmpd="sng" w="19050">
            <a:solidFill>
              <a:schemeClr val="dk2"/>
            </a:solidFill>
            <a:prstDash val="solid"/>
            <a:round/>
            <a:headEnd len="sm" w="sm" type="none"/>
            <a:tailEnd len="sm" w="sm" type="none"/>
          </a:ln>
        </p:spPr>
      </p:pic>
      <p:pic>
        <p:nvPicPr>
          <p:cNvPr id="495" name="Google Shape;495;p60"/>
          <p:cNvPicPr preferRelativeResize="0"/>
          <p:nvPr/>
        </p:nvPicPr>
        <p:blipFill>
          <a:blip r:embed="rId10">
            <a:alphaModFix/>
          </a:blip>
          <a:stretch>
            <a:fillRect/>
          </a:stretch>
        </p:blipFill>
        <p:spPr>
          <a:xfrm>
            <a:off x="6591288" y="2969375"/>
            <a:ext cx="1857375" cy="771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9" name="Shape 499"/>
        <p:cNvGrpSpPr/>
        <p:nvPr/>
      </p:nvGrpSpPr>
      <p:grpSpPr>
        <a:xfrm>
          <a:off x="0" y="0"/>
          <a:ext cx="0" cy="0"/>
          <a:chOff x="0" y="0"/>
          <a:chExt cx="0" cy="0"/>
        </a:xfrm>
      </p:grpSpPr>
      <p:sp>
        <p:nvSpPr>
          <p:cNvPr id="500" name="Google Shape;500;p61"/>
          <p:cNvSpPr/>
          <p:nvPr/>
        </p:nvSpPr>
        <p:spPr>
          <a:xfrm flipH="1">
            <a:off x="707232" y="1960950"/>
            <a:ext cx="2903618" cy="231726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61"/>
          <p:cNvSpPr txBox="1"/>
          <p:nvPr/>
        </p:nvSpPr>
        <p:spPr>
          <a:xfrm>
            <a:off x="1097175" y="2244800"/>
            <a:ext cx="21804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Is there any way to tell the expressions that represent a 'how many groups?' problem from the expressions that represent a 'how many in each group?' problem?</a:t>
            </a:r>
            <a:endParaRPr b="1" sz="1200">
              <a:latin typeface="Quicksand"/>
              <a:ea typeface="Quicksand"/>
              <a:cs typeface="Quicksand"/>
              <a:sym typeface="Quicksand"/>
            </a:endParaRPr>
          </a:p>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502" name="Google Shape;502;p61"/>
          <p:cNvPicPr preferRelativeResize="0"/>
          <p:nvPr/>
        </p:nvPicPr>
        <p:blipFill>
          <a:blip r:embed="rId3">
            <a:alphaModFix/>
          </a:blip>
          <a:stretch>
            <a:fillRect/>
          </a:stretch>
        </p:blipFill>
        <p:spPr>
          <a:xfrm>
            <a:off x="3591664" y="3152901"/>
            <a:ext cx="1873529" cy="1178400"/>
          </a:xfrm>
          <a:prstGeom prst="rect">
            <a:avLst/>
          </a:prstGeom>
          <a:noFill/>
          <a:ln>
            <a:noFill/>
          </a:ln>
        </p:spPr>
      </p:pic>
      <p:sp>
        <p:nvSpPr>
          <p:cNvPr id="503" name="Google Shape;503;p6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04" name="Google Shape;504;p61"/>
          <p:cNvSpPr/>
          <p:nvPr/>
        </p:nvSpPr>
        <p:spPr>
          <a:xfrm>
            <a:off x="5533175" y="1778800"/>
            <a:ext cx="3133727" cy="268963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61"/>
          <p:cNvSpPr txBox="1"/>
          <p:nvPr/>
        </p:nvSpPr>
        <p:spPr>
          <a:xfrm>
            <a:off x="5940238" y="2137625"/>
            <a:ext cx="231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Division expressions can be interpreted two ways and you can’t really tell what type of division situation is being represented unless you have a situation or a drawing that goes with the expression.</a:t>
            </a:r>
            <a:endParaRPr b="1" sz="1200">
              <a:latin typeface="Quicksand"/>
              <a:ea typeface="Quicksand"/>
              <a:cs typeface="Quicksand"/>
              <a:sym typeface="Quicksand"/>
            </a:endParaRPr>
          </a:p>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506" name="Google Shape;506;p61"/>
          <p:cNvPicPr preferRelativeResize="0"/>
          <p:nvPr/>
        </p:nvPicPr>
        <p:blipFill>
          <a:blip r:embed="rId4">
            <a:alphaModFix/>
          </a:blip>
          <a:stretch>
            <a:fillRect/>
          </a:stretch>
        </p:blipFill>
        <p:spPr>
          <a:xfrm>
            <a:off x="3077750" y="538175"/>
            <a:ext cx="3133725" cy="762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510" name="Shape 510"/>
        <p:cNvGrpSpPr/>
        <p:nvPr/>
      </p:nvGrpSpPr>
      <p:grpSpPr>
        <a:xfrm>
          <a:off x="0" y="0"/>
          <a:ext cx="0" cy="0"/>
          <a:chOff x="0" y="0"/>
          <a:chExt cx="0" cy="0"/>
        </a:xfrm>
      </p:grpSpPr>
      <p:sp>
        <p:nvSpPr>
          <p:cNvPr id="511" name="Google Shape;511;p62"/>
          <p:cNvSpPr txBox="1"/>
          <p:nvPr>
            <p:ph type="ctrTitle"/>
          </p:nvPr>
        </p:nvSpPr>
        <p:spPr>
          <a:xfrm>
            <a:off x="959550" y="1461563"/>
            <a:ext cx="7224900" cy="139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Write Division Expressions</a:t>
            </a:r>
            <a:endParaRPr sz="4400">
              <a:solidFill>
                <a:srgbClr val="434343"/>
              </a:solidFill>
              <a:latin typeface="Hepta Slab"/>
              <a:ea typeface="Hepta Slab"/>
              <a:cs typeface="Hepta Slab"/>
              <a:sym typeface="Hepta Slab"/>
            </a:endParaRPr>
          </a:p>
        </p:txBody>
      </p:sp>
      <p:sp>
        <p:nvSpPr>
          <p:cNvPr id="512" name="Google Shape;512;p62"/>
          <p:cNvSpPr txBox="1"/>
          <p:nvPr/>
        </p:nvSpPr>
        <p:spPr>
          <a:xfrm>
            <a:off x="1650200" y="2852675"/>
            <a:ext cx="66222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write division expressions and solve “how many groups?” and "how many in each group?" problems. </a:t>
            </a:r>
            <a:endParaRPr>
              <a:latin typeface="Quicksand"/>
              <a:ea typeface="Quicksand"/>
              <a:cs typeface="Quicksand"/>
              <a:sym typeface="Quicksand"/>
            </a:endParaRPr>
          </a:p>
        </p:txBody>
      </p:sp>
      <p:sp>
        <p:nvSpPr>
          <p:cNvPr id="513" name="Google Shape;513;p62"/>
          <p:cNvSpPr/>
          <p:nvPr/>
        </p:nvSpPr>
        <p:spPr>
          <a:xfrm>
            <a:off x="1155515" y="28526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6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 3.OA.A.2, 3.OA.A.3</a:t>
            </a:r>
            <a:endParaRPr sz="1100">
              <a:latin typeface="Quicksand"/>
              <a:ea typeface="Quicksand"/>
              <a:cs typeface="Quicksand"/>
              <a:sym typeface="Quicksand"/>
            </a:endParaRPr>
          </a:p>
        </p:txBody>
      </p:sp>
      <p:sp>
        <p:nvSpPr>
          <p:cNvPr id="515" name="Google Shape;515;p62"/>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9" name="Shape 519"/>
        <p:cNvGrpSpPr/>
        <p:nvPr/>
      </p:nvGrpSpPr>
      <p:grpSpPr>
        <a:xfrm>
          <a:off x="0" y="0"/>
          <a:ext cx="0" cy="0"/>
          <a:chOff x="0" y="0"/>
          <a:chExt cx="0" cy="0"/>
        </a:xfrm>
      </p:grpSpPr>
      <p:sp>
        <p:nvSpPr>
          <p:cNvPr id="520" name="Google Shape;520;p63"/>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Hundreds, Tens, and Ones</a:t>
            </a:r>
            <a:endParaRPr b="0" sz="3000">
              <a:solidFill>
                <a:srgbClr val="595959"/>
              </a:solidFill>
              <a:latin typeface="Hepta Slab"/>
              <a:ea typeface="Hepta Slab"/>
              <a:cs typeface="Hepta Slab"/>
              <a:sym typeface="Hepta Slab"/>
            </a:endParaRPr>
          </a:p>
        </p:txBody>
      </p:sp>
      <p:sp>
        <p:nvSpPr>
          <p:cNvPr id="521" name="Google Shape;521;p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22" name="Google Shape;522;p63"/>
          <p:cNvGrpSpPr/>
          <p:nvPr/>
        </p:nvGrpSpPr>
        <p:grpSpPr>
          <a:xfrm rot="-466220">
            <a:off x="5634589" y="3117238"/>
            <a:ext cx="3199742" cy="1558472"/>
            <a:chOff x="481875" y="1405675"/>
            <a:chExt cx="3199800" cy="1558500"/>
          </a:xfrm>
        </p:grpSpPr>
        <p:sp>
          <p:nvSpPr>
            <p:cNvPr id="523" name="Google Shape;523;p63"/>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63"/>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525" name="Google Shape;525;p63"/>
          <p:cNvPicPr preferRelativeResize="0"/>
          <p:nvPr/>
        </p:nvPicPr>
        <p:blipFill>
          <a:blip r:embed="rId3">
            <a:alphaModFix/>
          </a:blip>
          <a:stretch>
            <a:fillRect/>
          </a:stretch>
        </p:blipFill>
        <p:spPr>
          <a:xfrm>
            <a:off x="2443550" y="1942000"/>
            <a:ext cx="3533450" cy="9660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9" name="Shape 529"/>
        <p:cNvGrpSpPr/>
        <p:nvPr/>
      </p:nvGrpSpPr>
      <p:grpSpPr>
        <a:xfrm>
          <a:off x="0" y="0"/>
          <a:ext cx="0" cy="0"/>
          <a:chOff x="0" y="0"/>
          <a:chExt cx="0" cy="0"/>
        </a:xfrm>
      </p:grpSpPr>
      <p:sp>
        <p:nvSpPr>
          <p:cNvPr id="530" name="Google Shape;530;p64"/>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Hundreds, Tens, and Ones</a:t>
            </a:r>
            <a:endParaRPr b="0" sz="3000">
              <a:solidFill>
                <a:srgbClr val="595959"/>
              </a:solidFill>
              <a:latin typeface="Hepta Slab"/>
              <a:ea typeface="Hepta Slab"/>
              <a:cs typeface="Hepta Slab"/>
              <a:sym typeface="Hepta Slab"/>
            </a:endParaRPr>
          </a:p>
        </p:txBody>
      </p:sp>
      <p:sp>
        <p:nvSpPr>
          <p:cNvPr id="531" name="Google Shape;531;p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32" name="Google Shape;532;p64"/>
          <p:cNvGrpSpPr/>
          <p:nvPr/>
        </p:nvGrpSpPr>
        <p:grpSpPr>
          <a:xfrm rot="-466220">
            <a:off x="5634589" y="3117238"/>
            <a:ext cx="3199742" cy="1558472"/>
            <a:chOff x="481875" y="1405675"/>
            <a:chExt cx="3199800" cy="1558500"/>
          </a:xfrm>
        </p:grpSpPr>
        <p:sp>
          <p:nvSpPr>
            <p:cNvPr id="533" name="Google Shape;533;p64"/>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64"/>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535" name="Google Shape;535;p64"/>
          <p:cNvPicPr preferRelativeResize="0"/>
          <p:nvPr/>
        </p:nvPicPr>
        <p:blipFill>
          <a:blip r:embed="rId3">
            <a:alphaModFix/>
          </a:blip>
          <a:stretch>
            <a:fillRect/>
          </a:stretch>
        </p:blipFill>
        <p:spPr>
          <a:xfrm>
            <a:off x="2584850" y="1970000"/>
            <a:ext cx="3259350" cy="10518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39" name="Shape 539"/>
        <p:cNvGrpSpPr/>
        <p:nvPr/>
      </p:nvGrpSpPr>
      <p:grpSpPr>
        <a:xfrm>
          <a:off x="0" y="0"/>
          <a:ext cx="0" cy="0"/>
          <a:chOff x="0" y="0"/>
          <a:chExt cx="0" cy="0"/>
        </a:xfrm>
      </p:grpSpPr>
      <p:sp>
        <p:nvSpPr>
          <p:cNvPr id="540" name="Google Shape;540;p65"/>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Hundreds, Tens, and Ones</a:t>
            </a:r>
            <a:endParaRPr b="0" sz="3000">
              <a:solidFill>
                <a:srgbClr val="595959"/>
              </a:solidFill>
              <a:latin typeface="Hepta Slab"/>
              <a:ea typeface="Hepta Slab"/>
              <a:cs typeface="Hepta Slab"/>
              <a:sym typeface="Hepta Slab"/>
            </a:endParaRPr>
          </a:p>
        </p:txBody>
      </p:sp>
      <p:sp>
        <p:nvSpPr>
          <p:cNvPr id="541" name="Google Shape;541;p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42" name="Google Shape;542;p65"/>
          <p:cNvGrpSpPr/>
          <p:nvPr/>
        </p:nvGrpSpPr>
        <p:grpSpPr>
          <a:xfrm rot="-466220">
            <a:off x="5634589" y="3117238"/>
            <a:ext cx="3199742" cy="1558472"/>
            <a:chOff x="481875" y="1405675"/>
            <a:chExt cx="3199800" cy="1558500"/>
          </a:xfrm>
        </p:grpSpPr>
        <p:sp>
          <p:nvSpPr>
            <p:cNvPr id="543" name="Google Shape;543;p65"/>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65"/>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545" name="Google Shape;545;p65"/>
          <p:cNvPicPr preferRelativeResize="0"/>
          <p:nvPr/>
        </p:nvPicPr>
        <p:blipFill>
          <a:blip r:embed="rId3">
            <a:alphaModFix/>
          </a:blip>
          <a:stretch>
            <a:fillRect/>
          </a:stretch>
        </p:blipFill>
        <p:spPr>
          <a:xfrm>
            <a:off x="2402675" y="1948575"/>
            <a:ext cx="3557900" cy="10839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9" name="Shape 549"/>
        <p:cNvGrpSpPr/>
        <p:nvPr/>
      </p:nvGrpSpPr>
      <p:grpSpPr>
        <a:xfrm>
          <a:off x="0" y="0"/>
          <a:ext cx="0" cy="0"/>
          <a:chOff x="0" y="0"/>
          <a:chExt cx="0" cy="0"/>
        </a:xfrm>
      </p:grpSpPr>
      <p:sp>
        <p:nvSpPr>
          <p:cNvPr id="550" name="Google Shape;550;p66"/>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Hundreds, Tens, and Ones</a:t>
            </a:r>
            <a:endParaRPr b="0" sz="3000">
              <a:solidFill>
                <a:srgbClr val="595959"/>
              </a:solidFill>
              <a:latin typeface="Hepta Slab"/>
              <a:ea typeface="Hepta Slab"/>
              <a:cs typeface="Hepta Slab"/>
              <a:sym typeface="Hepta Slab"/>
            </a:endParaRPr>
          </a:p>
        </p:txBody>
      </p:sp>
      <p:sp>
        <p:nvSpPr>
          <p:cNvPr id="551" name="Google Shape;551;p6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52" name="Google Shape;552;p66"/>
          <p:cNvGrpSpPr/>
          <p:nvPr/>
        </p:nvGrpSpPr>
        <p:grpSpPr>
          <a:xfrm rot="-466220">
            <a:off x="5634589" y="3117238"/>
            <a:ext cx="3199742" cy="1558472"/>
            <a:chOff x="481875" y="1405675"/>
            <a:chExt cx="3199800" cy="1558500"/>
          </a:xfrm>
        </p:grpSpPr>
        <p:sp>
          <p:nvSpPr>
            <p:cNvPr id="553" name="Google Shape;553;p66"/>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66"/>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555" name="Google Shape;555;p66"/>
          <p:cNvPicPr preferRelativeResize="0"/>
          <p:nvPr/>
        </p:nvPicPr>
        <p:blipFill>
          <a:blip r:embed="rId3">
            <a:alphaModFix/>
          </a:blip>
          <a:stretch>
            <a:fillRect/>
          </a:stretch>
        </p:blipFill>
        <p:spPr>
          <a:xfrm>
            <a:off x="2874200" y="1893675"/>
            <a:ext cx="2594725" cy="113103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9" name="Shape 559"/>
        <p:cNvGrpSpPr/>
        <p:nvPr/>
      </p:nvGrpSpPr>
      <p:grpSpPr>
        <a:xfrm>
          <a:off x="0" y="0"/>
          <a:ext cx="0" cy="0"/>
          <a:chOff x="0" y="0"/>
          <a:chExt cx="0" cy="0"/>
        </a:xfrm>
      </p:grpSpPr>
      <p:sp>
        <p:nvSpPr>
          <p:cNvPr id="560" name="Google Shape;560;p67"/>
          <p:cNvSpPr txBox="1"/>
          <p:nvPr>
            <p:ph type="ctrTitle"/>
          </p:nvPr>
        </p:nvSpPr>
        <p:spPr>
          <a:xfrm>
            <a:off x="1008225" y="342250"/>
            <a:ext cx="68793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All Kinds of Problems</a:t>
            </a:r>
            <a:endParaRPr b="0" sz="3200">
              <a:solidFill>
                <a:srgbClr val="595959"/>
              </a:solidFill>
              <a:latin typeface="Hepta Slab"/>
              <a:ea typeface="Hepta Slab"/>
              <a:cs typeface="Hepta Slab"/>
              <a:sym typeface="Hepta Slab"/>
            </a:endParaRPr>
          </a:p>
        </p:txBody>
      </p:sp>
      <p:sp>
        <p:nvSpPr>
          <p:cNvPr id="561" name="Google Shape;561;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62" name="Google Shape;562;p67"/>
          <p:cNvSpPr txBox="1"/>
          <p:nvPr/>
        </p:nvSpPr>
        <p:spPr>
          <a:xfrm>
            <a:off x="615750" y="1085350"/>
            <a:ext cx="7912500" cy="39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1. Your teacher will give you a set of cards that show situations. Sort the cards into 2 categories of your choosing. Be prepared to explain the meaning of your categories.</a:t>
            </a:r>
            <a:endParaRPr sz="1300">
              <a:latin typeface="Quicksand"/>
              <a:ea typeface="Quicksand"/>
              <a:cs typeface="Quicksand"/>
              <a:sym typeface="Quicksand"/>
            </a:endParaRPr>
          </a:p>
        </p:txBody>
      </p:sp>
      <p:pic>
        <p:nvPicPr>
          <p:cNvPr id="563" name="Google Shape;563;p67"/>
          <p:cNvPicPr preferRelativeResize="0"/>
          <p:nvPr/>
        </p:nvPicPr>
        <p:blipFill>
          <a:blip r:embed="rId3">
            <a:alphaModFix/>
          </a:blip>
          <a:stretch>
            <a:fillRect/>
          </a:stretch>
        </p:blipFill>
        <p:spPr>
          <a:xfrm>
            <a:off x="688200" y="1685525"/>
            <a:ext cx="2190750" cy="723900"/>
          </a:xfrm>
          <a:prstGeom prst="rect">
            <a:avLst/>
          </a:prstGeom>
          <a:noFill/>
          <a:ln cap="flat" cmpd="sng" w="19050">
            <a:solidFill>
              <a:schemeClr val="dk2"/>
            </a:solidFill>
            <a:prstDash val="solid"/>
            <a:round/>
            <a:headEnd len="sm" w="sm" type="none"/>
            <a:tailEnd len="sm" w="sm" type="none"/>
          </a:ln>
        </p:spPr>
      </p:pic>
      <p:pic>
        <p:nvPicPr>
          <p:cNvPr id="564" name="Google Shape;564;p67"/>
          <p:cNvPicPr preferRelativeResize="0"/>
          <p:nvPr/>
        </p:nvPicPr>
        <p:blipFill>
          <a:blip r:embed="rId4">
            <a:alphaModFix/>
          </a:blip>
          <a:stretch>
            <a:fillRect/>
          </a:stretch>
        </p:blipFill>
        <p:spPr>
          <a:xfrm>
            <a:off x="3004850" y="1685513"/>
            <a:ext cx="2457450" cy="676275"/>
          </a:xfrm>
          <a:prstGeom prst="rect">
            <a:avLst/>
          </a:prstGeom>
          <a:noFill/>
          <a:ln cap="flat" cmpd="sng" w="19050">
            <a:solidFill>
              <a:schemeClr val="dk2"/>
            </a:solidFill>
            <a:prstDash val="solid"/>
            <a:round/>
            <a:headEnd len="sm" w="sm" type="none"/>
            <a:tailEnd len="sm" w="sm" type="none"/>
          </a:ln>
        </p:spPr>
      </p:pic>
      <p:pic>
        <p:nvPicPr>
          <p:cNvPr id="565" name="Google Shape;565;p67"/>
          <p:cNvPicPr preferRelativeResize="0"/>
          <p:nvPr/>
        </p:nvPicPr>
        <p:blipFill>
          <a:blip r:embed="rId5">
            <a:alphaModFix/>
          </a:blip>
          <a:stretch>
            <a:fillRect/>
          </a:stretch>
        </p:blipFill>
        <p:spPr>
          <a:xfrm>
            <a:off x="5851950" y="1685525"/>
            <a:ext cx="2362200" cy="824023"/>
          </a:xfrm>
          <a:prstGeom prst="rect">
            <a:avLst/>
          </a:prstGeom>
          <a:noFill/>
          <a:ln cap="flat" cmpd="sng" w="19050">
            <a:solidFill>
              <a:schemeClr val="dk2"/>
            </a:solidFill>
            <a:prstDash val="solid"/>
            <a:round/>
            <a:headEnd len="sm" w="sm" type="none"/>
            <a:tailEnd len="sm" w="sm" type="none"/>
          </a:ln>
        </p:spPr>
      </p:pic>
      <p:pic>
        <p:nvPicPr>
          <p:cNvPr id="566" name="Google Shape;566;p67"/>
          <p:cNvPicPr preferRelativeResize="0"/>
          <p:nvPr/>
        </p:nvPicPr>
        <p:blipFill>
          <a:blip r:embed="rId6">
            <a:alphaModFix/>
          </a:blip>
          <a:stretch>
            <a:fillRect/>
          </a:stretch>
        </p:blipFill>
        <p:spPr>
          <a:xfrm>
            <a:off x="688200" y="2615400"/>
            <a:ext cx="2190750" cy="628650"/>
          </a:xfrm>
          <a:prstGeom prst="rect">
            <a:avLst/>
          </a:prstGeom>
          <a:noFill/>
          <a:ln cap="flat" cmpd="sng" w="19050">
            <a:solidFill>
              <a:schemeClr val="dk2"/>
            </a:solidFill>
            <a:prstDash val="solid"/>
            <a:round/>
            <a:headEnd len="sm" w="sm" type="none"/>
            <a:tailEnd len="sm" w="sm" type="none"/>
          </a:ln>
        </p:spPr>
      </p:pic>
      <p:pic>
        <p:nvPicPr>
          <p:cNvPr id="567" name="Google Shape;567;p67"/>
          <p:cNvPicPr preferRelativeResize="0"/>
          <p:nvPr/>
        </p:nvPicPr>
        <p:blipFill>
          <a:blip r:embed="rId7">
            <a:alphaModFix/>
          </a:blip>
          <a:stretch>
            <a:fillRect/>
          </a:stretch>
        </p:blipFill>
        <p:spPr>
          <a:xfrm>
            <a:off x="3052475" y="2620163"/>
            <a:ext cx="2362200" cy="619125"/>
          </a:xfrm>
          <a:prstGeom prst="rect">
            <a:avLst/>
          </a:prstGeom>
          <a:noFill/>
          <a:ln cap="flat" cmpd="sng" w="19050">
            <a:solidFill>
              <a:schemeClr val="dk2"/>
            </a:solidFill>
            <a:prstDash val="solid"/>
            <a:round/>
            <a:headEnd len="sm" w="sm" type="none"/>
            <a:tailEnd len="sm" w="sm" type="none"/>
          </a:ln>
        </p:spPr>
      </p:pic>
      <p:pic>
        <p:nvPicPr>
          <p:cNvPr id="568" name="Google Shape;568;p67"/>
          <p:cNvPicPr preferRelativeResize="0"/>
          <p:nvPr/>
        </p:nvPicPr>
        <p:blipFill>
          <a:blip r:embed="rId8">
            <a:alphaModFix/>
          </a:blip>
          <a:stretch>
            <a:fillRect/>
          </a:stretch>
        </p:blipFill>
        <p:spPr>
          <a:xfrm>
            <a:off x="5957800" y="2615400"/>
            <a:ext cx="2256354" cy="841500"/>
          </a:xfrm>
          <a:prstGeom prst="rect">
            <a:avLst/>
          </a:prstGeom>
          <a:noFill/>
          <a:ln cap="flat" cmpd="sng" w="19050">
            <a:solidFill>
              <a:schemeClr val="dk2"/>
            </a:solidFill>
            <a:prstDash val="solid"/>
            <a:round/>
            <a:headEnd len="sm" w="sm" type="none"/>
            <a:tailEnd len="sm" w="sm" type="none"/>
          </a:ln>
        </p:spPr>
      </p:pic>
      <p:sp>
        <p:nvSpPr>
          <p:cNvPr id="569" name="Google Shape;569;p67"/>
          <p:cNvSpPr txBox="1"/>
          <p:nvPr/>
        </p:nvSpPr>
        <p:spPr>
          <a:xfrm>
            <a:off x="615750" y="3670200"/>
            <a:ext cx="7912500" cy="39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2. Write a division expression to represent each situation. Be ready to explain your reasoning. </a:t>
            </a:r>
            <a:endParaRPr sz="1300">
              <a:latin typeface="Quicksand"/>
              <a:ea typeface="Quicksand"/>
              <a:cs typeface="Quicksand"/>
              <a:sym typeface="Quicksa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73" name="Shape 573"/>
        <p:cNvGrpSpPr/>
        <p:nvPr/>
      </p:nvGrpSpPr>
      <p:grpSpPr>
        <a:xfrm>
          <a:off x="0" y="0"/>
          <a:ext cx="0" cy="0"/>
          <a:chOff x="0" y="0"/>
          <a:chExt cx="0" cy="0"/>
        </a:xfrm>
      </p:grpSpPr>
      <p:sp>
        <p:nvSpPr>
          <p:cNvPr id="574" name="Google Shape;574;p68"/>
          <p:cNvSpPr txBox="1"/>
          <p:nvPr>
            <p:ph type="ctrTitle"/>
          </p:nvPr>
        </p:nvSpPr>
        <p:spPr>
          <a:xfrm>
            <a:off x="1065900" y="476950"/>
            <a:ext cx="6920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Solving Our Problems</a:t>
            </a:r>
            <a:endParaRPr b="0" sz="3000">
              <a:solidFill>
                <a:srgbClr val="595959"/>
              </a:solidFill>
              <a:latin typeface="Hepta Slab"/>
              <a:ea typeface="Hepta Slab"/>
              <a:cs typeface="Hepta Slab"/>
              <a:sym typeface="Hepta Slab"/>
            </a:endParaRPr>
          </a:p>
        </p:txBody>
      </p:sp>
      <p:sp>
        <p:nvSpPr>
          <p:cNvPr id="575" name="Google Shape;575;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76" name="Google Shape;576;p68"/>
          <p:cNvSpPr txBox="1"/>
          <p:nvPr/>
        </p:nvSpPr>
        <p:spPr>
          <a:xfrm>
            <a:off x="558150" y="1480700"/>
            <a:ext cx="8027700" cy="47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latin typeface="Quicksand"/>
                <a:ea typeface="Quicksand"/>
                <a:cs typeface="Quicksand"/>
                <a:sym typeface="Quicksand"/>
              </a:rPr>
              <a:t>Create a visual display that shows your thinking about the problem you were assigned by your teacher.</a:t>
            </a:r>
            <a:endParaRPr sz="2700">
              <a:latin typeface="Quicksand"/>
              <a:ea typeface="Quicksand"/>
              <a:cs typeface="Quicksand"/>
              <a:sym typeface="Quicksand"/>
            </a:endParaRPr>
          </a:p>
        </p:txBody>
      </p:sp>
      <p:pic>
        <p:nvPicPr>
          <p:cNvPr id="577" name="Google Shape;577;p68"/>
          <p:cNvPicPr preferRelativeResize="0"/>
          <p:nvPr/>
        </p:nvPicPr>
        <p:blipFill>
          <a:blip r:embed="rId3">
            <a:alphaModFix/>
          </a:blip>
          <a:stretch>
            <a:fillRect/>
          </a:stretch>
        </p:blipFill>
        <p:spPr>
          <a:xfrm>
            <a:off x="6528225" y="2874369"/>
            <a:ext cx="1704025" cy="171163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81" name="Shape 581"/>
        <p:cNvGrpSpPr/>
        <p:nvPr/>
      </p:nvGrpSpPr>
      <p:grpSpPr>
        <a:xfrm>
          <a:off x="0" y="0"/>
          <a:ext cx="0" cy="0"/>
          <a:chOff x="0" y="0"/>
          <a:chExt cx="0" cy="0"/>
        </a:xfrm>
      </p:grpSpPr>
      <p:pic>
        <p:nvPicPr>
          <p:cNvPr id="582" name="Google Shape;582;p69"/>
          <p:cNvPicPr preferRelativeResize="0"/>
          <p:nvPr/>
        </p:nvPicPr>
        <p:blipFill>
          <a:blip r:embed="rId3">
            <a:alphaModFix/>
          </a:blip>
          <a:stretch>
            <a:fillRect/>
          </a:stretch>
        </p:blipFill>
        <p:spPr>
          <a:xfrm>
            <a:off x="4556514" y="3571951"/>
            <a:ext cx="1890300" cy="1188949"/>
          </a:xfrm>
          <a:prstGeom prst="rect">
            <a:avLst/>
          </a:prstGeom>
          <a:noFill/>
          <a:ln>
            <a:noFill/>
          </a:ln>
        </p:spPr>
      </p:pic>
      <p:sp>
        <p:nvSpPr>
          <p:cNvPr id="583" name="Google Shape;583;p69"/>
          <p:cNvSpPr txBox="1"/>
          <p:nvPr/>
        </p:nvSpPr>
        <p:spPr>
          <a:xfrm>
            <a:off x="1540563" y="3289075"/>
            <a:ext cx="2303400" cy="90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are some of the big ideas we have learned about division?</a:t>
            </a:r>
            <a:endParaRPr b="1" sz="1200">
              <a:latin typeface="Quicksand"/>
              <a:ea typeface="Quicksand"/>
              <a:cs typeface="Quicksand"/>
              <a:sym typeface="Quicksand"/>
            </a:endParaRPr>
          </a:p>
        </p:txBody>
      </p:sp>
      <p:sp>
        <p:nvSpPr>
          <p:cNvPr id="584" name="Google Shape;584;p69"/>
          <p:cNvSpPr/>
          <p:nvPr/>
        </p:nvSpPr>
        <p:spPr>
          <a:xfrm flipH="1">
            <a:off x="997201" y="3121375"/>
            <a:ext cx="3390124" cy="131861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6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86" name="Google Shape;586;p69"/>
          <p:cNvSpPr txBox="1"/>
          <p:nvPr/>
        </p:nvSpPr>
        <p:spPr>
          <a:xfrm>
            <a:off x="546500" y="525075"/>
            <a:ext cx="7222200" cy="90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Over the last few lessons we have been learning about division. We represented and solved two kinds of division problems. Let’s summarize what we know about division together.</a:t>
            </a:r>
            <a:endParaRPr>
              <a:latin typeface="Quicksand"/>
              <a:ea typeface="Quicksand"/>
              <a:cs typeface="Quicksand"/>
              <a:sym typeface="Quicksand"/>
            </a:endParaRPr>
          </a:p>
        </p:txBody>
      </p:sp>
      <p:pic>
        <p:nvPicPr>
          <p:cNvPr id="587" name="Google Shape;587;p69"/>
          <p:cNvPicPr preferRelativeResize="0"/>
          <p:nvPr/>
        </p:nvPicPr>
        <p:blipFill>
          <a:blip r:embed="rId4">
            <a:alphaModFix/>
          </a:blip>
          <a:stretch>
            <a:fillRect/>
          </a:stretch>
        </p:blipFill>
        <p:spPr>
          <a:xfrm>
            <a:off x="2139500" y="1433175"/>
            <a:ext cx="4507701" cy="1384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591" name="Shape 591"/>
        <p:cNvGrpSpPr/>
        <p:nvPr/>
      </p:nvGrpSpPr>
      <p:grpSpPr>
        <a:xfrm>
          <a:off x="0" y="0"/>
          <a:ext cx="0" cy="0"/>
          <a:chOff x="0" y="0"/>
          <a:chExt cx="0" cy="0"/>
        </a:xfrm>
      </p:grpSpPr>
      <p:sp>
        <p:nvSpPr>
          <p:cNvPr id="592" name="Google Shape;592;p70"/>
          <p:cNvSpPr txBox="1"/>
          <p:nvPr>
            <p:ph idx="1" type="subTitle"/>
          </p:nvPr>
        </p:nvSpPr>
        <p:spPr>
          <a:xfrm>
            <a:off x="777500" y="493325"/>
            <a:ext cx="7772400" cy="17568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rPr lang="en" sz="1600">
                <a:solidFill>
                  <a:srgbClr val="434343"/>
                </a:solidFill>
                <a:latin typeface="Hepta Slab"/>
                <a:ea typeface="Hepta Slab"/>
                <a:cs typeface="Hepta Slab"/>
                <a:sym typeface="Hepta Slab"/>
              </a:rPr>
              <a:t>In this section, we learned that division is finding the number in each group or finding the size of each group when we share into groups of equal size. We represented division situations with drawings and expressions, and solved division problems. </a:t>
            </a:r>
            <a:endParaRPr i="0" sz="16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593" name="Google Shape;593;p7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4" name="Google Shape;594;p70"/>
          <p:cNvPicPr preferRelativeResize="0"/>
          <p:nvPr/>
        </p:nvPicPr>
        <p:blipFill>
          <a:blip r:embed="rId3">
            <a:alphaModFix/>
          </a:blip>
          <a:stretch>
            <a:fillRect/>
          </a:stretch>
        </p:blipFill>
        <p:spPr>
          <a:xfrm>
            <a:off x="1803675" y="2526175"/>
            <a:ext cx="5720053" cy="1756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598" name="Shape 598"/>
        <p:cNvGrpSpPr/>
        <p:nvPr/>
      </p:nvGrpSpPr>
      <p:grpSpPr>
        <a:xfrm>
          <a:off x="0" y="0"/>
          <a:ext cx="0" cy="0"/>
          <a:chOff x="0" y="0"/>
          <a:chExt cx="0" cy="0"/>
        </a:xfrm>
      </p:grpSpPr>
      <p:sp>
        <p:nvSpPr>
          <p:cNvPr id="599" name="Google Shape;599;p71"/>
          <p:cNvSpPr txBox="1"/>
          <p:nvPr>
            <p:ph type="ctrTitle"/>
          </p:nvPr>
        </p:nvSpPr>
        <p:spPr>
          <a:xfrm>
            <a:off x="784525" y="17048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Division as an </a:t>
            </a:r>
            <a:endParaRPr sz="4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200">
                <a:solidFill>
                  <a:srgbClr val="434343"/>
                </a:solidFill>
                <a:latin typeface="Hepta Slab"/>
                <a:ea typeface="Hepta Slab"/>
                <a:cs typeface="Hepta Slab"/>
                <a:sym typeface="Hepta Slab"/>
              </a:rPr>
              <a:t>Unknown Factor </a:t>
            </a:r>
            <a:endParaRPr sz="4200">
              <a:solidFill>
                <a:srgbClr val="434343"/>
              </a:solidFill>
              <a:latin typeface="Hepta Slab"/>
              <a:ea typeface="Hepta Slab"/>
              <a:cs typeface="Hepta Slab"/>
              <a:sym typeface="Hepta Slab"/>
            </a:endParaRPr>
          </a:p>
        </p:txBody>
      </p:sp>
      <p:sp>
        <p:nvSpPr>
          <p:cNvPr id="600" name="Google Shape;600;p71"/>
          <p:cNvSpPr txBox="1"/>
          <p:nvPr/>
        </p:nvSpPr>
        <p:spPr>
          <a:xfrm>
            <a:off x="2418325" y="2601550"/>
            <a:ext cx="5544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connect division equations to multiplication equations</a:t>
            </a:r>
            <a:endParaRPr>
              <a:latin typeface="Quicksand"/>
              <a:ea typeface="Quicksand"/>
              <a:cs typeface="Quicksand"/>
              <a:sym typeface="Quicksand"/>
            </a:endParaRPr>
          </a:p>
        </p:txBody>
      </p:sp>
      <p:sp>
        <p:nvSpPr>
          <p:cNvPr id="601" name="Google Shape;601;p71"/>
          <p:cNvSpPr/>
          <p:nvPr/>
        </p:nvSpPr>
        <p:spPr>
          <a:xfrm>
            <a:off x="1813527" y="26015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7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 3.OA.B.5</a:t>
            </a:r>
            <a:endParaRPr sz="1100">
              <a:latin typeface="Quicksand"/>
              <a:ea typeface="Quicksand"/>
              <a:cs typeface="Quicksand"/>
              <a:sym typeface="Quicksand"/>
            </a:endParaRPr>
          </a:p>
        </p:txBody>
      </p:sp>
      <p:sp>
        <p:nvSpPr>
          <p:cNvPr id="603" name="Google Shape;603;p71"/>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72"/>
          <p:cNvSpPr txBox="1"/>
          <p:nvPr>
            <p:ph type="ctrTitle"/>
          </p:nvPr>
        </p:nvSpPr>
        <p:spPr>
          <a:xfrm>
            <a:off x="567775" y="781630"/>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Notice and Wonder: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Missing Numbers</a:t>
            </a:r>
            <a:endParaRPr b="0" sz="3400">
              <a:solidFill>
                <a:srgbClr val="595959"/>
              </a:solidFill>
              <a:latin typeface="Hepta Slab"/>
              <a:ea typeface="Hepta Slab"/>
              <a:cs typeface="Hepta Slab"/>
              <a:sym typeface="Hepta Slab"/>
            </a:endParaRPr>
          </a:p>
        </p:txBody>
      </p:sp>
      <p:sp>
        <p:nvSpPr>
          <p:cNvPr id="609" name="Google Shape;609;p7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10" name="Google Shape;610;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11" name="Google Shape;611;p72"/>
          <p:cNvGrpSpPr/>
          <p:nvPr/>
        </p:nvGrpSpPr>
        <p:grpSpPr>
          <a:xfrm rot="-801400">
            <a:off x="550911" y="1697856"/>
            <a:ext cx="2343045" cy="950026"/>
            <a:chOff x="522450" y="1769275"/>
            <a:chExt cx="2343168" cy="950076"/>
          </a:xfrm>
        </p:grpSpPr>
        <p:sp>
          <p:nvSpPr>
            <p:cNvPr id="612" name="Google Shape;612;p7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7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614" name="Google Shape;614;p72"/>
          <p:cNvGrpSpPr/>
          <p:nvPr/>
        </p:nvGrpSpPr>
        <p:grpSpPr>
          <a:xfrm rot="1351242">
            <a:off x="6074569" y="2827076"/>
            <a:ext cx="2343063" cy="950034"/>
            <a:chOff x="522450" y="1769275"/>
            <a:chExt cx="2343168" cy="950076"/>
          </a:xfrm>
        </p:grpSpPr>
        <p:sp>
          <p:nvSpPr>
            <p:cNvPr id="615" name="Google Shape;615;p7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7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617" name="Google Shape;617;p72"/>
          <p:cNvPicPr preferRelativeResize="0"/>
          <p:nvPr/>
        </p:nvPicPr>
        <p:blipFill>
          <a:blip r:embed="rId3">
            <a:alphaModFix/>
          </a:blip>
          <a:stretch>
            <a:fillRect/>
          </a:stretch>
        </p:blipFill>
        <p:spPr>
          <a:xfrm>
            <a:off x="3219414" y="1708905"/>
            <a:ext cx="2705168" cy="240714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1" name="Shape 621"/>
        <p:cNvGrpSpPr/>
        <p:nvPr/>
      </p:nvGrpSpPr>
      <p:grpSpPr>
        <a:xfrm>
          <a:off x="0" y="0"/>
          <a:ext cx="0" cy="0"/>
          <a:chOff x="0" y="0"/>
          <a:chExt cx="0" cy="0"/>
        </a:xfrm>
      </p:grpSpPr>
      <p:sp>
        <p:nvSpPr>
          <p:cNvPr id="622" name="Google Shape;622;p73"/>
          <p:cNvSpPr txBox="1"/>
          <p:nvPr>
            <p:ph type="ctrTitle"/>
          </p:nvPr>
        </p:nvSpPr>
        <p:spPr>
          <a:xfrm>
            <a:off x="943925" y="349450"/>
            <a:ext cx="70968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Multiplication or Division?</a:t>
            </a:r>
            <a:endParaRPr b="0" sz="3000">
              <a:solidFill>
                <a:srgbClr val="595959"/>
              </a:solidFill>
              <a:latin typeface="Hepta Slab"/>
              <a:ea typeface="Hepta Slab"/>
              <a:cs typeface="Hepta Slab"/>
              <a:sym typeface="Hepta Slab"/>
            </a:endParaRPr>
          </a:p>
        </p:txBody>
      </p:sp>
      <p:sp>
        <p:nvSpPr>
          <p:cNvPr id="623" name="Google Shape;623;p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24" name="Google Shape;624;p73"/>
          <p:cNvSpPr txBox="1"/>
          <p:nvPr/>
        </p:nvSpPr>
        <p:spPr>
          <a:xfrm>
            <a:off x="760800" y="1315450"/>
            <a:ext cx="78117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Kiran had 14 melons that he shared equally into 2 boxes. How many melons are in each box?</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Whose equation do you agree with? Be ready to explain your reasoning. </a:t>
            </a:r>
            <a:endParaRPr sz="1700">
              <a:latin typeface="Quicksand"/>
              <a:ea typeface="Quicksand"/>
              <a:cs typeface="Quicksand"/>
              <a:sym typeface="Quicksand"/>
            </a:endParaRPr>
          </a:p>
        </p:txBody>
      </p:sp>
      <p:pic>
        <p:nvPicPr>
          <p:cNvPr id="625" name="Google Shape;625;p73"/>
          <p:cNvPicPr preferRelativeResize="0"/>
          <p:nvPr/>
        </p:nvPicPr>
        <p:blipFill>
          <a:blip r:embed="rId3">
            <a:alphaModFix/>
          </a:blip>
          <a:stretch>
            <a:fillRect/>
          </a:stretch>
        </p:blipFill>
        <p:spPr>
          <a:xfrm>
            <a:off x="2024063" y="2209800"/>
            <a:ext cx="5095875" cy="723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9" name="Shape 629"/>
        <p:cNvGrpSpPr/>
        <p:nvPr/>
      </p:nvGrpSpPr>
      <p:grpSpPr>
        <a:xfrm>
          <a:off x="0" y="0"/>
          <a:ext cx="0" cy="0"/>
          <a:chOff x="0" y="0"/>
          <a:chExt cx="0" cy="0"/>
        </a:xfrm>
      </p:grpSpPr>
      <p:sp>
        <p:nvSpPr>
          <p:cNvPr id="630" name="Google Shape;630;p74"/>
          <p:cNvSpPr txBox="1"/>
          <p:nvPr>
            <p:ph type="ctrTitle"/>
          </p:nvPr>
        </p:nvSpPr>
        <p:spPr>
          <a:xfrm>
            <a:off x="1765550" y="353650"/>
            <a:ext cx="5484300" cy="6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Equal Groups Fill In</a:t>
            </a:r>
            <a:endParaRPr b="0" sz="3000">
              <a:solidFill>
                <a:srgbClr val="595959"/>
              </a:solidFill>
              <a:latin typeface="Hepta Slab"/>
              <a:ea typeface="Hepta Slab"/>
              <a:cs typeface="Hepta Slab"/>
              <a:sym typeface="Hepta Slab"/>
            </a:endParaRPr>
          </a:p>
        </p:txBody>
      </p:sp>
      <p:sp>
        <p:nvSpPr>
          <p:cNvPr id="631" name="Google Shape;631;p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32" name="Google Shape;632;p74"/>
          <p:cNvSpPr txBox="1"/>
          <p:nvPr/>
        </p:nvSpPr>
        <p:spPr>
          <a:xfrm>
            <a:off x="723975" y="1687400"/>
            <a:ext cx="3348000" cy="5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Complete each row. Be prepared to explain your reasoning. </a:t>
            </a:r>
            <a:endParaRPr sz="1900">
              <a:latin typeface="Quicksand"/>
              <a:ea typeface="Quicksand"/>
              <a:cs typeface="Quicksand"/>
              <a:sym typeface="Quicksand"/>
            </a:endParaRPr>
          </a:p>
        </p:txBody>
      </p:sp>
      <p:pic>
        <p:nvPicPr>
          <p:cNvPr id="633" name="Google Shape;633;p74"/>
          <p:cNvPicPr preferRelativeResize="0"/>
          <p:nvPr/>
        </p:nvPicPr>
        <p:blipFill>
          <a:blip r:embed="rId3">
            <a:alphaModFix/>
          </a:blip>
          <a:stretch>
            <a:fillRect/>
          </a:stretch>
        </p:blipFill>
        <p:spPr>
          <a:xfrm>
            <a:off x="4271225" y="1108750"/>
            <a:ext cx="3769500" cy="3706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37" name="Shape 637"/>
        <p:cNvGrpSpPr/>
        <p:nvPr/>
      </p:nvGrpSpPr>
      <p:grpSpPr>
        <a:xfrm>
          <a:off x="0" y="0"/>
          <a:ext cx="0" cy="0"/>
          <a:chOff x="0" y="0"/>
          <a:chExt cx="0" cy="0"/>
        </a:xfrm>
      </p:grpSpPr>
      <p:pic>
        <p:nvPicPr>
          <p:cNvPr id="638" name="Google Shape;638;p75"/>
          <p:cNvPicPr preferRelativeResize="0"/>
          <p:nvPr/>
        </p:nvPicPr>
        <p:blipFill>
          <a:blip r:embed="rId3">
            <a:alphaModFix/>
          </a:blip>
          <a:stretch>
            <a:fillRect/>
          </a:stretch>
        </p:blipFill>
        <p:spPr>
          <a:xfrm>
            <a:off x="6500264" y="3289701"/>
            <a:ext cx="1890300" cy="1188949"/>
          </a:xfrm>
          <a:prstGeom prst="rect">
            <a:avLst/>
          </a:prstGeom>
          <a:noFill/>
          <a:ln>
            <a:noFill/>
          </a:ln>
        </p:spPr>
      </p:pic>
      <p:sp>
        <p:nvSpPr>
          <p:cNvPr id="639" name="Google Shape;639;p75"/>
          <p:cNvSpPr txBox="1"/>
          <p:nvPr/>
        </p:nvSpPr>
        <p:spPr>
          <a:xfrm>
            <a:off x="1828563" y="3405675"/>
            <a:ext cx="3226200" cy="108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We call the result in a division equation the </a:t>
            </a:r>
            <a:r>
              <a:rPr b="1" lang="en" sz="1000" u="sng">
                <a:latin typeface="Quicksand"/>
                <a:ea typeface="Quicksand"/>
                <a:cs typeface="Quicksand"/>
                <a:sym typeface="Quicksand"/>
              </a:rPr>
              <a:t>quotient</a:t>
            </a:r>
            <a:r>
              <a:rPr b="1" lang="en" sz="1000">
                <a:latin typeface="Quicksand"/>
                <a:ea typeface="Quicksand"/>
                <a:cs typeface="Quicksand"/>
                <a:sym typeface="Quicksand"/>
              </a:rPr>
              <a:t>. For example, in 14 ÷ 2 = ? , the result is unknown, so we are finding the value of the quotient. In the completed equation </a:t>
            </a:r>
            <a:r>
              <a:rPr b="1" lang="en" sz="1000">
                <a:solidFill>
                  <a:schemeClr val="dk1"/>
                </a:solidFill>
                <a:latin typeface="Quicksand"/>
                <a:ea typeface="Quicksand"/>
                <a:cs typeface="Quicksand"/>
                <a:sym typeface="Quicksand"/>
              </a:rPr>
              <a:t>14 ÷ 2 = 7</a:t>
            </a:r>
            <a:r>
              <a:rPr b="1" lang="en" sz="1000">
                <a:latin typeface="Quicksand"/>
                <a:ea typeface="Quicksand"/>
                <a:cs typeface="Quicksand"/>
                <a:sym typeface="Quicksand"/>
              </a:rPr>
              <a:t> , we see that the value of the quotient is 7</a:t>
            </a:r>
            <a:endParaRPr b="1" sz="1000">
              <a:latin typeface="Quicksand"/>
              <a:ea typeface="Quicksand"/>
              <a:cs typeface="Quicksand"/>
              <a:sym typeface="Quicksand"/>
            </a:endParaRPr>
          </a:p>
        </p:txBody>
      </p:sp>
      <p:sp>
        <p:nvSpPr>
          <p:cNvPr id="640" name="Google Shape;640;p75"/>
          <p:cNvSpPr/>
          <p:nvPr/>
        </p:nvSpPr>
        <p:spPr>
          <a:xfrm flipH="1">
            <a:off x="1225469" y="3159225"/>
            <a:ext cx="4432387" cy="160953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7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42" name="Google Shape;642;p75"/>
          <p:cNvSpPr txBox="1"/>
          <p:nvPr/>
        </p:nvSpPr>
        <p:spPr>
          <a:xfrm>
            <a:off x="804175" y="551100"/>
            <a:ext cx="7035600" cy="72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focused on connecting multiplication and division equations. Why does the unknown move locations when you write a multiplication equation and a division equation for the same situation?</a:t>
            </a:r>
            <a:endParaRPr sz="1700">
              <a:latin typeface="Quicksand"/>
              <a:ea typeface="Quicksand"/>
              <a:cs typeface="Quicksand"/>
              <a:sym typeface="Quicksand"/>
            </a:endParaRPr>
          </a:p>
        </p:txBody>
      </p:sp>
      <p:pic>
        <p:nvPicPr>
          <p:cNvPr id="643" name="Google Shape;643;p75"/>
          <p:cNvPicPr preferRelativeResize="0"/>
          <p:nvPr/>
        </p:nvPicPr>
        <p:blipFill>
          <a:blip r:embed="rId4">
            <a:alphaModFix/>
          </a:blip>
          <a:stretch>
            <a:fillRect/>
          </a:stretch>
        </p:blipFill>
        <p:spPr>
          <a:xfrm>
            <a:off x="1695450" y="1965000"/>
            <a:ext cx="2486025" cy="752475"/>
          </a:xfrm>
          <a:prstGeom prst="rect">
            <a:avLst/>
          </a:prstGeom>
          <a:noFill/>
          <a:ln>
            <a:noFill/>
          </a:ln>
        </p:spPr>
      </p:pic>
      <p:pic>
        <p:nvPicPr>
          <p:cNvPr id="644" name="Google Shape;644;p75"/>
          <p:cNvPicPr preferRelativeResize="0"/>
          <p:nvPr/>
        </p:nvPicPr>
        <p:blipFill>
          <a:blip r:embed="rId5">
            <a:alphaModFix/>
          </a:blip>
          <a:stretch>
            <a:fillRect/>
          </a:stretch>
        </p:blipFill>
        <p:spPr>
          <a:xfrm>
            <a:off x="4543850" y="1854488"/>
            <a:ext cx="1538300" cy="10806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648" name="Shape 648"/>
        <p:cNvGrpSpPr/>
        <p:nvPr/>
      </p:nvGrpSpPr>
      <p:grpSpPr>
        <a:xfrm>
          <a:off x="0" y="0"/>
          <a:ext cx="0" cy="0"/>
          <a:chOff x="0" y="0"/>
          <a:chExt cx="0" cy="0"/>
        </a:xfrm>
      </p:grpSpPr>
      <p:sp>
        <p:nvSpPr>
          <p:cNvPr id="649" name="Google Shape;649;p76"/>
          <p:cNvSpPr txBox="1"/>
          <p:nvPr>
            <p:ph type="ctrTitle"/>
          </p:nvPr>
        </p:nvSpPr>
        <p:spPr>
          <a:xfrm>
            <a:off x="706350" y="1493663"/>
            <a:ext cx="7731300" cy="149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Relating Multiplication to Division</a:t>
            </a:r>
            <a:endParaRPr sz="4400">
              <a:solidFill>
                <a:srgbClr val="434343"/>
              </a:solidFill>
              <a:latin typeface="Hepta Slab"/>
              <a:ea typeface="Hepta Slab"/>
              <a:cs typeface="Hepta Slab"/>
              <a:sym typeface="Hepta Slab"/>
            </a:endParaRPr>
          </a:p>
        </p:txBody>
      </p:sp>
      <p:sp>
        <p:nvSpPr>
          <p:cNvPr id="650" name="Google Shape;650;p76"/>
          <p:cNvSpPr txBox="1"/>
          <p:nvPr/>
        </p:nvSpPr>
        <p:spPr>
          <a:xfrm>
            <a:off x="2237025" y="2998825"/>
            <a:ext cx="6282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more connections between multiplication and division. </a:t>
            </a:r>
            <a:endParaRPr>
              <a:latin typeface="Quicksand"/>
              <a:ea typeface="Quicksand"/>
              <a:cs typeface="Quicksand"/>
              <a:sym typeface="Quicksand"/>
            </a:endParaRPr>
          </a:p>
        </p:txBody>
      </p:sp>
      <p:sp>
        <p:nvSpPr>
          <p:cNvPr id="651" name="Google Shape;651;p76"/>
          <p:cNvSpPr/>
          <p:nvPr/>
        </p:nvSpPr>
        <p:spPr>
          <a:xfrm>
            <a:off x="1795027" y="2998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3.NBT.A.3, 3.OA.A.2, 3.OA.A.3, 3.OA.B.6</a:t>
            </a:r>
            <a:endParaRPr sz="1100">
              <a:latin typeface="Quicksand"/>
              <a:ea typeface="Quicksand"/>
              <a:cs typeface="Quicksand"/>
              <a:sym typeface="Quicksand"/>
            </a:endParaRPr>
          </a:p>
        </p:txBody>
      </p:sp>
      <p:sp>
        <p:nvSpPr>
          <p:cNvPr id="653" name="Google Shape;653;p76"/>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57" name="Shape 657"/>
        <p:cNvGrpSpPr/>
        <p:nvPr/>
      </p:nvGrpSpPr>
      <p:grpSpPr>
        <a:xfrm>
          <a:off x="0" y="0"/>
          <a:ext cx="0" cy="0"/>
          <a:chOff x="0" y="0"/>
          <a:chExt cx="0" cy="0"/>
        </a:xfrm>
      </p:grpSpPr>
      <p:sp>
        <p:nvSpPr>
          <p:cNvPr id="658" name="Google Shape;658;p77"/>
          <p:cNvSpPr txBox="1"/>
          <p:nvPr>
            <p:ph type="ctrTitle"/>
          </p:nvPr>
        </p:nvSpPr>
        <p:spPr>
          <a:xfrm>
            <a:off x="575500" y="3802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Tens</a:t>
            </a:r>
            <a:endParaRPr b="0" sz="3000">
              <a:solidFill>
                <a:srgbClr val="595959"/>
              </a:solidFill>
              <a:latin typeface="Hepta Slab"/>
              <a:ea typeface="Hepta Slab"/>
              <a:cs typeface="Hepta Slab"/>
              <a:sym typeface="Hepta Slab"/>
            </a:endParaRPr>
          </a:p>
        </p:txBody>
      </p:sp>
      <p:sp>
        <p:nvSpPr>
          <p:cNvPr id="659" name="Google Shape;659;p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60" name="Google Shape;660;p77"/>
          <p:cNvGrpSpPr/>
          <p:nvPr/>
        </p:nvGrpSpPr>
        <p:grpSpPr>
          <a:xfrm rot="-801400">
            <a:off x="550911" y="1697856"/>
            <a:ext cx="2343045" cy="950026"/>
            <a:chOff x="522450" y="1769275"/>
            <a:chExt cx="2343168" cy="950076"/>
          </a:xfrm>
        </p:grpSpPr>
        <p:sp>
          <p:nvSpPr>
            <p:cNvPr id="661" name="Google Shape;661;p7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7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663" name="Google Shape;663;p77"/>
          <p:cNvGrpSpPr/>
          <p:nvPr/>
        </p:nvGrpSpPr>
        <p:grpSpPr>
          <a:xfrm rot="862269">
            <a:off x="6307145" y="1914664"/>
            <a:ext cx="2343148" cy="950068"/>
            <a:chOff x="522450" y="1769275"/>
            <a:chExt cx="2343168" cy="950076"/>
          </a:xfrm>
        </p:grpSpPr>
        <p:sp>
          <p:nvSpPr>
            <p:cNvPr id="664" name="Google Shape;664;p7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7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666" name="Google Shape;666;p77"/>
          <p:cNvPicPr preferRelativeResize="0"/>
          <p:nvPr/>
        </p:nvPicPr>
        <p:blipFill>
          <a:blip r:embed="rId3">
            <a:alphaModFix/>
          </a:blip>
          <a:stretch>
            <a:fillRect/>
          </a:stretch>
        </p:blipFill>
        <p:spPr>
          <a:xfrm>
            <a:off x="2972000" y="2180023"/>
            <a:ext cx="3083825" cy="108681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0" name="Shape 670"/>
        <p:cNvGrpSpPr/>
        <p:nvPr/>
      </p:nvGrpSpPr>
      <p:grpSpPr>
        <a:xfrm>
          <a:off x="0" y="0"/>
          <a:ext cx="0" cy="0"/>
          <a:chOff x="0" y="0"/>
          <a:chExt cx="0" cy="0"/>
        </a:xfrm>
      </p:grpSpPr>
      <p:sp>
        <p:nvSpPr>
          <p:cNvPr id="671" name="Google Shape;671;p78"/>
          <p:cNvSpPr txBox="1"/>
          <p:nvPr>
            <p:ph type="ctrTitle"/>
          </p:nvPr>
        </p:nvSpPr>
        <p:spPr>
          <a:xfrm>
            <a:off x="474675" y="267250"/>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Division Round Table</a:t>
            </a:r>
            <a:endParaRPr b="0" sz="3000">
              <a:solidFill>
                <a:srgbClr val="595959"/>
              </a:solidFill>
              <a:latin typeface="Hepta Slab"/>
              <a:ea typeface="Hepta Slab"/>
              <a:cs typeface="Hepta Slab"/>
              <a:sym typeface="Hepta Slab"/>
            </a:endParaRPr>
          </a:p>
        </p:txBody>
      </p:sp>
      <p:sp>
        <p:nvSpPr>
          <p:cNvPr id="672" name="Google Shape;672;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73" name="Google Shape;673;p78"/>
          <p:cNvSpPr txBox="1"/>
          <p:nvPr/>
        </p:nvSpPr>
        <p:spPr>
          <a:xfrm>
            <a:off x="574550" y="1065450"/>
            <a:ext cx="3433200" cy="9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1. Draw equal groups in Box 1 on your recording sheet. (wait for teacher instructions)</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 2. In Box 2, write a division situation that matches the drawing you were just passed. (wait for teacher instructions)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3. In Box 3, write a multiplication equation with a symbol for the unknown quantity that matches the drawing and division situation you were just passed. (wait for teacher instructions) </a:t>
            </a:r>
            <a:endParaRPr sz="1200">
              <a:latin typeface="Quicksand"/>
              <a:ea typeface="Quicksand"/>
              <a:cs typeface="Quicksand"/>
              <a:sym typeface="Quicksand"/>
            </a:endParaRPr>
          </a:p>
          <a:p>
            <a:pPr indent="0" lvl="0" marL="0" rtl="0" algn="l">
              <a:spcBef>
                <a:spcPts val="1000"/>
              </a:spcBef>
              <a:spcAft>
                <a:spcPts val="1000"/>
              </a:spcAft>
              <a:buNone/>
            </a:pPr>
            <a:r>
              <a:rPr lang="en" sz="1200">
                <a:latin typeface="Quicksand"/>
                <a:ea typeface="Quicksand"/>
                <a:cs typeface="Quicksand"/>
                <a:sym typeface="Quicksand"/>
              </a:rPr>
              <a:t>4. In Box 4, write a division equation with a symbol for the unknown quantity that matches the drawing, division situation, and multiplication equation you were just passed.</a:t>
            </a:r>
            <a:endParaRPr sz="1200">
              <a:latin typeface="Quicksand"/>
              <a:ea typeface="Quicksand"/>
              <a:cs typeface="Quicksand"/>
              <a:sym typeface="Quicksand"/>
            </a:endParaRPr>
          </a:p>
        </p:txBody>
      </p:sp>
      <p:pic>
        <p:nvPicPr>
          <p:cNvPr id="674" name="Google Shape;674;p78"/>
          <p:cNvPicPr preferRelativeResize="0"/>
          <p:nvPr/>
        </p:nvPicPr>
        <p:blipFill>
          <a:blip r:embed="rId3">
            <a:alphaModFix/>
          </a:blip>
          <a:stretch>
            <a:fillRect/>
          </a:stretch>
        </p:blipFill>
        <p:spPr>
          <a:xfrm>
            <a:off x="4203025" y="1336150"/>
            <a:ext cx="4313349" cy="276792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8" name="Shape 678"/>
        <p:cNvGrpSpPr/>
        <p:nvPr/>
      </p:nvGrpSpPr>
      <p:grpSpPr>
        <a:xfrm>
          <a:off x="0" y="0"/>
          <a:ext cx="0" cy="0"/>
          <a:chOff x="0" y="0"/>
          <a:chExt cx="0" cy="0"/>
        </a:xfrm>
      </p:grpSpPr>
      <p:sp>
        <p:nvSpPr>
          <p:cNvPr id="679" name="Google Shape;679;p79"/>
          <p:cNvSpPr txBox="1"/>
          <p:nvPr>
            <p:ph type="ctrTitle"/>
          </p:nvPr>
        </p:nvSpPr>
        <p:spPr>
          <a:xfrm>
            <a:off x="313263" y="2672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Represent and Solve Problems With Equal Groups </a:t>
            </a:r>
            <a:endParaRPr b="0" sz="2100">
              <a:solidFill>
                <a:srgbClr val="595959"/>
              </a:solidFill>
              <a:latin typeface="Hepta Slab"/>
              <a:ea typeface="Hepta Slab"/>
              <a:cs typeface="Hepta Slab"/>
              <a:sym typeface="Hepta Slab"/>
            </a:endParaRPr>
          </a:p>
        </p:txBody>
      </p:sp>
      <p:sp>
        <p:nvSpPr>
          <p:cNvPr id="680" name="Google Shape;680;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81" name="Google Shape;681;p79"/>
          <p:cNvSpPr txBox="1"/>
          <p:nvPr/>
        </p:nvSpPr>
        <p:spPr>
          <a:xfrm>
            <a:off x="469050" y="808025"/>
            <a:ext cx="8205900" cy="77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For each problem: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Write an equation with a symbol for the unknown quantity.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b. Solve the problem and determine the unknown number in each equation. Be prepared to explain your reasoning. </a:t>
            </a:r>
            <a:endParaRPr sz="1500">
              <a:latin typeface="Quicksand"/>
              <a:ea typeface="Quicksand"/>
              <a:cs typeface="Quicksand"/>
              <a:sym typeface="Quicksand"/>
            </a:endParaRPr>
          </a:p>
        </p:txBody>
      </p:sp>
      <p:pic>
        <p:nvPicPr>
          <p:cNvPr id="682" name="Google Shape;682;p79"/>
          <p:cNvPicPr preferRelativeResize="0"/>
          <p:nvPr/>
        </p:nvPicPr>
        <p:blipFill>
          <a:blip r:embed="rId3">
            <a:alphaModFix/>
          </a:blip>
          <a:stretch>
            <a:fillRect/>
          </a:stretch>
        </p:blipFill>
        <p:spPr>
          <a:xfrm>
            <a:off x="1288225" y="2102728"/>
            <a:ext cx="2953966" cy="770100"/>
          </a:xfrm>
          <a:prstGeom prst="rect">
            <a:avLst/>
          </a:prstGeom>
          <a:noFill/>
          <a:ln cap="flat" cmpd="sng" w="19050">
            <a:solidFill>
              <a:schemeClr val="dk2"/>
            </a:solidFill>
            <a:prstDash val="solid"/>
            <a:round/>
            <a:headEnd len="sm" w="sm" type="none"/>
            <a:tailEnd len="sm" w="sm" type="none"/>
          </a:ln>
        </p:spPr>
      </p:pic>
      <p:pic>
        <p:nvPicPr>
          <p:cNvPr id="683" name="Google Shape;683;p79"/>
          <p:cNvPicPr preferRelativeResize="0"/>
          <p:nvPr/>
        </p:nvPicPr>
        <p:blipFill>
          <a:blip r:embed="rId4">
            <a:alphaModFix/>
          </a:blip>
          <a:stretch>
            <a:fillRect/>
          </a:stretch>
        </p:blipFill>
        <p:spPr>
          <a:xfrm>
            <a:off x="4711325" y="2002327"/>
            <a:ext cx="2947379" cy="1092450"/>
          </a:xfrm>
          <a:prstGeom prst="rect">
            <a:avLst/>
          </a:prstGeom>
          <a:noFill/>
          <a:ln cap="flat" cmpd="sng" w="19050">
            <a:solidFill>
              <a:schemeClr val="dk2"/>
            </a:solidFill>
            <a:prstDash val="solid"/>
            <a:round/>
            <a:headEnd len="sm" w="sm" type="none"/>
            <a:tailEnd len="sm" w="sm" type="none"/>
          </a:ln>
        </p:spPr>
      </p:pic>
      <p:pic>
        <p:nvPicPr>
          <p:cNvPr id="684" name="Google Shape;684;p79"/>
          <p:cNvPicPr preferRelativeResize="0"/>
          <p:nvPr/>
        </p:nvPicPr>
        <p:blipFill>
          <a:blip r:embed="rId5">
            <a:alphaModFix/>
          </a:blip>
          <a:stretch>
            <a:fillRect/>
          </a:stretch>
        </p:blipFill>
        <p:spPr>
          <a:xfrm>
            <a:off x="1096400" y="3397428"/>
            <a:ext cx="3337625" cy="910250"/>
          </a:xfrm>
          <a:prstGeom prst="rect">
            <a:avLst/>
          </a:prstGeom>
          <a:noFill/>
          <a:ln cap="flat" cmpd="sng" w="19050">
            <a:solidFill>
              <a:schemeClr val="dk2"/>
            </a:solidFill>
            <a:prstDash val="solid"/>
            <a:round/>
            <a:headEnd len="sm" w="sm" type="none"/>
            <a:tailEnd len="sm" w="sm" type="none"/>
          </a:ln>
        </p:spPr>
      </p:pic>
      <p:pic>
        <p:nvPicPr>
          <p:cNvPr id="685" name="Google Shape;685;p79"/>
          <p:cNvPicPr preferRelativeResize="0"/>
          <p:nvPr/>
        </p:nvPicPr>
        <p:blipFill>
          <a:blip r:embed="rId6">
            <a:alphaModFix/>
          </a:blip>
          <a:stretch>
            <a:fillRect/>
          </a:stretch>
        </p:blipFill>
        <p:spPr>
          <a:xfrm>
            <a:off x="4660125" y="3354525"/>
            <a:ext cx="3192375" cy="1092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89" name="Shape 689"/>
        <p:cNvGrpSpPr/>
        <p:nvPr/>
      </p:nvGrpSpPr>
      <p:grpSpPr>
        <a:xfrm>
          <a:off x="0" y="0"/>
          <a:ext cx="0" cy="0"/>
          <a:chOff x="0" y="0"/>
          <a:chExt cx="0" cy="0"/>
        </a:xfrm>
      </p:grpSpPr>
      <p:sp>
        <p:nvSpPr>
          <p:cNvPr id="690" name="Google Shape;690;p80"/>
          <p:cNvSpPr/>
          <p:nvPr/>
        </p:nvSpPr>
        <p:spPr>
          <a:xfrm flipH="1">
            <a:off x="463840" y="2310121"/>
            <a:ext cx="3352385" cy="171893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80"/>
          <p:cNvSpPr txBox="1"/>
          <p:nvPr/>
        </p:nvSpPr>
        <p:spPr>
          <a:xfrm>
            <a:off x="5982688" y="2603795"/>
            <a:ext cx="2770500" cy="125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What would be the related division equation and how are they related?</a:t>
            </a:r>
            <a:endParaRPr b="1" sz="1200">
              <a:latin typeface="Quicksand"/>
              <a:ea typeface="Quicksand"/>
              <a:cs typeface="Quicksand"/>
              <a:sym typeface="Quicksand"/>
            </a:endParaRPr>
          </a:p>
        </p:txBody>
      </p:sp>
      <p:pic>
        <p:nvPicPr>
          <p:cNvPr id="692" name="Google Shape;692;p80"/>
          <p:cNvPicPr preferRelativeResize="0"/>
          <p:nvPr/>
        </p:nvPicPr>
        <p:blipFill>
          <a:blip r:embed="rId3">
            <a:alphaModFix/>
          </a:blip>
          <a:stretch>
            <a:fillRect/>
          </a:stretch>
        </p:blipFill>
        <p:spPr>
          <a:xfrm>
            <a:off x="3816225" y="3686150"/>
            <a:ext cx="1788225" cy="1124750"/>
          </a:xfrm>
          <a:prstGeom prst="rect">
            <a:avLst/>
          </a:prstGeom>
          <a:noFill/>
          <a:ln>
            <a:noFill/>
          </a:ln>
        </p:spPr>
      </p:pic>
      <p:sp>
        <p:nvSpPr>
          <p:cNvPr id="693" name="Google Shape;693;p8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694" name="Google Shape;694;p80"/>
          <p:cNvPicPr preferRelativeResize="0"/>
          <p:nvPr/>
        </p:nvPicPr>
        <p:blipFill>
          <a:blip r:embed="rId4">
            <a:alphaModFix/>
          </a:blip>
          <a:stretch>
            <a:fillRect/>
          </a:stretch>
        </p:blipFill>
        <p:spPr>
          <a:xfrm>
            <a:off x="754800" y="891775"/>
            <a:ext cx="3295650" cy="847725"/>
          </a:xfrm>
          <a:prstGeom prst="rect">
            <a:avLst/>
          </a:prstGeom>
          <a:noFill/>
          <a:ln>
            <a:noFill/>
          </a:ln>
        </p:spPr>
      </p:pic>
      <p:sp>
        <p:nvSpPr>
          <p:cNvPr id="695" name="Google Shape;695;p80"/>
          <p:cNvSpPr/>
          <p:nvPr/>
        </p:nvSpPr>
        <p:spPr>
          <a:xfrm>
            <a:off x="5591901" y="2310113"/>
            <a:ext cx="3552112" cy="171893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80"/>
          <p:cNvSpPr txBox="1"/>
          <p:nvPr/>
        </p:nvSpPr>
        <p:spPr>
          <a:xfrm>
            <a:off x="907188" y="2758433"/>
            <a:ext cx="2770500" cy="125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What would be the related multiplication equation and how are they related?</a:t>
            </a:r>
            <a:endParaRPr b="1" sz="1200">
              <a:latin typeface="Quicksand"/>
              <a:ea typeface="Quicksand"/>
              <a:cs typeface="Quicksand"/>
              <a:sym typeface="Quicksand"/>
            </a:endParaRPr>
          </a:p>
        </p:txBody>
      </p:sp>
      <p:pic>
        <p:nvPicPr>
          <p:cNvPr id="697" name="Google Shape;697;p80"/>
          <p:cNvPicPr preferRelativeResize="0"/>
          <p:nvPr/>
        </p:nvPicPr>
        <p:blipFill>
          <a:blip r:embed="rId5">
            <a:alphaModFix/>
          </a:blip>
          <a:stretch>
            <a:fillRect/>
          </a:stretch>
        </p:blipFill>
        <p:spPr>
          <a:xfrm>
            <a:off x="5092250" y="1502275"/>
            <a:ext cx="3588125" cy="661202"/>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01" name="Shape 701"/>
        <p:cNvGrpSpPr/>
        <p:nvPr/>
      </p:nvGrpSpPr>
      <p:grpSpPr>
        <a:xfrm>
          <a:off x="0" y="0"/>
          <a:ext cx="0" cy="0"/>
          <a:chOff x="0" y="0"/>
          <a:chExt cx="0" cy="0"/>
        </a:xfrm>
      </p:grpSpPr>
      <p:sp>
        <p:nvSpPr>
          <p:cNvPr id="702" name="Google Shape;702;p81"/>
          <p:cNvSpPr txBox="1"/>
          <p:nvPr>
            <p:ph type="ctrTitle"/>
          </p:nvPr>
        </p:nvSpPr>
        <p:spPr>
          <a:xfrm>
            <a:off x="558750" y="1531138"/>
            <a:ext cx="79413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Relating Quotients to Products You Know</a:t>
            </a:r>
            <a:endParaRPr sz="4400">
              <a:solidFill>
                <a:srgbClr val="434343"/>
              </a:solidFill>
              <a:latin typeface="Hepta Slab"/>
              <a:ea typeface="Hepta Slab"/>
              <a:cs typeface="Hepta Slab"/>
              <a:sym typeface="Hepta Slab"/>
            </a:endParaRPr>
          </a:p>
        </p:txBody>
      </p:sp>
      <p:sp>
        <p:nvSpPr>
          <p:cNvPr id="703" name="Google Shape;703;p81"/>
          <p:cNvSpPr txBox="1"/>
          <p:nvPr/>
        </p:nvSpPr>
        <p:spPr>
          <a:xfrm>
            <a:off x="1296600" y="3038700"/>
            <a:ext cx="7383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consider the products and quotients we know right away or can find quickly</a:t>
            </a:r>
            <a:endParaRPr>
              <a:latin typeface="Quicksand"/>
              <a:ea typeface="Quicksand"/>
              <a:cs typeface="Quicksand"/>
              <a:sym typeface="Quicksand"/>
            </a:endParaRPr>
          </a:p>
        </p:txBody>
      </p:sp>
      <p:sp>
        <p:nvSpPr>
          <p:cNvPr id="704" name="Google Shape;704;p81"/>
          <p:cNvSpPr/>
          <p:nvPr/>
        </p:nvSpPr>
        <p:spPr>
          <a:xfrm>
            <a:off x="706127" y="3038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8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3.OA.B.6, 3.OA.C.7</a:t>
            </a:r>
            <a:endParaRPr sz="1100">
              <a:latin typeface="Quicksand"/>
              <a:ea typeface="Quicksand"/>
              <a:cs typeface="Quicksand"/>
              <a:sym typeface="Quicksand"/>
            </a:endParaRPr>
          </a:p>
        </p:txBody>
      </p:sp>
      <p:sp>
        <p:nvSpPr>
          <p:cNvPr id="706" name="Google Shape;706;p81"/>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0" name="Shape 710"/>
        <p:cNvGrpSpPr/>
        <p:nvPr/>
      </p:nvGrpSpPr>
      <p:grpSpPr>
        <a:xfrm>
          <a:off x="0" y="0"/>
          <a:ext cx="0" cy="0"/>
          <a:chOff x="0" y="0"/>
          <a:chExt cx="0" cy="0"/>
        </a:xfrm>
      </p:grpSpPr>
      <p:sp>
        <p:nvSpPr>
          <p:cNvPr id="711" name="Google Shape;711;p82"/>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Multiplication and Division</a:t>
            </a:r>
            <a:endParaRPr b="0" sz="3000">
              <a:solidFill>
                <a:srgbClr val="595959"/>
              </a:solidFill>
              <a:latin typeface="Hepta Slab"/>
              <a:ea typeface="Hepta Slab"/>
              <a:cs typeface="Hepta Slab"/>
              <a:sym typeface="Hepta Slab"/>
            </a:endParaRPr>
          </a:p>
        </p:txBody>
      </p:sp>
      <p:sp>
        <p:nvSpPr>
          <p:cNvPr id="712" name="Google Shape;712;p8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13" name="Google Shape;713;p82"/>
          <p:cNvGrpSpPr/>
          <p:nvPr/>
        </p:nvGrpSpPr>
        <p:grpSpPr>
          <a:xfrm rot="-466220">
            <a:off x="5634589" y="3117238"/>
            <a:ext cx="3199742" cy="1558472"/>
            <a:chOff x="481875" y="1405675"/>
            <a:chExt cx="3199800" cy="1558500"/>
          </a:xfrm>
        </p:grpSpPr>
        <p:sp>
          <p:nvSpPr>
            <p:cNvPr id="714" name="Google Shape;714;p82"/>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82"/>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716" name="Google Shape;716;p82"/>
          <p:cNvPicPr preferRelativeResize="0"/>
          <p:nvPr/>
        </p:nvPicPr>
        <p:blipFill>
          <a:blip r:embed="rId3">
            <a:alphaModFix/>
          </a:blip>
          <a:stretch>
            <a:fillRect/>
          </a:stretch>
        </p:blipFill>
        <p:spPr>
          <a:xfrm>
            <a:off x="2927725" y="1873575"/>
            <a:ext cx="3044825" cy="116911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0" name="Shape 720"/>
        <p:cNvGrpSpPr/>
        <p:nvPr/>
      </p:nvGrpSpPr>
      <p:grpSpPr>
        <a:xfrm>
          <a:off x="0" y="0"/>
          <a:ext cx="0" cy="0"/>
          <a:chOff x="0" y="0"/>
          <a:chExt cx="0" cy="0"/>
        </a:xfrm>
      </p:grpSpPr>
      <p:sp>
        <p:nvSpPr>
          <p:cNvPr id="721" name="Google Shape;721;p83"/>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 Two-Digit Numbers</a:t>
            </a:r>
            <a:endParaRPr b="0" sz="3000">
              <a:solidFill>
                <a:srgbClr val="595959"/>
              </a:solidFill>
              <a:latin typeface="Hepta Slab"/>
              <a:ea typeface="Hepta Slab"/>
              <a:cs typeface="Hepta Slab"/>
              <a:sym typeface="Hepta Slab"/>
            </a:endParaRPr>
          </a:p>
        </p:txBody>
      </p:sp>
      <p:sp>
        <p:nvSpPr>
          <p:cNvPr id="722" name="Google Shape;722;p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23" name="Google Shape;723;p83"/>
          <p:cNvGrpSpPr/>
          <p:nvPr/>
        </p:nvGrpSpPr>
        <p:grpSpPr>
          <a:xfrm rot="-466220">
            <a:off x="5634589" y="3117238"/>
            <a:ext cx="3199742" cy="1558472"/>
            <a:chOff x="481875" y="1405675"/>
            <a:chExt cx="3199800" cy="1558500"/>
          </a:xfrm>
        </p:grpSpPr>
        <p:sp>
          <p:nvSpPr>
            <p:cNvPr id="724" name="Google Shape;724;p83"/>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83"/>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726" name="Google Shape;726;p83"/>
          <p:cNvPicPr preferRelativeResize="0"/>
          <p:nvPr/>
        </p:nvPicPr>
        <p:blipFill>
          <a:blip r:embed="rId3">
            <a:alphaModFix/>
          </a:blip>
          <a:stretch>
            <a:fillRect/>
          </a:stretch>
        </p:blipFill>
        <p:spPr>
          <a:xfrm>
            <a:off x="2799150" y="1863875"/>
            <a:ext cx="3019425" cy="14157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30" name="Shape 730"/>
        <p:cNvGrpSpPr/>
        <p:nvPr/>
      </p:nvGrpSpPr>
      <p:grpSpPr>
        <a:xfrm>
          <a:off x="0" y="0"/>
          <a:ext cx="0" cy="0"/>
          <a:chOff x="0" y="0"/>
          <a:chExt cx="0" cy="0"/>
        </a:xfrm>
      </p:grpSpPr>
      <p:sp>
        <p:nvSpPr>
          <p:cNvPr id="731" name="Google Shape;731;p84"/>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 Two-Digit Numbers</a:t>
            </a:r>
            <a:endParaRPr b="0" sz="3000">
              <a:solidFill>
                <a:srgbClr val="595959"/>
              </a:solidFill>
              <a:latin typeface="Hepta Slab"/>
              <a:ea typeface="Hepta Slab"/>
              <a:cs typeface="Hepta Slab"/>
              <a:sym typeface="Hepta Slab"/>
            </a:endParaRPr>
          </a:p>
        </p:txBody>
      </p:sp>
      <p:sp>
        <p:nvSpPr>
          <p:cNvPr id="732" name="Google Shape;732;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33" name="Google Shape;733;p84"/>
          <p:cNvGrpSpPr/>
          <p:nvPr/>
        </p:nvGrpSpPr>
        <p:grpSpPr>
          <a:xfrm rot="-466220">
            <a:off x="5634589" y="3117238"/>
            <a:ext cx="3199742" cy="1558472"/>
            <a:chOff x="481875" y="1405675"/>
            <a:chExt cx="3199800" cy="1558500"/>
          </a:xfrm>
        </p:grpSpPr>
        <p:sp>
          <p:nvSpPr>
            <p:cNvPr id="734" name="Google Shape;734;p84"/>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84"/>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736" name="Google Shape;736;p84"/>
          <p:cNvPicPr preferRelativeResize="0"/>
          <p:nvPr/>
        </p:nvPicPr>
        <p:blipFill>
          <a:blip r:embed="rId3">
            <a:alphaModFix/>
          </a:blip>
          <a:stretch>
            <a:fillRect/>
          </a:stretch>
        </p:blipFill>
        <p:spPr>
          <a:xfrm>
            <a:off x="2391950" y="1766425"/>
            <a:ext cx="3854425" cy="138397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40" name="Shape 740"/>
        <p:cNvGrpSpPr/>
        <p:nvPr/>
      </p:nvGrpSpPr>
      <p:grpSpPr>
        <a:xfrm>
          <a:off x="0" y="0"/>
          <a:ext cx="0" cy="0"/>
          <a:chOff x="0" y="0"/>
          <a:chExt cx="0" cy="0"/>
        </a:xfrm>
      </p:grpSpPr>
      <p:sp>
        <p:nvSpPr>
          <p:cNvPr id="741" name="Google Shape;741;p85"/>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 Two-Digit Numbers</a:t>
            </a:r>
            <a:endParaRPr b="0" sz="3000">
              <a:solidFill>
                <a:srgbClr val="595959"/>
              </a:solidFill>
              <a:latin typeface="Hepta Slab"/>
              <a:ea typeface="Hepta Slab"/>
              <a:cs typeface="Hepta Slab"/>
              <a:sym typeface="Hepta Slab"/>
            </a:endParaRPr>
          </a:p>
        </p:txBody>
      </p:sp>
      <p:sp>
        <p:nvSpPr>
          <p:cNvPr id="742" name="Google Shape;742;p8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43" name="Google Shape;743;p85"/>
          <p:cNvGrpSpPr/>
          <p:nvPr/>
        </p:nvGrpSpPr>
        <p:grpSpPr>
          <a:xfrm rot="-466220">
            <a:off x="5634589" y="3117238"/>
            <a:ext cx="3199742" cy="1558472"/>
            <a:chOff x="481875" y="1405675"/>
            <a:chExt cx="3199800" cy="1558500"/>
          </a:xfrm>
        </p:grpSpPr>
        <p:sp>
          <p:nvSpPr>
            <p:cNvPr id="744" name="Google Shape;744;p85"/>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85"/>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746" name="Google Shape;746;p85"/>
          <p:cNvPicPr preferRelativeResize="0"/>
          <p:nvPr/>
        </p:nvPicPr>
        <p:blipFill>
          <a:blip r:embed="rId3">
            <a:alphaModFix/>
          </a:blip>
          <a:stretch>
            <a:fillRect/>
          </a:stretch>
        </p:blipFill>
        <p:spPr>
          <a:xfrm>
            <a:off x="2391950" y="1937875"/>
            <a:ext cx="3638275" cy="124467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0" name="Shape 750"/>
        <p:cNvGrpSpPr/>
        <p:nvPr/>
      </p:nvGrpSpPr>
      <p:grpSpPr>
        <a:xfrm>
          <a:off x="0" y="0"/>
          <a:ext cx="0" cy="0"/>
          <a:chOff x="0" y="0"/>
          <a:chExt cx="0" cy="0"/>
        </a:xfrm>
      </p:grpSpPr>
      <p:sp>
        <p:nvSpPr>
          <p:cNvPr id="751" name="Google Shape;751;p86"/>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Multiplication Card Sort</a:t>
            </a:r>
            <a:endParaRPr b="0" sz="3400">
              <a:solidFill>
                <a:srgbClr val="595959"/>
              </a:solidFill>
              <a:latin typeface="Hepta Slab"/>
              <a:ea typeface="Hepta Slab"/>
              <a:cs typeface="Hepta Slab"/>
              <a:sym typeface="Hepta Slab"/>
            </a:endParaRPr>
          </a:p>
        </p:txBody>
      </p:sp>
      <p:sp>
        <p:nvSpPr>
          <p:cNvPr id="752" name="Google Shape;752;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53" name="Google Shape;753;p86"/>
          <p:cNvSpPr txBox="1"/>
          <p:nvPr/>
        </p:nvSpPr>
        <p:spPr>
          <a:xfrm>
            <a:off x="535775" y="1318025"/>
            <a:ext cx="4168500" cy="28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Livvic"/>
                <a:ea typeface="Livvic"/>
                <a:cs typeface="Livvic"/>
                <a:sym typeface="Livvic"/>
              </a:rPr>
              <a:t>Part 1 </a:t>
            </a:r>
            <a:endParaRPr b="1"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Quiz your partner on their multiplication facts and sort your partner’s facts into one of these columns: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1. know it right away </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2. can find it quickly </a:t>
            </a:r>
            <a:endParaRPr sz="1600">
              <a:latin typeface="Livvic"/>
              <a:ea typeface="Livvic"/>
              <a:cs typeface="Livvic"/>
              <a:sym typeface="Livvic"/>
            </a:endParaRPr>
          </a:p>
          <a:p>
            <a:pPr indent="0" lvl="0" marL="0" rtl="0" algn="l">
              <a:spcBef>
                <a:spcPts val="1000"/>
              </a:spcBef>
              <a:spcAft>
                <a:spcPts val="1000"/>
              </a:spcAft>
              <a:buNone/>
            </a:pPr>
            <a:r>
              <a:rPr lang="en" sz="1600">
                <a:latin typeface="Livvic"/>
                <a:ea typeface="Livvic"/>
                <a:cs typeface="Livvic"/>
                <a:sym typeface="Livvic"/>
              </a:rPr>
              <a:t>3. don’t know it yet</a:t>
            </a:r>
            <a:endParaRPr sz="1600">
              <a:latin typeface="Livvic"/>
              <a:ea typeface="Livvic"/>
              <a:cs typeface="Livvic"/>
              <a:sym typeface="Livvic"/>
            </a:endParaRPr>
          </a:p>
        </p:txBody>
      </p:sp>
      <p:sp>
        <p:nvSpPr>
          <p:cNvPr id="754" name="Google Shape;754;p86"/>
          <p:cNvSpPr txBox="1"/>
          <p:nvPr/>
        </p:nvSpPr>
        <p:spPr>
          <a:xfrm>
            <a:off x="4556525" y="1318025"/>
            <a:ext cx="4168500" cy="28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Livvic"/>
                <a:ea typeface="Livvic"/>
                <a:cs typeface="Livvic"/>
                <a:sym typeface="Livvic"/>
              </a:rPr>
              <a:t>Part 2 </a:t>
            </a:r>
            <a:endParaRPr b="1"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Multiplication expressions I’m going to practice:</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1.</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2.</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3.</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4.</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5.</a:t>
            </a:r>
            <a:endParaRPr sz="1600">
              <a:latin typeface="Livvic"/>
              <a:ea typeface="Livvic"/>
              <a:cs typeface="Livvic"/>
              <a:sym typeface="Livvic"/>
            </a:endParaRPr>
          </a:p>
          <a:p>
            <a:pPr indent="0" lvl="0" marL="0" rtl="0" algn="l">
              <a:spcBef>
                <a:spcPts val="1000"/>
              </a:spcBef>
              <a:spcAft>
                <a:spcPts val="1000"/>
              </a:spcAft>
              <a:buNone/>
            </a:pPr>
            <a:r>
              <a:t/>
            </a:r>
            <a:endParaRPr sz="1600">
              <a:latin typeface="Livvic"/>
              <a:ea typeface="Livvic"/>
              <a:cs typeface="Livvic"/>
              <a:sym typeface="Livvic"/>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8" name="Shape 758"/>
        <p:cNvGrpSpPr/>
        <p:nvPr/>
      </p:nvGrpSpPr>
      <p:grpSpPr>
        <a:xfrm>
          <a:off x="0" y="0"/>
          <a:ext cx="0" cy="0"/>
          <a:chOff x="0" y="0"/>
          <a:chExt cx="0" cy="0"/>
        </a:xfrm>
      </p:grpSpPr>
      <p:sp>
        <p:nvSpPr>
          <p:cNvPr id="759" name="Google Shape;759;p87"/>
          <p:cNvSpPr txBox="1"/>
          <p:nvPr>
            <p:ph type="ctrTitle"/>
          </p:nvPr>
        </p:nvSpPr>
        <p:spPr>
          <a:xfrm>
            <a:off x="4442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If I Know, Then I Know</a:t>
            </a:r>
            <a:endParaRPr b="0" sz="3000">
              <a:solidFill>
                <a:srgbClr val="595959"/>
              </a:solidFill>
              <a:latin typeface="Hepta Slab"/>
              <a:ea typeface="Hepta Slab"/>
              <a:cs typeface="Hepta Slab"/>
              <a:sym typeface="Hepta Slab"/>
            </a:endParaRPr>
          </a:p>
        </p:txBody>
      </p:sp>
      <p:sp>
        <p:nvSpPr>
          <p:cNvPr id="760" name="Google Shape;760;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61" name="Google Shape;761;p87"/>
          <p:cNvPicPr preferRelativeResize="0"/>
          <p:nvPr/>
        </p:nvPicPr>
        <p:blipFill>
          <a:blip r:embed="rId3">
            <a:alphaModFix/>
          </a:blip>
          <a:stretch>
            <a:fillRect/>
          </a:stretch>
        </p:blipFill>
        <p:spPr>
          <a:xfrm>
            <a:off x="685800" y="1815100"/>
            <a:ext cx="7772400" cy="800411"/>
          </a:xfrm>
          <a:prstGeom prst="rect">
            <a:avLst/>
          </a:prstGeom>
          <a:noFill/>
          <a:ln>
            <a:noFill/>
          </a:ln>
        </p:spPr>
      </p:pic>
      <p:pic>
        <p:nvPicPr>
          <p:cNvPr id="762" name="Google Shape;762;p87"/>
          <p:cNvPicPr preferRelativeResize="0"/>
          <p:nvPr/>
        </p:nvPicPr>
        <p:blipFill>
          <a:blip r:embed="rId4">
            <a:alphaModFix/>
          </a:blip>
          <a:stretch>
            <a:fillRect/>
          </a:stretch>
        </p:blipFill>
        <p:spPr>
          <a:xfrm>
            <a:off x="3763550" y="3321853"/>
            <a:ext cx="1740275" cy="11793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66" name="Shape 766"/>
        <p:cNvGrpSpPr/>
        <p:nvPr/>
      </p:nvGrpSpPr>
      <p:grpSpPr>
        <a:xfrm>
          <a:off x="0" y="0"/>
          <a:ext cx="0" cy="0"/>
          <a:chOff x="0" y="0"/>
          <a:chExt cx="0" cy="0"/>
        </a:xfrm>
      </p:grpSpPr>
      <p:sp>
        <p:nvSpPr>
          <p:cNvPr id="767" name="Google Shape;767;p88"/>
          <p:cNvSpPr txBox="1"/>
          <p:nvPr>
            <p:ph type="ctrTitle"/>
          </p:nvPr>
        </p:nvSpPr>
        <p:spPr>
          <a:xfrm>
            <a:off x="4442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If I Know, Then I Know</a:t>
            </a:r>
            <a:endParaRPr b="0" sz="3000">
              <a:solidFill>
                <a:srgbClr val="595959"/>
              </a:solidFill>
              <a:latin typeface="Hepta Slab"/>
              <a:ea typeface="Hepta Slab"/>
              <a:cs typeface="Hepta Slab"/>
              <a:sym typeface="Hepta Slab"/>
            </a:endParaRPr>
          </a:p>
        </p:txBody>
      </p:sp>
      <p:sp>
        <p:nvSpPr>
          <p:cNvPr id="768" name="Google Shape;768;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69" name="Google Shape;769;p88"/>
          <p:cNvSpPr txBox="1"/>
          <p:nvPr/>
        </p:nvSpPr>
        <p:spPr>
          <a:xfrm>
            <a:off x="535775" y="1125150"/>
            <a:ext cx="3964800" cy="34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Activity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1. Set the multiplication fact cards in a stack face down.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2. Take turns drawing a multiplication fact card. 3. For each card, use a multiplication fact to record a multiplication equation in the “If I know . . .” column. </a:t>
            </a:r>
            <a:endParaRPr>
              <a:latin typeface="Livvic"/>
              <a:ea typeface="Livvic"/>
              <a:cs typeface="Livvic"/>
              <a:sym typeface="Livvic"/>
            </a:endParaRPr>
          </a:p>
          <a:p>
            <a:pPr indent="0" lvl="0" marL="0" rtl="0" algn="l">
              <a:spcBef>
                <a:spcPts val="1000"/>
              </a:spcBef>
              <a:spcAft>
                <a:spcPts val="1000"/>
              </a:spcAft>
              <a:buNone/>
            </a:pPr>
            <a:r>
              <a:rPr lang="en">
                <a:latin typeface="Livvic"/>
                <a:ea typeface="Livvic"/>
                <a:cs typeface="Livvic"/>
                <a:sym typeface="Livvic"/>
              </a:rPr>
              <a:t>4. Then, record a related division equation in the “Then I know . . .” column.</a:t>
            </a:r>
            <a:endParaRPr>
              <a:latin typeface="Livvic"/>
              <a:ea typeface="Livvic"/>
              <a:cs typeface="Livvic"/>
              <a:sym typeface="Livvic"/>
            </a:endParaRPr>
          </a:p>
        </p:txBody>
      </p:sp>
      <p:pic>
        <p:nvPicPr>
          <p:cNvPr id="770" name="Google Shape;770;p88"/>
          <p:cNvPicPr preferRelativeResize="0"/>
          <p:nvPr/>
        </p:nvPicPr>
        <p:blipFill>
          <a:blip r:embed="rId3">
            <a:alphaModFix/>
          </a:blip>
          <a:stretch>
            <a:fillRect/>
          </a:stretch>
        </p:blipFill>
        <p:spPr>
          <a:xfrm>
            <a:off x="4652975" y="1182300"/>
            <a:ext cx="3816975" cy="3232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74" name="Shape 774"/>
        <p:cNvGrpSpPr/>
        <p:nvPr/>
      </p:nvGrpSpPr>
      <p:grpSpPr>
        <a:xfrm>
          <a:off x="0" y="0"/>
          <a:ext cx="0" cy="0"/>
          <a:chOff x="0" y="0"/>
          <a:chExt cx="0" cy="0"/>
        </a:xfrm>
      </p:grpSpPr>
      <p:pic>
        <p:nvPicPr>
          <p:cNvPr id="775" name="Google Shape;775;p89"/>
          <p:cNvPicPr preferRelativeResize="0"/>
          <p:nvPr/>
        </p:nvPicPr>
        <p:blipFill>
          <a:blip r:embed="rId3">
            <a:alphaModFix/>
          </a:blip>
          <a:stretch>
            <a:fillRect/>
          </a:stretch>
        </p:blipFill>
        <p:spPr>
          <a:xfrm>
            <a:off x="3125404" y="2799850"/>
            <a:ext cx="2652850" cy="1668575"/>
          </a:xfrm>
          <a:prstGeom prst="rect">
            <a:avLst/>
          </a:prstGeom>
          <a:noFill/>
          <a:ln>
            <a:noFill/>
          </a:ln>
        </p:spPr>
      </p:pic>
      <p:sp>
        <p:nvSpPr>
          <p:cNvPr id="776" name="Google Shape;776;p8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77" name="Google Shape;777;p89"/>
          <p:cNvSpPr txBox="1"/>
          <p:nvPr/>
        </p:nvSpPr>
        <p:spPr>
          <a:xfrm>
            <a:off x="845375" y="801200"/>
            <a:ext cx="6766200" cy="49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thought about multiplication facts that we know and worked on some that we don’t know yet. How did this help you with finding division facts?</a:t>
            </a:r>
            <a:endParaRPr sz="2000">
              <a:latin typeface="Quicksand"/>
              <a:ea typeface="Quicksand"/>
              <a:cs typeface="Quicksand"/>
              <a:sym typeface="Quicksan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81" name="Shape 781"/>
        <p:cNvGrpSpPr/>
        <p:nvPr/>
      </p:nvGrpSpPr>
      <p:grpSpPr>
        <a:xfrm>
          <a:off x="0" y="0"/>
          <a:ext cx="0" cy="0"/>
          <a:chOff x="0" y="0"/>
          <a:chExt cx="0" cy="0"/>
        </a:xfrm>
      </p:grpSpPr>
      <p:sp>
        <p:nvSpPr>
          <p:cNvPr id="782" name="Google Shape;782;p90"/>
          <p:cNvSpPr txBox="1"/>
          <p:nvPr>
            <p:ph type="ctrTitle"/>
          </p:nvPr>
        </p:nvSpPr>
        <p:spPr>
          <a:xfrm>
            <a:off x="693975" y="1464225"/>
            <a:ext cx="75591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Strategies and the Multiplication Table</a:t>
            </a:r>
            <a:endParaRPr sz="4400">
              <a:latin typeface="Hepta Slab"/>
              <a:ea typeface="Hepta Slab"/>
              <a:cs typeface="Hepta Slab"/>
              <a:sym typeface="Hepta Slab"/>
            </a:endParaRPr>
          </a:p>
        </p:txBody>
      </p:sp>
      <p:sp>
        <p:nvSpPr>
          <p:cNvPr id="783" name="Google Shape;783;p90"/>
          <p:cNvSpPr txBox="1"/>
          <p:nvPr/>
        </p:nvSpPr>
        <p:spPr>
          <a:xfrm>
            <a:off x="1157300" y="2906300"/>
            <a:ext cx="7479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patterns in the multiplication table to think about strategies for multiplying. </a:t>
            </a:r>
            <a:endParaRPr>
              <a:latin typeface="Quicksand"/>
              <a:ea typeface="Quicksand"/>
              <a:cs typeface="Quicksand"/>
              <a:sym typeface="Quicksand"/>
            </a:endParaRPr>
          </a:p>
        </p:txBody>
      </p:sp>
      <p:sp>
        <p:nvSpPr>
          <p:cNvPr id="784" name="Google Shape;784;p90"/>
          <p:cNvSpPr/>
          <p:nvPr/>
        </p:nvSpPr>
        <p:spPr>
          <a:xfrm>
            <a:off x="693977"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9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3.OA.C.7, 3.OA.D.9</a:t>
            </a:r>
            <a:endParaRPr sz="1100">
              <a:latin typeface="Quicksand"/>
              <a:ea typeface="Quicksand"/>
              <a:cs typeface="Quicksand"/>
              <a:sym typeface="Quicksand"/>
            </a:endParaRPr>
          </a:p>
        </p:txBody>
      </p:sp>
      <p:sp>
        <p:nvSpPr>
          <p:cNvPr id="786" name="Google Shape;786;p90"/>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91"/>
          <p:cNvSpPr txBox="1"/>
          <p:nvPr>
            <p:ph type="ctrTitle"/>
          </p:nvPr>
        </p:nvSpPr>
        <p:spPr>
          <a:xfrm>
            <a:off x="567775" y="781630"/>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Notice and Wonder:</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 Squares</a:t>
            </a:r>
            <a:endParaRPr b="0" sz="3400">
              <a:solidFill>
                <a:srgbClr val="595959"/>
              </a:solidFill>
              <a:latin typeface="Hepta Slab"/>
              <a:ea typeface="Hepta Slab"/>
              <a:cs typeface="Hepta Slab"/>
              <a:sym typeface="Hepta Slab"/>
            </a:endParaRPr>
          </a:p>
        </p:txBody>
      </p:sp>
      <p:sp>
        <p:nvSpPr>
          <p:cNvPr id="792" name="Google Shape;792;p9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93" name="Google Shape;793;p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94" name="Google Shape;794;p91"/>
          <p:cNvGrpSpPr/>
          <p:nvPr/>
        </p:nvGrpSpPr>
        <p:grpSpPr>
          <a:xfrm rot="-801400">
            <a:off x="550911" y="1697856"/>
            <a:ext cx="2343045" cy="950026"/>
            <a:chOff x="522450" y="1769275"/>
            <a:chExt cx="2343168" cy="950076"/>
          </a:xfrm>
        </p:grpSpPr>
        <p:sp>
          <p:nvSpPr>
            <p:cNvPr id="795" name="Google Shape;795;p9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9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797" name="Google Shape;797;p91"/>
          <p:cNvGrpSpPr/>
          <p:nvPr/>
        </p:nvGrpSpPr>
        <p:grpSpPr>
          <a:xfrm rot="1351242">
            <a:off x="6074569" y="2827076"/>
            <a:ext cx="2343063" cy="950034"/>
            <a:chOff x="522450" y="1769275"/>
            <a:chExt cx="2343168" cy="950076"/>
          </a:xfrm>
        </p:grpSpPr>
        <p:sp>
          <p:nvSpPr>
            <p:cNvPr id="798" name="Google Shape;798;p9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9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800" name="Google Shape;800;p91"/>
          <p:cNvPicPr preferRelativeResize="0"/>
          <p:nvPr/>
        </p:nvPicPr>
        <p:blipFill>
          <a:blip r:embed="rId3">
            <a:alphaModFix/>
          </a:blip>
          <a:stretch>
            <a:fillRect/>
          </a:stretch>
        </p:blipFill>
        <p:spPr>
          <a:xfrm>
            <a:off x="3124400" y="1666024"/>
            <a:ext cx="2857575" cy="278430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04" name="Shape 804"/>
        <p:cNvGrpSpPr/>
        <p:nvPr/>
      </p:nvGrpSpPr>
      <p:grpSpPr>
        <a:xfrm>
          <a:off x="0" y="0"/>
          <a:ext cx="0" cy="0"/>
          <a:chOff x="0" y="0"/>
          <a:chExt cx="0" cy="0"/>
        </a:xfrm>
      </p:grpSpPr>
      <p:sp>
        <p:nvSpPr>
          <p:cNvPr id="805" name="Google Shape;805;p92"/>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Guess the Product</a:t>
            </a:r>
            <a:endParaRPr b="0" sz="3400">
              <a:solidFill>
                <a:srgbClr val="595959"/>
              </a:solidFill>
              <a:latin typeface="Hepta Slab"/>
              <a:ea typeface="Hepta Slab"/>
              <a:cs typeface="Hepta Slab"/>
              <a:sym typeface="Hepta Slab"/>
            </a:endParaRPr>
          </a:p>
        </p:txBody>
      </p:sp>
      <p:sp>
        <p:nvSpPr>
          <p:cNvPr id="806" name="Google Shape;806;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07" name="Google Shape;807;p92"/>
          <p:cNvSpPr txBox="1"/>
          <p:nvPr/>
        </p:nvSpPr>
        <p:spPr>
          <a:xfrm>
            <a:off x="535775" y="1221600"/>
            <a:ext cx="4168500" cy="28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Livvic"/>
                <a:ea typeface="Livvic"/>
                <a:cs typeface="Livvic"/>
                <a:sym typeface="Livvic"/>
              </a:rPr>
              <a:t>Part 1 </a:t>
            </a:r>
            <a:endParaRPr b="1"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Solve these “Who am I?” riddles. Be ready to explain your reasoning</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1. I’m an even number. One of my factors is 5. If you divide me by 2, you get an odd number.</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2. I’m an odd number. One of my factors is 3. If you add 3, then I have 10 as a factor. </a:t>
            </a:r>
            <a:endParaRPr sz="1600">
              <a:latin typeface="Livvic"/>
              <a:ea typeface="Livvic"/>
              <a:cs typeface="Livvic"/>
              <a:sym typeface="Livvic"/>
            </a:endParaRPr>
          </a:p>
          <a:p>
            <a:pPr indent="0" lvl="0" marL="0" rtl="0" algn="l">
              <a:spcBef>
                <a:spcPts val="1000"/>
              </a:spcBef>
              <a:spcAft>
                <a:spcPts val="1000"/>
              </a:spcAft>
              <a:buNone/>
            </a:pPr>
            <a:r>
              <a:rPr lang="en" sz="1600">
                <a:latin typeface="Livvic"/>
                <a:ea typeface="Livvic"/>
                <a:cs typeface="Livvic"/>
                <a:sym typeface="Livvic"/>
              </a:rPr>
              <a:t>3. I’m an odd number. I only have one factor, but I can be a factor of any number.</a:t>
            </a:r>
            <a:endParaRPr sz="1600">
              <a:latin typeface="Livvic"/>
              <a:ea typeface="Livvic"/>
              <a:cs typeface="Livvic"/>
              <a:sym typeface="Livvic"/>
            </a:endParaRPr>
          </a:p>
        </p:txBody>
      </p:sp>
      <p:sp>
        <p:nvSpPr>
          <p:cNvPr id="808" name="Google Shape;808;p92"/>
          <p:cNvSpPr txBox="1"/>
          <p:nvPr/>
        </p:nvSpPr>
        <p:spPr>
          <a:xfrm>
            <a:off x="5111375" y="1221600"/>
            <a:ext cx="3654000" cy="28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Livvic"/>
                <a:ea typeface="Livvic"/>
                <a:cs typeface="Livvic"/>
                <a:sym typeface="Livvic"/>
              </a:rPr>
              <a:t>Part 2 </a:t>
            </a:r>
            <a:endParaRPr b="1"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Work with a partner to create your own “Who am I?” riddle.</a:t>
            </a:r>
            <a:endParaRPr sz="1600">
              <a:latin typeface="Livvic"/>
              <a:ea typeface="Livvic"/>
              <a:cs typeface="Livvic"/>
              <a:sym typeface="Livvic"/>
            </a:endParaRPr>
          </a:p>
          <a:p>
            <a:pPr indent="0" lvl="0" marL="0" rtl="0" algn="l">
              <a:spcBef>
                <a:spcPts val="1000"/>
              </a:spcBef>
              <a:spcAft>
                <a:spcPts val="1000"/>
              </a:spcAft>
              <a:buNone/>
            </a:pPr>
            <a:r>
              <a:t/>
            </a:r>
            <a:endParaRPr sz="1600">
              <a:latin typeface="Livvic"/>
              <a:ea typeface="Livvic"/>
              <a:cs typeface="Livvic"/>
              <a:sym typeface="Livvic"/>
            </a:endParaRPr>
          </a:p>
        </p:txBody>
      </p:sp>
      <p:pic>
        <p:nvPicPr>
          <p:cNvPr id="809" name="Google Shape;809;p92"/>
          <p:cNvPicPr preferRelativeResize="0"/>
          <p:nvPr/>
        </p:nvPicPr>
        <p:blipFill rotWithShape="1">
          <a:blip r:embed="rId3">
            <a:alphaModFix/>
          </a:blip>
          <a:srcRect b="8475" l="9546" r="10765" t="0"/>
          <a:stretch/>
        </p:blipFill>
        <p:spPr>
          <a:xfrm>
            <a:off x="6225775" y="2743200"/>
            <a:ext cx="1323325" cy="1639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3" name="Shape 813"/>
        <p:cNvGrpSpPr/>
        <p:nvPr/>
      </p:nvGrpSpPr>
      <p:grpSpPr>
        <a:xfrm>
          <a:off x="0" y="0"/>
          <a:ext cx="0" cy="0"/>
          <a:chOff x="0" y="0"/>
          <a:chExt cx="0" cy="0"/>
        </a:xfrm>
      </p:grpSpPr>
      <p:sp>
        <p:nvSpPr>
          <p:cNvPr id="814" name="Google Shape;814;p93"/>
          <p:cNvSpPr txBox="1"/>
          <p:nvPr>
            <p:ph type="ctrTitle"/>
          </p:nvPr>
        </p:nvSpPr>
        <p:spPr>
          <a:xfrm>
            <a:off x="404800" y="306225"/>
            <a:ext cx="7772400" cy="65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The Missing Products</a:t>
            </a:r>
            <a:endParaRPr b="0" sz="2600">
              <a:solidFill>
                <a:srgbClr val="595959"/>
              </a:solidFill>
              <a:latin typeface="Hepta Slab"/>
              <a:ea typeface="Hepta Slab"/>
              <a:cs typeface="Hepta Slab"/>
              <a:sym typeface="Hepta Slab"/>
            </a:endParaRPr>
          </a:p>
        </p:txBody>
      </p:sp>
      <p:sp>
        <p:nvSpPr>
          <p:cNvPr id="815" name="Google Shape;815;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16" name="Google Shape;816;p93"/>
          <p:cNvSpPr txBox="1"/>
          <p:nvPr/>
        </p:nvSpPr>
        <p:spPr>
          <a:xfrm>
            <a:off x="665225" y="1008525"/>
            <a:ext cx="7288800" cy="55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Use some of the products that are already in the table to find some of the products that go in the highlighted boxes.</a:t>
            </a:r>
            <a:endParaRPr b="1">
              <a:latin typeface="Quicksand"/>
              <a:ea typeface="Quicksand"/>
              <a:cs typeface="Quicksand"/>
              <a:sym typeface="Quicksand"/>
            </a:endParaRPr>
          </a:p>
        </p:txBody>
      </p:sp>
      <p:pic>
        <p:nvPicPr>
          <p:cNvPr id="817" name="Google Shape;817;p93"/>
          <p:cNvPicPr preferRelativeResize="0"/>
          <p:nvPr/>
        </p:nvPicPr>
        <p:blipFill>
          <a:blip r:embed="rId3">
            <a:alphaModFix/>
          </a:blip>
          <a:stretch>
            <a:fillRect/>
          </a:stretch>
        </p:blipFill>
        <p:spPr>
          <a:xfrm>
            <a:off x="3257550" y="1848725"/>
            <a:ext cx="2628900" cy="2686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21" name="Shape 821"/>
        <p:cNvGrpSpPr/>
        <p:nvPr/>
      </p:nvGrpSpPr>
      <p:grpSpPr>
        <a:xfrm>
          <a:off x="0" y="0"/>
          <a:ext cx="0" cy="0"/>
          <a:chOff x="0" y="0"/>
          <a:chExt cx="0" cy="0"/>
        </a:xfrm>
      </p:grpSpPr>
      <p:pic>
        <p:nvPicPr>
          <p:cNvPr id="822" name="Google Shape;822;p94"/>
          <p:cNvPicPr preferRelativeResize="0"/>
          <p:nvPr/>
        </p:nvPicPr>
        <p:blipFill>
          <a:blip r:embed="rId3">
            <a:alphaModFix/>
          </a:blip>
          <a:stretch>
            <a:fillRect/>
          </a:stretch>
        </p:blipFill>
        <p:spPr>
          <a:xfrm>
            <a:off x="1822425" y="3034378"/>
            <a:ext cx="2436200" cy="1532300"/>
          </a:xfrm>
          <a:prstGeom prst="rect">
            <a:avLst/>
          </a:prstGeom>
          <a:noFill/>
          <a:ln>
            <a:noFill/>
          </a:ln>
        </p:spPr>
      </p:pic>
      <p:sp>
        <p:nvSpPr>
          <p:cNvPr id="823" name="Google Shape;823;p94"/>
          <p:cNvSpPr/>
          <p:nvPr/>
        </p:nvSpPr>
        <p:spPr>
          <a:xfrm>
            <a:off x="4616825" y="1902050"/>
            <a:ext cx="3730649" cy="20091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94"/>
          <p:cNvSpPr txBox="1"/>
          <p:nvPr/>
        </p:nvSpPr>
        <p:spPr>
          <a:xfrm>
            <a:off x="5151350" y="2262213"/>
            <a:ext cx="2661600" cy="148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How could today's lesson help us move from not knowing a product yet to finding the same product quickly?</a:t>
            </a:r>
            <a:endParaRPr b="1">
              <a:latin typeface="Quicksand"/>
              <a:ea typeface="Quicksand"/>
              <a:cs typeface="Quicksand"/>
              <a:sym typeface="Quicksand"/>
            </a:endParaRPr>
          </a:p>
        </p:txBody>
      </p:sp>
      <p:sp>
        <p:nvSpPr>
          <p:cNvPr id="825" name="Google Shape;825;p9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26" name="Google Shape;826;p94"/>
          <p:cNvSpPr txBox="1"/>
          <p:nvPr/>
        </p:nvSpPr>
        <p:spPr>
          <a:xfrm>
            <a:off x="621500" y="632225"/>
            <a:ext cx="7321800" cy="91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considered patterns in the multiplication chart and thought about how we could use a multiplication fact that we know to find a multiplication fact we don’t know. </a:t>
            </a:r>
            <a:endParaRPr sz="2000">
              <a:latin typeface="Quicksand"/>
              <a:ea typeface="Quicksand"/>
              <a:cs typeface="Quicksand"/>
              <a:sym typeface="Quicksand"/>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830" name="Shape 830"/>
        <p:cNvGrpSpPr/>
        <p:nvPr/>
      </p:nvGrpSpPr>
      <p:grpSpPr>
        <a:xfrm>
          <a:off x="0" y="0"/>
          <a:ext cx="0" cy="0"/>
          <a:chOff x="0" y="0"/>
          <a:chExt cx="0" cy="0"/>
        </a:xfrm>
      </p:grpSpPr>
      <p:sp>
        <p:nvSpPr>
          <p:cNvPr id="831" name="Google Shape;831;p95"/>
          <p:cNvSpPr txBox="1"/>
          <p:nvPr>
            <p:ph type="ctrTitle"/>
          </p:nvPr>
        </p:nvSpPr>
        <p:spPr>
          <a:xfrm>
            <a:off x="793575" y="1521925"/>
            <a:ext cx="73956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Show Strategies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with Area</a:t>
            </a:r>
            <a:endParaRPr sz="4400">
              <a:solidFill>
                <a:srgbClr val="434343"/>
              </a:solidFill>
              <a:latin typeface="Hepta Slab"/>
              <a:ea typeface="Hepta Slab"/>
              <a:cs typeface="Hepta Slab"/>
              <a:sym typeface="Hepta Slab"/>
            </a:endParaRPr>
          </a:p>
        </p:txBody>
      </p:sp>
      <p:sp>
        <p:nvSpPr>
          <p:cNvPr id="832" name="Google Shape;832;p95"/>
          <p:cNvSpPr txBox="1"/>
          <p:nvPr/>
        </p:nvSpPr>
        <p:spPr>
          <a:xfrm>
            <a:off x="3079150" y="3044750"/>
            <a:ext cx="47412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area to show strategies. </a:t>
            </a:r>
            <a:endParaRPr>
              <a:latin typeface="Quicksand"/>
              <a:ea typeface="Quicksand"/>
              <a:cs typeface="Quicksand"/>
              <a:sym typeface="Quicksand"/>
            </a:endParaRPr>
          </a:p>
        </p:txBody>
      </p:sp>
      <p:sp>
        <p:nvSpPr>
          <p:cNvPr id="833" name="Google Shape;833;p95"/>
          <p:cNvSpPr/>
          <p:nvPr/>
        </p:nvSpPr>
        <p:spPr>
          <a:xfrm>
            <a:off x="2556177" y="29865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9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3.MD.C.7.c, 3.OA.B.5, 3.OA.C.7</a:t>
            </a:r>
            <a:endParaRPr sz="1100">
              <a:latin typeface="Quicksand"/>
              <a:ea typeface="Quicksand"/>
              <a:cs typeface="Quicksand"/>
              <a:sym typeface="Quicksand"/>
            </a:endParaRPr>
          </a:p>
        </p:txBody>
      </p:sp>
      <p:sp>
        <p:nvSpPr>
          <p:cNvPr id="835" name="Google Shape;835;p9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39" name="Shape 839"/>
        <p:cNvGrpSpPr/>
        <p:nvPr/>
      </p:nvGrpSpPr>
      <p:grpSpPr>
        <a:xfrm>
          <a:off x="0" y="0"/>
          <a:ext cx="0" cy="0"/>
          <a:chOff x="0" y="0"/>
          <a:chExt cx="0" cy="0"/>
        </a:xfrm>
      </p:grpSpPr>
      <p:sp>
        <p:nvSpPr>
          <p:cNvPr id="840" name="Google Shape;840;p96"/>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Squares</a:t>
            </a:r>
            <a:endParaRPr b="0" sz="3000">
              <a:solidFill>
                <a:srgbClr val="595959"/>
              </a:solidFill>
              <a:latin typeface="Hepta Slab"/>
              <a:ea typeface="Hepta Slab"/>
              <a:cs typeface="Hepta Slab"/>
              <a:sym typeface="Hepta Slab"/>
            </a:endParaRPr>
          </a:p>
        </p:txBody>
      </p:sp>
      <p:sp>
        <p:nvSpPr>
          <p:cNvPr id="841" name="Google Shape;841;p9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42" name="Google Shape;842;p96"/>
          <p:cNvGrpSpPr/>
          <p:nvPr/>
        </p:nvGrpSpPr>
        <p:grpSpPr>
          <a:xfrm rot="-801400">
            <a:off x="550911" y="1697856"/>
            <a:ext cx="2343045" cy="950026"/>
            <a:chOff x="522450" y="1769275"/>
            <a:chExt cx="2343168" cy="950076"/>
          </a:xfrm>
        </p:grpSpPr>
        <p:sp>
          <p:nvSpPr>
            <p:cNvPr id="843" name="Google Shape;843;p9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9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845" name="Google Shape;845;p96"/>
          <p:cNvGrpSpPr/>
          <p:nvPr/>
        </p:nvGrpSpPr>
        <p:grpSpPr>
          <a:xfrm rot="862269">
            <a:off x="6307145" y="1914664"/>
            <a:ext cx="2343148" cy="950068"/>
            <a:chOff x="522450" y="1769275"/>
            <a:chExt cx="2343168" cy="950076"/>
          </a:xfrm>
        </p:grpSpPr>
        <p:sp>
          <p:nvSpPr>
            <p:cNvPr id="846" name="Google Shape;846;p9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9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848" name="Google Shape;848;p96"/>
          <p:cNvPicPr preferRelativeResize="0"/>
          <p:nvPr/>
        </p:nvPicPr>
        <p:blipFill>
          <a:blip r:embed="rId3">
            <a:alphaModFix/>
          </a:blip>
          <a:stretch>
            <a:fillRect/>
          </a:stretch>
        </p:blipFill>
        <p:spPr>
          <a:xfrm>
            <a:off x="3785000" y="1955972"/>
            <a:ext cx="1722825" cy="17702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52" name="Shape 852"/>
        <p:cNvGrpSpPr/>
        <p:nvPr/>
      </p:nvGrpSpPr>
      <p:grpSpPr>
        <a:xfrm>
          <a:off x="0" y="0"/>
          <a:ext cx="0" cy="0"/>
          <a:chOff x="0" y="0"/>
          <a:chExt cx="0" cy="0"/>
        </a:xfrm>
      </p:grpSpPr>
      <p:sp>
        <p:nvSpPr>
          <p:cNvPr id="853" name="Google Shape;853;p97"/>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Squares</a:t>
            </a:r>
            <a:endParaRPr b="0" sz="3000">
              <a:solidFill>
                <a:srgbClr val="595959"/>
              </a:solidFill>
              <a:latin typeface="Hepta Slab"/>
              <a:ea typeface="Hepta Slab"/>
              <a:cs typeface="Hepta Slab"/>
              <a:sym typeface="Hepta Slab"/>
            </a:endParaRPr>
          </a:p>
        </p:txBody>
      </p:sp>
      <p:sp>
        <p:nvSpPr>
          <p:cNvPr id="854" name="Google Shape;854;p9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55" name="Google Shape;855;p97"/>
          <p:cNvGrpSpPr/>
          <p:nvPr/>
        </p:nvGrpSpPr>
        <p:grpSpPr>
          <a:xfrm rot="-801400">
            <a:off x="550911" y="1697856"/>
            <a:ext cx="2343045" cy="950026"/>
            <a:chOff x="522450" y="1769275"/>
            <a:chExt cx="2343168" cy="950076"/>
          </a:xfrm>
        </p:grpSpPr>
        <p:sp>
          <p:nvSpPr>
            <p:cNvPr id="856" name="Google Shape;856;p9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9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858" name="Google Shape;858;p97"/>
          <p:cNvGrpSpPr/>
          <p:nvPr/>
        </p:nvGrpSpPr>
        <p:grpSpPr>
          <a:xfrm rot="862269">
            <a:off x="6307145" y="1914664"/>
            <a:ext cx="2343148" cy="950068"/>
            <a:chOff x="522450" y="1769275"/>
            <a:chExt cx="2343168" cy="950076"/>
          </a:xfrm>
        </p:grpSpPr>
        <p:sp>
          <p:nvSpPr>
            <p:cNvPr id="859" name="Google Shape;859;p9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9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861" name="Google Shape;861;p97"/>
          <p:cNvPicPr preferRelativeResize="0"/>
          <p:nvPr/>
        </p:nvPicPr>
        <p:blipFill>
          <a:blip r:embed="rId3">
            <a:alphaModFix/>
          </a:blip>
          <a:stretch>
            <a:fillRect/>
          </a:stretch>
        </p:blipFill>
        <p:spPr>
          <a:xfrm>
            <a:off x="3488625" y="1959779"/>
            <a:ext cx="2220650" cy="157637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5" name="Shape 865"/>
        <p:cNvGrpSpPr/>
        <p:nvPr/>
      </p:nvGrpSpPr>
      <p:grpSpPr>
        <a:xfrm>
          <a:off x="0" y="0"/>
          <a:ext cx="0" cy="0"/>
          <a:chOff x="0" y="0"/>
          <a:chExt cx="0" cy="0"/>
        </a:xfrm>
      </p:grpSpPr>
      <p:sp>
        <p:nvSpPr>
          <p:cNvPr id="866" name="Google Shape;866;p98"/>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Squares</a:t>
            </a:r>
            <a:endParaRPr b="0" sz="3000">
              <a:solidFill>
                <a:srgbClr val="595959"/>
              </a:solidFill>
              <a:latin typeface="Hepta Slab"/>
              <a:ea typeface="Hepta Slab"/>
              <a:cs typeface="Hepta Slab"/>
              <a:sym typeface="Hepta Slab"/>
            </a:endParaRPr>
          </a:p>
        </p:txBody>
      </p:sp>
      <p:sp>
        <p:nvSpPr>
          <p:cNvPr id="867" name="Google Shape;867;p9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68" name="Google Shape;868;p98"/>
          <p:cNvGrpSpPr/>
          <p:nvPr/>
        </p:nvGrpSpPr>
        <p:grpSpPr>
          <a:xfrm rot="-801400">
            <a:off x="550911" y="1697856"/>
            <a:ext cx="2343045" cy="950026"/>
            <a:chOff x="522450" y="1769275"/>
            <a:chExt cx="2343168" cy="950076"/>
          </a:xfrm>
        </p:grpSpPr>
        <p:sp>
          <p:nvSpPr>
            <p:cNvPr id="869" name="Google Shape;869;p9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9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871" name="Google Shape;871;p98"/>
          <p:cNvGrpSpPr/>
          <p:nvPr/>
        </p:nvGrpSpPr>
        <p:grpSpPr>
          <a:xfrm rot="862269">
            <a:off x="6307145" y="1914664"/>
            <a:ext cx="2343148" cy="950068"/>
            <a:chOff x="522450" y="1769275"/>
            <a:chExt cx="2343168" cy="950076"/>
          </a:xfrm>
        </p:grpSpPr>
        <p:sp>
          <p:nvSpPr>
            <p:cNvPr id="872" name="Google Shape;872;p9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9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874" name="Google Shape;874;p98"/>
          <p:cNvPicPr preferRelativeResize="0"/>
          <p:nvPr/>
        </p:nvPicPr>
        <p:blipFill>
          <a:blip r:embed="rId3">
            <a:alphaModFix/>
          </a:blip>
          <a:stretch>
            <a:fillRect/>
          </a:stretch>
        </p:blipFill>
        <p:spPr>
          <a:xfrm>
            <a:off x="3249200" y="2189348"/>
            <a:ext cx="2407250" cy="142182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8" name="Shape 878"/>
        <p:cNvGrpSpPr/>
        <p:nvPr/>
      </p:nvGrpSpPr>
      <p:grpSpPr>
        <a:xfrm>
          <a:off x="0" y="0"/>
          <a:ext cx="0" cy="0"/>
          <a:chOff x="0" y="0"/>
          <a:chExt cx="0" cy="0"/>
        </a:xfrm>
      </p:grpSpPr>
      <p:sp>
        <p:nvSpPr>
          <p:cNvPr id="879" name="Google Shape;879;p99"/>
          <p:cNvSpPr txBox="1"/>
          <p:nvPr>
            <p:ph type="ctrTitle"/>
          </p:nvPr>
        </p:nvSpPr>
        <p:spPr>
          <a:xfrm>
            <a:off x="638300" y="4313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Finding Area in Parts</a:t>
            </a:r>
            <a:endParaRPr b="0" sz="3400">
              <a:solidFill>
                <a:srgbClr val="595959"/>
              </a:solidFill>
              <a:latin typeface="Hepta Slab"/>
              <a:ea typeface="Hepta Slab"/>
              <a:cs typeface="Hepta Slab"/>
              <a:sym typeface="Hepta Slab"/>
            </a:endParaRPr>
          </a:p>
        </p:txBody>
      </p:sp>
      <p:sp>
        <p:nvSpPr>
          <p:cNvPr id="880" name="Google Shape;880;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81" name="Google Shape;881;p99"/>
          <p:cNvSpPr txBox="1"/>
          <p:nvPr/>
        </p:nvSpPr>
        <p:spPr>
          <a:xfrm>
            <a:off x="583700" y="1149950"/>
            <a:ext cx="7881600" cy="103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For each rectangle: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a. Highlight parts of each diagram to show how you could find the total number of squares.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b. Write multiplication expressions to represent how you found the total number of squares</a:t>
            </a:r>
            <a:endParaRPr>
              <a:latin typeface="Livvic"/>
              <a:ea typeface="Livvic"/>
              <a:cs typeface="Livvic"/>
              <a:sym typeface="Livvic"/>
            </a:endParaRPr>
          </a:p>
        </p:txBody>
      </p:sp>
      <p:pic>
        <p:nvPicPr>
          <p:cNvPr id="882" name="Google Shape;882;p99"/>
          <p:cNvPicPr preferRelativeResize="0"/>
          <p:nvPr/>
        </p:nvPicPr>
        <p:blipFill>
          <a:blip r:embed="rId3">
            <a:alphaModFix/>
          </a:blip>
          <a:stretch>
            <a:fillRect/>
          </a:stretch>
        </p:blipFill>
        <p:spPr>
          <a:xfrm>
            <a:off x="838225" y="2285825"/>
            <a:ext cx="2114550" cy="1057275"/>
          </a:xfrm>
          <a:prstGeom prst="rect">
            <a:avLst/>
          </a:prstGeom>
          <a:noFill/>
          <a:ln>
            <a:noFill/>
          </a:ln>
        </p:spPr>
      </p:pic>
      <p:pic>
        <p:nvPicPr>
          <p:cNvPr id="883" name="Google Shape;883;p99"/>
          <p:cNvPicPr preferRelativeResize="0"/>
          <p:nvPr/>
        </p:nvPicPr>
        <p:blipFill>
          <a:blip r:embed="rId4">
            <a:alphaModFix/>
          </a:blip>
          <a:stretch>
            <a:fillRect/>
          </a:stretch>
        </p:blipFill>
        <p:spPr>
          <a:xfrm>
            <a:off x="1066825" y="3637375"/>
            <a:ext cx="1885950" cy="933450"/>
          </a:xfrm>
          <a:prstGeom prst="rect">
            <a:avLst/>
          </a:prstGeom>
          <a:noFill/>
          <a:ln>
            <a:noFill/>
          </a:ln>
        </p:spPr>
      </p:pic>
      <p:pic>
        <p:nvPicPr>
          <p:cNvPr id="884" name="Google Shape;884;p99"/>
          <p:cNvPicPr preferRelativeResize="0"/>
          <p:nvPr/>
        </p:nvPicPr>
        <p:blipFill>
          <a:blip r:embed="rId5">
            <a:alphaModFix/>
          </a:blip>
          <a:stretch>
            <a:fillRect/>
          </a:stretch>
        </p:blipFill>
        <p:spPr>
          <a:xfrm>
            <a:off x="3857625" y="2421725"/>
            <a:ext cx="1047750" cy="2057400"/>
          </a:xfrm>
          <a:prstGeom prst="rect">
            <a:avLst/>
          </a:prstGeom>
          <a:noFill/>
          <a:ln>
            <a:noFill/>
          </a:ln>
        </p:spPr>
      </p:pic>
      <p:sp>
        <p:nvSpPr>
          <p:cNvPr id="885" name="Google Shape;885;p99"/>
          <p:cNvSpPr txBox="1"/>
          <p:nvPr/>
        </p:nvSpPr>
        <p:spPr>
          <a:xfrm>
            <a:off x="503625" y="2228850"/>
            <a:ext cx="5250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Quicksand"/>
                <a:ea typeface="Quicksand"/>
                <a:cs typeface="Quicksand"/>
                <a:sym typeface="Quicksand"/>
              </a:rPr>
              <a:t>1.</a:t>
            </a:r>
            <a:endParaRPr b="1">
              <a:latin typeface="Quicksand"/>
              <a:ea typeface="Quicksand"/>
              <a:cs typeface="Quicksand"/>
              <a:sym typeface="Quicksand"/>
            </a:endParaRPr>
          </a:p>
        </p:txBody>
      </p:sp>
      <p:sp>
        <p:nvSpPr>
          <p:cNvPr id="886" name="Google Shape;886;p99"/>
          <p:cNvSpPr txBox="1"/>
          <p:nvPr/>
        </p:nvSpPr>
        <p:spPr>
          <a:xfrm>
            <a:off x="420275" y="3559950"/>
            <a:ext cx="5250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Quicksand"/>
                <a:ea typeface="Quicksand"/>
                <a:cs typeface="Quicksand"/>
                <a:sym typeface="Quicksand"/>
              </a:rPr>
              <a:t>2</a:t>
            </a:r>
            <a:r>
              <a:rPr b="1" lang="en">
                <a:latin typeface="Quicksand"/>
                <a:ea typeface="Quicksand"/>
                <a:cs typeface="Quicksand"/>
                <a:sym typeface="Quicksand"/>
              </a:rPr>
              <a:t>.</a:t>
            </a:r>
            <a:endParaRPr b="1">
              <a:latin typeface="Quicksand"/>
              <a:ea typeface="Quicksand"/>
              <a:cs typeface="Quicksand"/>
              <a:sym typeface="Quicksand"/>
            </a:endParaRPr>
          </a:p>
        </p:txBody>
      </p:sp>
      <p:sp>
        <p:nvSpPr>
          <p:cNvPr id="887" name="Google Shape;887;p99"/>
          <p:cNvSpPr txBox="1"/>
          <p:nvPr/>
        </p:nvSpPr>
        <p:spPr>
          <a:xfrm>
            <a:off x="3412325" y="2187650"/>
            <a:ext cx="5250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Quicksand"/>
                <a:ea typeface="Quicksand"/>
                <a:cs typeface="Quicksand"/>
                <a:sym typeface="Quicksand"/>
              </a:rPr>
              <a:t>3</a:t>
            </a:r>
            <a:r>
              <a:rPr b="1" lang="en">
                <a:latin typeface="Quicksand"/>
                <a:ea typeface="Quicksand"/>
                <a:cs typeface="Quicksand"/>
                <a:sym typeface="Quicksand"/>
              </a:rPr>
              <a:t>.</a:t>
            </a:r>
            <a:endParaRPr b="1">
              <a:latin typeface="Quicksand"/>
              <a:ea typeface="Quicksand"/>
              <a:cs typeface="Quicksand"/>
              <a:sym typeface="Quicksand"/>
            </a:endParaRPr>
          </a:p>
        </p:txBody>
      </p:sp>
      <p:pic>
        <p:nvPicPr>
          <p:cNvPr id="888" name="Google Shape;888;p99"/>
          <p:cNvPicPr preferRelativeResize="0"/>
          <p:nvPr/>
        </p:nvPicPr>
        <p:blipFill>
          <a:blip r:embed="rId6">
            <a:alphaModFix/>
          </a:blip>
          <a:stretch>
            <a:fillRect/>
          </a:stretch>
        </p:blipFill>
        <p:spPr>
          <a:xfrm>
            <a:off x="5560200" y="2647950"/>
            <a:ext cx="1333553" cy="1342075"/>
          </a:xfrm>
          <a:prstGeom prst="rect">
            <a:avLst/>
          </a:prstGeom>
          <a:noFill/>
          <a:ln>
            <a:noFill/>
          </a:ln>
        </p:spPr>
      </p:pic>
      <p:pic>
        <p:nvPicPr>
          <p:cNvPr id="889" name="Google Shape;889;p99"/>
          <p:cNvPicPr preferRelativeResize="0"/>
          <p:nvPr/>
        </p:nvPicPr>
        <p:blipFill>
          <a:blip r:embed="rId7">
            <a:alphaModFix/>
          </a:blip>
          <a:stretch>
            <a:fillRect/>
          </a:stretch>
        </p:blipFill>
        <p:spPr>
          <a:xfrm>
            <a:off x="7298650" y="2551325"/>
            <a:ext cx="1166650" cy="1494375"/>
          </a:xfrm>
          <a:prstGeom prst="rect">
            <a:avLst/>
          </a:prstGeom>
          <a:noFill/>
          <a:ln>
            <a:noFill/>
          </a:ln>
        </p:spPr>
      </p:pic>
      <p:sp>
        <p:nvSpPr>
          <p:cNvPr id="890" name="Google Shape;890;p99"/>
          <p:cNvSpPr txBox="1"/>
          <p:nvPr/>
        </p:nvSpPr>
        <p:spPr>
          <a:xfrm>
            <a:off x="5279225" y="2208250"/>
            <a:ext cx="5250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Quicksand"/>
                <a:ea typeface="Quicksand"/>
                <a:cs typeface="Quicksand"/>
                <a:sym typeface="Quicksand"/>
              </a:rPr>
              <a:t>4</a:t>
            </a:r>
            <a:r>
              <a:rPr b="1" lang="en">
                <a:latin typeface="Quicksand"/>
                <a:ea typeface="Quicksand"/>
                <a:cs typeface="Quicksand"/>
                <a:sym typeface="Quicksand"/>
              </a:rPr>
              <a:t>.</a:t>
            </a:r>
            <a:endParaRPr b="1">
              <a:latin typeface="Quicksand"/>
              <a:ea typeface="Quicksand"/>
              <a:cs typeface="Quicksand"/>
              <a:sym typeface="Quicksand"/>
            </a:endParaRPr>
          </a:p>
        </p:txBody>
      </p:sp>
      <p:sp>
        <p:nvSpPr>
          <p:cNvPr id="891" name="Google Shape;891;p99"/>
          <p:cNvSpPr txBox="1"/>
          <p:nvPr/>
        </p:nvSpPr>
        <p:spPr>
          <a:xfrm>
            <a:off x="7146125" y="2228850"/>
            <a:ext cx="5250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Quicksand"/>
                <a:ea typeface="Quicksand"/>
                <a:cs typeface="Quicksand"/>
                <a:sym typeface="Quicksand"/>
              </a:rPr>
              <a:t>5</a:t>
            </a:r>
            <a:r>
              <a:rPr b="1" lang="en">
                <a:latin typeface="Quicksand"/>
                <a:ea typeface="Quicksand"/>
                <a:cs typeface="Quicksand"/>
                <a:sym typeface="Quicksand"/>
              </a:rPr>
              <a:t>.</a:t>
            </a:r>
            <a:endParaRPr b="1">
              <a:latin typeface="Quicksand"/>
              <a:ea typeface="Quicksand"/>
              <a:cs typeface="Quicksand"/>
              <a:sym typeface="Quicksand"/>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95" name="Shape 895"/>
        <p:cNvGrpSpPr/>
        <p:nvPr/>
      </p:nvGrpSpPr>
      <p:grpSpPr>
        <a:xfrm>
          <a:off x="0" y="0"/>
          <a:ext cx="0" cy="0"/>
          <a:chOff x="0" y="0"/>
          <a:chExt cx="0" cy="0"/>
        </a:xfrm>
      </p:grpSpPr>
      <p:sp>
        <p:nvSpPr>
          <p:cNvPr id="896" name="Google Shape;896;p100"/>
          <p:cNvSpPr txBox="1"/>
          <p:nvPr>
            <p:ph type="ctrTitle"/>
          </p:nvPr>
        </p:nvSpPr>
        <p:spPr>
          <a:xfrm>
            <a:off x="268325" y="5575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Represent the Strategy</a:t>
            </a:r>
            <a:endParaRPr b="0" sz="3000">
              <a:solidFill>
                <a:srgbClr val="595959"/>
              </a:solidFill>
              <a:latin typeface="Hepta Slab"/>
              <a:ea typeface="Hepta Slab"/>
              <a:cs typeface="Hepta Slab"/>
              <a:sym typeface="Hepta Slab"/>
            </a:endParaRPr>
          </a:p>
        </p:txBody>
      </p:sp>
      <p:sp>
        <p:nvSpPr>
          <p:cNvPr id="897" name="Google Shape;897;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98" name="Google Shape;898;p100"/>
          <p:cNvSpPr txBox="1"/>
          <p:nvPr/>
        </p:nvSpPr>
        <p:spPr>
          <a:xfrm>
            <a:off x="546500" y="1114425"/>
            <a:ext cx="8004600" cy="4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Highlight part of each rectangle below to show how each student saw the area.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sp>
        <p:nvSpPr>
          <p:cNvPr id="899" name="Google Shape;899;p100"/>
          <p:cNvSpPr txBox="1"/>
          <p:nvPr/>
        </p:nvSpPr>
        <p:spPr>
          <a:xfrm>
            <a:off x="460200" y="1942538"/>
            <a:ext cx="4576200" cy="69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latin typeface="Quicksand"/>
                <a:ea typeface="Quicksand"/>
                <a:cs typeface="Quicksand"/>
                <a:sym typeface="Quicksand"/>
              </a:rPr>
              <a:t>1. Noah says the expression (5 ×  3) + (2 ×  3) shows how he saw the area of the rectangle. </a:t>
            </a:r>
            <a:endParaRPr b="1" sz="1200">
              <a:latin typeface="Quicksand"/>
              <a:ea typeface="Quicksand"/>
              <a:cs typeface="Quicksand"/>
              <a:sym typeface="Quicksand"/>
            </a:endParaRPr>
          </a:p>
        </p:txBody>
      </p:sp>
      <p:sp>
        <p:nvSpPr>
          <p:cNvPr id="900" name="Google Shape;900;p100"/>
          <p:cNvSpPr txBox="1"/>
          <p:nvPr/>
        </p:nvSpPr>
        <p:spPr>
          <a:xfrm>
            <a:off x="433500" y="3371075"/>
            <a:ext cx="4629600" cy="69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latin typeface="Quicksand"/>
                <a:ea typeface="Quicksand"/>
                <a:cs typeface="Quicksand"/>
                <a:sym typeface="Quicksand"/>
              </a:rPr>
              <a:t>2. Priya says the expression 2 (2  ×  3)  shows how she saw the area of the rectangle.</a:t>
            </a:r>
            <a:endParaRPr b="1" sz="1200">
              <a:latin typeface="Quicksand"/>
              <a:ea typeface="Quicksand"/>
              <a:cs typeface="Quicksand"/>
              <a:sym typeface="Quicksand"/>
            </a:endParaRPr>
          </a:p>
        </p:txBody>
      </p:sp>
      <p:sp>
        <p:nvSpPr>
          <p:cNvPr id="901" name="Google Shape;901;p100"/>
          <p:cNvSpPr txBox="1"/>
          <p:nvPr/>
        </p:nvSpPr>
        <p:spPr>
          <a:xfrm>
            <a:off x="5165000" y="2450800"/>
            <a:ext cx="3611100" cy="69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latin typeface="Quicksand"/>
                <a:ea typeface="Quicksand"/>
                <a:cs typeface="Quicksand"/>
                <a:sym typeface="Quicksand"/>
              </a:rPr>
              <a:t>3. Tyler says the expression  (5  ×  8) + (3  ×  8)  shows how he saw the area of the rectangle.</a:t>
            </a:r>
            <a:endParaRPr b="1" sz="1200">
              <a:latin typeface="Quicksand"/>
              <a:ea typeface="Quicksand"/>
              <a:cs typeface="Quicksand"/>
              <a:sym typeface="Quicksand"/>
            </a:endParaRPr>
          </a:p>
        </p:txBody>
      </p:sp>
      <p:pic>
        <p:nvPicPr>
          <p:cNvPr id="902" name="Google Shape;902;p100"/>
          <p:cNvPicPr preferRelativeResize="0"/>
          <p:nvPr/>
        </p:nvPicPr>
        <p:blipFill>
          <a:blip r:embed="rId3">
            <a:alphaModFix/>
          </a:blip>
          <a:stretch>
            <a:fillRect/>
          </a:stretch>
        </p:blipFill>
        <p:spPr>
          <a:xfrm>
            <a:off x="1482325" y="2553875"/>
            <a:ext cx="1308600" cy="654300"/>
          </a:xfrm>
          <a:prstGeom prst="rect">
            <a:avLst/>
          </a:prstGeom>
          <a:noFill/>
          <a:ln>
            <a:noFill/>
          </a:ln>
        </p:spPr>
      </p:pic>
      <p:pic>
        <p:nvPicPr>
          <p:cNvPr id="903" name="Google Shape;903;p100"/>
          <p:cNvPicPr preferRelativeResize="0"/>
          <p:nvPr/>
        </p:nvPicPr>
        <p:blipFill>
          <a:blip r:embed="rId4">
            <a:alphaModFix/>
          </a:blip>
          <a:stretch>
            <a:fillRect/>
          </a:stretch>
        </p:blipFill>
        <p:spPr>
          <a:xfrm>
            <a:off x="1856200" y="3931975"/>
            <a:ext cx="1115893" cy="769825"/>
          </a:xfrm>
          <a:prstGeom prst="rect">
            <a:avLst/>
          </a:prstGeom>
          <a:noFill/>
          <a:ln>
            <a:noFill/>
          </a:ln>
        </p:spPr>
      </p:pic>
      <p:pic>
        <p:nvPicPr>
          <p:cNvPr id="904" name="Google Shape;904;p100"/>
          <p:cNvPicPr preferRelativeResize="0"/>
          <p:nvPr/>
        </p:nvPicPr>
        <p:blipFill>
          <a:blip r:embed="rId5">
            <a:alphaModFix/>
          </a:blip>
          <a:stretch>
            <a:fillRect/>
          </a:stretch>
        </p:blipFill>
        <p:spPr>
          <a:xfrm>
            <a:off x="6316250" y="3065675"/>
            <a:ext cx="1308600" cy="13086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8" name="Shape 908"/>
        <p:cNvGrpSpPr/>
        <p:nvPr/>
      </p:nvGrpSpPr>
      <p:grpSpPr>
        <a:xfrm>
          <a:off x="0" y="0"/>
          <a:ext cx="0" cy="0"/>
          <a:chOff x="0" y="0"/>
          <a:chExt cx="0" cy="0"/>
        </a:xfrm>
      </p:grpSpPr>
      <p:pic>
        <p:nvPicPr>
          <p:cNvPr id="909" name="Google Shape;909;p101"/>
          <p:cNvPicPr preferRelativeResize="0"/>
          <p:nvPr/>
        </p:nvPicPr>
        <p:blipFill>
          <a:blip r:embed="rId3">
            <a:alphaModFix/>
          </a:blip>
          <a:stretch>
            <a:fillRect/>
          </a:stretch>
        </p:blipFill>
        <p:spPr>
          <a:xfrm>
            <a:off x="4762354" y="2986525"/>
            <a:ext cx="2608600" cy="1640750"/>
          </a:xfrm>
          <a:prstGeom prst="rect">
            <a:avLst/>
          </a:prstGeom>
          <a:noFill/>
          <a:ln>
            <a:noFill/>
          </a:ln>
        </p:spPr>
      </p:pic>
      <p:sp>
        <p:nvSpPr>
          <p:cNvPr id="910" name="Google Shape;910;p101"/>
          <p:cNvSpPr/>
          <p:nvPr/>
        </p:nvSpPr>
        <p:spPr>
          <a:xfrm flipH="1">
            <a:off x="632206" y="2127350"/>
            <a:ext cx="4130144" cy="244823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01"/>
          <p:cNvSpPr txBox="1"/>
          <p:nvPr/>
        </p:nvSpPr>
        <p:spPr>
          <a:xfrm>
            <a:off x="1311275" y="2512450"/>
            <a:ext cx="27720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dk1"/>
                </a:solidFill>
                <a:latin typeface="Livvic"/>
                <a:ea typeface="Livvic"/>
                <a:cs typeface="Livvic"/>
                <a:sym typeface="Livvic"/>
              </a:rPr>
              <a:t>How did using diagrams make it easier to see the strategies that were being used to multiply?</a:t>
            </a:r>
            <a:endParaRPr b="1" sz="1800">
              <a:latin typeface="Livvic"/>
              <a:ea typeface="Livvic"/>
              <a:cs typeface="Livvic"/>
              <a:sym typeface="Livvic"/>
            </a:endParaRPr>
          </a:p>
        </p:txBody>
      </p:sp>
      <p:sp>
        <p:nvSpPr>
          <p:cNvPr id="912" name="Google Shape;912;p10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13" name="Google Shape;913;p101"/>
          <p:cNvSpPr txBox="1"/>
          <p:nvPr/>
        </p:nvSpPr>
        <p:spPr>
          <a:xfrm>
            <a:off x="632225" y="589350"/>
            <a:ext cx="7311300" cy="102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used diagrams to show different multiplication strategies. </a:t>
            </a:r>
            <a:endParaRPr sz="2500">
              <a:latin typeface="Quicksand"/>
              <a:ea typeface="Quicksand"/>
              <a:cs typeface="Quicksand"/>
              <a:sym typeface="Quicksan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917" name="Shape 917"/>
        <p:cNvGrpSpPr/>
        <p:nvPr/>
      </p:nvGrpSpPr>
      <p:grpSpPr>
        <a:xfrm>
          <a:off x="0" y="0"/>
          <a:ext cx="0" cy="0"/>
          <a:chOff x="0" y="0"/>
          <a:chExt cx="0" cy="0"/>
        </a:xfrm>
      </p:grpSpPr>
      <p:sp>
        <p:nvSpPr>
          <p:cNvPr id="918" name="Google Shape;918;p102"/>
          <p:cNvSpPr txBox="1"/>
          <p:nvPr>
            <p:ph type="ctrTitle"/>
          </p:nvPr>
        </p:nvSpPr>
        <p:spPr>
          <a:xfrm>
            <a:off x="528050" y="1846525"/>
            <a:ext cx="8316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Number Talks Bonanza</a:t>
            </a:r>
            <a:endParaRPr sz="3400">
              <a:solidFill>
                <a:srgbClr val="434343"/>
              </a:solidFill>
              <a:latin typeface="Hepta Slab"/>
              <a:ea typeface="Hepta Slab"/>
              <a:cs typeface="Hepta Slab"/>
              <a:sym typeface="Hepta Slab"/>
            </a:endParaRPr>
          </a:p>
        </p:txBody>
      </p:sp>
      <p:sp>
        <p:nvSpPr>
          <p:cNvPr id="919" name="Google Shape;919;p102"/>
          <p:cNvSpPr txBox="1"/>
          <p:nvPr/>
        </p:nvSpPr>
        <p:spPr>
          <a:xfrm>
            <a:off x="2464600" y="2781700"/>
            <a:ext cx="5556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think about strategies we can use to multiply and divide.</a:t>
            </a:r>
            <a:endParaRPr>
              <a:latin typeface="Quicksand"/>
              <a:ea typeface="Quicksand"/>
              <a:cs typeface="Quicksand"/>
              <a:sym typeface="Quicksand"/>
            </a:endParaRPr>
          </a:p>
        </p:txBody>
      </p:sp>
      <p:sp>
        <p:nvSpPr>
          <p:cNvPr id="920" name="Google Shape;920;p102"/>
          <p:cNvSpPr/>
          <p:nvPr/>
        </p:nvSpPr>
        <p:spPr>
          <a:xfrm>
            <a:off x="1880727" y="2781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0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3.OA.C.7</a:t>
            </a:r>
            <a:endParaRPr sz="1100">
              <a:latin typeface="Quicksand"/>
              <a:ea typeface="Quicksand"/>
              <a:cs typeface="Quicksand"/>
              <a:sym typeface="Quicksand"/>
            </a:endParaRPr>
          </a:p>
        </p:txBody>
      </p:sp>
      <p:sp>
        <p:nvSpPr>
          <p:cNvPr id="922" name="Google Shape;922;p10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26" name="Shape 926"/>
        <p:cNvGrpSpPr/>
        <p:nvPr/>
      </p:nvGrpSpPr>
      <p:grpSpPr>
        <a:xfrm>
          <a:off x="0" y="0"/>
          <a:ext cx="0" cy="0"/>
          <a:chOff x="0" y="0"/>
          <a:chExt cx="0" cy="0"/>
        </a:xfrm>
      </p:grpSpPr>
      <p:sp>
        <p:nvSpPr>
          <p:cNvPr id="927" name="Google Shape;927;p103"/>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 Multiplication and Division</a:t>
            </a:r>
            <a:endParaRPr b="0" sz="3000">
              <a:solidFill>
                <a:srgbClr val="595959"/>
              </a:solidFill>
              <a:latin typeface="Hepta Slab"/>
              <a:ea typeface="Hepta Slab"/>
              <a:cs typeface="Hepta Slab"/>
              <a:sym typeface="Hepta Slab"/>
            </a:endParaRPr>
          </a:p>
        </p:txBody>
      </p:sp>
      <p:sp>
        <p:nvSpPr>
          <p:cNvPr id="928" name="Google Shape;928;p10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29" name="Google Shape;929;p103"/>
          <p:cNvGrpSpPr/>
          <p:nvPr/>
        </p:nvGrpSpPr>
        <p:grpSpPr>
          <a:xfrm rot="-466220">
            <a:off x="5634589" y="3117238"/>
            <a:ext cx="3199742" cy="1558472"/>
            <a:chOff x="481875" y="1405675"/>
            <a:chExt cx="3199800" cy="1558500"/>
          </a:xfrm>
        </p:grpSpPr>
        <p:sp>
          <p:nvSpPr>
            <p:cNvPr id="930" name="Google Shape;930;p103"/>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103"/>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932" name="Google Shape;932;p103"/>
          <p:cNvPicPr preferRelativeResize="0"/>
          <p:nvPr/>
        </p:nvPicPr>
        <p:blipFill>
          <a:blip r:embed="rId3">
            <a:alphaModFix/>
          </a:blip>
          <a:stretch>
            <a:fillRect/>
          </a:stretch>
        </p:blipFill>
        <p:spPr>
          <a:xfrm>
            <a:off x="3024200" y="1702125"/>
            <a:ext cx="2906850" cy="13947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36" name="Shape 936"/>
        <p:cNvGrpSpPr/>
        <p:nvPr/>
      </p:nvGrpSpPr>
      <p:grpSpPr>
        <a:xfrm>
          <a:off x="0" y="0"/>
          <a:ext cx="0" cy="0"/>
          <a:chOff x="0" y="0"/>
          <a:chExt cx="0" cy="0"/>
        </a:xfrm>
      </p:grpSpPr>
      <p:sp>
        <p:nvSpPr>
          <p:cNvPr id="937" name="Google Shape;937;p104"/>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 Multiplication and Division</a:t>
            </a:r>
            <a:endParaRPr b="0" sz="3000">
              <a:solidFill>
                <a:srgbClr val="595959"/>
              </a:solidFill>
              <a:latin typeface="Hepta Slab"/>
              <a:ea typeface="Hepta Slab"/>
              <a:cs typeface="Hepta Slab"/>
              <a:sym typeface="Hepta Slab"/>
            </a:endParaRPr>
          </a:p>
        </p:txBody>
      </p:sp>
      <p:sp>
        <p:nvSpPr>
          <p:cNvPr id="938" name="Google Shape;938;p10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39" name="Google Shape;939;p104"/>
          <p:cNvGrpSpPr/>
          <p:nvPr/>
        </p:nvGrpSpPr>
        <p:grpSpPr>
          <a:xfrm rot="-466220">
            <a:off x="5634589" y="3117238"/>
            <a:ext cx="3199742" cy="1558472"/>
            <a:chOff x="481875" y="1405675"/>
            <a:chExt cx="3199800" cy="1558500"/>
          </a:xfrm>
        </p:grpSpPr>
        <p:sp>
          <p:nvSpPr>
            <p:cNvPr id="940" name="Google Shape;940;p104"/>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04"/>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942" name="Google Shape;942;p104"/>
          <p:cNvPicPr preferRelativeResize="0"/>
          <p:nvPr/>
        </p:nvPicPr>
        <p:blipFill>
          <a:blip r:embed="rId3">
            <a:alphaModFix/>
          </a:blip>
          <a:stretch>
            <a:fillRect/>
          </a:stretch>
        </p:blipFill>
        <p:spPr>
          <a:xfrm>
            <a:off x="2499125" y="1852125"/>
            <a:ext cx="3483975" cy="11911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46" name="Shape 946"/>
        <p:cNvGrpSpPr/>
        <p:nvPr/>
      </p:nvGrpSpPr>
      <p:grpSpPr>
        <a:xfrm>
          <a:off x="0" y="0"/>
          <a:ext cx="0" cy="0"/>
          <a:chOff x="0" y="0"/>
          <a:chExt cx="0" cy="0"/>
        </a:xfrm>
      </p:grpSpPr>
      <p:sp>
        <p:nvSpPr>
          <p:cNvPr id="947" name="Google Shape;947;p105"/>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 Multiplication and Division</a:t>
            </a:r>
            <a:endParaRPr b="0" sz="3000">
              <a:solidFill>
                <a:srgbClr val="595959"/>
              </a:solidFill>
              <a:latin typeface="Hepta Slab"/>
              <a:ea typeface="Hepta Slab"/>
              <a:cs typeface="Hepta Slab"/>
              <a:sym typeface="Hepta Slab"/>
            </a:endParaRPr>
          </a:p>
        </p:txBody>
      </p:sp>
      <p:sp>
        <p:nvSpPr>
          <p:cNvPr id="948" name="Google Shape;948;p10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49" name="Google Shape;949;p105"/>
          <p:cNvGrpSpPr/>
          <p:nvPr/>
        </p:nvGrpSpPr>
        <p:grpSpPr>
          <a:xfrm rot="-466220">
            <a:off x="5634589" y="3117238"/>
            <a:ext cx="3199742" cy="1558472"/>
            <a:chOff x="481875" y="1405675"/>
            <a:chExt cx="3199800" cy="1558500"/>
          </a:xfrm>
        </p:grpSpPr>
        <p:sp>
          <p:nvSpPr>
            <p:cNvPr id="950" name="Google Shape;950;p105"/>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105"/>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952" name="Google Shape;952;p105"/>
          <p:cNvPicPr preferRelativeResize="0"/>
          <p:nvPr/>
        </p:nvPicPr>
        <p:blipFill>
          <a:blip r:embed="rId3">
            <a:alphaModFix/>
          </a:blip>
          <a:stretch>
            <a:fillRect/>
          </a:stretch>
        </p:blipFill>
        <p:spPr>
          <a:xfrm>
            <a:off x="2809875" y="1936525"/>
            <a:ext cx="2849275" cy="132102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56" name="Shape 956"/>
        <p:cNvGrpSpPr/>
        <p:nvPr/>
      </p:nvGrpSpPr>
      <p:grpSpPr>
        <a:xfrm>
          <a:off x="0" y="0"/>
          <a:ext cx="0" cy="0"/>
          <a:chOff x="0" y="0"/>
          <a:chExt cx="0" cy="0"/>
        </a:xfrm>
      </p:grpSpPr>
      <p:sp>
        <p:nvSpPr>
          <p:cNvPr id="957" name="Google Shape;957;p106"/>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 Multiplication and Division</a:t>
            </a:r>
            <a:endParaRPr b="0" sz="3000">
              <a:solidFill>
                <a:srgbClr val="595959"/>
              </a:solidFill>
              <a:latin typeface="Hepta Slab"/>
              <a:ea typeface="Hepta Slab"/>
              <a:cs typeface="Hepta Slab"/>
              <a:sym typeface="Hepta Slab"/>
            </a:endParaRPr>
          </a:p>
        </p:txBody>
      </p:sp>
      <p:sp>
        <p:nvSpPr>
          <p:cNvPr id="958" name="Google Shape;958;p10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59" name="Google Shape;959;p106"/>
          <p:cNvGrpSpPr/>
          <p:nvPr/>
        </p:nvGrpSpPr>
        <p:grpSpPr>
          <a:xfrm rot="-466220">
            <a:off x="5634589" y="3117238"/>
            <a:ext cx="3199742" cy="1558472"/>
            <a:chOff x="481875" y="1405675"/>
            <a:chExt cx="3199800" cy="1558500"/>
          </a:xfrm>
        </p:grpSpPr>
        <p:sp>
          <p:nvSpPr>
            <p:cNvPr id="960" name="Google Shape;960;p106"/>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06"/>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962" name="Google Shape;962;p106"/>
          <p:cNvPicPr preferRelativeResize="0"/>
          <p:nvPr/>
        </p:nvPicPr>
        <p:blipFill>
          <a:blip r:embed="rId3">
            <a:alphaModFix/>
          </a:blip>
          <a:stretch>
            <a:fillRect/>
          </a:stretch>
        </p:blipFill>
        <p:spPr>
          <a:xfrm>
            <a:off x="2906325" y="1816338"/>
            <a:ext cx="2862625" cy="151083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66" name="Shape 966"/>
        <p:cNvGrpSpPr/>
        <p:nvPr/>
      </p:nvGrpSpPr>
      <p:grpSpPr>
        <a:xfrm>
          <a:off x="0" y="0"/>
          <a:ext cx="0" cy="0"/>
          <a:chOff x="0" y="0"/>
          <a:chExt cx="0" cy="0"/>
        </a:xfrm>
      </p:grpSpPr>
      <p:sp>
        <p:nvSpPr>
          <p:cNvPr id="967" name="Google Shape;967;p107"/>
          <p:cNvSpPr txBox="1"/>
          <p:nvPr>
            <p:ph type="ctrTitle"/>
          </p:nvPr>
        </p:nvSpPr>
        <p:spPr>
          <a:xfrm>
            <a:off x="42712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One Missing Expression</a:t>
            </a:r>
            <a:endParaRPr b="0" sz="3000">
              <a:solidFill>
                <a:srgbClr val="595959"/>
              </a:solidFill>
              <a:latin typeface="Hepta Slab"/>
              <a:ea typeface="Hepta Slab"/>
              <a:cs typeface="Hepta Slab"/>
              <a:sym typeface="Hepta Slab"/>
            </a:endParaRPr>
          </a:p>
        </p:txBody>
      </p:sp>
      <p:sp>
        <p:nvSpPr>
          <p:cNvPr id="968" name="Google Shape;968;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69" name="Google Shape;969;p107"/>
          <p:cNvSpPr txBox="1"/>
          <p:nvPr/>
        </p:nvSpPr>
        <p:spPr>
          <a:xfrm>
            <a:off x="567925" y="1237350"/>
            <a:ext cx="8025900" cy="58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Write an expression to complete the Number Talk.</a:t>
            </a:r>
            <a:endParaRPr b="1" sz="2200">
              <a:latin typeface="Quicksand"/>
              <a:ea typeface="Quicksand"/>
              <a:cs typeface="Quicksand"/>
              <a:sym typeface="Quicksand"/>
            </a:endParaRPr>
          </a:p>
        </p:txBody>
      </p:sp>
      <p:pic>
        <p:nvPicPr>
          <p:cNvPr id="970" name="Google Shape;970;p107"/>
          <p:cNvPicPr preferRelativeResize="0"/>
          <p:nvPr/>
        </p:nvPicPr>
        <p:blipFill>
          <a:blip r:embed="rId3">
            <a:alphaModFix/>
          </a:blip>
          <a:stretch>
            <a:fillRect/>
          </a:stretch>
        </p:blipFill>
        <p:spPr>
          <a:xfrm>
            <a:off x="3945700" y="1883925"/>
            <a:ext cx="1604975" cy="2688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74" name="Shape 974"/>
        <p:cNvGrpSpPr/>
        <p:nvPr/>
      </p:nvGrpSpPr>
      <p:grpSpPr>
        <a:xfrm>
          <a:off x="0" y="0"/>
          <a:ext cx="0" cy="0"/>
          <a:chOff x="0" y="0"/>
          <a:chExt cx="0" cy="0"/>
        </a:xfrm>
      </p:grpSpPr>
      <p:sp>
        <p:nvSpPr>
          <p:cNvPr id="975" name="Google Shape;975;p108"/>
          <p:cNvSpPr txBox="1"/>
          <p:nvPr>
            <p:ph type="ctrTitle"/>
          </p:nvPr>
        </p:nvSpPr>
        <p:spPr>
          <a:xfrm>
            <a:off x="42712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Two Missing Expressions</a:t>
            </a:r>
            <a:endParaRPr b="0" sz="3000">
              <a:solidFill>
                <a:srgbClr val="595959"/>
              </a:solidFill>
              <a:latin typeface="Hepta Slab"/>
              <a:ea typeface="Hepta Slab"/>
              <a:cs typeface="Hepta Slab"/>
              <a:sym typeface="Hepta Slab"/>
            </a:endParaRPr>
          </a:p>
        </p:txBody>
      </p:sp>
      <p:sp>
        <p:nvSpPr>
          <p:cNvPr id="976" name="Google Shape;976;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77" name="Google Shape;977;p108"/>
          <p:cNvSpPr txBox="1"/>
          <p:nvPr/>
        </p:nvSpPr>
        <p:spPr>
          <a:xfrm>
            <a:off x="567925" y="1237350"/>
            <a:ext cx="8025900" cy="58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Write two expressions to complete the Number Talk.</a:t>
            </a:r>
            <a:endParaRPr b="1" sz="2200">
              <a:latin typeface="Quicksand"/>
              <a:ea typeface="Quicksand"/>
              <a:cs typeface="Quicksand"/>
              <a:sym typeface="Quicksand"/>
            </a:endParaRPr>
          </a:p>
        </p:txBody>
      </p:sp>
      <p:pic>
        <p:nvPicPr>
          <p:cNvPr id="978" name="Google Shape;978;p108"/>
          <p:cNvPicPr preferRelativeResize="0"/>
          <p:nvPr/>
        </p:nvPicPr>
        <p:blipFill>
          <a:blip r:embed="rId3">
            <a:alphaModFix/>
          </a:blip>
          <a:stretch>
            <a:fillRect/>
          </a:stretch>
        </p:blipFill>
        <p:spPr>
          <a:xfrm>
            <a:off x="3613575" y="1897050"/>
            <a:ext cx="1679950" cy="2585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2" name="Shape 982"/>
        <p:cNvGrpSpPr/>
        <p:nvPr/>
      </p:nvGrpSpPr>
      <p:grpSpPr>
        <a:xfrm>
          <a:off x="0" y="0"/>
          <a:ext cx="0" cy="0"/>
          <a:chOff x="0" y="0"/>
          <a:chExt cx="0" cy="0"/>
        </a:xfrm>
      </p:grpSpPr>
      <p:sp>
        <p:nvSpPr>
          <p:cNvPr id="983" name="Google Shape;983;p109"/>
          <p:cNvSpPr txBox="1"/>
          <p:nvPr>
            <p:ph type="ctrTitle"/>
          </p:nvPr>
        </p:nvSpPr>
        <p:spPr>
          <a:xfrm>
            <a:off x="42712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Another Two Missing Expressions</a:t>
            </a:r>
            <a:endParaRPr b="0" sz="3000">
              <a:solidFill>
                <a:srgbClr val="595959"/>
              </a:solidFill>
              <a:latin typeface="Hepta Slab"/>
              <a:ea typeface="Hepta Slab"/>
              <a:cs typeface="Hepta Slab"/>
              <a:sym typeface="Hepta Slab"/>
            </a:endParaRPr>
          </a:p>
        </p:txBody>
      </p:sp>
      <p:sp>
        <p:nvSpPr>
          <p:cNvPr id="984" name="Google Shape;984;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85" name="Google Shape;985;p109"/>
          <p:cNvSpPr txBox="1"/>
          <p:nvPr/>
        </p:nvSpPr>
        <p:spPr>
          <a:xfrm>
            <a:off x="567925" y="1237350"/>
            <a:ext cx="8025900" cy="58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Write two expressions to complete the Number Talk.</a:t>
            </a:r>
            <a:endParaRPr b="1" sz="2200">
              <a:latin typeface="Quicksand"/>
              <a:ea typeface="Quicksand"/>
              <a:cs typeface="Quicksand"/>
              <a:sym typeface="Quicksand"/>
            </a:endParaRPr>
          </a:p>
        </p:txBody>
      </p:sp>
      <p:pic>
        <p:nvPicPr>
          <p:cNvPr id="986" name="Google Shape;986;p109"/>
          <p:cNvPicPr preferRelativeResize="0"/>
          <p:nvPr/>
        </p:nvPicPr>
        <p:blipFill>
          <a:blip r:embed="rId3">
            <a:alphaModFix/>
          </a:blip>
          <a:stretch>
            <a:fillRect/>
          </a:stretch>
        </p:blipFill>
        <p:spPr>
          <a:xfrm>
            <a:off x="3785000" y="1864900"/>
            <a:ext cx="1798225" cy="2689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90" name="Shape 990"/>
        <p:cNvGrpSpPr/>
        <p:nvPr/>
      </p:nvGrpSpPr>
      <p:grpSpPr>
        <a:xfrm>
          <a:off x="0" y="0"/>
          <a:ext cx="0" cy="0"/>
          <a:chOff x="0" y="0"/>
          <a:chExt cx="0" cy="0"/>
        </a:xfrm>
      </p:grpSpPr>
      <p:sp>
        <p:nvSpPr>
          <p:cNvPr id="991" name="Google Shape;991;p11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992" name="Google Shape;992;p110"/>
          <p:cNvPicPr preferRelativeResize="0"/>
          <p:nvPr/>
        </p:nvPicPr>
        <p:blipFill>
          <a:blip r:embed="rId3">
            <a:alphaModFix/>
          </a:blip>
          <a:stretch>
            <a:fillRect/>
          </a:stretch>
        </p:blipFill>
        <p:spPr>
          <a:xfrm>
            <a:off x="2789981" y="2667300"/>
            <a:ext cx="2880600" cy="1811825"/>
          </a:xfrm>
          <a:prstGeom prst="rect">
            <a:avLst/>
          </a:prstGeom>
          <a:noFill/>
          <a:ln>
            <a:noFill/>
          </a:ln>
        </p:spPr>
      </p:pic>
      <p:sp>
        <p:nvSpPr>
          <p:cNvPr id="993" name="Google Shape;993;p110"/>
          <p:cNvSpPr txBox="1"/>
          <p:nvPr/>
        </p:nvSpPr>
        <p:spPr>
          <a:xfrm>
            <a:off x="632225" y="653650"/>
            <a:ext cx="72438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Think about how the multiplication facts you know have changed over the last few lessons. What are some strategies that you’ve learned that have been helpful?</a:t>
            </a:r>
            <a:endParaRPr sz="2500">
              <a:latin typeface="Quicksand"/>
              <a:ea typeface="Quicksand"/>
              <a:cs typeface="Quicksand"/>
              <a:sym typeface="Quicksand"/>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997" name="Shape 997"/>
        <p:cNvGrpSpPr/>
        <p:nvPr/>
      </p:nvGrpSpPr>
      <p:grpSpPr>
        <a:xfrm>
          <a:off x="0" y="0"/>
          <a:ext cx="0" cy="0"/>
          <a:chOff x="0" y="0"/>
          <a:chExt cx="0" cy="0"/>
        </a:xfrm>
      </p:grpSpPr>
      <p:sp>
        <p:nvSpPr>
          <p:cNvPr id="998" name="Google Shape;998;p111"/>
          <p:cNvSpPr txBox="1"/>
          <p:nvPr>
            <p:ph idx="1" type="subTitle"/>
          </p:nvPr>
        </p:nvSpPr>
        <p:spPr>
          <a:xfrm>
            <a:off x="777500" y="493322"/>
            <a:ext cx="7772400" cy="2092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rPr lang="en" sz="1600">
                <a:solidFill>
                  <a:srgbClr val="434343"/>
                </a:solidFill>
                <a:latin typeface="Hepta Slab"/>
                <a:ea typeface="Hepta Slab"/>
                <a:cs typeface="Hepta Slab"/>
                <a:sym typeface="Hepta Slab"/>
              </a:rPr>
              <a:t>In this section we learned how multiplication and division are related. We used strategies to multiply and divide and worked towards fluent multiplication and division within 100.</a:t>
            </a:r>
            <a:endParaRPr i="0" sz="16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999" name="Google Shape;999;p11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0" name="Google Shape;1000;p111"/>
          <p:cNvPicPr preferRelativeResize="0"/>
          <p:nvPr/>
        </p:nvPicPr>
        <p:blipFill>
          <a:blip r:embed="rId3">
            <a:alphaModFix/>
          </a:blip>
          <a:stretch>
            <a:fillRect/>
          </a:stretch>
        </p:blipFill>
        <p:spPr>
          <a:xfrm>
            <a:off x="2284800" y="2448603"/>
            <a:ext cx="5099525" cy="1066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004" name="Shape 1004"/>
        <p:cNvGrpSpPr/>
        <p:nvPr/>
      </p:nvGrpSpPr>
      <p:grpSpPr>
        <a:xfrm>
          <a:off x="0" y="0"/>
          <a:ext cx="0" cy="0"/>
          <a:chOff x="0" y="0"/>
          <a:chExt cx="0" cy="0"/>
        </a:xfrm>
      </p:grpSpPr>
      <p:sp>
        <p:nvSpPr>
          <p:cNvPr id="1005" name="Google Shape;1005;p112"/>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Solve Problems With</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 Equal Groups</a:t>
            </a:r>
            <a:endParaRPr sz="4000">
              <a:solidFill>
                <a:srgbClr val="434343"/>
              </a:solidFill>
              <a:latin typeface="Hepta Slab"/>
              <a:ea typeface="Hepta Slab"/>
              <a:cs typeface="Hepta Slab"/>
              <a:sym typeface="Hepta Slab"/>
            </a:endParaRPr>
          </a:p>
        </p:txBody>
      </p:sp>
      <p:sp>
        <p:nvSpPr>
          <p:cNvPr id="1006" name="Google Shape;1006;p112"/>
          <p:cNvSpPr txBox="1"/>
          <p:nvPr/>
        </p:nvSpPr>
        <p:spPr>
          <a:xfrm>
            <a:off x="3510050"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some teen numbers.</a:t>
            </a:r>
            <a:endParaRPr>
              <a:latin typeface="Quicksand"/>
              <a:ea typeface="Quicksand"/>
              <a:cs typeface="Quicksand"/>
              <a:sym typeface="Quicksand"/>
            </a:endParaRPr>
          </a:p>
        </p:txBody>
      </p:sp>
      <p:sp>
        <p:nvSpPr>
          <p:cNvPr id="1007" name="Google Shape;1007;p112"/>
          <p:cNvSpPr/>
          <p:nvPr/>
        </p:nvSpPr>
        <p:spPr>
          <a:xfrm>
            <a:off x="3122877" y="2859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1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3.OA.A.3, 3.OA.B.5</a:t>
            </a:r>
            <a:endParaRPr sz="1100">
              <a:latin typeface="Quicksand"/>
              <a:ea typeface="Quicksand"/>
              <a:cs typeface="Quicksand"/>
              <a:sym typeface="Quicksand"/>
            </a:endParaRPr>
          </a:p>
        </p:txBody>
      </p:sp>
      <p:sp>
        <p:nvSpPr>
          <p:cNvPr id="1009" name="Google Shape;1009;p11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13" name="Shape 1013"/>
        <p:cNvGrpSpPr/>
        <p:nvPr/>
      </p:nvGrpSpPr>
      <p:grpSpPr>
        <a:xfrm>
          <a:off x="0" y="0"/>
          <a:ext cx="0" cy="0"/>
          <a:chOff x="0" y="0"/>
          <a:chExt cx="0" cy="0"/>
        </a:xfrm>
      </p:grpSpPr>
      <p:sp>
        <p:nvSpPr>
          <p:cNvPr id="1014" name="Google Shape;1014;p113"/>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Multiplying Teens</a:t>
            </a:r>
            <a:endParaRPr b="0" sz="2900">
              <a:solidFill>
                <a:srgbClr val="595959"/>
              </a:solidFill>
              <a:latin typeface="Hepta Slab"/>
              <a:ea typeface="Hepta Slab"/>
              <a:cs typeface="Hepta Slab"/>
              <a:sym typeface="Hepta Slab"/>
            </a:endParaRPr>
          </a:p>
        </p:txBody>
      </p:sp>
      <p:sp>
        <p:nvSpPr>
          <p:cNvPr id="1015" name="Google Shape;1015;p11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16" name="Google Shape;1016;p113"/>
          <p:cNvSpPr txBox="1"/>
          <p:nvPr/>
        </p:nvSpPr>
        <p:spPr>
          <a:xfrm>
            <a:off x="5312713" y="1818025"/>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1017" name="Google Shape;1017;p113"/>
          <p:cNvGraphicFramePr/>
          <p:nvPr/>
        </p:nvGraphicFramePr>
        <p:xfrm>
          <a:off x="4919525" y="2353825"/>
          <a:ext cx="3000000" cy="3000000"/>
        </p:xfrm>
        <a:graphic>
          <a:graphicData uri="http://schemas.openxmlformats.org/drawingml/2006/table">
            <a:tbl>
              <a:tblPr>
                <a:noFill/>
                <a:tableStyleId>{B0011A8E-DB5F-484F-82D4-FC88C3191A77}</a:tableStyleId>
              </a:tblPr>
              <a:tblGrid>
                <a:gridCol w="1117425"/>
                <a:gridCol w="1117425"/>
                <a:gridCol w="1117425"/>
              </a:tblGrid>
              <a:tr h="65880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9123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018" name="Google Shape;1018;p113"/>
          <p:cNvPicPr preferRelativeResize="0"/>
          <p:nvPr/>
        </p:nvPicPr>
        <p:blipFill>
          <a:blip r:embed="rId3">
            <a:alphaModFix/>
          </a:blip>
          <a:stretch>
            <a:fillRect/>
          </a:stretch>
        </p:blipFill>
        <p:spPr>
          <a:xfrm>
            <a:off x="913200" y="2034263"/>
            <a:ext cx="3437050" cy="160135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22" name="Shape 1022"/>
        <p:cNvGrpSpPr/>
        <p:nvPr/>
      </p:nvGrpSpPr>
      <p:grpSpPr>
        <a:xfrm>
          <a:off x="0" y="0"/>
          <a:ext cx="0" cy="0"/>
          <a:chOff x="0" y="0"/>
          <a:chExt cx="0" cy="0"/>
        </a:xfrm>
      </p:grpSpPr>
      <p:sp>
        <p:nvSpPr>
          <p:cNvPr id="1023" name="Google Shape;1023;p114"/>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Teen Problems </a:t>
            </a:r>
            <a:endParaRPr b="0" sz="3000">
              <a:solidFill>
                <a:srgbClr val="595959"/>
              </a:solidFill>
              <a:latin typeface="Hepta Slab"/>
              <a:ea typeface="Hepta Slab"/>
              <a:cs typeface="Hepta Slab"/>
              <a:sym typeface="Hepta Slab"/>
            </a:endParaRPr>
          </a:p>
        </p:txBody>
      </p:sp>
      <p:sp>
        <p:nvSpPr>
          <p:cNvPr id="1024" name="Google Shape;1024;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25" name="Google Shape;1025;p114"/>
          <p:cNvSpPr txBox="1"/>
          <p:nvPr/>
        </p:nvSpPr>
        <p:spPr>
          <a:xfrm>
            <a:off x="592000" y="1206300"/>
            <a:ext cx="8076900" cy="7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Solve each problem. Show your thinking using objects, a drawing, or a diagram</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1026" name="Google Shape;1026;p114"/>
          <p:cNvPicPr preferRelativeResize="0"/>
          <p:nvPr/>
        </p:nvPicPr>
        <p:blipFill>
          <a:blip r:embed="rId3">
            <a:alphaModFix/>
          </a:blip>
          <a:stretch>
            <a:fillRect/>
          </a:stretch>
        </p:blipFill>
        <p:spPr>
          <a:xfrm>
            <a:off x="512850" y="1921500"/>
            <a:ext cx="3343275" cy="857250"/>
          </a:xfrm>
          <a:prstGeom prst="rect">
            <a:avLst/>
          </a:prstGeom>
          <a:noFill/>
          <a:ln cap="flat" cmpd="sng" w="19050">
            <a:solidFill>
              <a:schemeClr val="dk2"/>
            </a:solidFill>
            <a:prstDash val="solid"/>
            <a:round/>
            <a:headEnd len="sm" w="sm" type="none"/>
            <a:tailEnd len="sm" w="sm" type="none"/>
          </a:ln>
        </p:spPr>
      </p:pic>
      <p:pic>
        <p:nvPicPr>
          <p:cNvPr id="1027" name="Google Shape;1027;p114"/>
          <p:cNvPicPr preferRelativeResize="0"/>
          <p:nvPr/>
        </p:nvPicPr>
        <p:blipFill>
          <a:blip r:embed="rId4">
            <a:alphaModFix/>
          </a:blip>
          <a:stretch>
            <a:fillRect/>
          </a:stretch>
        </p:blipFill>
        <p:spPr>
          <a:xfrm>
            <a:off x="636675" y="3352625"/>
            <a:ext cx="3095625" cy="838200"/>
          </a:xfrm>
          <a:prstGeom prst="rect">
            <a:avLst/>
          </a:prstGeom>
          <a:noFill/>
          <a:ln cap="flat" cmpd="sng" w="19050">
            <a:solidFill>
              <a:schemeClr val="dk2"/>
            </a:solidFill>
            <a:prstDash val="solid"/>
            <a:round/>
            <a:headEnd len="sm" w="sm" type="none"/>
            <a:tailEnd len="sm" w="sm" type="none"/>
          </a:ln>
        </p:spPr>
      </p:pic>
      <p:pic>
        <p:nvPicPr>
          <p:cNvPr id="1028" name="Google Shape;1028;p114"/>
          <p:cNvPicPr preferRelativeResize="0"/>
          <p:nvPr/>
        </p:nvPicPr>
        <p:blipFill>
          <a:blip r:embed="rId5">
            <a:alphaModFix/>
          </a:blip>
          <a:stretch>
            <a:fillRect/>
          </a:stretch>
        </p:blipFill>
        <p:spPr>
          <a:xfrm>
            <a:off x="4640300" y="1848850"/>
            <a:ext cx="3400425" cy="1152525"/>
          </a:xfrm>
          <a:prstGeom prst="rect">
            <a:avLst/>
          </a:prstGeom>
          <a:noFill/>
          <a:ln cap="flat" cmpd="sng" w="19050">
            <a:solidFill>
              <a:schemeClr val="dk2"/>
            </a:solidFill>
            <a:prstDash val="solid"/>
            <a:round/>
            <a:headEnd len="sm" w="sm" type="none"/>
            <a:tailEnd len="sm" w="sm" type="none"/>
          </a:ln>
        </p:spPr>
      </p:pic>
      <p:pic>
        <p:nvPicPr>
          <p:cNvPr id="1029" name="Google Shape;1029;p114"/>
          <p:cNvPicPr preferRelativeResize="0"/>
          <p:nvPr/>
        </p:nvPicPr>
        <p:blipFill>
          <a:blip r:embed="rId6">
            <a:alphaModFix/>
          </a:blip>
          <a:stretch>
            <a:fillRect/>
          </a:stretch>
        </p:blipFill>
        <p:spPr>
          <a:xfrm>
            <a:off x="5394350" y="3400250"/>
            <a:ext cx="1892319" cy="1152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3" name="Shape 1033"/>
        <p:cNvGrpSpPr/>
        <p:nvPr/>
      </p:nvGrpSpPr>
      <p:grpSpPr>
        <a:xfrm>
          <a:off x="0" y="0"/>
          <a:ext cx="0" cy="0"/>
          <a:chOff x="0" y="0"/>
          <a:chExt cx="0" cy="0"/>
        </a:xfrm>
      </p:grpSpPr>
      <p:sp>
        <p:nvSpPr>
          <p:cNvPr id="1034" name="Google Shape;1034;p115"/>
          <p:cNvSpPr txBox="1"/>
          <p:nvPr>
            <p:ph type="ctrTitle"/>
          </p:nvPr>
        </p:nvSpPr>
        <p:spPr>
          <a:xfrm>
            <a:off x="875700" y="397750"/>
            <a:ext cx="68436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Gallery Walk</a:t>
            </a:r>
            <a:endParaRPr b="0" sz="3000">
              <a:solidFill>
                <a:srgbClr val="595959"/>
              </a:solidFill>
              <a:latin typeface="Hepta Slab"/>
              <a:ea typeface="Hepta Slab"/>
              <a:cs typeface="Hepta Slab"/>
              <a:sym typeface="Hepta Slab"/>
            </a:endParaRPr>
          </a:p>
        </p:txBody>
      </p:sp>
      <p:sp>
        <p:nvSpPr>
          <p:cNvPr id="1035" name="Google Shape;1035;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36" name="Google Shape;1036;p115"/>
          <p:cNvSpPr txBox="1"/>
          <p:nvPr/>
        </p:nvSpPr>
        <p:spPr>
          <a:xfrm>
            <a:off x="712950" y="2027725"/>
            <a:ext cx="7718100" cy="153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As you visit the posters with your partner, discuss what is the same and what is different about the thinking shown on each poster.</a:t>
            </a:r>
            <a:endParaRPr sz="2000">
              <a:latin typeface="Livvic"/>
              <a:ea typeface="Livvic"/>
              <a:cs typeface="Livvic"/>
              <a:sym typeface="Livvic"/>
            </a:endParaRPr>
          </a:p>
        </p:txBody>
      </p:sp>
      <p:pic>
        <p:nvPicPr>
          <p:cNvPr id="1037" name="Google Shape;1037;p115"/>
          <p:cNvPicPr preferRelativeResize="0"/>
          <p:nvPr/>
        </p:nvPicPr>
        <p:blipFill>
          <a:blip r:embed="rId3">
            <a:alphaModFix/>
          </a:blip>
          <a:stretch>
            <a:fillRect/>
          </a:stretch>
        </p:blipFill>
        <p:spPr>
          <a:xfrm rot="1083803">
            <a:off x="6969715" y="3340614"/>
            <a:ext cx="1349196" cy="1200471"/>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41" name="Shape 1041"/>
        <p:cNvGrpSpPr/>
        <p:nvPr/>
      </p:nvGrpSpPr>
      <p:grpSpPr>
        <a:xfrm>
          <a:off x="0" y="0"/>
          <a:ext cx="0" cy="0"/>
          <a:chOff x="0" y="0"/>
          <a:chExt cx="0" cy="0"/>
        </a:xfrm>
      </p:grpSpPr>
      <p:sp>
        <p:nvSpPr>
          <p:cNvPr id="1042" name="Google Shape;1042;p116"/>
          <p:cNvSpPr txBox="1"/>
          <p:nvPr/>
        </p:nvSpPr>
        <p:spPr>
          <a:xfrm>
            <a:off x="5425025" y="2245450"/>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043" name="Google Shape;1043;p11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044" name="Google Shape;1044;p116"/>
          <p:cNvPicPr preferRelativeResize="0"/>
          <p:nvPr/>
        </p:nvPicPr>
        <p:blipFill>
          <a:blip r:embed="rId3">
            <a:alphaModFix/>
          </a:blip>
          <a:stretch>
            <a:fillRect/>
          </a:stretch>
        </p:blipFill>
        <p:spPr>
          <a:xfrm>
            <a:off x="3888753" y="2991400"/>
            <a:ext cx="2466900" cy="1551617"/>
          </a:xfrm>
          <a:prstGeom prst="rect">
            <a:avLst/>
          </a:prstGeom>
          <a:noFill/>
          <a:ln>
            <a:noFill/>
          </a:ln>
        </p:spPr>
      </p:pic>
      <p:sp>
        <p:nvSpPr>
          <p:cNvPr id="1045" name="Google Shape;1045;p116"/>
          <p:cNvSpPr/>
          <p:nvPr/>
        </p:nvSpPr>
        <p:spPr>
          <a:xfrm flipH="1">
            <a:off x="1046233" y="2179975"/>
            <a:ext cx="2842517" cy="168836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116"/>
          <p:cNvSpPr txBox="1"/>
          <p:nvPr/>
        </p:nvSpPr>
        <p:spPr>
          <a:xfrm>
            <a:off x="1417638" y="2309725"/>
            <a:ext cx="2099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did your work multiplying smaller numbers help you multiply teen numbers?</a:t>
            </a:r>
            <a:endParaRPr b="1">
              <a:latin typeface="Quicksand"/>
              <a:ea typeface="Quicksand"/>
              <a:cs typeface="Quicksand"/>
              <a:sym typeface="Quicksand"/>
            </a:endParaRPr>
          </a:p>
        </p:txBody>
      </p:sp>
      <p:sp>
        <p:nvSpPr>
          <p:cNvPr id="1047" name="Google Shape;1047;p116"/>
          <p:cNvSpPr txBox="1"/>
          <p:nvPr/>
        </p:nvSpPr>
        <p:spPr>
          <a:xfrm>
            <a:off x="546500" y="525075"/>
            <a:ext cx="72759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solved some problems that involved multiplying teen numbers. What were some strategies or representations you saw today that you’d like to try in the future?</a:t>
            </a:r>
            <a:endParaRPr sz="2000">
              <a:latin typeface="Quicksand"/>
              <a:ea typeface="Quicksand"/>
              <a:cs typeface="Quicksand"/>
              <a:sym typeface="Quicksand"/>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051" name="Shape 1051"/>
        <p:cNvGrpSpPr/>
        <p:nvPr/>
      </p:nvGrpSpPr>
      <p:grpSpPr>
        <a:xfrm>
          <a:off x="0" y="0"/>
          <a:ext cx="0" cy="0"/>
          <a:chOff x="0" y="0"/>
          <a:chExt cx="0" cy="0"/>
        </a:xfrm>
      </p:grpSpPr>
      <p:sp>
        <p:nvSpPr>
          <p:cNvPr id="1052" name="Google Shape;1052;p117"/>
          <p:cNvSpPr txBox="1"/>
          <p:nvPr>
            <p:ph type="ctrTitle"/>
          </p:nvPr>
        </p:nvSpPr>
        <p:spPr>
          <a:xfrm>
            <a:off x="436000" y="1609950"/>
            <a:ext cx="8370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Ways to Represent Multiplication of Teen Numbers </a:t>
            </a:r>
            <a:endParaRPr sz="4000">
              <a:solidFill>
                <a:srgbClr val="434343"/>
              </a:solidFill>
              <a:latin typeface="Hepta Slab"/>
              <a:ea typeface="Hepta Slab"/>
              <a:cs typeface="Hepta Slab"/>
              <a:sym typeface="Hepta Slab"/>
            </a:endParaRPr>
          </a:p>
        </p:txBody>
      </p:sp>
      <p:sp>
        <p:nvSpPr>
          <p:cNvPr id="1053" name="Google Shape;1053;p117"/>
          <p:cNvSpPr txBox="1"/>
          <p:nvPr/>
        </p:nvSpPr>
        <p:spPr>
          <a:xfrm>
            <a:off x="1634725" y="2869863"/>
            <a:ext cx="671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sense of some ways to represent the multiplication of teen numbers.</a:t>
            </a:r>
            <a:endParaRPr>
              <a:latin typeface="Quicksand"/>
              <a:ea typeface="Quicksand"/>
              <a:cs typeface="Quicksand"/>
              <a:sym typeface="Quicksand"/>
            </a:endParaRPr>
          </a:p>
        </p:txBody>
      </p:sp>
      <p:sp>
        <p:nvSpPr>
          <p:cNvPr id="1054" name="Google Shape;1054;p117"/>
          <p:cNvSpPr/>
          <p:nvPr/>
        </p:nvSpPr>
        <p:spPr>
          <a:xfrm>
            <a:off x="1083327" y="2869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11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3.OA.B.5</a:t>
            </a:r>
            <a:endParaRPr sz="1100">
              <a:latin typeface="Quicksand"/>
              <a:ea typeface="Quicksand"/>
              <a:cs typeface="Quicksand"/>
              <a:sym typeface="Quicksand"/>
            </a:endParaRPr>
          </a:p>
        </p:txBody>
      </p:sp>
      <p:sp>
        <p:nvSpPr>
          <p:cNvPr id="1056" name="Google Shape;1056;p11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sp>
        <p:nvSpPr>
          <p:cNvPr id="1061" name="Google Shape;1061;p118"/>
          <p:cNvSpPr txBox="1"/>
          <p:nvPr>
            <p:ph type="ctrTitle"/>
          </p:nvPr>
        </p:nvSpPr>
        <p:spPr>
          <a:xfrm>
            <a:off x="567775" y="781630"/>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Notice and Wonder: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Seeing Groups</a:t>
            </a:r>
            <a:endParaRPr b="0" sz="3400">
              <a:solidFill>
                <a:srgbClr val="595959"/>
              </a:solidFill>
              <a:latin typeface="Hepta Slab"/>
              <a:ea typeface="Hepta Slab"/>
              <a:cs typeface="Hepta Slab"/>
              <a:sym typeface="Hepta Slab"/>
            </a:endParaRPr>
          </a:p>
        </p:txBody>
      </p:sp>
      <p:sp>
        <p:nvSpPr>
          <p:cNvPr id="1062" name="Google Shape;1062;p11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63" name="Google Shape;1063;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64" name="Google Shape;1064;p118"/>
          <p:cNvGrpSpPr/>
          <p:nvPr/>
        </p:nvGrpSpPr>
        <p:grpSpPr>
          <a:xfrm rot="-801400">
            <a:off x="550911" y="1697856"/>
            <a:ext cx="2343045" cy="950026"/>
            <a:chOff x="522450" y="1769275"/>
            <a:chExt cx="2343168" cy="950076"/>
          </a:xfrm>
        </p:grpSpPr>
        <p:sp>
          <p:nvSpPr>
            <p:cNvPr id="1065" name="Google Shape;1065;p11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1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1067" name="Google Shape;1067;p118"/>
          <p:cNvGrpSpPr/>
          <p:nvPr/>
        </p:nvGrpSpPr>
        <p:grpSpPr>
          <a:xfrm rot="1351242">
            <a:off x="6224594" y="1787651"/>
            <a:ext cx="2343063" cy="950034"/>
            <a:chOff x="262905" y="751608"/>
            <a:chExt cx="2343168" cy="950076"/>
          </a:xfrm>
        </p:grpSpPr>
        <p:sp>
          <p:nvSpPr>
            <p:cNvPr id="1068" name="Google Shape;1068;p118"/>
            <p:cNvSpPr/>
            <p:nvPr/>
          </p:nvSpPr>
          <p:spPr>
            <a:xfrm>
              <a:off x="262905" y="75160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18"/>
            <p:cNvSpPr txBox="1"/>
            <p:nvPr/>
          </p:nvSpPr>
          <p:spPr>
            <a:xfrm>
              <a:off x="385805" y="975433"/>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1070" name="Google Shape;1070;p118"/>
          <p:cNvPicPr preferRelativeResize="0"/>
          <p:nvPr/>
        </p:nvPicPr>
        <p:blipFill>
          <a:blip r:embed="rId3">
            <a:alphaModFix/>
          </a:blip>
          <a:stretch>
            <a:fillRect/>
          </a:stretch>
        </p:blipFill>
        <p:spPr>
          <a:xfrm>
            <a:off x="1933575" y="2758045"/>
            <a:ext cx="5276850" cy="1628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4" name="Shape 1074"/>
        <p:cNvGrpSpPr/>
        <p:nvPr/>
      </p:nvGrpSpPr>
      <p:grpSpPr>
        <a:xfrm>
          <a:off x="0" y="0"/>
          <a:ext cx="0" cy="0"/>
          <a:chOff x="0" y="0"/>
          <a:chExt cx="0" cy="0"/>
        </a:xfrm>
      </p:grpSpPr>
      <p:sp>
        <p:nvSpPr>
          <p:cNvPr id="1075" name="Google Shape;1075;p119"/>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A Factor Greater than Ten</a:t>
            </a:r>
            <a:endParaRPr b="0" sz="3400">
              <a:solidFill>
                <a:srgbClr val="595959"/>
              </a:solidFill>
              <a:latin typeface="Hepta Slab"/>
              <a:ea typeface="Hepta Slab"/>
              <a:cs typeface="Hepta Slab"/>
              <a:sym typeface="Hepta Slab"/>
            </a:endParaRPr>
          </a:p>
        </p:txBody>
      </p:sp>
      <p:sp>
        <p:nvSpPr>
          <p:cNvPr id="1076" name="Google Shape;1076;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77" name="Google Shape;1077;p119"/>
          <p:cNvSpPr txBox="1"/>
          <p:nvPr/>
        </p:nvSpPr>
        <p:spPr>
          <a:xfrm>
            <a:off x="535775" y="1221600"/>
            <a:ext cx="4168500" cy="21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Livvic"/>
                <a:ea typeface="Livvic"/>
                <a:cs typeface="Livvic"/>
                <a:sym typeface="Livvic"/>
              </a:rPr>
              <a:t>Part 1 </a:t>
            </a:r>
            <a:endParaRPr b="1"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1000"/>
              </a:spcAft>
              <a:buNone/>
            </a:pPr>
            <a:r>
              <a:rPr lang="en" sz="1600">
                <a:latin typeface="Livvic"/>
                <a:ea typeface="Livvic"/>
                <a:cs typeface="Livvic"/>
                <a:sym typeface="Livvic"/>
              </a:rPr>
              <a:t>Tyler says he can use base-ten blocks to find the value of  7 × 13 because he knows 7 </a:t>
            </a:r>
            <a:r>
              <a:rPr lang="en" sz="1600">
                <a:solidFill>
                  <a:schemeClr val="dk1"/>
                </a:solidFill>
                <a:latin typeface="Livvic"/>
                <a:ea typeface="Livvic"/>
                <a:cs typeface="Livvic"/>
                <a:sym typeface="Livvic"/>
              </a:rPr>
              <a:t>× 10 </a:t>
            </a:r>
            <a:r>
              <a:rPr lang="en" sz="1600">
                <a:latin typeface="Livvic"/>
                <a:ea typeface="Livvic"/>
                <a:cs typeface="Livvic"/>
                <a:sym typeface="Livvic"/>
              </a:rPr>
              <a:t>and </a:t>
            </a:r>
            <a:r>
              <a:rPr lang="en" sz="1600">
                <a:solidFill>
                  <a:schemeClr val="dk1"/>
                </a:solidFill>
                <a:latin typeface="Livvic"/>
                <a:ea typeface="Livvic"/>
                <a:cs typeface="Livvic"/>
                <a:sym typeface="Livvic"/>
              </a:rPr>
              <a:t>7 × 3</a:t>
            </a:r>
            <a:r>
              <a:rPr lang="en" sz="1600">
                <a:latin typeface="Livvic"/>
                <a:ea typeface="Livvic"/>
                <a:cs typeface="Livvic"/>
                <a:sym typeface="Livvic"/>
              </a:rPr>
              <a:t>  and says the place-value diagram proves his thinking. Do you agree or disagree? Explain your reasoning</a:t>
            </a:r>
            <a:endParaRPr sz="1600">
              <a:latin typeface="Livvic"/>
              <a:ea typeface="Livvic"/>
              <a:cs typeface="Livvic"/>
              <a:sym typeface="Livvic"/>
            </a:endParaRPr>
          </a:p>
        </p:txBody>
      </p:sp>
      <p:sp>
        <p:nvSpPr>
          <p:cNvPr id="1078" name="Google Shape;1078;p119"/>
          <p:cNvSpPr txBox="1"/>
          <p:nvPr/>
        </p:nvSpPr>
        <p:spPr>
          <a:xfrm>
            <a:off x="5111375" y="1221600"/>
            <a:ext cx="3654000" cy="28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Livvic"/>
                <a:ea typeface="Livvic"/>
                <a:cs typeface="Livvic"/>
                <a:sym typeface="Livvic"/>
              </a:rPr>
              <a:t>Part 2 </a:t>
            </a:r>
            <a:endParaRPr b="1"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Use Tyler’s method to find the value of the product </a:t>
            </a:r>
            <a:r>
              <a:rPr lang="en" sz="1600">
                <a:solidFill>
                  <a:schemeClr val="dk1"/>
                </a:solidFill>
                <a:latin typeface="Livvic"/>
                <a:ea typeface="Livvic"/>
                <a:cs typeface="Livvic"/>
                <a:sym typeface="Livvic"/>
              </a:rPr>
              <a:t>3 × 14</a:t>
            </a:r>
            <a:r>
              <a:rPr lang="en" sz="1600">
                <a:latin typeface="Livvic"/>
                <a:ea typeface="Livvic"/>
                <a:cs typeface="Livvic"/>
                <a:sym typeface="Livvic"/>
              </a:rPr>
              <a:t>  . Explain or show your reasoning.</a:t>
            </a:r>
            <a:endParaRPr sz="1600">
              <a:latin typeface="Livvic"/>
              <a:ea typeface="Livvic"/>
              <a:cs typeface="Livvic"/>
              <a:sym typeface="Livvic"/>
            </a:endParaRPr>
          </a:p>
          <a:p>
            <a:pPr indent="0" lvl="0" marL="0" rtl="0" algn="l">
              <a:spcBef>
                <a:spcPts val="1000"/>
              </a:spcBef>
              <a:spcAft>
                <a:spcPts val="1000"/>
              </a:spcAft>
              <a:buNone/>
            </a:pPr>
            <a:r>
              <a:t/>
            </a:r>
            <a:endParaRPr sz="1600">
              <a:latin typeface="Livvic"/>
              <a:ea typeface="Livvic"/>
              <a:cs typeface="Livvic"/>
              <a:sym typeface="Livvic"/>
            </a:endParaRPr>
          </a:p>
        </p:txBody>
      </p:sp>
      <p:pic>
        <p:nvPicPr>
          <p:cNvPr id="1079" name="Google Shape;1079;p119"/>
          <p:cNvPicPr preferRelativeResize="0"/>
          <p:nvPr/>
        </p:nvPicPr>
        <p:blipFill>
          <a:blip r:embed="rId3">
            <a:alphaModFix/>
          </a:blip>
          <a:stretch>
            <a:fillRect/>
          </a:stretch>
        </p:blipFill>
        <p:spPr>
          <a:xfrm>
            <a:off x="1416850" y="3131400"/>
            <a:ext cx="1860726" cy="1516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3" name="Shape 1083"/>
        <p:cNvGrpSpPr/>
        <p:nvPr/>
      </p:nvGrpSpPr>
      <p:grpSpPr>
        <a:xfrm>
          <a:off x="0" y="0"/>
          <a:ext cx="0" cy="0"/>
          <a:chOff x="0" y="0"/>
          <a:chExt cx="0" cy="0"/>
        </a:xfrm>
      </p:grpSpPr>
      <p:sp>
        <p:nvSpPr>
          <p:cNvPr id="1084" name="Google Shape;1084;p120"/>
          <p:cNvSpPr txBox="1"/>
          <p:nvPr>
            <p:ph type="ctrTitle"/>
          </p:nvPr>
        </p:nvSpPr>
        <p:spPr>
          <a:xfrm>
            <a:off x="419450" y="3375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Ways to Represent</a:t>
            </a:r>
            <a:endParaRPr b="0" sz="2600">
              <a:solidFill>
                <a:srgbClr val="595959"/>
              </a:solidFill>
              <a:latin typeface="Hepta Slab"/>
              <a:ea typeface="Hepta Slab"/>
              <a:cs typeface="Hepta Slab"/>
              <a:sym typeface="Hepta Slab"/>
            </a:endParaRPr>
          </a:p>
        </p:txBody>
      </p:sp>
      <p:sp>
        <p:nvSpPr>
          <p:cNvPr id="1085" name="Google Shape;1085;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86" name="Google Shape;1086;p120"/>
          <p:cNvSpPr txBox="1"/>
          <p:nvPr/>
        </p:nvSpPr>
        <p:spPr>
          <a:xfrm>
            <a:off x="558175" y="1151350"/>
            <a:ext cx="3888900" cy="286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sz="1600">
                <a:latin typeface="Livvic"/>
                <a:ea typeface="Livvic"/>
                <a:cs typeface="Livvic"/>
                <a:sym typeface="Livvic"/>
              </a:rPr>
              <a:t>Andre, Clare, and Diego represented the same expression. Their representations are shown below.</a:t>
            </a:r>
            <a:endParaRPr sz="1600">
              <a:latin typeface="Livvic"/>
              <a:ea typeface="Livvic"/>
              <a:cs typeface="Livvic"/>
              <a:sym typeface="Livvic"/>
            </a:endParaRPr>
          </a:p>
        </p:txBody>
      </p:sp>
      <p:pic>
        <p:nvPicPr>
          <p:cNvPr id="1087" name="Google Shape;1087;p120"/>
          <p:cNvPicPr preferRelativeResize="0"/>
          <p:nvPr/>
        </p:nvPicPr>
        <p:blipFill>
          <a:blip r:embed="rId3">
            <a:alphaModFix/>
          </a:blip>
          <a:stretch>
            <a:fillRect/>
          </a:stretch>
        </p:blipFill>
        <p:spPr>
          <a:xfrm>
            <a:off x="949425" y="2155025"/>
            <a:ext cx="3106400" cy="2433875"/>
          </a:xfrm>
          <a:prstGeom prst="rect">
            <a:avLst/>
          </a:prstGeom>
          <a:noFill/>
          <a:ln>
            <a:noFill/>
          </a:ln>
        </p:spPr>
      </p:pic>
      <p:sp>
        <p:nvSpPr>
          <p:cNvPr id="1088" name="Google Shape;1088;p120"/>
          <p:cNvSpPr txBox="1"/>
          <p:nvPr/>
        </p:nvSpPr>
        <p:spPr>
          <a:xfrm>
            <a:off x="4725575" y="1243025"/>
            <a:ext cx="3600600" cy="31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1. How do you see the factors in each diagram?</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2. How do you see the product in each diagram? </a:t>
            </a:r>
            <a:endParaRPr sz="1600">
              <a:latin typeface="Livvic"/>
              <a:ea typeface="Livvic"/>
              <a:cs typeface="Livvic"/>
              <a:sym typeface="Livvic"/>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92" name="Shape 1092"/>
        <p:cNvGrpSpPr/>
        <p:nvPr/>
      </p:nvGrpSpPr>
      <p:grpSpPr>
        <a:xfrm>
          <a:off x="0" y="0"/>
          <a:ext cx="0" cy="0"/>
          <a:chOff x="0" y="0"/>
          <a:chExt cx="0" cy="0"/>
        </a:xfrm>
      </p:grpSpPr>
      <p:sp>
        <p:nvSpPr>
          <p:cNvPr id="1093" name="Google Shape;1093;p12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094" name="Google Shape;1094;p121"/>
          <p:cNvPicPr preferRelativeResize="0"/>
          <p:nvPr/>
        </p:nvPicPr>
        <p:blipFill>
          <a:blip r:embed="rId3">
            <a:alphaModFix/>
          </a:blip>
          <a:stretch>
            <a:fillRect/>
          </a:stretch>
        </p:blipFill>
        <p:spPr>
          <a:xfrm rot="1294878">
            <a:off x="5937328" y="2856700"/>
            <a:ext cx="2358000" cy="1483125"/>
          </a:xfrm>
          <a:prstGeom prst="rect">
            <a:avLst/>
          </a:prstGeom>
          <a:noFill/>
          <a:ln>
            <a:noFill/>
          </a:ln>
        </p:spPr>
      </p:pic>
      <p:sp>
        <p:nvSpPr>
          <p:cNvPr id="1095" name="Google Shape;1095;p121"/>
          <p:cNvSpPr txBox="1"/>
          <p:nvPr/>
        </p:nvSpPr>
        <p:spPr>
          <a:xfrm>
            <a:off x="548450" y="377100"/>
            <a:ext cx="6903900" cy="95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Today we saw some different ways to represent strategies we can use to multiply teen numbers. How are the strategies we use to multiply teen numbers like the strategies we used to multiply smaller numbers in past lessons?</a:t>
            </a:r>
            <a:endParaRPr sz="2100">
              <a:latin typeface="Quicksand"/>
              <a:ea typeface="Quicksand"/>
              <a:cs typeface="Quicksand"/>
              <a:sym typeface="Quicksand"/>
            </a:endParaRPr>
          </a:p>
        </p:txBody>
      </p:sp>
      <p:pic>
        <p:nvPicPr>
          <p:cNvPr id="1096" name="Google Shape;1096;p121"/>
          <p:cNvPicPr preferRelativeResize="0"/>
          <p:nvPr/>
        </p:nvPicPr>
        <p:blipFill>
          <a:blip r:embed="rId4">
            <a:alphaModFix/>
          </a:blip>
          <a:stretch>
            <a:fillRect/>
          </a:stretch>
        </p:blipFill>
        <p:spPr>
          <a:xfrm>
            <a:off x="2113350" y="2275850"/>
            <a:ext cx="3209925" cy="2286000"/>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00" name="Shape 1100"/>
        <p:cNvGrpSpPr/>
        <p:nvPr/>
      </p:nvGrpSpPr>
      <p:grpSpPr>
        <a:xfrm>
          <a:off x="0" y="0"/>
          <a:ext cx="0" cy="0"/>
          <a:chOff x="0" y="0"/>
          <a:chExt cx="0" cy="0"/>
        </a:xfrm>
      </p:grpSpPr>
      <p:sp>
        <p:nvSpPr>
          <p:cNvPr id="1101" name="Google Shape;1101;p122"/>
          <p:cNvSpPr txBox="1"/>
          <p:nvPr>
            <p:ph type="ctrTitle"/>
          </p:nvPr>
        </p:nvSpPr>
        <p:spPr>
          <a:xfrm>
            <a:off x="600100" y="1744625"/>
            <a:ext cx="8316900" cy="83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Equal Groups, Larger Numbers</a:t>
            </a:r>
            <a:endParaRPr sz="4000">
              <a:solidFill>
                <a:srgbClr val="434343"/>
              </a:solidFill>
              <a:latin typeface="Hepta Slab"/>
              <a:ea typeface="Hepta Slab"/>
              <a:cs typeface="Hepta Slab"/>
              <a:sym typeface="Hepta Slab"/>
            </a:endParaRPr>
          </a:p>
        </p:txBody>
      </p:sp>
      <p:sp>
        <p:nvSpPr>
          <p:cNvPr id="1102" name="Google Shape;1102;p122"/>
          <p:cNvSpPr txBox="1"/>
          <p:nvPr/>
        </p:nvSpPr>
        <p:spPr>
          <a:xfrm>
            <a:off x="1959200" y="2578625"/>
            <a:ext cx="6115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some problems with equal groups that have larger numbers.</a:t>
            </a:r>
            <a:endParaRPr>
              <a:latin typeface="Quicksand"/>
              <a:ea typeface="Quicksand"/>
              <a:cs typeface="Quicksand"/>
              <a:sym typeface="Quicksand"/>
            </a:endParaRPr>
          </a:p>
        </p:txBody>
      </p:sp>
      <p:sp>
        <p:nvSpPr>
          <p:cNvPr id="1103" name="Google Shape;1103;p122"/>
          <p:cNvSpPr/>
          <p:nvPr/>
        </p:nvSpPr>
        <p:spPr>
          <a:xfrm>
            <a:off x="1572027" y="25786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2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3.MD.C.7.c, 3.OA.A.3, 3.OA.B.5</a:t>
            </a:r>
            <a:endParaRPr sz="1100">
              <a:latin typeface="Quicksand"/>
              <a:ea typeface="Quicksand"/>
              <a:cs typeface="Quicksand"/>
              <a:sym typeface="Quicksand"/>
            </a:endParaRPr>
          </a:p>
        </p:txBody>
      </p:sp>
      <p:sp>
        <p:nvSpPr>
          <p:cNvPr id="1105" name="Google Shape;1105;p12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09" name="Shape 1109"/>
        <p:cNvGrpSpPr/>
        <p:nvPr/>
      </p:nvGrpSpPr>
      <p:grpSpPr>
        <a:xfrm>
          <a:off x="0" y="0"/>
          <a:ext cx="0" cy="0"/>
          <a:chOff x="0" y="0"/>
          <a:chExt cx="0" cy="0"/>
        </a:xfrm>
      </p:grpSpPr>
      <p:sp>
        <p:nvSpPr>
          <p:cNvPr id="1110" name="Google Shape;1110;p123"/>
          <p:cNvSpPr txBox="1"/>
          <p:nvPr>
            <p:ph type="ctrTitle"/>
          </p:nvPr>
        </p:nvSpPr>
        <p:spPr>
          <a:xfrm>
            <a:off x="534275" y="8525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Area Diagrams</a:t>
            </a:r>
            <a:endParaRPr b="0" sz="3000">
              <a:solidFill>
                <a:srgbClr val="595959"/>
              </a:solidFill>
              <a:latin typeface="Hepta Slab"/>
              <a:ea typeface="Hepta Slab"/>
              <a:cs typeface="Hepta Slab"/>
              <a:sym typeface="Hepta Slab"/>
            </a:endParaRPr>
          </a:p>
        </p:txBody>
      </p:sp>
      <p:sp>
        <p:nvSpPr>
          <p:cNvPr id="1111" name="Google Shape;1111;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up</a:t>
            </a:r>
            <a:endParaRPr sz="1600">
              <a:solidFill>
                <a:srgbClr val="B7B7B7"/>
              </a:solidFill>
              <a:latin typeface="Nixie One"/>
              <a:ea typeface="Nixie One"/>
              <a:cs typeface="Nixie One"/>
              <a:sym typeface="Nixie One"/>
            </a:endParaRPr>
          </a:p>
        </p:txBody>
      </p:sp>
      <p:pic>
        <p:nvPicPr>
          <p:cNvPr id="1112" name="Google Shape;1112;p123"/>
          <p:cNvPicPr preferRelativeResize="0"/>
          <p:nvPr/>
        </p:nvPicPr>
        <p:blipFill>
          <a:blip r:embed="rId3">
            <a:alphaModFix/>
          </a:blip>
          <a:stretch>
            <a:fillRect/>
          </a:stretch>
        </p:blipFill>
        <p:spPr>
          <a:xfrm>
            <a:off x="1909763" y="1587296"/>
            <a:ext cx="5324475" cy="2752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6" name="Shape 1116"/>
        <p:cNvGrpSpPr/>
        <p:nvPr/>
      </p:nvGrpSpPr>
      <p:grpSpPr>
        <a:xfrm>
          <a:off x="0" y="0"/>
          <a:ext cx="0" cy="0"/>
          <a:chOff x="0" y="0"/>
          <a:chExt cx="0" cy="0"/>
        </a:xfrm>
      </p:grpSpPr>
      <p:sp>
        <p:nvSpPr>
          <p:cNvPr id="1117" name="Google Shape;1117;p124"/>
          <p:cNvSpPr txBox="1"/>
          <p:nvPr>
            <p:ph type="ctrTitle"/>
          </p:nvPr>
        </p:nvSpPr>
        <p:spPr>
          <a:xfrm>
            <a:off x="38427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Equal Groups, Larger Numbers</a:t>
            </a:r>
            <a:endParaRPr b="0" sz="3000">
              <a:solidFill>
                <a:srgbClr val="595959"/>
              </a:solidFill>
              <a:latin typeface="Hepta Slab"/>
              <a:ea typeface="Hepta Slab"/>
              <a:cs typeface="Hepta Slab"/>
              <a:sym typeface="Hepta Slab"/>
            </a:endParaRPr>
          </a:p>
        </p:txBody>
      </p:sp>
      <p:sp>
        <p:nvSpPr>
          <p:cNvPr id="1118" name="Google Shape;1118;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19" name="Google Shape;1119;p124"/>
          <p:cNvSpPr txBox="1"/>
          <p:nvPr/>
        </p:nvSpPr>
        <p:spPr>
          <a:xfrm>
            <a:off x="925125" y="1108750"/>
            <a:ext cx="7563900" cy="58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Solve each problem. Show or explain your reasoning. </a:t>
            </a:r>
            <a:endParaRPr b="1" sz="1900">
              <a:latin typeface="Quicksand"/>
              <a:ea typeface="Quicksand"/>
              <a:cs typeface="Quicksand"/>
              <a:sym typeface="Quicksand"/>
            </a:endParaRPr>
          </a:p>
        </p:txBody>
      </p:sp>
      <p:pic>
        <p:nvPicPr>
          <p:cNvPr id="1120" name="Google Shape;1120;p124"/>
          <p:cNvPicPr preferRelativeResize="0"/>
          <p:nvPr/>
        </p:nvPicPr>
        <p:blipFill>
          <a:blip r:embed="rId3">
            <a:alphaModFix/>
          </a:blip>
          <a:stretch>
            <a:fillRect/>
          </a:stretch>
        </p:blipFill>
        <p:spPr>
          <a:xfrm>
            <a:off x="806025" y="1777775"/>
            <a:ext cx="3409950" cy="904875"/>
          </a:xfrm>
          <a:prstGeom prst="rect">
            <a:avLst/>
          </a:prstGeom>
          <a:noFill/>
          <a:ln cap="flat" cmpd="sng" w="19050">
            <a:solidFill>
              <a:schemeClr val="dk2"/>
            </a:solidFill>
            <a:prstDash val="solid"/>
            <a:round/>
            <a:headEnd len="sm" w="sm" type="none"/>
            <a:tailEnd len="sm" w="sm" type="none"/>
          </a:ln>
        </p:spPr>
      </p:pic>
      <p:pic>
        <p:nvPicPr>
          <p:cNvPr id="1121" name="Google Shape;1121;p124"/>
          <p:cNvPicPr preferRelativeResize="0"/>
          <p:nvPr/>
        </p:nvPicPr>
        <p:blipFill>
          <a:blip r:embed="rId4">
            <a:alphaModFix/>
          </a:blip>
          <a:stretch>
            <a:fillRect/>
          </a:stretch>
        </p:blipFill>
        <p:spPr>
          <a:xfrm>
            <a:off x="1053675" y="3099550"/>
            <a:ext cx="3162300" cy="1076325"/>
          </a:xfrm>
          <a:prstGeom prst="rect">
            <a:avLst/>
          </a:prstGeom>
          <a:noFill/>
          <a:ln cap="flat" cmpd="sng" w="19050">
            <a:solidFill>
              <a:schemeClr val="dk2"/>
            </a:solidFill>
            <a:prstDash val="solid"/>
            <a:round/>
            <a:headEnd len="sm" w="sm" type="none"/>
            <a:tailEnd len="sm" w="sm" type="none"/>
          </a:ln>
        </p:spPr>
      </p:pic>
      <p:pic>
        <p:nvPicPr>
          <p:cNvPr id="1122" name="Google Shape;1122;p124"/>
          <p:cNvPicPr preferRelativeResize="0"/>
          <p:nvPr/>
        </p:nvPicPr>
        <p:blipFill>
          <a:blip r:embed="rId5">
            <a:alphaModFix/>
          </a:blip>
          <a:stretch>
            <a:fillRect/>
          </a:stretch>
        </p:blipFill>
        <p:spPr>
          <a:xfrm>
            <a:off x="5043450" y="1720625"/>
            <a:ext cx="3352800" cy="1019175"/>
          </a:xfrm>
          <a:prstGeom prst="rect">
            <a:avLst/>
          </a:prstGeom>
          <a:noFill/>
          <a:ln cap="flat" cmpd="sng" w="19050">
            <a:solidFill>
              <a:schemeClr val="dk2"/>
            </a:solidFill>
            <a:prstDash val="solid"/>
            <a:round/>
            <a:headEnd len="sm" w="sm" type="none"/>
            <a:tailEnd len="sm" w="sm" type="none"/>
          </a:ln>
        </p:spPr>
      </p:pic>
      <p:pic>
        <p:nvPicPr>
          <p:cNvPr id="1123" name="Google Shape;1123;p124"/>
          <p:cNvPicPr preferRelativeResize="0"/>
          <p:nvPr/>
        </p:nvPicPr>
        <p:blipFill>
          <a:blip r:embed="rId6">
            <a:alphaModFix/>
          </a:blip>
          <a:stretch>
            <a:fillRect/>
          </a:stretch>
        </p:blipFill>
        <p:spPr>
          <a:xfrm>
            <a:off x="5029163" y="3090025"/>
            <a:ext cx="3381375" cy="1095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7" name="Shape 1127"/>
        <p:cNvGrpSpPr/>
        <p:nvPr/>
      </p:nvGrpSpPr>
      <p:grpSpPr>
        <a:xfrm>
          <a:off x="0" y="0"/>
          <a:ext cx="0" cy="0"/>
          <a:chOff x="0" y="0"/>
          <a:chExt cx="0" cy="0"/>
        </a:xfrm>
      </p:grpSpPr>
      <p:sp>
        <p:nvSpPr>
          <p:cNvPr id="1128" name="Google Shape;1128;p125"/>
          <p:cNvSpPr txBox="1"/>
          <p:nvPr>
            <p:ph type="ctrTitle"/>
          </p:nvPr>
        </p:nvSpPr>
        <p:spPr>
          <a:xfrm>
            <a:off x="875700" y="397750"/>
            <a:ext cx="68436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Gallery Walk</a:t>
            </a:r>
            <a:endParaRPr b="0" sz="3000">
              <a:solidFill>
                <a:srgbClr val="595959"/>
              </a:solidFill>
              <a:latin typeface="Hepta Slab"/>
              <a:ea typeface="Hepta Slab"/>
              <a:cs typeface="Hepta Slab"/>
              <a:sym typeface="Hepta Slab"/>
            </a:endParaRPr>
          </a:p>
        </p:txBody>
      </p:sp>
      <p:sp>
        <p:nvSpPr>
          <p:cNvPr id="1129" name="Google Shape;1129;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30" name="Google Shape;1130;p125"/>
          <p:cNvSpPr txBox="1"/>
          <p:nvPr/>
        </p:nvSpPr>
        <p:spPr>
          <a:xfrm>
            <a:off x="712950" y="2027725"/>
            <a:ext cx="7718100" cy="153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As you visit the posters with your partner, discuss what is the same and what is different about the thinking shown on each poster.</a:t>
            </a:r>
            <a:endParaRPr sz="2000">
              <a:latin typeface="Livvic"/>
              <a:ea typeface="Livvic"/>
              <a:cs typeface="Livvic"/>
              <a:sym typeface="Livvic"/>
            </a:endParaRPr>
          </a:p>
        </p:txBody>
      </p:sp>
      <p:pic>
        <p:nvPicPr>
          <p:cNvPr id="1131" name="Google Shape;1131;p125"/>
          <p:cNvPicPr preferRelativeResize="0"/>
          <p:nvPr/>
        </p:nvPicPr>
        <p:blipFill>
          <a:blip r:embed="rId3">
            <a:alphaModFix/>
          </a:blip>
          <a:stretch>
            <a:fillRect/>
          </a:stretch>
        </p:blipFill>
        <p:spPr>
          <a:xfrm rot="1083803">
            <a:off x="6969715" y="3340614"/>
            <a:ext cx="1349196" cy="1200471"/>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35" name="Shape 1135"/>
        <p:cNvGrpSpPr/>
        <p:nvPr/>
      </p:nvGrpSpPr>
      <p:grpSpPr>
        <a:xfrm>
          <a:off x="0" y="0"/>
          <a:ext cx="0" cy="0"/>
          <a:chOff x="0" y="0"/>
          <a:chExt cx="0" cy="0"/>
        </a:xfrm>
      </p:grpSpPr>
      <p:sp>
        <p:nvSpPr>
          <p:cNvPr id="1136" name="Google Shape;1136;p12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37" name="Google Shape;1137;p126"/>
          <p:cNvPicPr preferRelativeResize="0"/>
          <p:nvPr/>
        </p:nvPicPr>
        <p:blipFill>
          <a:blip r:embed="rId3">
            <a:alphaModFix/>
          </a:blip>
          <a:stretch>
            <a:fillRect/>
          </a:stretch>
        </p:blipFill>
        <p:spPr>
          <a:xfrm rot="1128540">
            <a:off x="6080053" y="3089475"/>
            <a:ext cx="2381975" cy="1498200"/>
          </a:xfrm>
          <a:prstGeom prst="rect">
            <a:avLst/>
          </a:prstGeom>
          <a:noFill/>
          <a:ln>
            <a:noFill/>
          </a:ln>
        </p:spPr>
      </p:pic>
      <p:pic>
        <p:nvPicPr>
          <p:cNvPr id="1138" name="Google Shape;1138;p126"/>
          <p:cNvPicPr preferRelativeResize="0"/>
          <p:nvPr/>
        </p:nvPicPr>
        <p:blipFill>
          <a:blip r:embed="rId4">
            <a:alphaModFix/>
          </a:blip>
          <a:stretch>
            <a:fillRect/>
          </a:stretch>
        </p:blipFill>
        <p:spPr>
          <a:xfrm>
            <a:off x="971097" y="1889976"/>
            <a:ext cx="4572851" cy="2364150"/>
          </a:xfrm>
          <a:prstGeom prst="rect">
            <a:avLst/>
          </a:prstGeom>
          <a:noFill/>
          <a:ln cap="flat" cmpd="sng" w="19050">
            <a:solidFill>
              <a:schemeClr val="dk2"/>
            </a:solidFill>
            <a:prstDash val="solid"/>
            <a:round/>
            <a:headEnd len="sm" w="sm" type="none"/>
            <a:tailEnd len="sm" w="sm" type="none"/>
          </a:ln>
        </p:spPr>
      </p:pic>
      <p:sp>
        <p:nvSpPr>
          <p:cNvPr id="1139" name="Google Shape;1139;p126"/>
          <p:cNvSpPr txBox="1"/>
          <p:nvPr/>
        </p:nvSpPr>
        <p:spPr>
          <a:xfrm>
            <a:off x="621500" y="417900"/>
            <a:ext cx="71367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solved problems that involved the multiplication of a teen number. What would be the advantages and disadvantages of using each of these diagrams?</a:t>
            </a:r>
            <a:endParaRPr sz="2000">
              <a:latin typeface="Quicksand"/>
              <a:ea typeface="Quicksand"/>
              <a:cs typeface="Quicksand"/>
              <a:sym typeface="Quicksand"/>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43" name="Shape 1143"/>
        <p:cNvGrpSpPr/>
        <p:nvPr/>
      </p:nvGrpSpPr>
      <p:grpSpPr>
        <a:xfrm>
          <a:off x="0" y="0"/>
          <a:ext cx="0" cy="0"/>
          <a:chOff x="0" y="0"/>
          <a:chExt cx="0" cy="0"/>
        </a:xfrm>
      </p:grpSpPr>
      <p:sp>
        <p:nvSpPr>
          <p:cNvPr id="1144" name="Google Shape;1144;p127"/>
          <p:cNvSpPr txBox="1"/>
          <p:nvPr>
            <p:ph type="ctrTitle"/>
          </p:nvPr>
        </p:nvSpPr>
        <p:spPr>
          <a:xfrm>
            <a:off x="509975" y="12563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Multiply Multiples of Ten </a:t>
            </a:r>
            <a:endParaRPr sz="4000">
              <a:solidFill>
                <a:srgbClr val="434343"/>
              </a:solidFill>
              <a:latin typeface="Hepta Slab"/>
              <a:ea typeface="Hepta Slab"/>
              <a:cs typeface="Hepta Slab"/>
              <a:sym typeface="Hepta Slab"/>
            </a:endParaRPr>
          </a:p>
        </p:txBody>
      </p:sp>
      <p:sp>
        <p:nvSpPr>
          <p:cNvPr id="1145" name="Google Shape;1145;p127"/>
          <p:cNvSpPr txBox="1"/>
          <p:nvPr/>
        </p:nvSpPr>
        <p:spPr>
          <a:xfrm>
            <a:off x="2427300" y="2731000"/>
            <a:ext cx="5343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one-digit numbers times multiples of 10. </a:t>
            </a:r>
            <a:endParaRPr>
              <a:latin typeface="Quicksand"/>
              <a:ea typeface="Quicksand"/>
              <a:cs typeface="Quicksand"/>
              <a:sym typeface="Quicksand"/>
            </a:endParaRPr>
          </a:p>
        </p:txBody>
      </p:sp>
      <p:sp>
        <p:nvSpPr>
          <p:cNvPr id="1146" name="Google Shape;1146;p127"/>
          <p:cNvSpPr/>
          <p:nvPr/>
        </p:nvSpPr>
        <p:spPr>
          <a:xfrm>
            <a:off x="1734202" y="27309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2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3.NBT.A.3</a:t>
            </a:r>
            <a:endParaRPr sz="1100">
              <a:latin typeface="Quicksand"/>
              <a:ea typeface="Quicksand"/>
              <a:cs typeface="Quicksand"/>
              <a:sym typeface="Quicksand"/>
            </a:endParaRPr>
          </a:p>
        </p:txBody>
      </p:sp>
      <p:sp>
        <p:nvSpPr>
          <p:cNvPr id="1148" name="Google Shape;1148;p12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28"/>
          <p:cNvSpPr txBox="1"/>
          <p:nvPr>
            <p:ph type="ctrTitle"/>
          </p:nvPr>
        </p:nvSpPr>
        <p:spPr>
          <a:xfrm>
            <a:off x="567775" y="781630"/>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Notice and Wonder: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Tens </a:t>
            </a:r>
            <a:endParaRPr b="0" sz="3400">
              <a:solidFill>
                <a:srgbClr val="595959"/>
              </a:solidFill>
              <a:latin typeface="Hepta Slab"/>
              <a:ea typeface="Hepta Slab"/>
              <a:cs typeface="Hepta Slab"/>
              <a:sym typeface="Hepta Slab"/>
            </a:endParaRPr>
          </a:p>
        </p:txBody>
      </p:sp>
      <p:sp>
        <p:nvSpPr>
          <p:cNvPr id="1154" name="Google Shape;1154;p12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55" name="Google Shape;1155;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156" name="Google Shape;1156;p128"/>
          <p:cNvGrpSpPr/>
          <p:nvPr/>
        </p:nvGrpSpPr>
        <p:grpSpPr>
          <a:xfrm rot="-801400">
            <a:off x="550911" y="1697856"/>
            <a:ext cx="2343045" cy="950026"/>
            <a:chOff x="522450" y="1769275"/>
            <a:chExt cx="2343168" cy="950076"/>
          </a:xfrm>
        </p:grpSpPr>
        <p:sp>
          <p:nvSpPr>
            <p:cNvPr id="1157" name="Google Shape;1157;p12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2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1159" name="Google Shape;1159;p128"/>
          <p:cNvGrpSpPr/>
          <p:nvPr/>
        </p:nvGrpSpPr>
        <p:grpSpPr>
          <a:xfrm rot="1351242">
            <a:off x="6224594" y="1787651"/>
            <a:ext cx="2343063" cy="950034"/>
            <a:chOff x="262905" y="751608"/>
            <a:chExt cx="2343168" cy="950076"/>
          </a:xfrm>
        </p:grpSpPr>
        <p:sp>
          <p:nvSpPr>
            <p:cNvPr id="1160" name="Google Shape;1160;p128"/>
            <p:cNvSpPr/>
            <p:nvPr/>
          </p:nvSpPr>
          <p:spPr>
            <a:xfrm>
              <a:off x="262905" y="75160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28"/>
            <p:cNvSpPr txBox="1"/>
            <p:nvPr/>
          </p:nvSpPr>
          <p:spPr>
            <a:xfrm>
              <a:off x="385805" y="975433"/>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1162" name="Google Shape;1162;p128"/>
          <p:cNvPicPr preferRelativeResize="0"/>
          <p:nvPr/>
        </p:nvPicPr>
        <p:blipFill>
          <a:blip r:embed="rId3">
            <a:alphaModFix/>
          </a:blip>
          <a:stretch>
            <a:fillRect/>
          </a:stretch>
        </p:blipFill>
        <p:spPr>
          <a:xfrm>
            <a:off x="2179525" y="2552474"/>
            <a:ext cx="4548891" cy="1465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6" name="Shape 1166"/>
        <p:cNvGrpSpPr/>
        <p:nvPr/>
      </p:nvGrpSpPr>
      <p:grpSpPr>
        <a:xfrm>
          <a:off x="0" y="0"/>
          <a:ext cx="0" cy="0"/>
          <a:chOff x="0" y="0"/>
          <a:chExt cx="0" cy="0"/>
        </a:xfrm>
      </p:grpSpPr>
      <p:sp>
        <p:nvSpPr>
          <p:cNvPr id="1167" name="Google Shape;1167;p129"/>
          <p:cNvSpPr txBox="1"/>
          <p:nvPr>
            <p:ph type="ctrTitle"/>
          </p:nvPr>
        </p:nvSpPr>
        <p:spPr>
          <a:xfrm>
            <a:off x="353100"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Field Trip Money</a:t>
            </a:r>
            <a:endParaRPr b="0" sz="2600">
              <a:solidFill>
                <a:srgbClr val="595959"/>
              </a:solidFill>
              <a:latin typeface="Hepta Slab"/>
              <a:ea typeface="Hepta Slab"/>
              <a:cs typeface="Hepta Slab"/>
              <a:sym typeface="Hepta Slab"/>
            </a:endParaRPr>
          </a:p>
        </p:txBody>
      </p:sp>
      <p:sp>
        <p:nvSpPr>
          <p:cNvPr id="1168" name="Google Shape;1168;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69" name="Google Shape;1169;p129"/>
          <p:cNvSpPr txBox="1"/>
          <p:nvPr/>
        </p:nvSpPr>
        <p:spPr>
          <a:xfrm>
            <a:off x="557225" y="1243025"/>
            <a:ext cx="3825600" cy="31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ivvic"/>
                <a:ea typeface="Livvic"/>
                <a:cs typeface="Livvic"/>
                <a:sym typeface="Livvic"/>
              </a:rPr>
              <a:t>1. Elena was helping count the money for a field trip. There were eighteen envelopes and each envelope had a ten dollar bill in it. How much money was there all together?</a:t>
            </a:r>
            <a:endParaRPr sz="2000">
              <a:latin typeface="Livvic"/>
              <a:ea typeface="Livvic"/>
              <a:cs typeface="Livvic"/>
              <a:sym typeface="Livvic"/>
            </a:endParaRPr>
          </a:p>
        </p:txBody>
      </p:sp>
      <p:sp>
        <p:nvSpPr>
          <p:cNvPr id="1170" name="Google Shape;1170;p129"/>
          <p:cNvSpPr txBox="1"/>
          <p:nvPr/>
        </p:nvSpPr>
        <p:spPr>
          <a:xfrm>
            <a:off x="4642275" y="1183750"/>
            <a:ext cx="3825600" cy="31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ivvic"/>
                <a:ea typeface="Livvic"/>
                <a:cs typeface="Livvic"/>
                <a:sym typeface="Livvic"/>
              </a:rPr>
              <a:t>2. All the money for the field trip is in ten dollar bills. Find different ways the money could be organized into envelopes where each envelope has the same amount. </a:t>
            </a:r>
            <a:endParaRPr sz="2000">
              <a:latin typeface="Livvic"/>
              <a:ea typeface="Livvic"/>
              <a:cs typeface="Livvic"/>
              <a:sym typeface="Livvic"/>
            </a:endParaRPr>
          </a:p>
        </p:txBody>
      </p:sp>
      <p:pic>
        <p:nvPicPr>
          <p:cNvPr id="1171" name="Google Shape;1171;p129"/>
          <p:cNvPicPr preferRelativeResize="0"/>
          <p:nvPr/>
        </p:nvPicPr>
        <p:blipFill>
          <a:blip r:embed="rId3">
            <a:alphaModFix/>
          </a:blip>
          <a:stretch>
            <a:fillRect/>
          </a:stretch>
        </p:blipFill>
        <p:spPr>
          <a:xfrm>
            <a:off x="3621875" y="3386121"/>
            <a:ext cx="1330275" cy="1271600"/>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75" name="Shape 1175"/>
        <p:cNvGrpSpPr/>
        <p:nvPr/>
      </p:nvGrpSpPr>
      <p:grpSpPr>
        <a:xfrm>
          <a:off x="0" y="0"/>
          <a:ext cx="0" cy="0"/>
          <a:chOff x="0" y="0"/>
          <a:chExt cx="0" cy="0"/>
        </a:xfrm>
      </p:grpSpPr>
      <p:sp>
        <p:nvSpPr>
          <p:cNvPr id="1176" name="Google Shape;1176;p130"/>
          <p:cNvSpPr txBox="1"/>
          <p:nvPr>
            <p:ph type="ctrTitle"/>
          </p:nvPr>
        </p:nvSpPr>
        <p:spPr>
          <a:xfrm>
            <a:off x="397775" y="5636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Two Strategies</a:t>
            </a:r>
            <a:endParaRPr b="0" sz="3200">
              <a:solidFill>
                <a:srgbClr val="595959"/>
              </a:solidFill>
              <a:latin typeface="Hepta Slab"/>
              <a:ea typeface="Hepta Slab"/>
              <a:cs typeface="Hepta Slab"/>
              <a:sym typeface="Hepta Slab"/>
            </a:endParaRPr>
          </a:p>
        </p:txBody>
      </p:sp>
      <p:sp>
        <p:nvSpPr>
          <p:cNvPr id="1177" name="Google Shape;1177;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78" name="Google Shape;1178;p130"/>
          <p:cNvPicPr preferRelativeResize="0"/>
          <p:nvPr/>
        </p:nvPicPr>
        <p:blipFill>
          <a:blip r:embed="rId3">
            <a:alphaModFix/>
          </a:blip>
          <a:stretch>
            <a:fillRect/>
          </a:stretch>
        </p:blipFill>
        <p:spPr>
          <a:xfrm>
            <a:off x="1724025" y="1367896"/>
            <a:ext cx="5695950" cy="3028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82" name="Shape 1182"/>
        <p:cNvGrpSpPr/>
        <p:nvPr/>
      </p:nvGrpSpPr>
      <p:grpSpPr>
        <a:xfrm>
          <a:off x="0" y="0"/>
          <a:ext cx="0" cy="0"/>
          <a:chOff x="0" y="0"/>
          <a:chExt cx="0" cy="0"/>
        </a:xfrm>
      </p:grpSpPr>
      <p:sp>
        <p:nvSpPr>
          <p:cNvPr id="1183" name="Google Shape;1183;p131"/>
          <p:cNvSpPr txBox="1"/>
          <p:nvPr>
            <p:ph type="ctrTitle"/>
          </p:nvPr>
        </p:nvSpPr>
        <p:spPr>
          <a:xfrm>
            <a:off x="397775" y="4564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Two Strategies</a:t>
            </a:r>
            <a:endParaRPr b="0" sz="3200">
              <a:solidFill>
                <a:srgbClr val="595959"/>
              </a:solidFill>
              <a:latin typeface="Hepta Slab"/>
              <a:ea typeface="Hepta Slab"/>
              <a:cs typeface="Hepta Slab"/>
              <a:sym typeface="Hepta Slab"/>
            </a:endParaRPr>
          </a:p>
        </p:txBody>
      </p:sp>
      <p:sp>
        <p:nvSpPr>
          <p:cNvPr id="1184" name="Google Shape;1184;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85" name="Google Shape;1185;p131"/>
          <p:cNvSpPr txBox="1"/>
          <p:nvPr/>
        </p:nvSpPr>
        <p:spPr>
          <a:xfrm>
            <a:off x="562175" y="1172650"/>
            <a:ext cx="76080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Livvic"/>
                <a:ea typeface="Livvic"/>
                <a:cs typeface="Livvic"/>
                <a:sym typeface="Livvic"/>
              </a:rPr>
              <a:t>2. Find the value of each expression. Show or explain your reasoning.</a:t>
            </a:r>
            <a:endParaRPr b="1" sz="1500">
              <a:latin typeface="Livvic"/>
              <a:ea typeface="Livvic"/>
              <a:cs typeface="Livvic"/>
              <a:sym typeface="Livvic"/>
            </a:endParaRPr>
          </a:p>
        </p:txBody>
      </p:sp>
      <p:pic>
        <p:nvPicPr>
          <p:cNvPr id="1186" name="Google Shape;1186;p131"/>
          <p:cNvPicPr preferRelativeResize="0"/>
          <p:nvPr/>
        </p:nvPicPr>
        <p:blipFill>
          <a:blip r:embed="rId3">
            <a:alphaModFix/>
          </a:blip>
          <a:stretch>
            <a:fillRect/>
          </a:stretch>
        </p:blipFill>
        <p:spPr>
          <a:xfrm>
            <a:off x="1618813" y="1892650"/>
            <a:ext cx="5494726" cy="2701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90" name="Shape 1190"/>
        <p:cNvGrpSpPr/>
        <p:nvPr/>
      </p:nvGrpSpPr>
      <p:grpSpPr>
        <a:xfrm>
          <a:off x="0" y="0"/>
          <a:ext cx="0" cy="0"/>
          <a:chOff x="0" y="0"/>
          <a:chExt cx="0" cy="0"/>
        </a:xfrm>
      </p:grpSpPr>
      <p:sp>
        <p:nvSpPr>
          <p:cNvPr id="1191" name="Google Shape;1191;p132"/>
          <p:cNvSpPr/>
          <p:nvPr/>
        </p:nvSpPr>
        <p:spPr>
          <a:xfrm flipH="1">
            <a:off x="1607340" y="1786550"/>
            <a:ext cx="3321835" cy="200678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32"/>
          <p:cNvSpPr txBox="1"/>
          <p:nvPr/>
        </p:nvSpPr>
        <p:spPr>
          <a:xfrm>
            <a:off x="2121713" y="2102038"/>
            <a:ext cx="2550300" cy="13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What were some strategies that were helpful as you multiplied one-digit whole numbers by multiples of 10?</a:t>
            </a:r>
            <a:endParaRPr b="1" sz="1200">
              <a:latin typeface="Quicksand"/>
              <a:ea typeface="Quicksand"/>
              <a:cs typeface="Quicksand"/>
              <a:sym typeface="Quicksand"/>
            </a:endParaRPr>
          </a:p>
        </p:txBody>
      </p:sp>
      <p:sp>
        <p:nvSpPr>
          <p:cNvPr id="1193" name="Google Shape;1193;p13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94" name="Google Shape;1194;p132"/>
          <p:cNvPicPr preferRelativeResize="0"/>
          <p:nvPr/>
        </p:nvPicPr>
        <p:blipFill>
          <a:blip r:embed="rId3">
            <a:alphaModFix/>
          </a:blip>
          <a:stretch>
            <a:fillRect/>
          </a:stretch>
        </p:blipFill>
        <p:spPr>
          <a:xfrm>
            <a:off x="5235690" y="2852350"/>
            <a:ext cx="2366825" cy="1488675"/>
          </a:xfrm>
          <a:prstGeom prst="rect">
            <a:avLst/>
          </a:prstGeom>
          <a:noFill/>
          <a:ln>
            <a:noFill/>
          </a:ln>
        </p:spPr>
      </p:pic>
      <p:sp>
        <p:nvSpPr>
          <p:cNvPr id="1195" name="Google Shape;1195;p132"/>
          <p:cNvSpPr txBox="1"/>
          <p:nvPr/>
        </p:nvSpPr>
        <p:spPr>
          <a:xfrm>
            <a:off x="1199125" y="486800"/>
            <a:ext cx="64845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Today we multiplied one-digit whole numbers by multiples of 10. How did thinking about tens help us find the value of products that were larger than we had found before? </a:t>
            </a:r>
            <a:endParaRPr sz="1800">
              <a:latin typeface="Quicksand"/>
              <a:ea typeface="Quicksand"/>
              <a:cs typeface="Quicksand"/>
              <a:sym typeface="Quicksand"/>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99" name="Shape 1199"/>
        <p:cNvGrpSpPr/>
        <p:nvPr/>
      </p:nvGrpSpPr>
      <p:grpSpPr>
        <a:xfrm>
          <a:off x="0" y="0"/>
          <a:ext cx="0" cy="0"/>
          <a:chOff x="0" y="0"/>
          <a:chExt cx="0" cy="0"/>
        </a:xfrm>
      </p:grpSpPr>
      <p:sp>
        <p:nvSpPr>
          <p:cNvPr id="1200" name="Google Shape;1200;p133"/>
          <p:cNvSpPr txBox="1"/>
          <p:nvPr>
            <p:ph type="ctrTitle"/>
          </p:nvPr>
        </p:nvSpPr>
        <p:spPr>
          <a:xfrm>
            <a:off x="413550" y="1918775"/>
            <a:ext cx="8316900" cy="73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Multiplying Numbers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Larger than 20</a:t>
            </a:r>
            <a:endParaRPr sz="4000">
              <a:solidFill>
                <a:srgbClr val="434343"/>
              </a:solidFill>
              <a:latin typeface="Hepta Slab"/>
              <a:ea typeface="Hepta Slab"/>
              <a:cs typeface="Hepta Slab"/>
              <a:sym typeface="Hepta Slab"/>
            </a:endParaRPr>
          </a:p>
        </p:txBody>
      </p:sp>
      <p:sp>
        <p:nvSpPr>
          <p:cNvPr id="1201" name="Google Shape;1201;p133"/>
          <p:cNvSpPr txBox="1"/>
          <p:nvPr/>
        </p:nvSpPr>
        <p:spPr>
          <a:xfrm>
            <a:off x="2423475" y="26516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numbers that are larger than 20.</a:t>
            </a:r>
            <a:endParaRPr>
              <a:latin typeface="Quicksand"/>
              <a:ea typeface="Quicksand"/>
              <a:cs typeface="Quicksand"/>
              <a:sym typeface="Quicksand"/>
            </a:endParaRPr>
          </a:p>
        </p:txBody>
      </p:sp>
      <p:sp>
        <p:nvSpPr>
          <p:cNvPr id="1202" name="Google Shape;1202;p133"/>
          <p:cNvSpPr/>
          <p:nvPr/>
        </p:nvSpPr>
        <p:spPr>
          <a:xfrm>
            <a:off x="1854127" y="26516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3.OA.B.5</a:t>
            </a:r>
            <a:endParaRPr sz="1100">
              <a:latin typeface="Quicksand"/>
              <a:ea typeface="Quicksand"/>
              <a:cs typeface="Quicksand"/>
              <a:sym typeface="Quicksand"/>
            </a:endParaRPr>
          </a:p>
        </p:txBody>
      </p:sp>
      <p:sp>
        <p:nvSpPr>
          <p:cNvPr id="1204" name="Google Shape;1204;p13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8" name="Shape 1208"/>
        <p:cNvGrpSpPr/>
        <p:nvPr/>
      </p:nvGrpSpPr>
      <p:grpSpPr>
        <a:xfrm>
          <a:off x="0" y="0"/>
          <a:ext cx="0" cy="0"/>
          <a:chOff x="0" y="0"/>
          <a:chExt cx="0" cy="0"/>
        </a:xfrm>
      </p:grpSpPr>
      <p:sp>
        <p:nvSpPr>
          <p:cNvPr id="1209" name="Google Shape;1209;p134"/>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Multiplying Twenties</a:t>
            </a:r>
            <a:endParaRPr b="0" sz="2900">
              <a:solidFill>
                <a:srgbClr val="595959"/>
              </a:solidFill>
              <a:latin typeface="Hepta Slab"/>
              <a:ea typeface="Hepta Slab"/>
              <a:cs typeface="Hepta Slab"/>
              <a:sym typeface="Hepta Slab"/>
            </a:endParaRPr>
          </a:p>
        </p:txBody>
      </p:sp>
      <p:sp>
        <p:nvSpPr>
          <p:cNvPr id="1210" name="Google Shape;1210;p1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11" name="Google Shape;1211;p134"/>
          <p:cNvSpPr txBox="1"/>
          <p:nvPr/>
        </p:nvSpPr>
        <p:spPr>
          <a:xfrm>
            <a:off x="5312713" y="1818025"/>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1212" name="Google Shape;1212;p134"/>
          <p:cNvGraphicFramePr/>
          <p:nvPr/>
        </p:nvGraphicFramePr>
        <p:xfrm>
          <a:off x="4919525" y="2353825"/>
          <a:ext cx="3000000" cy="3000000"/>
        </p:xfrm>
        <a:graphic>
          <a:graphicData uri="http://schemas.openxmlformats.org/drawingml/2006/table">
            <a:tbl>
              <a:tblPr>
                <a:noFill/>
                <a:tableStyleId>{B0011A8E-DB5F-484F-82D4-FC88C3191A77}</a:tableStyleId>
              </a:tblPr>
              <a:tblGrid>
                <a:gridCol w="1117425"/>
                <a:gridCol w="1117425"/>
                <a:gridCol w="1117425"/>
              </a:tblGrid>
              <a:tr h="65880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9123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213" name="Google Shape;1213;p134"/>
          <p:cNvPicPr preferRelativeResize="0"/>
          <p:nvPr/>
        </p:nvPicPr>
        <p:blipFill>
          <a:blip r:embed="rId3">
            <a:alphaModFix/>
          </a:blip>
          <a:stretch>
            <a:fillRect/>
          </a:stretch>
        </p:blipFill>
        <p:spPr>
          <a:xfrm>
            <a:off x="741775" y="1881225"/>
            <a:ext cx="3352275" cy="1603262"/>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7" name="Shape 1217"/>
        <p:cNvGrpSpPr/>
        <p:nvPr/>
      </p:nvGrpSpPr>
      <p:grpSpPr>
        <a:xfrm>
          <a:off x="0" y="0"/>
          <a:ext cx="0" cy="0"/>
          <a:chOff x="0" y="0"/>
          <a:chExt cx="0" cy="0"/>
        </a:xfrm>
      </p:grpSpPr>
      <p:sp>
        <p:nvSpPr>
          <p:cNvPr id="1218" name="Google Shape;1218;p135"/>
          <p:cNvSpPr txBox="1"/>
          <p:nvPr>
            <p:ph type="ctrTitle"/>
          </p:nvPr>
        </p:nvSpPr>
        <p:spPr>
          <a:xfrm>
            <a:off x="362275" y="4377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solidFill>
                  <a:srgbClr val="666666"/>
                </a:solidFill>
                <a:latin typeface="Hepta Slab"/>
                <a:ea typeface="Hepta Slab"/>
                <a:cs typeface="Hepta Slab"/>
                <a:sym typeface="Hepta Slab"/>
              </a:rPr>
              <a:t>Analyze and Try</a:t>
            </a:r>
            <a:endParaRPr b="0" sz="3300">
              <a:solidFill>
                <a:srgbClr val="666666"/>
              </a:solidFill>
              <a:latin typeface="Hepta Slab"/>
              <a:ea typeface="Hepta Slab"/>
              <a:cs typeface="Hepta Slab"/>
              <a:sym typeface="Hepta Slab"/>
            </a:endParaRPr>
          </a:p>
        </p:txBody>
      </p:sp>
      <p:sp>
        <p:nvSpPr>
          <p:cNvPr id="1219" name="Google Shape;1219;p1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20" name="Google Shape;1220;p135"/>
          <p:cNvSpPr txBox="1"/>
          <p:nvPr/>
        </p:nvSpPr>
        <p:spPr>
          <a:xfrm>
            <a:off x="578650" y="1446600"/>
            <a:ext cx="3579000" cy="22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Livvic"/>
                <a:ea typeface="Livvic"/>
                <a:cs typeface="Livvic"/>
                <a:sym typeface="Livvic"/>
              </a:rPr>
              <a:t>1. Andre is multiplying 2 × 37. His first step is shown. What would he do next to find the product? Show or explain your reasoning.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ctr">
              <a:spcBef>
                <a:spcPts val="0"/>
              </a:spcBef>
              <a:spcAft>
                <a:spcPts val="0"/>
              </a:spcAft>
              <a:buNone/>
            </a:pPr>
            <a:r>
              <a:rPr lang="en" sz="2000">
                <a:latin typeface="Livvic"/>
                <a:ea typeface="Livvic"/>
                <a:cs typeface="Livvic"/>
                <a:sym typeface="Livvic"/>
              </a:rPr>
              <a:t>2 </a:t>
            </a:r>
            <a:r>
              <a:rPr lang="en" sz="2000">
                <a:solidFill>
                  <a:schemeClr val="dk1"/>
                </a:solidFill>
                <a:latin typeface="Livvic"/>
                <a:ea typeface="Livvic"/>
                <a:cs typeface="Livvic"/>
                <a:sym typeface="Livvic"/>
              </a:rPr>
              <a:t>× 30 = 60</a:t>
            </a:r>
            <a:endParaRPr sz="2000">
              <a:latin typeface="Livvic"/>
              <a:ea typeface="Livvic"/>
              <a:cs typeface="Livvic"/>
              <a:sym typeface="Livvic"/>
            </a:endParaRPr>
          </a:p>
        </p:txBody>
      </p:sp>
      <p:sp>
        <p:nvSpPr>
          <p:cNvPr id="1221" name="Google Shape;1221;p135"/>
          <p:cNvSpPr txBox="1"/>
          <p:nvPr/>
        </p:nvSpPr>
        <p:spPr>
          <a:xfrm>
            <a:off x="4674400" y="1382300"/>
            <a:ext cx="3579000" cy="22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Livvic"/>
                <a:ea typeface="Livvic"/>
                <a:cs typeface="Livvic"/>
                <a:sym typeface="Livvic"/>
              </a:rPr>
              <a:t>2. Use Andre’s method to find the value of the expressions. Show or explain your reasoning.</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355600" lvl="0" marL="914400" rtl="0" algn="l">
              <a:spcBef>
                <a:spcPts val="0"/>
              </a:spcBef>
              <a:spcAft>
                <a:spcPts val="0"/>
              </a:spcAft>
              <a:buSzPts val="2000"/>
              <a:buFont typeface="Livvic"/>
              <a:buAutoNum type="alphaLcPeriod"/>
            </a:pPr>
            <a:r>
              <a:rPr lang="en" sz="2000">
                <a:latin typeface="Livvic"/>
                <a:ea typeface="Livvic"/>
                <a:cs typeface="Livvic"/>
                <a:sym typeface="Livvic"/>
              </a:rPr>
              <a:t>2 </a:t>
            </a:r>
            <a:r>
              <a:rPr lang="en" sz="2000">
                <a:solidFill>
                  <a:schemeClr val="dk1"/>
                </a:solidFill>
                <a:latin typeface="Livvic"/>
                <a:ea typeface="Livvic"/>
                <a:cs typeface="Livvic"/>
                <a:sym typeface="Livvic"/>
              </a:rPr>
              <a:t>× 43 </a:t>
            </a:r>
            <a:endParaRPr sz="2000">
              <a:solidFill>
                <a:schemeClr val="dk1"/>
              </a:solidFill>
              <a:latin typeface="Livvic"/>
              <a:ea typeface="Livvic"/>
              <a:cs typeface="Livvic"/>
              <a:sym typeface="Livvic"/>
            </a:endParaRPr>
          </a:p>
          <a:p>
            <a:pPr indent="-355600" lvl="0" marL="914400" rtl="0" algn="l">
              <a:spcBef>
                <a:spcPts val="1000"/>
              </a:spcBef>
              <a:spcAft>
                <a:spcPts val="0"/>
              </a:spcAft>
              <a:buClr>
                <a:schemeClr val="dk1"/>
              </a:buClr>
              <a:buSzPts val="2000"/>
              <a:buFont typeface="Livvic"/>
              <a:buAutoNum type="alphaLcPeriod"/>
            </a:pPr>
            <a:r>
              <a:rPr lang="en" sz="2000">
                <a:solidFill>
                  <a:schemeClr val="dk1"/>
                </a:solidFill>
                <a:latin typeface="Livvic"/>
                <a:ea typeface="Livvic"/>
                <a:cs typeface="Livvic"/>
                <a:sym typeface="Livvic"/>
              </a:rPr>
              <a:t>4 × 22</a:t>
            </a:r>
            <a:endParaRPr sz="2000">
              <a:solidFill>
                <a:schemeClr val="dk1"/>
              </a:solidFill>
              <a:latin typeface="Livvic"/>
              <a:ea typeface="Livvic"/>
              <a:cs typeface="Livvic"/>
              <a:sym typeface="Livvic"/>
            </a:endParaRPr>
          </a:p>
          <a:p>
            <a:pPr indent="-355600" lvl="0" marL="914400" rtl="0" algn="l">
              <a:spcBef>
                <a:spcPts val="1000"/>
              </a:spcBef>
              <a:spcAft>
                <a:spcPts val="1000"/>
              </a:spcAft>
              <a:buClr>
                <a:schemeClr val="dk1"/>
              </a:buClr>
              <a:buSzPts val="2000"/>
              <a:buFont typeface="Livvic"/>
              <a:buAutoNum type="alphaLcPeriod"/>
            </a:pPr>
            <a:r>
              <a:rPr lang="en" sz="2000">
                <a:solidFill>
                  <a:schemeClr val="dk1"/>
                </a:solidFill>
                <a:latin typeface="Livvic"/>
                <a:ea typeface="Livvic"/>
                <a:cs typeface="Livvic"/>
                <a:sym typeface="Livvic"/>
              </a:rPr>
              <a:t>3 × 28</a:t>
            </a:r>
            <a:endParaRPr sz="2000">
              <a:solidFill>
                <a:schemeClr val="dk1"/>
              </a:solidFill>
              <a:latin typeface="Livvic"/>
              <a:ea typeface="Livvic"/>
              <a:cs typeface="Livvic"/>
              <a:sym typeface="Livvic"/>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25" name="Shape 1225"/>
        <p:cNvGrpSpPr/>
        <p:nvPr/>
      </p:nvGrpSpPr>
      <p:grpSpPr>
        <a:xfrm>
          <a:off x="0" y="0"/>
          <a:ext cx="0" cy="0"/>
          <a:chOff x="0" y="0"/>
          <a:chExt cx="0" cy="0"/>
        </a:xfrm>
      </p:grpSpPr>
      <p:sp>
        <p:nvSpPr>
          <p:cNvPr id="1226" name="Google Shape;1226;p136"/>
          <p:cNvSpPr txBox="1"/>
          <p:nvPr>
            <p:ph type="ctrTitle"/>
          </p:nvPr>
        </p:nvSpPr>
        <p:spPr>
          <a:xfrm>
            <a:off x="53077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Play Close to 100, Multiplication</a:t>
            </a:r>
            <a:endParaRPr b="0" sz="2600">
              <a:solidFill>
                <a:srgbClr val="666666"/>
              </a:solidFill>
              <a:latin typeface="Hepta Slab"/>
              <a:ea typeface="Hepta Slab"/>
              <a:cs typeface="Hepta Slab"/>
              <a:sym typeface="Hepta Slab"/>
            </a:endParaRPr>
          </a:p>
        </p:txBody>
      </p:sp>
      <p:sp>
        <p:nvSpPr>
          <p:cNvPr id="1227" name="Google Shape;1227;p1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28" name="Google Shape;1228;p136"/>
          <p:cNvSpPr txBox="1"/>
          <p:nvPr/>
        </p:nvSpPr>
        <p:spPr>
          <a:xfrm>
            <a:off x="514350" y="1082275"/>
            <a:ext cx="4350600" cy="358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Play Close to 100, Multiplication with a partner.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457200" rtl="0" algn="l">
              <a:spcBef>
                <a:spcPts val="0"/>
              </a:spcBef>
              <a:spcAft>
                <a:spcPts val="0"/>
              </a:spcAft>
              <a:buNone/>
            </a:pPr>
            <a:r>
              <a:rPr lang="en">
                <a:latin typeface="Livvic"/>
                <a:ea typeface="Livvic"/>
                <a:cs typeface="Livvic"/>
                <a:sym typeface="Livvic"/>
              </a:rPr>
              <a:t>1. Place the cards face down. </a:t>
            </a:r>
            <a:endParaRPr>
              <a:latin typeface="Livvic"/>
              <a:ea typeface="Livvic"/>
              <a:cs typeface="Livvic"/>
              <a:sym typeface="Livvic"/>
            </a:endParaRPr>
          </a:p>
          <a:p>
            <a:pPr indent="0" lvl="0" marL="457200" rtl="0" algn="l">
              <a:spcBef>
                <a:spcPts val="1000"/>
              </a:spcBef>
              <a:spcAft>
                <a:spcPts val="0"/>
              </a:spcAft>
              <a:buNone/>
            </a:pPr>
            <a:r>
              <a:rPr lang="en">
                <a:latin typeface="Livvic"/>
                <a:ea typeface="Livvic"/>
                <a:cs typeface="Livvic"/>
                <a:sym typeface="Livvic"/>
              </a:rPr>
              <a:t>2. Each player draws 4 cards. </a:t>
            </a:r>
            <a:endParaRPr>
              <a:latin typeface="Livvic"/>
              <a:ea typeface="Livvic"/>
              <a:cs typeface="Livvic"/>
              <a:sym typeface="Livvic"/>
            </a:endParaRPr>
          </a:p>
          <a:p>
            <a:pPr indent="0" lvl="0" marL="457200" rtl="0" algn="l">
              <a:spcBef>
                <a:spcPts val="1000"/>
              </a:spcBef>
              <a:spcAft>
                <a:spcPts val="0"/>
              </a:spcAft>
              <a:buNone/>
            </a:pPr>
            <a:r>
              <a:rPr lang="en">
                <a:latin typeface="Livvic"/>
                <a:ea typeface="Livvic"/>
                <a:cs typeface="Livvic"/>
                <a:sym typeface="Livvic"/>
              </a:rPr>
              <a:t>3. Each player chooses 2 cards to complete the expression to make a value as close to 100 as possible. Write the 2 digits and the product. </a:t>
            </a:r>
            <a:endParaRPr>
              <a:latin typeface="Livvic"/>
              <a:ea typeface="Livvic"/>
              <a:cs typeface="Livvic"/>
              <a:sym typeface="Livvic"/>
            </a:endParaRPr>
          </a:p>
          <a:p>
            <a:pPr indent="0" lvl="0" marL="457200" rtl="0" algn="l">
              <a:spcBef>
                <a:spcPts val="1000"/>
              </a:spcBef>
              <a:spcAft>
                <a:spcPts val="0"/>
              </a:spcAft>
              <a:buNone/>
            </a:pPr>
            <a:r>
              <a:rPr lang="en">
                <a:latin typeface="Livvic"/>
                <a:ea typeface="Livvic"/>
                <a:cs typeface="Livvic"/>
                <a:sym typeface="Livvic"/>
              </a:rPr>
              <a:t>4. Player closest to 100 wins. </a:t>
            </a:r>
            <a:endParaRPr>
              <a:latin typeface="Livvic"/>
              <a:ea typeface="Livvic"/>
              <a:cs typeface="Livvic"/>
              <a:sym typeface="Livvic"/>
            </a:endParaRPr>
          </a:p>
          <a:p>
            <a:pPr indent="0" lvl="0" marL="457200" rtl="0" algn="l">
              <a:spcBef>
                <a:spcPts val="1000"/>
              </a:spcBef>
              <a:spcAft>
                <a:spcPts val="1000"/>
              </a:spcAft>
              <a:buNone/>
            </a:pPr>
            <a:r>
              <a:rPr lang="en">
                <a:latin typeface="Livvic"/>
                <a:ea typeface="Livvic"/>
                <a:cs typeface="Livvic"/>
                <a:sym typeface="Livvic"/>
              </a:rPr>
              <a:t>5. Play 5 rounds. Player who wins the most rounds wins.</a:t>
            </a:r>
            <a:endParaRPr>
              <a:latin typeface="Livvic"/>
              <a:ea typeface="Livvic"/>
              <a:cs typeface="Livvic"/>
              <a:sym typeface="Livvic"/>
            </a:endParaRPr>
          </a:p>
        </p:txBody>
      </p:sp>
      <p:pic>
        <p:nvPicPr>
          <p:cNvPr id="1229" name="Google Shape;1229;p136"/>
          <p:cNvPicPr preferRelativeResize="0"/>
          <p:nvPr/>
        </p:nvPicPr>
        <p:blipFill>
          <a:blip r:embed="rId3">
            <a:alphaModFix/>
          </a:blip>
          <a:stretch>
            <a:fillRect/>
          </a:stretch>
        </p:blipFill>
        <p:spPr>
          <a:xfrm>
            <a:off x="4953075" y="954075"/>
            <a:ext cx="1463101" cy="3718000"/>
          </a:xfrm>
          <a:prstGeom prst="rect">
            <a:avLst/>
          </a:prstGeom>
          <a:noFill/>
          <a:ln cap="flat" cmpd="sng" w="19050">
            <a:solidFill>
              <a:schemeClr val="dk2"/>
            </a:solidFill>
            <a:prstDash val="solid"/>
            <a:round/>
            <a:headEnd len="sm" w="sm" type="none"/>
            <a:tailEnd len="sm" w="sm" type="none"/>
          </a:ln>
        </p:spPr>
      </p:pic>
      <p:pic>
        <p:nvPicPr>
          <p:cNvPr id="1230" name="Google Shape;1230;p136"/>
          <p:cNvPicPr preferRelativeResize="0"/>
          <p:nvPr/>
        </p:nvPicPr>
        <p:blipFill>
          <a:blip r:embed="rId4">
            <a:alphaModFix/>
          </a:blip>
          <a:stretch>
            <a:fillRect/>
          </a:stretch>
        </p:blipFill>
        <p:spPr>
          <a:xfrm>
            <a:off x="6568576" y="1117509"/>
            <a:ext cx="1319749" cy="351933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4" name="Shape 1234"/>
        <p:cNvGrpSpPr/>
        <p:nvPr/>
      </p:nvGrpSpPr>
      <p:grpSpPr>
        <a:xfrm>
          <a:off x="0" y="0"/>
          <a:ext cx="0" cy="0"/>
          <a:chOff x="0" y="0"/>
          <a:chExt cx="0" cy="0"/>
        </a:xfrm>
      </p:grpSpPr>
      <p:sp>
        <p:nvSpPr>
          <p:cNvPr id="1235" name="Google Shape;1235;p13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36" name="Google Shape;1236;p137"/>
          <p:cNvPicPr preferRelativeResize="0"/>
          <p:nvPr/>
        </p:nvPicPr>
        <p:blipFill>
          <a:blip r:embed="rId3">
            <a:alphaModFix/>
          </a:blip>
          <a:stretch>
            <a:fillRect/>
          </a:stretch>
        </p:blipFill>
        <p:spPr>
          <a:xfrm>
            <a:off x="3340853" y="2898225"/>
            <a:ext cx="2462300" cy="1548725"/>
          </a:xfrm>
          <a:prstGeom prst="rect">
            <a:avLst/>
          </a:prstGeom>
          <a:noFill/>
          <a:ln>
            <a:noFill/>
          </a:ln>
        </p:spPr>
      </p:pic>
      <p:sp>
        <p:nvSpPr>
          <p:cNvPr id="1237" name="Google Shape;1237;p137"/>
          <p:cNvSpPr txBox="1"/>
          <p:nvPr/>
        </p:nvSpPr>
        <p:spPr>
          <a:xfrm>
            <a:off x="629675" y="615375"/>
            <a:ext cx="71733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Today we finished with a game where you were able to use strategies you’ve learned to multiply larger numbers. How have the strategies you use to multiply changed over the last few lessons?</a:t>
            </a:r>
            <a:endParaRPr sz="2200">
              <a:latin typeface="Quicksand"/>
              <a:ea typeface="Quicksand"/>
              <a:cs typeface="Quicksand"/>
              <a:sym typeface="Quicksand"/>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41" name="Shape 1241"/>
        <p:cNvGrpSpPr/>
        <p:nvPr/>
      </p:nvGrpSpPr>
      <p:grpSpPr>
        <a:xfrm>
          <a:off x="0" y="0"/>
          <a:ext cx="0" cy="0"/>
          <a:chOff x="0" y="0"/>
          <a:chExt cx="0" cy="0"/>
        </a:xfrm>
      </p:grpSpPr>
      <p:sp>
        <p:nvSpPr>
          <p:cNvPr id="1242" name="Google Shape;1242;p138"/>
          <p:cNvSpPr txBox="1"/>
          <p:nvPr>
            <p:ph type="ctrTitle"/>
          </p:nvPr>
        </p:nvSpPr>
        <p:spPr>
          <a:xfrm>
            <a:off x="413550" y="1918775"/>
            <a:ext cx="8316900" cy="73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Use the Four Operations to Solve Problems</a:t>
            </a:r>
            <a:endParaRPr sz="4000">
              <a:solidFill>
                <a:srgbClr val="434343"/>
              </a:solidFill>
              <a:latin typeface="Hepta Slab"/>
              <a:ea typeface="Hepta Slab"/>
              <a:cs typeface="Hepta Slab"/>
              <a:sym typeface="Hepta Slab"/>
            </a:endParaRPr>
          </a:p>
        </p:txBody>
      </p:sp>
      <p:sp>
        <p:nvSpPr>
          <p:cNvPr id="1243" name="Google Shape;1243;p138"/>
          <p:cNvSpPr txBox="1"/>
          <p:nvPr/>
        </p:nvSpPr>
        <p:spPr>
          <a:xfrm>
            <a:off x="2535775" y="26516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the four operations to solve problems.</a:t>
            </a:r>
            <a:endParaRPr>
              <a:latin typeface="Quicksand"/>
              <a:ea typeface="Quicksand"/>
              <a:cs typeface="Quicksand"/>
              <a:sym typeface="Quicksand"/>
            </a:endParaRPr>
          </a:p>
        </p:txBody>
      </p:sp>
      <p:sp>
        <p:nvSpPr>
          <p:cNvPr id="1244" name="Google Shape;1244;p138"/>
          <p:cNvSpPr/>
          <p:nvPr/>
        </p:nvSpPr>
        <p:spPr>
          <a:xfrm>
            <a:off x="1929852" y="26516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3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3.OA.B.5, 3.OA.D.8</a:t>
            </a:r>
            <a:endParaRPr sz="1100">
              <a:latin typeface="Quicksand"/>
              <a:ea typeface="Quicksand"/>
              <a:cs typeface="Quicksand"/>
              <a:sym typeface="Quicksand"/>
            </a:endParaRPr>
          </a:p>
        </p:txBody>
      </p:sp>
      <p:sp>
        <p:nvSpPr>
          <p:cNvPr id="1246" name="Google Shape;1246;p13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50" name="Shape 1250"/>
        <p:cNvGrpSpPr/>
        <p:nvPr/>
      </p:nvGrpSpPr>
      <p:grpSpPr>
        <a:xfrm>
          <a:off x="0" y="0"/>
          <a:ext cx="0" cy="0"/>
          <a:chOff x="0" y="0"/>
          <a:chExt cx="0" cy="0"/>
        </a:xfrm>
      </p:grpSpPr>
      <p:sp>
        <p:nvSpPr>
          <p:cNvPr id="1251" name="Google Shape;1251;p139"/>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252" name="Google Shape;1252;p13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53" name="Google Shape;1253;p139"/>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54" name="Google Shape;1254;p139"/>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55" name="Google Shape;1255;p139"/>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39"/>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7" name="Google Shape;1257;p139"/>
          <p:cNvPicPr preferRelativeResize="0"/>
          <p:nvPr/>
        </p:nvPicPr>
        <p:blipFill>
          <a:blip r:embed="rId3">
            <a:alphaModFix/>
          </a:blip>
          <a:stretch>
            <a:fillRect/>
          </a:stretch>
        </p:blipFill>
        <p:spPr>
          <a:xfrm>
            <a:off x="1095375" y="2887825"/>
            <a:ext cx="7096125" cy="1000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1" name="Shape 1261"/>
        <p:cNvGrpSpPr/>
        <p:nvPr/>
      </p:nvGrpSpPr>
      <p:grpSpPr>
        <a:xfrm>
          <a:off x="0" y="0"/>
          <a:ext cx="0" cy="0"/>
          <a:chOff x="0" y="0"/>
          <a:chExt cx="0" cy="0"/>
        </a:xfrm>
      </p:grpSpPr>
      <p:sp>
        <p:nvSpPr>
          <p:cNvPr id="1262" name="Google Shape;1262;p140"/>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263" name="Google Shape;1263;p1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64" name="Google Shape;1264;p140"/>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65" name="Google Shape;1265;p140"/>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66" name="Google Shape;1266;p140"/>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40"/>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8" name="Google Shape;1268;p140"/>
          <p:cNvPicPr preferRelativeResize="0"/>
          <p:nvPr/>
        </p:nvPicPr>
        <p:blipFill>
          <a:blip r:embed="rId3">
            <a:alphaModFix/>
          </a:blip>
          <a:stretch>
            <a:fillRect/>
          </a:stretch>
        </p:blipFill>
        <p:spPr>
          <a:xfrm>
            <a:off x="1738313" y="2761650"/>
            <a:ext cx="5667375" cy="1104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72" name="Shape 1272"/>
        <p:cNvGrpSpPr/>
        <p:nvPr/>
      </p:nvGrpSpPr>
      <p:grpSpPr>
        <a:xfrm>
          <a:off x="0" y="0"/>
          <a:ext cx="0" cy="0"/>
          <a:chOff x="0" y="0"/>
          <a:chExt cx="0" cy="0"/>
        </a:xfrm>
      </p:grpSpPr>
      <p:sp>
        <p:nvSpPr>
          <p:cNvPr id="1273" name="Google Shape;1273;p141"/>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274" name="Google Shape;1274;p1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75" name="Google Shape;1275;p141"/>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76" name="Google Shape;1276;p141"/>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77" name="Google Shape;1277;p141"/>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41"/>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79" name="Google Shape;1279;p141"/>
          <p:cNvPicPr preferRelativeResize="0"/>
          <p:nvPr/>
        </p:nvPicPr>
        <p:blipFill>
          <a:blip r:embed="rId3">
            <a:alphaModFix/>
          </a:blip>
          <a:stretch>
            <a:fillRect/>
          </a:stretch>
        </p:blipFill>
        <p:spPr>
          <a:xfrm>
            <a:off x="1512300" y="2855675"/>
            <a:ext cx="5924550" cy="914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83" name="Shape 1283"/>
        <p:cNvGrpSpPr/>
        <p:nvPr/>
      </p:nvGrpSpPr>
      <p:grpSpPr>
        <a:xfrm>
          <a:off x="0" y="0"/>
          <a:ext cx="0" cy="0"/>
          <a:chOff x="0" y="0"/>
          <a:chExt cx="0" cy="0"/>
        </a:xfrm>
      </p:grpSpPr>
      <p:sp>
        <p:nvSpPr>
          <p:cNvPr id="1284" name="Google Shape;1284;p142"/>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285" name="Google Shape;1285;p1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86" name="Google Shape;1286;p142"/>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87" name="Google Shape;1287;p142"/>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88" name="Google Shape;1288;p142"/>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42"/>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90" name="Google Shape;1290;p142"/>
          <p:cNvPicPr preferRelativeResize="0"/>
          <p:nvPr/>
        </p:nvPicPr>
        <p:blipFill>
          <a:blip r:embed="rId3">
            <a:alphaModFix/>
          </a:blip>
          <a:stretch>
            <a:fillRect/>
          </a:stretch>
        </p:blipFill>
        <p:spPr>
          <a:xfrm>
            <a:off x="1655175" y="2761650"/>
            <a:ext cx="5638800" cy="1019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94" name="Shape 1294"/>
        <p:cNvGrpSpPr/>
        <p:nvPr/>
      </p:nvGrpSpPr>
      <p:grpSpPr>
        <a:xfrm>
          <a:off x="0" y="0"/>
          <a:ext cx="0" cy="0"/>
          <a:chOff x="0" y="0"/>
          <a:chExt cx="0" cy="0"/>
        </a:xfrm>
      </p:grpSpPr>
      <p:sp>
        <p:nvSpPr>
          <p:cNvPr id="1295" name="Google Shape;1295;p143"/>
          <p:cNvSpPr txBox="1"/>
          <p:nvPr>
            <p:ph type="ctrTitle"/>
          </p:nvPr>
        </p:nvSpPr>
        <p:spPr>
          <a:xfrm>
            <a:off x="578650" y="332850"/>
            <a:ext cx="67470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 Questions about a Situation </a:t>
            </a:r>
            <a:endParaRPr b="0" sz="3000">
              <a:solidFill>
                <a:srgbClr val="666666"/>
              </a:solidFill>
              <a:latin typeface="Hepta Slab"/>
              <a:ea typeface="Hepta Slab"/>
              <a:cs typeface="Hepta Slab"/>
              <a:sym typeface="Hepta Slab"/>
            </a:endParaRPr>
          </a:p>
        </p:txBody>
      </p:sp>
      <p:sp>
        <p:nvSpPr>
          <p:cNvPr id="1296" name="Google Shape;1296;p1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97" name="Google Shape;1297;p143"/>
          <p:cNvSpPr txBox="1"/>
          <p:nvPr/>
        </p:nvSpPr>
        <p:spPr>
          <a:xfrm>
            <a:off x="664375" y="1253725"/>
            <a:ext cx="7361700" cy="5037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lang="en" sz="1700">
                <a:latin typeface="Livvic"/>
                <a:ea typeface="Livvic"/>
                <a:cs typeface="Livvic"/>
                <a:sym typeface="Livvic"/>
              </a:rPr>
              <a:t>What questions could you ask about this situation?</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There are 142 guests at a party. All the guests are in 2 rooms. Room A has 94 guests. Room B has 6 tables that each have the same number of guests. There are 4 pieces of silverware and 1 plate for each guest. </a:t>
            </a:r>
            <a:endParaRPr sz="1700">
              <a:latin typeface="Livvic"/>
              <a:ea typeface="Livvic"/>
              <a:cs typeface="Livvic"/>
              <a:sym typeface="Livvic"/>
            </a:endParaRPr>
          </a:p>
        </p:txBody>
      </p:sp>
      <p:pic>
        <p:nvPicPr>
          <p:cNvPr id="1298" name="Google Shape;1298;p143"/>
          <p:cNvPicPr preferRelativeResize="0"/>
          <p:nvPr/>
        </p:nvPicPr>
        <p:blipFill>
          <a:blip r:embed="rId3">
            <a:alphaModFix/>
          </a:blip>
          <a:stretch>
            <a:fillRect/>
          </a:stretch>
        </p:blipFill>
        <p:spPr>
          <a:xfrm>
            <a:off x="3195675" y="3518525"/>
            <a:ext cx="2419350" cy="1183325"/>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02" name="Shape 1302"/>
        <p:cNvGrpSpPr/>
        <p:nvPr/>
      </p:nvGrpSpPr>
      <p:grpSpPr>
        <a:xfrm>
          <a:off x="0" y="0"/>
          <a:ext cx="0" cy="0"/>
          <a:chOff x="0" y="0"/>
          <a:chExt cx="0" cy="0"/>
        </a:xfrm>
      </p:grpSpPr>
      <p:sp>
        <p:nvSpPr>
          <p:cNvPr id="1303" name="Google Shape;1303;p144"/>
          <p:cNvSpPr txBox="1"/>
          <p:nvPr>
            <p:ph type="ctrTitle"/>
          </p:nvPr>
        </p:nvSpPr>
        <p:spPr>
          <a:xfrm>
            <a:off x="638300" y="4313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666666"/>
                </a:solidFill>
                <a:latin typeface="Hepta Slab"/>
                <a:ea typeface="Hepta Slab"/>
                <a:cs typeface="Hepta Slab"/>
                <a:sym typeface="Hepta Slab"/>
              </a:rPr>
              <a:t>Party Problems</a:t>
            </a:r>
            <a:endParaRPr sz="3600">
              <a:solidFill>
                <a:srgbClr val="595959"/>
              </a:solidFill>
              <a:latin typeface="Hepta Slab"/>
              <a:ea typeface="Hepta Slab"/>
              <a:cs typeface="Hepta Slab"/>
              <a:sym typeface="Hepta Slab"/>
            </a:endParaRPr>
          </a:p>
        </p:txBody>
      </p:sp>
      <p:sp>
        <p:nvSpPr>
          <p:cNvPr id="1304" name="Google Shape;1304;p1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05" name="Google Shape;1305;p144"/>
          <p:cNvSpPr txBox="1"/>
          <p:nvPr/>
        </p:nvSpPr>
        <p:spPr>
          <a:xfrm>
            <a:off x="503625" y="1031275"/>
            <a:ext cx="7881600" cy="103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For each problem: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a. Write an equation with a letter for the unknown quantity to represent the situation.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b. Solve the problem. Show or explain your reasoning</a:t>
            </a:r>
            <a:endParaRPr>
              <a:latin typeface="Livvic"/>
              <a:ea typeface="Livvic"/>
              <a:cs typeface="Livvic"/>
              <a:sym typeface="Livvic"/>
            </a:endParaRPr>
          </a:p>
        </p:txBody>
      </p:sp>
      <p:pic>
        <p:nvPicPr>
          <p:cNvPr id="1306" name="Google Shape;1306;p144"/>
          <p:cNvPicPr preferRelativeResize="0"/>
          <p:nvPr/>
        </p:nvPicPr>
        <p:blipFill>
          <a:blip r:embed="rId3">
            <a:alphaModFix/>
          </a:blip>
          <a:stretch>
            <a:fillRect/>
          </a:stretch>
        </p:blipFill>
        <p:spPr>
          <a:xfrm>
            <a:off x="638300" y="2283225"/>
            <a:ext cx="3682172" cy="1037700"/>
          </a:xfrm>
          <a:prstGeom prst="rect">
            <a:avLst/>
          </a:prstGeom>
          <a:noFill/>
          <a:ln cap="flat" cmpd="sng" w="19050">
            <a:solidFill>
              <a:schemeClr val="dk2"/>
            </a:solidFill>
            <a:prstDash val="solid"/>
            <a:round/>
            <a:headEnd len="sm" w="sm" type="none"/>
            <a:tailEnd len="sm" w="sm" type="none"/>
          </a:ln>
        </p:spPr>
      </p:pic>
      <p:pic>
        <p:nvPicPr>
          <p:cNvPr id="1307" name="Google Shape;1307;p144"/>
          <p:cNvPicPr preferRelativeResize="0"/>
          <p:nvPr/>
        </p:nvPicPr>
        <p:blipFill>
          <a:blip r:embed="rId4">
            <a:alphaModFix/>
          </a:blip>
          <a:stretch>
            <a:fillRect/>
          </a:stretch>
        </p:blipFill>
        <p:spPr>
          <a:xfrm>
            <a:off x="4520800" y="2283213"/>
            <a:ext cx="3790354" cy="841500"/>
          </a:xfrm>
          <a:prstGeom prst="rect">
            <a:avLst/>
          </a:prstGeom>
          <a:noFill/>
          <a:ln cap="flat" cmpd="sng" w="19050">
            <a:solidFill>
              <a:schemeClr val="dk2"/>
            </a:solidFill>
            <a:prstDash val="solid"/>
            <a:round/>
            <a:headEnd len="sm" w="sm" type="none"/>
            <a:tailEnd len="sm" w="sm" type="none"/>
          </a:ln>
        </p:spPr>
      </p:pic>
      <p:pic>
        <p:nvPicPr>
          <p:cNvPr id="1308" name="Google Shape;1308;p144"/>
          <p:cNvPicPr preferRelativeResize="0"/>
          <p:nvPr/>
        </p:nvPicPr>
        <p:blipFill>
          <a:blip r:embed="rId5">
            <a:alphaModFix/>
          </a:blip>
          <a:stretch>
            <a:fillRect/>
          </a:stretch>
        </p:blipFill>
        <p:spPr>
          <a:xfrm>
            <a:off x="2295335" y="3731398"/>
            <a:ext cx="4298175" cy="717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2" name="Shape 1312"/>
        <p:cNvGrpSpPr/>
        <p:nvPr/>
      </p:nvGrpSpPr>
      <p:grpSpPr>
        <a:xfrm>
          <a:off x="0" y="0"/>
          <a:ext cx="0" cy="0"/>
          <a:chOff x="0" y="0"/>
          <a:chExt cx="0" cy="0"/>
        </a:xfrm>
      </p:grpSpPr>
      <p:sp>
        <p:nvSpPr>
          <p:cNvPr id="1313" name="Google Shape;1313;p145"/>
          <p:cNvSpPr/>
          <p:nvPr/>
        </p:nvSpPr>
        <p:spPr>
          <a:xfrm flipH="1">
            <a:off x="1441027" y="2031850"/>
            <a:ext cx="2598323" cy="206542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45"/>
          <p:cNvSpPr txBox="1"/>
          <p:nvPr/>
        </p:nvSpPr>
        <p:spPr>
          <a:xfrm>
            <a:off x="1884138" y="2289950"/>
            <a:ext cx="1712100" cy="106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What were some strategies that were helpful as you solved these types of problems?</a:t>
            </a:r>
            <a:endParaRPr b="1" sz="1300">
              <a:latin typeface="Quicksand"/>
              <a:ea typeface="Quicksand"/>
              <a:cs typeface="Quicksand"/>
              <a:sym typeface="Quicksand"/>
            </a:endParaRPr>
          </a:p>
        </p:txBody>
      </p:sp>
      <p:sp>
        <p:nvSpPr>
          <p:cNvPr id="1315" name="Google Shape;1315;p14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316" name="Google Shape;1316;p145"/>
          <p:cNvPicPr preferRelativeResize="0"/>
          <p:nvPr/>
        </p:nvPicPr>
        <p:blipFill>
          <a:blip r:embed="rId3">
            <a:alphaModFix/>
          </a:blip>
          <a:stretch>
            <a:fillRect/>
          </a:stretch>
        </p:blipFill>
        <p:spPr>
          <a:xfrm>
            <a:off x="4467989" y="3270251"/>
            <a:ext cx="1890300" cy="1188949"/>
          </a:xfrm>
          <a:prstGeom prst="rect">
            <a:avLst/>
          </a:prstGeom>
          <a:noFill/>
          <a:ln>
            <a:noFill/>
          </a:ln>
        </p:spPr>
      </p:pic>
      <p:sp>
        <p:nvSpPr>
          <p:cNvPr id="1317" name="Google Shape;1317;p145"/>
          <p:cNvSpPr txBox="1"/>
          <p:nvPr/>
        </p:nvSpPr>
        <p:spPr>
          <a:xfrm>
            <a:off x="555200" y="705975"/>
            <a:ext cx="7388100" cy="100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Quicksand"/>
                <a:ea typeface="Quicksand"/>
                <a:cs typeface="Quicksand"/>
                <a:sym typeface="Quicksand"/>
              </a:rPr>
              <a:t>Today we used multiplication, division, addition, and subtraction to solve two-step problems. </a:t>
            </a:r>
            <a:endParaRPr sz="2400">
              <a:latin typeface="Quicksand"/>
              <a:ea typeface="Quicksand"/>
              <a:cs typeface="Quicksand"/>
              <a:sym typeface="Quicksand"/>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21" name="Shape 1321"/>
        <p:cNvGrpSpPr/>
        <p:nvPr/>
      </p:nvGrpSpPr>
      <p:grpSpPr>
        <a:xfrm>
          <a:off x="0" y="0"/>
          <a:ext cx="0" cy="0"/>
          <a:chOff x="0" y="0"/>
          <a:chExt cx="0" cy="0"/>
        </a:xfrm>
      </p:grpSpPr>
      <p:sp>
        <p:nvSpPr>
          <p:cNvPr id="1322" name="Google Shape;1322;p146"/>
          <p:cNvSpPr txBox="1"/>
          <p:nvPr>
            <p:ph idx="1" type="subTitle"/>
          </p:nvPr>
        </p:nvSpPr>
        <p:spPr>
          <a:xfrm>
            <a:off x="777500" y="493324"/>
            <a:ext cx="7772400" cy="15366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rPr lang="en" sz="1500">
                <a:solidFill>
                  <a:srgbClr val="434343"/>
                </a:solidFill>
                <a:latin typeface="Hepta Slab"/>
                <a:ea typeface="Hepta Slab"/>
                <a:cs typeface="Hepta Slab"/>
                <a:sym typeface="Hepta Slab"/>
              </a:rPr>
              <a:t>In this section we used strategies to multiply teen numbers. We learned to multiply single-digit numbers by multiples of ten, then used strategies to multiply numbers greater than 20.</a:t>
            </a:r>
            <a:endParaRPr i="0"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323" name="Google Shape;1323;p146"/>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4" name="Google Shape;1324;p146"/>
          <p:cNvPicPr preferRelativeResize="0"/>
          <p:nvPr/>
        </p:nvPicPr>
        <p:blipFill>
          <a:blip r:embed="rId3">
            <a:alphaModFix/>
          </a:blip>
          <a:stretch>
            <a:fillRect/>
          </a:stretch>
        </p:blipFill>
        <p:spPr>
          <a:xfrm>
            <a:off x="2013700" y="2029925"/>
            <a:ext cx="4865724" cy="2687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28" name="Shape 1328"/>
        <p:cNvGrpSpPr/>
        <p:nvPr/>
      </p:nvGrpSpPr>
      <p:grpSpPr>
        <a:xfrm>
          <a:off x="0" y="0"/>
          <a:ext cx="0" cy="0"/>
          <a:chOff x="0" y="0"/>
          <a:chExt cx="0" cy="0"/>
        </a:xfrm>
      </p:grpSpPr>
      <p:sp>
        <p:nvSpPr>
          <p:cNvPr id="1329" name="Google Shape;1329;p147"/>
          <p:cNvSpPr txBox="1"/>
          <p:nvPr>
            <p:ph type="ctrTitle"/>
          </p:nvPr>
        </p:nvSpPr>
        <p:spPr>
          <a:xfrm>
            <a:off x="413550" y="16080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Solve Division Problems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with Larger Quotients </a:t>
            </a:r>
            <a:endParaRPr sz="4000">
              <a:solidFill>
                <a:srgbClr val="434343"/>
              </a:solidFill>
              <a:latin typeface="Hepta Slab"/>
              <a:ea typeface="Hepta Slab"/>
              <a:cs typeface="Hepta Slab"/>
              <a:sym typeface="Hepta Slab"/>
            </a:endParaRPr>
          </a:p>
        </p:txBody>
      </p:sp>
      <p:sp>
        <p:nvSpPr>
          <p:cNvPr id="1330" name="Google Shape;1330;p147"/>
          <p:cNvSpPr txBox="1"/>
          <p:nvPr/>
        </p:nvSpPr>
        <p:spPr>
          <a:xfrm>
            <a:off x="3275250" y="2875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divide with larger numbers.</a:t>
            </a:r>
            <a:endParaRPr>
              <a:latin typeface="Quicksand"/>
              <a:ea typeface="Quicksand"/>
              <a:cs typeface="Quicksand"/>
              <a:sym typeface="Quicksand"/>
            </a:endParaRPr>
          </a:p>
        </p:txBody>
      </p:sp>
      <p:sp>
        <p:nvSpPr>
          <p:cNvPr id="1331" name="Google Shape;1331;p147"/>
          <p:cNvSpPr/>
          <p:nvPr/>
        </p:nvSpPr>
        <p:spPr>
          <a:xfrm>
            <a:off x="2834502" y="28112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4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3.OA.A.3</a:t>
            </a:r>
            <a:endParaRPr sz="1100">
              <a:latin typeface="Quicksand"/>
              <a:ea typeface="Quicksand"/>
              <a:cs typeface="Quicksand"/>
              <a:sym typeface="Quicksand"/>
            </a:endParaRPr>
          </a:p>
        </p:txBody>
      </p:sp>
      <p:sp>
        <p:nvSpPr>
          <p:cNvPr id="1333" name="Google Shape;1333;p14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7" name="Shape 1337"/>
        <p:cNvGrpSpPr/>
        <p:nvPr/>
      </p:nvGrpSpPr>
      <p:grpSpPr>
        <a:xfrm>
          <a:off x="0" y="0"/>
          <a:ext cx="0" cy="0"/>
          <a:chOff x="0" y="0"/>
          <a:chExt cx="0" cy="0"/>
        </a:xfrm>
      </p:grpSpPr>
      <p:sp>
        <p:nvSpPr>
          <p:cNvPr id="1338" name="Google Shape;1338;p148"/>
          <p:cNvSpPr txBox="1"/>
          <p:nvPr>
            <p:ph type="ctrTitle"/>
          </p:nvPr>
        </p:nvSpPr>
        <p:spPr>
          <a:xfrm>
            <a:off x="678050" y="775150"/>
            <a:ext cx="7895100" cy="132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What Do You Know About Division?</a:t>
            </a:r>
            <a:endParaRPr b="0" sz="3000">
              <a:solidFill>
                <a:srgbClr val="666666"/>
              </a:solidFill>
              <a:latin typeface="Hepta Slab"/>
              <a:ea typeface="Hepta Slab"/>
              <a:cs typeface="Hepta Slab"/>
              <a:sym typeface="Hepta Slab"/>
            </a:endParaRPr>
          </a:p>
        </p:txBody>
      </p:sp>
      <p:sp>
        <p:nvSpPr>
          <p:cNvPr id="1339" name="Google Shape;1339;p1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340" name="Google Shape;1340;p148"/>
          <p:cNvPicPr preferRelativeResize="0"/>
          <p:nvPr/>
        </p:nvPicPr>
        <p:blipFill>
          <a:blip r:embed="rId3">
            <a:alphaModFix/>
          </a:blip>
          <a:stretch>
            <a:fillRect/>
          </a:stretch>
        </p:blipFill>
        <p:spPr>
          <a:xfrm>
            <a:off x="3500438" y="2430025"/>
            <a:ext cx="2143125" cy="2143125"/>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44" name="Shape 1344"/>
        <p:cNvGrpSpPr/>
        <p:nvPr/>
      </p:nvGrpSpPr>
      <p:grpSpPr>
        <a:xfrm>
          <a:off x="0" y="0"/>
          <a:ext cx="0" cy="0"/>
          <a:chOff x="0" y="0"/>
          <a:chExt cx="0" cy="0"/>
        </a:xfrm>
      </p:grpSpPr>
      <p:sp>
        <p:nvSpPr>
          <p:cNvPr id="1345" name="Google Shape;1345;p149"/>
          <p:cNvSpPr txBox="1"/>
          <p:nvPr>
            <p:ph type="ctrTitle"/>
          </p:nvPr>
        </p:nvSpPr>
        <p:spPr>
          <a:xfrm>
            <a:off x="435250" y="396850"/>
            <a:ext cx="79287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Solve, Your Way</a:t>
            </a:r>
            <a:endParaRPr b="0" sz="2600">
              <a:solidFill>
                <a:srgbClr val="666666"/>
              </a:solidFill>
              <a:latin typeface="Hepta Slab"/>
              <a:ea typeface="Hepta Slab"/>
              <a:cs typeface="Hepta Slab"/>
              <a:sym typeface="Hepta Slab"/>
            </a:endParaRPr>
          </a:p>
        </p:txBody>
      </p:sp>
      <p:sp>
        <p:nvSpPr>
          <p:cNvPr id="1346" name="Google Shape;1346;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47" name="Google Shape;1347;p149"/>
          <p:cNvSpPr txBox="1"/>
          <p:nvPr/>
        </p:nvSpPr>
        <p:spPr>
          <a:xfrm>
            <a:off x="530700" y="1239925"/>
            <a:ext cx="80826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There are 48 students going on a field trip to the aquarium. They are put into groups of 4 students. How many groups will there be? </a:t>
            </a:r>
            <a:endParaRPr sz="2000">
              <a:latin typeface="Quicksand"/>
              <a:ea typeface="Quicksand"/>
              <a:cs typeface="Quicksand"/>
              <a:sym typeface="Quicksand"/>
            </a:endParaRPr>
          </a:p>
          <a:p>
            <a:pPr indent="0" lvl="0" marL="0" rtl="0" algn="ctr">
              <a:spcBef>
                <a:spcPts val="0"/>
              </a:spcBef>
              <a:spcAft>
                <a:spcPts val="0"/>
              </a:spcAft>
              <a:buNone/>
            </a:pPr>
            <a:r>
              <a:t/>
            </a:r>
            <a:endParaRPr sz="2000">
              <a:latin typeface="Quicksand"/>
              <a:ea typeface="Quicksand"/>
              <a:cs typeface="Quicksand"/>
              <a:sym typeface="Quicksand"/>
            </a:endParaRPr>
          </a:p>
          <a:p>
            <a:pPr indent="0" lvl="0" marL="0" rtl="0" algn="ctr">
              <a:spcBef>
                <a:spcPts val="0"/>
              </a:spcBef>
              <a:spcAft>
                <a:spcPts val="0"/>
              </a:spcAft>
              <a:buNone/>
            </a:pPr>
            <a:r>
              <a:rPr lang="en" sz="2000">
                <a:latin typeface="Quicksand"/>
                <a:ea typeface="Quicksand"/>
                <a:cs typeface="Quicksand"/>
                <a:sym typeface="Quicksand"/>
              </a:rPr>
              <a:t>Show your thinking using diagrams, symbols, or other representations.</a:t>
            </a:r>
            <a:endParaRPr sz="2000">
              <a:latin typeface="Quicksand"/>
              <a:ea typeface="Quicksand"/>
              <a:cs typeface="Quicksand"/>
              <a:sym typeface="Quicksand"/>
            </a:endParaRPr>
          </a:p>
        </p:txBody>
      </p:sp>
      <p:pic>
        <p:nvPicPr>
          <p:cNvPr id="1348" name="Google Shape;1348;p149"/>
          <p:cNvPicPr preferRelativeResize="0"/>
          <p:nvPr/>
        </p:nvPicPr>
        <p:blipFill>
          <a:blip r:embed="rId3">
            <a:alphaModFix/>
          </a:blip>
          <a:stretch>
            <a:fillRect/>
          </a:stretch>
        </p:blipFill>
        <p:spPr>
          <a:xfrm>
            <a:off x="3726650" y="3233100"/>
            <a:ext cx="1690700" cy="1317575"/>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52" name="Shape 1352"/>
        <p:cNvGrpSpPr/>
        <p:nvPr/>
      </p:nvGrpSpPr>
      <p:grpSpPr>
        <a:xfrm>
          <a:off x="0" y="0"/>
          <a:ext cx="0" cy="0"/>
          <a:chOff x="0" y="0"/>
          <a:chExt cx="0" cy="0"/>
        </a:xfrm>
      </p:grpSpPr>
      <p:sp>
        <p:nvSpPr>
          <p:cNvPr id="1353" name="Google Shape;1353;p150"/>
          <p:cNvSpPr txBox="1"/>
          <p:nvPr>
            <p:ph type="ctrTitle"/>
          </p:nvPr>
        </p:nvSpPr>
        <p:spPr>
          <a:xfrm>
            <a:off x="39777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Division Reflection</a:t>
            </a:r>
            <a:endParaRPr b="0" sz="2600">
              <a:solidFill>
                <a:srgbClr val="666666"/>
              </a:solidFill>
              <a:latin typeface="Hepta Slab"/>
              <a:ea typeface="Hepta Slab"/>
              <a:cs typeface="Hepta Slab"/>
              <a:sym typeface="Hepta Slab"/>
            </a:endParaRPr>
          </a:p>
        </p:txBody>
      </p:sp>
      <p:sp>
        <p:nvSpPr>
          <p:cNvPr id="1354" name="Google Shape;1354;p1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55" name="Google Shape;1355;p150"/>
          <p:cNvSpPr txBox="1"/>
          <p:nvPr/>
        </p:nvSpPr>
        <p:spPr>
          <a:xfrm>
            <a:off x="709075" y="1607350"/>
            <a:ext cx="7833000" cy="136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Livvic"/>
                <a:ea typeface="Livvic"/>
                <a:cs typeface="Livvic"/>
                <a:sym typeface="Livvic"/>
              </a:rPr>
              <a:t>Another strategy I could have used to solve the problem today is…</a:t>
            </a:r>
            <a:endParaRPr sz="2500">
              <a:latin typeface="Livvic"/>
              <a:ea typeface="Livvic"/>
              <a:cs typeface="Livvic"/>
              <a:sym typeface="Livvic"/>
            </a:endParaRPr>
          </a:p>
        </p:txBody>
      </p:sp>
      <p:pic>
        <p:nvPicPr>
          <p:cNvPr id="1356" name="Google Shape;1356;p150"/>
          <p:cNvPicPr preferRelativeResize="0"/>
          <p:nvPr/>
        </p:nvPicPr>
        <p:blipFill rotWithShape="1">
          <a:blip r:embed="rId3">
            <a:alphaModFix/>
          </a:blip>
          <a:srcRect b="20565" l="16323" r="31171" t="0"/>
          <a:stretch/>
        </p:blipFill>
        <p:spPr>
          <a:xfrm rot="654928">
            <a:off x="6687170" y="2641204"/>
            <a:ext cx="1153213" cy="1744771"/>
          </a:xfrm>
          <a:prstGeom prst="rect">
            <a:avLst/>
          </a:prstGeom>
          <a:noFill/>
          <a:ln>
            <a:noFill/>
          </a:ln>
        </p:spPr>
      </p:pic>
      <p:pic>
        <p:nvPicPr>
          <p:cNvPr id="1357" name="Google Shape;1357;p150"/>
          <p:cNvPicPr preferRelativeResize="0"/>
          <p:nvPr/>
        </p:nvPicPr>
        <p:blipFill>
          <a:blip r:embed="rId4">
            <a:alphaModFix/>
          </a:blip>
          <a:stretch>
            <a:fillRect/>
          </a:stretch>
        </p:blipFill>
        <p:spPr>
          <a:xfrm rot="-967321">
            <a:off x="1372825" y="2662295"/>
            <a:ext cx="1044025" cy="1549025"/>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61" name="Shape 1361"/>
        <p:cNvGrpSpPr/>
        <p:nvPr/>
      </p:nvGrpSpPr>
      <p:grpSpPr>
        <a:xfrm>
          <a:off x="0" y="0"/>
          <a:ext cx="0" cy="0"/>
          <a:chOff x="0" y="0"/>
          <a:chExt cx="0" cy="0"/>
        </a:xfrm>
      </p:grpSpPr>
      <p:sp>
        <p:nvSpPr>
          <p:cNvPr id="1362" name="Google Shape;1362;p151"/>
          <p:cNvSpPr/>
          <p:nvPr/>
        </p:nvSpPr>
        <p:spPr>
          <a:xfrm flipH="1">
            <a:off x="1618238" y="2189625"/>
            <a:ext cx="2406287" cy="19478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51"/>
          <p:cNvSpPr txBox="1"/>
          <p:nvPr/>
        </p:nvSpPr>
        <p:spPr>
          <a:xfrm>
            <a:off x="1904288" y="2416075"/>
            <a:ext cx="1834200" cy="13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idea did you see today that you want to try as we continue to divide with larger numbers?</a:t>
            </a:r>
            <a:endParaRPr b="1" sz="1200">
              <a:latin typeface="Quicksand"/>
              <a:ea typeface="Quicksand"/>
              <a:cs typeface="Quicksand"/>
              <a:sym typeface="Quicksand"/>
            </a:endParaRPr>
          </a:p>
        </p:txBody>
      </p:sp>
      <p:sp>
        <p:nvSpPr>
          <p:cNvPr id="1364" name="Google Shape;1364;p15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365" name="Google Shape;1365;p151"/>
          <p:cNvPicPr preferRelativeResize="0"/>
          <p:nvPr/>
        </p:nvPicPr>
        <p:blipFill>
          <a:blip r:embed="rId3">
            <a:alphaModFix/>
          </a:blip>
          <a:stretch>
            <a:fillRect/>
          </a:stretch>
        </p:blipFill>
        <p:spPr>
          <a:xfrm>
            <a:off x="4336253" y="2862400"/>
            <a:ext cx="2406275" cy="1513485"/>
          </a:xfrm>
          <a:prstGeom prst="rect">
            <a:avLst/>
          </a:prstGeom>
          <a:noFill/>
          <a:ln>
            <a:noFill/>
          </a:ln>
        </p:spPr>
      </p:pic>
      <p:sp>
        <p:nvSpPr>
          <p:cNvPr id="1366" name="Google Shape;1366;p151"/>
          <p:cNvSpPr txBox="1"/>
          <p:nvPr/>
        </p:nvSpPr>
        <p:spPr>
          <a:xfrm>
            <a:off x="600075" y="589350"/>
            <a:ext cx="7233000" cy="11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Today we found the value of quotients with larger numbers than we have worked with before. What ideas about division or multiplication that we learned in this unit did you find helpful as you worked?</a:t>
            </a:r>
            <a:endParaRPr sz="1800">
              <a:latin typeface="Quicksand"/>
              <a:ea typeface="Quicksand"/>
              <a:cs typeface="Quicksand"/>
              <a:sym typeface="Quicksand"/>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70" name="Shape 1370"/>
        <p:cNvGrpSpPr/>
        <p:nvPr/>
      </p:nvGrpSpPr>
      <p:grpSpPr>
        <a:xfrm>
          <a:off x="0" y="0"/>
          <a:ext cx="0" cy="0"/>
          <a:chOff x="0" y="0"/>
          <a:chExt cx="0" cy="0"/>
        </a:xfrm>
      </p:grpSpPr>
      <p:sp>
        <p:nvSpPr>
          <p:cNvPr id="1371" name="Google Shape;1371;p152"/>
          <p:cNvSpPr txBox="1"/>
          <p:nvPr>
            <p:ph type="ctrTitle"/>
          </p:nvPr>
        </p:nvSpPr>
        <p:spPr>
          <a:xfrm>
            <a:off x="574875" y="1699200"/>
            <a:ext cx="8316900" cy="76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Represent Division, Part 1</a:t>
            </a:r>
            <a:endParaRPr sz="4000">
              <a:solidFill>
                <a:srgbClr val="434343"/>
              </a:solidFill>
              <a:latin typeface="Hepta Slab"/>
              <a:ea typeface="Hepta Slab"/>
              <a:cs typeface="Hepta Slab"/>
              <a:sym typeface="Hepta Slab"/>
            </a:endParaRPr>
          </a:p>
        </p:txBody>
      </p:sp>
      <p:sp>
        <p:nvSpPr>
          <p:cNvPr id="1372" name="Google Shape;1372;p152"/>
          <p:cNvSpPr txBox="1"/>
          <p:nvPr/>
        </p:nvSpPr>
        <p:spPr>
          <a:xfrm>
            <a:off x="2780475" y="25156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sense of representations of division.</a:t>
            </a:r>
            <a:endParaRPr>
              <a:latin typeface="Quicksand"/>
              <a:ea typeface="Quicksand"/>
              <a:cs typeface="Quicksand"/>
              <a:sym typeface="Quicksand"/>
            </a:endParaRPr>
          </a:p>
        </p:txBody>
      </p:sp>
      <p:sp>
        <p:nvSpPr>
          <p:cNvPr id="1373" name="Google Shape;1373;p152"/>
          <p:cNvSpPr/>
          <p:nvPr/>
        </p:nvSpPr>
        <p:spPr>
          <a:xfrm>
            <a:off x="2207427" y="25156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15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3.NBT.A.3, 3.OA.B.5, 3.OA.C.7</a:t>
            </a:r>
            <a:endParaRPr sz="1100">
              <a:latin typeface="Quicksand"/>
              <a:ea typeface="Quicksand"/>
              <a:cs typeface="Quicksand"/>
              <a:sym typeface="Quicksand"/>
            </a:endParaRPr>
          </a:p>
        </p:txBody>
      </p:sp>
      <p:sp>
        <p:nvSpPr>
          <p:cNvPr id="1375" name="Google Shape;1375;p15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79" name="Shape 1379"/>
        <p:cNvGrpSpPr/>
        <p:nvPr/>
      </p:nvGrpSpPr>
      <p:grpSpPr>
        <a:xfrm>
          <a:off x="0" y="0"/>
          <a:ext cx="0" cy="0"/>
          <a:chOff x="0" y="0"/>
          <a:chExt cx="0" cy="0"/>
        </a:xfrm>
      </p:grpSpPr>
      <p:sp>
        <p:nvSpPr>
          <p:cNvPr id="1380" name="Google Shape;1380;p153"/>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381" name="Google Shape;1381;p15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82" name="Google Shape;1382;p153"/>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383" name="Google Shape;1383;p153"/>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384" name="Google Shape;1384;p153"/>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53"/>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86" name="Google Shape;1386;p153"/>
          <p:cNvPicPr preferRelativeResize="0"/>
          <p:nvPr/>
        </p:nvPicPr>
        <p:blipFill>
          <a:blip r:embed="rId3">
            <a:alphaModFix/>
          </a:blip>
          <a:stretch>
            <a:fillRect/>
          </a:stretch>
        </p:blipFill>
        <p:spPr>
          <a:xfrm>
            <a:off x="1159675" y="2619050"/>
            <a:ext cx="7058025" cy="102870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90" name="Shape 1390"/>
        <p:cNvGrpSpPr/>
        <p:nvPr/>
      </p:nvGrpSpPr>
      <p:grpSpPr>
        <a:xfrm>
          <a:off x="0" y="0"/>
          <a:ext cx="0" cy="0"/>
          <a:chOff x="0" y="0"/>
          <a:chExt cx="0" cy="0"/>
        </a:xfrm>
      </p:grpSpPr>
      <p:sp>
        <p:nvSpPr>
          <p:cNvPr id="1391" name="Google Shape;1391;p154"/>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392" name="Google Shape;1392;p1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93" name="Google Shape;1393;p154"/>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394" name="Google Shape;1394;p154"/>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395" name="Google Shape;1395;p154"/>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54"/>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97" name="Google Shape;1397;p154"/>
          <p:cNvPicPr preferRelativeResize="0"/>
          <p:nvPr/>
        </p:nvPicPr>
        <p:blipFill>
          <a:blip r:embed="rId3">
            <a:alphaModFix/>
          </a:blip>
          <a:stretch>
            <a:fillRect/>
          </a:stretch>
        </p:blipFill>
        <p:spPr>
          <a:xfrm>
            <a:off x="1085850" y="2694925"/>
            <a:ext cx="6972300" cy="1019175"/>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01" name="Shape 1401"/>
        <p:cNvGrpSpPr/>
        <p:nvPr/>
      </p:nvGrpSpPr>
      <p:grpSpPr>
        <a:xfrm>
          <a:off x="0" y="0"/>
          <a:ext cx="0" cy="0"/>
          <a:chOff x="0" y="0"/>
          <a:chExt cx="0" cy="0"/>
        </a:xfrm>
      </p:grpSpPr>
      <p:sp>
        <p:nvSpPr>
          <p:cNvPr id="1402" name="Google Shape;1402;p155"/>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403" name="Google Shape;1403;p1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04" name="Google Shape;1404;p155"/>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405" name="Google Shape;1405;p155"/>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406" name="Google Shape;1406;p155"/>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55"/>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08" name="Google Shape;1408;p155"/>
          <p:cNvPicPr preferRelativeResize="0"/>
          <p:nvPr/>
        </p:nvPicPr>
        <p:blipFill>
          <a:blip r:embed="rId3">
            <a:alphaModFix/>
          </a:blip>
          <a:stretch>
            <a:fillRect/>
          </a:stretch>
        </p:blipFill>
        <p:spPr>
          <a:xfrm>
            <a:off x="1566863" y="2761650"/>
            <a:ext cx="6010275" cy="1066800"/>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12" name="Shape 1412"/>
        <p:cNvGrpSpPr/>
        <p:nvPr/>
      </p:nvGrpSpPr>
      <p:grpSpPr>
        <a:xfrm>
          <a:off x="0" y="0"/>
          <a:ext cx="0" cy="0"/>
          <a:chOff x="0" y="0"/>
          <a:chExt cx="0" cy="0"/>
        </a:xfrm>
      </p:grpSpPr>
      <p:sp>
        <p:nvSpPr>
          <p:cNvPr id="1413" name="Google Shape;1413;p156"/>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414" name="Google Shape;1414;p1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15" name="Google Shape;1415;p156"/>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416" name="Google Shape;1416;p156"/>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417" name="Google Shape;1417;p156"/>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56"/>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19" name="Google Shape;1419;p156"/>
          <p:cNvPicPr preferRelativeResize="0"/>
          <p:nvPr/>
        </p:nvPicPr>
        <p:blipFill>
          <a:blip r:embed="rId3">
            <a:alphaModFix/>
          </a:blip>
          <a:stretch>
            <a:fillRect/>
          </a:stretch>
        </p:blipFill>
        <p:spPr>
          <a:xfrm>
            <a:off x="1309675" y="2887825"/>
            <a:ext cx="6238875" cy="971550"/>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23" name="Shape 1423"/>
        <p:cNvGrpSpPr/>
        <p:nvPr/>
      </p:nvGrpSpPr>
      <p:grpSpPr>
        <a:xfrm>
          <a:off x="0" y="0"/>
          <a:ext cx="0" cy="0"/>
          <a:chOff x="0" y="0"/>
          <a:chExt cx="0" cy="0"/>
        </a:xfrm>
      </p:grpSpPr>
      <p:sp>
        <p:nvSpPr>
          <p:cNvPr id="1424" name="Google Shape;1424;p157"/>
          <p:cNvSpPr txBox="1"/>
          <p:nvPr>
            <p:ph type="ctrTitle"/>
          </p:nvPr>
        </p:nvSpPr>
        <p:spPr>
          <a:xfrm>
            <a:off x="512838"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Use Base-Ten Blocks to Divide</a:t>
            </a:r>
            <a:endParaRPr b="0" sz="2700">
              <a:solidFill>
                <a:srgbClr val="666666"/>
              </a:solidFill>
              <a:latin typeface="Hepta Slab"/>
              <a:ea typeface="Hepta Slab"/>
              <a:cs typeface="Hepta Slab"/>
              <a:sym typeface="Hepta Slab"/>
            </a:endParaRPr>
          </a:p>
        </p:txBody>
      </p:sp>
      <p:sp>
        <p:nvSpPr>
          <p:cNvPr id="1425" name="Google Shape;1425;p1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26" name="Google Shape;1426;p157"/>
          <p:cNvSpPr txBox="1"/>
          <p:nvPr/>
        </p:nvSpPr>
        <p:spPr>
          <a:xfrm>
            <a:off x="667950" y="1193475"/>
            <a:ext cx="76923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Write an equation to show the value of each quotient. You can use base-ten blocks to represent the quotients if you’d like. </a:t>
            </a:r>
            <a:endParaRPr sz="1700">
              <a:latin typeface="Quicksand"/>
              <a:ea typeface="Quicksand"/>
              <a:cs typeface="Quicksand"/>
              <a:sym typeface="Quicksand"/>
            </a:endParaRPr>
          </a:p>
        </p:txBody>
      </p:sp>
      <p:pic>
        <p:nvPicPr>
          <p:cNvPr id="1427" name="Google Shape;1427;p157"/>
          <p:cNvPicPr preferRelativeResize="0"/>
          <p:nvPr/>
        </p:nvPicPr>
        <p:blipFill>
          <a:blip r:embed="rId3">
            <a:alphaModFix/>
          </a:blip>
          <a:stretch>
            <a:fillRect/>
          </a:stretch>
        </p:blipFill>
        <p:spPr>
          <a:xfrm>
            <a:off x="1943550" y="2034975"/>
            <a:ext cx="5141099" cy="2632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31" name="Shape 1431"/>
        <p:cNvGrpSpPr/>
        <p:nvPr/>
      </p:nvGrpSpPr>
      <p:grpSpPr>
        <a:xfrm>
          <a:off x="0" y="0"/>
          <a:ext cx="0" cy="0"/>
          <a:chOff x="0" y="0"/>
          <a:chExt cx="0" cy="0"/>
        </a:xfrm>
      </p:grpSpPr>
      <p:sp>
        <p:nvSpPr>
          <p:cNvPr id="1432" name="Google Shape;1432;p158"/>
          <p:cNvSpPr txBox="1"/>
          <p:nvPr>
            <p:ph type="ctrTitle"/>
          </p:nvPr>
        </p:nvSpPr>
        <p:spPr>
          <a:xfrm>
            <a:off x="379400" y="3380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Teen Number Divisors</a:t>
            </a:r>
            <a:endParaRPr b="0" sz="2600">
              <a:solidFill>
                <a:srgbClr val="666666"/>
              </a:solidFill>
              <a:latin typeface="Hepta Slab"/>
              <a:ea typeface="Hepta Slab"/>
              <a:cs typeface="Hepta Slab"/>
              <a:sym typeface="Hepta Slab"/>
            </a:endParaRPr>
          </a:p>
        </p:txBody>
      </p:sp>
      <p:sp>
        <p:nvSpPr>
          <p:cNvPr id="1433" name="Google Shape;1433;p1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34" name="Google Shape;1434;p158"/>
          <p:cNvSpPr txBox="1"/>
          <p:nvPr/>
        </p:nvSpPr>
        <p:spPr>
          <a:xfrm>
            <a:off x="556200" y="1308825"/>
            <a:ext cx="3622800" cy="14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1. Find the value of each quotient. Explain or show your reasoning.</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336550" lvl="0" marL="1371600" rtl="0" algn="l">
              <a:spcBef>
                <a:spcPts val="0"/>
              </a:spcBef>
              <a:spcAft>
                <a:spcPts val="0"/>
              </a:spcAft>
              <a:buSzPts val="1700"/>
              <a:buFont typeface="Quicksand"/>
              <a:buAutoNum type="alphaLcPeriod"/>
            </a:pPr>
            <a:r>
              <a:rPr lang="en" sz="1700">
                <a:latin typeface="Quicksand"/>
                <a:ea typeface="Quicksand"/>
                <a:cs typeface="Quicksand"/>
                <a:sym typeface="Quicksand"/>
              </a:rPr>
              <a:t>36 ÷ 3</a:t>
            </a:r>
            <a:endParaRPr sz="1700">
              <a:latin typeface="Quicksand"/>
              <a:ea typeface="Quicksand"/>
              <a:cs typeface="Quicksand"/>
              <a:sym typeface="Quicksand"/>
            </a:endParaRPr>
          </a:p>
          <a:p>
            <a:pPr indent="0" lvl="0" marL="1371600" rtl="0" algn="l">
              <a:spcBef>
                <a:spcPts val="1000"/>
              </a:spcBef>
              <a:spcAft>
                <a:spcPts val="0"/>
              </a:spcAft>
              <a:buNone/>
            </a:pPr>
            <a:r>
              <a:t/>
            </a:r>
            <a:endParaRPr sz="1700">
              <a:latin typeface="Quicksand"/>
              <a:ea typeface="Quicksand"/>
              <a:cs typeface="Quicksand"/>
              <a:sym typeface="Quicksand"/>
            </a:endParaRPr>
          </a:p>
          <a:p>
            <a:pPr indent="-336550" lvl="0" marL="1371600" rtl="0" algn="l">
              <a:spcBef>
                <a:spcPts val="1000"/>
              </a:spcBef>
              <a:spcAft>
                <a:spcPts val="1000"/>
              </a:spcAft>
              <a:buSzPts val="1700"/>
              <a:buFont typeface="Quicksand"/>
              <a:buAutoNum type="alphaLcPeriod"/>
            </a:pPr>
            <a:r>
              <a:rPr lang="en" sz="1700">
                <a:latin typeface="Quicksand"/>
                <a:ea typeface="Quicksand"/>
                <a:cs typeface="Quicksand"/>
                <a:sym typeface="Quicksand"/>
              </a:rPr>
              <a:t>70 </a:t>
            </a:r>
            <a:r>
              <a:rPr lang="en" sz="1700">
                <a:solidFill>
                  <a:schemeClr val="dk1"/>
                </a:solidFill>
                <a:latin typeface="Quicksand"/>
                <a:ea typeface="Quicksand"/>
                <a:cs typeface="Quicksand"/>
                <a:sym typeface="Quicksand"/>
              </a:rPr>
              <a:t>÷ 14</a:t>
            </a:r>
            <a:endParaRPr sz="1700">
              <a:latin typeface="Quicksand"/>
              <a:ea typeface="Quicksand"/>
              <a:cs typeface="Quicksand"/>
              <a:sym typeface="Quicksand"/>
            </a:endParaRPr>
          </a:p>
        </p:txBody>
      </p:sp>
      <p:sp>
        <p:nvSpPr>
          <p:cNvPr id="1435" name="Google Shape;1435;p158"/>
          <p:cNvSpPr txBox="1"/>
          <p:nvPr/>
        </p:nvSpPr>
        <p:spPr>
          <a:xfrm>
            <a:off x="4768450" y="1308825"/>
            <a:ext cx="3530700" cy="348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2. Find the value of each quotient. Explain or show your reasoning.</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336550" lvl="0" marL="1371600" rtl="0" algn="l">
              <a:spcBef>
                <a:spcPts val="0"/>
              </a:spcBef>
              <a:spcAft>
                <a:spcPts val="0"/>
              </a:spcAft>
              <a:buSzPts val="1700"/>
              <a:buFont typeface="Quicksand"/>
              <a:buAutoNum type="alphaLcPeriod"/>
            </a:pPr>
            <a:r>
              <a:rPr lang="en" sz="1700">
                <a:solidFill>
                  <a:schemeClr val="dk1"/>
                </a:solidFill>
                <a:latin typeface="Quicksand"/>
                <a:ea typeface="Quicksand"/>
                <a:cs typeface="Quicksand"/>
                <a:sym typeface="Quicksand"/>
              </a:rPr>
              <a:t>72</a:t>
            </a:r>
            <a:r>
              <a:rPr lang="en" sz="1700">
                <a:solidFill>
                  <a:schemeClr val="dk1"/>
                </a:solidFill>
                <a:latin typeface="Quicksand"/>
                <a:ea typeface="Quicksand"/>
                <a:cs typeface="Quicksand"/>
                <a:sym typeface="Quicksand"/>
              </a:rPr>
              <a:t> ÷ 18</a:t>
            </a:r>
            <a:endParaRPr sz="1700">
              <a:solidFill>
                <a:schemeClr val="dk1"/>
              </a:solidFill>
              <a:latin typeface="Quicksand"/>
              <a:ea typeface="Quicksand"/>
              <a:cs typeface="Quicksand"/>
              <a:sym typeface="Quicksand"/>
            </a:endParaRPr>
          </a:p>
          <a:p>
            <a:pPr indent="-336550" lvl="0" marL="1371600" rtl="0" algn="l">
              <a:spcBef>
                <a:spcPts val="1000"/>
              </a:spcBef>
              <a:spcAft>
                <a:spcPts val="0"/>
              </a:spcAft>
              <a:buClr>
                <a:schemeClr val="dk1"/>
              </a:buClr>
              <a:buSzPts val="1700"/>
              <a:buFont typeface="Quicksand"/>
              <a:buAutoNum type="alphaLcPeriod"/>
            </a:pPr>
            <a:r>
              <a:rPr lang="en" sz="1700">
                <a:solidFill>
                  <a:schemeClr val="dk1"/>
                </a:solidFill>
                <a:latin typeface="Quicksand"/>
                <a:ea typeface="Quicksand"/>
                <a:cs typeface="Quicksand"/>
                <a:sym typeface="Quicksand"/>
              </a:rPr>
              <a:t>57 ÷ 3</a:t>
            </a:r>
            <a:endParaRPr sz="1700">
              <a:solidFill>
                <a:schemeClr val="dk1"/>
              </a:solidFill>
              <a:latin typeface="Quicksand"/>
              <a:ea typeface="Quicksand"/>
              <a:cs typeface="Quicksand"/>
              <a:sym typeface="Quicksand"/>
            </a:endParaRPr>
          </a:p>
          <a:p>
            <a:pPr indent="-336550" lvl="0" marL="1371600" rtl="0" algn="l">
              <a:spcBef>
                <a:spcPts val="1000"/>
              </a:spcBef>
              <a:spcAft>
                <a:spcPts val="0"/>
              </a:spcAft>
              <a:buClr>
                <a:schemeClr val="dk1"/>
              </a:buClr>
              <a:buSzPts val="1700"/>
              <a:buFont typeface="Quicksand"/>
              <a:buAutoNum type="alphaLcPeriod"/>
            </a:pPr>
            <a:r>
              <a:rPr lang="en" sz="1700">
                <a:solidFill>
                  <a:schemeClr val="dk1"/>
                </a:solidFill>
                <a:latin typeface="Quicksand"/>
                <a:ea typeface="Quicksand"/>
                <a:cs typeface="Quicksand"/>
                <a:sym typeface="Quicksand"/>
              </a:rPr>
              <a:t>90 ÷ 15</a:t>
            </a:r>
            <a:endParaRPr sz="1700">
              <a:solidFill>
                <a:schemeClr val="dk1"/>
              </a:solidFill>
              <a:latin typeface="Quicksand"/>
              <a:ea typeface="Quicksand"/>
              <a:cs typeface="Quicksand"/>
              <a:sym typeface="Quicksand"/>
            </a:endParaRPr>
          </a:p>
          <a:p>
            <a:pPr indent="-336550" lvl="0" marL="1371600" rtl="0" algn="l">
              <a:spcBef>
                <a:spcPts val="1000"/>
              </a:spcBef>
              <a:spcAft>
                <a:spcPts val="1000"/>
              </a:spcAft>
              <a:buClr>
                <a:schemeClr val="dk1"/>
              </a:buClr>
              <a:buSzPts val="1700"/>
              <a:buFont typeface="Quicksand"/>
              <a:buAutoNum type="alphaLcPeriod"/>
            </a:pPr>
            <a:r>
              <a:rPr lang="en" sz="1700">
                <a:solidFill>
                  <a:schemeClr val="dk1"/>
                </a:solidFill>
                <a:latin typeface="Quicksand"/>
                <a:ea typeface="Quicksand"/>
                <a:cs typeface="Quicksand"/>
                <a:sym typeface="Quicksand"/>
              </a:rPr>
              <a:t>96 ÷ 8</a:t>
            </a:r>
            <a:endParaRPr sz="1700">
              <a:solidFill>
                <a:schemeClr val="dk1"/>
              </a:solidFill>
              <a:latin typeface="Quicksand"/>
              <a:ea typeface="Quicksand"/>
              <a:cs typeface="Quicksand"/>
              <a:sym typeface="Quicksand"/>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39" name="Shape 1439"/>
        <p:cNvGrpSpPr/>
        <p:nvPr/>
      </p:nvGrpSpPr>
      <p:grpSpPr>
        <a:xfrm>
          <a:off x="0" y="0"/>
          <a:ext cx="0" cy="0"/>
          <a:chOff x="0" y="0"/>
          <a:chExt cx="0" cy="0"/>
        </a:xfrm>
      </p:grpSpPr>
      <p:sp>
        <p:nvSpPr>
          <p:cNvPr id="1440" name="Google Shape;1440;p159"/>
          <p:cNvSpPr/>
          <p:nvPr/>
        </p:nvSpPr>
        <p:spPr>
          <a:xfrm flipH="1">
            <a:off x="450021" y="2216000"/>
            <a:ext cx="3557628" cy="248311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59"/>
          <p:cNvSpPr txBox="1"/>
          <p:nvPr/>
        </p:nvSpPr>
        <p:spPr>
          <a:xfrm>
            <a:off x="1033375" y="2504175"/>
            <a:ext cx="2545500" cy="121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chemeClr val="dk1"/>
                </a:solidFill>
                <a:latin typeface="Quicksand"/>
                <a:ea typeface="Quicksand"/>
                <a:cs typeface="Quicksand"/>
                <a:sym typeface="Quicksand"/>
              </a:rPr>
              <a:t>Turn and talk with your partner. One partner tells a situation that could match this expression that uses 8 as the number of groups and the other partner tells a situation that could match this expression that uses 8 as the size of each group</a:t>
            </a:r>
            <a:endParaRPr sz="12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000">
              <a:latin typeface="Quicksand"/>
              <a:ea typeface="Quicksand"/>
              <a:cs typeface="Quicksand"/>
              <a:sym typeface="Quicksand"/>
            </a:endParaRPr>
          </a:p>
        </p:txBody>
      </p:sp>
      <p:sp>
        <p:nvSpPr>
          <p:cNvPr id="1442" name="Google Shape;1442;p15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43" name="Google Shape;1443;p159"/>
          <p:cNvSpPr txBox="1"/>
          <p:nvPr/>
        </p:nvSpPr>
        <p:spPr>
          <a:xfrm>
            <a:off x="527700" y="550100"/>
            <a:ext cx="7353000" cy="69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solved division problems. We applied what we knew about place value and that we can think of the divisor as the number of groups in a division situation or the size of each group.</a:t>
            </a:r>
            <a:endParaRPr sz="1700">
              <a:latin typeface="Quicksand"/>
              <a:ea typeface="Quicksand"/>
              <a:cs typeface="Quicksand"/>
              <a:sym typeface="Quicksand"/>
            </a:endParaRPr>
          </a:p>
        </p:txBody>
      </p:sp>
      <p:pic>
        <p:nvPicPr>
          <p:cNvPr id="1444" name="Google Shape;1444;p159"/>
          <p:cNvPicPr preferRelativeResize="0"/>
          <p:nvPr/>
        </p:nvPicPr>
        <p:blipFill>
          <a:blip r:embed="rId3">
            <a:alphaModFix/>
          </a:blip>
          <a:stretch>
            <a:fillRect/>
          </a:stretch>
        </p:blipFill>
        <p:spPr>
          <a:xfrm>
            <a:off x="4314775" y="3163451"/>
            <a:ext cx="2211025" cy="1390675"/>
          </a:xfrm>
          <a:prstGeom prst="rect">
            <a:avLst/>
          </a:prstGeom>
          <a:noFill/>
          <a:ln>
            <a:noFill/>
          </a:ln>
        </p:spPr>
      </p:pic>
      <p:pic>
        <p:nvPicPr>
          <p:cNvPr id="1445" name="Google Shape;1445;p159"/>
          <p:cNvPicPr preferRelativeResize="0"/>
          <p:nvPr/>
        </p:nvPicPr>
        <p:blipFill>
          <a:blip r:embed="rId4">
            <a:alphaModFix/>
          </a:blip>
          <a:stretch>
            <a:fillRect/>
          </a:stretch>
        </p:blipFill>
        <p:spPr>
          <a:xfrm>
            <a:off x="3810003" y="1634975"/>
            <a:ext cx="1524000" cy="581025"/>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449" name="Shape 1449"/>
        <p:cNvGrpSpPr/>
        <p:nvPr/>
      </p:nvGrpSpPr>
      <p:grpSpPr>
        <a:xfrm>
          <a:off x="0" y="0"/>
          <a:ext cx="0" cy="0"/>
          <a:chOff x="0" y="0"/>
          <a:chExt cx="0" cy="0"/>
        </a:xfrm>
      </p:grpSpPr>
      <p:sp>
        <p:nvSpPr>
          <p:cNvPr id="1450" name="Google Shape;1450;p160"/>
          <p:cNvSpPr txBox="1"/>
          <p:nvPr>
            <p:ph type="ctrTitle"/>
          </p:nvPr>
        </p:nvSpPr>
        <p:spPr>
          <a:xfrm>
            <a:off x="413550" y="14637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Represent Division, Part 2</a:t>
            </a:r>
            <a:endParaRPr sz="4000">
              <a:solidFill>
                <a:srgbClr val="434343"/>
              </a:solidFill>
              <a:latin typeface="Hepta Slab"/>
              <a:ea typeface="Hepta Slab"/>
              <a:cs typeface="Hepta Slab"/>
              <a:sym typeface="Hepta Slab"/>
            </a:endParaRPr>
          </a:p>
        </p:txBody>
      </p:sp>
      <p:sp>
        <p:nvSpPr>
          <p:cNvPr id="1451" name="Google Shape;1451;p160"/>
          <p:cNvSpPr txBox="1"/>
          <p:nvPr/>
        </p:nvSpPr>
        <p:spPr>
          <a:xfrm>
            <a:off x="2698200" y="28269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make sense of representations of division. </a:t>
            </a:r>
            <a:endParaRPr>
              <a:latin typeface="Quicksand"/>
              <a:ea typeface="Quicksand"/>
              <a:cs typeface="Quicksand"/>
              <a:sym typeface="Quicksand"/>
            </a:endParaRPr>
          </a:p>
        </p:txBody>
      </p:sp>
      <p:sp>
        <p:nvSpPr>
          <p:cNvPr id="1452" name="Google Shape;1452;p160"/>
          <p:cNvSpPr/>
          <p:nvPr/>
        </p:nvSpPr>
        <p:spPr>
          <a:xfrm>
            <a:off x="2205277" y="2826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6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3.OA.B.5, 3.OA.C.7 </a:t>
            </a:r>
            <a:endParaRPr sz="1100">
              <a:latin typeface="Quicksand"/>
              <a:ea typeface="Quicksand"/>
              <a:cs typeface="Quicksand"/>
              <a:sym typeface="Quicksand"/>
            </a:endParaRPr>
          </a:p>
        </p:txBody>
      </p:sp>
      <p:sp>
        <p:nvSpPr>
          <p:cNvPr id="1454" name="Google Shape;1454;p160"/>
          <p:cNvSpPr txBox="1"/>
          <p:nvPr/>
        </p:nvSpPr>
        <p:spPr>
          <a:xfrm>
            <a:off x="7699275" y="0"/>
            <a:ext cx="14448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58" name="Shape 1458"/>
        <p:cNvGrpSpPr/>
        <p:nvPr/>
      </p:nvGrpSpPr>
      <p:grpSpPr>
        <a:xfrm>
          <a:off x="0" y="0"/>
          <a:ext cx="0" cy="0"/>
          <a:chOff x="0" y="0"/>
          <a:chExt cx="0" cy="0"/>
        </a:xfrm>
      </p:grpSpPr>
      <p:sp>
        <p:nvSpPr>
          <p:cNvPr id="1459" name="Google Shape;1459;p161"/>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Multiplication and Division</a:t>
            </a:r>
            <a:endParaRPr b="0" sz="3000">
              <a:solidFill>
                <a:srgbClr val="666666"/>
              </a:solidFill>
              <a:latin typeface="Hepta Slab"/>
              <a:ea typeface="Hepta Slab"/>
              <a:cs typeface="Hepta Slab"/>
              <a:sym typeface="Hepta Slab"/>
            </a:endParaRPr>
          </a:p>
        </p:txBody>
      </p:sp>
      <p:sp>
        <p:nvSpPr>
          <p:cNvPr id="1460" name="Google Shape;1460;p1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61" name="Google Shape;1461;p161"/>
          <p:cNvGrpSpPr/>
          <p:nvPr/>
        </p:nvGrpSpPr>
        <p:grpSpPr>
          <a:xfrm>
            <a:off x="760151" y="1543763"/>
            <a:ext cx="3079836" cy="1339308"/>
            <a:chOff x="943501" y="1534588"/>
            <a:chExt cx="3079836" cy="1339308"/>
          </a:xfrm>
        </p:grpSpPr>
        <p:sp>
          <p:nvSpPr>
            <p:cNvPr id="1462" name="Google Shape;1462;p161"/>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61"/>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464" name="Google Shape;1464;p161"/>
          <p:cNvPicPr preferRelativeResize="0"/>
          <p:nvPr/>
        </p:nvPicPr>
        <p:blipFill>
          <a:blip r:embed="rId3">
            <a:alphaModFix/>
          </a:blip>
          <a:stretch>
            <a:fillRect/>
          </a:stretch>
        </p:blipFill>
        <p:spPr>
          <a:xfrm>
            <a:off x="3714750" y="2349677"/>
            <a:ext cx="2667550" cy="1111475"/>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68" name="Shape 1468"/>
        <p:cNvGrpSpPr/>
        <p:nvPr/>
      </p:nvGrpSpPr>
      <p:grpSpPr>
        <a:xfrm>
          <a:off x="0" y="0"/>
          <a:ext cx="0" cy="0"/>
          <a:chOff x="0" y="0"/>
          <a:chExt cx="0" cy="0"/>
        </a:xfrm>
      </p:grpSpPr>
      <p:sp>
        <p:nvSpPr>
          <p:cNvPr id="1469" name="Google Shape;1469;p162"/>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More Groups, Less Groups</a:t>
            </a:r>
            <a:endParaRPr b="0" sz="3000">
              <a:solidFill>
                <a:srgbClr val="666666"/>
              </a:solidFill>
              <a:latin typeface="Hepta Slab"/>
              <a:ea typeface="Hepta Slab"/>
              <a:cs typeface="Hepta Slab"/>
              <a:sym typeface="Hepta Slab"/>
            </a:endParaRPr>
          </a:p>
        </p:txBody>
      </p:sp>
      <p:sp>
        <p:nvSpPr>
          <p:cNvPr id="1470" name="Google Shape;1470;p1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71" name="Google Shape;1471;p162"/>
          <p:cNvGrpSpPr/>
          <p:nvPr/>
        </p:nvGrpSpPr>
        <p:grpSpPr>
          <a:xfrm>
            <a:off x="760151" y="1543763"/>
            <a:ext cx="3079836" cy="1339308"/>
            <a:chOff x="943501" y="1534588"/>
            <a:chExt cx="3079836" cy="1339308"/>
          </a:xfrm>
        </p:grpSpPr>
        <p:sp>
          <p:nvSpPr>
            <p:cNvPr id="1472" name="Google Shape;1472;p162"/>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62"/>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474" name="Google Shape;1474;p162"/>
          <p:cNvPicPr preferRelativeResize="0"/>
          <p:nvPr/>
        </p:nvPicPr>
        <p:blipFill>
          <a:blip r:embed="rId3">
            <a:alphaModFix/>
          </a:blip>
          <a:stretch>
            <a:fillRect/>
          </a:stretch>
        </p:blipFill>
        <p:spPr>
          <a:xfrm>
            <a:off x="3839975" y="2381826"/>
            <a:ext cx="2651775" cy="1036475"/>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78" name="Shape 1478"/>
        <p:cNvGrpSpPr/>
        <p:nvPr/>
      </p:nvGrpSpPr>
      <p:grpSpPr>
        <a:xfrm>
          <a:off x="0" y="0"/>
          <a:ext cx="0" cy="0"/>
          <a:chOff x="0" y="0"/>
          <a:chExt cx="0" cy="0"/>
        </a:xfrm>
      </p:grpSpPr>
      <p:sp>
        <p:nvSpPr>
          <p:cNvPr id="1479" name="Google Shape;1479;p163"/>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More Groups, Less Groups</a:t>
            </a:r>
            <a:endParaRPr b="0" sz="3000">
              <a:solidFill>
                <a:srgbClr val="666666"/>
              </a:solidFill>
              <a:latin typeface="Hepta Slab"/>
              <a:ea typeface="Hepta Slab"/>
              <a:cs typeface="Hepta Slab"/>
              <a:sym typeface="Hepta Slab"/>
            </a:endParaRPr>
          </a:p>
        </p:txBody>
      </p:sp>
      <p:sp>
        <p:nvSpPr>
          <p:cNvPr id="1480" name="Google Shape;1480;p1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81" name="Google Shape;1481;p163"/>
          <p:cNvGrpSpPr/>
          <p:nvPr/>
        </p:nvGrpSpPr>
        <p:grpSpPr>
          <a:xfrm>
            <a:off x="760151" y="1543763"/>
            <a:ext cx="3079836" cy="1339308"/>
            <a:chOff x="943501" y="1534588"/>
            <a:chExt cx="3079836" cy="1339308"/>
          </a:xfrm>
        </p:grpSpPr>
        <p:sp>
          <p:nvSpPr>
            <p:cNvPr id="1482" name="Google Shape;1482;p163"/>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163"/>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484" name="Google Shape;1484;p163"/>
          <p:cNvPicPr preferRelativeResize="0"/>
          <p:nvPr/>
        </p:nvPicPr>
        <p:blipFill>
          <a:blip r:embed="rId3">
            <a:alphaModFix/>
          </a:blip>
          <a:stretch>
            <a:fillRect/>
          </a:stretch>
        </p:blipFill>
        <p:spPr>
          <a:xfrm>
            <a:off x="3559975" y="2349677"/>
            <a:ext cx="2670250" cy="1111475"/>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88" name="Shape 1488"/>
        <p:cNvGrpSpPr/>
        <p:nvPr/>
      </p:nvGrpSpPr>
      <p:grpSpPr>
        <a:xfrm>
          <a:off x="0" y="0"/>
          <a:ext cx="0" cy="0"/>
          <a:chOff x="0" y="0"/>
          <a:chExt cx="0" cy="0"/>
        </a:xfrm>
      </p:grpSpPr>
      <p:sp>
        <p:nvSpPr>
          <p:cNvPr id="1489" name="Google Shape;1489;p164"/>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More Groups, Less Groups</a:t>
            </a:r>
            <a:endParaRPr b="0" sz="3000">
              <a:solidFill>
                <a:srgbClr val="666666"/>
              </a:solidFill>
              <a:latin typeface="Hepta Slab"/>
              <a:ea typeface="Hepta Slab"/>
              <a:cs typeface="Hepta Slab"/>
              <a:sym typeface="Hepta Slab"/>
            </a:endParaRPr>
          </a:p>
        </p:txBody>
      </p:sp>
      <p:sp>
        <p:nvSpPr>
          <p:cNvPr id="1490" name="Google Shape;1490;p1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91" name="Google Shape;1491;p164"/>
          <p:cNvGrpSpPr/>
          <p:nvPr/>
        </p:nvGrpSpPr>
        <p:grpSpPr>
          <a:xfrm>
            <a:off x="760151" y="1543763"/>
            <a:ext cx="3079836" cy="1339308"/>
            <a:chOff x="943501" y="1534588"/>
            <a:chExt cx="3079836" cy="1339308"/>
          </a:xfrm>
        </p:grpSpPr>
        <p:sp>
          <p:nvSpPr>
            <p:cNvPr id="1492" name="Google Shape;1492;p164"/>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164"/>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494" name="Google Shape;1494;p164"/>
          <p:cNvPicPr preferRelativeResize="0"/>
          <p:nvPr/>
        </p:nvPicPr>
        <p:blipFill>
          <a:blip r:embed="rId3">
            <a:alphaModFix/>
          </a:blip>
          <a:stretch>
            <a:fillRect/>
          </a:stretch>
        </p:blipFill>
        <p:spPr>
          <a:xfrm>
            <a:off x="3631356" y="2263977"/>
            <a:ext cx="2828400" cy="1250750"/>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8" name="Shape 1498"/>
        <p:cNvGrpSpPr/>
        <p:nvPr/>
      </p:nvGrpSpPr>
      <p:grpSpPr>
        <a:xfrm>
          <a:off x="0" y="0"/>
          <a:ext cx="0" cy="0"/>
          <a:chOff x="0" y="0"/>
          <a:chExt cx="0" cy="0"/>
        </a:xfrm>
      </p:grpSpPr>
      <p:sp>
        <p:nvSpPr>
          <p:cNvPr id="1499" name="Google Shape;1499;p165"/>
          <p:cNvSpPr txBox="1"/>
          <p:nvPr>
            <p:ph type="ctrTitle"/>
          </p:nvPr>
        </p:nvSpPr>
        <p:spPr>
          <a:xfrm>
            <a:off x="43052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Multiply to Divide</a:t>
            </a:r>
            <a:endParaRPr b="0" sz="2700">
              <a:solidFill>
                <a:srgbClr val="434343"/>
              </a:solidFill>
              <a:latin typeface="Hepta Slab"/>
              <a:ea typeface="Hepta Slab"/>
              <a:cs typeface="Hepta Slab"/>
              <a:sym typeface="Hepta Slab"/>
            </a:endParaRPr>
          </a:p>
        </p:txBody>
      </p:sp>
      <p:sp>
        <p:nvSpPr>
          <p:cNvPr id="1500" name="Google Shape;1500;p1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01" name="Google Shape;1501;p165"/>
          <p:cNvSpPr txBox="1"/>
          <p:nvPr/>
        </p:nvSpPr>
        <p:spPr>
          <a:xfrm>
            <a:off x="578650" y="1146575"/>
            <a:ext cx="4521900" cy="204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Livvic"/>
                <a:ea typeface="Livvic"/>
                <a:cs typeface="Livvic"/>
                <a:sym typeface="Livvic"/>
              </a:rPr>
              <a:t>1. Mai and Kiran wanted to use multiplication to find  </a:t>
            </a:r>
            <a:endParaRPr sz="1300">
              <a:latin typeface="Livvic"/>
              <a:ea typeface="Livvic"/>
              <a:cs typeface="Livvic"/>
              <a:sym typeface="Livvic"/>
            </a:endParaRPr>
          </a:p>
          <a:p>
            <a:pPr indent="0" lvl="0" marL="0" rtl="0" algn="l">
              <a:spcBef>
                <a:spcPts val="0"/>
              </a:spcBef>
              <a:spcAft>
                <a:spcPts val="0"/>
              </a:spcAft>
              <a:buNone/>
            </a:pPr>
            <a:r>
              <a:rPr lang="en" sz="1300">
                <a:latin typeface="Livvic"/>
                <a:ea typeface="Livvic"/>
                <a:cs typeface="Livvic"/>
                <a:sym typeface="Livvic"/>
              </a:rPr>
              <a:t>52 ÷ 4. They wrote these equations.</a:t>
            </a:r>
            <a:endParaRPr sz="1300">
              <a:latin typeface="Livvic"/>
              <a:ea typeface="Livvic"/>
              <a:cs typeface="Livvic"/>
              <a:sym typeface="Livvic"/>
            </a:endParaRPr>
          </a:p>
          <a:p>
            <a:pPr indent="0" lvl="0" marL="0" rtl="0" algn="l">
              <a:spcBef>
                <a:spcPts val="0"/>
              </a:spcBef>
              <a:spcAft>
                <a:spcPts val="0"/>
              </a:spcAft>
              <a:buNone/>
            </a:pPr>
            <a:r>
              <a:t/>
            </a:r>
            <a:endParaRPr sz="1300">
              <a:latin typeface="Livvic"/>
              <a:ea typeface="Livvic"/>
              <a:cs typeface="Livvic"/>
              <a:sym typeface="Livvic"/>
            </a:endParaRPr>
          </a:p>
          <a:p>
            <a:pPr indent="0" lvl="0" marL="1371600" rtl="0" algn="l">
              <a:spcBef>
                <a:spcPts val="0"/>
              </a:spcBef>
              <a:spcAft>
                <a:spcPts val="0"/>
              </a:spcAft>
              <a:buNone/>
            </a:pPr>
            <a:r>
              <a:rPr lang="en" sz="1300">
                <a:latin typeface="Livvic"/>
                <a:ea typeface="Livvic"/>
                <a:cs typeface="Livvic"/>
                <a:sym typeface="Livvic"/>
              </a:rPr>
              <a:t>4 × 10 = 40</a:t>
            </a:r>
            <a:endParaRPr sz="1300">
              <a:latin typeface="Livvic"/>
              <a:ea typeface="Livvic"/>
              <a:cs typeface="Livvic"/>
              <a:sym typeface="Livvic"/>
            </a:endParaRPr>
          </a:p>
          <a:p>
            <a:pPr indent="0" lvl="0" marL="1371600" rtl="0" algn="l">
              <a:spcBef>
                <a:spcPts val="0"/>
              </a:spcBef>
              <a:spcAft>
                <a:spcPts val="0"/>
              </a:spcAft>
              <a:buNone/>
            </a:pPr>
            <a:r>
              <a:rPr lang="en" sz="1300">
                <a:solidFill>
                  <a:schemeClr val="dk1"/>
                </a:solidFill>
                <a:latin typeface="Livvic"/>
                <a:ea typeface="Livvic"/>
                <a:cs typeface="Livvic"/>
                <a:sym typeface="Livvic"/>
              </a:rPr>
              <a:t>4 × 3 = 12</a:t>
            </a:r>
            <a:endParaRPr sz="1300">
              <a:solidFill>
                <a:schemeClr val="dk1"/>
              </a:solidFill>
              <a:latin typeface="Livvic"/>
              <a:ea typeface="Livvic"/>
              <a:cs typeface="Livvic"/>
              <a:sym typeface="Livvic"/>
            </a:endParaRPr>
          </a:p>
          <a:p>
            <a:pPr indent="0" lvl="0" marL="1371600" rtl="0" algn="l">
              <a:spcBef>
                <a:spcPts val="0"/>
              </a:spcBef>
              <a:spcAft>
                <a:spcPts val="0"/>
              </a:spcAft>
              <a:buNone/>
            </a:pPr>
            <a:r>
              <a:rPr lang="en" sz="1300">
                <a:solidFill>
                  <a:schemeClr val="dk1"/>
                </a:solidFill>
                <a:latin typeface="Livvic"/>
                <a:ea typeface="Livvic"/>
                <a:cs typeface="Livvic"/>
                <a:sym typeface="Livvic"/>
              </a:rPr>
              <a:t>10 + 3 = 13</a:t>
            </a:r>
            <a:endParaRPr sz="1300">
              <a:solidFill>
                <a:schemeClr val="dk1"/>
              </a:solidFill>
              <a:latin typeface="Livvic"/>
              <a:ea typeface="Livvic"/>
              <a:cs typeface="Livvic"/>
              <a:sym typeface="Livvic"/>
            </a:endParaRPr>
          </a:p>
          <a:p>
            <a:pPr indent="0" lvl="0" marL="0" rtl="0" algn="l">
              <a:spcBef>
                <a:spcPts val="0"/>
              </a:spcBef>
              <a:spcAft>
                <a:spcPts val="0"/>
              </a:spcAft>
              <a:buNone/>
            </a:pPr>
            <a:r>
              <a:t/>
            </a:r>
            <a:endParaRPr sz="1300">
              <a:solidFill>
                <a:schemeClr val="dk1"/>
              </a:solidFill>
              <a:latin typeface="Livvic"/>
              <a:ea typeface="Livvic"/>
              <a:cs typeface="Livvic"/>
              <a:sym typeface="Livvic"/>
            </a:endParaRPr>
          </a:p>
          <a:p>
            <a:pPr indent="0" lvl="0" marL="0" rtl="0" algn="l">
              <a:spcBef>
                <a:spcPts val="0"/>
              </a:spcBef>
              <a:spcAft>
                <a:spcPts val="0"/>
              </a:spcAft>
              <a:buNone/>
            </a:pPr>
            <a:r>
              <a:rPr lang="en" sz="1300">
                <a:solidFill>
                  <a:schemeClr val="dk1"/>
                </a:solidFill>
                <a:latin typeface="Livvic"/>
                <a:ea typeface="Livvic"/>
                <a:cs typeface="Livvic"/>
                <a:sym typeface="Livvic"/>
              </a:rPr>
              <a:t>Then, Kiran used base-ten blocks to represent the ideas and Mai used a diagram. </a:t>
            </a:r>
            <a:endParaRPr sz="1300">
              <a:solidFill>
                <a:schemeClr val="dk1"/>
              </a:solidFill>
              <a:latin typeface="Livvic"/>
              <a:ea typeface="Livvic"/>
              <a:cs typeface="Livvic"/>
              <a:sym typeface="Livvic"/>
            </a:endParaRPr>
          </a:p>
          <a:p>
            <a:pPr indent="0" lvl="0" marL="0" rtl="0" algn="l">
              <a:spcBef>
                <a:spcPts val="0"/>
              </a:spcBef>
              <a:spcAft>
                <a:spcPts val="0"/>
              </a:spcAft>
              <a:buNone/>
            </a:pPr>
            <a:r>
              <a:t/>
            </a:r>
            <a:endParaRPr sz="1300">
              <a:solidFill>
                <a:schemeClr val="dk1"/>
              </a:solidFill>
              <a:latin typeface="Livvic"/>
              <a:ea typeface="Livvic"/>
              <a:cs typeface="Livvic"/>
              <a:sym typeface="Livvic"/>
            </a:endParaRPr>
          </a:p>
          <a:p>
            <a:pPr indent="0" lvl="0" marL="0" rtl="0" algn="l">
              <a:spcBef>
                <a:spcPts val="0"/>
              </a:spcBef>
              <a:spcAft>
                <a:spcPts val="0"/>
              </a:spcAft>
              <a:buNone/>
            </a:pPr>
            <a:r>
              <a:t/>
            </a:r>
            <a:endParaRPr sz="1300">
              <a:solidFill>
                <a:schemeClr val="dk1"/>
              </a:solidFill>
              <a:latin typeface="Livvic"/>
              <a:ea typeface="Livvic"/>
              <a:cs typeface="Livvic"/>
              <a:sym typeface="Livvic"/>
            </a:endParaRPr>
          </a:p>
          <a:p>
            <a:pPr indent="0" lvl="0" marL="0" rtl="0" algn="l">
              <a:spcBef>
                <a:spcPts val="0"/>
              </a:spcBef>
              <a:spcAft>
                <a:spcPts val="0"/>
              </a:spcAft>
              <a:buNone/>
            </a:pPr>
            <a:r>
              <a:rPr lang="en" sz="1300">
                <a:solidFill>
                  <a:schemeClr val="dk1"/>
                </a:solidFill>
                <a:latin typeface="Livvic"/>
                <a:ea typeface="Livvic"/>
                <a:cs typeface="Livvic"/>
                <a:sym typeface="Livvic"/>
              </a:rPr>
              <a:t>				</a:t>
            </a:r>
            <a:endParaRPr sz="1300">
              <a:solidFill>
                <a:schemeClr val="dk1"/>
              </a:solidFill>
              <a:latin typeface="Livvic"/>
              <a:ea typeface="Livvic"/>
              <a:cs typeface="Livvic"/>
              <a:sym typeface="Livvic"/>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pic>
        <p:nvPicPr>
          <p:cNvPr id="1502" name="Google Shape;1502;p165"/>
          <p:cNvPicPr preferRelativeResize="0"/>
          <p:nvPr/>
        </p:nvPicPr>
        <p:blipFill>
          <a:blip r:embed="rId3">
            <a:alphaModFix/>
          </a:blip>
          <a:stretch>
            <a:fillRect/>
          </a:stretch>
        </p:blipFill>
        <p:spPr>
          <a:xfrm>
            <a:off x="838125" y="3237050"/>
            <a:ext cx="1383325" cy="1263525"/>
          </a:xfrm>
          <a:prstGeom prst="rect">
            <a:avLst/>
          </a:prstGeom>
          <a:noFill/>
          <a:ln>
            <a:noFill/>
          </a:ln>
        </p:spPr>
      </p:pic>
      <p:sp>
        <p:nvSpPr>
          <p:cNvPr id="1503" name="Google Shape;1503;p165"/>
          <p:cNvSpPr txBox="1"/>
          <p:nvPr/>
        </p:nvSpPr>
        <p:spPr>
          <a:xfrm>
            <a:off x="2486025" y="3375425"/>
            <a:ext cx="2336100" cy="10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Livvic"/>
                <a:ea typeface="Livvic"/>
                <a:cs typeface="Livvic"/>
                <a:sym typeface="Livvic"/>
              </a:rPr>
              <a:t>How did Mai and Kiran use multiplication to find the quotient?</a:t>
            </a:r>
            <a:endParaRPr sz="1300">
              <a:latin typeface="Livvic"/>
              <a:ea typeface="Livvic"/>
              <a:cs typeface="Livvic"/>
              <a:sym typeface="Livvic"/>
            </a:endParaRPr>
          </a:p>
        </p:txBody>
      </p:sp>
      <p:sp>
        <p:nvSpPr>
          <p:cNvPr id="1504" name="Google Shape;1504;p165"/>
          <p:cNvSpPr txBox="1"/>
          <p:nvPr/>
        </p:nvSpPr>
        <p:spPr>
          <a:xfrm>
            <a:off x="5261375" y="1768075"/>
            <a:ext cx="3471900" cy="11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2. Try Mai and Kiran’s strategy to find:</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1371600" rtl="0" algn="l">
              <a:spcBef>
                <a:spcPts val="0"/>
              </a:spcBef>
              <a:spcAft>
                <a:spcPts val="0"/>
              </a:spcAft>
              <a:buNone/>
            </a:pPr>
            <a:r>
              <a:rPr lang="en" sz="1500">
                <a:latin typeface="Livvic"/>
                <a:ea typeface="Livvic"/>
                <a:cs typeface="Livvic"/>
                <a:sym typeface="Livvic"/>
              </a:rPr>
              <a:t>  </a:t>
            </a:r>
            <a:r>
              <a:rPr lang="en" sz="1500">
                <a:solidFill>
                  <a:schemeClr val="dk1"/>
                </a:solidFill>
                <a:latin typeface="Livvic"/>
                <a:ea typeface="Livvic"/>
                <a:cs typeface="Livvic"/>
                <a:sym typeface="Livvic"/>
              </a:rPr>
              <a:t>48</a:t>
            </a:r>
            <a:r>
              <a:rPr lang="en" sz="1500">
                <a:solidFill>
                  <a:schemeClr val="dk1"/>
                </a:solidFill>
                <a:latin typeface="Livvic"/>
                <a:ea typeface="Livvic"/>
                <a:cs typeface="Livvic"/>
                <a:sym typeface="Livvic"/>
              </a:rPr>
              <a:t> ÷ 3</a:t>
            </a:r>
            <a:endParaRPr sz="1500">
              <a:latin typeface="Livvic"/>
              <a:ea typeface="Livvic"/>
              <a:cs typeface="Livvic"/>
              <a:sym typeface="Livvic"/>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08" name="Shape 1508"/>
        <p:cNvGrpSpPr/>
        <p:nvPr/>
      </p:nvGrpSpPr>
      <p:grpSpPr>
        <a:xfrm>
          <a:off x="0" y="0"/>
          <a:ext cx="0" cy="0"/>
          <a:chOff x="0" y="0"/>
          <a:chExt cx="0" cy="0"/>
        </a:xfrm>
      </p:grpSpPr>
      <p:sp>
        <p:nvSpPr>
          <p:cNvPr id="1509" name="Google Shape;1509;p166"/>
          <p:cNvSpPr txBox="1"/>
          <p:nvPr>
            <p:ph type="ctrTitle"/>
          </p:nvPr>
        </p:nvSpPr>
        <p:spPr>
          <a:xfrm>
            <a:off x="462075" y="267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How Would You Divide?</a:t>
            </a:r>
            <a:endParaRPr b="0" sz="2600">
              <a:solidFill>
                <a:srgbClr val="666666"/>
              </a:solidFill>
              <a:latin typeface="Hepta Slab"/>
              <a:ea typeface="Hepta Slab"/>
              <a:cs typeface="Hepta Slab"/>
              <a:sym typeface="Hepta Slab"/>
            </a:endParaRPr>
          </a:p>
        </p:txBody>
      </p:sp>
      <p:sp>
        <p:nvSpPr>
          <p:cNvPr id="1510" name="Google Shape;1510;p1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11" name="Google Shape;1511;p166"/>
          <p:cNvSpPr txBox="1"/>
          <p:nvPr/>
        </p:nvSpPr>
        <p:spPr>
          <a:xfrm>
            <a:off x="574575" y="808300"/>
            <a:ext cx="7387200" cy="66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Find the value of each quotient. Show your thinking.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Organize it so it can be followed by others.</a:t>
            </a:r>
            <a:endParaRPr sz="1600">
              <a:latin typeface="Quicksand"/>
              <a:ea typeface="Quicksand"/>
              <a:cs typeface="Quicksand"/>
              <a:sym typeface="Quicksand"/>
            </a:endParaRPr>
          </a:p>
        </p:txBody>
      </p:sp>
      <p:pic>
        <p:nvPicPr>
          <p:cNvPr id="1512" name="Google Shape;1512;p166"/>
          <p:cNvPicPr preferRelativeResize="0"/>
          <p:nvPr/>
        </p:nvPicPr>
        <p:blipFill>
          <a:blip r:embed="rId3">
            <a:alphaModFix/>
          </a:blip>
          <a:stretch>
            <a:fillRect/>
          </a:stretch>
        </p:blipFill>
        <p:spPr>
          <a:xfrm>
            <a:off x="1813325" y="1555225"/>
            <a:ext cx="5312575" cy="3041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16" name="Shape 1516"/>
        <p:cNvGrpSpPr/>
        <p:nvPr/>
      </p:nvGrpSpPr>
      <p:grpSpPr>
        <a:xfrm>
          <a:off x="0" y="0"/>
          <a:ext cx="0" cy="0"/>
          <a:chOff x="0" y="0"/>
          <a:chExt cx="0" cy="0"/>
        </a:xfrm>
      </p:grpSpPr>
      <p:sp>
        <p:nvSpPr>
          <p:cNvPr id="1517" name="Google Shape;1517;p167"/>
          <p:cNvSpPr/>
          <p:nvPr/>
        </p:nvSpPr>
        <p:spPr>
          <a:xfrm flipH="1">
            <a:off x="848193" y="2376729"/>
            <a:ext cx="2928735" cy="25106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167"/>
          <p:cNvSpPr txBox="1"/>
          <p:nvPr/>
        </p:nvSpPr>
        <p:spPr>
          <a:xfrm>
            <a:off x="1196357" y="2699978"/>
            <a:ext cx="2232300" cy="169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Quicksand"/>
                <a:ea typeface="Quicksand"/>
                <a:cs typeface="Quicksand"/>
                <a:sym typeface="Quicksand"/>
              </a:rPr>
              <a:t>We have used a variety of strategies and representations to find the value of quotients, including using the relationship between multiplication and division. How do you like to divide with larger numbers? Why?</a:t>
            </a:r>
            <a:endParaRPr sz="1100">
              <a:latin typeface="Quicksand"/>
              <a:ea typeface="Quicksand"/>
              <a:cs typeface="Quicksand"/>
              <a:sym typeface="Quicksand"/>
            </a:endParaRPr>
          </a:p>
        </p:txBody>
      </p:sp>
      <p:sp>
        <p:nvSpPr>
          <p:cNvPr id="1519" name="Google Shape;1519;p16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520" name="Google Shape;1520;p167"/>
          <p:cNvPicPr preferRelativeResize="0"/>
          <p:nvPr/>
        </p:nvPicPr>
        <p:blipFill>
          <a:blip r:embed="rId3">
            <a:alphaModFix/>
          </a:blip>
          <a:stretch>
            <a:fillRect/>
          </a:stretch>
        </p:blipFill>
        <p:spPr>
          <a:xfrm>
            <a:off x="3706653" y="3338700"/>
            <a:ext cx="2485625" cy="1563400"/>
          </a:xfrm>
          <a:prstGeom prst="rect">
            <a:avLst/>
          </a:prstGeom>
          <a:noFill/>
          <a:ln>
            <a:noFill/>
          </a:ln>
        </p:spPr>
      </p:pic>
      <p:sp>
        <p:nvSpPr>
          <p:cNvPr id="1521" name="Google Shape;1521;p167"/>
          <p:cNvSpPr txBox="1"/>
          <p:nvPr/>
        </p:nvSpPr>
        <p:spPr>
          <a:xfrm>
            <a:off x="750100" y="514350"/>
            <a:ext cx="6965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Today we used the relationship between multiplication and division to divide. How could these products help us find the quotient of  96 ÷ 6?</a:t>
            </a:r>
            <a:endParaRPr sz="1600">
              <a:latin typeface="Quicksand"/>
              <a:ea typeface="Quicksand"/>
              <a:cs typeface="Quicksand"/>
              <a:sym typeface="Quicksand"/>
            </a:endParaRPr>
          </a:p>
        </p:txBody>
      </p:sp>
      <p:pic>
        <p:nvPicPr>
          <p:cNvPr id="1522" name="Google Shape;1522;p167"/>
          <p:cNvPicPr preferRelativeResize="0"/>
          <p:nvPr/>
        </p:nvPicPr>
        <p:blipFill>
          <a:blip r:embed="rId4">
            <a:alphaModFix/>
          </a:blip>
          <a:stretch>
            <a:fillRect/>
          </a:stretch>
        </p:blipFill>
        <p:spPr>
          <a:xfrm>
            <a:off x="848200" y="1418738"/>
            <a:ext cx="2080535" cy="553863"/>
          </a:xfrm>
          <a:prstGeom prst="rect">
            <a:avLst/>
          </a:prstGeom>
          <a:noFill/>
          <a:ln cap="flat" cmpd="sng" w="19050">
            <a:solidFill>
              <a:schemeClr val="dk2"/>
            </a:solidFill>
            <a:prstDash val="solid"/>
            <a:round/>
            <a:headEnd len="sm" w="sm" type="none"/>
            <a:tailEnd len="sm" w="sm" type="none"/>
          </a:ln>
        </p:spPr>
      </p:pic>
      <p:pic>
        <p:nvPicPr>
          <p:cNvPr id="1523" name="Google Shape;1523;p167"/>
          <p:cNvPicPr preferRelativeResize="0"/>
          <p:nvPr/>
        </p:nvPicPr>
        <p:blipFill>
          <a:blip r:embed="rId5">
            <a:alphaModFix/>
          </a:blip>
          <a:stretch>
            <a:fillRect/>
          </a:stretch>
        </p:blipFill>
        <p:spPr>
          <a:xfrm>
            <a:off x="3318525" y="1456813"/>
            <a:ext cx="2371475" cy="477725"/>
          </a:xfrm>
          <a:prstGeom prst="rect">
            <a:avLst/>
          </a:prstGeom>
          <a:noFill/>
          <a:ln cap="flat" cmpd="sng" w="19050">
            <a:solidFill>
              <a:schemeClr val="dk2"/>
            </a:solidFill>
            <a:prstDash val="solid"/>
            <a:round/>
            <a:headEnd len="sm" w="sm" type="none"/>
            <a:tailEnd len="sm" w="sm" type="none"/>
          </a:ln>
        </p:spPr>
      </p:pic>
      <p:pic>
        <p:nvPicPr>
          <p:cNvPr id="1524" name="Google Shape;1524;p167"/>
          <p:cNvPicPr preferRelativeResize="0"/>
          <p:nvPr/>
        </p:nvPicPr>
        <p:blipFill>
          <a:blip r:embed="rId6">
            <a:alphaModFix/>
          </a:blip>
          <a:stretch>
            <a:fillRect/>
          </a:stretch>
        </p:blipFill>
        <p:spPr>
          <a:xfrm>
            <a:off x="6192276" y="1418749"/>
            <a:ext cx="1919494" cy="553850"/>
          </a:xfrm>
          <a:prstGeom prst="rect">
            <a:avLst/>
          </a:prstGeom>
          <a:noFill/>
          <a:ln cap="flat" cmpd="sng" w="19050">
            <a:solidFill>
              <a:schemeClr val="dk2"/>
            </a:solidFill>
            <a:prstDash val="solid"/>
            <a:round/>
            <a:headEnd len="sm" w="sm" type="none"/>
            <a:tailEnd len="sm" w="sm" type="none"/>
          </a:ln>
        </p:spPr>
      </p:pic>
      <p:sp>
        <p:nvSpPr>
          <p:cNvPr id="1525" name="Google Shape;1525;p167"/>
          <p:cNvSpPr/>
          <p:nvPr/>
        </p:nvSpPr>
        <p:spPr>
          <a:xfrm>
            <a:off x="5769068" y="2117379"/>
            <a:ext cx="2928735" cy="25106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67"/>
          <p:cNvSpPr txBox="1"/>
          <p:nvPr/>
        </p:nvSpPr>
        <p:spPr>
          <a:xfrm flipH="1">
            <a:off x="6117338" y="2652653"/>
            <a:ext cx="2232300" cy="169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Quicksand"/>
                <a:ea typeface="Quicksand"/>
                <a:cs typeface="Quicksand"/>
                <a:sym typeface="Quicksand"/>
              </a:rPr>
              <a:t>In the last few lessons, we noticed that we can multiply or divide to find the value of the quotient, we can use place value to help us think about how to divide, and we also discovered that it’s sometimes helpful to think about the divisor as the number of groups or the group size</a:t>
            </a:r>
            <a:endParaRPr sz="1000">
              <a:latin typeface="Quicksand"/>
              <a:ea typeface="Quicksand"/>
              <a:cs typeface="Quicksand"/>
              <a:sym typeface="Quicksand"/>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30" name="Shape 1530"/>
        <p:cNvGrpSpPr/>
        <p:nvPr/>
      </p:nvGrpSpPr>
      <p:grpSpPr>
        <a:xfrm>
          <a:off x="0" y="0"/>
          <a:ext cx="0" cy="0"/>
          <a:chOff x="0" y="0"/>
          <a:chExt cx="0" cy="0"/>
        </a:xfrm>
      </p:grpSpPr>
      <p:sp>
        <p:nvSpPr>
          <p:cNvPr id="1531" name="Google Shape;1531;p168"/>
          <p:cNvSpPr txBox="1"/>
          <p:nvPr>
            <p:ph type="ctrTitle"/>
          </p:nvPr>
        </p:nvSpPr>
        <p:spPr>
          <a:xfrm>
            <a:off x="413550" y="14637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Divide with Larger Numbers </a:t>
            </a:r>
            <a:endParaRPr sz="4000">
              <a:solidFill>
                <a:srgbClr val="434343"/>
              </a:solidFill>
              <a:latin typeface="Hepta Slab"/>
              <a:ea typeface="Hepta Slab"/>
              <a:cs typeface="Hepta Slab"/>
              <a:sym typeface="Hepta Slab"/>
            </a:endParaRPr>
          </a:p>
        </p:txBody>
      </p:sp>
      <p:sp>
        <p:nvSpPr>
          <p:cNvPr id="1532" name="Google Shape;1532;p168"/>
          <p:cNvSpPr txBox="1"/>
          <p:nvPr/>
        </p:nvSpPr>
        <p:spPr>
          <a:xfrm>
            <a:off x="3258675" y="28269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divide with even larger numbers. </a:t>
            </a:r>
            <a:endParaRPr>
              <a:latin typeface="Quicksand"/>
              <a:ea typeface="Quicksand"/>
              <a:cs typeface="Quicksand"/>
              <a:sym typeface="Quicksand"/>
            </a:endParaRPr>
          </a:p>
        </p:txBody>
      </p:sp>
      <p:sp>
        <p:nvSpPr>
          <p:cNvPr id="1533" name="Google Shape;1533;p168"/>
          <p:cNvSpPr/>
          <p:nvPr/>
        </p:nvSpPr>
        <p:spPr>
          <a:xfrm>
            <a:off x="2698202" y="2826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16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3.OA.B.5, 3.OA.C.7</a:t>
            </a:r>
            <a:endParaRPr sz="1100">
              <a:latin typeface="Quicksand"/>
              <a:ea typeface="Quicksand"/>
              <a:cs typeface="Quicksand"/>
              <a:sym typeface="Quicksand"/>
            </a:endParaRPr>
          </a:p>
        </p:txBody>
      </p:sp>
      <p:sp>
        <p:nvSpPr>
          <p:cNvPr id="1535" name="Google Shape;1535;p168"/>
          <p:cNvSpPr txBox="1"/>
          <p:nvPr/>
        </p:nvSpPr>
        <p:spPr>
          <a:xfrm>
            <a:off x="7699275" y="0"/>
            <a:ext cx="14448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39" name="Shape 1539"/>
        <p:cNvGrpSpPr/>
        <p:nvPr/>
      </p:nvGrpSpPr>
      <p:grpSpPr>
        <a:xfrm>
          <a:off x="0" y="0"/>
          <a:ext cx="0" cy="0"/>
          <a:chOff x="0" y="0"/>
          <a:chExt cx="0" cy="0"/>
        </a:xfrm>
      </p:grpSpPr>
      <p:sp>
        <p:nvSpPr>
          <p:cNvPr id="1540" name="Google Shape;1540;p169"/>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Division</a:t>
            </a:r>
            <a:endParaRPr b="0" sz="2900">
              <a:solidFill>
                <a:srgbClr val="595959"/>
              </a:solidFill>
              <a:latin typeface="Hepta Slab"/>
              <a:ea typeface="Hepta Slab"/>
              <a:cs typeface="Hepta Slab"/>
              <a:sym typeface="Hepta Slab"/>
            </a:endParaRPr>
          </a:p>
        </p:txBody>
      </p:sp>
      <p:sp>
        <p:nvSpPr>
          <p:cNvPr id="1541" name="Google Shape;1541;p16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42" name="Google Shape;1542;p169"/>
          <p:cNvSpPr txBox="1"/>
          <p:nvPr/>
        </p:nvSpPr>
        <p:spPr>
          <a:xfrm>
            <a:off x="5312713" y="1818025"/>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1543" name="Google Shape;1543;p169"/>
          <p:cNvGraphicFramePr/>
          <p:nvPr/>
        </p:nvGraphicFramePr>
        <p:xfrm>
          <a:off x="4919525" y="2353825"/>
          <a:ext cx="3000000" cy="3000000"/>
        </p:xfrm>
        <a:graphic>
          <a:graphicData uri="http://schemas.openxmlformats.org/drawingml/2006/table">
            <a:tbl>
              <a:tblPr>
                <a:noFill/>
                <a:tableStyleId>{B0011A8E-DB5F-484F-82D4-FC88C3191A77}</a:tableStyleId>
              </a:tblPr>
              <a:tblGrid>
                <a:gridCol w="1117425"/>
                <a:gridCol w="1117425"/>
                <a:gridCol w="1117425"/>
              </a:tblGrid>
              <a:tr h="65880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9123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544" name="Google Shape;1544;p169"/>
          <p:cNvPicPr preferRelativeResize="0"/>
          <p:nvPr/>
        </p:nvPicPr>
        <p:blipFill>
          <a:blip r:embed="rId3">
            <a:alphaModFix/>
          </a:blip>
          <a:stretch>
            <a:fillRect/>
          </a:stretch>
        </p:blipFill>
        <p:spPr>
          <a:xfrm>
            <a:off x="1631150" y="2106275"/>
            <a:ext cx="2562225" cy="123825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48" name="Shape 1548"/>
        <p:cNvGrpSpPr/>
        <p:nvPr/>
      </p:nvGrpSpPr>
      <p:grpSpPr>
        <a:xfrm>
          <a:off x="0" y="0"/>
          <a:ext cx="0" cy="0"/>
          <a:chOff x="0" y="0"/>
          <a:chExt cx="0" cy="0"/>
        </a:xfrm>
      </p:grpSpPr>
      <p:sp>
        <p:nvSpPr>
          <p:cNvPr id="1549" name="Google Shape;1549;p170"/>
          <p:cNvSpPr txBox="1"/>
          <p:nvPr>
            <p:ph type="ctrTitle"/>
          </p:nvPr>
        </p:nvSpPr>
        <p:spPr>
          <a:xfrm>
            <a:off x="611325"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So Many Ways to Divide</a:t>
            </a:r>
            <a:endParaRPr b="0" sz="3000">
              <a:solidFill>
                <a:srgbClr val="666666"/>
              </a:solidFill>
              <a:latin typeface="Hepta Slab"/>
              <a:ea typeface="Hepta Slab"/>
              <a:cs typeface="Hepta Slab"/>
              <a:sym typeface="Hepta Slab"/>
            </a:endParaRPr>
          </a:p>
        </p:txBody>
      </p:sp>
      <p:sp>
        <p:nvSpPr>
          <p:cNvPr id="1550" name="Google Shape;1550;p17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51" name="Google Shape;1551;p170"/>
          <p:cNvSpPr txBox="1"/>
          <p:nvPr/>
        </p:nvSpPr>
        <p:spPr>
          <a:xfrm>
            <a:off x="611325" y="997375"/>
            <a:ext cx="7026300" cy="49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1. Lin, Priya, and Tyler found 78 ÷ 3 . Their work is shown. Make sense of their work.</a:t>
            </a:r>
            <a:endParaRPr sz="1900">
              <a:latin typeface="Quicksand"/>
              <a:ea typeface="Quicksand"/>
              <a:cs typeface="Quicksand"/>
              <a:sym typeface="Quicksand"/>
            </a:endParaRPr>
          </a:p>
        </p:txBody>
      </p:sp>
      <p:pic>
        <p:nvPicPr>
          <p:cNvPr id="1552" name="Google Shape;1552;p170"/>
          <p:cNvPicPr preferRelativeResize="0"/>
          <p:nvPr/>
        </p:nvPicPr>
        <p:blipFill>
          <a:blip r:embed="rId3">
            <a:alphaModFix/>
          </a:blip>
          <a:stretch>
            <a:fillRect/>
          </a:stretch>
        </p:blipFill>
        <p:spPr>
          <a:xfrm>
            <a:off x="795325" y="1921775"/>
            <a:ext cx="3739360" cy="1299950"/>
          </a:xfrm>
          <a:prstGeom prst="rect">
            <a:avLst/>
          </a:prstGeom>
          <a:noFill/>
          <a:ln cap="flat" cmpd="sng" w="19050">
            <a:solidFill>
              <a:schemeClr val="dk2"/>
            </a:solidFill>
            <a:prstDash val="solid"/>
            <a:round/>
            <a:headEnd len="sm" w="sm" type="none"/>
            <a:tailEnd len="sm" w="sm" type="none"/>
          </a:ln>
        </p:spPr>
      </p:pic>
      <p:pic>
        <p:nvPicPr>
          <p:cNvPr id="1553" name="Google Shape;1553;p170"/>
          <p:cNvPicPr preferRelativeResize="0"/>
          <p:nvPr/>
        </p:nvPicPr>
        <p:blipFill>
          <a:blip r:embed="rId4">
            <a:alphaModFix/>
          </a:blip>
          <a:stretch>
            <a:fillRect/>
          </a:stretch>
        </p:blipFill>
        <p:spPr>
          <a:xfrm>
            <a:off x="5328075" y="1921775"/>
            <a:ext cx="2909412" cy="1299950"/>
          </a:xfrm>
          <a:prstGeom prst="rect">
            <a:avLst/>
          </a:prstGeom>
          <a:noFill/>
          <a:ln cap="flat" cmpd="sng" w="19050">
            <a:solidFill>
              <a:schemeClr val="dk2"/>
            </a:solidFill>
            <a:prstDash val="solid"/>
            <a:round/>
            <a:headEnd len="sm" w="sm" type="none"/>
            <a:tailEnd len="sm" w="sm" type="none"/>
          </a:ln>
        </p:spPr>
      </p:pic>
      <p:pic>
        <p:nvPicPr>
          <p:cNvPr id="1554" name="Google Shape;1554;p170"/>
          <p:cNvPicPr preferRelativeResize="0"/>
          <p:nvPr/>
        </p:nvPicPr>
        <p:blipFill>
          <a:blip r:embed="rId5">
            <a:alphaModFix/>
          </a:blip>
          <a:stretch>
            <a:fillRect/>
          </a:stretch>
        </p:blipFill>
        <p:spPr>
          <a:xfrm>
            <a:off x="2509850" y="3481275"/>
            <a:ext cx="4019550" cy="1095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58" name="Shape 1558"/>
        <p:cNvGrpSpPr/>
        <p:nvPr/>
      </p:nvGrpSpPr>
      <p:grpSpPr>
        <a:xfrm>
          <a:off x="0" y="0"/>
          <a:ext cx="0" cy="0"/>
          <a:chOff x="0" y="0"/>
          <a:chExt cx="0" cy="0"/>
        </a:xfrm>
      </p:grpSpPr>
      <p:sp>
        <p:nvSpPr>
          <p:cNvPr id="1559" name="Google Shape;1559;p171"/>
          <p:cNvSpPr txBox="1"/>
          <p:nvPr>
            <p:ph type="ctrTitle"/>
          </p:nvPr>
        </p:nvSpPr>
        <p:spPr>
          <a:xfrm>
            <a:off x="611325"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So Many Ways to Divide</a:t>
            </a:r>
            <a:endParaRPr b="0" sz="3000">
              <a:solidFill>
                <a:srgbClr val="666666"/>
              </a:solidFill>
              <a:latin typeface="Hepta Slab"/>
              <a:ea typeface="Hepta Slab"/>
              <a:cs typeface="Hepta Slab"/>
              <a:sym typeface="Hepta Slab"/>
            </a:endParaRPr>
          </a:p>
        </p:txBody>
      </p:sp>
      <p:sp>
        <p:nvSpPr>
          <p:cNvPr id="1560" name="Google Shape;1560;p1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61" name="Google Shape;1561;p171"/>
          <p:cNvSpPr txBox="1"/>
          <p:nvPr/>
        </p:nvSpPr>
        <p:spPr>
          <a:xfrm>
            <a:off x="504175" y="1351000"/>
            <a:ext cx="39108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2. In your group, have each member explain one student’s work. After you each share, see if your group has any questions or ideas to add about the student’s work.</a:t>
            </a:r>
            <a:endParaRPr sz="1900">
              <a:latin typeface="Quicksand"/>
              <a:ea typeface="Quicksand"/>
              <a:cs typeface="Quicksand"/>
              <a:sym typeface="Quicksand"/>
            </a:endParaRPr>
          </a:p>
        </p:txBody>
      </p:sp>
      <p:sp>
        <p:nvSpPr>
          <p:cNvPr id="1562" name="Google Shape;1562;p171"/>
          <p:cNvSpPr txBox="1"/>
          <p:nvPr/>
        </p:nvSpPr>
        <p:spPr>
          <a:xfrm>
            <a:off x="4575675" y="1351000"/>
            <a:ext cx="39108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3. Work with your group to find the value of each quotient. Explain or show your reasoning.</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349250" lvl="0" marL="1371600" rtl="0" algn="l">
              <a:spcBef>
                <a:spcPts val="0"/>
              </a:spcBef>
              <a:spcAft>
                <a:spcPts val="0"/>
              </a:spcAft>
              <a:buSzPts val="1900"/>
              <a:buFont typeface="Quicksand"/>
              <a:buAutoNum type="alphaLcPeriod"/>
            </a:pPr>
            <a:r>
              <a:rPr lang="en" sz="1900">
                <a:latin typeface="Quicksand"/>
                <a:ea typeface="Quicksand"/>
                <a:cs typeface="Quicksand"/>
                <a:sym typeface="Quicksand"/>
              </a:rPr>
              <a:t>96 ÷ 4</a:t>
            </a:r>
            <a:endParaRPr sz="1900">
              <a:latin typeface="Quicksand"/>
              <a:ea typeface="Quicksand"/>
              <a:cs typeface="Quicksand"/>
              <a:sym typeface="Quicksand"/>
            </a:endParaRPr>
          </a:p>
          <a:p>
            <a:pPr indent="-349250" lvl="0" marL="1371600" rtl="0" algn="l">
              <a:spcBef>
                <a:spcPts val="1000"/>
              </a:spcBef>
              <a:spcAft>
                <a:spcPts val="0"/>
              </a:spcAft>
              <a:buSzPts val="1900"/>
              <a:buFont typeface="Quicksand"/>
              <a:buAutoNum type="alphaLcPeriod"/>
            </a:pPr>
            <a:r>
              <a:rPr lang="en" sz="1900">
                <a:solidFill>
                  <a:schemeClr val="dk1"/>
                </a:solidFill>
                <a:latin typeface="Quicksand"/>
                <a:ea typeface="Quicksand"/>
                <a:cs typeface="Quicksand"/>
                <a:sym typeface="Quicksand"/>
              </a:rPr>
              <a:t>63</a:t>
            </a:r>
            <a:r>
              <a:rPr lang="en" sz="1900">
                <a:solidFill>
                  <a:schemeClr val="dk1"/>
                </a:solidFill>
                <a:latin typeface="Quicksand"/>
                <a:ea typeface="Quicksand"/>
                <a:cs typeface="Quicksand"/>
                <a:sym typeface="Quicksand"/>
              </a:rPr>
              <a:t> ÷ 3</a:t>
            </a:r>
            <a:endParaRPr sz="1900">
              <a:solidFill>
                <a:schemeClr val="dk1"/>
              </a:solidFill>
              <a:latin typeface="Quicksand"/>
              <a:ea typeface="Quicksand"/>
              <a:cs typeface="Quicksand"/>
              <a:sym typeface="Quicksand"/>
            </a:endParaRPr>
          </a:p>
          <a:p>
            <a:pPr indent="-349250" lvl="0" marL="1371600" rtl="0" algn="l">
              <a:spcBef>
                <a:spcPts val="1000"/>
              </a:spcBef>
              <a:spcAft>
                <a:spcPts val="1000"/>
              </a:spcAft>
              <a:buClr>
                <a:schemeClr val="dk1"/>
              </a:buClr>
              <a:buSzPts val="1900"/>
              <a:buFont typeface="Quicksand"/>
              <a:buAutoNum type="alphaLcPeriod"/>
            </a:pPr>
            <a:r>
              <a:rPr lang="en" sz="1900">
                <a:solidFill>
                  <a:schemeClr val="dk1"/>
                </a:solidFill>
                <a:latin typeface="Quicksand"/>
                <a:ea typeface="Quicksand"/>
                <a:cs typeface="Quicksand"/>
                <a:sym typeface="Quicksand"/>
              </a:rPr>
              <a:t>100 ÷ 25</a:t>
            </a:r>
            <a:endParaRPr sz="1900">
              <a:solidFill>
                <a:schemeClr val="dk1"/>
              </a:solidFill>
              <a:latin typeface="Quicksand"/>
              <a:ea typeface="Quicksand"/>
              <a:cs typeface="Quicksand"/>
              <a:sym typeface="Quicksand"/>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66" name="Shape 1566"/>
        <p:cNvGrpSpPr/>
        <p:nvPr/>
      </p:nvGrpSpPr>
      <p:grpSpPr>
        <a:xfrm>
          <a:off x="0" y="0"/>
          <a:ext cx="0" cy="0"/>
          <a:chOff x="0" y="0"/>
          <a:chExt cx="0" cy="0"/>
        </a:xfrm>
      </p:grpSpPr>
      <p:sp>
        <p:nvSpPr>
          <p:cNvPr id="1567" name="Google Shape;1567;p172"/>
          <p:cNvSpPr txBox="1"/>
          <p:nvPr>
            <p:ph type="ctrTitle"/>
          </p:nvPr>
        </p:nvSpPr>
        <p:spPr>
          <a:xfrm>
            <a:off x="430525" y="3882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Play Compare Expressions, Stage 3</a:t>
            </a:r>
            <a:endParaRPr b="0" sz="2700">
              <a:solidFill>
                <a:srgbClr val="434343"/>
              </a:solidFill>
              <a:latin typeface="Hepta Slab"/>
              <a:ea typeface="Hepta Slab"/>
              <a:cs typeface="Hepta Slab"/>
              <a:sym typeface="Hepta Slab"/>
            </a:endParaRPr>
          </a:p>
        </p:txBody>
      </p:sp>
      <p:sp>
        <p:nvSpPr>
          <p:cNvPr id="1568" name="Google Shape;1568;p1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569" name="Google Shape;1569;p172"/>
          <p:cNvPicPr preferRelativeResize="0"/>
          <p:nvPr/>
        </p:nvPicPr>
        <p:blipFill>
          <a:blip r:embed="rId3">
            <a:alphaModFix/>
          </a:blip>
          <a:stretch>
            <a:fillRect/>
          </a:stretch>
        </p:blipFill>
        <p:spPr>
          <a:xfrm>
            <a:off x="1086625" y="1196850"/>
            <a:ext cx="7116300" cy="2650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73" name="Shape 1573"/>
        <p:cNvGrpSpPr/>
        <p:nvPr/>
      </p:nvGrpSpPr>
      <p:grpSpPr>
        <a:xfrm>
          <a:off x="0" y="0"/>
          <a:ext cx="0" cy="0"/>
          <a:chOff x="0" y="0"/>
          <a:chExt cx="0" cy="0"/>
        </a:xfrm>
      </p:grpSpPr>
      <p:sp>
        <p:nvSpPr>
          <p:cNvPr id="1574" name="Google Shape;1574;p17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575" name="Google Shape;1575;p173"/>
          <p:cNvPicPr preferRelativeResize="0"/>
          <p:nvPr/>
        </p:nvPicPr>
        <p:blipFill>
          <a:blip r:embed="rId3">
            <a:alphaModFix/>
          </a:blip>
          <a:stretch>
            <a:fillRect/>
          </a:stretch>
        </p:blipFill>
        <p:spPr>
          <a:xfrm>
            <a:off x="3039591" y="2684350"/>
            <a:ext cx="2485625" cy="1563400"/>
          </a:xfrm>
          <a:prstGeom prst="rect">
            <a:avLst/>
          </a:prstGeom>
          <a:noFill/>
          <a:ln>
            <a:noFill/>
          </a:ln>
        </p:spPr>
      </p:pic>
      <p:sp>
        <p:nvSpPr>
          <p:cNvPr id="1576" name="Google Shape;1576;p173"/>
          <p:cNvSpPr txBox="1"/>
          <p:nvPr/>
        </p:nvSpPr>
        <p:spPr>
          <a:xfrm>
            <a:off x="621500" y="632225"/>
            <a:ext cx="7321800" cy="11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divided when the quotient was more than 20. Share with your partner the way you solved a problem in class today that you are proud of. Then we will share as a whole class.</a:t>
            </a:r>
            <a:endParaRPr sz="2000">
              <a:latin typeface="Quicksand"/>
              <a:ea typeface="Quicksand"/>
              <a:cs typeface="Quicksand"/>
              <a:sym typeface="Quicksand"/>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80" name="Shape 1580"/>
        <p:cNvGrpSpPr/>
        <p:nvPr/>
      </p:nvGrpSpPr>
      <p:grpSpPr>
        <a:xfrm>
          <a:off x="0" y="0"/>
          <a:ext cx="0" cy="0"/>
          <a:chOff x="0" y="0"/>
          <a:chExt cx="0" cy="0"/>
        </a:xfrm>
      </p:grpSpPr>
      <p:sp>
        <p:nvSpPr>
          <p:cNvPr id="1581" name="Google Shape;1581;p174"/>
          <p:cNvSpPr txBox="1"/>
          <p:nvPr>
            <p:ph type="ctrTitle"/>
          </p:nvPr>
        </p:nvSpPr>
        <p:spPr>
          <a:xfrm>
            <a:off x="413550" y="14637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Solve Problems Using the Four Operations</a:t>
            </a:r>
            <a:endParaRPr sz="4000">
              <a:solidFill>
                <a:srgbClr val="434343"/>
              </a:solidFill>
              <a:latin typeface="Hepta Slab"/>
              <a:ea typeface="Hepta Slab"/>
              <a:cs typeface="Hepta Slab"/>
              <a:sym typeface="Hepta Slab"/>
            </a:endParaRPr>
          </a:p>
        </p:txBody>
      </p:sp>
      <p:sp>
        <p:nvSpPr>
          <p:cNvPr id="1582" name="Google Shape;1582;p174"/>
          <p:cNvSpPr txBox="1"/>
          <p:nvPr/>
        </p:nvSpPr>
        <p:spPr>
          <a:xfrm>
            <a:off x="2546175" y="2826900"/>
            <a:ext cx="5153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represent and solve problems using all four operations.</a:t>
            </a:r>
            <a:endParaRPr>
              <a:latin typeface="Quicksand"/>
              <a:ea typeface="Quicksand"/>
              <a:cs typeface="Quicksand"/>
              <a:sym typeface="Quicksand"/>
            </a:endParaRPr>
          </a:p>
        </p:txBody>
      </p:sp>
      <p:sp>
        <p:nvSpPr>
          <p:cNvPr id="1583" name="Google Shape;1583;p174"/>
          <p:cNvSpPr/>
          <p:nvPr/>
        </p:nvSpPr>
        <p:spPr>
          <a:xfrm>
            <a:off x="1905227" y="2826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17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3.OA.D.8</a:t>
            </a:r>
            <a:endParaRPr sz="1100">
              <a:latin typeface="Quicksand"/>
              <a:ea typeface="Quicksand"/>
              <a:cs typeface="Quicksand"/>
              <a:sym typeface="Quicksand"/>
            </a:endParaRPr>
          </a:p>
        </p:txBody>
      </p:sp>
      <p:sp>
        <p:nvSpPr>
          <p:cNvPr id="1585" name="Google Shape;1585;p174"/>
          <p:cNvSpPr txBox="1"/>
          <p:nvPr/>
        </p:nvSpPr>
        <p:spPr>
          <a:xfrm>
            <a:off x="7699275" y="0"/>
            <a:ext cx="14448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sp>
        <p:nvSpPr>
          <p:cNvPr id="1590" name="Google Shape;1590;p175"/>
          <p:cNvSpPr txBox="1"/>
          <p:nvPr>
            <p:ph type="ctrTitle"/>
          </p:nvPr>
        </p:nvSpPr>
        <p:spPr>
          <a:xfrm>
            <a:off x="567775" y="781630"/>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Notice and Wonder: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Tens </a:t>
            </a:r>
            <a:endParaRPr b="0" sz="3400">
              <a:solidFill>
                <a:srgbClr val="595959"/>
              </a:solidFill>
              <a:latin typeface="Hepta Slab"/>
              <a:ea typeface="Hepta Slab"/>
              <a:cs typeface="Hepta Slab"/>
              <a:sym typeface="Hepta Slab"/>
            </a:endParaRPr>
          </a:p>
        </p:txBody>
      </p:sp>
      <p:sp>
        <p:nvSpPr>
          <p:cNvPr id="1591" name="Google Shape;1591;p17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92" name="Google Shape;1592;p1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593" name="Google Shape;1593;p175"/>
          <p:cNvGrpSpPr/>
          <p:nvPr/>
        </p:nvGrpSpPr>
        <p:grpSpPr>
          <a:xfrm rot="-801400">
            <a:off x="550911" y="1697856"/>
            <a:ext cx="2343045" cy="950026"/>
            <a:chOff x="522450" y="1769275"/>
            <a:chExt cx="2343168" cy="950076"/>
          </a:xfrm>
        </p:grpSpPr>
        <p:sp>
          <p:nvSpPr>
            <p:cNvPr id="1594" name="Google Shape;1594;p17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17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1596" name="Google Shape;1596;p175"/>
          <p:cNvGrpSpPr/>
          <p:nvPr/>
        </p:nvGrpSpPr>
        <p:grpSpPr>
          <a:xfrm rot="1351242">
            <a:off x="6224594" y="1787651"/>
            <a:ext cx="2343063" cy="950034"/>
            <a:chOff x="262905" y="751608"/>
            <a:chExt cx="2343168" cy="950076"/>
          </a:xfrm>
        </p:grpSpPr>
        <p:sp>
          <p:nvSpPr>
            <p:cNvPr id="1597" name="Google Shape;1597;p175"/>
            <p:cNvSpPr/>
            <p:nvPr/>
          </p:nvSpPr>
          <p:spPr>
            <a:xfrm>
              <a:off x="262905" y="75160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175"/>
            <p:cNvSpPr txBox="1"/>
            <p:nvPr/>
          </p:nvSpPr>
          <p:spPr>
            <a:xfrm>
              <a:off x="385805" y="975433"/>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sp>
        <p:nvSpPr>
          <p:cNvPr id="1599" name="Google Shape;1599;p175"/>
          <p:cNvSpPr txBox="1"/>
          <p:nvPr/>
        </p:nvSpPr>
        <p:spPr>
          <a:xfrm>
            <a:off x="2176825" y="2503575"/>
            <a:ext cx="4784100" cy="162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Love Ya Like A Sister"/>
                <a:ea typeface="Love Ya Like A Sister"/>
                <a:cs typeface="Love Ya Like A Sister"/>
                <a:sym typeface="Love Ya Like A Sister"/>
              </a:rPr>
              <a:t>A farmer picked some apples. Some of the apples are packed into boxes and some are not.</a:t>
            </a:r>
            <a:endParaRPr sz="2500">
              <a:latin typeface="Love Ya Like A Sister"/>
              <a:ea typeface="Love Ya Like A Sister"/>
              <a:cs typeface="Love Ya Like A Sister"/>
              <a:sym typeface="Love Ya Like A Sister"/>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03" name="Shape 1603"/>
        <p:cNvGrpSpPr/>
        <p:nvPr/>
      </p:nvGrpSpPr>
      <p:grpSpPr>
        <a:xfrm>
          <a:off x="0" y="0"/>
          <a:ext cx="0" cy="0"/>
          <a:chOff x="0" y="0"/>
          <a:chExt cx="0" cy="0"/>
        </a:xfrm>
      </p:grpSpPr>
      <p:sp>
        <p:nvSpPr>
          <p:cNvPr id="1604" name="Google Shape;1604;p176"/>
          <p:cNvSpPr txBox="1"/>
          <p:nvPr>
            <p:ph type="ctrTitle"/>
          </p:nvPr>
        </p:nvSpPr>
        <p:spPr>
          <a:xfrm>
            <a:off x="611325"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Apple Adventure</a:t>
            </a:r>
            <a:endParaRPr b="0" sz="3000">
              <a:solidFill>
                <a:srgbClr val="666666"/>
              </a:solidFill>
              <a:latin typeface="Hepta Slab"/>
              <a:ea typeface="Hepta Slab"/>
              <a:cs typeface="Hepta Slab"/>
              <a:sym typeface="Hepta Slab"/>
            </a:endParaRPr>
          </a:p>
        </p:txBody>
      </p:sp>
      <p:sp>
        <p:nvSpPr>
          <p:cNvPr id="1605" name="Google Shape;1605;p17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06" name="Google Shape;1606;p176"/>
          <p:cNvSpPr txBox="1"/>
          <p:nvPr/>
        </p:nvSpPr>
        <p:spPr>
          <a:xfrm>
            <a:off x="611325" y="997375"/>
            <a:ext cx="43914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A farmer picked some apples. Some of the apples are packed into boxes and some are not.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Choose 4 numbers from those provided that would make sense together in this situation. Write your choices in the table below. Be ready to explain how your numbers make sense together. </a:t>
            </a:r>
            <a:endParaRPr sz="1900">
              <a:latin typeface="Quicksand"/>
              <a:ea typeface="Quicksand"/>
              <a:cs typeface="Quicksand"/>
              <a:sym typeface="Quicksand"/>
            </a:endParaRPr>
          </a:p>
        </p:txBody>
      </p:sp>
      <p:pic>
        <p:nvPicPr>
          <p:cNvPr id="1607" name="Google Shape;1607;p176"/>
          <p:cNvPicPr preferRelativeResize="0"/>
          <p:nvPr/>
        </p:nvPicPr>
        <p:blipFill>
          <a:blip r:embed="rId3">
            <a:alphaModFix/>
          </a:blip>
          <a:stretch>
            <a:fillRect/>
          </a:stretch>
        </p:blipFill>
        <p:spPr>
          <a:xfrm>
            <a:off x="5657238" y="1053750"/>
            <a:ext cx="1933575" cy="904875"/>
          </a:xfrm>
          <a:prstGeom prst="rect">
            <a:avLst/>
          </a:prstGeom>
          <a:noFill/>
          <a:ln>
            <a:noFill/>
          </a:ln>
        </p:spPr>
      </p:pic>
      <p:graphicFrame>
        <p:nvGraphicFramePr>
          <p:cNvPr id="1608" name="Google Shape;1608;p176"/>
          <p:cNvGraphicFramePr/>
          <p:nvPr/>
        </p:nvGraphicFramePr>
        <p:xfrm>
          <a:off x="4907825" y="2116375"/>
          <a:ext cx="3000000" cy="3000000"/>
        </p:xfrm>
        <a:graphic>
          <a:graphicData uri="http://schemas.openxmlformats.org/drawingml/2006/table">
            <a:tbl>
              <a:tblPr>
                <a:noFill/>
                <a:tableStyleId>{B0011A8E-DB5F-484F-82D4-FC88C3191A77}</a:tableStyleId>
              </a:tblPr>
              <a:tblGrid>
                <a:gridCol w="858100"/>
                <a:gridCol w="858100"/>
                <a:gridCol w="858100"/>
                <a:gridCol w="858100"/>
              </a:tblGrid>
              <a:tr h="381000">
                <a:tc>
                  <a:txBody>
                    <a:bodyPr/>
                    <a:lstStyle/>
                    <a:p>
                      <a:pPr indent="0" lvl="0" marL="0" rtl="0" algn="ctr">
                        <a:spcBef>
                          <a:spcPts val="0"/>
                        </a:spcBef>
                        <a:spcAft>
                          <a:spcPts val="0"/>
                        </a:spcAft>
                        <a:buNone/>
                      </a:pPr>
                      <a:r>
                        <a:rPr b="1" lang="en" sz="1000"/>
                        <a:t>Total number of apples</a:t>
                      </a:r>
                      <a:endParaRPr b="1" sz="1000"/>
                    </a:p>
                  </a:txBody>
                  <a:tcPr marT="91425" marB="91425" marR="91425" marL="91425"/>
                </a:tc>
                <a:tc>
                  <a:txBody>
                    <a:bodyPr/>
                    <a:lstStyle/>
                    <a:p>
                      <a:pPr indent="0" lvl="0" marL="0" rtl="0" algn="ctr">
                        <a:spcBef>
                          <a:spcPts val="0"/>
                        </a:spcBef>
                        <a:spcAft>
                          <a:spcPts val="0"/>
                        </a:spcAft>
                        <a:buNone/>
                      </a:pPr>
                      <a:r>
                        <a:rPr b="1" lang="en" sz="1000"/>
                        <a:t>Number of apples not in boxes</a:t>
                      </a:r>
                      <a:endParaRPr b="1" sz="1000"/>
                    </a:p>
                  </a:txBody>
                  <a:tcPr marT="91425" marB="91425" marR="91425" marL="91425"/>
                </a:tc>
                <a:tc>
                  <a:txBody>
                    <a:bodyPr/>
                    <a:lstStyle/>
                    <a:p>
                      <a:pPr indent="0" lvl="0" marL="0" rtl="0" algn="ctr">
                        <a:spcBef>
                          <a:spcPts val="0"/>
                        </a:spcBef>
                        <a:spcAft>
                          <a:spcPts val="0"/>
                        </a:spcAft>
                        <a:buNone/>
                      </a:pPr>
                      <a:r>
                        <a:rPr b="1" lang="en" sz="1000"/>
                        <a:t>Number of boxes</a:t>
                      </a:r>
                      <a:endParaRPr b="1" sz="1000"/>
                    </a:p>
                  </a:txBody>
                  <a:tcPr marT="91425" marB="91425" marR="91425" marL="91425"/>
                </a:tc>
                <a:tc>
                  <a:txBody>
                    <a:bodyPr/>
                    <a:lstStyle/>
                    <a:p>
                      <a:pPr indent="0" lvl="0" marL="0" rtl="0" algn="ctr">
                        <a:spcBef>
                          <a:spcPts val="0"/>
                        </a:spcBef>
                        <a:spcAft>
                          <a:spcPts val="0"/>
                        </a:spcAft>
                        <a:buNone/>
                      </a:pPr>
                      <a:r>
                        <a:rPr b="1" lang="en" sz="1000"/>
                        <a:t>Number of apples in each box</a:t>
                      </a:r>
                      <a:endParaRPr b="1" sz="1000"/>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12" name="Shape 1612"/>
        <p:cNvGrpSpPr/>
        <p:nvPr/>
      </p:nvGrpSpPr>
      <p:grpSpPr>
        <a:xfrm>
          <a:off x="0" y="0"/>
          <a:ext cx="0" cy="0"/>
          <a:chOff x="0" y="0"/>
          <a:chExt cx="0" cy="0"/>
        </a:xfrm>
      </p:grpSpPr>
      <p:sp>
        <p:nvSpPr>
          <p:cNvPr id="1613" name="Google Shape;1613;p177"/>
          <p:cNvSpPr txBox="1"/>
          <p:nvPr>
            <p:ph type="ctrTitle"/>
          </p:nvPr>
        </p:nvSpPr>
        <p:spPr>
          <a:xfrm>
            <a:off x="611325"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Apple Days</a:t>
            </a:r>
            <a:endParaRPr sz="3000">
              <a:solidFill>
                <a:srgbClr val="666666"/>
              </a:solidFill>
              <a:latin typeface="Hepta Slab"/>
              <a:ea typeface="Hepta Slab"/>
              <a:cs typeface="Hepta Slab"/>
              <a:sym typeface="Hepta Slab"/>
            </a:endParaRPr>
          </a:p>
        </p:txBody>
      </p:sp>
      <p:sp>
        <p:nvSpPr>
          <p:cNvPr id="1614" name="Google Shape;1614;p1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15" name="Google Shape;1615;p177"/>
          <p:cNvSpPr txBox="1"/>
          <p:nvPr/>
        </p:nvSpPr>
        <p:spPr>
          <a:xfrm>
            <a:off x="512175" y="1053750"/>
            <a:ext cx="40635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1. There is an event at the apple orchard. The orchard had 200 tickets available for the event. They sold 184 tickets, then shared the leftover tickets equally between 4 people who work at the orchard. How many tickets did each person get?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Write an equation with a letter for the unknown quantity to represent this situation.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b. Solve the problem. Show or explain your reasoning. </a:t>
            </a:r>
            <a:endParaRPr sz="1500">
              <a:latin typeface="Quicksand"/>
              <a:ea typeface="Quicksand"/>
              <a:cs typeface="Quicksand"/>
              <a:sym typeface="Quicksand"/>
            </a:endParaRPr>
          </a:p>
        </p:txBody>
      </p:sp>
      <p:sp>
        <p:nvSpPr>
          <p:cNvPr id="1616" name="Google Shape;1616;p177"/>
          <p:cNvSpPr txBox="1"/>
          <p:nvPr/>
        </p:nvSpPr>
        <p:spPr>
          <a:xfrm>
            <a:off x="4575675" y="1053750"/>
            <a:ext cx="40635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2. Tyler is stacking apples to sell at the event. There are 85 apples for his display. He has already made 5 rows of 10 apples. How many apples are left?</a:t>
            </a:r>
            <a:r>
              <a:rPr lang="en" sz="1500">
                <a:latin typeface="Quicksand"/>
                <a:ea typeface="Quicksand"/>
                <a:cs typeface="Quicksand"/>
                <a:sym typeface="Quicksand"/>
              </a:rPr>
              <a:t>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Write an equation with a letter for the unknown quantity to represent this situation.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b. Solve the problem. Show or explain your reasoning. </a:t>
            </a:r>
            <a:endParaRPr sz="1500">
              <a:latin typeface="Quicksand"/>
              <a:ea typeface="Quicksand"/>
              <a:cs typeface="Quicksand"/>
              <a:sym typeface="Quicksand"/>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20" name="Shape 1620"/>
        <p:cNvGrpSpPr/>
        <p:nvPr/>
      </p:nvGrpSpPr>
      <p:grpSpPr>
        <a:xfrm>
          <a:off x="0" y="0"/>
          <a:ext cx="0" cy="0"/>
          <a:chOff x="0" y="0"/>
          <a:chExt cx="0" cy="0"/>
        </a:xfrm>
      </p:grpSpPr>
      <p:sp>
        <p:nvSpPr>
          <p:cNvPr id="1621" name="Google Shape;1621;p178"/>
          <p:cNvSpPr txBox="1"/>
          <p:nvPr>
            <p:ph type="ctrTitle"/>
          </p:nvPr>
        </p:nvSpPr>
        <p:spPr>
          <a:xfrm>
            <a:off x="611325"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Apple Days</a:t>
            </a:r>
            <a:endParaRPr sz="3000">
              <a:solidFill>
                <a:srgbClr val="666666"/>
              </a:solidFill>
              <a:latin typeface="Hepta Slab"/>
              <a:ea typeface="Hepta Slab"/>
              <a:cs typeface="Hepta Slab"/>
              <a:sym typeface="Hepta Slab"/>
            </a:endParaRPr>
          </a:p>
        </p:txBody>
      </p:sp>
      <p:sp>
        <p:nvSpPr>
          <p:cNvPr id="1622" name="Google Shape;1622;p1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23" name="Google Shape;1623;p178"/>
          <p:cNvSpPr txBox="1"/>
          <p:nvPr/>
        </p:nvSpPr>
        <p:spPr>
          <a:xfrm>
            <a:off x="715500" y="1202475"/>
            <a:ext cx="77130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3. Clare is helping sell baked goods at the event. They have some money in the cash box. A customer buys 8 brownies that cost $3 each. Clare adds that money to the cash box and now they have $125. How much money was in the cash box before that purchase?</a:t>
            </a:r>
            <a:r>
              <a:rPr lang="en" sz="1500">
                <a:latin typeface="Quicksand"/>
                <a:ea typeface="Quicksand"/>
                <a:cs typeface="Quicksand"/>
                <a:sym typeface="Quicksand"/>
              </a:rPr>
              <a:t>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Write an equation with a letter for the unknown quantity to represent this situation.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b. Solve the problem. Show or explain your reasoning. </a:t>
            </a:r>
            <a:endParaRPr sz="1500">
              <a:latin typeface="Quicksand"/>
              <a:ea typeface="Quicksand"/>
              <a:cs typeface="Quicksand"/>
              <a:sym typeface="Quicksand"/>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27" name="Shape 1627"/>
        <p:cNvGrpSpPr/>
        <p:nvPr/>
      </p:nvGrpSpPr>
      <p:grpSpPr>
        <a:xfrm>
          <a:off x="0" y="0"/>
          <a:ext cx="0" cy="0"/>
          <a:chOff x="0" y="0"/>
          <a:chExt cx="0" cy="0"/>
        </a:xfrm>
      </p:grpSpPr>
      <p:sp>
        <p:nvSpPr>
          <p:cNvPr id="1628" name="Google Shape;1628;p17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629" name="Google Shape;1629;p179"/>
          <p:cNvPicPr preferRelativeResize="0"/>
          <p:nvPr/>
        </p:nvPicPr>
        <p:blipFill>
          <a:blip r:embed="rId3">
            <a:alphaModFix/>
          </a:blip>
          <a:stretch>
            <a:fillRect/>
          </a:stretch>
        </p:blipFill>
        <p:spPr>
          <a:xfrm>
            <a:off x="3329178" y="2857875"/>
            <a:ext cx="2485625" cy="1563400"/>
          </a:xfrm>
          <a:prstGeom prst="rect">
            <a:avLst/>
          </a:prstGeom>
          <a:noFill/>
          <a:ln>
            <a:noFill/>
          </a:ln>
        </p:spPr>
      </p:pic>
      <p:sp>
        <p:nvSpPr>
          <p:cNvPr id="1630" name="Google Shape;1630;p179"/>
          <p:cNvSpPr/>
          <p:nvPr/>
        </p:nvSpPr>
        <p:spPr>
          <a:xfrm flipH="1">
            <a:off x="662290" y="1385200"/>
            <a:ext cx="2928735" cy="25106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79"/>
          <p:cNvSpPr txBox="1"/>
          <p:nvPr/>
        </p:nvSpPr>
        <p:spPr>
          <a:xfrm>
            <a:off x="1010463" y="1708451"/>
            <a:ext cx="2232300" cy="169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What did you find most challenging about solving these problems?</a:t>
            </a:r>
            <a:endParaRPr sz="1800">
              <a:latin typeface="Quicksand"/>
              <a:ea typeface="Quicksand"/>
              <a:cs typeface="Quicksand"/>
              <a:sym typeface="Quicksand"/>
            </a:endParaRPr>
          </a:p>
        </p:txBody>
      </p:sp>
      <p:sp>
        <p:nvSpPr>
          <p:cNvPr id="1632" name="Google Shape;1632;p179"/>
          <p:cNvSpPr/>
          <p:nvPr/>
        </p:nvSpPr>
        <p:spPr>
          <a:xfrm>
            <a:off x="5769068" y="2117379"/>
            <a:ext cx="2928735" cy="25106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79"/>
          <p:cNvSpPr txBox="1"/>
          <p:nvPr/>
        </p:nvSpPr>
        <p:spPr>
          <a:xfrm flipH="1">
            <a:off x="6216488" y="2379978"/>
            <a:ext cx="2232300" cy="169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What ideas can you share that helped you overcome those challenges?</a:t>
            </a:r>
            <a:endParaRPr sz="1800">
              <a:latin typeface="Quicksand"/>
              <a:ea typeface="Quicksand"/>
              <a:cs typeface="Quicksand"/>
              <a:sym typeface="Quicksand"/>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637" name="Shape 1637"/>
        <p:cNvGrpSpPr/>
        <p:nvPr/>
      </p:nvGrpSpPr>
      <p:grpSpPr>
        <a:xfrm>
          <a:off x="0" y="0"/>
          <a:ext cx="0" cy="0"/>
          <a:chOff x="0" y="0"/>
          <a:chExt cx="0" cy="0"/>
        </a:xfrm>
      </p:grpSpPr>
      <p:sp>
        <p:nvSpPr>
          <p:cNvPr id="1638" name="Google Shape;1638;p180"/>
          <p:cNvSpPr txBox="1"/>
          <p:nvPr>
            <p:ph idx="1" type="subTitle"/>
          </p:nvPr>
        </p:nvSpPr>
        <p:spPr>
          <a:xfrm>
            <a:off x="777500" y="493320"/>
            <a:ext cx="7772400" cy="15180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rPr lang="en" sz="1300">
                <a:solidFill>
                  <a:srgbClr val="434343"/>
                </a:solidFill>
                <a:latin typeface="Hepta Slab"/>
                <a:ea typeface="Hepta Slab"/>
                <a:cs typeface="Hepta Slab"/>
                <a:sym typeface="Hepta Slab"/>
              </a:rPr>
              <a:t>In this section, we learned In this section, we divided with larger numbers. We represented division with base-ten blocks, diagrams, and equations. We used what we know about place value and multiplication to divide. We also solved problems using all four operations. rounding is a formal way to decide what multiple of 10 or 100 a number is closest to.</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639" name="Google Shape;1639;p18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0" name="Google Shape;1640;p180"/>
          <p:cNvPicPr preferRelativeResize="0"/>
          <p:nvPr/>
        </p:nvPicPr>
        <p:blipFill>
          <a:blip r:embed="rId3">
            <a:alphaModFix/>
          </a:blip>
          <a:stretch>
            <a:fillRect/>
          </a:stretch>
        </p:blipFill>
        <p:spPr>
          <a:xfrm>
            <a:off x="1088003" y="2609901"/>
            <a:ext cx="6711076" cy="1591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644" name="Shape 1644"/>
        <p:cNvGrpSpPr/>
        <p:nvPr/>
      </p:nvGrpSpPr>
      <p:grpSpPr>
        <a:xfrm>
          <a:off x="0" y="0"/>
          <a:ext cx="0" cy="0"/>
          <a:chOff x="0" y="0"/>
          <a:chExt cx="0" cy="0"/>
        </a:xfrm>
      </p:grpSpPr>
      <p:sp>
        <p:nvSpPr>
          <p:cNvPr id="1645" name="Google Shape;1645;p181"/>
          <p:cNvSpPr txBox="1"/>
          <p:nvPr>
            <p:ph type="ctrTitle"/>
          </p:nvPr>
        </p:nvSpPr>
        <p:spPr>
          <a:xfrm>
            <a:off x="413550" y="14637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School Community Garden</a:t>
            </a:r>
            <a:endParaRPr sz="4000">
              <a:solidFill>
                <a:srgbClr val="434343"/>
              </a:solidFill>
              <a:latin typeface="Hepta Slab"/>
              <a:ea typeface="Hepta Slab"/>
              <a:cs typeface="Hepta Slab"/>
              <a:sym typeface="Hepta Slab"/>
            </a:endParaRPr>
          </a:p>
        </p:txBody>
      </p:sp>
      <p:sp>
        <p:nvSpPr>
          <p:cNvPr id="1646" name="Google Shape;1646;p181"/>
          <p:cNvSpPr txBox="1"/>
          <p:nvPr/>
        </p:nvSpPr>
        <p:spPr>
          <a:xfrm>
            <a:off x="3143700" y="2869863"/>
            <a:ext cx="5153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plan a school garden.</a:t>
            </a:r>
            <a:endParaRPr>
              <a:latin typeface="Quicksand"/>
              <a:ea typeface="Quicksand"/>
              <a:cs typeface="Quicksand"/>
              <a:sym typeface="Quicksand"/>
            </a:endParaRPr>
          </a:p>
        </p:txBody>
      </p:sp>
      <p:sp>
        <p:nvSpPr>
          <p:cNvPr id="1647" name="Google Shape;1647;p181"/>
          <p:cNvSpPr/>
          <p:nvPr/>
        </p:nvSpPr>
        <p:spPr>
          <a:xfrm>
            <a:off x="2661252" y="2826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181"/>
          <p:cNvSpPr txBox="1"/>
          <p:nvPr/>
        </p:nvSpPr>
        <p:spPr>
          <a:xfrm>
            <a:off x="0" y="4834325"/>
            <a:ext cx="3143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 3.OA.A.2, 3.OA.A.3, 3.OA.A.4, 3.OA.D.8 </a:t>
            </a:r>
            <a:endParaRPr sz="1100">
              <a:latin typeface="Quicksand"/>
              <a:ea typeface="Quicksand"/>
              <a:cs typeface="Quicksand"/>
              <a:sym typeface="Quicksand"/>
            </a:endParaRPr>
          </a:p>
        </p:txBody>
      </p:sp>
      <p:sp>
        <p:nvSpPr>
          <p:cNvPr id="1649" name="Google Shape;1649;p181"/>
          <p:cNvSpPr txBox="1"/>
          <p:nvPr/>
        </p:nvSpPr>
        <p:spPr>
          <a:xfrm>
            <a:off x="7699275" y="0"/>
            <a:ext cx="14448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3" name="Shape 1653"/>
        <p:cNvGrpSpPr/>
        <p:nvPr/>
      </p:nvGrpSpPr>
      <p:grpSpPr>
        <a:xfrm>
          <a:off x="0" y="0"/>
          <a:ext cx="0" cy="0"/>
          <a:chOff x="0" y="0"/>
          <a:chExt cx="0" cy="0"/>
        </a:xfrm>
      </p:grpSpPr>
      <p:sp>
        <p:nvSpPr>
          <p:cNvPr id="1654" name="Google Shape;1654;p182"/>
          <p:cNvSpPr txBox="1"/>
          <p:nvPr>
            <p:ph type="ctrTitle"/>
          </p:nvPr>
        </p:nvSpPr>
        <p:spPr>
          <a:xfrm>
            <a:off x="567775" y="781630"/>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Notice and Wonder: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Garden</a:t>
            </a:r>
            <a:endParaRPr b="0" sz="3400">
              <a:solidFill>
                <a:srgbClr val="595959"/>
              </a:solidFill>
              <a:latin typeface="Hepta Slab"/>
              <a:ea typeface="Hepta Slab"/>
              <a:cs typeface="Hepta Slab"/>
              <a:sym typeface="Hepta Slab"/>
            </a:endParaRPr>
          </a:p>
        </p:txBody>
      </p:sp>
      <p:sp>
        <p:nvSpPr>
          <p:cNvPr id="1655" name="Google Shape;1655;p18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656" name="Google Shape;1656;p1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657" name="Google Shape;1657;p182"/>
          <p:cNvGrpSpPr/>
          <p:nvPr/>
        </p:nvGrpSpPr>
        <p:grpSpPr>
          <a:xfrm rot="-801400">
            <a:off x="550911" y="1697856"/>
            <a:ext cx="2343045" cy="950026"/>
            <a:chOff x="522450" y="1769275"/>
            <a:chExt cx="2343168" cy="950076"/>
          </a:xfrm>
        </p:grpSpPr>
        <p:sp>
          <p:nvSpPr>
            <p:cNvPr id="1658" name="Google Shape;1658;p18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18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1660" name="Google Shape;1660;p182"/>
          <p:cNvGrpSpPr/>
          <p:nvPr/>
        </p:nvGrpSpPr>
        <p:grpSpPr>
          <a:xfrm rot="1351242">
            <a:off x="6224594" y="1787651"/>
            <a:ext cx="2343063" cy="950034"/>
            <a:chOff x="262905" y="751608"/>
            <a:chExt cx="2343168" cy="950076"/>
          </a:xfrm>
        </p:grpSpPr>
        <p:sp>
          <p:nvSpPr>
            <p:cNvPr id="1661" name="Google Shape;1661;p182"/>
            <p:cNvSpPr/>
            <p:nvPr/>
          </p:nvSpPr>
          <p:spPr>
            <a:xfrm>
              <a:off x="262905" y="75160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182"/>
            <p:cNvSpPr txBox="1"/>
            <p:nvPr/>
          </p:nvSpPr>
          <p:spPr>
            <a:xfrm>
              <a:off x="385805" y="975433"/>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1663" name="Google Shape;1663;p182"/>
          <p:cNvPicPr preferRelativeResize="0"/>
          <p:nvPr/>
        </p:nvPicPr>
        <p:blipFill>
          <a:blip r:embed="rId3">
            <a:alphaModFix/>
          </a:blip>
          <a:stretch>
            <a:fillRect/>
          </a:stretch>
        </p:blipFill>
        <p:spPr>
          <a:xfrm>
            <a:off x="2910538" y="2078951"/>
            <a:ext cx="3322925" cy="2234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67" name="Shape 1667"/>
        <p:cNvGrpSpPr/>
        <p:nvPr/>
      </p:nvGrpSpPr>
      <p:grpSpPr>
        <a:xfrm>
          <a:off x="0" y="0"/>
          <a:ext cx="0" cy="0"/>
          <a:chOff x="0" y="0"/>
          <a:chExt cx="0" cy="0"/>
        </a:xfrm>
      </p:grpSpPr>
      <p:sp>
        <p:nvSpPr>
          <p:cNvPr id="1668" name="Google Shape;1668;p183"/>
          <p:cNvSpPr txBox="1"/>
          <p:nvPr>
            <p:ph type="ctrTitle"/>
          </p:nvPr>
        </p:nvSpPr>
        <p:spPr>
          <a:xfrm>
            <a:off x="611325"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Produce</a:t>
            </a:r>
            <a:endParaRPr sz="3000">
              <a:solidFill>
                <a:srgbClr val="666666"/>
              </a:solidFill>
              <a:latin typeface="Hepta Slab"/>
              <a:ea typeface="Hepta Slab"/>
              <a:cs typeface="Hepta Slab"/>
              <a:sym typeface="Hepta Slab"/>
            </a:endParaRPr>
          </a:p>
        </p:txBody>
      </p:sp>
      <p:sp>
        <p:nvSpPr>
          <p:cNvPr id="1669" name="Google Shape;1669;p183"/>
          <p:cNvSpPr txBox="1"/>
          <p:nvPr/>
        </p:nvSpPr>
        <p:spPr>
          <a:xfrm>
            <a:off x="8014125" y="212250"/>
            <a:ext cx="1007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70" name="Google Shape;1670;p183"/>
          <p:cNvSpPr txBox="1"/>
          <p:nvPr/>
        </p:nvSpPr>
        <p:spPr>
          <a:xfrm>
            <a:off x="611325" y="1388400"/>
            <a:ext cx="40635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1. A strawberry patch has 7 rows with 8 strawberry plants in each row.</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a. How many strawberry plants are in the patch?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b. To grow strawberries in the best way, the rows should be 4 ft apart. Each plant in the row should be 2 ft apart. How long and wide is the strawberry patch?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c. You can harvest 12 strawberries per plant. How many strawberries will grow in each row?</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p:txBody>
      </p:sp>
      <p:sp>
        <p:nvSpPr>
          <p:cNvPr id="1671" name="Google Shape;1671;p183"/>
          <p:cNvSpPr txBox="1"/>
          <p:nvPr/>
        </p:nvSpPr>
        <p:spPr>
          <a:xfrm>
            <a:off x="4674825" y="1611475"/>
            <a:ext cx="40635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2. Peas grow in pods. A pod typically has 6 peas. You have 84 peas. How many pods are there?</a:t>
            </a:r>
            <a:r>
              <a:rPr lang="en" sz="1200">
                <a:latin typeface="Quicksand"/>
                <a:ea typeface="Quicksand"/>
                <a:cs typeface="Quicksand"/>
                <a:sym typeface="Quicksand"/>
              </a:rPr>
              <a:t>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3. With your partner, take turns explaining where you see the numbers in the expression or equation you wrote in your diagram. </a:t>
            </a:r>
            <a:endParaRPr sz="1200">
              <a:latin typeface="Quicksand"/>
              <a:ea typeface="Quicksand"/>
              <a:cs typeface="Quicksand"/>
              <a:sym typeface="Quicksand"/>
            </a:endParaRPr>
          </a:p>
        </p:txBody>
      </p:sp>
      <p:sp>
        <p:nvSpPr>
          <p:cNvPr id="1672" name="Google Shape;1672;p183"/>
          <p:cNvSpPr txBox="1"/>
          <p:nvPr/>
        </p:nvSpPr>
        <p:spPr>
          <a:xfrm>
            <a:off x="714350" y="917150"/>
            <a:ext cx="80808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Quicksand"/>
                <a:ea typeface="Quicksand"/>
                <a:cs typeface="Quicksand"/>
                <a:sym typeface="Quicksand"/>
              </a:rPr>
              <a:t>For each situation draw a diagram and write an equation or expression. </a:t>
            </a:r>
            <a:endParaRPr b="1">
              <a:latin typeface="Quicksand"/>
              <a:ea typeface="Quicksand"/>
              <a:cs typeface="Quicksand"/>
              <a:sym typeface="Quicksand"/>
            </a:endParaRPr>
          </a:p>
        </p:txBody>
      </p:sp>
      <p:pic>
        <p:nvPicPr>
          <p:cNvPr id="1673" name="Google Shape;1673;p183"/>
          <p:cNvPicPr preferRelativeResize="0"/>
          <p:nvPr/>
        </p:nvPicPr>
        <p:blipFill>
          <a:blip r:embed="rId3">
            <a:alphaModFix/>
          </a:blip>
          <a:stretch>
            <a:fillRect/>
          </a:stretch>
        </p:blipFill>
        <p:spPr>
          <a:xfrm>
            <a:off x="1590100" y="2033350"/>
            <a:ext cx="1146391" cy="841500"/>
          </a:xfrm>
          <a:prstGeom prst="rect">
            <a:avLst/>
          </a:prstGeom>
          <a:noFill/>
          <a:ln cap="flat" cmpd="sng" w="19050">
            <a:solidFill>
              <a:schemeClr val="dk2"/>
            </a:solidFill>
            <a:prstDash val="solid"/>
            <a:round/>
            <a:headEnd len="sm" w="sm" type="none"/>
            <a:tailEnd len="sm" w="sm" type="none"/>
          </a:ln>
        </p:spPr>
      </p:pic>
      <p:pic>
        <p:nvPicPr>
          <p:cNvPr id="1674" name="Google Shape;1674;p183"/>
          <p:cNvPicPr preferRelativeResize="0"/>
          <p:nvPr/>
        </p:nvPicPr>
        <p:blipFill>
          <a:blip r:embed="rId4">
            <a:alphaModFix/>
          </a:blip>
          <a:stretch>
            <a:fillRect/>
          </a:stretch>
        </p:blipFill>
        <p:spPr>
          <a:xfrm>
            <a:off x="5407425" y="2168950"/>
            <a:ext cx="689875" cy="933350"/>
          </a:xfrm>
          <a:prstGeom prst="rect">
            <a:avLst/>
          </a:prstGeom>
          <a:noFill/>
          <a:ln cap="flat" cmpd="sng" w="19050">
            <a:solidFill>
              <a:schemeClr val="dk2"/>
            </a:solidFill>
            <a:prstDash val="solid"/>
            <a:round/>
            <a:headEnd len="sm" w="sm" type="none"/>
            <a:tailEnd len="sm" w="sm" type="none"/>
          </a:ln>
        </p:spPr>
      </p:pic>
      <p:pic>
        <p:nvPicPr>
          <p:cNvPr id="1675" name="Google Shape;1675;p183"/>
          <p:cNvPicPr preferRelativeResize="0"/>
          <p:nvPr/>
        </p:nvPicPr>
        <p:blipFill>
          <a:blip r:embed="rId5">
            <a:alphaModFix/>
          </a:blip>
          <a:stretch>
            <a:fillRect/>
          </a:stretch>
        </p:blipFill>
        <p:spPr>
          <a:xfrm>
            <a:off x="6398975" y="2287950"/>
            <a:ext cx="933775" cy="567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79" name="Shape 1679"/>
        <p:cNvGrpSpPr/>
        <p:nvPr/>
      </p:nvGrpSpPr>
      <p:grpSpPr>
        <a:xfrm>
          <a:off x="0" y="0"/>
          <a:ext cx="0" cy="0"/>
          <a:chOff x="0" y="0"/>
          <a:chExt cx="0" cy="0"/>
        </a:xfrm>
      </p:grpSpPr>
      <p:sp>
        <p:nvSpPr>
          <p:cNvPr id="1680" name="Google Shape;1680;p184"/>
          <p:cNvSpPr txBox="1"/>
          <p:nvPr>
            <p:ph type="ctrTitle"/>
          </p:nvPr>
        </p:nvSpPr>
        <p:spPr>
          <a:xfrm>
            <a:off x="611325"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Plan the Garden</a:t>
            </a:r>
            <a:endParaRPr sz="3000">
              <a:solidFill>
                <a:srgbClr val="666666"/>
              </a:solidFill>
              <a:latin typeface="Hepta Slab"/>
              <a:ea typeface="Hepta Slab"/>
              <a:cs typeface="Hepta Slab"/>
              <a:sym typeface="Hepta Slab"/>
            </a:endParaRPr>
          </a:p>
        </p:txBody>
      </p:sp>
      <p:sp>
        <p:nvSpPr>
          <p:cNvPr id="1681" name="Google Shape;1681;p184"/>
          <p:cNvSpPr txBox="1"/>
          <p:nvPr/>
        </p:nvSpPr>
        <p:spPr>
          <a:xfrm>
            <a:off x="8014125" y="212250"/>
            <a:ext cx="1007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82" name="Google Shape;1682;p184"/>
          <p:cNvSpPr txBox="1"/>
          <p:nvPr/>
        </p:nvSpPr>
        <p:spPr>
          <a:xfrm>
            <a:off x="611325" y="1140500"/>
            <a:ext cx="40635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Circle 2 plants to grow and then read the information about them on the next page: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914400" rtl="0" algn="l">
              <a:spcBef>
                <a:spcPts val="1000"/>
              </a:spcBef>
              <a:spcAft>
                <a:spcPts val="0"/>
              </a:spcAft>
              <a:buNone/>
            </a:pPr>
            <a:r>
              <a:rPr lang="en">
                <a:latin typeface="Quicksand"/>
                <a:ea typeface="Quicksand"/>
                <a:cs typeface="Quicksand"/>
                <a:sym typeface="Quicksand"/>
              </a:rPr>
              <a:t>a. Strawberries </a:t>
            </a:r>
            <a:endParaRPr>
              <a:latin typeface="Quicksand"/>
              <a:ea typeface="Quicksand"/>
              <a:cs typeface="Quicksand"/>
              <a:sym typeface="Quicksand"/>
            </a:endParaRPr>
          </a:p>
          <a:p>
            <a:pPr indent="0" lvl="0" marL="914400" rtl="0" algn="l">
              <a:spcBef>
                <a:spcPts val="1000"/>
              </a:spcBef>
              <a:spcAft>
                <a:spcPts val="0"/>
              </a:spcAft>
              <a:buNone/>
            </a:pPr>
            <a:r>
              <a:rPr lang="en">
                <a:latin typeface="Quicksand"/>
                <a:ea typeface="Quicksand"/>
                <a:cs typeface="Quicksand"/>
                <a:sym typeface="Quicksand"/>
              </a:rPr>
              <a:t>b. Carrots</a:t>
            </a:r>
            <a:endParaRPr>
              <a:latin typeface="Quicksand"/>
              <a:ea typeface="Quicksand"/>
              <a:cs typeface="Quicksand"/>
              <a:sym typeface="Quicksand"/>
            </a:endParaRPr>
          </a:p>
          <a:p>
            <a:pPr indent="0" lvl="0" marL="914400" rtl="0" algn="l">
              <a:spcBef>
                <a:spcPts val="1000"/>
              </a:spcBef>
              <a:spcAft>
                <a:spcPts val="0"/>
              </a:spcAft>
              <a:buNone/>
            </a:pPr>
            <a:r>
              <a:rPr lang="en">
                <a:latin typeface="Quicksand"/>
                <a:ea typeface="Quicksand"/>
                <a:cs typeface="Quicksand"/>
                <a:sym typeface="Quicksand"/>
              </a:rPr>
              <a:t>c. Zucchini </a:t>
            </a:r>
            <a:endParaRPr>
              <a:latin typeface="Quicksand"/>
              <a:ea typeface="Quicksand"/>
              <a:cs typeface="Quicksand"/>
              <a:sym typeface="Quicksand"/>
            </a:endParaRPr>
          </a:p>
          <a:p>
            <a:pPr indent="0" lvl="0" marL="914400" rtl="0" algn="l">
              <a:spcBef>
                <a:spcPts val="1000"/>
              </a:spcBef>
              <a:spcAft>
                <a:spcPts val="0"/>
              </a:spcAft>
              <a:buNone/>
            </a:pPr>
            <a:r>
              <a:rPr lang="en">
                <a:latin typeface="Quicksand"/>
                <a:ea typeface="Quicksand"/>
                <a:cs typeface="Quicksand"/>
                <a:sym typeface="Quicksand"/>
              </a:rPr>
              <a:t>d. Peas </a:t>
            </a:r>
            <a:endParaRPr>
              <a:latin typeface="Quicksand"/>
              <a:ea typeface="Quicksand"/>
              <a:cs typeface="Quicksand"/>
              <a:sym typeface="Quicksand"/>
            </a:endParaRPr>
          </a:p>
          <a:p>
            <a:pPr indent="0" lvl="0" marL="914400" rtl="0" algn="l">
              <a:spcBef>
                <a:spcPts val="1000"/>
              </a:spcBef>
              <a:spcAft>
                <a:spcPts val="0"/>
              </a:spcAft>
              <a:buNone/>
            </a:pPr>
            <a:r>
              <a:rPr lang="en">
                <a:latin typeface="Quicksand"/>
                <a:ea typeface="Quicksand"/>
                <a:cs typeface="Quicksand"/>
                <a:sym typeface="Quicksand"/>
              </a:rPr>
              <a:t>e. Pinto beans </a:t>
            </a:r>
            <a:endParaRPr>
              <a:latin typeface="Quicksand"/>
              <a:ea typeface="Quicksand"/>
              <a:cs typeface="Quicksand"/>
              <a:sym typeface="Quicksand"/>
            </a:endParaRPr>
          </a:p>
          <a:p>
            <a:pPr indent="0" lvl="0" marL="914400" rtl="0" algn="l">
              <a:spcBef>
                <a:spcPts val="1000"/>
              </a:spcBef>
              <a:spcAft>
                <a:spcPts val="0"/>
              </a:spcAft>
              <a:buNone/>
            </a:pPr>
            <a:r>
              <a:rPr lang="en">
                <a:latin typeface="Quicksand"/>
                <a:ea typeface="Quicksand"/>
                <a:cs typeface="Quicksand"/>
                <a:sym typeface="Quicksand"/>
              </a:rPr>
              <a:t>f. Potatoes</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683" name="Google Shape;1683;p184"/>
          <p:cNvSpPr txBox="1"/>
          <p:nvPr/>
        </p:nvSpPr>
        <p:spPr>
          <a:xfrm>
            <a:off x="4674825" y="1140500"/>
            <a:ext cx="40635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Plan your garden. Both of your plants should harvest between 50–100 fruits or vegetables.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How many of each plant will you grow?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Predict how many fruits or vegetables you will harvest. Show or explain your reasoning.</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Make a diagram that shows how the plants are arranged and how much space is needed.</a:t>
            </a:r>
            <a:endParaRPr>
              <a:latin typeface="Quicksand"/>
              <a:ea typeface="Quicksand"/>
              <a:cs typeface="Quicksand"/>
              <a:sym typeface="Quicksand"/>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87" name="Shape 1687"/>
        <p:cNvGrpSpPr/>
        <p:nvPr/>
      </p:nvGrpSpPr>
      <p:grpSpPr>
        <a:xfrm>
          <a:off x="0" y="0"/>
          <a:ext cx="0" cy="0"/>
          <a:chOff x="0" y="0"/>
          <a:chExt cx="0" cy="0"/>
        </a:xfrm>
      </p:grpSpPr>
      <p:sp>
        <p:nvSpPr>
          <p:cNvPr id="1688" name="Google Shape;1688;p185"/>
          <p:cNvSpPr txBox="1"/>
          <p:nvPr>
            <p:ph type="ctrTitle"/>
          </p:nvPr>
        </p:nvSpPr>
        <p:spPr>
          <a:xfrm>
            <a:off x="611325"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Plan the Garden</a:t>
            </a:r>
            <a:endParaRPr sz="3000">
              <a:solidFill>
                <a:srgbClr val="666666"/>
              </a:solidFill>
              <a:latin typeface="Hepta Slab"/>
              <a:ea typeface="Hepta Slab"/>
              <a:cs typeface="Hepta Slab"/>
              <a:sym typeface="Hepta Slab"/>
            </a:endParaRPr>
          </a:p>
        </p:txBody>
      </p:sp>
      <p:sp>
        <p:nvSpPr>
          <p:cNvPr id="1689" name="Google Shape;1689;p185"/>
          <p:cNvSpPr txBox="1"/>
          <p:nvPr/>
        </p:nvSpPr>
        <p:spPr>
          <a:xfrm>
            <a:off x="8014125" y="212250"/>
            <a:ext cx="1007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690" name="Google Shape;1690;p185"/>
          <p:cNvPicPr preferRelativeResize="0"/>
          <p:nvPr/>
        </p:nvPicPr>
        <p:blipFill>
          <a:blip r:embed="rId3">
            <a:alphaModFix/>
          </a:blip>
          <a:stretch>
            <a:fillRect/>
          </a:stretch>
        </p:blipFill>
        <p:spPr>
          <a:xfrm>
            <a:off x="1218275" y="1168950"/>
            <a:ext cx="1739375" cy="1535075"/>
          </a:xfrm>
          <a:prstGeom prst="rect">
            <a:avLst/>
          </a:prstGeom>
          <a:noFill/>
          <a:ln cap="flat" cmpd="sng" w="19050">
            <a:solidFill>
              <a:schemeClr val="dk2"/>
            </a:solidFill>
            <a:prstDash val="solid"/>
            <a:round/>
            <a:headEnd len="sm" w="sm" type="none"/>
            <a:tailEnd len="sm" w="sm" type="none"/>
          </a:ln>
        </p:spPr>
      </p:pic>
      <p:pic>
        <p:nvPicPr>
          <p:cNvPr id="1691" name="Google Shape;1691;p185"/>
          <p:cNvPicPr preferRelativeResize="0"/>
          <p:nvPr/>
        </p:nvPicPr>
        <p:blipFill>
          <a:blip r:embed="rId4">
            <a:alphaModFix/>
          </a:blip>
          <a:stretch>
            <a:fillRect/>
          </a:stretch>
        </p:blipFill>
        <p:spPr>
          <a:xfrm>
            <a:off x="3271150" y="1124225"/>
            <a:ext cx="1570375" cy="1624525"/>
          </a:xfrm>
          <a:prstGeom prst="rect">
            <a:avLst/>
          </a:prstGeom>
          <a:noFill/>
          <a:ln cap="flat" cmpd="sng" w="19050">
            <a:solidFill>
              <a:schemeClr val="dk2"/>
            </a:solidFill>
            <a:prstDash val="solid"/>
            <a:round/>
            <a:headEnd len="sm" w="sm" type="none"/>
            <a:tailEnd len="sm" w="sm" type="none"/>
          </a:ln>
        </p:spPr>
      </p:pic>
      <p:pic>
        <p:nvPicPr>
          <p:cNvPr id="1692" name="Google Shape;1692;p185"/>
          <p:cNvPicPr preferRelativeResize="0"/>
          <p:nvPr/>
        </p:nvPicPr>
        <p:blipFill>
          <a:blip r:embed="rId5">
            <a:alphaModFix/>
          </a:blip>
          <a:stretch>
            <a:fillRect/>
          </a:stretch>
        </p:blipFill>
        <p:spPr>
          <a:xfrm>
            <a:off x="4993925" y="1206150"/>
            <a:ext cx="1570375" cy="1405072"/>
          </a:xfrm>
          <a:prstGeom prst="rect">
            <a:avLst/>
          </a:prstGeom>
          <a:noFill/>
          <a:ln cap="flat" cmpd="sng" w="19050">
            <a:solidFill>
              <a:schemeClr val="dk2"/>
            </a:solidFill>
            <a:prstDash val="solid"/>
            <a:round/>
            <a:headEnd len="sm" w="sm" type="none"/>
            <a:tailEnd len="sm" w="sm" type="none"/>
          </a:ln>
        </p:spPr>
      </p:pic>
      <p:pic>
        <p:nvPicPr>
          <p:cNvPr id="1693" name="Google Shape;1693;p185"/>
          <p:cNvPicPr preferRelativeResize="0"/>
          <p:nvPr/>
        </p:nvPicPr>
        <p:blipFill>
          <a:blip r:embed="rId6">
            <a:alphaModFix/>
          </a:blip>
          <a:stretch>
            <a:fillRect/>
          </a:stretch>
        </p:blipFill>
        <p:spPr>
          <a:xfrm>
            <a:off x="6853050" y="1206150"/>
            <a:ext cx="1378247" cy="1624525"/>
          </a:xfrm>
          <a:prstGeom prst="rect">
            <a:avLst/>
          </a:prstGeom>
          <a:noFill/>
          <a:ln cap="flat" cmpd="sng" w="19050">
            <a:solidFill>
              <a:schemeClr val="dk2"/>
            </a:solidFill>
            <a:prstDash val="solid"/>
            <a:round/>
            <a:headEnd len="sm" w="sm" type="none"/>
            <a:tailEnd len="sm" w="sm" type="none"/>
          </a:ln>
        </p:spPr>
      </p:pic>
      <p:pic>
        <p:nvPicPr>
          <p:cNvPr id="1694" name="Google Shape;1694;p185"/>
          <p:cNvPicPr preferRelativeResize="0"/>
          <p:nvPr/>
        </p:nvPicPr>
        <p:blipFill>
          <a:blip r:embed="rId7">
            <a:alphaModFix/>
          </a:blip>
          <a:stretch>
            <a:fillRect/>
          </a:stretch>
        </p:blipFill>
        <p:spPr>
          <a:xfrm>
            <a:off x="2676250" y="2955187"/>
            <a:ext cx="1378250" cy="1687861"/>
          </a:xfrm>
          <a:prstGeom prst="rect">
            <a:avLst/>
          </a:prstGeom>
          <a:noFill/>
          <a:ln cap="flat" cmpd="sng" w="19050">
            <a:solidFill>
              <a:schemeClr val="dk2"/>
            </a:solidFill>
            <a:prstDash val="solid"/>
            <a:round/>
            <a:headEnd len="sm" w="sm" type="none"/>
            <a:tailEnd len="sm" w="sm" type="none"/>
          </a:ln>
        </p:spPr>
      </p:pic>
      <p:pic>
        <p:nvPicPr>
          <p:cNvPr id="1695" name="Google Shape;1695;p185"/>
          <p:cNvPicPr preferRelativeResize="0"/>
          <p:nvPr/>
        </p:nvPicPr>
        <p:blipFill>
          <a:blip r:embed="rId8">
            <a:alphaModFix/>
          </a:blip>
          <a:stretch>
            <a:fillRect/>
          </a:stretch>
        </p:blipFill>
        <p:spPr>
          <a:xfrm>
            <a:off x="4440700" y="2955176"/>
            <a:ext cx="1682443" cy="1687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99" name="Shape 1699"/>
        <p:cNvGrpSpPr/>
        <p:nvPr/>
      </p:nvGrpSpPr>
      <p:grpSpPr>
        <a:xfrm>
          <a:off x="0" y="0"/>
          <a:ext cx="0" cy="0"/>
          <a:chOff x="0" y="0"/>
          <a:chExt cx="0" cy="0"/>
        </a:xfrm>
      </p:grpSpPr>
      <p:sp>
        <p:nvSpPr>
          <p:cNvPr id="1700" name="Google Shape;1700;p18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701" name="Google Shape;1701;p186"/>
          <p:cNvPicPr preferRelativeResize="0"/>
          <p:nvPr/>
        </p:nvPicPr>
        <p:blipFill>
          <a:blip r:embed="rId3">
            <a:alphaModFix/>
          </a:blip>
          <a:stretch>
            <a:fillRect/>
          </a:stretch>
        </p:blipFill>
        <p:spPr>
          <a:xfrm>
            <a:off x="2374828" y="2944625"/>
            <a:ext cx="2485625" cy="1563400"/>
          </a:xfrm>
          <a:prstGeom prst="rect">
            <a:avLst/>
          </a:prstGeom>
          <a:noFill/>
          <a:ln>
            <a:noFill/>
          </a:ln>
        </p:spPr>
      </p:pic>
      <p:sp>
        <p:nvSpPr>
          <p:cNvPr id="1702" name="Google Shape;1702;p186"/>
          <p:cNvSpPr/>
          <p:nvPr/>
        </p:nvSpPr>
        <p:spPr>
          <a:xfrm>
            <a:off x="4860450" y="1671175"/>
            <a:ext cx="3383563" cy="270388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186"/>
          <p:cNvSpPr txBox="1"/>
          <p:nvPr/>
        </p:nvSpPr>
        <p:spPr>
          <a:xfrm flipH="1">
            <a:off x="5504163" y="1933778"/>
            <a:ext cx="2232300" cy="169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What other information would we have to think about if we want to have a community garden?</a:t>
            </a:r>
            <a:endParaRPr sz="1800">
              <a:latin typeface="Quicksand"/>
              <a:ea typeface="Quicksand"/>
              <a:cs typeface="Quicksand"/>
              <a:sym typeface="Quicksand"/>
            </a:endParaRPr>
          </a:p>
        </p:txBody>
      </p:sp>
      <p:sp>
        <p:nvSpPr>
          <p:cNvPr id="1704" name="Google Shape;1704;p186"/>
          <p:cNvSpPr txBox="1"/>
          <p:nvPr/>
        </p:nvSpPr>
        <p:spPr>
          <a:xfrm>
            <a:off x="503650" y="483375"/>
            <a:ext cx="6965400" cy="9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planned a community garden. Many of you used multiplication and division to arrange your plants and find out how much you could harvest. Arranging plants and the harvest are just a few things to think about when we have a garden.</a:t>
            </a:r>
            <a:endParaRPr sz="17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