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06.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214.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1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70.xml"/>
  <Override ContentType="application/vnd.openxmlformats-officedocument.presentationml.notesSlide+xml" PartName="/ppt/notesSlides/notesSlide111.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11.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214.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195.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52.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33.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15.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46" r:id="rId196"/>
    <p:sldId id="447" r:id="rId197"/>
    <p:sldId id="448" r:id="rId198"/>
    <p:sldId id="449" r:id="rId199"/>
    <p:sldId id="450" r:id="rId200"/>
    <p:sldId id="451" r:id="rId201"/>
    <p:sldId id="452" r:id="rId202"/>
    <p:sldId id="453" r:id="rId203"/>
    <p:sldId id="454" r:id="rId204"/>
    <p:sldId id="455" r:id="rId205"/>
    <p:sldId id="456" r:id="rId206"/>
    <p:sldId id="457" r:id="rId207"/>
    <p:sldId id="458" r:id="rId208"/>
    <p:sldId id="459" r:id="rId209"/>
    <p:sldId id="460" r:id="rId210"/>
    <p:sldId id="461" r:id="rId211"/>
    <p:sldId id="462" r:id="rId212"/>
    <p:sldId id="463" r:id="rId213"/>
    <p:sldId id="464" r:id="rId214"/>
    <p:sldId id="465" r:id="rId215"/>
    <p:sldId id="466" r:id="rId216"/>
    <p:sldId id="467" r:id="rId217"/>
    <p:sldId id="468" r:id="rId218"/>
    <p:sldId id="469" r:id="rId219"/>
  </p:sldIdLst>
  <p:sldSz cy="5143500" cx="9144000"/>
  <p:notesSz cx="6858000" cy="9144000"/>
  <p:embeddedFontLst>
    <p:embeddedFont>
      <p:font typeface="Raleway"/>
      <p:regular r:id="rId220"/>
      <p:bold r:id="rId221"/>
      <p:italic r:id="rId222"/>
      <p:boldItalic r:id="rId223"/>
    </p:embeddedFont>
    <p:embeddedFont>
      <p:font typeface="Raleway ExtraBold"/>
      <p:bold r:id="rId224"/>
      <p:boldItalic r:id="rId225"/>
    </p:embeddedFont>
    <p:embeddedFont>
      <p:font typeface="Amatic SC"/>
      <p:regular r:id="rId226"/>
      <p:bold r:id="rId227"/>
    </p:embeddedFont>
    <p:embeddedFont>
      <p:font typeface="Nixie One"/>
      <p:regular r:id="rId228"/>
    </p:embeddedFont>
    <p:embeddedFont>
      <p:font typeface="Hepta Slab"/>
      <p:regular r:id="rId229"/>
      <p:bold r:id="rId230"/>
    </p:embeddedFont>
    <p:embeddedFont>
      <p:font typeface="Livvic"/>
      <p:regular r:id="rId231"/>
      <p:bold r:id="rId232"/>
      <p:italic r:id="rId233"/>
      <p:boldItalic r:id="rId234"/>
    </p:embeddedFont>
    <p:embeddedFont>
      <p:font typeface="Quicksand"/>
      <p:regular r:id="rId235"/>
      <p:bold r:id="rId236"/>
    </p:embeddedFont>
    <p:embeddedFont>
      <p:font typeface="Caveat Brush"/>
      <p:regular r:id="rId2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slide" Target="slides/slide18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194" Type="http://schemas.openxmlformats.org/officeDocument/2006/relationships/slide" Target="slides/slide189.xml"/><Relationship Id="rId43" Type="http://schemas.openxmlformats.org/officeDocument/2006/relationships/slide" Target="slides/slide38.xml"/><Relationship Id="rId193" Type="http://schemas.openxmlformats.org/officeDocument/2006/relationships/slide" Target="slides/slide188.xml"/><Relationship Id="rId46" Type="http://schemas.openxmlformats.org/officeDocument/2006/relationships/slide" Target="slides/slide41.xml"/><Relationship Id="rId192" Type="http://schemas.openxmlformats.org/officeDocument/2006/relationships/slide" Target="slides/slide187.xml"/><Relationship Id="rId45" Type="http://schemas.openxmlformats.org/officeDocument/2006/relationships/slide" Target="slides/slide40.xml"/><Relationship Id="rId191" Type="http://schemas.openxmlformats.org/officeDocument/2006/relationships/slide" Target="slides/slide186.xml"/><Relationship Id="rId48" Type="http://schemas.openxmlformats.org/officeDocument/2006/relationships/slide" Target="slides/slide43.xml"/><Relationship Id="rId187" Type="http://schemas.openxmlformats.org/officeDocument/2006/relationships/slide" Target="slides/slide182.xml"/><Relationship Id="rId47" Type="http://schemas.openxmlformats.org/officeDocument/2006/relationships/slide" Target="slides/slide42.xml"/><Relationship Id="rId186" Type="http://schemas.openxmlformats.org/officeDocument/2006/relationships/slide" Target="slides/slide181.xml"/><Relationship Id="rId185" Type="http://schemas.openxmlformats.org/officeDocument/2006/relationships/slide" Target="slides/slide180.xml"/><Relationship Id="rId49" Type="http://schemas.openxmlformats.org/officeDocument/2006/relationships/slide" Target="slides/slide44.xml"/><Relationship Id="rId184" Type="http://schemas.openxmlformats.org/officeDocument/2006/relationships/slide" Target="slides/slide179.xml"/><Relationship Id="rId189" Type="http://schemas.openxmlformats.org/officeDocument/2006/relationships/slide" Target="slides/slide184.xml"/><Relationship Id="rId188" Type="http://schemas.openxmlformats.org/officeDocument/2006/relationships/slide" Target="slides/slide18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slide" Target="slides/slide178.xml"/><Relationship Id="rId32" Type="http://schemas.openxmlformats.org/officeDocument/2006/relationships/slide" Target="slides/slide27.xml"/><Relationship Id="rId182" Type="http://schemas.openxmlformats.org/officeDocument/2006/relationships/slide" Target="slides/slide177.xml"/><Relationship Id="rId35" Type="http://schemas.openxmlformats.org/officeDocument/2006/relationships/slide" Target="slides/slide30.xml"/><Relationship Id="rId181" Type="http://schemas.openxmlformats.org/officeDocument/2006/relationships/slide" Target="slides/slide176.xml"/><Relationship Id="rId34" Type="http://schemas.openxmlformats.org/officeDocument/2006/relationships/slide" Target="slides/slide29.xml"/><Relationship Id="rId180" Type="http://schemas.openxmlformats.org/officeDocument/2006/relationships/slide" Target="slides/slide175.xml"/><Relationship Id="rId37" Type="http://schemas.openxmlformats.org/officeDocument/2006/relationships/slide" Target="slides/slide32.xml"/><Relationship Id="rId176" Type="http://schemas.openxmlformats.org/officeDocument/2006/relationships/slide" Target="slides/slide171.xml"/><Relationship Id="rId36" Type="http://schemas.openxmlformats.org/officeDocument/2006/relationships/slide" Target="slides/slide31.xml"/><Relationship Id="rId175" Type="http://schemas.openxmlformats.org/officeDocument/2006/relationships/slide" Target="slides/slide170.xml"/><Relationship Id="rId39" Type="http://schemas.openxmlformats.org/officeDocument/2006/relationships/slide" Target="slides/slide34.xml"/><Relationship Id="rId174" Type="http://schemas.openxmlformats.org/officeDocument/2006/relationships/slide" Target="slides/slide169.xml"/><Relationship Id="rId38" Type="http://schemas.openxmlformats.org/officeDocument/2006/relationships/slide" Target="slides/slide33.xml"/><Relationship Id="rId173" Type="http://schemas.openxmlformats.org/officeDocument/2006/relationships/slide" Target="slides/slide168.xml"/><Relationship Id="rId179" Type="http://schemas.openxmlformats.org/officeDocument/2006/relationships/slide" Target="slides/slide174.xml"/><Relationship Id="rId178" Type="http://schemas.openxmlformats.org/officeDocument/2006/relationships/slide" Target="slides/slide173.xml"/><Relationship Id="rId177" Type="http://schemas.openxmlformats.org/officeDocument/2006/relationships/slide" Target="slides/slide172.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98" Type="http://schemas.openxmlformats.org/officeDocument/2006/relationships/slide" Target="slides/slide193.xml"/><Relationship Id="rId14" Type="http://schemas.openxmlformats.org/officeDocument/2006/relationships/slide" Target="slides/slide9.xml"/><Relationship Id="rId197" Type="http://schemas.openxmlformats.org/officeDocument/2006/relationships/slide" Target="slides/slide192.xml"/><Relationship Id="rId17" Type="http://schemas.openxmlformats.org/officeDocument/2006/relationships/slide" Target="slides/slide12.xml"/><Relationship Id="rId196" Type="http://schemas.openxmlformats.org/officeDocument/2006/relationships/slide" Target="slides/slide191.xml"/><Relationship Id="rId16" Type="http://schemas.openxmlformats.org/officeDocument/2006/relationships/slide" Target="slides/slide11.xml"/><Relationship Id="rId195" Type="http://schemas.openxmlformats.org/officeDocument/2006/relationships/slide" Target="slides/slide190.xml"/><Relationship Id="rId19" Type="http://schemas.openxmlformats.org/officeDocument/2006/relationships/slide" Target="slides/slide14.xml"/><Relationship Id="rId18" Type="http://schemas.openxmlformats.org/officeDocument/2006/relationships/slide" Target="slides/slide13.xml"/><Relationship Id="rId199" Type="http://schemas.openxmlformats.org/officeDocument/2006/relationships/slide" Target="slides/slide194.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4.xml"/><Relationship Id="rId4" Type="http://schemas.openxmlformats.org/officeDocument/2006/relationships/slideMaster" Target="slideMasters/slideMaster2.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65" Type="http://schemas.openxmlformats.org/officeDocument/2006/relationships/slide" Target="slides/slide60.xml"/><Relationship Id="rId171" Type="http://schemas.openxmlformats.org/officeDocument/2006/relationships/slide" Target="slides/slide166.xml"/><Relationship Id="rId68" Type="http://schemas.openxmlformats.org/officeDocument/2006/relationships/slide" Target="slides/slide63.xml"/><Relationship Id="rId170" Type="http://schemas.openxmlformats.org/officeDocument/2006/relationships/slide" Target="slides/slide165.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54" Type="http://schemas.openxmlformats.org/officeDocument/2006/relationships/slide" Target="slides/slide49.xml"/><Relationship Id="rId160" Type="http://schemas.openxmlformats.org/officeDocument/2006/relationships/slide" Target="slides/slide155.xml"/><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 Id="rId107" Type="http://schemas.openxmlformats.org/officeDocument/2006/relationships/slide" Target="slides/slide102.xml"/><Relationship Id="rId228" Type="http://schemas.openxmlformats.org/officeDocument/2006/relationships/font" Target="fonts/NixieOne-regular.fntdata"/><Relationship Id="rId106" Type="http://schemas.openxmlformats.org/officeDocument/2006/relationships/slide" Target="slides/slide101.xml"/><Relationship Id="rId227" Type="http://schemas.openxmlformats.org/officeDocument/2006/relationships/font" Target="fonts/AmaticSC-bold.fntdata"/><Relationship Id="rId105" Type="http://schemas.openxmlformats.org/officeDocument/2006/relationships/slide" Target="slides/slide100.xml"/><Relationship Id="rId226" Type="http://schemas.openxmlformats.org/officeDocument/2006/relationships/font" Target="fonts/AmaticSC-regular.fntdata"/><Relationship Id="rId104" Type="http://schemas.openxmlformats.org/officeDocument/2006/relationships/slide" Target="slides/slide99.xml"/><Relationship Id="rId225" Type="http://schemas.openxmlformats.org/officeDocument/2006/relationships/font" Target="fonts/RalewayExtraBold-boldItalic.fntdata"/><Relationship Id="rId109" Type="http://schemas.openxmlformats.org/officeDocument/2006/relationships/slide" Target="slides/slide104.xml"/><Relationship Id="rId108" Type="http://schemas.openxmlformats.org/officeDocument/2006/relationships/slide" Target="slides/slide103.xml"/><Relationship Id="rId229" Type="http://schemas.openxmlformats.org/officeDocument/2006/relationships/font" Target="fonts/HeptaSlab-regular.fntdata"/><Relationship Id="rId220" Type="http://schemas.openxmlformats.org/officeDocument/2006/relationships/font" Target="fonts/Raleway-regular.fntdata"/><Relationship Id="rId103" Type="http://schemas.openxmlformats.org/officeDocument/2006/relationships/slide" Target="slides/slide98.xml"/><Relationship Id="rId224" Type="http://schemas.openxmlformats.org/officeDocument/2006/relationships/font" Target="fonts/RalewayExtraBold-bold.fntdata"/><Relationship Id="rId102" Type="http://schemas.openxmlformats.org/officeDocument/2006/relationships/slide" Target="slides/slide97.xml"/><Relationship Id="rId223" Type="http://schemas.openxmlformats.org/officeDocument/2006/relationships/font" Target="fonts/Raleway-boldItalic.fntdata"/><Relationship Id="rId101" Type="http://schemas.openxmlformats.org/officeDocument/2006/relationships/slide" Target="slides/slide96.xml"/><Relationship Id="rId222" Type="http://schemas.openxmlformats.org/officeDocument/2006/relationships/font" Target="fonts/Raleway-italic.fntdata"/><Relationship Id="rId100" Type="http://schemas.openxmlformats.org/officeDocument/2006/relationships/slide" Target="slides/slide95.xml"/><Relationship Id="rId221" Type="http://schemas.openxmlformats.org/officeDocument/2006/relationships/font" Target="fonts/Raleway-bold.fntdata"/><Relationship Id="rId217" Type="http://schemas.openxmlformats.org/officeDocument/2006/relationships/slide" Target="slides/slide212.xml"/><Relationship Id="rId216" Type="http://schemas.openxmlformats.org/officeDocument/2006/relationships/slide" Target="slides/slide211.xml"/><Relationship Id="rId215" Type="http://schemas.openxmlformats.org/officeDocument/2006/relationships/slide" Target="slides/slide210.xml"/><Relationship Id="rId214" Type="http://schemas.openxmlformats.org/officeDocument/2006/relationships/slide" Target="slides/slide209.xml"/><Relationship Id="rId219" Type="http://schemas.openxmlformats.org/officeDocument/2006/relationships/slide" Target="slides/slide214.xml"/><Relationship Id="rId218" Type="http://schemas.openxmlformats.org/officeDocument/2006/relationships/slide" Target="slides/slide213.xml"/><Relationship Id="rId213" Type="http://schemas.openxmlformats.org/officeDocument/2006/relationships/slide" Target="slides/slide208.xml"/><Relationship Id="rId212" Type="http://schemas.openxmlformats.org/officeDocument/2006/relationships/slide" Target="slides/slide207.xml"/><Relationship Id="rId211" Type="http://schemas.openxmlformats.org/officeDocument/2006/relationships/slide" Target="slides/slide206.xml"/><Relationship Id="rId210" Type="http://schemas.openxmlformats.org/officeDocument/2006/relationships/slide" Target="slides/slide205.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121" Type="http://schemas.openxmlformats.org/officeDocument/2006/relationships/slide" Target="slides/slide116.xml"/><Relationship Id="rId120" Type="http://schemas.openxmlformats.org/officeDocument/2006/relationships/slide" Target="slides/slide115.xml"/><Relationship Id="rId125" Type="http://schemas.openxmlformats.org/officeDocument/2006/relationships/slide" Target="slides/slide120.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99" Type="http://schemas.openxmlformats.org/officeDocument/2006/relationships/slide" Target="slides/slide94.xml"/><Relationship Id="rId98" Type="http://schemas.openxmlformats.org/officeDocument/2006/relationships/slide" Target="slides/slide93.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237" Type="http://schemas.openxmlformats.org/officeDocument/2006/relationships/font" Target="fonts/CaveatBrush-regular.fntdata"/><Relationship Id="rId115" Type="http://schemas.openxmlformats.org/officeDocument/2006/relationships/slide" Target="slides/slide110.xml"/><Relationship Id="rId236" Type="http://schemas.openxmlformats.org/officeDocument/2006/relationships/font" Target="fonts/Quicksand-bold.fntdata"/><Relationship Id="rId119" Type="http://schemas.openxmlformats.org/officeDocument/2006/relationships/slide" Target="slides/slide114.xml"/><Relationship Id="rId110" Type="http://schemas.openxmlformats.org/officeDocument/2006/relationships/slide" Target="slides/slide105.xml"/><Relationship Id="rId231" Type="http://schemas.openxmlformats.org/officeDocument/2006/relationships/font" Target="fonts/Livvic-regular.fntdata"/><Relationship Id="rId230" Type="http://schemas.openxmlformats.org/officeDocument/2006/relationships/font" Target="fonts/HeptaSlab-bold.fntdata"/><Relationship Id="rId114" Type="http://schemas.openxmlformats.org/officeDocument/2006/relationships/slide" Target="slides/slide109.xml"/><Relationship Id="rId235" Type="http://schemas.openxmlformats.org/officeDocument/2006/relationships/font" Target="fonts/Quicksand-regular.fntdata"/><Relationship Id="rId113" Type="http://schemas.openxmlformats.org/officeDocument/2006/relationships/slide" Target="slides/slide108.xml"/><Relationship Id="rId234" Type="http://schemas.openxmlformats.org/officeDocument/2006/relationships/font" Target="fonts/Livvic-boldItalic.fntdata"/><Relationship Id="rId112" Type="http://schemas.openxmlformats.org/officeDocument/2006/relationships/slide" Target="slides/slide107.xml"/><Relationship Id="rId233" Type="http://schemas.openxmlformats.org/officeDocument/2006/relationships/font" Target="fonts/Livvic-italic.fntdata"/><Relationship Id="rId111" Type="http://schemas.openxmlformats.org/officeDocument/2006/relationships/slide" Target="slides/slide106.xml"/><Relationship Id="rId232" Type="http://schemas.openxmlformats.org/officeDocument/2006/relationships/font" Target="fonts/Livvic-bold.fntdata"/><Relationship Id="rId206" Type="http://schemas.openxmlformats.org/officeDocument/2006/relationships/slide" Target="slides/slide201.xml"/><Relationship Id="rId205" Type="http://schemas.openxmlformats.org/officeDocument/2006/relationships/slide" Target="slides/slide200.xml"/><Relationship Id="rId204" Type="http://schemas.openxmlformats.org/officeDocument/2006/relationships/slide" Target="slides/slide199.xml"/><Relationship Id="rId203" Type="http://schemas.openxmlformats.org/officeDocument/2006/relationships/slide" Target="slides/slide198.xml"/><Relationship Id="rId209" Type="http://schemas.openxmlformats.org/officeDocument/2006/relationships/slide" Target="slides/slide204.xml"/><Relationship Id="rId208" Type="http://schemas.openxmlformats.org/officeDocument/2006/relationships/slide" Target="slides/slide203.xml"/><Relationship Id="rId207" Type="http://schemas.openxmlformats.org/officeDocument/2006/relationships/slide" Target="slides/slide202.xml"/><Relationship Id="rId202" Type="http://schemas.openxmlformats.org/officeDocument/2006/relationships/slide" Target="slides/slide197.xml"/><Relationship Id="rId201" Type="http://schemas.openxmlformats.org/officeDocument/2006/relationships/slide" Target="slides/slide196.xml"/><Relationship Id="rId200" Type="http://schemas.openxmlformats.org/officeDocument/2006/relationships/slide" Target="slides/slide19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90f2d5e58f_0_1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90f2d5e58f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90f2d5e58f_0_1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90f2d5e58f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9ec5318ab8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9ec5318ab8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9ec5318ab8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9ec5318ab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9ec5318ab8_0_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9ec5318ab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90f2d5e58f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90f2d5e58f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9ec5318ab8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9ec5318ab8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90f2d5e58f_0_2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90f2d5e58f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9cb0a4ff1a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9cb0a4ff1a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90f2d5e58f_0_2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90f2d5e58f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90f2d5e58f_0_2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90f2d5e58f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90f2d5e58f_0_3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90f2d5e58f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9ec5318ab8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9ec5318ab8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9ec5318ab8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9ec5318ab8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90f2d5e58f_0_3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90f2d5e58f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90f2d5e58f_0_3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90f2d5e58f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9cb0a4ff1a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9cb0a4ff1a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9ec5318ab8_0_1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9ec5318ab8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9ec5318ab8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9ec5318ab8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90f2d5e58f_0_3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90f2d5e58f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9cb0a4ff1a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9cb0a4ff1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9cb0a4ff1a_0_1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9cb0a4ff1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9ec5318ab8_0_1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9ec5318ab8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9ec5318ab8_0_2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9ec5318ab8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9cb0a4ff1a_0_1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9cb0a4ff1a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9cb0a4ff1a_0_1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9cb0a4ff1a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9ec5318ab8_0_2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9ec5318ab8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9ec5318ab8_0_2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9ec5318ab8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9cb0a4ff1a_0_1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9cb0a4ff1a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9ec5318ab8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9ec5318ab8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9ec5318ab8_0_2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9ec5318ab8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9ec5318ab8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9ec5318ab8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9ec5318ab8_0_3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9ec5318ab8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9ec5318ab8_0_3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9ec5318ab8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9ec5318ab8_0_3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9ec5318ab8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9ec5318ab8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9ec5318ab8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9ec5318ab8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9ec5318ab8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a55af4f95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a55af4f95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a55af4f95b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a55af4f95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a55af4f95b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a55af4f95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a55af4f95b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a55af4f95b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a55af4f95b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a55af4f95b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9fbe9590d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9fbe9590d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9fbe9590de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9fbe9590d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9fbe9590de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9fbe9590d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9fbe9590de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9fbe9590de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9fbe9590de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9fbe9590de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9cc9f9bc5e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9cc9f9bc5e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9fbe9590de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9fbe9590de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a55af4f95b_0_1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a55af4f95b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a55af4f95b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a55af4f95b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a55af4f95b_0_1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a55af4f95b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a55af4f95b_0_1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a55af4f95b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a55af4f95b_0_1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a55af4f95b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a55af4f95b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a55af4f95b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a55af4f95b_0_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a55af4f95b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a55af4f95b_0_2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a55af4f95b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a55af4f95b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a55af4f95b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a55af4f95b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a55af4f95b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a55af4f95b_0_2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a55af4f95b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a55af4f95b_0_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a55af4f95b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9fbe9590de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9fbe9590de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9fbe9590de_0_1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9fbe9590de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9fbe9590de_0_1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9fbe9590de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8f1d579835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4" name="Google Shape;1024;g8f1d579835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5 minutes to respond to one or more of these prompts: Describe area in your own words. How can we measure area? What lingering questions do you have about area?” (Area is the amount of space that a shape covers. We can count squares to find the area of a shape in square units. How do you find the area of a triangle?)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2" name="Google Shape;1052;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8f6941f252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8f6941f25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9fbe9590de_0_1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9fbe9590de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8a1c706384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8a1c70638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8f739e709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8f739e70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9fbe9590de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9fbe9590de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9fbe9590de_0_2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9fbe9590de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9fbe9590de_0_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9fbe9590de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8a1c70638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8" name="Google Shape;1178;g8a1c70638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8f739e7095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8f739e709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9fbe9590de_0_2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9fbe9590de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g9fbe9590de_0_2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7" name="Google Shape;1217;g9fbe9590de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9fbe9590de_0_2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7" name="Google Shape;1227;g9fbe9590de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9fbe9590de_0_3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5" name="Google Shape;1245;g9fbe9590de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4" name="Google Shape;1264;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9cc9f9bc5e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9cc9f9bc5e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9cc9f9bc5e_0_2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9" name="Google Shape;1289;g9cc9f9bc5e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9fbe9590de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9fbe9590de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9fbe9590de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9fbe9590de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g9fbe9590de_0_3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9" name="Google Shape;1319;g9fbe9590de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9fbe9590de_0_3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9fbe9590de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9cc9f9bc5e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9cc9f9bc5e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9fbe9590de_0_4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6" name="Google Shape;1386;g9fbe9590de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9fbe9590de_0_4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6" name="Google Shape;1396;g9fbe9590de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g9fbe9590de_0_4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6" name="Google Shape;1406;g9fbe9590de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4" name="Google Shape;1424;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1" name="Google Shape;1441;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8b0f34d5af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8b0f34d5a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9fbe9590de_0_4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9fbe9590de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9fbe9590de_0_4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6" name="Google Shape;1476;g9fbe9590de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9" name="Google Shape;1489;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2" name="Shape 1522"/>
        <p:cNvGrpSpPr/>
        <p:nvPr/>
      </p:nvGrpSpPr>
      <p:grpSpPr>
        <a:xfrm>
          <a:off x="0" y="0"/>
          <a:ext cx="0" cy="0"/>
          <a:chOff x="0" y="0"/>
          <a:chExt cx="0" cy="0"/>
        </a:xfrm>
      </p:grpSpPr>
      <p:sp>
        <p:nvSpPr>
          <p:cNvPr id="1523" name="Google Shape;1523;g9cc9f9bc5e_0_4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4" name="Google Shape;1524;g9cc9f9bc5e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3" name="Shape 1533"/>
        <p:cNvGrpSpPr/>
        <p:nvPr/>
      </p:nvGrpSpPr>
      <p:grpSpPr>
        <a:xfrm>
          <a:off x="0" y="0"/>
          <a:ext cx="0" cy="0"/>
          <a:chOff x="0" y="0"/>
          <a:chExt cx="0" cy="0"/>
        </a:xfrm>
      </p:grpSpPr>
      <p:sp>
        <p:nvSpPr>
          <p:cNvPr id="1534" name="Google Shape;1534;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5" name="Google Shape;1535;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5" name="Google Shape;1545;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3" name="Shape 1553"/>
        <p:cNvGrpSpPr/>
        <p:nvPr/>
      </p:nvGrpSpPr>
      <p:grpSpPr>
        <a:xfrm>
          <a:off x="0" y="0"/>
          <a:ext cx="0" cy="0"/>
          <a:chOff x="0" y="0"/>
          <a:chExt cx="0" cy="0"/>
        </a:xfrm>
      </p:grpSpPr>
      <p:sp>
        <p:nvSpPr>
          <p:cNvPr id="1554" name="Google Shape;1554;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5" name="Google Shape;1555;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8fe3b0ab31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5" name="Google Shape;1565;g8fe3b0ab3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9cc9f9bc5e_0_5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9cc9f9bc5e_0_5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9fbe9590de_0_5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4" name="Google Shape;1584;g9fbe9590de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9fbe9590de_0_5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9fbe9590de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9fbe9590de_0_5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9fbe9590de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8fe3b0ab31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4" name="Google Shape;1614;g8fe3b0ab3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g8fe3b0ab31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3" name="Google Shape;1623;g8fe3b0ab3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g8fe3b0ab31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2" name="Google Shape;1632;g8fe3b0ab3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8fe3b0ab31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1" name="Google Shape;1641;g8fe3b0ab31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g9cc9f9bc5e_0_5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0" name="Google Shape;1650;g9cc9f9bc5e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g9fbe9590de_0_5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0" name="Google Shape;1660;g9fbe9590de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g9fbe9590de_0_5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0" name="Google Shape;1670;g9fbe9590de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8" name="Shape 1678"/>
        <p:cNvGrpSpPr/>
        <p:nvPr/>
      </p:nvGrpSpPr>
      <p:grpSpPr>
        <a:xfrm>
          <a:off x="0" y="0"/>
          <a:ext cx="0" cy="0"/>
          <a:chOff x="0" y="0"/>
          <a:chExt cx="0" cy="0"/>
        </a:xfrm>
      </p:grpSpPr>
      <p:sp>
        <p:nvSpPr>
          <p:cNvPr id="1679" name="Google Shape;1679;g9fbe9590de_0_5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0" name="Google Shape;1680;g9fbe9590de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8" name="Shape 1688"/>
        <p:cNvGrpSpPr/>
        <p:nvPr/>
      </p:nvGrpSpPr>
      <p:grpSpPr>
        <a:xfrm>
          <a:off x="0" y="0"/>
          <a:ext cx="0" cy="0"/>
          <a:chOff x="0" y="0"/>
          <a:chExt cx="0" cy="0"/>
        </a:xfrm>
      </p:grpSpPr>
      <p:sp>
        <p:nvSpPr>
          <p:cNvPr id="1689" name="Google Shape;1689;g8fe3b0ab31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0" name="Google Shape;1690;g8fe3b0ab3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7" name="Shape 1697"/>
        <p:cNvGrpSpPr/>
        <p:nvPr/>
      </p:nvGrpSpPr>
      <p:grpSpPr>
        <a:xfrm>
          <a:off x="0" y="0"/>
          <a:ext cx="0" cy="0"/>
          <a:chOff x="0" y="0"/>
          <a:chExt cx="0" cy="0"/>
        </a:xfrm>
      </p:grpSpPr>
      <p:sp>
        <p:nvSpPr>
          <p:cNvPr id="1698" name="Google Shape;1698;g8fe3b0ab31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9" name="Google Shape;1699;g8fe3b0ab31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6" name="Shape 1706"/>
        <p:cNvGrpSpPr/>
        <p:nvPr/>
      </p:nvGrpSpPr>
      <p:grpSpPr>
        <a:xfrm>
          <a:off x="0" y="0"/>
          <a:ext cx="0" cy="0"/>
          <a:chOff x="0" y="0"/>
          <a:chExt cx="0" cy="0"/>
        </a:xfrm>
      </p:grpSpPr>
      <p:sp>
        <p:nvSpPr>
          <p:cNvPr id="1707" name="Google Shape;1707;g8fe3b0ab31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8" name="Google Shape;1708;g8fe3b0ab31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5" name="Shape 1715"/>
        <p:cNvGrpSpPr/>
        <p:nvPr/>
      </p:nvGrpSpPr>
      <p:grpSpPr>
        <a:xfrm>
          <a:off x="0" y="0"/>
          <a:ext cx="0" cy="0"/>
          <a:chOff x="0" y="0"/>
          <a:chExt cx="0" cy="0"/>
        </a:xfrm>
      </p:grpSpPr>
      <p:sp>
        <p:nvSpPr>
          <p:cNvPr id="1716" name="Google Shape;1716;g9cc9f9bc5e_0_4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7" name="Google Shape;1717;g9cc9f9bc5e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3" name="Shape 1723"/>
        <p:cNvGrpSpPr/>
        <p:nvPr/>
      </p:nvGrpSpPr>
      <p:grpSpPr>
        <a:xfrm>
          <a:off x="0" y="0"/>
          <a:ext cx="0" cy="0"/>
          <a:chOff x="0" y="0"/>
          <a:chExt cx="0" cy="0"/>
        </a:xfrm>
      </p:grpSpPr>
      <p:sp>
        <p:nvSpPr>
          <p:cNvPr id="1724" name="Google Shape;1724;ga55af4f95b_0_2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5" name="Google Shape;1725;ga55af4f95b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2" name="Shape 1732"/>
        <p:cNvGrpSpPr/>
        <p:nvPr/>
      </p:nvGrpSpPr>
      <p:grpSpPr>
        <a:xfrm>
          <a:off x="0" y="0"/>
          <a:ext cx="0" cy="0"/>
          <a:chOff x="0" y="0"/>
          <a:chExt cx="0" cy="0"/>
        </a:xfrm>
      </p:grpSpPr>
      <p:sp>
        <p:nvSpPr>
          <p:cNvPr id="1733" name="Google Shape;1733;ga55af4f95b_0_2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4" name="Google Shape;1734;ga55af4f95b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4" name="Shape 1744"/>
        <p:cNvGrpSpPr/>
        <p:nvPr/>
      </p:nvGrpSpPr>
      <p:grpSpPr>
        <a:xfrm>
          <a:off x="0" y="0"/>
          <a:ext cx="0" cy="0"/>
          <a:chOff x="0" y="0"/>
          <a:chExt cx="0" cy="0"/>
        </a:xfrm>
      </p:grpSpPr>
      <p:sp>
        <p:nvSpPr>
          <p:cNvPr id="1745" name="Google Shape;1745;ga55af4f95b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6" name="Google Shape;1746;ga55af4f95b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6" name="Shape 1756"/>
        <p:cNvGrpSpPr/>
        <p:nvPr/>
      </p:nvGrpSpPr>
      <p:grpSpPr>
        <a:xfrm>
          <a:off x="0" y="0"/>
          <a:ext cx="0" cy="0"/>
          <a:chOff x="0" y="0"/>
          <a:chExt cx="0" cy="0"/>
        </a:xfrm>
      </p:grpSpPr>
      <p:sp>
        <p:nvSpPr>
          <p:cNvPr id="1757" name="Google Shape;1757;ga55af4f95b_0_3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8" name="Google Shape;1758;ga55af4f95b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a55af4f95b_0_2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a55af4f95b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6" name="Shape 1776"/>
        <p:cNvGrpSpPr/>
        <p:nvPr/>
      </p:nvGrpSpPr>
      <p:grpSpPr>
        <a:xfrm>
          <a:off x="0" y="0"/>
          <a:ext cx="0" cy="0"/>
          <a:chOff x="0" y="0"/>
          <a:chExt cx="0" cy="0"/>
        </a:xfrm>
      </p:grpSpPr>
      <p:sp>
        <p:nvSpPr>
          <p:cNvPr id="1777" name="Google Shape;1777;ga55af4f95b_0_3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8" name="Google Shape;1778;ga55af4f95b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7" name="Shape 1787"/>
        <p:cNvGrpSpPr/>
        <p:nvPr/>
      </p:nvGrpSpPr>
      <p:grpSpPr>
        <a:xfrm>
          <a:off x="0" y="0"/>
          <a:ext cx="0" cy="0"/>
          <a:chOff x="0" y="0"/>
          <a:chExt cx="0" cy="0"/>
        </a:xfrm>
      </p:grpSpPr>
      <p:sp>
        <p:nvSpPr>
          <p:cNvPr id="1788" name="Google Shape;1788;ga55af4f95b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9" name="Google Shape;1789;ga55af4f95b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6" name="Shape 1796"/>
        <p:cNvGrpSpPr/>
        <p:nvPr/>
      </p:nvGrpSpPr>
      <p:grpSpPr>
        <a:xfrm>
          <a:off x="0" y="0"/>
          <a:ext cx="0" cy="0"/>
          <a:chOff x="0" y="0"/>
          <a:chExt cx="0" cy="0"/>
        </a:xfrm>
      </p:grpSpPr>
      <p:sp>
        <p:nvSpPr>
          <p:cNvPr id="1797" name="Google Shape;1797;g8fe3b0ab31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8" name="Google Shape;1798;g8fe3b0ab31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5" name="Shape 1805"/>
        <p:cNvGrpSpPr/>
        <p:nvPr/>
      </p:nvGrpSpPr>
      <p:grpSpPr>
        <a:xfrm>
          <a:off x="0" y="0"/>
          <a:ext cx="0" cy="0"/>
          <a:chOff x="0" y="0"/>
          <a:chExt cx="0" cy="0"/>
        </a:xfrm>
      </p:grpSpPr>
      <p:sp>
        <p:nvSpPr>
          <p:cNvPr id="1806" name="Google Shape;1806;g9cc9f9bc5e_0_6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7" name="Google Shape;1807;g9cc9f9bc5e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2" name="Shape 1812"/>
        <p:cNvGrpSpPr/>
        <p:nvPr/>
      </p:nvGrpSpPr>
      <p:grpSpPr>
        <a:xfrm>
          <a:off x="0" y="0"/>
          <a:ext cx="0" cy="0"/>
          <a:chOff x="0" y="0"/>
          <a:chExt cx="0" cy="0"/>
        </a:xfrm>
      </p:grpSpPr>
      <p:sp>
        <p:nvSpPr>
          <p:cNvPr id="1813" name="Google Shape;1813;g8fe3b0ab31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4" name="Google Shape;1814;g8fe3b0ab31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2" name="Shape 1822"/>
        <p:cNvGrpSpPr/>
        <p:nvPr/>
      </p:nvGrpSpPr>
      <p:grpSpPr>
        <a:xfrm>
          <a:off x="0" y="0"/>
          <a:ext cx="0" cy="0"/>
          <a:chOff x="0" y="0"/>
          <a:chExt cx="0" cy="0"/>
        </a:xfrm>
      </p:grpSpPr>
      <p:sp>
        <p:nvSpPr>
          <p:cNvPr id="1823" name="Google Shape;1823;g8fe3b0ab31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4" name="Google Shape;1824;g8fe3b0ab31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0" name="Shape 1830"/>
        <p:cNvGrpSpPr/>
        <p:nvPr/>
      </p:nvGrpSpPr>
      <p:grpSpPr>
        <a:xfrm>
          <a:off x="0" y="0"/>
          <a:ext cx="0" cy="0"/>
          <a:chOff x="0" y="0"/>
          <a:chExt cx="0" cy="0"/>
        </a:xfrm>
      </p:grpSpPr>
      <p:sp>
        <p:nvSpPr>
          <p:cNvPr id="1831" name="Google Shape;1831;g9fbe9590de_0_6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2" name="Google Shape;1832;g9fbe9590de_0_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0" name="Shape 1840"/>
        <p:cNvGrpSpPr/>
        <p:nvPr/>
      </p:nvGrpSpPr>
      <p:grpSpPr>
        <a:xfrm>
          <a:off x="0" y="0"/>
          <a:ext cx="0" cy="0"/>
          <a:chOff x="0" y="0"/>
          <a:chExt cx="0" cy="0"/>
        </a:xfrm>
      </p:grpSpPr>
      <p:sp>
        <p:nvSpPr>
          <p:cNvPr id="1841" name="Google Shape;1841;g8fe3b0ab31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2" name="Google Shape;1842;g8fe3b0ab31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0" name="Shape 1850"/>
        <p:cNvGrpSpPr/>
        <p:nvPr/>
      </p:nvGrpSpPr>
      <p:grpSpPr>
        <a:xfrm>
          <a:off x="0" y="0"/>
          <a:ext cx="0" cy="0"/>
          <a:chOff x="0" y="0"/>
          <a:chExt cx="0" cy="0"/>
        </a:xfrm>
      </p:grpSpPr>
      <p:sp>
        <p:nvSpPr>
          <p:cNvPr id="1851" name="Google Shape;1851;g8fe3b0ab31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2" name="Google Shape;1852;g8fe3b0ab31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9" name="Shape 1859"/>
        <p:cNvGrpSpPr/>
        <p:nvPr/>
      </p:nvGrpSpPr>
      <p:grpSpPr>
        <a:xfrm>
          <a:off x="0" y="0"/>
          <a:ext cx="0" cy="0"/>
          <a:chOff x="0" y="0"/>
          <a:chExt cx="0" cy="0"/>
        </a:xfrm>
      </p:grpSpPr>
      <p:sp>
        <p:nvSpPr>
          <p:cNvPr id="1860" name="Google Shape;1860;g9cc9f9bc5e_0_6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1" name="Google Shape;1861;g9cc9f9bc5e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8" name="Shape 1868"/>
        <p:cNvGrpSpPr/>
        <p:nvPr/>
      </p:nvGrpSpPr>
      <p:grpSpPr>
        <a:xfrm>
          <a:off x="0" y="0"/>
          <a:ext cx="0" cy="0"/>
          <a:chOff x="0" y="0"/>
          <a:chExt cx="0" cy="0"/>
        </a:xfrm>
      </p:grpSpPr>
      <p:sp>
        <p:nvSpPr>
          <p:cNvPr id="1869" name="Google Shape;1869;g8fe3b0ab31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0" name="Google Shape;1870;g8fe3b0ab31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7" name="Shape 1877"/>
        <p:cNvGrpSpPr/>
        <p:nvPr/>
      </p:nvGrpSpPr>
      <p:grpSpPr>
        <a:xfrm>
          <a:off x="0" y="0"/>
          <a:ext cx="0" cy="0"/>
          <a:chOff x="0" y="0"/>
          <a:chExt cx="0" cy="0"/>
        </a:xfrm>
      </p:grpSpPr>
      <p:sp>
        <p:nvSpPr>
          <p:cNvPr id="1878" name="Google Shape;1878;g8fe3b0ab31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9" name="Google Shape;1879;g8fe3b0ab31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4" name="Shape 1884"/>
        <p:cNvGrpSpPr/>
        <p:nvPr/>
      </p:nvGrpSpPr>
      <p:grpSpPr>
        <a:xfrm>
          <a:off x="0" y="0"/>
          <a:ext cx="0" cy="0"/>
          <a:chOff x="0" y="0"/>
          <a:chExt cx="0" cy="0"/>
        </a:xfrm>
      </p:grpSpPr>
      <p:sp>
        <p:nvSpPr>
          <p:cNvPr id="1885" name="Google Shape;1885;g9fbe9590de_0_6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6" name="Google Shape;1886;g9fbe9590de_0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2" name="Shape 1892"/>
        <p:cNvGrpSpPr/>
        <p:nvPr/>
      </p:nvGrpSpPr>
      <p:grpSpPr>
        <a:xfrm>
          <a:off x="0" y="0"/>
          <a:ext cx="0" cy="0"/>
          <a:chOff x="0" y="0"/>
          <a:chExt cx="0" cy="0"/>
        </a:xfrm>
      </p:grpSpPr>
      <p:sp>
        <p:nvSpPr>
          <p:cNvPr id="1893" name="Google Shape;1893;g8fe3b0ab31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4" name="Google Shape;1894;g8fe3b0ab31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3" name="Shape 1903"/>
        <p:cNvGrpSpPr/>
        <p:nvPr/>
      </p:nvGrpSpPr>
      <p:grpSpPr>
        <a:xfrm>
          <a:off x="0" y="0"/>
          <a:ext cx="0" cy="0"/>
          <a:chOff x="0" y="0"/>
          <a:chExt cx="0" cy="0"/>
        </a:xfrm>
      </p:grpSpPr>
      <p:sp>
        <p:nvSpPr>
          <p:cNvPr id="1904" name="Google Shape;1904;g8fe3b0ab31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5" name="Google Shape;1905;g8fe3b0ab31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2" name="Shape 1912"/>
        <p:cNvGrpSpPr/>
        <p:nvPr/>
      </p:nvGrpSpPr>
      <p:grpSpPr>
        <a:xfrm>
          <a:off x="0" y="0"/>
          <a:ext cx="0" cy="0"/>
          <a:chOff x="0" y="0"/>
          <a:chExt cx="0" cy="0"/>
        </a:xfrm>
      </p:grpSpPr>
      <p:sp>
        <p:nvSpPr>
          <p:cNvPr id="1913" name="Google Shape;1913;g8fe3b0ab31_0_3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4" name="Google Shape;1914;g8fe3b0ab31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2" name="Shape 1922"/>
        <p:cNvGrpSpPr/>
        <p:nvPr/>
      </p:nvGrpSpPr>
      <p:grpSpPr>
        <a:xfrm>
          <a:off x="0" y="0"/>
          <a:ext cx="0" cy="0"/>
          <a:chOff x="0" y="0"/>
          <a:chExt cx="0" cy="0"/>
        </a:xfrm>
      </p:grpSpPr>
      <p:sp>
        <p:nvSpPr>
          <p:cNvPr id="1923" name="Google Shape;1923;g9fbe9590de_0_6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4" name="Google Shape;1924;g9fbe9590de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2" name="Shape 1932"/>
        <p:cNvGrpSpPr/>
        <p:nvPr/>
      </p:nvGrpSpPr>
      <p:grpSpPr>
        <a:xfrm>
          <a:off x="0" y="0"/>
          <a:ext cx="0" cy="0"/>
          <a:chOff x="0" y="0"/>
          <a:chExt cx="0" cy="0"/>
        </a:xfrm>
      </p:grpSpPr>
      <p:sp>
        <p:nvSpPr>
          <p:cNvPr id="1933" name="Google Shape;1933;g9fbe9590de_0_6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4" name="Google Shape;1934;g9fbe9590de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2" name="Shape 1942"/>
        <p:cNvGrpSpPr/>
        <p:nvPr/>
      </p:nvGrpSpPr>
      <p:grpSpPr>
        <a:xfrm>
          <a:off x="0" y="0"/>
          <a:ext cx="0" cy="0"/>
          <a:chOff x="0" y="0"/>
          <a:chExt cx="0" cy="0"/>
        </a:xfrm>
      </p:grpSpPr>
      <p:sp>
        <p:nvSpPr>
          <p:cNvPr id="1943" name="Google Shape;1943;g9fbe9590de_0_7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4" name="Google Shape;1944;g9fbe9590de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2" name="Shape 1952"/>
        <p:cNvGrpSpPr/>
        <p:nvPr/>
      </p:nvGrpSpPr>
      <p:grpSpPr>
        <a:xfrm>
          <a:off x="0" y="0"/>
          <a:ext cx="0" cy="0"/>
          <a:chOff x="0" y="0"/>
          <a:chExt cx="0" cy="0"/>
        </a:xfrm>
      </p:grpSpPr>
      <p:sp>
        <p:nvSpPr>
          <p:cNvPr id="1953" name="Google Shape;1953;g8fe3b0ab31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4" name="Google Shape;1954;g8fe3b0ab31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2" name="Shape 1962"/>
        <p:cNvGrpSpPr/>
        <p:nvPr/>
      </p:nvGrpSpPr>
      <p:grpSpPr>
        <a:xfrm>
          <a:off x="0" y="0"/>
          <a:ext cx="0" cy="0"/>
          <a:chOff x="0" y="0"/>
          <a:chExt cx="0" cy="0"/>
        </a:xfrm>
      </p:grpSpPr>
      <p:sp>
        <p:nvSpPr>
          <p:cNvPr id="1963" name="Google Shape;1963;g8fe3b0ab31_0_3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4" name="Google Shape;1964;g8fe3b0ab31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0" name="Shape 1970"/>
        <p:cNvGrpSpPr/>
        <p:nvPr/>
      </p:nvGrpSpPr>
      <p:grpSpPr>
        <a:xfrm>
          <a:off x="0" y="0"/>
          <a:ext cx="0" cy="0"/>
          <a:chOff x="0" y="0"/>
          <a:chExt cx="0" cy="0"/>
        </a:xfrm>
      </p:grpSpPr>
      <p:sp>
        <p:nvSpPr>
          <p:cNvPr id="1971" name="Google Shape;1971;g8fe3b0ab31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2" name="Google Shape;1972;g8fe3b0ab31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9" name="Shape 1979"/>
        <p:cNvGrpSpPr/>
        <p:nvPr/>
      </p:nvGrpSpPr>
      <p:grpSpPr>
        <a:xfrm>
          <a:off x="0" y="0"/>
          <a:ext cx="0" cy="0"/>
          <a:chOff x="0" y="0"/>
          <a:chExt cx="0" cy="0"/>
        </a:xfrm>
      </p:grpSpPr>
      <p:sp>
        <p:nvSpPr>
          <p:cNvPr id="1980" name="Google Shape;1980;g8fe3b0ab31_0_3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1" name="Google Shape;1981;g8fe3b0ab31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8" name="Shape 1988"/>
        <p:cNvGrpSpPr/>
        <p:nvPr/>
      </p:nvGrpSpPr>
      <p:grpSpPr>
        <a:xfrm>
          <a:off x="0" y="0"/>
          <a:ext cx="0" cy="0"/>
          <a:chOff x="0" y="0"/>
          <a:chExt cx="0" cy="0"/>
        </a:xfrm>
      </p:grpSpPr>
      <p:sp>
        <p:nvSpPr>
          <p:cNvPr id="1989" name="Google Shape;1989;g8fe3b0ab31_0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0" name="Google Shape;1990;g8fe3b0ab31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9" name="Shape 1999"/>
        <p:cNvGrpSpPr/>
        <p:nvPr/>
      </p:nvGrpSpPr>
      <p:grpSpPr>
        <a:xfrm>
          <a:off x="0" y="0"/>
          <a:ext cx="0" cy="0"/>
          <a:chOff x="0" y="0"/>
          <a:chExt cx="0" cy="0"/>
        </a:xfrm>
      </p:grpSpPr>
      <p:sp>
        <p:nvSpPr>
          <p:cNvPr id="2000" name="Google Shape;2000;g8fe3b0ab31_0_4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1" name="Google Shape;2001;g8fe3b0ab31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8" name="Shape 2008"/>
        <p:cNvGrpSpPr/>
        <p:nvPr/>
      </p:nvGrpSpPr>
      <p:grpSpPr>
        <a:xfrm>
          <a:off x="0" y="0"/>
          <a:ext cx="0" cy="0"/>
          <a:chOff x="0" y="0"/>
          <a:chExt cx="0" cy="0"/>
        </a:xfrm>
      </p:grpSpPr>
      <p:sp>
        <p:nvSpPr>
          <p:cNvPr id="2009" name="Google Shape;2009;g8fe3b0ab31_0_4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0" name="Google Shape;2010;g8fe3b0ab31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7" name="Shape 2017"/>
        <p:cNvGrpSpPr/>
        <p:nvPr/>
      </p:nvGrpSpPr>
      <p:grpSpPr>
        <a:xfrm>
          <a:off x="0" y="0"/>
          <a:ext cx="0" cy="0"/>
          <a:chOff x="0" y="0"/>
          <a:chExt cx="0" cy="0"/>
        </a:xfrm>
      </p:grpSpPr>
      <p:sp>
        <p:nvSpPr>
          <p:cNvPr id="2018" name="Google Shape;2018;g8fe3b0ab31_0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9" name="Google Shape;2019;g8fe3b0ab31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8" name="Shape 2028"/>
        <p:cNvGrpSpPr/>
        <p:nvPr/>
      </p:nvGrpSpPr>
      <p:grpSpPr>
        <a:xfrm>
          <a:off x="0" y="0"/>
          <a:ext cx="0" cy="0"/>
          <a:chOff x="0" y="0"/>
          <a:chExt cx="0" cy="0"/>
        </a:xfrm>
      </p:grpSpPr>
      <p:sp>
        <p:nvSpPr>
          <p:cNvPr id="2029" name="Google Shape;2029;g8fe3b0ab31_0_4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0" name="Google Shape;2030;g8fe3b0ab31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7" name="Shape 2037"/>
        <p:cNvGrpSpPr/>
        <p:nvPr/>
      </p:nvGrpSpPr>
      <p:grpSpPr>
        <a:xfrm>
          <a:off x="0" y="0"/>
          <a:ext cx="0" cy="0"/>
          <a:chOff x="0" y="0"/>
          <a:chExt cx="0" cy="0"/>
        </a:xfrm>
      </p:grpSpPr>
      <p:sp>
        <p:nvSpPr>
          <p:cNvPr id="2038" name="Google Shape;2038;g8fe3b0ab31_0_4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9" name="Google Shape;2039;g8fe3b0ab31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8" name="Shape 2048"/>
        <p:cNvGrpSpPr/>
        <p:nvPr/>
      </p:nvGrpSpPr>
      <p:grpSpPr>
        <a:xfrm>
          <a:off x="0" y="0"/>
          <a:ext cx="0" cy="0"/>
          <a:chOff x="0" y="0"/>
          <a:chExt cx="0" cy="0"/>
        </a:xfrm>
      </p:grpSpPr>
      <p:sp>
        <p:nvSpPr>
          <p:cNvPr id="2049" name="Google Shape;2049;g8fe3b0ab31_0_4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0" name="Google Shape;2050;g8fe3b0ab31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9" name="Shape 2059"/>
        <p:cNvGrpSpPr/>
        <p:nvPr/>
      </p:nvGrpSpPr>
      <p:grpSpPr>
        <a:xfrm>
          <a:off x="0" y="0"/>
          <a:ext cx="0" cy="0"/>
          <a:chOff x="0" y="0"/>
          <a:chExt cx="0" cy="0"/>
        </a:xfrm>
      </p:grpSpPr>
      <p:sp>
        <p:nvSpPr>
          <p:cNvPr id="2060" name="Google Shape;2060;g8fe3b0ab31_0_4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1" name="Google Shape;2061;g8fe3b0ab31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6" name="Shape 2066"/>
        <p:cNvGrpSpPr/>
        <p:nvPr/>
      </p:nvGrpSpPr>
      <p:grpSpPr>
        <a:xfrm>
          <a:off x="0" y="0"/>
          <a:ext cx="0" cy="0"/>
          <a:chOff x="0" y="0"/>
          <a:chExt cx="0" cy="0"/>
        </a:xfrm>
      </p:grpSpPr>
      <p:sp>
        <p:nvSpPr>
          <p:cNvPr id="2067" name="Google Shape;2067;g8fe3b0ab31_0_4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8" name="Google Shape;2068;g8fe3b0ab31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5" name="Shape 2075"/>
        <p:cNvGrpSpPr/>
        <p:nvPr/>
      </p:nvGrpSpPr>
      <p:grpSpPr>
        <a:xfrm>
          <a:off x="0" y="0"/>
          <a:ext cx="0" cy="0"/>
          <a:chOff x="0" y="0"/>
          <a:chExt cx="0" cy="0"/>
        </a:xfrm>
      </p:grpSpPr>
      <p:sp>
        <p:nvSpPr>
          <p:cNvPr id="2076" name="Google Shape;2076;g8fe3b0ab31_0_4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7" name="Google Shape;2077;g8fe3b0ab31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4" name="Shape 2084"/>
        <p:cNvGrpSpPr/>
        <p:nvPr/>
      </p:nvGrpSpPr>
      <p:grpSpPr>
        <a:xfrm>
          <a:off x="0" y="0"/>
          <a:ext cx="0" cy="0"/>
          <a:chOff x="0" y="0"/>
          <a:chExt cx="0" cy="0"/>
        </a:xfrm>
      </p:grpSpPr>
      <p:sp>
        <p:nvSpPr>
          <p:cNvPr id="2085" name="Google Shape;2085;g8fe3b0ab31_0_5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86" name="Google Shape;2086;g8fe3b0ab31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5" name="Shape 2095"/>
        <p:cNvGrpSpPr/>
        <p:nvPr/>
      </p:nvGrpSpPr>
      <p:grpSpPr>
        <a:xfrm>
          <a:off x="0" y="0"/>
          <a:ext cx="0" cy="0"/>
          <a:chOff x="0" y="0"/>
          <a:chExt cx="0" cy="0"/>
        </a:xfrm>
      </p:grpSpPr>
      <p:sp>
        <p:nvSpPr>
          <p:cNvPr id="2096" name="Google Shape;2096;g8fe3b0ab31_0_4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7" name="Google Shape;2097;g8fe3b0ab31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4" name="Shape 2104"/>
        <p:cNvGrpSpPr/>
        <p:nvPr/>
      </p:nvGrpSpPr>
      <p:grpSpPr>
        <a:xfrm>
          <a:off x="0" y="0"/>
          <a:ext cx="0" cy="0"/>
          <a:chOff x="0" y="0"/>
          <a:chExt cx="0" cy="0"/>
        </a:xfrm>
      </p:grpSpPr>
      <p:sp>
        <p:nvSpPr>
          <p:cNvPr id="2105" name="Google Shape;2105;g9fbe9590de_0_7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6" name="Google Shape;2106;g9fbe9590de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3" name="Shape 2113"/>
        <p:cNvGrpSpPr/>
        <p:nvPr/>
      </p:nvGrpSpPr>
      <p:grpSpPr>
        <a:xfrm>
          <a:off x="0" y="0"/>
          <a:ext cx="0" cy="0"/>
          <a:chOff x="0" y="0"/>
          <a:chExt cx="0" cy="0"/>
        </a:xfrm>
      </p:grpSpPr>
      <p:sp>
        <p:nvSpPr>
          <p:cNvPr id="2114" name="Google Shape;2114;g8fe3b0ab31_0_5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5" name="Google Shape;2115;g8fe3b0ab31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2" name="Shape 2122"/>
        <p:cNvGrpSpPr/>
        <p:nvPr/>
      </p:nvGrpSpPr>
      <p:grpSpPr>
        <a:xfrm>
          <a:off x="0" y="0"/>
          <a:ext cx="0" cy="0"/>
          <a:chOff x="0" y="0"/>
          <a:chExt cx="0" cy="0"/>
        </a:xfrm>
      </p:grpSpPr>
      <p:sp>
        <p:nvSpPr>
          <p:cNvPr id="2123" name="Google Shape;2123;g8fe3b0ab31_0_5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4" name="Google Shape;2124;g8fe3b0ab31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1" name="Shape 2131"/>
        <p:cNvGrpSpPr/>
        <p:nvPr/>
      </p:nvGrpSpPr>
      <p:grpSpPr>
        <a:xfrm>
          <a:off x="0" y="0"/>
          <a:ext cx="0" cy="0"/>
          <a:chOff x="0" y="0"/>
          <a:chExt cx="0" cy="0"/>
        </a:xfrm>
      </p:grpSpPr>
      <p:sp>
        <p:nvSpPr>
          <p:cNvPr id="2132" name="Google Shape;2132;g8fe3b0ab31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33" name="Google Shape;2133;g8fe3b0ab31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0" name="Shape 2140"/>
        <p:cNvGrpSpPr/>
        <p:nvPr/>
      </p:nvGrpSpPr>
      <p:grpSpPr>
        <a:xfrm>
          <a:off x="0" y="0"/>
          <a:ext cx="0" cy="0"/>
          <a:chOff x="0" y="0"/>
          <a:chExt cx="0" cy="0"/>
        </a:xfrm>
      </p:grpSpPr>
      <p:sp>
        <p:nvSpPr>
          <p:cNvPr id="2141" name="Google Shape;2141;g8fe3b0ab31_0_5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2" name="Google Shape;2142;g8fe3b0ab31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0" name="Shape 2150"/>
        <p:cNvGrpSpPr/>
        <p:nvPr/>
      </p:nvGrpSpPr>
      <p:grpSpPr>
        <a:xfrm>
          <a:off x="0" y="0"/>
          <a:ext cx="0" cy="0"/>
          <a:chOff x="0" y="0"/>
          <a:chExt cx="0" cy="0"/>
        </a:xfrm>
      </p:grpSpPr>
      <p:sp>
        <p:nvSpPr>
          <p:cNvPr id="2151" name="Google Shape;2151;g9fbe9590de_0_8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52" name="Google Shape;2152;g9fbe9590de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0" name="Shape 2160"/>
        <p:cNvGrpSpPr/>
        <p:nvPr/>
      </p:nvGrpSpPr>
      <p:grpSpPr>
        <a:xfrm>
          <a:off x="0" y="0"/>
          <a:ext cx="0" cy="0"/>
          <a:chOff x="0" y="0"/>
          <a:chExt cx="0" cy="0"/>
        </a:xfrm>
      </p:grpSpPr>
      <p:sp>
        <p:nvSpPr>
          <p:cNvPr id="2161" name="Google Shape;2161;g9fbe9590de_0_8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2" name="Google Shape;2162;g9fbe9590de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0" name="Shape 2170"/>
        <p:cNvGrpSpPr/>
        <p:nvPr/>
      </p:nvGrpSpPr>
      <p:grpSpPr>
        <a:xfrm>
          <a:off x="0" y="0"/>
          <a:ext cx="0" cy="0"/>
          <a:chOff x="0" y="0"/>
          <a:chExt cx="0" cy="0"/>
        </a:xfrm>
      </p:grpSpPr>
      <p:sp>
        <p:nvSpPr>
          <p:cNvPr id="2171" name="Google Shape;2171;g9fbe9590de_0_8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2" name="Google Shape;2172;g9fbe9590d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0" name="Shape 2180"/>
        <p:cNvGrpSpPr/>
        <p:nvPr/>
      </p:nvGrpSpPr>
      <p:grpSpPr>
        <a:xfrm>
          <a:off x="0" y="0"/>
          <a:ext cx="0" cy="0"/>
          <a:chOff x="0" y="0"/>
          <a:chExt cx="0" cy="0"/>
        </a:xfrm>
      </p:grpSpPr>
      <p:sp>
        <p:nvSpPr>
          <p:cNvPr id="2181" name="Google Shape;2181;g8fe3b0ab31_0_5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2" name="Google Shape;2182;g8fe3b0ab31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7" name="Shape 2187"/>
        <p:cNvGrpSpPr/>
        <p:nvPr/>
      </p:nvGrpSpPr>
      <p:grpSpPr>
        <a:xfrm>
          <a:off x="0" y="0"/>
          <a:ext cx="0" cy="0"/>
          <a:chOff x="0" y="0"/>
          <a:chExt cx="0" cy="0"/>
        </a:xfrm>
      </p:grpSpPr>
      <p:sp>
        <p:nvSpPr>
          <p:cNvPr id="2188" name="Google Shape;2188;g8fe3b0ab31_0_5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9" name="Google Shape;2189;g8fe3b0ab31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6" name="Shape 2196"/>
        <p:cNvGrpSpPr/>
        <p:nvPr/>
      </p:nvGrpSpPr>
      <p:grpSpPr>
        <a:xfrm>
          <a:off x="0" y="0"/>
          <a:ext cx="0" cy="0"/>
          <a:chOff x="0" y="0"/>
          <a:chExt cx="0" cy="0"/>
        </a:xfrm>
      </p:grpSpPr>
      <p:sp>
        <p:nvSpPr>
          <p:cNvPr id="2197" name="Google Shape;2197;g8fe3b0ab31_0_5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8" name="Google Shape;2198;g8fe3b0ab31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4" name="Shape 2204"/>
        <p:cNvGrpSpPr/>
        <p:nvPr/>
      </p:nvGrpSpPr>
      <p:grpSpPr>
        <a:xfrm>
          <a:off x="0" y="0"/>
          <a:ext cx="0" cy="0"/>
          <a:chOff x="0" y="0"/>
          <a:chExt cx="0" cy="0"/>
        </a:xfrm>
      </p:grpSpPr>
      <p:sp>
        <p:nvSpPr>
          <p:cNvPr id="2205" name="Google Shape;2205;g9cc9f9bc5e_0_6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06" name="Google Shape;2206;g9cc9f9bc5e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2" name="Shape 2212"/>
        <p:cNvGrpSpPr/>
        <p:nvPr/>
      </p:nvGrpSpPr>
      <p:grpSpPr>
        <a:xfrm>
          <a:off x="0" y="0"/>
          <a:ext cx="0" cy="0"/>
          <a:chOff x="0" y="0"/>
          <a:chExt cx="0" cy="0"/>
        </a:xfrm>
      </p:grpSpPr>
      <p:sp>
        <p:nvSpPr>
          <p:cNvPr id="2213" name="Google Shape;2213;g9fbe9590de_0_8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4" name="Google Shape;2214;g9fbe9590de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1" name="Shape 2221"/>
        <p:cNvGrpSpPr/>
        <p:nvPr/>
      </p:nvGrpSpPr>
      <p:grpSpPr>
        <a:xfrm>
          <a:off x="0" y="0"/>
          <a:ext cx="0" cy="0"/>
          <a:chOff x="0" y="0"/>
          <a:chExt cx="0" cy="0"/>
        </a:xfrm>
      </p:grpSpPr>
      <p:sp>
        <p:nvSpPr>
          <p:cNvPr id="2222" name="Google Shape;2222;g9fbe9590de_0_8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23" name="Google Shape;2223;g9fbe9590de_0_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0" name="Shape 2230"/>
        <p:cNvGrpSpPr/>
        <p:nvPr/>
      </p:nvGrpSpPr>
      <p:grpSpPr>
        <a:xfrm>
          <a:off x="0" y="0"/>
          <a:ext cx="0" cy="0"/>
          <a:chOff x="0" y="0"/>
          <a:chExt cx="0" cy="0"/>
        </a:xfrm>
      </p:grpSpPr>
      <p:sp>
        <p:nvSpPr>
          <p:cNvPr id="2231" name="Google Shape;2231;g9fbe9590de_0_9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2" name="Google Shape;2232;g9fbe9590de_0_9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0" name="Shape 2240"/>
        <p:cNvGrpSpPr/>
        <p:nvPr/>
      </p:nvGrpSpPr>
      <p:grpSpPr>
        <a:xfrm>
          <a:off x="0" y="0"/>
          <a:ext cx="0" cy="0"/>
          <a:chOff x="0" y="0"/>
          <a:chExt cx="0" cy="0"/>
        </a:xfrm>
      </p:grpSpPr>
      <p:sp>
        <p:nvSpPr>
          <p:cNvPr id="2241" name="Google Shape;2241;g9fbe9590de_0_9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2" name="Google Shape;2242;g9fbe9590de_0_9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0" name="Shape 2250"/>
        <p:cNvGrpSpPr/>
        <p:nvPr/>
      </p:nvGrpSpPr>
      <p:grpSpPr>
        <a:xfrm>
          <a:off x="0" y="0"/>
          <a:ext cx="0" cy="0"/>
          <a:chOff x="0" y="0"/>
          <a:chExt cx="0" cy="0"/>
        </a:xfrm>
      </p:grpSpPr>
      <p:sp>
        <p:nvSpPr>
          <p:cNvPr id="2251" name="Google Shape;2251;g9fbe9590de_0_9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2" name="Google Shape;2252;g9fbe9590de_0_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7" name="Shape 2257"/>
        <p:cNvGrpSpPr/>
        <p:nvPr/>
      </p:nvGrpSpPr>
      <p:grpSpPr>
        <a:xfrm>
          <a:off x="0" y="0"/>
          <a:ext cx="0" cy="0"/>
          <a:chOff x="0" y="0"/>
          <a:chExt cx="0" cy="0"/>
        </a:xfrm>
      </p:grpSpPr>
      <p:sp>
        <p:nvSpPr>
          <p:cNvPr id="2258" name="Google Shape;2258;g9fbe9590de_0_9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9" name="Google Shape;2259;g9fbe9590de_0_9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3.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48.xml"/><Relationship Id="rId42" Type="http://schemas.openxmlformats.org/officeDocument/2006/relationships/slide" Target="/ppt/slides/slide128.xml"/><Relationship Id="rId41" Type="http://schemas.openxmlformats.org/officeDocument/2006/relationships/slide" Target="/ppt/slides/slide148.xml"/><Relationship Id="rId44" Type="http://schemas.openxmlformats.org/officeDocument/2006/relationships/slide" Target="/ppt/slides/slide164.xml"/><Relationship Id="rId43" Type="http://schemas.openxmlformats.org/officeDocument/2006/relationships/slide" Target="/ppt/slides/slide164.xml"/><Relationship Id="rId46" Type="http://schemas.openxmlformats.org/officeDocument/2006/relationships/slide" Target="/ppt/slides/slide170.xml"/><Relationship Id="rId45" Type="http://schemas.openxmlformats.org/officeDocument/2006/relationships/slide" Target="/ppt/slides/slide128.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46.xml"/><Relationship Id="rId9" Type="http://schemas.openxmlformats.org/officeDocument/2006/relationships/slide" Target="/ppt/slides/slide79.xml"/><Relationship Id="rId48" Type="http://schemas.openxmlformats.org/officeDocument/2006/relationships/slide" Target="/ppt/slides/slide1.xml"/><Relationship Id="rId47" Type="http://schemas.openxmlformats.org/officeDocument/2006/relationships/slide" Target="/ppt/slides/slide170.xml"/><Relationship Id="rId49" Type="http://schemas.openxmlformats.org/officeDocument/2006/relationships/slide" Target="/ppt/slides/slide24.xml"/><Relationship Id="rId5" Type="http://schemas.openxmlformats.org/officeDocument/2006/relationships/slide" Target="/ppt/slides/slide51.xml"/><Relationship Id="rId6" Type="http://schemas.openxmlformats.org/officeDocument/2006/relationships/slide" Target="/ppt/slides/slide51.xml"/><Relationship Id="rId7" Type="http://schemas.openxmlformats.org/officeDocument/2006/relationships/slide" Target="/ppt/slides/slide57.xml"/><Relationship Id="rId8" Type="http://schemas.openxmlformats.org/officeDocument/2006/relationships/slide" Target="/ppt/slides/slide57.xml"/><Relationship Id="rId73" Type="http://schemas.openxmlformats.org/officeDocument/2006/relationships/slide" Target="/ppt/slides/slide194.xml"/><Relationship Id="rId72" Type="http://schemas.openxmlformats.org/officeDocument/2006/relationships/slide" Target="/ppt/slides/slide128.xml"/><Relationship Id="rId31" Type="http://schemas.openxmlformats.org/officeDocument/2006/relationships/slide" Target="/ppt/slides/slide128.xml"/><Relationship Id="rId75" Type="http://schemas.openxmlformats.org/officeDocument/2006/relationships/slide" Target="/ppt/slides/slide200.xml"/><Relationship Id="rId30" Type="http://schemas.openxmlformats.org/officeDocument/2006/relationships/slide" Target="/ppt/slides/slide128.xml"/><Relationship Id="rId74" Type="http://schemas.openxmlformats.org/officeDocument/2006/relationships/slide" Target="/ppt/slides/slide128.xml"/><Relationship Id="rId33" Type="http://schemas.openxmlformats.org/officeDocument/2006/relationships/slide" Target="/ppt/slides/slide128.xml"/><Relationship Id="rId77" Type="http://schemas.openxmlformats.org/officeDocument/2006/relationships/slide" Target="/ppt/slides/slide128.xml"/><Relationship Id="rId32" Type="http://schemas.openxmlformats.org/officeDocument/2006/relationships/slide" Target="/ppt/slides/slide128.xml"/><Relationship Id="rId76" Type="http://schemas.openxmlformats.org/officeDocument/2006/relationships/slide" Target="/ppt/slides/slide200.xml"/><Relationship Id="rId35" Type="http://schemas.openxmlformats.org/officeDocument/2006/relationships/slide" Target="/ppt/slides/slide135.xml"/><Relationship Id="rId34" Type="http://schemas.openxmlformats.org/officeDocument/2006/relationships/slide" Target="/ppt/slides/slide135.xml"/><Relationship Id="rId78" Type="http://schemas.openxmlformats.org/officeDocument/2006/relationships/slide" Target="/ppt/slides/slide209.xml"/><Relationship Id="rId71" Type="http://schemas.openxmlformats.org/officeDocument/2006/relationships/slide" Target="/ppt/slides/slide189.xml"/><Relationship Id="rId70" Type="http://schemas.openxmlformats.org/officeDocument/2006/relationships/slide" Target="/ppt/slides/slide128.xml"/><Relationship Id="rId37" Type="http://schemas.openxmlformats.org/officeDocument/2006/relationships/slide" Target="/ppt/slides/slide140.xml"/><Relationship Id="rId36" Type="http://schemas.openxmlformats.org/officeDocument/2006/relationships/slide" Target="/ppt/slides/slide128.xml"/><Relationship Id="rId39" Type="http://schemas.openxmlformats.org/officeDocument/2006/relationships/slide" Target="/ppt/slides/slide128.xml"/><Relationship Id="rId38" Type="http://schemas.openxmlformats.org/officeDocument/2006/relationships/slide" Target="/ppt/slides/slide140.xml"/><Relationship Id="rId62" Type="http://schemas.openxmlformats.org/officeDocument/2006/relationships/slide" Target="/ppt/slides/slide1.xml"/><Relationship Id="rId61" Type="http://schemas.openxmlformats.org/officeDocument/2006/relationships/slide" Target="/ppt/slides/slide67.xml"/><Relationship Id="rId20" Type="http://schemas.openxmlformats.org/officeDocument/2006/relationships/slide" Target="/ppt/slides/slide111.xml"/><Relationship Id="rId64" Type="http://schemas.openxmlformats.org/officeDocument/2006/relationships/slide" Target="/ppt/slides/slide1.xml"/><Relationship Id="rId63" Type="http://schemas.openxmlformats.org/officeDocument/2006/relationships/slide" Target="/ppt/slides/slide73.xml"/><Relationship Id="rId22" Type="http://schemas.openxmlformats.org/officeDocument/2006/relationships/slide" Target="/ppt/slides/slide111.xml"/><Relationship Id="rId66" Type="http://schemas.openxmlformats.org/officeDocument/2006/relationships/slide" Target="/ppt/slides/slide128.xml"/><Relationship Id="rId21" Type="http://schemas.openxmlformats.org/officeDocument/2006/relationships/slide" Target="/ppt/slides/slide111.xml"/><Relationship Id="rId65" Type="http://schemas.openxmlformats.org/officeDocument/2006/relationships/slide" Target="/ppt/slides/slide157.xml"/><Relationship Id="rId24" Type="http://schemas.openxmlformats.org/officeDocument/2006/relationships/slide" Target="/ppt/slides/slide120.xml"/><Relationship Id="rId68" Type="http://schemas.openxmlformats.org/officeDocument/2006/relationships/slide" Target="/ppt/slides/slide128.xml"/><Relationship Id="rId23" Type="http://schemas.openxmlformats.org/officeDocument/2006/relationships/slide" Target="/ppt/slides/slide120.xml"/><Relationship Id="rId67" Type="http://schemas.openxmlformats.org/officeDocument/2006/relationships/slide" Target="/ppt/slides/slide176.xml"/><Relationship Id="rId60" Type="http://schemas.openxmlformats.org/officeDocument/2006/relationships/slide" Target="/ppt/slides/slide1.xml"/><Relationship Id="rId26" Type="http://schemas.openxmlformats.org/officeDocument/2006/relationships/hyperlink" Target="https://www.flourishkh.com/" TargetMode="External"/><Relationship Id="rId25" Type="http://schemas.openxmlformats.org/officeDocument/2006/relationships/slide" Target="/ppt/slides/slide120.xml"/><Relationship Id="rId69" Type="http://schemas.openxmlformats.org/officeDocument/2006/relationships/slide" Target="/ppt/slides/slide184.xml"/><Relationship Id="rId28" Type="http://schemas.openxmlformats.org/officeDocument/2006/relationships/hyperlink" Target="https://www.gregtangmath.com/games" TargetMode="External"/><Relationship Id="rId27" Type="http://schemas.openxmlformats.org/officeDocument/2006/relationships/image" Target="../media/image2.png"/><Relationship Id="rId29" Type="http://schemas.openxmlformats.org/officeDocument/2006/relationships/image" Target="../media/image3.png"/><Relationship Id="rId51" Type="http://schemas.openxmlformats.org/officeDocument/2006/relationships/slide" Target="/ppt/slides/slide14.xml"/><Relationship Id="rId50" Type="http://schemas.openxmlformats.org/officeDocument/2006/relationships/slide" Target="/ppt/slides/slide1.xml"/><Relationship Id="rId53" Type="http://schemas.openxmlformats.org/officeDocument/2006/relationships/slide" Target="/ppt/slides/slide4.xml"/><Relationship Id="rId52" Type="http://schemas.openxmlformats.org/officeDocument/2006/relationships/slide" Target="/ppt/slides/slide1.xml"/><Relationship Id="rId11" Type="http://schemas.openxmlformats.org/officeDocument/2006/relationships/slide" Target="/ppt/slides/slide87.xml"/><Relationship Id="rId55" Type="http://schemas.openxmlformats.org/officeDocument/2006/relationships/image" Target="../media/image4.png"/><Relationship Id="rId10" Type="http://schemas.openxmlformats.org/officeDocument/2006/relationships/slide" Target="/ppt/slides/slide79.xml"/><Relationship Id="rId54" Type="http://schemas.openxmlformats.org/officeDocument/2006/relationships/hyperlink" Target="https://toytheater.com/" TargetMode="External"/><Relationship Id="rId13" Type="http://schemas.openxmlformats.org/officeDocument/2006/relationships/slide" Target="/ppt/slides/slide87.xml"/><Relationship Id="rId57" Type="http://schemas.openxmlformats.org/officeDocument/2006/relationships/slide" Target="/ppt/slides/slide33.xml"/><Relationship Id="rId12" Type="http://schemas.openxmlformats.org/officeDocument/2006/relationships/slide" Target="/ppt/slides/slide87.xml"/><Relationship Id="rId56" Type="http://schemas.openxmlformats.org/officeDocument/2006/relationships/slide" Target="/ppt/slides/slide1.xml"/><Relationship Id="rId15" Type="http://schemas.openxmlformats.org/officeDocument/2006/relationships/slide" Target="/ppt/slides/slide93.xml"/><Relationship Id="rId59" Type="http://schemas.openxmlformats.org/officeDocument/2006/relationships/slide" Target="/ppt/slides/slide41.xml"/><Relationship Id="rId14" Type="http://schemas.openxmlformats.org/officeDocument/2006/relationships/slide" Target="/ppt/slides/slide93.xml"/><Relationship Id="rId58" Type="http://schemas.openxmlformats.org/officeDocument/2006/relationships/slide" Target="/ppt/slides/slide1.xml"/><Relationship Id="rId17" Type="http://schemas.openxmlformats.org/officeDocument/2006/relationships/slide" Target="/ppt/slides/slide101.xml"/><Relationship Id="rId16" Type="http://schemas.openxmlformats.org/officeDocument/2006/relationships/slide" Target="/ppt/slides/slide93.xml"/><Relationship Id="rId19" Type="http://schemas.openxmlformats.org/officeDocument/2006/relationships/slide" Target="/ppt/slides/slide101.xml"/><Relationship Id="rId18" Type="http://schemas.openxmlformats.org/officeDocument/2006/relationships/slide" Target="/ppt/slides/slide10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6.xml"/><Relationship Id="rId3"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 Id="rId3"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8.xml"/><Relationship Id="rId3" Type="http://schemas.openxmlformats.org/officeDocument/2006/relationships/image" Target="../media/image33.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9.xml"/><Relationship Id="rId3" Type="http://schemas.openxmlformats.org/officeDocument/2006/relationships/image" Target="../media/image45.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0.xml"/><Relationship Id="rId3" Type="http://schemas.openxmlformats.org/officeDocument/2006/relationships/image" Target="../media/image48.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1.xml"/><Relationship Id="rId3" Type="http://schemas.openxmlformats.org/officeDocument/2006/relationships/image" Target="../media/image34.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2.xml"/><Relationship Id="rId3"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4.xml"/><Relationship Id="rId3"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5.xml"/><Relationship Id="rId3"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6.xml"/><Relationship Id="rId3"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7.xml"/><Relationship Id="rId3"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9.xml"/><Relationship Id="rId3"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0.xml"/><Relationship Id="rId3" Type="http://schemas.openxmlformats.org/officeDocument/2006/relationships/image" Target="../media/image13.pn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2.xml"/><Relationship Id="rId3" Type="http://schemas.openxmlformats.org/officeDocument/2006/relationships/image" Target="../media/image65.pn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3.xml"/><Relationship Id="rId3" Type="http://schemas.openxmlformats.org/officeDocument/2006/relationships/image" Target="../media/image41.png"/><Relationship Id="rId4" Type="http://schemas.openxmlformats.org/officeDocument/2006/relationships/image" Target="../media/image5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4.xml"/><Relationship Id="rId3" Type="http://schemas.openxmlformats.org/officeDocument/2006/relationships/image" Target="../media/image39.png"/><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5.xml"/><Relationship Id="rId3" Type="http://schemas.openxmlformats.org/officeDocument/2006/relationships/image" Target="../media/image13.pn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6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5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5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5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5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57.png"/><Relationship Id="rId4" Type="http://schemas.openxmlformats.org/officeDocument/2006/relationships/image" Target="../media/image5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5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6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6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6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58.png"/><Relationship Id="rId4" Type="http://schemas.openxmlformats.org/officeDocument/2006/relationships/image" Target="../media/image6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6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6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5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6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8.xml"/><Relationship Id="rId3" Type="http://schemas.openxmlformats.org/officeDocument/2006/relationships/image" Target="../media/image7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9.xml"/><Relationship Id="rId3" Type="http://schemas.openxmlformats.org/officeDocument/2006/relationships/image" Target="../media/image63.png"/><Relationship Id="rId4" Type="http://schemas.openxmlformats.org/officeDocument/2006/relationships/image" Target="../media/image7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0.xml"/><Relationship Id="rId3" Type="http://schemas.openxmlformats.org/officeDocument/2006/relationships/image" Target="../media/image7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1.xml"/><Relationship Id="rId3" Type="http://schemas.openxmlformats.org/officeDocument/2006/relationships/image" Target="../media/image8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2.xml"/><Relationship Id="rId3" Type="http://schemas.openxmlformats.org/officeDocument/2006/relationships/image" Target="../media/image1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5.xml"/><Relationship Id="rId3" Type="http://schemas.openxmlformats.org/officeDocument/2006/relationships/image" Target="../media/image77.png"/><Relationship Id="rId4" Type="http://schemas.openxmlformats.org/officeDocument/2006/relationships/image" Target="../media/image8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6.xml"/><Relationship Id="rId3" Type="http://schemas.openxmlformats.org/officeDocument/2006/relationships/image" Target="../media/image7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7.xml"/><Relationship Id="rId3" Type="http://schemas.openxmlformats.org/officeDocument/2006/relationships/image" Target="../media/image7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8.xml"/><Relationship Id="rId3" Type="http://schemas.openxmlformats.org/officeDocument/2006/relationships/image" Target="../media/image1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7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7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9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7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8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8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57.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8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8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08.png"/><Relationship Id="rId4" Type="http://schemas.openxmlformats.org/officeDocument/2006/relationships/image" Target="../media/image90.png"/><Relationship Id="rId5" Type="http://schemas.openxmlformats.org/officeDocument/2006/relationships/image" Target="../media/image93.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0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57.png"/><Relationship Id="rId4" Type="http://schemas.openxmlformats.org/officeDocument/2006/relationships/image" Target="../media/image108.png"/><Relationship Id="rId5" Type="http://schemas.openxmlformats.org/officeDocument/2006/relationships/image" Target="../media/image9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8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9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8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8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85.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85.png"/><Relationship Id="rId4" Type="http://schemas.openxmlformats.org/officeDocument/2006/relationships/image" Target="../media/image95.png"/><Relationship Id="rId5" Type="http://schemas.openxmlformats.org/officeDocument/2006/relationships/image" Target="../media/image105.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57.png"/><Relationship Id="rId4" Type="http://schemas.openxmlformats.org/officeDocument/2006/relationships/image" Target="../media/image9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0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0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99.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9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97.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97.png"/><Relationship Id="rId4" Type="http://schemas.openxmlformats.org/officeDocument/2006/relationships/image" Target="../media/image104.png"/><Relationship Id="rId5" Type="http://schemas.openxmlformats.org/officeDocument/2006/relationships/image" Target="../media/image96.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09.png"/><Relationship Id="rId4" Type="http://schemas.openxmlformats.org/officeDocument/2006/relationships/image" Target="../media/image11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57.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12.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1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23.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03.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07.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06.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10.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21.png"/><Relationship Id="rId4" Type="http://schemas.openxmlformats.org/officeDocument/2006/relationships/image" Target="../media/image114.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57.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13.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2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20.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15.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18.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19.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57.png"/><Relationship Id="rId4" Type="http://schemas.openxmlformats.org/officeDocument/2006/relationships/image" Target="../media/image128.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25.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17.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32.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2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34.png"/><Relationship Id="rId4" Type="http://schemas.openxmlformats.org/officeDocument/2006/relationships/image" Target="../media/image126.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57.png"/><Relationship Id="rId4" Type="http://schemas.openxmlformats.org/officeDocument/2006/relationships/image" Target="../media/image148.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38.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33.png"/><Relationship Id="rId4" Type="http://schemas.openxmlformats.org/officeDocument/2006/relationships/image" Target="../media/image137.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31.png"/><Relationship Id="rId4" Type="http://schemas.openxmlformats.org/officeDocument/2006/relationships/image" Target="../media/image136.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57.png"/><Relationship Id="rId4" Type="http://schemas.openxmlformats.org/officeDocument/2006/relationships/image" Target="../media/image133.png"/><Relationship Id="rId5" Type="http://schemas.openxmlformats.org/officeDocument/2006/relationships/image" Target="../media/image137.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27.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30.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44.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29.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35.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49.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57.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46.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143.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42.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140.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39.png"/><Relationship Id="rId4" Type="http://schemas.openxmlformats.org/officeDocument/2006/relationships/image" Target="../media/image147.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141.png"/><Relationship Id="rId4" Type="http://schemas.openxmlformats.org/officeDocument/2006/relationships/image" Target="../media/image152.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57.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45.png"/><Relationship Id="rId4" Type="http://schemas.openxmlformats.org/officeDocument/2006/relationships/image" Target="../media/image153.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8.xml"/><Relationship Id="rId3" Type="http://schemas.openxmlformats.org/officeDocument/2006/relationships/image" Target="../media/image150.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9.xml"/><Relationship Id="rId3" Type="http://schemas.openxmlformats.org/officeDocument/2006/relationships/image" Target="../media/image157.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0.xml"/><Relationship Id="rId3" Type="http://schemas.openxmlformats.org/officeDocument/2006/relationships/image" Target="../media/image151.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2.xml"/><Relationship Id="rId3" Type="http://schemas.openxmlformats.org/officeDocument/2006/relationships/image" Target="../media/image162.png"/><Relationship Id="rId4" Type="http://schemas.openxmlformats.org/officeDocument/2006/relationships/image" Target="../media/image180.png"/><Relationship Id="rId5" Type="http://schemas.openxmlformats.org/officeDocument/2006/relationships/image" Target="../media/image155.png"/><Relationship Id="rId6" Type="http://schemas.openxmlformats.org/officeDocument/2006/relationships/image" Target="../media/image154.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3.xml"/><Relationship Id="rId3" Type="http://schemas.openxmlformats.org/officeDocument/2006/relationships/image" Target="../media/image13.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160.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159.png"/><Relationship Id="rId4" Type="http://schemas.openxmlformats.org/officeDocument/2006/relationships/image" Target="../media/image158.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 Id="rId3" Type="http://schemas.openxmlformats.org/officeDocument/2006/relationships/image" Target="../media/image166.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163.png"/><Relationship Id="rId4" Type="http://schemas.openxmlformats.org/officeDocument/2006/relationships/image" Target="../media/image156.png"/><Relationship Id="rId5" Type="http://schemas.openxmlformats.org/officeDocument/2006/relationships/image" Target="../media/image161.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57.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 Id="rId3" Type="http://schemas.openxmlformats.org/officeDocument/2006/relationships/image" Target="../media/image170.png"/><Relationship Id="rId4" Type="http://schemas.openxmlformats.org/officeDocument/2006/relationships/image" Target="../media/image164.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 Id="rId3" Type="http://schemas.openxmlformats.org/officeDocument/2006/relationships/image" Target="../media/image167.png"/><Relationship Id="rId4" Type="http://schemas.openxmlformats.org/officeDocument/2006/relationships/image" Target="../media/image173.png"/><Relationship Id="rId5" Type="http://schemas.openxmlformats.org/officeDocument/2006/relationships/image" Target="../media/image176.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 Id="rId3" Type="http://schemas.openxmlformats.org/officeDocument/2006/relationships/image" Target="../media/image165.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 Id="rId3" Type="http://schemas.openxmlformats.org/officeDocument/2006/relationships/image" Target="../media/image172.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 Id="rId3" Type="http://schemas.openxmlformats.org/officeDocument/2006/relationships/image" Target="../media/image57.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7.xml"/><Relationship Id="rId3" Type="http://schemas.openxmlformats.org/officeDocument/2006/relationships/image" Target="../media/image169.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8.xml"/><Relationship Id="rId3" Type="http://schemas.openxmlformats.org/officeDocument/2006/relationships/image" Target="../media/image179.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9.xml"/><Relationship Id="rId3" Type="http://schemas.openxmlformats.org/officeDocument/2006/relationships/image" Target="../media/image171.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0.xml"/><Relationship Id="rId3" Type="http://schemas.openxmlformats.org/officeDocument/2006/relationships/image" Target="../media/image175.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1.xml"/><Relationship Id="rId3" Type="http://schemas.openxmlformats.org/officeDocument/2006/relationships/image" Target="../media/image185.png"/><Relationship Id="rId4" Type="http://schemas.openxmlformats.org/officeDocument/2006/relationships/image" Target="../media/image183.png"/><Relationship Id="rId5" Type="http://schemas.openxmlformats.org/officeDocument/2006/relationships/image" Target="../media/image177.png"/><Relationship Id="rId6" Type="http://schemas.openxmlformats.org/officeDocument/2006/relationships/image" Target="../media/image174.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2.xml"/><Relationship Id="rId3" Type="http://schemas.openxmlformats.org/officeDocument/2006/relationships/image" Target="../media/image168.png"/><Relationship Id="rId4" Type="http://schemas.openxmlformats.org/officeDocument/2006/relationships/image" Target="../media/image181.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3.xml"/><Relationship Id="rId3" Type="http://schemas.openxmlformats.org/officeDocument/2006/relationships/image" Target="../media/image57.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5.xml"/><Relationship Id="rId3" Type="http://schemas.openxmlformats.org/officeDocument/2006/relationships/image" Target="../media/image178.png"/><Relationship Id="rId4" Type="http://schemas.openxmlformats.org/officeDocument/2006/relationships/image" Target="../media/image189.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6.xml"/><Relationship Id="rId3" Type="http://schemas.openxmlformats.org/officeDocument/2006/relationships/image" Target="../media/image188.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7.xml"/><Relationship Id="rId3" Type="http://schemas.openxmlformats.org/officeDocument/2006/relationships/image" Target="../media/image203.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8.xml"/><Relationship Id="rId3" Type="http://schemas.openxmlformats.org/officeDocument/2006/relationships/image" Target="../media/image57.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0.xml"/><Relationship Id="rId3" Type="http://schemas.openxmlformats.org/officeDocument/2006/relationships/image" Target="../media/image186.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1.xml"/><Relationship Id="rId3" Type="http://schemas.openxmlformats.org/officeDocument/2006/relationships/image" Target="../media/image187.png"/><Relationship Id="rId4" Type="http://schemas.openxmlformats.org/officeDocument/2006/relationships/image" Target="../media/image182.png"/><Relationship Id="rId5" Type="http://schemas.openxmlformats.org/officeDocument/2006/relationships/image" Target="../media/image184.png"/><Relationship Id="rId6" Type="http://schemas.openxmlformats.org/officeDocument/2006/relationships/image" Target="../media/image198.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2.xml"/><Relationship Id="rId3" Type="http://schemas.openxmlformats.org/officeDocument/2006/relationships/image" Target="../media/image194.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3.xml"/><Relationship Id="rId3" Type="http://schemas.openxmlformats.org/officeDocument/2006/relationships/image" Target="../media/image57.png"/><Relationship Id="rId4" Type="http://schemas.openxmlformats.org/officeDocument/2006/relationships/image" Target="../media/image200.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5.xml"/><Relationship Id="rId3" Type="http://schemas.openxmlformats.org/officeDocument/2006/relationships/image" Target="../media/image192.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6.xml"/><Relationship Id="rId3" Type="http://schemas.openxmlformats.org/officeDocument/2006/relationships/image" Target="../media/image191.png"/><Relationship Id="rId4" Type="http://schemas.openxmlformats.org/officeDocument/2006/relationships/image" Target="../media/image195.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7.xml"/><Relationship Id="rId3" Type="http://schemas.openxmlformats.org/officeDocument/2006/relationships/image" Target="../media/image195.png"/><Relationship Id="rId4" Type="http://schemas.openxmlformats.org/officeDocument/2006/relationships/image" Target="../media/image190.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8.xml"/><Relationship Id="rId3" Type="http://schemas.openxmlformats.org/officeDocument/2006/relationships/image" Target="../media/image196.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9.xml"/><Relationship Id="rId3" Type="http://schemas.openxmlformats.org/officeDocument/2006/relationships/image" Target="../media/image57.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1.xml"/><Relationship Id="rId3" Type="http://schemas.openxmlformats.org/officeDocument/2006/relationships/image" Target="../media/image193.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2.xml"/><Relationship Id="rId3" Type="http://schemas.openxmlformats.org/officeDocument/2006/relationships/image" Target="../media/image206.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3.xml"/><Relationship Id="rId3" Type="http://schemas.openxmlformats.org/officeDocument/2006/relationships/image" Target="../media/image197.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4.xml"/><Relationship Id="rId3" Type="http://schemas.openxmlformats.org/officeDocument/2006/relationships/image" Target="../media/image201.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5.xml"/><Relationship Id="rId3" Type="http://schemas.openxmlformats.org/officeDocument/2006/relationships/image" Target="../media/image199.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6.xml"/><Relationship Id="rId3" Type="http://schemas.openxmlformats.org/officeDocument/2006/relationships/image" Target="../media/image204.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7.xml"/><Relationship Id="rId3" Type="http://schemas.openxmlformats.org/officeDocument/2006/relationships/image" Target="../media/image57.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8.xml"/><Relationship Id="rId3" Type="http://schemas.openxmlformats.org/officeDocument/2006/relationships/image" Target="../media/image202.png"/><Relationship Id="rId4" Type="http://schemas.openxmlformats.org/officeDocument/2006/relationships/image" Target="../media/image208.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0.xml"/><Relationship Id="rId3" Type="http://schemas.openxmlformats.org/officeDocument/2006/relationships/image" Target="../media/image205.png"/><Relationship Id="rId4" Type="http://schemas.openxmlformats.org/officeDocument/2006/relationships/image" Target="../media/image209.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1.xml"/><Relationship Id="rId3" Type="http://schemas.openxmlformats.org/officeDocument/2006/relationships/image" Target="../media/image207.png"/><Relationship Id="rId4" Type="http://schemas.openxmlformats.org/officeDocument/2006/relationships/image" Target="../media/image211.png"/><Relationship Id="rId5" Type="http://schemas.openxmlformats.org/officeDocument/2006/relationships/image" Target="../media/image210.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2.xml"/><Relationship Id="rId3" Type="http://schemas.openxmlformats.org/officeDocument/2006/relationships/image" Target="../media/image207.png"/><Relationship Id="rId4" Type="http://schemas.openxmlformats.org/officeDocument/2006/relationships/image" Target="../media/image211.png"/><Relationship Id="rId5" Type="http://schemas.openxmlformats.org/officeDocument/2006/relationships/image" Target="../media/image210.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4.xml"/><Relationship Id="rId3"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3" name="Shape 123"/>
        <p:cNvGrpSpPr/>
        <p:nvPr/>
      </p:nvGrpSpPr>
      <p:grpSpPr>
        <a:xfrm>
          <a:off x="0" y="0"/>
          <a:ext cx="0" cy="0"/>
          <a:chOff x="0" y="0"/>
          <a:chExt cx="0" cy="0"/>
        </a:xfrm>
      </p:grpSpPr>
      <p:sp>
        <p:nvSpPr>
          <p:cNvPr id="124" name="Google Shape;124;p30"/>
          <p:cNvSpPr txBox="1"/>
          <p:nvPr>
            <p:ph type="ctrTitle"/>
          </p:nvPr>
        </p:nvSpPr>
        <p:spPr>
          <a:xfrm>
            <a:off x="1851300" y="1521850"/>
            <a:ext cx="5441400" cy="160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Wrapping Up 1,000</a:t>
            </a:r>
            <a:endParaRPr sz="4400">
              <a:solidFill>
                <a:srgbClr val="434343"/>
              </a:solidFill>
              <a:latin typeface="Hepta Slab"/>
              <a:ea typeface="Hepta Slab"/>
              <a:cs typeface="Hepta Slab"/>
              <a:sym typeface="Hepta Slab"/>
            </a:endParaRPr>
          </a:p>
        </p:txBody>
      </p:sp>
      <p:sp>
        <p:nvSpPr>
          <p:cNvPr id="125" name="Google Shape;125;p30"/>
          <p:cNvSpPr txBox="1"/>
          <p:nvPr>
            <p:ph idx="1" type="subTitle"/>
          </p:nvPr>
        </p:nvSpPr>
        <p:spPr>
          <a:xfrm>
            <a:off x="2112300" y="3123838"/>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3: Unit 3</a:t>
            </a:r>
            <a:endParaRPr sz="2000">
              <a:solidFill>
                <a:srgbClr val="434343"/>
              </a:solidFill>
              <a:latin typeface="Hepta Slab"/>
              <a:ea typeface="Hepta Slab"/>
              <a:cs typeface="Hepta Slab"/>
              <a:sym typeface="Hepta Slab"/>
            </a:endParaRPr>
          </a:p>
        </p:txBody>
      </p:sp>
      <p:sp>
        <p:nvSpPr>
          <p:cNvPr id="126" name="Google Shape;126;p30"/>
          <p:cNvSpPr txBox="1"/>
          <p:nvPr/>
        </p:nvSpPr>
        <p:spPr>
          <a:xfrm>
            <a:off x="255075" y="4119450"/>
            <a:ext cx="84939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rgbClr val="666666"/>
                </a:solidFill>
                <a:latin typeface="Hepta Slab"/>
                <a:ea typeface="Hepta Slab"/>
                <a:cs typeface="Hepta Slab"/>
                <a:sym typeface="Hepta Slab"/>
              </a:rPr>
              <a:t>Standards addressed: </a:t>
            </a:r>
            <a:r>
              <a:rPr lang="en" sz="1100">
                <a:solidFill>
                  <a:schemeClr val="dk1"/>
                </a:solidFill>
                <a:latin typeface="Quicksand"/>
                <a:ea typeface="Quicksand"/>
                <a:cs typeface="Quicksand"/>
                <a:sym typeface="Quicksand"/>
              </a:rPr>
              <a:t>2.NBT.A.3, 3.NBT.A.2, 3.OA.D.9, 3.NBT.A.2, 3.OA.B.5, 2.NBT.B.7, 3.NBT.A.2, 3.OA.B.5,</a:t>
            </a:r>
            <a:r>
              <a:rPr lang="en" sz="900">
                <a:solidFill>
                  <a:schemeClr val="dk1"/>
                </a:solidFill>
                <a:latin typeface="Quicksand"/>
                <a:ea typeface="Quicksand"/>
                <a:cs typeface="Quicksand"/>
                <a:sym typeface="Quicksand"/>
              </a:rPr>
              <a:t>2.NBT.B.8, 3.NBT.A.1, 3.NBT.A.2, 3.OA.B.5, 3.OA.C.7, 3.OA.D.8</a:t>
            </a:r>
            <a:endParaRPr sz="900">
              <a:solidFill>
                <a:schemeClr val="dk1"/>
              </a:solidFill>
              <a:latin typeface="Quicksand"/>
              <a:ea typeface="Quicksand"/>
              <a:cs typeface="Quicksand"/>
              <a:sym typeface="Quicksand"/>
            </a:endParaRPr>
          </a:p>
          <a:p>
            <a:pPr indent="0" lvl="0" marL="0" rtl="0" algn="ctr">
              <a:spcBef>
                <a:spcPts val="0"/>
              </a:spcBef>
              <a:spcAft>
                <a:spcPts val="0"/>
              </a:spcAft>
              <a:buNone/>
            </a:pPr>
            <a:r>
              <a:rPr lang="en" sz="800">
                <a:solidFill>
                  <a:schemeClr val="dk1"/>
                </a:solidFill>
                <a:latin typeface="Quicksand"/>
                <a:ea typeface="Quicksand"/>
                <a:cs typeface="Quicksand"/>
                <a:sym typeface="Quicksand"/>
              </a:rPr>
              <a:t> </a:t>
            </a:r>
            <a:endParaRPr sz="8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800">
              <a:solidFill>
                <a:schemeClr val="dk1"/>
              </a:solidFill>
              <a:latin typeface="Quicksand"/>
              <a:ea typeface="Quicksand"/>
              <a:cs typeface="Quicksand"/>
              <a:sym typeface="Quicksand"/>
            </a:endParaRPr>
          </a:p>
          <a:p>
            <a:pPr indent="0" lvl="0" marL="0" rtl="0" algn="ctr">
              <a:spcBef>
                <a:spcPts val="0"/>
              </a:spcBef>
              <a:spcAft>
                <a:spcPts val="0"/>
              </a:spcAft>
              <a:buNone/>
            </a:pPr>
            <a:r>
              <a:rPr lang="en" sz="800">
                <a:solidFill>
                  <a:schemeClr val="dk1"/>
                </a:solidFill>
                <a:latin typeface="Quicksand"/>
                <a:ea typeface="Quicksand"/>
                <a:cs typeface="Quicksand"/>
                <a:sym typeface="Quicksand"/>
              </a:rPr>
              <a:t> </a:t>
            </a:r>
            <a:endParaRPr sz="8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100">
              <a:solidFill>
                <a:srgbClr val="666666"/>
              </a:solidFill>
              <a:latin typeface="Hepta Slab"/>
              <a:ea typeface="Hepta Slab"/>
              <a:cs typeface="Hepta Slab"/>
              <a:sym typeface="Hepta Slab"/>
            </a:endParaRPr>
          </a:p>
        </p:txBody>
      </p:sp>
      <p:pic>
        <p:nvPicPr>
          <p:cNvPr id="127" name="Google Shape;127;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8" name="Google Shape;128;p30"/>
          <p:cNvSpPr txBox="1"/>
          <p:nvPr/>
        </p:nvSpPr>
        <p:spPr>
          <a:xfrm>
            <a:off x="0" y="473757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3, Unit 3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 name="Shape 132"/>
        <p:cNvGrpSpPr/>
        <p:nvPr/>
      </p:nvGrpSpPr>
      <p:grpSpPr>
        <a:xfrm>
          <a:off x="0" y="0"/>
          <a:ext cx="0" cy="0"/>
          <a:chOff x="0" y="0"/>
          <a:chExt cx="0" cy="0"/>
        </a:xfrm>
      </p:grpSpPr>
      <p:sp>
        <p:nvSpPr>
          <p:cNvPr id="133" name="Google Shape;133;p31"/>
          <p:cNvSpPr/>
          <p:nvPr/>
        </p:nvSpPr>
        <p:spPr>
          <a:xfrm>
            <a:off x="6331950" y="950691"/>
            <a:ext cx="2693161" cy="576745"/>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4" name="Google Shape;134;p31"/>
          <p:cNvSpPr txBox="1"/>
          <p:nvPr/>
        </p:nvSpPr>
        <p:spPr>
          <a:xfrm>
            <a:off x="6703238" y="1654269"/>
            <a:ext cx="1872600" cy="20808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Assess the reasonableness of answers.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Round whole numbers to the nearest multiple of 10 and 100.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two-step word problems using addition, subtraction, and multiplication.</a:t>
            </a:r>
            <a:endParaRPr sz="1200">
              <a:solidFill>
                <a:schemeClr val="dk1"/>
              </a:solidFill>
              <a:latin typeface="Quicksand"/>
              <a:ea typeface="Quicksand"/>
              <a:cs typeface="Quicksand"/>
              <a:sym typeface="Quicksand"/>
            </a:endParaRPr>
          </a:p>
        </p:txBody>
      </p:sp>
      <p:grpSp>
        <p:nvGrpSpPr>
          <p:cNvPr id="135" name="Google Shape;135;p31"/>
          <p:cNvGrpSpPr/>
          <p:nvPr/>
        </p:nvGrpSpPr>
        <p:grpSpPr>
          <a:xfrm>
            <a:off x="4446889" y="944370"/>
            <a:ext cx="2459110" cy="2080906"/>
            <a:chOff x="5632317" y="1189775"/>
            <a:chExt cx="3305700" cy="2367087"/>
          </a:xfrm>
        </p:grpSpPr>
        <p:sp>
          <p:nvSpPr>
            <p:cNvPr id="136" name="Google Shape;136;p31"/>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7" name="Google Shape;137;p31"/>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Fluently subtract within 1,000 using algorithms based on place value, properties of operations and the relationship between addition and subtraction.</a:t>
              </a:r>
              <a:endParaRPr sz="1200">
                <a:solidFill>
                  <a:schemeClr val="dk1"/>
                </a:solidFill>
                <a:latin typeface="Quicksand"/>
                <a:ea typeface="Quicksand"/>
                <a:cs typeface="Quicksand"/>
                <a:sym typeface="Quicksand"/>
              </a:endParaRPr>
            </a:p>
          </p:txBody>
        </p:sp>
      </p:grpSp>
      <p:grpSp>
        <p:nvGrpSpPr>
          <p:cNvPr id="138" name="Google Shape;138;p31"/>
          <p:cNvGrpSpPr/>
          <p:nvPr/>
        </p:nvGrpSpPr>
        <p:grpSpPr>
          <a:xfrm>
            <a:off x="0" y="944379"/>
            <a:ext cx="2693161" cy="2758219"/>
            <a:chOff x="0" y="1189989"/>
            <a:chExt cx="3546900" cy="3199419"/>
          </a:xfrm>
        </p:grpSpPr>
        <p:sp>
          <p:nvSpPr>
            <p:cNvPr id="139" name="Google Shape;139;p31"/>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0" name="Google Shape;140;p31"/>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Identify arithmetic patterns and explain them using properties of operations.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Use place value understanding to compose and decompose numbers.</a:t>
              </a:r>
              <a:endParaRPr sz="1200">
                <a:solidFill>
                  <a:schemeClr val="dk1"/>
                </a:solidFill>
                <a:latin typeface="Quicksand"/>
                <a:ea typeface="Quicksand"/>
                <a:cs typeface="Quicksand"/>
                <a:sym typeface="Quicksand"/>
              </a:endParaRPr>
            </a:p>
          </p:txBody>
        </p:sp>
      </p:grpSp>
      <p:grpSp>
        <p:nvGrpSpPr>
          <p:cNvPr id="141" name="Google Shape;141;p31"/>
          <p:cNvGrpSpPr/>
          <p:nvPr/>
        </p:nvGrpSpPr>
        <p:grpSpPr>
          <a:xfrm>
            <a:off x="2271658" y="944366"/>
            <a:ext cx="2591999" cy="2445514"/>
            <a:chOff x="2944204" y="1189775"/>
            <a:chExt cx="3305700" cy="2778046"/>
          </a:xfrm>
        </p:grpSpPr>
        <p:sp>
          <p:nvSpPr>
            <p:cNvPr id="142" name="Google Shape;142;p31"/>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3" name="Google Shape;143;p31"/>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Fluently add within 1,000 using algorithms based on place value and properties of operations. </a:t>
              </a:r>
              <a:endParaRPr sz="1200">
                <a:solidFill>
                  <a:schemeClr val="dk1"/>
                </a:solidFill>
                <a:latin typeface="Quicksand"/>
                <a:ea typeface="Quicksand"/>
                <a:cs typeface="Quicksand"/>
                <a:sym typeface="Quicksand"/>
              </a:endParaRPr>
            </a:p>
          </p:txBody>
        </p:sp>
      </p:grpSp>
      <p:sp>
        <p:nvSpPr>
          <p:cNvPr id="144" name="Google Shape;144;p31"/>
          <p:cNvSpPr txBox="1"/>
          <p:nvPr/>
        </p:nvSpPr>
        <p:spPr>
          <a:xfrm>
            <a:off x="97200" y="86375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1-3</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2.NBT.A.3, 3.NBT.A.2, 3.OA.D.9</a:t>
            </a:r>
            <a:endParaRPr sz="800">
              <a:latin typeface="Quicksand"/>
              <a:ea typeface="Quicksand"/>
              <a:cs typeface="Quicksand"/>
              <a:sym typeface="Quicksand"/>
            </a:endParaRPr>
          </a:p>
        </p:txBody>
      </p:sp>
      <p:sp>
        <p:nvSpPr>
          <p:cNvPr id="145" name="Google Shape;145;p31"/>
          <p:cNvSpPr txBox="1"/>
          <p:nvPr/>
        </p:nvSpPr>
        <p:spPr>
          <a:xfrm>
            <a:off x="21230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4-7</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3.NBT.A.2, 3.OA.B.5</a:t>
            </a:r>
            <a:endParaRPr sz="800">
              <a:latin typeface="Quicksand"/>
              <a:ea typeface="Quicksand"/>
              <a:cs typeface="Quicksand"/>
              <a:sym typeface="Quicksand"/>
            </a:endParaRPr>
          </a:p>
        </p:txBody>
      </p:sp>
      <p:sp>
        <p:nvSpPr>
          <p:cNvPr id="146" name="Google Shape;146;p31"/>
          <p:cNvSpPr txBox="1"/>
          <p:nvPr/>
        </p:nvSpPr>
        <p:spPr>
          <a:xfrm>
            <a:off x="4698675" y="863750"/>
            <a:ext cx="2244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8-13</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2.NBT.B.7, 3.NBT.A.2, 3.OA.B.5</a:t>
            </a:r>
            <a:endParaRPr sz="8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7" name="Google Shape;147;p31"/>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3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Wrapping Up 1,000</a:t>
            </a:r>
            <a:endParaRPr sz="1800">
              <a:latin typeface="Hepta Slab"/>
              <a:ea typeface="Hepta Slab"/>
              <a:cs typeface="Hepta Slab"/>
              <a:sym typeface="Hepta Slab"/>
            </a:endParaRPr>
          </a:p>
        </p:txBody>
      </p:sp>
      <p:sp>
        <p:nvSpPr>
          <p:cNvPr id="148" name="Google Shape;148;p31"/>
          <p:cNvSpPr txBox="1"/>
          <p:nvPr/>
        </p:nvSpPr>
        <p:spPr>
          <a:xfrm>
            <a:off x="6556525" y="88120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D</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14-21</a:t>
            </a:r>
            <a:endParaRPr>
              <a:latin typeface="Quicksand"/>
              <a:ea typeface="Quicksand"/>
              <a:cs typeface="Quicksand"/>
              <a:sym typeface="Quicksand"/>
            </a:endParaRPr>
          </a:p>
          <a:p>
            <a:pPr indent="0" lvl="0" marL="0" rtl="0" algn="ctr">
              <a:spcBef>
                <a:spcPts val="0"/>
              </a:spcBef>
              <a:spcAft>
                <a:spcPts val="0"/>
              </a:spcAft>
              <a:buNone/>
            </a:pPr>
            <a:r>
              <a:rPr lang="en" sz="600">
                <a:latin typeface="Quicksand"/>
                <a:ea typeface="Quicksand"/>
                <a:cs typeface="Quicksand"/>
                <a:sym typeface="Quicksand"/>
              </a:rPr>
              <a:t>2.NBT.B.8, 3.NBT.A.1, 3.NBT.A.2, 3.OA.B.5, 3.OA.C.7, 3.OA.D.8</a:t>
            </a:r>
            <a:endParaRPr sz="6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49" name="Google Shape;149;p31"/>
          <p:cNvPicPr preferRelativeResize="0"/>
          <p:nvPr/>
        </p:nvPicPr>
        <p:blipFill>
          <a:blip r:embed="rId3">
            <a:alphaModFix/>
          </a:blip>
          <a:stretch>
            <a:fillRect/>
          </a:stretch>
        </p:blipFill>
        <p:spPr>
          <a:xfrm>
            <a:off x="1667724" y="3653874"/>
            <a:ext cx="3097974" cy="1052075"/>
          </a:xfrm>
          <a:prstGeom prst="rect">
            <a:avLst/>
          </a:prstGeom>
          <a:noFill/>
          <a:ln>
            <a:noFill/>
          </a:ln>
        </p:spPr>
      </p:pic>
      <p:pic>
        <p:nvPicPr>
          <p:cNvPr id="150" name="Google Shape;150;p31"/>
          <p:cNvPicPr preferRelativeResize="0"/>
          <p:nvPr/>
        </p:nvPicPr>
        <p:blipFill>
          <a:blip r:embed="rId4">
            <a:alphaModFix/>
          </a:blip>
          <a:stretch>
            <a:fillRect/>
          </a:stretch>
        </p:blipFill>
        <p:spPr>
          <a:xfrm>
            <a:off x="5104987" y="3809862"/>
            <a:ext cx="1431375" cy="740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4" name="Shape 154"/>
        <p:cNvGrpSpPr/>
        <p:nvPr/>
      </p:nvGrpSpPr>
      <p:grpSpPr>
        <a:xfrm>
          <a:off x="0" y="0"/>
          <a:ext cx="0" cy="0"/>
          <a:chOff x="0" y="0"/>
          <a:chExt cx="0" cy="0"/>
        </a:xfrm>
      </p:grpSpPr>
      <p:sp>
        <p:nvSpPr>
          <p:cNvPr id="155" name="Google Shape;155;p32"/>
          <p:cNvSpPr txBox="1"/>
          <p:nvPr>
            <p:ph type="ctrTitle"/>
          </p:nvPr>
        </p:nvSpPr>
        <p:spPr>
          <a:xfrm>
            <a:off x="1973825" y="595975"/>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3 Quick Links</a:t>
            </a:r>
            <a:endParaRPr sz="3200">
              <a:solidFill>
                <a:srgbClr val="434343"/>
              </a:solidFill>
              <a:latin typeface="Gayathri"/>
              <a:ea typeface="Gayathri"/>
              <a:cs typeface="Gayathri"/>
              <a:sym typeface="Gayathri"/>
            </a:endParaRPr>
          </a:p>
        </p:txBody>
      </p:sp>
      <p:sp>
        <p:nvSpPr>
          <p:cNvPr id="156" name="Google Shape;156;p32">
            <a:hlinkClick action="ppaction://hlinksldjump" r:id="rId3"/>
          </p:cNvPr>
          <p:cNvSpPr txBox="1"/>
          <p:nvPr/>
        </p:nvSpPr>
        <p:spPr>
          <a:xfrm>
            <a:off x="2187025" y="13962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9E9E9E"/>
              </a:solidFill>
              <a:latin typeface="Hepta Slab"/>
              <a:ea typeface="Hepta Slab"/>
              <a:cs typeface="Hepta Slab"/>
              <a:sym typeface="Hepta Slab"/>
            </a:endParaRPr>
          </a:p>
        </p:txBody>
      </p:sp>
      <p:sp>
        <p:nvSpPr>
          <p:cNvPr id="157" name="Google Shape;157;p32">
            <a:hlinkClick action="ppaction://hlinksldjump" r:id="rId5"/>
          </p:cNvPr>
          <p:cNvSpPr txBox="1"/>
          <p:nvPr/>
        </p:nvSpPr>
        <p:spPr>
          <a:xfrm>
            <a:off x="2991500" y="13963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9E9E9E"/>
              </a:solidFill>
              <a:latin typeface="Hepta Slab"/>
              <a:ea typeface="Hepta Slab"/>
              <a:cs typeface="Hepta Slab"/>
              <a:sym typeface="Hepta Slab"/>
            </a:endParaRPr>
          </a:p>
        </p:txBody>
      </p:sp>
      <p:sp>
        <p:nvSpPr>
          <p:cNvPr id="158" name="Google Shape;158;p32">
            <a:hlinkClick action="ppaction://hlinksldjump" r:id="rId7"/>
          </p:cNvPr>
          <p:cNvSpPr txBox="1"/>
          <p:nvPr/>
        </p:nvSpPr>
        <p:spPr>
          <a:xfrm>
            <a:off x="3750475" y="1379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9E9E9E"/>
              </a:solidFill>
              <a:latin typeface="Hepta Slab"/>
              <a:ea typeface="Hepta Slab"/>
              <a:cs typeface="Hepta Slab"/>
              <a:sym typeface="Hepta Slab"/>
            </a:endParaRPr>
          </a:p>
        </p:txBody>
      </p:sp>
      <p:sp>
        <p:nvSpPr>
          <p:cNvPr id="159" name="Google Shape;159;p32">
            <a:hlinkClick action="ppaction://hlinksldjump" r:id="rId9"/>
          </p:cNvPr>
          <p:cNvSpPr txBox="1"/>
          <p:nvPr/>
        </p:nvSpPr>
        <p:spPr>
          <a:xfrm>
            <a:off x="6027400" y="1407850"/>
            <a:ext cx="645300" cy="7932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9E9E9E"/>
              </a:solidFill>
              <a:latin typeface="Hepta Slab"/>
              <a:ea typeface="Hepta Slab"/>
              <a:cs typeface="Hepta Slab"/>
              <a:sym typeface="Hepta Slab"/>
            </a:endParaRPr>
          </a:p>
        </p:txBody>
      </p:sp>
      <p:sp>
        <p:nvSpPr>
          <p:cNvPr id="160" name="Google Shape;160;p32">
            <a:hlinkClick action="ppaction://hlinksldjump" r:id="rId11"/>
          </p:cNvPr>
          <p:cNvSpPr txBox="1"/>
          <p:nvPr/>
        </p:nvSpPr>
        <p:spPr>
          <a:xfrm>
            <a:off x="6831875" y="13963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9E9E9E"/>
              </a:solidFill>
              <a:latin typeface="Hepta Slab"/>
              <a:ea typeface="Hepta Slab"/>
              <a:cs typeface="Hepta Slab"/>
              <a:sym typeface="Hepta Slab"/>
            </a:endParaRPr>
          </a:p>
        </p:txBody>
      </p:sp>
      <p:sp>
        <p:nvSpPr>
          <p:cNvPr id="161" name="Google Shape;161;p32">
            <a:hlinkClick action="ppaction://hlinksldjump" r:id="rId14"/>
          </p:cNvPr>
          <p:cNvSpPr txBox="1"/>
          <p:nvPr/>
        </p:nvSpPr>
        <p:spPr>
          <a:xfrm>
            <a:off x="578075" y="24404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9E9E9E"/>
              </a:solidFill>
              <a:latin typeface="Hepta Slab"/>
              <a:ea typeface="Hepta Slab"/>
              <a:cs typeface="Hepta Slab"/>
              <a:sym typeface="Hepta Slab"/>
            </a:endParaRPr>
          </a:p>
        </p:txBody>
      </p:sp>
      <p:sp>
        <p:nvSpPr>
          <p:cNvPr id="162" name="Google Shape;162;p32">
            <a:hlinkClick action="ppaction://hlinksldjump" r:id="rId17"/>
          </p:cNvPr>
          <p:cNvSpPr txBox="1"/>
          <p:nvPr/>
        </p:nvSpPr>
        <p:spPr>
          <a:xfrm>
            <a:off x="1382550" y="24330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9E9E9E"/>
              </a:solidFill>
              <a:latin typeface="Hepta Slab"/>
              <a:ea typeface="Hepta Slab"/>
              <a:cs typeface="Hepta Slab"/>
              <a:sym typeface="Hepta Slab"/>
            </a:endParaRPr>
          </a:p>
        </p:txBody>
      </p:sp>
      <p:sp>
        <p:nvSpPr>
          <p:cNvPr id="163" name="Google Shape;163;p32">
            <a:hlinkClick action="ppaction://hlinksldjump" r:id="rId20"/>
          </p:cNvPr>
          <p:cNvSpPr txBox="1"/>
          <p:nvPr/>
        </p:nvSpPr>
        <p:spPr>
          <a:xfrm>
            <a:off x="2140575" y="24330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9E9E9E"/>
              </a:solidFill>
              <a:latin typeface="Hepta Slab"/>
              <a:ea typeface="Hepta Slab"/>
              <a:cs typeface="Hepta Slab"/>
              <a:sym typeface="Hepta Slab"/>
            </a:endParaRPr>
          </a:p>
        </p:txBody>
      </p:sp>
      <p:sp>
        <p:nvSpPr>
          <p:cNvPr id="164" name="Google Shape;164;p32">
            <a:hlinkClick action="ppaction://hlinksldjump" r:id="rId23"/>
          </p:cNvPr>
          <p:cNvSpPr txBox="1"/>
          <p:nvPr/>
        </p:nvSpPr>
        <p:spPr>
          <a:xfrm>
            <a:off x="2946263" y="24330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9E9E9E"/>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9E9E9E"/>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9E9E9E"/>
              </a:solidFill>
              <a:latin typeface="Hepta Slab"/>
              <a:ea typeface="Hepta Slab"/>
              <a:cs typeface="Hepta Slab"/>
              <a:sym typeface="Hepta Slab"/>
            </a:endParaRPr>
          </a:p>
        </p:txBody>
      </p:sp>
      <p:pic>
        <p:nvPicPr>
          <p:cNvPr id="165" name="Google Shape;165;p32">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66" name="Google Shape;166;p32">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67" name="Google Shape;167;p32">
            <a:hlinkClick action="ppaction://hlinksldjump" r:id="rId30"/>
          </p:cNvPr>
          <p:cNvSpPr txBox="1"/>
          <p:nvPr/>
        </p:nvSpPr>
        <p:spPr>
          <a:xfrm>
            <a:off x="3703075" y="24325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9E9E9E"/>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9E9E9E"/>
              </a:solidFill>
              <a:latin typeface="Hepta Slab"/>
              <a:ea typeface="Hepta Slab"/>
              <a:cs typeface="Hepta Slab"/>
              <a:sym typeface="Hepta Slab"/>
            </a:endParaRPr>
          </a:p>
        </p:txBody>
      </p:sp>
      <p:grpSp>
        <p:nvGrpSpPr>
          <p:cNvPr id="168" name="Google Shape;168;p32"/>
          <p:cNvGrpSpPr/>
          <p:nvPr/>
        </p:nvGrpSpPr>
        <p:grpSpPr>
          <a:xfrm>
            <a:off x="8000373" y="283909"/>
            <a:ext cx="780563" cy="669288"/>
            <a:chOff x="570875" y="4322250"/>
            <a:chExt cx="443300" cy="443325"/>
          </a:xfrm>
        </p:grpSpPr>
        <p:sp>
          <p:nvSpPr>
            <p:cNvPr id="169" name="Google Shape;169;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3" name="Google Shape;173;p32">
            <a:hlinkClick action="ppaction://hlinksldjump" r:id="rId33"/>
          </p:cNvPr>
          <p:cNvSpPr txBox="1"/>
          <p:nvPr/>
        </p:nvSpPr>
        <p:spPr>
          <a:xfrm>
            <a:off x="4459863" y="24325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9E9E9E"/>
              </a:solidFill>
              <a:latin typeface="Hepta Slab"/>
              <a:ea typeface="Hepta Slab"/>
              <a:cs typeface="Hepta Slab"/>
              <a:sym typeface="Hepta Slab"/>
            </a:endParaRPr>
          </a:p>
        </p:txBody>
      </p:sp>
      <p:sp>
        <p:nvSpPr>
          <p:cNvPr id="174" name="Google Shape;174;p32">
            <a:hlinkClick action="ppaction://hlinksldjump" r:id="rId36"/>
          </p:cNvPr>
          <p:cNvSpPr txBox="1"/>
          <p:nvPr/>
        </p:nvSpPr>
        <p:spPr>
          <a:xfrm>
            <a:off x="5216663" y="2433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37">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38">
                  <a:extLst>
                    <a:ext uri="{A12FA001-AC4F-418D-AE19-62706E023703}">
                      <ahyp:hlinkClr val="tx"/>
                    </a:ext>
                  </a:extLst>
                </a:hlinkClick>
              </a:rPr>
              <a:t>2</a:t>
            </a:r>
            <a:endParaRPr b="1" sz="1800">
              <a:solidFill>
                <a:srgbClr val="9E9E9E"/>
              </a:solidFill>
              <a:latin typeface="Hepta Slab"/>
              <a:ea typeface="Hepta Slab"/>
              <a:cs typeface="Hepta Slab"/>
              <a:sym typeface="Hepta Slab"/>
            </a:endParaRPr>
          </a:p>
        </p:txBody>
      </p:sp>
      <p:sp>
        <p:nvSpPr>
          <p:cNvPr id="175" name="Google Shape;175;p32">
            <a:hlinkClick action="ppaction://hlinksldjump" r:id="rId39"/>
          </p:cNvPr>
          <p:cNvSpPr txBox="1"/>
          <p:nvPr/>
        </p:nvSpPr>
        <p:spPr>
          <a:xfrm>
            <a:off x="6023600" y="2435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0">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1">
                  <a:extLst>
                    <a:ext uri="{A12FA001-AC4F-418D-AE19-62706E023703}">
                      <ahyp:hlinkClr val="tx"/>
                    </a:ext>
                  </a:extLst>
                </a:hlinkClick>
              </a:rPr>
              <a:t>3</a:t>
            </a:r>
            <a:endParaRPr b="1" sz="1800">
              <a:solidFill>
                <a:srgbClr val="9E9E9E"/>
              </a:solidFill>
              <a:latin typeface="Hepta Slab"/>
              <a:ea typeface="Hepta Slab"/>
              <a:cs typeface="Hepta Slab"/>
              <a:sym typeface="Hepta Slab"/>
            </a:endParaRPr>
          </a:p>
        </p:txBody>
      </p:sp>
      <p:sp>
        <p:nvSpPr>
          <p:cNvPr id="176" name="Google Shape;176;p32">
            <a:hlinkClick action="ppaction://hlinksldjump" r:id="rId42"/>
          </p:cNvPr>
          <p:cNvSpPr txBox="1"/>
          <p:nvPr/>
        </p:nvSpPr>
        <p:spPr>
          <a:xfrm>
            <a:off x="578075"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3">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4">
                  <a:extLst>
                    <a:ext uri="{A12FA001-AC4F-418D-AE19-62706E023703}">
                      <ahyp:hlinkClr val="tx"/>
                    </a:ext>
                  </a:extLst>
                </a:hlinkClick>
              </a:rPr>
              <a:t>4</a:t>
            </a:r>
            <a:endParaRPr b="1" sz="1800">
              <a:solidFill>
                <a:srgbClr val="9E9E9E"/>
              </a:solidFill>
              <a:latin typeface="Hepta Slab"/>
              <a:ea typeface="Hepta Slab"/>
              <a:cs typeface="Hepta Slab"/>
              <a:sym typeface="Hepta Slab"/>
            </a:endParaRPr>
          </a:p>
        </p:txBody>
      </p:sp>
      <p:sp>
        <p:nvSpPr>
          <p:cNvPr id="177" name="Google Shape;177;p32">
            <a:hlinkClick action="ppaction://hlinksldjump" r:id="rId45"/>
          </p:cNvPr>
          <p:cNvSpPr txBox="1"/>
          <p:nvPr/>
        </p:nvSpPr>
        <p:spPr>
          <a:xfrm>
            <a:off x="1382550"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46">
                  <a:extLst>
                    <a:ext uri="{A12FA001-AC4F-418D-AE19-62706E023703}">
                      <ahyp:hlinkClr val="tx"/>
                    </a:ext>
                  </a:extLst>
                </a:hlinkClick>
              </a:rPr>
              <a:t>L1</a:t>
            </a:r>
            <a:r>
              <a:rPr b="1" lang="en" sz="1800" u="sng">
                <a:solidFill>
                  <a:srgbClr val="9E9E9E"/>
                </a:solidFill>
                <a:latin typeface="Hepta Slab"/>
                <a:ea typeface="Hepta Slab"/>
                <a:cs typeface="Hepta Slab"/>
                <a:sym typeface="Hepta Slab"/>
                <a:hlinkClick action="ppaction://hlinksldjump" r:id="rId47">
                  <a:extLst>
                    <a:ext uri="{A12FA001-AC4F-418D-AE19-62706E023703}">
                      <ahyp:hlinkClr val="tx"/>
                    </a:ext>
                  </a:extLst>
                </a:hlinkClick>
              </a:rPr>
              <a:t>5</a:t>
            </a:r>
            <a:endParaRPr b="1" sz="1800">
              <a:solidFill>
                <a:srgbClr val="9E9E9E"/>
              </a:solidFill>
              <a:latin typeface="Hepta Slab"/>
              <a:ea typeface="Hepta Slab"/>
              <a:cs typeface="Hepta Slab"/>
              <a:sym typeface="Hepta Slab"/>
            </a:endParaRPr>
          </a:p>
        </p:txBody>
      </p:sp>
      <p:sp>
        <p:nvSpPr>
          <p:cNvPr id="178" name="Google Shape;178;p32">
            <a:hlinkClick action="ppaction://hlinksldjump" r:id="rId48"/>
          </p:cNvPr>
          <p:cNvSpPr txBox="1"/>
          <p:nvPr/>
        </p:nvSpPr>
        <p:spPr>
          <a:xfrm>
            <a:off x="2037175" y="443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49">
                  <a:extLst>
                    <a:ext uri="{A12FA001-AC4F-418D-AE19-62706E023703}">
                      <ahyp:hlinkClr val="tx"/>
                    </a:ext>
                  </a:extLst>
                </a:hlinkClick>
              </a:rPr>
              <a:t>Adapt 3</a:t>
            </a:r>
            <a:endParaRPr b="1" sz="1000">
              <a:solidFill>
                <a:schemeClr val="accent5"/>
              </a:solidFill>
              <a:latin typeface="Hepta Slab"/>
              <a:ea typeface="Hepta Slab"/>
              <a:cs typeface="Hepta Slab"/>
              <a:sym typeface="Hepta Slab"/>
            </a:endParaRPr>
          </a:p>
        </p:txBody>
      </p:sp>
      <p:sp>
        <p:nvSpPr>
          <p:cNvPr id="179" name="Google Shape;179;p32">
            <a:hlinkClick action="ppaction://hlinksldjump" r:id="rId50"/>
          </p:cNvPr>
          <p:cNvSpPr txBox="1"/>
          <p:nvPr/>
        </p:nvSpPr>
        <p:spPr>
          <a:xfrm>
            <a:off x="1307613" y="443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51">
                  <a:extLst>
                    <a:ext uri="{A12FA001-AC4F-418D-AE19-62706E023703}">
                      <ahyp:hlinkClr val="tx"/>
                    </a:ext>
                  </a:extLst>
                </a:hlinkClick>
              </a:rPr>
              <a:t>Adapt 2</a:t>
            </a:r>
            <a:endParaRPr b="1" sz="1000">
              <a:solidFill>
                <a:schemeClr val="accent5"/>
              </a:solidFill>
              <a:latin typeface="Hepta Slab"/>
              <a:ea typeface="Hepta Slab"/>
              <a:cs typeface="Hepta Slab"/>
              <a:sym typeface="Hepta Slab"/>
            </a:endParaRPr>
          </a:p>
        </p:txBody>
      </p:sp>
      <p:sp>
        <p:nvSpPr>
          <p:cNvPr id="180" name="Google Shape;180;p32">
            <a:hlinkClick action="ppaction://hlinksldjump" r:id="rId52"/>
          </p:cNvPr>
          <p:cNvSpPr txBox="1"/>
          <p:nvPr/>
        </p:nvSpPr>
        <p:spPr>
          <a:xfrm>
            <a:off x="578075" y="443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53">
                  <a:extLst>
                    <a:ext uri="{A12FA001-AC4F-418D-AE19-62706E023703}">
                      <ahyp:hlinkClr val="tx"/>
                    </a:ext>
                  </a:extLst>
                </a:hlinkClick>
              </a:rPr>
              <a:t>Adapt 1</a:t>
            </a:r>
            <a:endParaRPr b="1" sz="1000">
              <a:solidFill>
                <a:schemeClr val="accent5"/>
              </a:solidFill>
              <a:latin typeface="Hepta Slab"/>
              <a:ea typeface="Hepta Slab"/>
              <a:cs typeface="Hepta Slab"/>
              <a:sym typeface="Hepta Slab"/>
            </a:endParaRPr>
          </a:p>
        </p:txBody>
      </p:sp>
      <p:pic>
        <p:nvPicPr>
          <p:cNvPr id="181" name="Google Shape;181;p32">
            <a:hlinkClick r:id="rId54"/>
          </p:cNvPr>
          <p:cNvPicPr preferRelativeResize="0"/>
          <p:nvPr/>
        </p:nvPicPr>
        <p:blipFill>
          <a:blip r:embed="rId55">
            <a:alphaModFix/>
          </a:blip>
          <a:stretch>
            <a:fillRect/>
          </a:stretch>
        </p:blipFill>
        <p:spPr>
          <a:xfrm>
            <a:off x="8015887" y="2440463"/>
            <a:ext cx="580025" cy="564587"/>
          </a:xfrm>
          <a:prstGeom prst="rect">
            <a:avLst/>
          </a:prstGeom>
          <a:noFill/>
          <a:ln cap="flat" cmpd="sng" w="28575">
            <a:solidFill>
              <a:srgbClr val="595959"/>
            </a:solidFill>
            <a:prstDash val="solid"/>
            <a:round/>
            <a:headEnd len="sm" w="sm" type="none"/>
            <a:tailEnd len="sm" w="sm" type="none"/>
          </a:ln>
        </p:spPr>
      </p:pic>
      <p:sp>
        <p:nvSpPr>
          <p:cNvPr id="182" name="Google Shape;182;p32">
            <a:hlinkClick action="ppaction://hlinksldjump" r:id="rId56"/>
          </p:cNvPr>
          <p:cNvSpPr txBox="1"/>
          <p:nvPr/>
        </p:nvSpPr>
        <p:spPr>
          <a:xfrm>
            <a:off x="578075" y="1355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57">
                  <a:extLst>
                    <a:ext uri="{A12FA001-AC4F-418D-AE19-62706E023703}">
                      <ahyp:hlinkClr val="tx"/>
                    </a:ext>
                  </a:extLst>
                </a:hlinkClick>
              </a:rPr>
              <a:t>Adapt </a:t>
            </a:r>
            <a:r>
              <a:rPr b="1" lang="en" sz="1000">
                <a:solidFill>
                  <a:schemeClr val="accent5"/>
                </a:solidFill>
                <a:latin typeface="Hepta Slab"/>
                <a:ea typeface="Hepta Slab"/>
                <a:cs typeface="Hepta Slab"/>
                <a:sym typeface="Hepta Slab"/>
              </a:rPr>
              <a:t>4</a:t>
            </a:r>
            <a:endParaRPr b="1" sz="1000">
              <a:solidFill>
                <a:schemeClr val="accent5"/>
              </a:solidFill>
              <a:latin typeface="Hepta Slab"/>
              <a:ea typeface="Hepta Slab"/>
              <a:cs typeface="Hepta Slab"/>
              <a:sym typeface="Hepta Slab"/>
            </a:endParaRPr>
          </a:p>
        </p:txBody>
      </p:sp>
      <p:sp>
        <p:nvSpPr>
          <p:cNvPr id="183" name="Google Shape;183;p32">
            <a:hlinkClick action="ppaction://hlinksldjump" r:id="rId58"/>
          </p:cNvPr>
          <p:cNvSpPr txBox="1"/>
          <p:nvPr/>
        </p:nvSpPr>
        <p:spPr>
          <a:xfrm>
            <a:off x="1382538" y="1379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59">
                  <a:extLst>
                    <a:ext uri="{A12FA001-AC4F-418D-AE19-62706E023703}">
                      <ahyp:hlinkClr val="tx"/>
                    </a:ext>
                  </a:extLst>
                </a:hlinkClick>
              </a:rPr>
              <a:t>Adapt </a:t>
            </a:r>
            <a:r>
              <a:rPr b="1" lang="en" sz="1000">
                <a:solidFill>
                  <a:schemeClr val="accent5"/>
                </a:solidFill>
                <a:latin typeface="Hepta Slab"/>
                <a:ea typeface="Hepta Slab"/>
                <a:cs typeface="Hepta Slab"/>
                <a:sym typeface="Hepta Slab"/>
              </a:rPr>
              <a:t>5</a:t>
            </a:r>
            <a:endParaRPr b="1" sz="1000">
              <a:solidFill>
                <a:schemeClr val="accent5"/>
              </a:solidFill>
              <a:latin typeface="Hepta Slab"/>
              <a:ea typeface="Hepta Slab"/>
              <a:cs typeface="Hepta Slab"/>
              <a:sym typeface="Hepta Slab"/>
            </a:endParaRPr>
          </a:p>
        </p:txBody>
      </p:sp>
      <p:sp>
        <p:nvSpPr>
          <p:cNvPr id="184" name="Google Shape;184;p32">
            <a:hlinkClick action="ppaction://hlinksldjump" r:id="rId60"/>
          </p:cNvPr>
          <p:cNvSpPr txBox="1"/>
          <p:nvPr/>
        </p:nvSpPr>
        <p:spPr>
          <a:xfrm>
            <a:off x="4509450" y="1379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61">
                  <a:extLst>
                    <a:ext uri="{A12FA001-AC4F-418D-AE19-62706E023703}">
                      <ahyp:hlinkClr val="tx"/>
                    </a:ext>
                  </a:extLst>
                </a:hlinkClick>
              </a:rPr>
              <a:t>Adapt </a:t>
            </a:r>
            <a:r>
              <a:rPr b="1" lang="en" sz="1000">
                <a:solidFill>
                  <a:schemeClr val="accent5"/>
                </a:solidFill>
                <a:latin typeface="Hepta Slab"/>
                <a:ea typeface="Hepta Slab"/>
                <a:cs typeface="Hepta Slab"/>
                <a:sym typeface="Hepta Slab"/>
              </a:rPr>
              <a:t>6</a:t>
            </a:r>
            <a:endParaRPr b="1" sz="1000">
              <a:solidFill>
                <a:schemeClr val="accent5"/>
              </a:solidFill>
              <a:latin typeface="Hepta Slab"/>
              <a:ea typeface="Hepta Slab"/>
              <a:cs typeface="Hepta Slab"/>
              <a:sym typeface="Hepta Slab"/>
            </a:endParaRPr>
          </a:p>
        </p:txBody>
      </p:sp>
      <p:sp>
        <p:nvSpPr>
          <p:cNvPr id="185" name="Google Shape;185;p32">
            <a:hlinkClick action="ppaction://hlinksldjump" r:id="rId62"/>
          </p:cNvPr>
          <p:cNvSpPr txBox="1"/>
          <p:nvPr/>
        </p:nvSpPr>
        <p:spPr>
          <a:xfrm>
            <a:off x="5268425" y="1379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63">
                  <a:extLst>
                    <a:ext uri="{A12FA001-AC4F-418D-AE19-62706E023703}">
                      <ahyp:hlinkClr val="tx"/>
                    </a:ext>
                  </a:extLst>
                </a:hlinkClick>
              </a:rPr>
              <a:t>Adapt </a:t>
            </a:r>
            <a:r>
              <a:rPr b="1" lang="en" sz="1000">
                <a:solidFill>
                  <a:schemeClr val="accent5"/>
                </a:solidFill>
                <a:latin typeface="Hepta Slab"/>
                <a:ea typeface="Hepta Slab"/>
                <a:cs typeface="Hepta Slab"/>
                <a:sym typeface="Hepta Slab"/>
              </a:rPr>
              <a:t>7</a:t>
            </a:r>
            <a:endParaRPr b="1" sz="1000">
              <a:solidFill>
                <a:schemeClr val="accent5"/>
              </a:solidFill>
              <a:latin typeface="Hepta Slab"/>
              <a:ea typeface="Hepta Slab"/>
              <a:cs typeface="Hepta Slab"/>
              <a:sym typeface="Hepta Slab"/>
            </a:endParaRPr>
          </a:p>
        </p:txBody>
      </p:sp>
      <p:sp>
        <p:nvSpPr>
          <p:cNvPr id="186" name="Google Shape;186;p32">
            <a:hlinkClick action="ppaction://hlinksldjump" r:id="rId64"/>
          </p:cNvPr>
          <p:cNvSpPr txBox="1"/>
          <p:nvPr/>
        </p:nvSpPr>
        <p:spPr>
          <a:xfrm>
            <a:off x="6779175" y="24325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accent5"/>
                </a:solidFill>
                <a:latin typeface="Hepta Slab"/>
                <a:ea typeface="Hepta Slab"/>
                <a:cs typeface="Hepta Slab"/>
                <a:sym typeface="Hepta Slab"/>
                <a:hlinkClick action="ppaction://hlinksldjump" r:id="rId65">
                  <a:extLst>
                    <a:ext uri="{A12FA001-AC4F-418D-AE19-62706E023703}">
                      <ahyp:hlinkClr val="tx"/>
                    </a:ext>
                  </a:extLst>
                </a:hlinkClick>
              </a:rPr>
              <a:t>Adapt </a:t>
            </a:r>
            <a:r>
              <a:rPr b="1" lang="en" sz="1000">
                <a:solidFill>
                  <a:schemeClr val="accent5"/>
                </a:solidFill>
                <a:latin typeface="Hepta Slab"/>
                <a:ea typeface="Hepta Slab"/>
                <a:cs typeface="Hepta Slab"/>
                <a:sym typeface="Hepta Slab"/>
              </a:rPr>
              <a:t>8</a:t>
            </a:r>
            <a:endParaRPr b="1" sz="1000">
              <a:solidFill>
                <a:schemeClr val="accent5"/>
              </a:solidFill>
              <a:latin typeface="Hepta Slab"/>
              <a:ea typeface="Hepta Slab"/>
              <a:cs typeface="Hepta Slab"/>
              <a:sym typeface="Hepta Slab"/>
            </a:endParaRPr>
          </a:p>
        </p:txBody>
      </p:sp>
      <p:sp>
        <p:nvSpPr>
          <p:cNvPr id="187" name="Google Shape;187;p32">
            <a:hlinkClick action="ppaction://hlinksldjump" r:id="rId66"/>
          </p:cNvPr>
          <p:cNvSpPr txBox="1"/>
          <p:nvPr/>
        </p:nvSpPr>
        <p:spPr>
          <a:xfrm>
            <a:off x="2187025"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67">
                  <a:extLst>
                    <a:ext uri="{A12FA001-AC4F-418D-AE19-62706E023703}">
                      <ahyp:hlinkClr val="tx"/>
                    </a:ext>
                  </a:extLst>
                </a:hlinkClick>
              </a:rPr>
              <a:t>L1</a:t>
            </a:r>
            <a:r>
              <a:rPr b="1" lang="en" sz="1800">
                <a:solidFill>
                  <a:srgbClr val="9E9E9E"/>
                </a:solidFill>
                <a:latin typeface="Hepta Slab"/>
                <a:ea typeface="Hepta Slab"/>
                <a:cs typeface="Hepta Slab"/>
                <a:sym typeface="Hepta Slab"/>
              </a:rPr>
              <a:t>6</a:t>
            </a:r>
            <a:endParaRPr b="1" sz="1800">
              <a:solidFill>
                <a:srgbClr val="9E9E9E"/>
              </a:solidFill>
              <a:latin typeface="Hepta Slab"/>
              <a:ea typeface="Hepta Slab"/>
              <a:cs typeface="Hepta Slab"/>
              <a:sym typeface="Hepta Slab"/>
            </a:endParaRPr>
          </a:p>
        </p:txBody>
      </p:sp>
      <p:sp>
        <p:nvSpPr>
          <p:cNvPr id="188" name="Google Shape;188;p32">
            <a:hlinkClick action="ppaction://hlinksldjump" r:id="rId68"/>
          </p:cNvPr>
          <p:cNvSpPr txBox="1"/>
          <p:nvPr/>
        </p:nvSpPr>
        <p:spPr>
          <a:xfrm>
            <a:off x="2946275"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69">
                  <a:extLst>
                    <a:ext uri="{A12FA001-AC4F-418D-AE19-62706E023703}">
                      <ahyp:hlinkClr val="tx"/>
                    </a:ext>
                  </a:extLst>
                </a:hlinkClick>
              </a:rPr>
              <a:t>L1</a:t>
            </a:r>
            <a:r>
              <a:rPr b="1" lang="en" sz="1800">
                <a:solidFill>
                  <a:srgbClr val="9E9E9E"/>
                </a:solidFill>
                <a:latin typeface="Hepta Slab"/>
                <a:ea typeface="Hepta Slab"/>
                <a:cs typeface="Hepta Slab"/>
                <a:sym typeface="Hepta Slab"/>
              </a:rPr>
              <a:t>7</a:t>
            </a:r>
            <a:endParaRPr b="1" sz="1800">
              <a:solidFill>
                <a:srgbClr val="9E9E9E"/>
              </a:solidFill>
              <a:latin typeface="Hepta Slab"/>
              <a:ea typeface="Hepta Slab"/>
              <a:cs typeface="Hepta Slab"/>
              <a:sym typeface="Hepta Slab"/>
            </a:endParaRPr>
          </a:p>
        </p:txBody>
      </p:sp>
      <p:sp>
        <p:nvSpPr>
          <p:cNvPr id="189" name="Google Shape;189;p32">
            <a:hlinkClick action="ppaction://hlinksldjump" r:id="rId70"/>
          </p:cNvPr>
          <p:cNvSpPr txBox="1"/>
          <p:nvPr/>
        </p:nvSpPr>
        <p:spPr>
          <a:xfrm>
            <a:off x="3705525"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71">
                  <a:extLst>
                    <a:ext uri="{A12FA001-AC4F-418D-AE19-62706E023703}">
                      <ahyp:hlinkClr val="tx"/>
                    </a:ext>
                  </a:extLst>
                </a:hlinkClick>
              </a:rPr>
              <a:t>L1</a:t>
            </a:r>
            <a:r>
              <a:rPr b="1" lang="en" sz="1800">
                <a:solidFill>
                  <a:srgbClr val="9E9E9E"/>
                </a:solidFill>
                <a:latin typeface="Hepta Slab"/>
                <a:ea typeface="Hepta Slab"/>
                <a:cs typeface="Hepta Slab"/>
                <a:sym typeface="Hepta Slab"/>
              </a:rPr>
              <a:t>8</a:t>
            </a:r>
            <a:endParaRPr b="1" sz="1800">
              <a:solidFill>
                <a:srgbClr val="9E9E9E"/>
              </a:solidFill>
              <a:latin typeface="Hepta Slab"/>
              <a:ea typeface="Hepta Slab"/>
              <a:cs typeface="Hepta Slab"/>
              <a:sym typeface="Hepta Slab"/>
            </a:endParaRPr>
          </a:p>
        </p:txBody>
      </p:sp>
      <p:sp>
        <p:nvSpPr>
          <p:cNvPr id="190" name="Google Shape;190;p32">
            <a:hlinkClick action="ppaction://hlinksldjump" r:id="rId72"/>
          </p:cNvPr>
          <p:cNvSpPr txBox="1"/>
          <p:nvPr/>
        </p:nvSpPr>
        <p:spPr>
          <a:xfrm>
            <a:off x="4464775"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9E9E9E"/>
                </a:solidFill>
                <a:latin typeface="Hepta Slab"/>
                <a:ea typeface="Hepta Slab"/>
                <a:cs typeface="Hepta Slab"/>
                <a:sym typeface="Hepta Slab"/>
                <a:hlinkClick action="ppaction://hlinksldjump" r:id="rId73">
                  <a:extLst>
                    <a:ext uri="{A12FA001-AC4F-418D-AE19-62706E023703}">
                      <ahyp:hlinkClr val="tx"/>
                    </a:ext>
                  </a:extLst>
                </a:hlinkClick>
              </a:rPr>
              <a:t>L1</a:t>
            </a:r>
            <a:r>
              <a:rPr b="1" lang="en" sz="1800">
                <a:solidFill>
                  <a:srgbClr val="9E9E9E"/>
                </a:solidFill>
                <a:latin typeface="Hepta Slab"/>
                <a:ea typeface="Hepta Slab"/>
                <a:cs typeface="Hepta Slab"/>
                <a:sym typeface="Hepta Slab"/>
              </a:rPr>
              <a:t>9</a:t>
            </a:r>
            <a:endParaRPr b="1" sz="1800">
              <a:solidFill>
                <a:srgbClr val="9E9E9E"/>
              </a:solidFill>
              <a:latin typeface="Hepta Slab"/>
              <a:ea typeface="Hepta Slab"/>
              <a:cs typeface="Hepta Slab"/>
              <a:sym typeface="Hepta Slab"/>
            </a:endParaRPr>
          </a:p>
        </p:txBody>
      </p:sp>
      <p:sp>
        <p:nvSpPr>
          <p:cNvPr id="191" name="Google Shape;191;p32">
            <a:hlinkClick action="ppaction://hlinksldjump" r:id="rId74"/>
          </p:cNvPr>
          <p:cNvSpPr txBox="1"/>
          <p:nvPr/>
        </p:nvSpPr>
        <p:spPr>
          <a:xfrm>
            <a:off x="5224025"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9E9E9E"/>
                </a:solidFill>
                <a:latin typeface="Hepta Slab"/>
                <a:ea typeface="Hepta Slab"/>
                <a:cs typeface="Hepta Slab"/>
                <a:sym typeface="Hepta Slab"/>
                <a:hlinkClick action="ppaction://hlinksldjump" r:id="rId75">
                  <a:extLst>
                    <a:ext uri="{A12FA001-AC4F-418D-AE19-62706E023703}">
                      <ahyp:hlinkClr val="tx"/>
                    </a:ext>
                  </a:extLst>
                </a:hlinkClick>
              </a:rPr>
              <a:t>L</a:t>
            </a:r>
            <a:r>
              <a:rPr b="1" lang="en" sz="1700" u="sng">
                <a:solidFill>
                  <a:srgbClr val="9E9E9E"/>
                </a:solidFill>
                <a:latin typeface="Hepta Slab"/>
                <a:ea typeface="Hepta Slab"/>
                <a:cs typeface="Hepta Slab"/>
                <a:sym typeface="Hepta Slab"/>
                <a:hlinkClick action="ppaction://hlinksldjump" r:id="rId76">
                  <a:extLst>
                    <a:ext uri="{A12FA001-AC4F-418D-AE19-62706E023703}">
                      <ahyp:hlinkClr val="tx"/>
                    </a:ext>
                  </a:extLst>
                </a:hlinkClick>
              </a:rPr>
              <a:t>20</a:t>
            </a:r>
            <a:endParaRPr b="1" sz="1700">
              <a:solidFill>
                <a:srgbClr val="9E9E9E"/>
              </a:solidFill>
              <a:latin typeface="Hepta Slab"/>
              <a:ea typeface="Hepta Slab"/>
              <a:cs typeface="Hepta Slab"/>
              <a:sym typeface="Hepta Slab"/>
            </a:endParaRPr>
          </a:p>
        </p:txBody>
      </p:sp>
      <p:sp>
        <p:nvSpPr>
          <p:cNvPr id="192" name="Google Shape;192;p32">
            <a:hlinkClick action="ppaction://hlinksldjump" r:id="rId77"/>
          </p:cNvPr>
          <p:cNvSpPr txBox="1"/>
          <p:nvPr/>
        </p:nvSpPr>
        <p:spPr>
          <a:xfrm>
            <a:off x="6028500" y="36153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9E9E9E"/>
                </a:solidFill>
                <a:latin typeface="Hepta Slab"/>
                <a:ea typeface="Hepta Slab"/>
                <a:cs typeface="Hepta Slab"/>
                <a:sym typeface="Hepta Slab"/>
                <a:hlinkClick action="ppaction://hlinksldjump" r:id="rId78">
                  <a:extLst>
                    <a:ext uri="{A12FA001-AC4F-418D-AE19-62706E023703}">
                      <ahyp:hlinkClr val="tx"/>
                    </a:ext>
                  </a:extLst>
                </a:hlinkClick>
              </a:rPr>
              <a:t>L21</a:t>
            </a:r>
            <a:endParaRPr b="1" sz="1700">
              <a:solidFill>
                <a:srgbClr val="9E9E9E"/>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96" name="Shape 196"/>
        <p:cNvGrpSpPr/>
        <p:nvPr/>
      </p:nvGrpSpPr>
      <p:grpSpPr>
        <a:xfrm>
          <a:off x="0" y="0"/>
          <a:ext cx="0" cy="0"/>
          <a:chOff x="0" y="0"/>
          <a:chExt cx="0" cy="0"/>
        </a:xfrm>
      </p:grpSpPr>
      <p:sp>
        <p:nvSpPr>
          <p:cNvPr id="197" name="Google Shape;197;p33"/>
          <p:cNvSpPr txBox="1"/>
          <p:nvPr>
            <p:ph type="ctrTitle"/>
          </p:nvPr>
        </p:nvSpPr>
        <p:spPr>
          <a:xfrm>
            <a:off x="2112400" y="1634250"/>
            <a:ext cx="53889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Making Multiples of 100</a:t>
            </a:r>
            <a:endParaRPr sz="4400">
              <a:latin typeface="Hepta Slab"/>
              <a:ea typeface="Hepta Slab"/>
              <a:cs typeface="Hepta Slab"/>
              <a:sym typeface="Hepta Slab"/>
            </a:endParaRPr>
          </a:p>
        </p:txBody>
      </p:sp>
      <p:sp>
        <p:nvSpPr>
          <p:cNvPr id="198" name="Google Shape;198;p33"/>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compose hundreds using tens</a:t>
            </a:r>
            <a:endParaRPr>
              <a:latin typeface="Quicksand"/>
              <a:ea typeface="Quicksand"/>
              <a:cs typeface="Quicksand"/>
              <a:sym typeface="Quicksand"/>
            </a:endParaRPr>
          </a:p>
        </p:txBody>
      </p:sp>
      <p:sp>
        <p:nvSpPr>
          <p:cNvPr id="199" name="Google Shape;199;p33"/>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2.NBT.A.1.A. 2.NBT.A.1.B, 2.NBT.A.2</a:t>
            </a:r>
            <a:endParaRPr sz="1100">
              <a:latin typeface="Quicksand"/>
              <a:ea typeface="Quicksand"/>
              <a:cs typeface="Quicksand"/>
              <a:sym typeface="Quicksand"/>
            </a:endParaRPr>
          </a:p>
        </p:txBody>
      </p:sp>
      <p:sp>
        <p:nvSpPr>
          <p:cNvPr id="201" name="Google Shape;201;p33"/>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4"/>
          <p:cNvSpPr/>
          <p:nvPr/>
        </p:nvSpPr>
        <p:spPr>
          <a:xfrm rot="-788542">
            <a:off x="784368" y="1457813"/>
            <a:ext cx="2677119" cy="140292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08" name="Google Shape;208;p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9" name="Google Shape;209;p34"/>
          <p:cNvSpPr txBox="1"/>
          <p:nvPr>
            <p:ph type="ctrTitle"/>
          </p:nvPr>
        </p:nvSpPr>
        <p:spPr>
          <a:xfrm>
            <a:off x="475550" y="397001"/>
            <a:ext cx="7772400" cy="122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True or False: Less Than or Equal to 100</a:t>
            </a:r>
            <a:endParaRPr b="0" sz="2600">
              <a:solidFill>
                <a:srgbClr val="666666"/>
              </a:solidFill>
              <a:latin typeface="Hepta Slab"/>
              <a:ea typeface="Hepta Slab"/>
              <a:cs typeface="Hepta Slab"/>
              <a:sym typeface="Hepta Slab"/>
            </a:endParaRPr>
          </a:p>
          <a:p>
            <a:pPr indent="0" lvl="0" marL="0" rtl="0" algn="l">
              <a:spcBef>
                <a:spcPts val="0"/>
              </a:spcBef>
              <a:spcAft>
                <a:spcPts val="0"/>
              </a:spcAft>
              <a:buNone/>
            </a:pPr>
            <a:r>
              <a:t/>
            </a:r>
            <a:endParaRPr b="0" sz="2700">
              <a:solidFill>
                <a:srgbClr val="666666"/>
              </a:solidFill>
              <a:latin typeface="Hepta Slab"/>
              <a:ea typeface="Hepta Slab"/>
              <a:cs typeface="Hepta Slab"/>
              <a:sym typeface="Hepta Slab"/>
            </a:endParaRPr>
          </a:p>
        </p:txBody>
      </p:sp>
      <p:sp>
        <p:nvSpPr>
          <p:cNvPr id="210" name="Google Shape;210;p34"/>
          <p:cNvSpPr txBox="1"/>
          <p:nvPr/>
        </p:nvSpPr>
        <p:spPr>
          <a:xfrm rot="-1033835">
            <a:off x="1238318" y="18519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a:t>
            </a:r>
            <a:r>
              <a:rPr lang="en"/>
              <a:t>statement</a:t>
            </a:r>
            <a:r>
              <a:rPr lang="en"/>
              <a:t> true or false?</a:t>
            </a:r>
            <a:endParaRPr/>
          </a:p>
        </p:txBody>
      </p:sp>
      <p:sp>
        <p:nvSpPr>
          <p:cNvPr id="211" name="Google Shape;211;p34"/>
          <p:cNvSpPr/>
          <p:nvPr/>
        </p:nvSpPr>
        <p:spPr>
          <a:xfrm rot="800784">
            <a:off x="5979383" y="3067990"/>
            <a:ext cx="2677205" cy="1402926"/>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4"/>
          <p:cNvSpPr txBox="1"/>
          <p:nvPr/>
        </p:nvSpPr>
        <p:spPr>
          <a:xfrm rot="555570">
            <a:off x="6433301" y="3407270"/>
            <a:ext cx="1769355" cy="72436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pic>
        <p:nvPicPr>
          <p:cNvPr id="213" name="Google Shape;213;p34"/>
          <p:cNvPicPr preferRelativeResize="0"/>
          <p:nvPr/>
        </p:nvPicPr>
        <p:blipFill>
          <a:blip r:embed="rId3">
            <a:alphaModFix/>
          </a:blip>
          <a:stretch>
            <a:fillRect/>
          </a:stretch>
        </p:blipFill>
        <p:spPr>
          <a:xfrm>
            <a:off x="3412750" y="2437300"/>
            <a:ext cx="2440775" cy="753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5"/>
          <p:cNvSpPr/>
          <p:nvPr/>
        </p:nvSpPr>
        <p:spPr>
          <a:xfrm rot="-788542">
            <a:off x="784368" y="1457813"/>
            <a:ext cx="2677119" cy="140292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20" name="Google Shape;220;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1" name="Google Shape;221;p35"/>
          <p:cNvSpPr txBox="1"/>
          <p:nvPr>
            <p:ph type="ctrTitle"/>
          </p:nvPr>
        </p:nvSpPr>
        <p:spPr>
          <a:xfrm>
            <a:off x="475550" y="397001"/>
            <a:ext cx="7772400" cy="122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True or False: Less Than or Equal to 100</a:t>
            </a:r>
            <a:endParaRPr b="0" sz="2600">
              <a:solidFill>
                <a:srgbClr val="666666"/>
              </a:solidFill>
              <a:latin typeface="Hepta Slab"/>
              <a:ea typeface="Hepta Slab"/>
              <a:cs typeface="Hepta Slab"/>
              <a:sym typeface="Hepta Slab"/>
            </a:endParaRPr>
          </a:p>
          <a:p>
            <a:pPr indent="0" lvl="0" marL="0" rtl="0" algn="l">
              <a:spcBef>
                <a:spcPts val="0"/>
              </a:spcBef>
              <a:spcAft>
                <a:spcPts val="0"/>
              </a:spcAft>
              <a:buNone/>
            </a:pPr>
            <a:r>
              <a:t/>
            </a:r>
            <a:endParaRPr b="0" sz="2700">
              <a:solidFill>
                <a:srgbClr val="666666"/>
              </a:solidFill>
              <a:latin typeface="Hepta Slab"/>
              <a:ea typeface="Hepta Slab"/>
              <a:cs typeface="Hepta Slab"/>
              <a:sym typeface="Hepta Slab"/>
            </a:endParaRPr>
          </a:p>
        </p:txBody>
      </p:sp>
      <p:sp>
        <p:nvSpPr>
          <p:cNvPr id="222" name="Google Shape;222;p35"/>
          <p:cNvSpPr txBox="1"/>
          <p:nvPr/>
        </p:nvSpPr>
        <p:spPr>
          <a:xfrm rot="-1033835">
            <a:off x="1238318" y="18519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sp>
        <p:nvSpPr>
          <p:cNvPr id="223" name="Google Shape;223;p35"/>
          <p:cNvSpPr/>
          <p:nvPr/>
        </p:nvSpPr>
        <p:spPr>
          <a:xfrm rot="800784">
            <a:off x="5979383" y="3067990"/>
            <a:ext cx="2677205" cy="1402926"/>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5"/>
          <p:cNvSpPr txBox="1"/>
          <p:nvPr/>
        </p:nvSpPr>
        <p:spPr>
          <a:xfrm rot="555570">
            <a:off x="6433301" y="3407270"/>
            <a:ext cx="1769355" cy="72436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pic>
        <p:nvPicPr>
          <p:cNvPr id="225" name="Google Shape;225;p35"/>
          <p:cNvPicPr preferRelativeResize="0"/>
          <p:nvPr/>
        </p:nvPicPr>
        <p:blipFill>
          <a:blip r:embed="rId3">
            <a:alphaModFix/>
          </a:blip>
          <a:stretch>
            <a:fillRect/>
          </a:stretch>
        </p:blipFill>
        <p:spPr>
          <a:xfrm>
            <a:off x="3306350" y="2485075"/>
            <a:ext cx="2441250" cy="661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6"/>
          <p:cNvSpPr/>
          <p:nvPr/>
        </p:nvSpPr>
        <p:spPr>
          <a:xfrm rot="-788542">
            <a:off x="784368" y="1457813"/>
            <a:ext cx="2677119" cy="140292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32" name="Google Shape;232;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33" name="Google Shape;233;p36"/>
          <p:cNvSpPr txBox="1"/>
          <p:nvPr>
            <p:ph type="ctrTitle"/>
          </p:nvPr>
        </p:nvSpPr>
        <p:spPr>
          <a:xfrm>
            <a:off x="475550" y="397001"/>
            <a:ext cx="7772400" cy="122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True or False: Less Than or Equal to 100</a:t>
            </a:r>
            <a:endParaRPr b="0" sz="2600">
              <a:solidFill>
                <a:srgbClr val="666666"/>
              </a:solidFill>
              <a:latin typeface="Hepta Slab"/>
              <a:ea typeface="Hepta Slab"/>
              <a:cs typeface="Hepta Slab"/>
              <a:sym typeface="Hepta Slab"/>
            </a:endParaRPr>
          </a:p>
          <a:p>
            <a:pPr indent="0" lvl="0" marL="0" rtl="0" algn="l">
              <a:spcBef>
                <a:spcPts val="0"/>
              </a:spcBef>
              <a:spcAft>
                <a:spcPts val="0"/>
              </a:spcAft>
              <a:buNone/>
            </a:pPr>
            <a:r>
              <a:t/>
            </a:r>
            <a:endParaRPr b="0" sz="2700">
              <a:solidFill>
                <a:srgbClr val="666666"/>
              </a:solidFill>
              <a:latin typeface="Hepta Slab"/>
              <a:ea typeface="Hepta Slab"/>
              <a:cs typeface="Hepta Slab"/>
              <a:sym typeface="Hepta Slab"/>
            </a:endParaRPr>
          </a:p>
        </p:txBody>
      </p:sp>
      <p:sp>
        <p:nvSpPr>
          <p:cNvPr id="234" name="Google Shape;234;p36"/>
          <p:cNvSpPr txBox="1"/>
          <p:nvPr/>
        </p:nvSpPr>
        <p:spPr>
          <a:xfrm rot="-1033835">
            <a:off x="1238318" y="18519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sp>
        <p:nvSpPr>
          <p:cNvPr id="235" name="Google Shape;235;p36"/>
          <p:cNvSpPr/>
          <p:nvPr/>
        </p:nvSpPr>
        <p:spPr>
          <a:xfrm rot="800784">
            <a:off x="5979383" y="3067990"/>
            <a:ext cx="2677205" cy="1402926"/>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6"/>
          <p:cNvSpPr txBox="1"/>
          <p:nvPr/>
        </p:nvSpPr>
        <p:spPr>
          <a:xfrm rot="555570">
            <a:off x="6433301" y="3407270"/>
            <a:ext cx="1769355" cy="72436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pic>
        <p:nvPicPr>
          <p:cNvPr id="237" name="Google Shape;237;p36"/>
          <p:cNvPicPr preferRelativeResize="0"/>
          <p:nvPr/>
        </p:nvPicPr>
        <p:blipFill>
          <a:blip r:embed="rId3">
            <a:alphaModFix/>
          </a:blip>
          <a:stretch>
            <a:fillRect/>
          </a:stretch>
        </p:blipFill>
        <p:spPr>
          <a:xfrm>
            <a:off x="3585875" y="2464800"/>
            <a:ext cx="2031425" cy="597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7"/>
          <p:cNvSpPr/>
          <p:nvPr/>
        </p:nvSpPr>
        <p:spPr>
          <a:xfrm rot="-788542">
            <a:off x="784368" y="1457813"/>
            <a:ext cx="2677119" cy="140292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44" name="Google Shape;244;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45" name="Google Shape;245;p37"/>
          <p:cNvSpPr txBox="1"/>
          <p:nvPr>
            <p:ph type="ctrTitle"/>
          </p:nvPr>
        </p:nvSpPr>
        <p:spPr>
          <a:xfrm>
            <a:off x="475550" y="397001"/>
            <a:ext cx="7772400" cy="122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True or False: Less Than or Equal to 100</a:t>
            </a:r>
            <a:endParaRPr b="0" sz="2600">
              <a:solidFill>
                <a:srgbClr val="666666"/>
              </a:solidFill>
              <a:latin typeface="Hepta Slab"/>
              <a:ea typeface="Hepta Slab"/>
              <a:cs typeface="Hepta Slab"/>
              <a:sym typeface="Hepta Slab"/>
            </a:endParaRPr>
          </a:p>
          <a:p>
            <a:pPr indent="0" lvl="0" marL="0" rtl="0" algn="l">
              <a:spcBef>
                <a:spcPts val="0"/>
              </a:spcBef>
              <a:spcAft>
                <a:spcPts val="0"/>
              </a:spcAft>
              <a:buNone/>
            </a:pPr>
            <a:r>
              <a:t/>
            </a:r>
            <a:endParaRPr b="0" sz="2700">
              <a:solidFill>
                <a:srgbClr val="666666"/>
              </a:solidFill>
              <a:latin typeface="Hepta Slab"/>
              <a:ea typeface="Hepta Slab"/>
              <a:cs typeface="Hepta Slab"/>
              <a:sym typeface="Hepta Slab"/>
            </a:endParaRPr>
          </a:p>
        </p:txBody>
      </p:sp>
      <p:sp>
        <p:nvSpPr>
          <p:cNvPr id="246" name="Google Shape;246;p37"/>
          <p:cNvSpPr txBox="1"/>
          <p:nvPr/>
        </p:nvSpPr>
        <p:spPr>
          <a:xfrm rot="-1033835">
            <a:off x="1238318" y="1851995"/>
            <a:ext cx="1769306" cy="72429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sp>
        <p:nvSpPr>
          <p:cNvPr id="247" name="Google Shape;247;p37"/>
          <p:cNvSpPr/>
          <p:nvPr/>
        </p:nvSpPr>
        <p:spPr>
          <a:xfrm rot="800784">
            <a:off x="5979383" y="3067990"/>
            <a:ext cx="2677205" cy="1402926"/>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7"/>
          <p:cNvSpPr txBox="1"/>
          <p:nvPr/>
        </p:nvSpPr>
        <p:spPr>
          <a:xfrm rot="555570">
            <a:off x="6433301" y="3407270"/>
            <a:ext cx="1769355" cy="72436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pic>
        <p:nvPicPr>
          <p:cNvPr id="249" name="Google Shape;249;p37"/>
          <p:cNvPicPr preferRelativeResize="0"/>
          <p:nvPr/>
        </p:nvPicPr>
        <p:blipFill>
          <a:blip r:embed="rId3">
            <a:alphaModFix/>
          </a:blip>
          <a:stretch>
            <a:fillRect/>
          </a:stretch>
        </p:blipFill>
        <p:spPr>
          <a:xfrm>
            <a:off x="3324675" y="2473950"/>
            <a:ext cx="2794900" cy="551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8"/>
          <p:cNvSpPr txBox="1"/>
          <p:nvPr>
            <p:ph type="ctrTitle"/>
          </p:nvPr>
        </p:nvSpPr>
        <p:spPr>
          <a:xfrm>
            <a:off x="685800" y="3304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Making Hundreds Using Tens</a:t>
            </a:r>
            <a:endParaRPr b="0" sz="3000">
              <a:solidFill>
                <a:srgbClr val="666666"/>
              </a:solidFill>
              <a:latin typeface="Hepta Slab"/>
              <a:ea typeface="Hepta Slab"/>
              <a:cs typeface="Hepta Slab"/>
              <a:sym typeface="Hepta Slab"/>
            </a:endParaRPr>
          </a:p>
        </p:txBody>
      </p:sp>
      <p:sp>
        <p:nvSpPr>
          <p:cNvPr id="255" name="Google Shape;255;p3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56" name="Google Shape;256;p38"/>
          <p:cNvSpPr txBox="1"/>
          <p:nvPr/>
        </p:nvSpPr>
        <p:spPr>
          <a:xfrm>
            <a:off x="482700" y="1201750"/>
            <a:ext cx="42618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1. Use your base-ten blocks to show this number.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How many tens? _______</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b. How many hundreds? _____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c. Write it as a three-digit number. ____</a:t>
            </a:r>
            <a:endParaRPr sz="1500">
              <a:latin typeface="Quicksand"/>
              <a:ea typeface="Quicksand"/>
              <a:cs typeface="Quicksand"/>
              <a:sym typeface="Quicksand"/>
            </a:endParaRPr>
          </a:p>
        </p:txBody>
      </p:sp>
      <p:sp>
        <p:nvSpPr>
          <p:cNvPr id="257" name="Google Shape;257;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258" name="Google Shape;258;p38"/>
          <p:cNvPicPr preferRelativeResize="0"/>
          <p:nvPr/>
        </p:nvPicPr>
        <p:blipFill>
          <a:blip r:embed="rId3">
            <a:alphaModFix/>
          </a:blip>
          <a:stretch>
            <a:fillRect/>
          </a:stretch>
        </p:blipFill>
        <p:spPr>
          <a:xfrm>
            <a:off x="1470950" y="1726948"/>
            <a:ext cx="1562100" cy="1514475"/>
          </a:xfrm>
          <a:prstGeom prst="rect">
            <a:avLst/>
          </a:prstGeom>
          <a:noFill/>
          <a:ln cap="flat" cmpd="sng" w="19050">
            <a:solidFill>
              <a:schemeClr val="dk2"/>
            </a:solidFill>
            <a:prstDash val="solid"/>
            <a:round/>
            <a:headEnd len="sm" w="sm" type="none"/>
            <a:tailEnd len="sm" w="sm" type="none"/>
          </a:ln>
        </p:spPr>
      </p:pic>
      <p:sp>
        <p:nvSpPr>
          <p:cNvPr id="259" name="Google Shape;259;p38"/>
          <p:cNvSpPr txBox="1"/>
          <p:nvPr/>
        </p:nvSpPr>
        <p:spPr>
          <a:xfrm>
            <a:off x="4483550" y="1479438"/>
            <a:ext cx="42618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a:t>
            </a:r>
            <a:r>
              <a:rPr lang="en" sz="1500">
                <a:latin typeface="Quicksand"/>
                <a:ea typeface="Quicksand"/>
                <a:cs typeface="Quicksand"/>
                <a:sym typeface="Quicksand"/>
              </a:rPr>
              <a:t>. Use your base-ten blocks to show this number.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How many tens? _______</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b. How many hundreds? _____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c. Write it as a three-digit number. ____</a:t>
            </a:r>
            <a:endParaRPr sz="1500">
              <a:latin typeface="Quicksand"/>
              <a:ea typeface="Quicksand"/>
              <a:cs typeface="Quicksand"/>
              <a:sym typeface="Quicksand"/>
            </a:endParaRPr>
          </a:p>
        </p:txBody>
      </p:sp>
      <p:pic>
        <p:nvPicPr>
          <p:cNvPr id="260" name="Google Shape;260;p38"/>
          <p:cNvPicPr preferRelativeResize="0"/>
          <p:nvPr/>
        </p:nvPicPr>
        <p:blipFill>
          <a:blip r:embed="rId4">
            <a:alphaModFix/>
          </a:blip>
          <a:stretch>
            <a:fillRect/>
          </a:stretch>
        </p:blipFill>
        <p:spPr>
          <a:xfrm>
            <a:off x="5791900" y="2056613"/>
            <a:ext cx="1790700" cy="1030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9"/>
          <p:cNvSpPr txBox="1"/>
          <p:nvPr>
            <p:ph type="ctrTitle"/>
          </p:nvPr>
        </p:nvSpPr>
        <p:spPr>
          <a:xfrm>
            <a:off x="685800" y="3304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Making Hundreds Using Tens</a:t>
            </a:r>
            <a:endParaRPr b="0" sz="3000">
              <a:solidFill>
                <a:srgbClr val="666666"/>
              </a:solidFill>
              <a:latin typeface="Hepta Slab"/>
              <a:ea typeface="Hepta Slab"/>
              <a:cs typeface="Hepta Slab"/>
              <a:sym typeface="Hepta Slab"/>
            </a:endParaRPr>
          </a:p>
        </p:txBody>
      </p:sp>
      <p:sp>
        <p:nvSpPr>
          <p:cNvPr id="266" name="Google Shape;266;p3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67" name="Google Shape;267;p39"/>
          <p:cNvSpPr txBox="1"/>
          <p:nvPr/>
        </p:nvSpPr>
        <p:spPr>
          <a:xfrm>
            <a:off x="482700" y="1201750"/>
            <a:ext cx="42618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4</a:t>
            </a:r>
            <a:r>
              <a:rPr lang="en" sz="1500">
                <a:latin typeface="Quicksand"/>
                <a:ea typeface="Quicksand"/>
                <a:cs typeface="Quicksand"/>
                <a:sym typeface="Quicksand"/>
              </a:rPr>
              <a:t>. Use your base-ten blocks to show this number.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How many tens? _______</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b. How many hundreds? _____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c. Write it as a three-digit number. ____</a:t>
            </a:r>
            <a:endParaRPr sz="1500">
              <a:latin typeface="Quicksand"/>
              <a:ea typeface="Quicksand"/>
              <a:cs typeface="Quicksand"/>
              <a:sym typeface="Quicksand"/>
            </a:endParaRPr>
          </a:p>
        </p:txBody>
      </p:sp>
      <p:sp>
        <p:nvSpPr>
          <p:cNvPr id="268" name="Google Shape;268;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269" name="Google Shape;269;p39"/>
          <p:cNvSpPr txBox="1"/>
          <p:nvPr/>
        </p:nvSpPr>
        <p:spPr>
          <a:xfrm>
            <a:off x="4483550" y="1479438"/>
            <a:ext cx="4261800" cy="21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4</a:t>
            </a:r>
            <a:r>
              <a:rPr lang="en" sz="1500">
                <a:latin typeface="Quicksand"/>
                <a:ea typeface="Quicksand"/>
                <a:cs typeface="Quicksand"/>
                <a:sym typeface="Quicksand"/>
              </a:rPr>
              <a:t>. Use your base-ten blocks to show this number.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How many tens? _______</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b. How many hundreds? _____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c. Write it as a three-digit number. ____</a:t>
            </a:r>
            <a:endParaRPr sz="1500">
              <a:latin typeface="Quicksand"/>
              <a:ea typeface="Quicksand"/>
              <a:cs typeface="Quicksand"/>
              <a:sym typeface="Quicksand"/>
            </a:endParaRPr>
          </a:p>
        </p:txBody>
      </p:sp>
      <p:pic>
        <p:nvPicPr>
          <p:cNvPr id="270" name="Google Shape;270;p39"/>
          <p:cNvPicPr preferRelativeResize="0"/>
          <p:nvPr/>
        </p:nvPicPr>
        <p:blipFill>
          <a:blip r:embed="rId3">
            <a:alphaModFix/>
          </a:blip>
          <a:stretch>
            <a:fillRect/>
          </a:stretch>
        </p:blipFill>
        <p:spPr>
          <a:xfrm>
            <a:off x="951475" y="1845575"/>
            <a:ext cx="2114180" cy="1452350"/>
          </a:xfrm>
          <a:prstGeom prst="rect">
            <a:avLst/>
          </a:prstGeom>
          <a:noFill/>
          <a:ln cap="flat" cmpd="sng" w="19050">
            <a:solidFill>
              <a:schemeClr val="dk2"/>
            </a:solidFill>
            <a:prstDash val="solid"/>
            <a:round/>
            <a:headEnd len="sm" w="sm" type="none"/>
            <a:tailEnd len="sm" w="sm" type="none"/>
          </a:ln>
        </p:spPr>
      </p:pic>
      <p:pic>
        <p:nvPicPr>
          <p:cNvPr id="271" name="Google Shape;271;p39"/>
          <p:cNvPicPr preferRelativeResize="0"/>
          <p:nvPr/>
        </p:nvPicPr>
        <p:blipFill>
          <a:blip r:embed="rId4">
            <a:alphaModFix/>
          </a:blip>
          <a:stretch>
            <a:fillRect/>
          </a:stretch>
        </p:blipFill>
        <p:spPr>
          <a:xfrm>
            <a:off x="5387750" y="2224075"/>
            <a:ext cx="2028825" cy="695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0"/>
          <p:cNvSpPr txBox="1"/>
          <p:nvPr>
            <p:ph type="ctrTitle"/>
          </p:nvPr>
        </p:nvSpPr>
        <p:spPr>
          <a:xfrm>
            <a:off x="685800" y="359053"/>
            <a:ext cx="77724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 How Many Hundreds?</a:t>
            </a:r>
            <a:endParaRPr b="0" sz="3000">
              <a:solidFill>
                <a:srgbClr val="666666"/>
              </a:solidFill>
              <a:latin typeface="Hepta Slab"/>
              <a:ea typeface="Hepta Slab"/>
              <a:cs typeface="Hepta Slab"/>
              <a:sym typeface="Hepta Slab"/>
            </a:endParaRPr>
          </a:p>
        </p:txBody>
      </p:sp>
      <p:sp>
        <p:nvSpPr>
          <p:cNvPr id="277" name="Google Shape;277;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278" name="Google Shape;278;p40"/>
          <p:cNvPicPr preferRelativeResize="0"/>
          <p:nvPr/>
        </p:nvPicPr>
        <p:blipFill>
          <a:blip r:embed="rId3">
            <a:alphaModFix/>
          </a:blip>
          <a:stretch>
            <a:fillRect/>
          </a:stretch>
        </p:blipFill>
        <p:spPr>
          <a:xfrm>
            <a:off x="1582675" y="1016950"/>
            <a:ext cx="6096424" cy="3604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1"/>
          <p:cNvSpPr txBox="1"/>
          <p:nvPr>
            <p:ph type="ctrTitle"/>
          </p:nvPr>
        </p:nvSpPr>
        <p:spPr>
          <a:xfrm>
            <a:off x="685800" y="564953"/>
            <a:ext cx="7772400" cy="65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666666"/>
                </a:solidFill>
                <a:latin typeface="Hepta Slab"/>
                <a:ea typeface="Hepta Slab"/>
                <a:cs typeface="Hepta Slab"/>
                <a:sym typeface="Hepta Slab"/>
              </a:rPr>
              <a:t>What Do You Know About:</a:t>
            </a:r>
            <a:endParaRPr b="0" sz="2900">
              <a:solidFill>
                <a:srgbClr val="666666"/>
              </a:solidFill>
              <a:latin typeface="Hepta Slab"/>
              <a:ea typeface="Hepta Slab"/>
              <a:cs typeface="Hepta Slab"/>
              <a:sym typeface="Hepta Slab"/>
            </a:endParaRPr>
          </a:p>
        </p:txBody>
      </p:sp>
      <p:sp>
        <p:nvSpPr>
          <p:cNvPr id="284" name="Google Shape;284;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pic>
        <p:nvPicPr>
          <p:cNvPr id="285" name="Google Shape;285;p41"/>
          <p:cNvPicPr preferRelativeResize="0"/>
          <p:nvPr/>
        </p:nvPicPr>
        <p:blipFill>
          <a:blip r:embed="rId3">
            <a:alphaModFix/>
          </a:blip>
          <a:stretch>
            <a:fillRect/>
          </a:stretch>
        </p:blipFill>
        <p:spPr>
          <a:xfrm>
            <a:off x="2825150" y="1760999"/>
            <a:ext cx="3995075" cy="2127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2"/>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91" name="Google Shape;291;p42"/>
          <p:cNvSpPr txBox="1"/>
          <p:nvPr/>
        </p:nvSpPr>
        <p:spPr>
          <a:xfrm>
            <a:off x="949450" y="869050"/>
            <a:ext cx="66747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learned that we can count by hundreds, tens, or ones to find total values. If Mai has 200 ones, what other ways could we describe this number?</a:t>
            </a:r>
            <a:endParaRPr sz="2000">
              <a:latin typeface="Quicksand"/>
              <a:ea typeface="Quicksand"/>
              <a:cs typeface="Quicksand"/>
              <a:sym typeface="Quicksand"/>
            </a:endParaRPr>
          </a:p>
        </p:txBody>
      </p:sp>
      <p:pic>
        <p:nvPicPr>
          <p:cNvPr id="292" name="Google Shape;292;p42"/>
          <p:cNvPicPr preferRelativeResize="0"/>
          <p:nvPr/>
        </p:nvPicPr>
        <p:blipFill>
          <a:blip r:embed="rId3">
            <a:alphaModFix/>
          </a:blip>
          <a:stretch>
            <a:fillRect/>
          </a:stretch>
        </p:blipFill>
        <p:spPr>
          <a:xfrm>
            <a:off x="3196825" y="2250500"/>
            <a:ext cx="2501875" cy="2227700"/>
          </a:xfrm>
          <a:prstGeom prst="rect">
            <a:avLst/>
          </a:prstGeom>
          <a:noFill/>
          <a:ln>
            <a:noFill/>
          </a:ln>
        </p:spPr>
      </p:pic>
      <p:sp>
        <p:nvSpPr>
          <p:cNvPr id="293" name="Google Shape;293;p42"/>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97" name="Shape 297"/>
        <p:cNvGrpSpPr/>
        <p:nvPr/>
      </p:nvGrpSpPr>
      <p:grpSpPr>
        <a:xfrm>
          <a:off x="0" y="0"/>
          <a:ext cx="0" cy="0"/>
          <a:chOff x="0" y="0"/>
          <a:chExt cx="0" cy="0"/>
        </a:xfrm>
      </p:grpSpPr>
      <p:sp>
        <p:nvSpPr>
          <p:cNvPr id="298" name="Google Shape;298;p43"/>
          <p:cNvSpPr txBox="1"/>
          <p:nvPr>
            <p:ph type="ctrTitle"/>
          </p:nvPr>
        </p:nvSpPr>
        <p:spPr>
          <a:xfrm>
            <a:off x="554800" y="1091050"/>
            <a:ext cx="7894500" cy="211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latin typeface="Hepta Slab"/>
                <a:ea typeface="Hepta Slab"/>
                <a:cs typeface="Hepta Slab"/>
                <a:sym typeface="Hepta Slab"/>
              </a:rPr>
              <a:t>Representing Three-Digit Numbers</a:t>
            </a:r>
            <a:endParaRPr sz="3800">
              <a:latin typeface="Hepta Slab"/>
              <a:ea typeface="Hepta Slab"/>
              <a:cs typeface="Hepta Slab"/>
              <a:sym typeface="Hepta Slab"/>
            </a:endParaRPr>
          </a:p>
        </p:txBody>
      </p:sp>
      <p:sp>
        <p:nvSpPr>
          <p:cNvPr id="299" name="Google Shape;299;p43"/>
          <p:cNvSpPr txBox="1"/>
          <p:nvPr/>
        </p:nvSpPr>
        <p:spPr>
          <a:xfrm>
            <a:off x="2633900" y="3206850"/>
            <a:ext cx="4673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represent three-digit numbers in different ways.</a:t>
            </a:r>
            <a:endParaRPr>
              <a:latin typeface="Quicksand"/>
              <a:ea typeface="Quicksand"/>
              <a:cs typeface="Quicksand"/>
              <a:sym typeface="Quicksand"/>
            </a:endParaRPr>
          </a:p>
        </p:txBody>
      </p:sp>
      <p:sp>
        <p:nvSpPr>
          <p:cNvPr id="300" name="Google Shape;300;p43"/>
          <p:cNvSpPr/>
          <p:nvPr/>
        </p:nvSpPr>
        <p:spPr>
          <a:xfrm>
            <a:off x="2246727" y="32068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2.NBT.A.3</a:t>
            </a:r>
            <a:endParaRPr sz="1100">
              <a:latin typeface="Quicksand"/>
              <a:ea typeface="Quicksand"/>
              <a:cs typeface="Quicksand"/>
              <a:sym typeface="Quicksand"/>
            </a:endParaRPr>
          </a:p>
        </p:txBody>
      </p:sp>
      <p:sp>
        <p:nvSpPr>
          <p:cNvPr id="302" name="Google Shape;302;p43"/>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4"/>
          <p:cNvSpPr txBox="1"/>
          <p:nvPr>
            <p:ph type="ctrTitle"/>
          </p:nvPr>
        </p:nvSpPr>
        <p:spPr>
          <a:xfrm>
            <a:off x="603275" y="711892"/>
            <a:ext cx="7772400" cy="73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Building Three-Digit Numbers</a:t>
            </a:r>
            <a:endParaRPr b="0" sz="3000">
              <a:solidFill>
                <a:srgbClr val="595959"/>
              </a:solidFill>
              <a:latin typeface="Hepta Slab"/>
              <a:ea typeface="Hepta Slab"/>
              <a:cs typeface="Hepta Slab"/>
              <a:sym typeface="Hepta Slab"/>
            </a:endParaRPr>
          </a:p>
        </p:txBody>
      </p:sp>
      <p:sp>
        <p:nvSpPr>
          <p:cNvPr id="308" name="Google Shape;308;p4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09" name="Google Shape;309;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10" name="Google Shape;310;p44"/>
          <p:cNvPicPr preferRelativeResize="0"/>
          <p:nvPr/>
        </p:nvPicPr>
        <p:blipFill>
          <a:blip r:embed="rId3">
            <a:alphaModFix/>
          </a:blip>
          <a:stretch>
            <a:fillRect/>
          </a:stretch>
        </p:blipFill>
        <p:spPr>
          <a:xfrm>
            <a:off x="3576638" y="1825492"/>
            <a:ext cx="1990725" cy="1866900"/>
          </a:xfrm>
          <a:prstGeom prst="rect">
            <a:avLst/>
          </a:prstGeom>
          <a:noFill/>
          <a:ln cap="flat" cmpd="sng" w="19050">
            <a:solidFill>
              <a:schemeClr val="dk2"/>
            </a:solidFill>
            <a:prstDash val="solid"/>
            <a:round/>
            <a:headEnd len="sm" w="sm" type="none"/>
            <a:tailEnd len="sm" w="sm" type="none"/>
          </a:ln>
        </p:spPr>
      </p:pic>
      <p:grpSp>
        <p:nvGrpSpPr>
          <p:cNvPr id="311" name="Google Shape;311;p44"/>
          <p:cNvGrpSpPr/>
          <p:nvPr/>
        </p:nvGrpSpPr>
        <p:grpSpPr>
          <a:xfrm rot="-801400">
            <a:off x="550911" y="1697856"/>
            <a:ext cx="2343045" cy="950026"/>
            <a:chOff x="522450" y="1769275"/>
            <a:chExt cx="2343168" cy="950076"/>
          </a:xfrm>
        </p:grpSpPr>
        <p:sp>
          <p:nvSpPr>
            <p:cNvPr id="312" name="Google Shape;312;p4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314" name="Google Shape;314;p44"/>
          <p:cNvGrpSpPr/>
          <p:nvPr/>
        </p:nvGrpSpPr>
        <p:grpSpPr>
          <a:xfrm rot="862269">
            <a:off x="6307145" y="1914664"/>
            <a:ext cx="2343148" cy="950068"/>
            <a:chOff x="522450" y="1769275"/>
            <a:chExt cx="2343168" cy="950076"/>
          </a:xfrm>
        </p:grpSpPr>
        <p:sp>
          <p:nvSpPr>
            <p:cNvPr id="315" name="Google Shape;315;p4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5"/>
          <p:cNvSpPr txBox="1"/>
          <p:nvPr>
            <p:ph type="ctrTitle"/>
          </p:nvPr>
        </p:nvSpPr>
        <p:spPr>
          <a:xfrm>
            <a:off x="603275" y="711892"/>
            <a:ext cx="7772400" cy="73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Building Three-Digit Numbers</a:t>
            </a:r>
            <a:endParaRPr b="0" sz="3000">
              <a:solidFill>
                <a:srgbClr val="595959"/>
              </a:solidFill>
              <a:latin typeface="Hepta Slab"/>
              <a:ea typeface="Hepta Slab"/>
              <a:cs typeface="Hepta Slab"/>
              <a:sym typeface="Hepta Slab"/>
            </a:endParaRPr>
          </a:p>
        </p:txBody>
      </p:sp>
      <p:sp>
        <p:nvSpPr>
          <p:cNvPr id="322" name="Google Shape;322;p4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23" name="Google Shape;323;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24" name="Google Shape;324;p45"/>
          <p:cNvGrpSpPr/>
          <p:nvPr/>
        </p:nvGrpSpPr>
        <p:grpSpPr>
          <a:xfrm rot="-801400">
            <a:off x="550911" y="1697856"/>
            <a:ext cx="2343045" cy="950026"/>
            <a:chOff x="522450" y="1769275"/>
            <a:chExt cx="2343168" cy="950076"/>
          </a:xfrm>
        </p:grpSpPr>
        <p:sp>
          <p:nvSpPr>
            <p:cNvPr id="325" name="Google Shape;325;p4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327" name="Google Shape;327;p45"/>
          <p:cNvGrpSpPr/>
          <p:nvPr/>
        </p:nvGrpSpPr>
        <p:grpSpPr>
          <a:xfrm rot="862269">
            <a:off x="6307145" y="1914664"/>
            <a:ext cx="2343148" cy="950068"/>
            <a:chOff x="522450" y="1769275"/>
            <a:chExt cx="2343168" cy="950076"/>
          </a:xfrm>
        </p:grpSpPr>
        <p:sp>
          <p:nvSpPr>
            <p:cNvPr id="328" name="Google Shape;328;p4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330" name="Google Shape;330;p45"/>
          <p:cNvPicPr preferRelativeResize="0"/>
          <p:nvPr/>
        </p:nvPicPr>
        <p:blipFill>
          <a:blip r:embed="rId3">
            <a:alphaModFix/>
          </a:blip>
          <a:stretch>
            <a:fillRect/>
          </a:stretch>
        </p:blipFill>
        <p:spPr>
          <a:xfrm>
            <a:off x="2325325" y="2532054"/>
            <a:ext cx="4206716" cy="169804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6"/>
          <p:cNvSpPr txBox="1"/>
          <p:nvPr>
            <p:ph type="ctrTitle"/>
          </p:nvPr>
        </p:nvSpPr>
        <p:spPr>
          <a:xfrm>
            <a:off x="603275" y="711892"/>
            <a:ext cx="7772400" cy="73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Do You See? Building Three-Digit Numbers</a:t>
            </a:r>
            <a:endParaRPr b="0" sz="3000">
              <a:solidFill>
                <a:srgbClr val="595959"/>
              </a:solidFill>
              <a:latin typeface="Hepta Slab"/>
              <a:ea typeface="Hepta Slab"/>
              <a:cs typeface="Hepta Slab"/>
              <a:sym typeface="Hepta Slab"/>
            </a:endParaRPr>
          </a:p>
        </p:txBody>
      </p:sp>
      <p:sp>
        <p:nvSpPr>
          <p:cNvPr id="336" name="Google Shape;336;p4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37" name="Google Shape;337;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38" name="Google Shape;338;p46"/>
          <p:cNvGrpSpPr/>
          <p:nvPr/>
        </p:nvGrpSpPr>
        <p:grpSpPr>
          <a:xfrm rot="-801400">
            <a:off x="550911" y="1697856"/>
            <a:ext cx="2343045" cy="950026"/>
            <a:chOff x="522450" y="1769275"/>
            <a:chExt cx="2343168" cy="950076"/>
          </a:xfrm>
        </p:grpSpPr>
        <p:sp>
          <p:nvSpPr>
            <p:cNvPr id="339" name="Google Shape;339;p4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341" name="Google Shape;341;p46"/>
          <p:cNvGrpSpPr/>
          <p:nvPr/>
        </p:nvGrpSpPr>
        <p:grpSpPr>
          <a:xfrm rot="862269">
            <a:off x="6307145" y="1914664"/>
            <a:ext cx="2343148" cy="950068"/>
            <a:chOff x="522450" y="1769275"/>
            <a:chExt cx="2343168" cy="950076"/>
          </a:xfrm>
        </p:grpSpPr>
        <p:sp>
          <p:nvSpPr>
            <p:cNvPr id="342" name="Google Shape;342;p4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344" name="Google Shape;344;p46"/>
          <p:cNvPicPr preferRelativeResize="0"/>
          <p:nvPr/>
        </p:nvPicPr>
        <p:blipFill>
          <a:blip r:embed="rId3">
            <a:alphaModFix/>
          </a:blip>
          <a:stretch>
            <a:fillRect/>
          </a:stretch>
        </p:blipFill>
        <p:spPr>
          <a:xfrm>
            <a:off x="1610200" y="2752129"/>
            <a:ext cx="5572125" cy="1619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7"/>
          <p:cNvSpPr txBox="1"/>
          <p:nvPr>
            <p:ph type="ctrTitle"/>
          </p:nvPr>
        </p:nvSpPr>
        <p:spPr>
          <a:xfrm>
            <a:off x="685800" y="13311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Representing 35 Tens</a:t>
            </a:r>
            <a:endParaRPr b="0" sz="3000">
              <a:solidFill>
                <a:srgbClr val="595959"/>
              </a:solidFill>
              <a:latin typeface="Hepta Slab"/>
              <a:ea typeface="Hepta Slab"/>
              <a:cs typeface="Hepta Slab"/>
              <a:sym typeface="Hepta Slab"/>
            </a:endParaRPr>
          </a:p>
        </p:txBody>
      </p:sp>
      <p:sp>
        <p:nvSpPr>
          <p:cNvPr id="350" name="Google Shape;350;p47"/>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51" name="Google Shape;351;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352" name="Google Shape;352;p47"/>
          <p:cNvSpPr txBox="1"/>
          <p:nvPr/>
        </p:nvSpPr>
        <p:spPr>
          <a:xfrm>
            <a:off x="1594100" y="1396050"/>
            <a:ext cx="5804700" cy="23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Livvic"/>
                <a:ea typeface="Livvic"/>
                <a:cs typeface="Livvic"/>
                <a:sym typeface="Livvic"/>
              </a:rPr>
              <a:t>How many base-ten blocks do you have?</a:t>
            </a:r>
            <a:endParaRPr sz="2100">
              <a:latin typeface="Livvic"/>
              <a:ea typeface="Livvic"/>
              <a:cs typeface="Livvic"/>
              <a:sym typeface="Livvic"/>
            </a:endParaRPr>
          </a:p>
          <a:p>
            <a:pPr indent="0" lvl="0" marL="0" rtl="0" algn="l">
              <a:spcBef>
                <a:spcPts val="0"/>
              </a:spcBef>
              <a:spcAft>
                <a:spcPts val="0"/>
              </a:spcAft>
              <a:buNone/>
            </a:pPr>
            <a:r>
              <a:t/>
            </a:r>
            <a:endParaRPr sz="2100">
              <a:latin typeface="Livvic"/>
              <a:ea typeface="Livvic"/>
              <a:cs typeface="Livvic"/>
              <a:sym typeface="Livvic"/>
            </a:endParaRPr>
          </a:p>
          <a:p>
            <a:pPr indent="0" lvl="0" marL="0" rtl="0" algn="l">
              <a:spcBef>
                <a:spcPts val="0"/>
              </a:spcBef>
              <a:spcAft>
                <a:spcPts val="0"/>
              </a:spcAft>
              <a:buNone/>
            </a:pPr>
            <a:r>
              <a:t/>
            </a:r>
            <a:endParaRPr sz="2100">
              <a:latin typeface="Livvic"/>
              <a:ea typeface="Livvic"/>
              <a:cs typeface="Livvic"/>
              <a:sym typeface="Livvic"/>
            </a:endParaRPr>
          </a:p>
          <a:p>
            <a:pPr indent="0" lvl="0" marL="0" rtl="0" algn="l">
              <a:spcBef>
                <a:spcPts val="0"/>
              </a:spcBef>
              <a:spcAft>
                <a:spcPts val="0"/>
              </a:spcAft>
              <a:buNone/>
            </a:pPr>
            <a:r>
              <a:t/>
            </a:r>
            <a:endParaRPr sz="2100">
              <a:latin typeface="Livvic"/>
              <a:ea typeface="Livvic"/>
              <a:cs typeface="Livvic"/>
              <a:sym typeface="Livvic"/>
            </a:endParaRPr>
          </a:p>
          <a:p>
            <a:pPr indent="0" lvl="0" marL="0" rtl="0" algn="l">
              <a:spcBef>
                <a:spcPts val="0"/>
              </a:spcBef>
              <a:spcAft>
                <a:spcPts val="0"/>
              </a:spcAft>
              <a:buNone/>
            </a:pPr>
            <a:r>
              <a:t/>
            </a:r>
            <a:endParaRPr sz="2100">
              <a:latin typeface="Livvic"/>
              <a:ea typeface="Livvic"/>
              <a:cs typeface="Livvic"/>
              <a:sym typeface="Livvic"/>
            </a:endParaRPr>
          </a:p>
          <a:p>
            <a:pPr indent="0" lvl="0" marL="0" rtl="0" algn="l">
              <a:spcBef>
                <a:spcPts val="0"/>
              </a:spcBef>
              <a:spcAft>
                <a:spcPts val="0"/>
              </a:spcAft>
              <a:buNone/>
            </a:pPr>
            <a:r>
              <a:rPr lang="en" sz="2100">
                <a:latin typeface="Livvic"/>
                <a:ea typeface="Livvic"/>
                <a:cs typeface="Livvic"/>
                <a:sym typeface="Livvic"/>
              </a:rPr>
              <a:t> Represent the value with numbers or words. </a:t>
            </a:r>
            <a:endParaRPr sz="2100">
              <a:latin typeface="Livvic"/>
              <a:ea typeface="Livvic"/>
              <a:cs typeface="Livvic"/>
              <a:sym typeface="Livvic"/>
            </a:endParaRPr>
          </a:p>
        </p:txBody>
      </p:sp>
      <p:pic>
        <p:nvPicPr>
          <p:cNvPr id="353" name="Google Shape;353;p47"/>
          <p:cNvPicPr preferRelativeResize="0"/>
          <p:nvPr/>
        </p:nvPicPr>
        <p:blipFill>
          <a:blip r:embed="rId3">
            <a:alphaModFix/>
          </a:blip>
          <a:stretch>
            <a:fillRect/>
          </a:stretch>
        </p:blipFill>
        <p:spPr>
          <a:xfrm>
            <a:off x="7398797" y="3337322"/>
            <a:ext cx="1552900" cy="1552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8"/>
          <p:cNvSpPr txBox="1"/>
          <p:nvPr>
            <p:ph type="ctrTitle"/>
          </p:nvPr>
        </p:nvSpPr>
        <p:spPr>
          <a:xfrm>
            <a:off x="593950" y="658742"/>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Writing Expressions and Three-Digit Numbers</a:t>
            </a:r>
            <a:endParaRPr b="0" sz="2600">
              <a:solidFill>
                <a:srgbClr val="595959"/>
              </a:solidFill>
              <a:latin typeface="Hepta Slab"/>
              <a:ea typeface="Hepta Slab"/>
              <a:cs typeface="Hepta Slab"/>
              <a:sym typeface="Hepta Slab"/>
            </a:endParaRPr>
          </a:p>
        </p:txBody>
      </p:sp>
      <p:sp>
        <p:nvSpPr>
          <p:cNvPr id="359" name="Google Shape;359;p4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60" name="Google Shape;360;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361" name="Google Shape;361;p48"/>
          <p:cNvPicPr preferRelativeResize="0"/>
          <p:nvPr/>
        </p:nvPicPr>
        <p:blipFill>
          <a:blip r:embed="rId3">
            <a:alphaModFix/>
          </a:blip>
          <a:stretch>
            <a:fillRect/>
          </a:stretch>
        </p:blipFill>
        <p:spPr>
          <a:xfrm>
            <a:off x="1144375" y="2061918"/>
            <a:ext cx="6749325" cy="1019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9"/>
          <p:cNvSpPr txBox="1"/>
          <p:nvPr>
            <p:ph type="ctrTitle"/>
          </p:nvPr>
        </p:nvSpPr>
        <p:spPr>
          <a:xfrm>
            <a:off x="548250" y="704267"/>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600">
                <a:solidFill>
                  <a:schemeClr val="dk2"/>
                </a:solidFill>
                <a:latin typeface="Hepta Slab"/>
                <a:ea typeface="Hepta Slab"/>
                <a:cs typeface="Hepta Slab"/>
                <a:sym typeface="Hepta Slab"/>
              </a:rPr>
              <a:t>Writing Expressions and Three-Digit Numbers</a:t>
            </a:r>
            <a:endParaRPr b="0" sz="3000">
              <a:solidFill>
                <a:srgbClr val="595959"/>
              </a:solidFill>
              <a:latin typeface="Hepta Slab"/>
              <a:ea typeface="Hepta Slab"/>
              <a:cs typeface="Hepta Slab"/>
              <a:sym typeface="Hepta Slab"/>
            </a:endParaRPr>
          </a:p>
        </p:txBody>
      </p:sp>
      <p:sp>
        <p:nvSpPr>
          <p:cNvPr id="367" name="Google Shape;367;p4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68" name="Google Shape;368;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369" name="Google Shape;369;p49"/>
          <p:cNvSpPr txBox="1"/>
          <p:nvPr/>
        </p:nvSpPr>
        <p:spPr>
          <a:xfrm>
            <a:off x="656050" y="1366100"/>
            <a:ext cx="7939800" cy="31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Write each number as an expression of hundreds, tens, and ones, and a three-digit number. </a:t>
            </a:r>
            <a:endParaRPr b="1"/>
          </a:p>
        </p:txBody>
      </p:sp>
      <p:sp>
        <p:nvSpPr>
          <p:cNvPr id="370" name="Google Shape;370;p49"/>
          <p:cNvSpPr txBox="1"/>
          <p:nvPr/>
        </p:nvSpPr>
        <p:spPr>
          <a:xfrm>
            <a:off x="646875" y="1943700"/>
            <a:ext cx="3566400" cy="264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Sum of hundreds, tens, and ones: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Three-digit number:</a:t>
            </a:r>
            <a:endParaRPr/>
          </a:p>
        </p:txBody>
      </p:sp>
      <p:pic>
        <p:nvPicPr>
          <p:cNvPr id="371" name="Google Shape;371;p49"/>
          <p:cNvPicPr preferRelativeResize="0"/>
          <p:nvPr/>
        </p:nvPicPr>
        <p:blipFill>
          <a:blip r:embed="rId3">
            <a:alphaModFix/>
          </a:blip>
          <a:stretch>
            <a:fillRect/>
          </a:stretch>
        </p:blipFill>
        <p:spPr>
          <a:xfrm>
            <a:off x="716650" y="2460700"/>
            <a:ext cx="2956038" cy="841500"/>
          </a:xfrm>
          <a:prstGeom prst="rect">
            <a:avLst/>
          </a:prstGeom>
          <a:noFill/>
          <a:ln cap="flat" cmpd="sng" w="19050">
            <a:solidFill>
              <a:schemeClr val="dk2"/>
            </a:solidFill>
            <a:prstDash val="solid"/>
            <a:round/>
            <a:headEnd len="sm" w="sm" type="none"/>
            <a:tailEnd len="sm" w="sm" type="none"/>
          </a:ln>
        </p:spPr>
      </p:pic>
      <p:sp>
        <p:nvSpPr>
          <p:cNvPr id="372" name="Google Shape;372;p49"/>
          <p:cNvSpPr txBox="1"/>
          <p:nvPr/>
        </p:nvSpPr>
        <p:spPr>
          <a:xfrm>
            <a:off x="4754250" y="1935150"/>
            <a:ext cx="3566400" cy="264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457200" rtl="0" algn="l">
              <a:spcBef>
                <a:spcPts val="0"/>
              </a:spcBef>
              <a:spcAft>
                <a:spcPts val="0"/>
              </a:spcAft>
              <a:buNone/>
            </a:pPr>
            <a:r>
              <a:rPr lang="en"/>
              <a:t>Sum of hundreds, tens, and ones:</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Three-digit number:</a:t>
            </a:r>
            <a:endParaRPr/>
          </a:p>
        </p:txBody>
      </p:sp>
      <p:pic>
        <p:nvPicPr>
          <p:cNvPr id="373" name="Google Shape;373;p49"/>
          <p:cNvPicPr preferRelativeResize="0"/>
          <p:nvPr/>
        </p:nvPicPr>
        <p:blipFill>
          <a:blip r:embed="rId4">
            <a:alphaModFix/>
          </a:blip>
          <a:stretch>
            <a:fillRect/>
          </a:stretch>
        </p:blipFill>
        <p:spPr>
          <a:xfrm>
            <a:off x="4933025" y="2460707"/>
            <a:ext cx="3566400" cy="71171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0"/>
          <p:cNvSpPr txBox="1"/>
          <p:nvPr>
            <p:ph type="ctrTitle"/>
          </p:nvPr>
        </p:nvSpPr>
        <p:spPr>
          <a:xfrm>
            <a:off x="548250" y="704267"/>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dk2"/>
                </a:solidFill>
                <a:latin typeface="Hepta Slab"/>
                <a:ea typeface="Hepta Slab"/>
                <a:cs typeface="Hepta Slab"/>
                <a:sym typeface="Hepta Slab"/>
              </a:rPr>
              <a:t>Writing Expressions and Three-Digit Numbers</a:t>
            </a:r>
            <a:endParaRPr b="0" sz="3000">
              <a:solidFill>
                <a:srgbClr val="595959"/>
              </a:solidFill>
              <a:latin typeface="Hepta Slab"/>
              <a:ea typeface="Hepta Slab"/>
              <a:cs typeface="Hepta Slab"/>
              <a:sym typeface="Hepta Slab"/>
            </a:endParaRPr>
          </a:p>
        </p:txBody>
      </p:sp>
      <p:sp>
        <p:nvSpPr>
          <p:cNvPr id="379" name="Google Shape;379;p5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80" name="Google Shape;380;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381" name="Google Shape;381;p50"/>
          <p:cNvSpPr txBox="1"/>
          <p:nvPr/>
        </p:nvSpPr>
        <p:spPr>
          <a:xfrm>
            <a:off x="656050" y="1366100"/>
            <a:ext cx="7939800" cy="31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Write each number as an expression of hundreds, tens, and ones, and a three-digit number. </a:t>
            </a:r>
            <a:endParaRPr b="1"/>
          </a:p>
        </p:txBody>
      </p:sp>
      <p:sp>
        <p:nvSpPr>
          <p:cNvPr id="382" name="Google Shape;382;p50"/>
          <p:cNvSpPr txBox="1"/>
          <p:nvPr/>
        </p:nvSpPr>
        <p:spPr>
          <a:xfrm>
            <a:off x="646875" y="1943700"/>
            <a:ext cx="3566400" cy="264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4.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Sum of hundreds, tens, and ones: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Three-digit number:</a:t>
            </a:r>
            <a:endParaRPr/>
          </a:p>
        </p:txBody>
      </p:sp>
      <p:sp>
        <p:nvSpPr>
          <p:cNvPr id="383" name="Google Shape;383;p50"/>
          <p:cNvSpPr txBox="1"/>
          <p:nvPr/>
        </p:nvSpPr>
        <p:spPr>
          <a:xfrm>
            <a:off x="4754250" y="1935150"/>
            <a:ext cx="3566400" cy="264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5.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457200" rtl="0" algn="l">
              <a:spcBef>
                <a:spcPts val="0"/>
              </a:spcBef>
              <a:spcAft>
                <a:spcPts val="0"/>
              </a:spcAft>
              <a:buNone/>
            </a:pPr>
            <a:r>
              <a:rPr lang="en"/>
              <a:t>Sum of hundreds, tens, and ones:</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Three-digit number:</a:t>
            </a:r>
            <a:endParaRPr/>
          </a:p>
        </p:txBody>
      </p:sp>
      <p:pic>
        <p:nvPicPr>
          <p:cNvPr id="384" name="Google Shape;384;p50"/>
          <p:cNvPicPr preferRelativeResize="0"/>
          <p:nvPr/>
        </p:nvPicPr>
        <p:blipFill>
          <a:blip r:embed="rId3">
            <a:alphaModFix/>
          </a:blip>
          <a:stretch>
            <a:fillRect/>
          </a:stretch>
        </p:blipFill>
        <p:spPr>
          <a:xfrm>
            <a:off x="548246" y="2485675"/>
            <a:ext cx="3298626" cy="587325"/>
          </a:xfrm>
          <a:prstGeom prst="rect">
            <a:avLst/>
          </a:prstGeom>
          <a:noFill/>
          <a:ln cap="flat" cmpd="sng" w="19050">
            <a:solidFill>
              <a:schemeClr val="dk2"/>
            </a:solidFill>
            <a:prstDash val="solid"/>
            <a:round/>
            <a:headEnd len="sm" w="sm" type="none"/>
            <a:tailEnd len="sm" w="sm" type="none"/>
          </a:ln>
        </p:spPr>
      </p:pic>
      <p:pic>
        <p:nvPicPr>
          <p:cNvPr id="385" name="Google Shape;385;p50"/>
          <p:cNvPicPr preferRelativeResize="0"/>
          <p:nvPr/>
        </p:nvPicPr>
        <p:blipFill>
          <a:blip r:embed="rId4">
            <a:alphaModFix/>
          </a:blip>
          <a:stretch>
            <a:fillRect/>
          </a:stretch>
        </p:blipFill>
        <p:spPr>
          <a:xfrm>
            <a:off x="5035550" y="2447484"/>
            <a:ext cx="3495976" cy="78009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1"/>
          <p:cNvSpPr txBox="1"/>
          <p:nvPr>
            <p:ph type="ctrTitle"/>
          </p:nvPr>
        </p:nvSpPr>
        <p:spPr>
          <a:xfrm>
            <a:off x="548250" y="704267"/>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dk2"/>
                </a:solidFill>
                <a:latin typeface="Hepta Slab"/>
                <a:ea typeface="Hepta Slab"/>
                <a:cs typeface="Hepta Slab"/>
                <a:sym typeface="Hepta Slab"/>
              </a:rPr>
              <a:t>Writing Expressions and Three-Digit Numbers</a:t>
            </a:r>
            <a:endParaRPr b="0" sz="3000">
              <a:solidFill>
                <a:srgbClr val="595959"/>
              </a:solidFill>
              <a:latin typeface="Hepta Slab"/>
              <a:ea typeface="Hepta Slab"/>
              <a:cs typeface="Hepta Slab"/>
              <a:sym typeface="Hepta Slab"/>
            </a:endParaRPr>
          </a:p>
        </p:txBody>
      </p:sp>
      <p:sp>
        <p:nvSpPr>
          <p:cNvPr id="391" name="Google Shape;391;p5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392" name="Google Shape;392;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393" name="Google Shape;393;p51"/>
          <p:cNvSpPr txBox="1"/>
          <p:nvPr/>
        </p:nvSpPr>
        <p:spPr>
          <a:xfrm>
            <a:off x="656050" y="1366100"/>
            <a:ext cx="7939800" cy="31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Write each number as an expression of hundreds, tens, and ones, and a three-digit number. </a:t>
            </a:r>
            <a:endParaRPr b="1"/>
          </a:p>
        </p:txBody>
      </p:sp>
      <p:sp>
        <p:nvSpPr>
          <p:cNvPr id="394" name="Google Shape;394;p51"/>
          <p:cNvSpPr txBox="1"/>
          <p:nvPr/>
        </p:nvSpPr>
        <p:spPr>
          <a:xfrm>
            <a:off x="2651250" y="1953525"/>
            <a:ext cx="3566400" cy="264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6</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457200" rtl="0" algn="l">
              <a:spcBef>
                <a:spcPts val="0"/>
              </a:spcBef>
              <a:spcAft>
                <a:spcPts val="0"/>
              </a:spcAft>
              <a:buNone/>
            </a:pPr>
            <a:r>
              <a:rPr lang="en"/>
              <a:t>Sum of hundreds, tens, and ones:</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Three-digit number:</a:t>
            </a:r>
            <a:endParaRPr/>
          </a:p>
        </p:txBody>
      </p:sp>
      <p:pic>
        <p:nvPicPr>
          <p:cNvPr id="395" name="Google Shape;395;p51"/>
          <p:cNvPicPr preferRelativeResize="0"/>
          <p:nvPr/>
        </p:nvPicPr>
        <p:blipFill>
          <a:blip r:embed="rId3">
            <a:alphaModFix/>
          </a:blip>
          <a:stretch>
            <a:fillRect/>
          </a:stretch>
        </p:blipFill>
        <p:spPr>
          <a:xfrm>
            <a:off x="2863288" y="2432775"/>
            <a:ext cx="3417425" cy="1074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2"/>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01" name="Google Shape;401;p52"/>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02" name="Google Shape;402;p52"/>
          <p:cNvSpPr txBox="1"/>
          <p:nvPr/>
        </p:nvSpPr>
        <p:spPr>
          <a:xfrm>
            <a:off x="650075" y="679500"/>
            <a:ext cx="73404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Today we represented numbers as expressions and written numbers.</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				</a:t>
            </a:r>
            <a:r>
              <a:rPr b="1" lang="en" sz="2200">
                <a:latin typeface="Quicksand"/>
                <a:ea typeface="Quicksand"/>
                <a:cs typeface="Quicksand"/>
                <a:sym typeface="Quicksand"/>
              </a:rPr>
              <a:t>426			400 + 20 + 6</a:t>
            </a:r>
            <a:endParaRPr b="1" sz="2200">
              <a:latin typeface="Quicksand"/>
              <a:ea typeface="Quicksand"/>
              <a:cs typeface="Quicksand"/>
              <a:sym typeface="Quicksand"/>
            </a:endParaRPr>
          </a:p>
        </p:txBody>
      </p:sp>
      <p:sp>
        <p:nvSpPr>
          <p:cNvPr id="403" name="Google Shape;403;p52"/>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404" name="Google Shape;404;p52"/>
          <p:cNvSpPr/>
          <p:nvPr/>
        </p:nvSpPr>
        <p:spPr>
          <a:xfrm flipH="1">
            <a:off x="1549726" y="2239375"/>
            <a:ext cx="2201420" cy="1923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52"/>
          <p:cNvSpPr txBox="1"/>
          <p:nvPr/>
        </p:nvSpPr>
        <p:spPr>
          <a:xfrm>
            <a:off x="1734100" y="2591875"/>
            <a:ext cx="1832700" cy="121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Explain how you know these represent the same value.</a:t>
            </a:r>
            <a:endParaRPr b="1" sz="1600">
              <a:latin typeface="Quicksand"/>
              <a:ea typeface="Quicksand"/>
              <a:cs typeface="Quicksand"/>
              <a:sym typeface="Quicksand"/>
            </a:endParaRPr>
          </a:p>
        </p:txBody>
      </p:sp>
      <p:pic>
        <p:nvPicPr>
          <p:cNvPr id="406" name="Google Shape;406;p52"/>
          <p:cNvPicPr preferRelativeResize="0"/>
          <p:nvPr/>
        </p:nvPicPr>
        <p:blipFill>
          <a:blip r:embed="rId3">
            <a:alphaModFix/>
          </a:blip>
          <a:stretch>
            <a:fillRect/>
          </a:stretch>
        </p:blipFill>
        <p:spPr>
          <a:xfrm>
            <a:off x="4468950" y="3199800"/>
            <a:ext cx="1666300" cy="1483700"/>
          </a:xfrm>
          <a:prstGeom prst="rect">
            <a:avLst/>
          </a:prstGeom>
          <a:noFill/>
          <a:ln>
            <a:noFill/>
          </a:ln>
        </p:spPr>
      </p:pic>
      <p:sp>
        <p:nvSpPr>
          <p:cNvPr id="407" name="Google Shape;407;p52"/>
          <p:cNvSpPr/>
          <p:nvPr/>
        </p:nvSpPr>
        <p:spPr>
          <a:xfrm>
            <a:off x="6047976" y="1886875"/>
            <a:ext cx="2201420" cy="1923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2"/>
          <p:cNvSpPr txBox="1"/>
          <p:nvPr/>
        </p:nvSpPr>
        <p:spPr>
          <a:xfrm flipH="1">
            <a:off x="6232348" y="1981200"/>
            <a:ext cx="1832700" cy="121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How could we represent 547 as the sum of hundreds, tens, and ones?</a:t>
            </a:r>
            <a:endParaRPr b="1" sz="1600">
              <a:latin typeface="Quicksand"/>
              <a:ea typeface="Quicksand"/>
              <a:cs typeface="Quicksand"/>
              <a:sym typeface="Quicksa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12" name="Shape 412"/>
        <p:cNvGrpSpPr/>
        <p:nvPr/>
      </p:nvGrpSpPr>
      <p:grpSpPr>
        <a:xfrm>
          <a:off x="0" y="0"/>
          <a:ext cx="0" cy="0"/>
          <a:chOff x="0" y="0"/>
          <a:chExt cx="0" cy="0"/>
        </a:xfrm>
      </p:grpSpPr>
      <p:sp>
        <p:nvSpPr>
          <p:cNvPr id="413" name="Google Shape;413;p53"/>
          <p:cNvSpPr txBox="1"/>
          <p:nvPr>
            <p:ph type="ctrTitle"/>
          </p:nvPr>
        </p:nvSpPr>
        <p:spPr>
          <a:xfrm>
            <a:off x="554800" y="1634250"/>
            <a:ext cx="7894500" cy="111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Identifying and Writing Three-Digit Numbers</a:t>
            </a:r>
            <a:endParaRPr sz="3600">
              <a:latin typeface="Hepta Slab"/>
              <a:ea typeface="Hepta Slab"/>
              <a:cs typeface="Hepta Slab"/>
              <a:sym typeface="Hepta Slab"/>
            </a:endParaRPr>
          </a:p>
        </p:txBody>
      </p:sp>
      <p:sp>
        <p:nvSpPr>
          <p:cNvPr id="414" name="Google Shape;414;p53"/>
          <p:cNvSpPr txBox="1"/>
          <p:nvPr/>
        </p:nvSpPr>
        <p:spPr>
          <a:xfrm>
            <a:off x="2698200" y="26659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identify and write three-digit numbers.</a:t>
            </a:r>
            <a:endParaRPr>
              <a:latin typeface="Quicksand"/>
              <a:ea typeface="Quicksand"/>
              <a:cs typeface="Quicksand"/>
              <a:sym typeface="Quicksand"/>
            </a:endParaRPr>
          </a:p>
        </p:txBody>
      </p:sp>
      <p:sp>
        <p:nvSpPr>
          <p:cNvPr id="415" name="Google Shape;415;p53"/>
          <p:cNvSpPr/>
          <p:nvPr/>
        </p:nvSpPr>
        <p:spPr>
          <a:xfrm>
            <a:off x="2356852" y="2743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2.NBT.A.1, 2.NBT.A.3</a:t>
            </a:r>
            <a:endParaRPr sz="1100">
              <a:latin typeface="Quicksand"/>
              <a:ea typeface="Quicksand"/>
              <a:cs typeface="Quicksand"/>
              <a:sym typeface="Quicksand"/>
            </a:endParaRPr>
          </a:p>
        </p:txBody>
      </p:sp>
      <p:sp>
        <p:nvSpPr>
          <p:cNvPr id="417" name="Google Shape;417;p53"/>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4"/>
          <p:cNvSpPr txBox="1"/>
          <p:nvPr>
            <p:ph type="ctrTitle"/>
          </p:nvPr>
        </p:nvSpPr>
        <p:spPr>
          <a:xfrm>
            <a:off x="685800" y="757717"/>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Many Do You See: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Base-Ten Blocks</a:t>
            </a:r>
            <a:endParaRPr b="0" sz="3400">
              <a:solidFill>
                <a:srgbClr val="595959"/>
              </a:solidFill>
              <a:latin typeface="Hepta Slab"/>
              <a:ea typeface="Hepta Slab"/>
              <a:cs typeface="Hepta Slab"/>
              <a:sym typeface="Hepta Slab"/>
            </a:endParaRPr>
          </a:p>
        </p:txBody>
      </p:sp>
      <p:sp>
        <p:nvSpPr>
          <p:cNvPr id="423" name="Google Shape;423;p5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24" name="Google Shape;424;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25" name="Google Shape;425;p54"/>
          <p:cNvGrpSpPr/>
          <p:nvPr/>
        </p:nvGrpSpPr>
        <p:grpSpPr>
          <a:xfrm rot="-801400">
            <a:off x="550911" y="1697856"/>
            <a:ext cx="2343045" cy="950026"/>
            <a:chOff x="522450" y="1769275"/>
            <a:chExt cx="2343168" cy="950076"/>
          </a:xfrm>
        </p:grpSpPr>
        <p:sp>
          <p:nvSpPr>
            <p:cNvPr id="426" name="Google Shape;426;p5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5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428" name="Google Shape;428;p54"/>
          <p:cNvGrpSpPr/>
          <p:nvPr/>
        </p:nvGrpSpPr>
        <p:grpSpPr>
          <a:xfrm rot="862269">
            <a:off x="6307145" y="1914664"/>
            <a:ext cx="2343148" cy="950068"/>
            <a:chOff x="522450" y="1769275"/>
            <a:chExt cx="2343168" cy="950076"/>
          </a:xfrm>
        </p:grpSpPr>
        <p:sp>
          <p:nvSpPr>
            <p:cNvPr id="429" name="Google Shape;429;p5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5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431" name="Google Shape;431;p54"/>
          <p:cNvPicPr preferRelativeResize="0"/>
          <p:nvPr/>
        </p:nvPicPr>
        <p:blipFill>
          <a:blip r:embed="rId3">
            <a:alphaModFix/>
          </a:blip>
          <a:stretch>
            <a:fillRect/>
          </a:stretch>
        </p:blipFill>
        <p:spPr>
          <a:xfrm>
            <a:off x="2031925" y="2678779"/>
            <a:ext cx="4724400" cy="1400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5"/>
          <p:cNvSpPr txBox="1"/>
          <p:nvPr>
            <p:ph type="ctrTitle"/>
          </p:nvPr>
        </p:nvSpPr>
        <p:spPr>
          <a:xfrm>
            <a:off x="685800" y="757717"/>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Many Do You See: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Base-Ten Blocks</a:t>
            </a:r>
            <a:endParaRPr b="0" sz="3400">
              <a:solidFill>
                <a:srgbClr val="595959"/>
              </a:solidFill>
              <a:latin typeface="Hepta Slab"/>
              <a:ea typeface="Hepta Slab"/>
              <a:cs typeface="Hepta Slab"/>
              <a:sym typeface="Hepta Slab"/>
            </a:endParaRPr>
          </a:p>
        </p:txBody>
      </p:sp>
      <p:sp>
        <p:nvSpPr>
          <p:cNvPr id="437" name="Google Shape;437;p5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38" name="Google Shape;438;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39" name="Google Shape;439;p55"/>
          <p:cNvGrpSpPr/>
          <p:nvPr/>
        </p:nvGrpSpPr>
        <p:grpSpPr>
          <a:xfrm rot="-801400">
            <a:off x="550911" y="1697856"/>
            <a:ext cx="2343045" cy="950026"/>
            <a:chOff x="522450" y="1769275"/>
            <a:chExt cx="2343168" cy="950076"/>
          </a:xfrm>
        </p:grpSpPr>
        <p:sp>
          <p:nvSpPr>
            <p:cNvPr id="440" name="Google Shape;440;p5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442" name="Google Shape;442;p55"/>
          <p:cNvGrpSpPr/>
          <p:nvPr/>
        </p:nvGrpSpPr>
        <p:grpSpPr>
          <a:xfrm rot="862269">
            <a:off x="6307145" y="1914664"/>
            <a:ext cx="2343148" cy="950068"/>
            <a:chOff x="522450" y="1769275"/>
            <a:chExt cx="2343168" cy="950076"/>
          </a:xfrm>
        </p:grpSpPr>
        <p:sp>
          <p:nvSpPr>
            <p:cNvPr id="443" name="Google Shape;443;p5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5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445" name="Google Shape;445;p55"/>
          <p:cNvPicPr preferRelativeResize="0"/>
          <p:nvPr/>
        </p:nvPicPr>
        <p:blipFill>
          <a:blip r:embed="rId3">
            <a:alphaModFix/>
          </a:blip>
          <a:stretch>
            <a:fillRect/>
          </a:stretch>
        </p:blipFill>
        <p:spPr>
          <a:xfrm>
            <a:off x="1995250" y="2742929"/>
            <a:ext cx="5076825" cy="14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6"/>
          <p:cNvSpPr txBox="1"/>
          <p:nvPr>
            <p:ph type="ctrTitle"/>
          </p:nvPr>
        </p:nvSpPr>
        <p:spPr>
          <a:xfrm>
            <a:off x="685800" y="757717"/>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Many Do You See: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Base-Ten Blocks</a:t>
            </a:r>
            <a:endParaRPr b="0" sz="3400">
              <a:solidFill>
                <a:srgbClr val="595959"/>
              </a:solidFill>
              <a:latin typeface="Hepta Slab"/>
              <a:ea typeface="Hepta Slab"/>
              <a:cs typeface="Hepta Slab"/>
              <a:sym typeface="Hepta Slab"/>
            </a:endParaRPr>
          </a:p>
        </p:txBody>
      </p:sp>
      <p:sp>
        <p:nvSpPr>
          <p:cNvPr id="451" name="Google Shape;451;p5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52" name="Google Shape;452;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53" name="Google Shape;453;p56"/>
          <p:cNvGrpSpPr/>
          <p:nvPr/>
        </p:nvGrpSpPr>
        <p:grpSpPr>
          <a:xfrm rot="-801400">
            <a:off x="550911" y="1697856"/>
            <a:ext cx="2343045" cy="950026"/>
            <a:chOff x="522450" y="1769275"/>
            <a:chExt cx="2343168" cy="950076"/>
          </a:xfrm>
        </p:grpSpPr>
        <p:sp>
          <p:nvSpPr>
            <p:cNvPr id="454" name="Google Shape;454;p5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456" name="Google Shape;456;p56"/>
          <p:cNvGrpSpPr/>
          <p:nvPr/>
        </p:nvGrpSpPr>
        <p:grpSpPr>
          <a:xfrm rot="862269">
            <a:off x="6307145" y="1914664"/>
            <a:ext cx="2343148" cy="950068"/>
            <a:chOff x="522450" y="1769275"/>
            <a:chExt cx="2343168" cy="950076"/>
          </a:xfrm>
        </p:grpSpPr>
        <p:sp>
          <p:nvSpPr>
            <p:cNvPr id="457" name="Google Shape;457;p5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459" name="Google Shape;459;p56"/>
          <p:cNvPicPr preferRelativeResize="0"/>
          <p:nvPr/>
        </p:nvPicPr>
        <p:blipFill>
          <a:blip r:embed="rId3">
            <a:alphaModFix/>
          </a:blip>
          <a:stretch>
            <a:fillRect/>
          </a:stretch>
        </p:blipFill>
        <p:spPr>
          <a:xfrm>
            <a:off x="3141300" y="2192829"/>
            <a:ext cx="2638425" cy="1657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7"/>
          <p:cNvSpPr txBox="1"/>
          <p:nvPr>
            <p:ph type="ctrTitle"/>
          </p:nvPr>
        </p:nvSpPr>
        <p:spPr>
          <a:xfrm>
            <a:off x="612325" y="1106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Base-Ten Equations</a:t>
            </a:r>
            <a:endParaRPr b="0" sz="3400">
              <a:solidFill>
                <a:srgbClr val="595959"/>
              </a:solidFill>
              <a:latin typeface="Hepta Slab"/>
              <a:ea typeface="Hepta Slab"/>
              <a:cs typeface="Hepta Slab"/>
              <a:sym typeface="Hepta Slab"/>
            </a:endParaRPr>
          </a:p>
        </p:txBody>
      </p:sp>
      <p:sp>
        <p:nvSpPr>
          <p:cNvPr id="465" name="Google Shape;465;p57"/>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66" name="Google Shape;466;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467" name="Google Shape;467;p57"/>
          <p:cNvSpPr txBox="1"/>
          <p:nvPr/>
        </p:nvSpPr>
        <p:spPr>
          <a:xfrm>
            <a:off x="347700" y="1023875"/>
            <a:ext cx="8448600" cy="4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Write the numbers that make the equation true.  Use base-ten blocks or diagrams if they help. </a:t>
            </a:r>
            <a:endParaRPr sz="1500">
              <a:solidFill>
                <a:srgbClr val="595959"/>
              </a:solidFill>
              <a:latin typeface="Livvic"/>
              <a:ea typeface="Livvic"/>
              <a:cs typeface="Livvic"/>
              <a:sym typeface="Livvic"/>
            </a:endParaRPr>
          </a:p>
          <a:p>
            <a:pPr indent="0" lvl="0" marL="0" rtl="0" algn="l">
              <a:spcBef>
                <a:spcPts val="0"/>
              </a:spcBef>
              <a:spcAft>
                <a:spcPts val="0"/>
              </a:spcAft>
              <a:buNone/>
            </a:pPr>
            <a:r>
              <a:t/>
            </a:r>
            <a:endParaRPr sz="1200">
              <a:solidFill>
                <a:srgbClr val="595959"/>
              </a:solidFill>
            </a:endParaRPr>
          </a:p>
        </p:txBody>
      </p:sp>
      <p:pic>
        <p:nvPicPr>
          <p:cNvPr id="468" name="Google Shape;468;p57"/>
          <p:cNvPicPr preferRelativeResize="0"/>
          <p:nvPr/>
        </p:nvPicPr>
        <p:blipFill>
          <a:blip r:embed="rId3">
            <a:alphaModFix/>
          </a:blip>
          <a:stretch>
            <a:fillRect/>
          </a:stretch>
        </p:blipFill>
        <p:spPr>
          <a:xfrm>
            <a:off x="612325" y="1735000"/>
            <a:ext cx="3800475" cy="2171700"/>
          </a:xfrm>
          <a:prstGeom prst="rect">
            <a:avLst/>
          </a:prstGeom>
          <a:noFill/>
          <a:ln cap="flat" cmpd="sng" w="19050">
            <a:solidFill>
              <a:schemeClr val="dk2"/>
            </a:solidFill>
            <a:prstDash val="solid"/>
            <a:round/>
            <a:headEnd len="sm" w="sm" type="none"/>
            <a:tailEnd len="sm" w="sm" type="none"/>
          </a:ln>
        </p:spPr>
      </p:pic>
      <p:pic>
        <p:nvPicPr>
          <p:cNvPr id="469" name="Google Shape;469;p57"/>
          <p:cNvPicPr preferRelativeResize="0"/>
          <p:nvPr/>
        </p:nvPicPr>
        <p:blipFill>
          <a:blip r:embed="rId4">
            <a:alphaModFix/>
          </a:blip>
          <a:stretch>
            <a:fillRect/>
          </a:stretch>
        </p:blipFill>
        <p:spPr>
          <a:xfrm>
            <a:off x="4479800" y="1805725"/>
            <a:ext cx="4078300" cy="2030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8"/>
          <p:cNvSpPr txBox="1"/>
          <p:nvPr>
            <p:ph type="ctrTitle"/>
          </p:nvPr>
        </p:nvSpPr>
        <p:spPr>
          <a:xfrm>
            <a:off x="612450" y="1762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Base-Ten Riddles</a:t>
            </a:r>
            <a:endParaRPr b="0" sz="3400">
              <a:solidFill>
                <a:srgbClr val="595959"/>
              </a:solidFill>
              <a:latin typeface="Hepta Slab"/>
              <a:ea typeface="Hepta Slab"/>
              <a:cs typeface="Hepta Slab"/>
              <a:sym typeface="Hepta Slab"/>
            </a:endParaRPr>
          </a:p>
        </p:txBody>
      </p:sp>
      <p:sp>
        <p:nvSpPr>
          <p:cNvPr id="475" name="Google Shape;475;p5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76" name="Google Shape;476;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477" name="Google Shape;477;p58"/>
          <p:cNvSpPr txBox="1"/>
          <p:nvPr/>
        </p:nvSpPr>
        <p:spPr>
          <a:xfrm>
            <a:off x="792575" y="1108750"/>
            <a:ext cx="7772400" cy="41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595959"/>
                </a:solidFill>
                <a:latin typeface="Livvic"/>
                <a:ea typeface="Livvic"/>
                <a:cs typeface="Livvic"/>
                <a:sym typeface="Livvic"/>
              </a:rPr>
              <a:t>Solve each riddle. Write the number as a three-digit number and the sum of hundreds, tens, and ones.</a:t>
            </a:r>
            <a:endParaRPr sz="1300">
              <a:solidFill>
                <a:srgbClr val="595959"/>
              </a:solidFill>
              <a:latin typeface="Livvic"/>
              <a:ea typeface="Livvic"/>
              <a:cs typeface="Livvic"/>
              <a:sym typeface="Livvic"/>
            </a:endParaRPr>
          </a:p>
          <a:p>
            <a:pPr indent="0" lvl="0" marL="0" rtl="0" algn="l">
              <a:spcBef>
                <a:spcPts val="0"/>
              </a:spcBef>
              <a:spcAft>
                <a:spcPts val="0"/>
              </a:spcAft>
              <a:buNone/>
            </a:pPr>
            <a:r>
              <a:t/>
            </a:r>
            <a:endParaRPr sz="800">
              <a:solidFill>
                <a:srgbClr val="595959"/>
              </a:solidFill>
            </a:endParaRPr>
          </a:p>
        </p:txBody>
      </p:sp>
      <p:pic>
        <p:nvPicPr>
          <p:cNvPr id="478" name="Google Shape;478;p58"/>
          <p:cNvPicPr preferRelativeResize="0"/>
          <p:nvPr/>
        </p:nvPicPr>
        <p:blipFill>
          <a:blip r:embed="rId3">
            <a:alphaModFix/>
          </a:blip>
          <a:stretch>
            <a:fillRect/>
          </a:stretch>
        </p:blipFill>
        <p:spPr>
          <a:xfrm>
            <a:off x="2074538" y="1628425"/>
            <a:ext cx="4848225" cy="1257300"/>
          </a:xfrm>
          <a:prstGeom prst="rect">
            <a:avLst/>
          </a:prstGeom>
          <a:noFill/>
          <a:ln cap="flat" cmpd="sng" w="19050">
            <a:solidFill>
              <a:schemeClr val="dk2"/>
            </a:solidFill>
            <a:prstDash val="solid"/>
            <a:round/>
            <a:headEnd len="sm" w="sm" type="none"/>
            <a:tailEnd len="sm" w="sm" type="none"/>
          </a:ln>
        </p:spPr>
      </p:pic>
      <p:pic>
        <p:nvPicPr>
          <p:cNvPr id="479" name="Google Shape;479;p58"/>
          <p:cNvPicPr preferRelativeResize="0"/>
          <p:nvPr/>
        </p:nvPicPr>
        <p:blipFill>
          <a:blip r:embed="rId4">
            <a:alphaModFix/>
          </a:blip>
          <a:stretch>
            <a:fillRect/>
          </a:stretch>
        </p:blipFill>
        <p:spPr>
          <a:xfrm>
            <a:off x="1125575" y="3038125"/>
            <a:ext cx="6915150" cy="1419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59"/>
          <p:cNvSpPr txBox="1"/>
          <p:nvPr>
            <p:ph type="ctrTitle"/>
          </p:nvPr>
        </p:nvSpPr>
        <p:spPr>
          <a:xfrm>
            <a:off x="612450" y="1762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Base-Ten Riddles</a:t>
            </a:r>
            <a:endParaRPr b="0" sz="3400">
              <a:solidFill>
                <a:srgbClr val="595959"/>
              </a:solidFill>
              <a:latin typeface="Hepta Slab"/>
              <a:ea typeface="Hepta Slab"/>
              <a:cs typeface="Hepta Slab"/>
              <a:sym typeface="Hepta Slab"/>
            </a:endParaRPr>
          </a:p>
        </p:txBody>
      </p:sp>
      <p:sp>
        <p:nvSpPr>
          <p:cNvPr id="485" name="Google Shape;485;p5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86" name="Google Shape;486;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487" name="Google Shape;487;p59"/>
          <p:cNvSpPr txBox="1"/>
          <p:nvPr/>
        </p:nvSpPr>
        <p:spPr>
          <a:xfrm>
            <a:off x="792575" y="1108750"/>
            <a:ext cx="7772400" cy="41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595959"/>
                </a:solidFill>
                <a:latin typeface="Livvic"/>
                <a:ea typeface="Livvic"/>
                <a:cs typeface="Livvic"/>
                <a:sym typeface="Livvic"/>
              </a:rPr>
              <a:t>Solve each riddle. Write the number as a three-digit number and the sum of hundreds, tens, and ones.</a:t>
            </a:r>
            <a:endParaRPr sz="1300">
              <a:solidFill>
                <a:srgbClr val="595959"/>
              </a:solidFill>
              <a:latin typeface="Livvic"/>
              <a:ea typeface="Livvic"/>
              <a:cs typeface="Livvic"/>
              <a:sym typeface="Livvic"/>
            </a:endParaRPr>
          </a:p>
          <a:p>
            <a:pPr indent="0" lvl="0" marL="0" rtl="0" algn="l">
              <a:spcBef>
                <a:spcPts val="0"/>
              </a:spcBef>
              <a:spcAft>
                <a:spcPts val="0"/>
              </a:spcAft>
              <a:buNone/>
            </a:pPr>
            <a:r>
              <a:t/>
            </a:r>
            <a:endParaRPr sz="800">
              <a:solidFill>
                <a:srgbClr val="595959"/>
              </a:solidFill>
            </a:endParaRPr>
          </a:p>
        </p:txBody>
      </p:sp>
      <p:pic>
        <p:nvPicPr>
          <p:cNvPr id="488" name="Google Shape;488;p59"/>
          <p:cNvPicPr preferRelativeResize="0"/>
          <p:nvPr/>
        </p:nvPicPr>
        <p:blipFill>
          <a:blip r:embed="rId3">
            <a:alphaModFix/>
          </a:blip>
          <a:stretch>
            <a:fillRect/>
          </a:stretch>
        </p:blipFill>
        <p:spPr>
          <a:xfrm>
            <a:off x="1912750" y="1619250"/>
            <a:ext cx="4905375" cy="1409700"/>
          </a:xfrm>
          <a:prstGeom prst="rect">
            <a:avLst/>
          </a:prstGeom>
          <a:noFill/>
          <a:ln cap="flat" cmpd="sng" w="19050">
            <a:solidFill>
              <a:schemeClr val="dk2"/>
            </a:solidFill>
            <a:prstDash val="solid"/>
            <a:round/>
            <a:headEnd len="sm" w="sm" type="none"/>
            <a:tailEnd len="sm" w="sm" type="none"/>
          </a:ln>
        </p:spPr>
      </p:pic>
      <p:pic>
        <p:nvPicPr>
          <p:cNvPr id="489" name="Google Shape;489;p59"/>
          <p:cNvPicPr preferRelativeResize="0"/>
          <p:nvPr/>
        </p:nvPicPr>
        <p:blipFill>
          <a:blip r:embed="rId4">
            <a:alphaModFix/>
          </a:blip>
          <a:stretch>
            <a:fillRect/>
          </a:stretch>
        </p:blipFill>
        <p:spPr>
          <a:xfrm>
            <a:off x="1884175" y="3254700"/>
            <a:ext cx="4962525" cy="1276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60"/>
          <p:cNvSpPr txBox="1"/>
          <p:nvPr>
            <p:ph type="ctrTitle"/>
          </p:nvPr>
        </p:nvSpPr>
        <p:spPr>
          <a:xfrm>
            <a:off x="612450" y="1762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Base-Ten Riddles</a:t>
            </a:r>
            <a:endParaRPr b="0" sz="3400">
              <a:solidFill>
                <a:srgbClr val="595959"/>
              </a:solidFill>
              <a:latin typeface="Hepta Slab"/>
              <a:ea typeface="Hepta Slab"/>
              <a:cs typeface="Hepta Slab"/>
              <a:sym typeface="Hepta Slab"/>
            </a:endParaRPr>
          </a:p>
        </p:txBody>
      </p:sp>
      <p:sp>
        <p:nvSpPr>
          <p:cNvPr id="495" name="Google Shape;495;p60"/>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96" name="Google Shape;496;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497" name="Google Shape;497;p60"/>
          <p:cNvSpPr txBox="1"/>
          <p:nvPr/>
        </p:nvSpPr>
        <p:spPr>
          <a:xfrm>
            <a:off x="792575" y="1108750"/>
            <a:ext cx="7772400" cy="41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595959"/>
                </a:solidFill>
                <a:latin typeface="Livvic"/>
                <a:ea typeface="Livvic"/>
                <a:cs typeface="Livvic"/>
                <a:sym typeface="Livvic"/>
              </a:rPr>
              <a:t>Solve each riddle. Write the number as a three-digit number and the sum of hundreds, tens, and ones.</a:t>
            </a:r>
            <a:endParaRPr sz="1300">
              <a:solidFill>
                <a:srgbClr val="595959"/>
              </a:solidFill>
              <a:latin typeface="Livvic"/>
              <a:ea typeface="Livvic"/>
              <a:cs typeface="Livvic"/>
              <a:sym typeface="Livvic"/>
            </a:endParaRPr>
          </a:p>
          <a:p>
            <a:pPr indent="0" lvl="0" marL="0" rtl="0" algn="l">
              <a:spcBef>
                <a:spcPts val="0"/>
              </a:spcBef>
              <a:spcAft>
                <a:spcPts val="0"/>
              </a:spcAft>
              <a:buNone/>
            </a:pPr>
            <a:r>
              <a:t/>
            </a:r>
            <a:endParaRPr sz="800">
              <a:solidFill>
                <a:srgbClr val="595959"/>
              </a:solidFill>
            </a:endParaRPr>
          </a:p>
        </p:txBody>
      </p:sp>
      <p:pic>
        <p:nvPicPr>
          <p:cNvPr id="498" name="Google Shape;498;p60"/>
          <p:cNvPicPr preferRelativeResize="0"/>
          <p:nvPr/>
        </p:nvPicPr>
        <p:blipFill>
          <a:blip r:embed="rId3">
            <a:alphaModFix/>
          </a:blip>
          <a:stretch>
            <a:fillRect/>
          </a:stretch>
        </p:blipFill>
        <p:spPr>
          <a:xfrm>
            <a:off x="2100263" y="1683400"/>
            <a:ext cx="4943475" cy="1438275"/>
          </a:xfrm>
          <a:prstGeom prst="rect">
            <a:avLst/>
          </a:prstGeom>
          <a:noFill/>
          <a:ln cap="flat" cmpd="sng" w="19050">
            <a:solidFill>
              <a:schemeClr val="dk2"/>
            </a:solidFill>
            <a:prstDash val="solid"/>
            <a:round/>
            <a:headEnd len="sm" w="sm" type="none"/>
            <a:tailEnd len="sm" w="sm" type="none"/>
          </a:ln>
        </p:spPr>
      </p:pic>
      <p:pic>
        <p:nvPicPr>
          <p:cNvPr id="499" name="Google Shape;499;p60"/>
          <p:cNvPicPr preferRelativeResize="0"/>
          <p:nvPr/>
        </p:nvPicPr>
        <p:blipFill>
          <a:blip r:embed="rId4">
            <a:alphaModFix/>
          </a:blip>
          <a:stretch>
            <a:fillRect/>
          </a:stretch>
        </p:blipFill>
        <p:spPr>
          <a:xfrm>
            <a:off x="2181225" y="3283225"/>
            <a:ext cx="4781550" cy="1295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6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05" name="Google Shape;505;p61"/>
          <p:cNvSpPr txBox="1"/>
          <p:nvPr/>
        </p:nvSpPr>
        <p:spPr>
          <a:xfrm>
            <a:off x="6403350" y="1961475"/>
            <a:ext cx="1832700" cy="153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500">
              <a:latin typeface="Quicksand"/>
              <a:ea typeface="Quicksand"/>
              <a:cs typeface="Quicksand"/>
              <a:sym typeface="Quicksand"/>
            </a:endParaRPr>
          </a:p>
        </p:txBody>
      </p:sp>
      <p:sp>
        <p:nvSpPr>
          <p:cNvPr id="506" name="Google Shape;506;p61"/>
          <p:cNvSpPr/>
          <p:nvPr/>
        </p:nvSpPr>
        <p:spPr>
          <a:xfrm flipH="1">
            <a:off x="1290988" y="1762625"/>
            <a:ext cx="2771888" cy="24164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61"/>
          <p:cNvSpPr txBox="1"/>
          <p:nvPr/>
        </p:nvSpPr>
        <p:spPr>
          <a:xfrm>
            <a:off x="1760575" y="2118975"/>
            <a:ext cx="1832700" cy="121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Han says 5 tens + 4 ones + 7 hundreds = 547. What would you say to Han about his thinking?</a:t>
            </a:r>
            <a:endParaRPr b="1" sz="1500">
              <a:latin typeface="Quicksand"/>
              <a:ea typeface="Quicksand"/>
              <a:cs typeface="Quicksand"/>
              <a:sym typeface="Quicksand"/>
            </a:endParaRPr>
          </a:p>
        </p:txBody>
      </p:sp>
      <p:sp>
        <p:nvSpPr>
          <p:cNvPr id="508" name="Google Shape;508;p61"/>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509" name="Google Shape;509;p61"/>
          <p:cNvPicPr preferRelativeResize="0"/>
          <p:nvPr/>
        </p:nvPicPr>
        <p:blipFill>
          <a:blip r:embed="rId3">
            <a:alphaModFix/>
          </a:blip>
          <a:stretch>
            <a:fillRect/>
          </a:stretch>
        </p:blipFill>
        <p:spPr>
          <a:xfrm>
            <a:off x="4872350" y="2743600"/>
            <a:ext cx="2085975" cy="1857375"/>
          </a:xfrm>
          <a:prstGeom prst="rect">
            <a:avLst/>
          </a:prstGeom>
          <a:noFill/>
          <a:ln>
            <a:noFill/>
          </a:ln>
        </p:spPr>
      </p:pic>
      <p:sp>
        <p:nvSpPr>
          <p:cNvPr id="510" name="Google Shape;510;p61"/>
          <p:cNvSpPr txBox="1"/>
          <p:nvPr/>
        </p:nvSpPr>
        <p:spPr>
          <a:xfrm>
            <a:off x="901775" y="3736225"/>
            <a:ext cx="6837000" cy="9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511" name="Google Shape;511;p61"/>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512" name="Google Shape;512;p61"/>
          <p:cNvSpPr txBox="1"/>
          <p:nvPr/>
        </p:nvSpPr>
        <p:spPr>
          <a:xfrm>
            <a:off x="583750" y="560275"/>
            <a:ext cx="7218300" cy="79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Today we learned that three-digit numbers can be represented with their hundreds, tens and ones out of order. We learned that it is very important to put those digits in the correct place when representing the quantity with a three-digit number.</a:t>
            </a:r>
            <a:endParaRPr sz="1600">
              <a:latin typeface="Quicksand"/>
              <a:ea typeface="Quicksand"/>
              <a:cs typeface="Quicksand"/>
              <a:sym typeface="Quicksa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516" name="Shape 516"/>
        <p:cNvGrpSpPr/>
        <p:nvPr/>
      </p:nvGrpSpPr>
      <p:grpSpPr>
        <a:xfrm>
          <a:off x="0" y="0"/>
          <a:ext cx="0" cy="0"/>
          <a:chOff x="0" y="0"/>
          <a:chExt cx="0" cy="0"/>
        </a:xfrm>
      </p:grpSpPr>
      <p:sp>
        <p:nvSpPr>
          <p:cNvPr id="517" name="Google Shape;517;p62"/>
          <p:cNvSpPr txBox="1"/>
          <p:nvPr>
            <p:ph type="ctrTitle"/>
          </p:nvPr>
        </p:nvSpPr>
        <p:spPr>
          <a:xfrm>
            <a:off x="554800" y="1634250"/>
            <a:ext cx="7894500" cy="111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Composing and Decomposing Three-Digit Numbers</a:t>
            </a:r>
            <a:endParaRPr sz="3600">
              <a:latin typeface="Hepta Slab"/>
              <a:ea typeface="Hepta Slab"/>
              <a:cs typeface="Hepta Slab"/>
              <a:sym typeface="Hepta Slab"/>
            </a:endParaRPr>
          </a:p>
        </p:txBody>
      </p:sp>
      <p:sp>
        <p:nvSpPr>
          <p:cNvPr id="518" name="Google Shape;518;p62"/>
          <p:cNvSpPr txBox="1"/>
          <p:nvPr/>
        </p:nvSpPr>
        <p:spPr>
          <a:xfrm>
            <a:off x="2698200" y="2665900"/>
            <a:ext cx="4746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and break apart numbers in different way.</a:t>
            </a:r>
            <a:endParaRPr>
              <a:latin typeface="Quicksand"/>
              <a:ea typeface="Quicksand"/>
              <a:cs typeface="Quicksand"/>
              <a:sym typeface="Quicksand"/>
            </a:endParaRPr>
          </a:p>
        </p:txBody>
      </p:sp>
      <p:sp>
        <p:nvSpPr>
          <p:cNvPr id="519" name="Google Shape;519;p62"/>
          <p:cNvSpPr/>
          <p:nvPr/>
        </p:nvSpPr>
        <p:spPr>
          <a:xfrm>
            <a:off x="2356852" y="2743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6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2.NBT.A.2</a:t>
            </a:r>
            <a:endParaRPr sz="1100">
              <a:latin typeface="Quicksand"/>
              <a:ea typeface="Quicksand"/>
              <a:cs typeface="Quicksand"/>
              <a:sym typeface="Quicksand"/>
            </a:endParaRPr>
          </a:p>
        </p:txBody>
      </p:sp>
      <p:sp>
        <p:nvSpPr>
          <p:cNvPr id="521" name="Google Shape;521;p62"/>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63"/>
          <p:cNvSpPr txBox="1"/>
          <p:nvPr>
            <p:ph type="ctrTitle"/>
          </p:nvPr>
        </p:nvSpPr>
        <p:spPr>
          <a:xfrm>
            <a:off x="557425" y="455167"/>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Value of Digits</a:t>
            </a:r>
            <a:endParaRPr b="0" sz="3400">
              <a:solidFill>
                <a:srgbClr val="595959"/>
              </a:solidFill>
              <a:latin typeface="Hepta Slab"/>
              <a:ea typeface="Hepta Slab"/>
              <a:cs typeface="Hepta Slab"/>
              <a:sym typeface="Hepta Slab"/>
            </a:endParaRPr>
          </a:p>
        </p:txBody>
      </p:sp>
      <p:sp>
        <p:nvSpPr>
          <p:cNvPr id="527" name="Google Shape;527;p6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28" name="Google Shape;528;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29" name="Google Shape;529;p63"/>
          <p:cNvGrpSpPr/>
          <p:nvPr/>
        </p:nvGrpSpPr>
        <p:grpSpPr>
          <a:xfrm rot="-801400">
            <a:off x="550911" y="1697856"/>
            <a:ext cx="2343045" cy="950026"/>
            <a:chOff x="522450" y="1769275"/>
            <a:chExt cx="2343168" cy="950076"/>
          </a:xfrm>
        </p:grpSpPr>
        <p:sp>
          <p:nvSpPr>
            <p:cNvPr id="530" name="Google Shape;530;p6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6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532" name="Google Shape;532;p63"/>
          <p:cNvGrpSpPr/>
          <p:nvPr/>
        </p:nvGrpSpPr>
        <p:grpSpPr>
          <a:xfrm rot="862269">
            <a:off x="6307145" y="1914664"/>
            <a:ext cx="2343148" cy="950068"/>
            <a:chOff x="522450" y="1769275"/>
            <a:chExt cx="2343168" cy="950076"/>
          </a:xfrm>
        </p:grpSpPr>
        <p:sp>
          <p:nvSpPr>
            <p:cNvPr id="533" name="Google Shape;533;p6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6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35" name="Google Shape;535;p63"/>
          <p:cNvPicPr preferRelativeResize="0"/>
          <p:nvPr/>
        </p:nvPicPr>
        <p:blipFill>
          <a:blip r:embed="rId3">
            <a:alphaModFix/>
          </a:blip>
          <a:stretch>
            <a:fillRect/>
          </a:stretch>
        </p:blipFill>
        <p:spPr>
          <a:xfrm>
            <a:off x="2926863" y="2458720"/>
            <a:ext cx="3290275" cy="5943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4"/>
          <p:cNvSpPr txBox="1"/>
          <p:nvPr>
            <p:ph type="ctrTitle"/>
          </p:nvPr>
        </p:nvSpPr>
        <p:spPr>
          <a:xfrm>
            <a:off x="557425" y="455167"/>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Value of Digits</a:t>
            </a:r>
            <a:endParaRPr b="0" sz="3400">
              <a:solidFill>
                <a:srgbClr val="595959"/>
              </a:solidFill>
              <a:latin typeface="Hepta Slab"/>
              <a:ea typeface="Hepta Slab"/>
              <a:cs typeface="Hepta Slab"/>
              <a:sym typeface="Hepta Slab"/>
            </a:endParaRPr>
          </a:p>
        </p:txBody>
      </p:sp>
      <p:sp>
        <p:nvSpPr>
          <p:cNvPr id="541" name="Google Shape;541;p6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42" name="Google Shape;542;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43" name="Google Shape;543;p64"/>
          <p:cNvGrpSpPr/>
          <p:nvPr/>
        </p:nvGrpSpPr>
        <p:grpSpPr>
          <a:xfrm rot="-801400">
            <a:off x="550911" y="1697856"/>
            <a:ext cx="2343045" cy="950026"/>
            <a:chOff x="522450" y="1769275"/>
            <a:chExt cx="2343168" cy="950076"/>
          </a:xfrm>
        </p:grpSpPr>
        <p:sp>
          <p:nvSpPr>
            <p:cNvPr id="544" name="Google Shape;544;p6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6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546" name="Google Shape;546;p64"/>
          <p:cNvGrpSpPr/>
          <p:nvPr/>
        </p:nvGrpSpPr>
        <p:grpSpPr>
          <a:xfrm rot="862269">
            <a:off x="6307145" y="1914664"/>
            <a:ext cx="2343148" cy="950068"/>
            <a:chOff x="522450" y="1769275"/>
            <a:chExt cx="2343168" cy="950076"/>
          </a:xfrm>
        </p:grpSpPr>
        <p:sp>
          <p:nvSpPr>
            <p:cNvPr id="547" name="Google Shape;547;p6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6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49" name="Google Shape;549;p64"/>
          <p:cNvPicPr preferRelativeResize="0"/>
          <p:nvPr/>
        </p:nvPicPr>
        <p:blipFill>
          <a:blip r:embed="rId3">
            <a:alphaModFix/>
          </a:blip>
          <a:stretch>
            <a:fillRect/>
          </a:stretch>
        </p:blipFill>
        <p:spPr>
          <a:xfrm>
            <a:off x="3043988" y="2302845"/>
            <a:ext cx="3056025" cy="6860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65"/>
          <p:cNvSpPr txBox="1"/>
          <p:nvPr>
            <p:ph type="ctrTitle"/>
          </p:nvPr>
        </p:nvSpPr>
        <p:spPr>
          <a:xfrm>
            <a:off x="557425" y="455167"/>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Value of Digits</a:t>
            </a:r>
            <a:endParaRPr b="0" sz="3400">
              <a:solidFill>
                <a:srgbClr val="595959"/>
              </a:solidFill>
              <a:latin typeface="Hepta Slab"/>
              <a:ea typeface="Hepta Slab"/>
              <a:cs typeface="Hepta Slab"/>
              <a:sym typeface="Hepta Slab"/>
            </a:endParaRPr>
          </a:p>
        </p:txBody>
      </p:sp>
      <p:sp>
        <p:nvSpPr>
          <p:cNvPr id="555" name="Google Shape;555;p6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56" name="Google Shape;556;p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57" name="Google Shape;557;p65"/>
          <p:cNvGrpSpPr/>
          <p:nvPr/>
        </p:nvGrpSpPr>
        <p:grpSpPr>
          <a:xfrm rot="-801400">
            <a:off x="550911" y="1697856"/>
            <a:ext cx="2343045" cy="950026"/>
            <a:chOff x="522450" y="1769275"/>
            <a:chExt cx="2343168" cy="950076"/>
          </a:xfrm>
        </p:grpSpPr>
        <p:sp>
          <p:nvSpPr>
            <p:cNvPr id="558" name="Google Shape;558;p6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6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560" name="Google Shape;560;p65"/>
          <p:cNvGrpSpPr/>
          <p:nvPr/>
        </p:nvGrpSpPr>
        <p:grpSpPr>
          <a:xfrm rot="862269">
            <a:off x="6307145" y="1914664"/>
            <a:ext cx="2343148" cy="950068"/>
            <a:chOff x="522450" y="1769275"/>
            <a:chExt cx="2343168" cy="950076"/>
          </a:xfrm>
        </p:grpSpPr>
        <p:sp>
          <p:nvSpPr>
            <p:cNvPr id="561" name="Google Shape;561;p6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6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63" name="Google Shape;563;p65"/>
          <p:cNvPicPr preferRelativeResize="0"/>
          <p:nvPr/>
        </p:nvPicPr>
        <p:blipFill>
          <a:blip r:embed="rId3">
            <a:alphaModFix/>
          </a:blip>
          <a:stretch>
            <a:fillRect/>
          </a:stretch>
        </p:blipFill>
        <p:spPr>
          <a:xfrm>
            <a:off x="3279425" y="2173670"/>
            <a:ext cx="2639053" cy="732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66"/>
          <p:cNvSpPr txBox="1"/>
          <p:nvPr>
            <p:ph type="ctrTitle"/>
          </p:nvPr>
        </p:nvSpPr>
        <p:spPr>
          <a:xfrm>
            <a:off x="557425" y="455167"/>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Value of Digits</a:t>
            </a:r>
            <a:endParaRPr b="0" sz="3400">
              <a:solidFill>
                <a:srgbClr val="595959"/>
              </a:solidFill>
              <a:latin typeface="Hepta Slab"/>
              <a:ea typeface="Hepta Slab"/>
              <a:cs typeface="Hepta Slab"/>
              <a:sym typeface="Hepta Slab"/>
            </a:endParaRPr>
          </a:p>
        </p:txBody>
      </p:sp>
      <p:sp>
        <p:nvSpPr>
          <p:cNvPr id="569" name="Google Shape;569;p6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70" name="Google Shape;570;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71" name="Google Shape;571;p66"/>
          <p:cNvGrpSpPr/>
          <p:nvPr/>
        </p:nvGrpSpPr>
        <p:grpSpPr>
          <a:xfrm rot="-801400">
            <a:off x="550911" y="1697856"/>
            <a:ext cx="2343045" cy="950026"/>
            <a:chOff x="522450" y="1769275"/>
            <a:chExt cx="2343168" cy="950076"/>
          </a:xfrm>
        </p:grpSpPr>
        <p:sp>
          <p:nvSpPr>
            <p:cNvPr id="572" name="Google Shape;572;p6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6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574" name="Google Shape;574;p66"/>
          <p:cNvGrpSpPr/>
          <p:nvPr/>
        </p:nvGrpSpPr>
        <p:grpSpPr>
          <a:xfrm rot="862269">
            <a:off x="6307145" y="1914664"/>
            <a:ext cx="2343148" cy="950068"/>
            <a:chOff x="522450" y="1769275"/>
            <a:chExt cx="2343168" cy="950076"/>
          </a:xfrm>
        </p:grpSpPr>
        <p:sp>
          <p:nvSpPr>
            <p:cNvPr id="575" name="Google Shape;575;p6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6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77" name="Google Shape;577;p66"/>
          <p:cNvPicPr preferRelativeResize="0"/>
          <p:nvPr/>
        </p:nvPicPr>
        <p:blipFill>
          <a:blip r:embed="rId3">
            <a:alphaModFix/>
          </a:blip>
          <a:stretch>
            <a:fillRect/>
          </a:stretch>
        </p:blipFill>
        <p:spPr>
          <a:xfrm>
            <a:off x="2730487" y="2362895"/>
            <a:ext cx="3426275" cy="7777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67"/>
          <p:cNvSpPr txBox="1"/>
          <p:nvPr>
            <p:ph type="ctrTitle"/>
          </p:nvPr>
        </p:nvSpPr>
        <p:spPr>
          <a:xfrm>
            <a:off x="612325" y="1106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Breaking Apart 214</a:t>
            </a:r>
            <a:endParaRPr b="0" sz="3400">
              <a:solidFill>
                <a:srgbClr val="595959"/>
              </a:solidFill>
              <a:latin typeface="Hepta Slab"/>
              <a:ea typeface="Hepta Slab"/>
              <a:cs typeface="Hepta Slab"/>
              <a:sym typeface="Hepta Slab"/>
            </a:endParaRPr>
          </a:p>
        </p:txBody>
      </p:sp>
      <p:sp>
        <p:nvSpPr>
          <p:cNvPr id="583" name="Google Shape;583;p67"/>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84" name="Google Shape;584;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585" name="Google Shape;585;p67"/>
          <p:cNvSpPr txBox="1"/>
          <p:nvPr/>
        </p:nvSpPr>
        <p:spPr>
          <a:xfrm>
            <a:off x="347700" y="2107700"/>
            <a:ext cx="8448600" cy="4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Livvic"/>
                <a:ea typeface="Livvic"/>
                <a:cs typeface="Livvic"/>
                <a:sym typeface="Livvic"/>
              </a:rPr>
              <a:t>Break apart 214 in more than 1 way using hundreds, tens, and ones. </a:t>
            </a:r>
            <a:endParaRPr sz="2100">
              <a:solidFill>
                <a:srgbClr val="595959"/>
              </a:solidFill>
              <a:latin typeface="Livvic"/>
              <a:ea typeface="Livvic"/>
              <a:cs typeface="Livvic"/>
              <a:sym typeface="Livvic"/>
            </a:endParaRPr>
          </a:p>
          <a:p>
            <a:pPr indent="0" lvl="0" marL="0" rtl="0" algn="ctr">
              <a:spcBef>
                <a:spcPts val="0"/>
              </a:spcBef>
              <a:spcAft>
                <a:spcPts val="0"/>
              </a:spcAft>
              <a:buNone/>
            </a:pPr>
            <a:r>
              <a:t/>
            </a:r>
            <a:endParaRPr sz="2100">
              <a:solidFill>
                <a:srgbClr val="595959"/>
              </a:solidFill>
              <a:latin typeface="Livvic"/>
              <a:ea typeface="Livvic"/>
              <a:cs typeface="Livvic"/>
              <a:sym typeface="Livvic"/>
            </a:endParaRPr>
          </a:p>
          <a:p>
            <a:pPr indent="0" lvl="0" marL="0" rtl="0" algn="ctr">
              <a:spcBef>
                <a:spcPts val="0"/>
              </a:spcBef>
              <a:spcAft>
                <a:spcPts val="0"/>
              </a:spcAft>
              <a:buNone/>
            </a:pPr>
            <a:r>
              <a:rPr lang="en" sz="2100">
                <a:solidFill>
                  <a:srgbClr val="595959"/>
                </a:solidFill>
                <a:latin typeface="Livvic"/>
                <a:ea typeface="Livvic"/>
                <a:cs typeface="Livvic"/>
                <a:sym typeface="Livvic"/>
              </a:rPr>
              <a:t>Show your thinking using drawings, numbers or words. </a:t>
            </a:r>
            <a:endParaRPr sz="2100">
              <a:solidFill>
                <a:srgbClr val="595959"/>
              </a:solidFill>
              <a:latin typeface="Livvic"/>
              <a:ea typeface="Livvic"/>
              <a:cs typeface="Livvic"/>
              <a:sym typeface="Livvic"/>
            </a:endParaRPr>
          </a:p>
          <a:p>
            <a:pPr indent="0" lvl="0" marL="0" rtl="0" algn="l">
              <a:spcBef>
                <a:spcPts val="0"/>
              </a:spcBef>
              <a:spcAft>
                <a:spcPts val="0"/>
              </a:spcAft>
              <a:buNone/>
            </a:pPr>
            <a:r>
              <a:t/>
            </a:r>
            <a:endParaRPr sz="1800">
              <a:solidFill>
                <a:srgbClr val="595959"/>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68"/>
          <p:cNvSpPr txBox="1"/>
          <p:nvPr>
            <p:ph type="ctrTitle"/>
          </p:nvPr>
        </p:nvSpPr>
        <p:spPr>
          <a:xfrm>
            <a:off x="612450" y="1762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Different Ways to Make 523</a:t>
            </a:r>
            <a:endParaRPr b="0" sz="3400">
              <a:solidFill>
                <a:srgbClr val="595959"/>
              </a:solidFill>
              <a:latin typeface="Hepta Slab"/>
              <a:ea typeface="Hepta Slab"/>
              <a:cs typeface="Hepta Slab"/>
              <a:sym typeface="Hepta Slab"/>
            </a:endParaRPr>
          </a:p>
        </p:txBody>
      </p:sp>
      <p:sp>
        <p:nvSpPr>
          <p:cNvPr id="591" name="Google Shape;591;p6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92" name="Google Shape;592;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593" name="Google Shape;593;p68"/>
          <p:cNvSpPr txBox="1"/>
          <p:nvPr/>
        </p:nvSpPr>
        <p:spPr>
          <a:xfrm>
            <a:off x="792575" y="1108750"/>
            <a:ext cx="7772400" cy="41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595959"/>
                </a:solidFill>
                <a:latin typeface="Livvic"/>
                <a:ea typeface="Livvic"/>
                <a:cs typeface="Livvic"/>
                <a:sym typeface="Livvic"/>
              </a:rPr>
              <a:t>Find different ways to make 523. Show your thinking using drawings, numbers, or words.</a:t>
            </a:r>
            <a:endParaRPr sz="1300">
              <a:solidFill>
                <a:srgbClr val="595959"/>
              </a:solidFill>
              <a:latin typeface="Livvic"/>
              <a:ea typeface="Livvic"/>
              <a:cs typeface="Livvic"/>
              <a:sym typeface="Livvic"/>
            </a:endParaRPr>
          </a:p>
          <a:p>
            <a:pPr indent="0" lvl="0" marL="0" rtl="0" algn="l">
              <a:spcBef>
                <a:spcPts val="0"/>
              </a:spcBef>
              <a:spcAft>
                <a:spcPts val="0"/>
              </a:spcAft>
              <a:buNone/>
            </a:pPr>
            <a:r>
              <a:t/>
            </a:r>
            <a:endParaRPr sz="800">
              <a:solidFill>
                <a:srgbClr val="595959"/>
              </a:solidFill>
            </a:endParaRPr>
          </a:p>
        </p:txBody>
      </p:sp>
      <p:pic>
        <p:nvPicPr>
          <p:cNvPr id="594" name="Google Shape;594;p68"/>
          <p:cNvPicPr preferRelativeResize="0"/>
          <p:nvPr/>
        </p:nvPicPr>
        <p:blipFill>
          <a:blip r:embed="rId3">
            <a:alphaModFix/>
          </a:blip>
          <a:stretch>
            <a:fillRect/>
          </a:stretch>
        </p:blipFill>
        <p:spPr>
          <a:xfrm>
            <a:off x="500825" y="1897850"/>
            <a:ext cx="2003075" cy="1923850"/>
          </a:xfrm>
          <a:prstGeom prst="rect">
            <a:avLst/>
          </a:prstGeom>
          <a:noFill/>
          <a:ln cap="flat" cmpd="sng" w="19050">
            <a:solidFill>
              <a:schemeClr val="dk2"/>
            </a:solidFill>
            <a:prstDash val="solid"/>
            <a:round/>
            <a:headEnd len="sm" w="sm" type="none"/>
            <a:tailEnd len="sm" w="sm" type="none"/>
          </a:ln>
        </p:spPr>
      </p:pic>
      <p:pic>
        <p:nvPicPr>
          <p:cNvPr id="595" name="Google Shape;595;p68"/>
          <p:cNvPicPr preferRelativeResize="0"/>
          <p:nvPr/>
        </p:nvPicPr>
        <p:blipFill>
          <a:blip r:embed="rId3">
            <a:alphaModFix/>
          </a:blip>
          <a:stretch>
            <a:fillRect/>
          </a:stretch>
        </p:blipFill>
        <p:spPr>
          <a:xfrm>
            <a:off x="2587775" y="1897850"/>
            <a:ext cx="2003075" cy="1923850"/>
          </a:xfrm>
          <a:prstGeom prst="rect">
            <a:avLst/>
          </a:prstGeom>
          <a:noFill/>
          <a:ln cap="flat" cmpd="sng" w="19050">
            <a:solidFill>
              <a:schemeClr val="dk2"/>
            </a:solidFill>
            <a:prstDash val="solid"/>
            <a:round/>
            <a:headEnd len="sm" w="sm" type="none"/>
            <a:tailEnd len="sm" w="sm" type="none"/>
          </a:ln>
        </p:spPr>
      </p:pic>
      <p:pic>
        <p:nvPicPr>
          <p:cNvPr id="596" name="Google Shape;596;p68"/>
          <p:cNvPicPr preferRelativeResize="0"/>
          <p:nvPr/>
        </p:nvPicPr>
        <p:blipFill>
          <a:blip r:embed="rId3">
            <a:alphaModFix/>
          </a:blip>
          <a:stretch>
            <a:fillRect/>
          </a:stretch>
        </p:blipFill>
        <p:spPr>
          <a:xfrm>
            <a:off x="4702225" y="1897850"/>
            <a:ext cx="2003075" cy="1923850"/>
          </a:xfrm>
          <a:prstGeom prst="rect">
            <a:avLst/>
          </a:prstGeom>
          <a:noFill/>
          <a:ln cap="flat" cmpd="sng" w="19050">
            <a:solidFill>
              <a:schemeClr val="dk2"/>
            </a:solidFill>
            <a:prstDash val="solid"/>
            <a:round/>
            <a:headEnd len="sm" w="sm" type="none"/>
            <a:tailEnd len="sm" w="sm" type="none"/>
          </a:ln>
        </p:spPr>
      </p:pic>
      <p:pic>
        <p:nvPicPr>
          <p:cNvPr id="597" name="Google Shape;597;p68"/>
          <p:cNvPicPr preferRelativeResize="0"/>
          <p:nvPr/>
        </p:nvPicPr>
        <p:blipFill>
          <a:blip r:embed="rId3">
            <a:alphaModFix/>
          </a:blip>
          <a:stretch>
            <a:fillRect/>
          </a:stretch>
        </p:blipFill>
        <p:spPr>
          <a:xfrm>
            <a:off x="6780000" y="1897850"/>
            <a:ext cx="2003075" cy="1923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69"/>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03" name="Google Shape;603;p69"/>
          <p:cNvSpPr txBox="1"/>
          <p:nvPr/>
        </p:nvSpPr>
        <p:spPr>
          <a:xfrm>
            <a:off x="6403350" y="1961475"/>
            <a:ext cx="1832700" cy="153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500">
              <a:latin typeface="Quicksand"/>
              <a:ea typeface="Quicksand"/>
              <a:cs typeface="Quicksand"/>
              <a:sym typeface="Quicksand"/>
            </a:endParaRPr>
          </a:p>
        </p:txBody>
      </p:sp>
      <p:sp>
        <p:nvSpPr>
          <p:cNvPr id="604" name="Google Shape;604;p69"/>
          <p:cNvSpPr/>
          <p:nvPr/>
        </p:nvSpPr>
        <p:spPr>
          <a:xfrm flipH="1">
            <a:off x="1042988" y="2118975"/>
            <a:ext cx="2771888" cy="24164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69"/>
          <p:cNvSpPr txBox="1"/>
          <p:nvPr/>
        </p:nvSpPr>
        <p:spPr>
          <a:xfrm>
            <a:off x="1382825" y="2318300"/>
            <a:ext cx="2085900" cy="121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Han says this represents 350 but Tylers says that can’t be right because there are only 2 hundreds. What do you think?</a:t>
            </a:r>
            <a:endParaRPr b="1">
              <a:latin typeface="Quicksand"/>
              <a:ea typeface="Quicksand"/>
              <a:cs typeface="Quicksand"/>
              <a:sym typeface="Quicksand"/>
            </a:endParaRPr>
          </a:p>
        </p:txBody>
      </p:sp>
      <p:sp>
        <p:nvSpPr>
          <p:cNvPr id="606" name="Google Shape;606;p69"/>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607" name="Google Shape;607;p69"/>
          <p:cNvPicPr preferRelativeResize="0"/>
          <p:nvPr/>
        </p:nvPicPr>
        <p:blipFill>
          <a:blip r:embed="rId3">
            <a:alphaModFix/>
          </a:blip>
          <a:stretch>
            <a:fillRect/>
          </a:stretch>
        </p:blipFill>
        <p:spPr>
          <a:xfrm>
            <a:off x="4872350" y="2743600"/>
            <a:ext cx="2085975" cy="1857375"/>
          </a:xfrm>
          <a:prstGeom prst="rect">
            <a:avLst/>
          </a:prstGeom>
          <a:noFill/>
          <a:ln>
            <a:noFill/>
          </a:ln>
        </p:spPr>
      </p:pic>
      <p:sp>
        <p:nvSpPr>
          <p:cNvPr id="608" name="Google Shape;608;p69"/>
          <p:cNvSpPr txBox="1"/>
          <p:nvPr/>
        </p:nvSpPr>
        <p:spPr>
          <a:xfrm>
            <a:off x="901775" y="3736225"/>
            <a:ext cx="6837000" cy="9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Quicksand"/>
              <a:ea typeface="Quicksand"/>
              <a:cs typeface="Quicksand"/>
              <a:sym typeface="Quicksand"/>
            </a:endParaRPr>
          </a:p>
        </p:txBody>
      </p:sp>
      <p:sp>
        <p:nvSpPr>
          <p:cNvPr id="609" name="Google Shape;609;p69"/>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610" name="Google Shape;610;p69"/>
          <p:cNvSpPr txBox="1"/>
          <p:nvPr/>
        </p:nvSpPr>
        <p:spPr>
          <a:xfrm>
            <a:off x="583750" y="560275"/>
            <a:ext cx="7218300" cy="79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Today we represented numbers with different amounts of hundreds, tens, and ones.</a:t>
            </a:r>
            <a:endParaRPr sz="1600">
              <a:latin typeface="Quicksand"/>
              <a:ea typeface="Quicksand"/>
              <a:cs typeface="Quicksand"/>
              <a:sym typeface="Quicksand"/>
            </a:endParaRPr>
          </a:p>
        </p:txBody>
      </p:sp>
      <p:pic>
        <p:nvPicPr>
          <p:cNvPr id="611" name="Google Shape;611;p69"/>
          <p:cNvPicPr preferRelativeResize="0"/>
          <p:nvPr/>
        </p:nvPicPr>
        <p:blipFill>
          <a:blip r:embed="rId4">
            <a:alphaModFix/>
          </a:blip>
          <a:stretch>
            <a:fillRect/>
          </a:stretch>
        </p:blipFill>
        <p:spPr>
          <a:xfrm>
            <a:off x="3268750" y="1296425"/>
            <a:ext cx="4057650" cy="914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15" name="Shape 615"/>
        <p:cNvGrpSpPr/>
        <p:nvPr/>
      </p:nvGrpSpPr>
      <p:grpSpPr>
        <a:xfrm>
          <a:off x="0" y="0"/>
          <a:ext cx="0" cy="0"/>
          <a:chOff x="0" y="0"/>
          <a:chExt cx="0" cy="0"/>
        </a:xfrm>
      </p:grpSpPr>
      <p:sp>
        <p:nvSpPr>
          <p:cNvPr id="616" name="Google Shape;616;p70"/>
          <p:cNvSpPr txBox="1"/>
          <p:nvPr>
            <p:ph type="ctrTitle"/>
          </p:nvPr>
        </p:nvSpPr>
        <p:spPr>
          <a:xfrm>
            <a:off x="554800" y="1634250"/>
            <a:ext cx="7894500" cy="111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Representing Numbers in Different Ways with Hundreds, Tens and Ones</a:t>
            </a:r>
            <a:endParaRPr sz="3600">
              <a:latin typeface="Hepta Slab"/>
              <a:ea typeface="Hepta Slab"/>
              <a:cs typeface="Hepta Slab"/>
              <a:sym typeface="Hepta Slab"/>
            </a:endParaRPr>
          </a:p>
        </p:txBody>
      </p:sp>
      <p:sp>
        <p:nvSpPr>
          <p:cNvPr id="617" name="Google Shape;617;p70"/>
          <p:cNvSpPr txBox="1"/>
          <p:nvPr/>
        </p:nvSpPr>
        <p:spPr>
          <a:xfrm>
            <a:off x="2367675" y="2665900"/>
            <a:ext cx="5186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more numbers with hundreds, tens and ones.</a:t>
            </a:r>
            <a:endParaRPr>
              <a:latin typeface="Quicksand"/>
              <a:ea typeface="Quicksand"/>
              <a:cs typeface="Quicksand"/>
              <a:sym typeface="Quicksand"/>
            </a:endParaRPr>
          </a:p>
        </p:txBody>
      </p:sp>
      <p:sp>
        <p:nvSpPr>
          <p:cNvPr id="618" name="Google Shape;618;p70"/>
          <p:cNvSpPr/>
          <p:nvPr/>
        </p:nvSpPr>
        <p:spPr>
          <a:xfrm>
            <a:off x="1819777" y="2743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7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2.NBT.A.2, 2.NBT.A.3</a:t>
            </a:r>
            <a:endParaRPr sz="1100">
              <a:latin typeface="Quicksand"/>
              <a:ea typeface="Quicksand"/>
              <a:cs typeface="Quicksand"/>
              <a:sym typeface="Quicksand"/>
            </a:endParaRPr>
          </a:p>
        </p:txBody>
      </p:sp>
      <p:sp>
        <p:nvSpPr>
          <p:cNvPr id="620" name="Google Shape;620;p70"/>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5</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71"/>
          <p:cNvSpPr txBox="1"/>
          <p:nvPr>
            <p:ph type="ctrTitle"/>
          </p:nvPr>
        </p:nvSpPr>
        <p:spPr>
          <a:xfrm>
            <a:off x="567775" y="906742"/>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Estimation Exploration: How Many Ones?</a:t>
            </a:r>
            <a:endParaRPr b="0" sz="3400">
              <a:solidFill>
                <a:srgbClr val="595959"/>
              </a:solidFill>
              <a:latin typeface="Hepta Slab"/>
              <a:ea typeface="Hepta Slab"/>
              <a:cs typeface="Hepta Slab"/>
              <a:sym typeface="Hepta Slab"/>
            </a:endParaRPr>
          </a:p>
        </p:txBody>
      </p:sp>
      <p:sp>
        <p:nvSpPr>
          <p:cNvPr id="626" name="Google Shape;626;p7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27" name="Google Shape;627;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28" name="Google Shape;628;p71"/>
          <p:cNvGrpSpPr/>
          <p:nvPr/>
        </p:nvGrpSpPr>
        <p:grpSpPr>
          <a:xfrm rot="-801400">
            <a:off x="550911" y="1697856"/>
            <a:ext cx="2343045" cy="950026"/>
            <a:chOff x="522450" y="1769275"/>
            <a:chExt cx="2343168" cy="950076"/>
          </a:xfrm>
        </p:grpSpPr>
        <p:sp>
          <p:nvSpPr>
            <p:cNvPr id="629" name="Google Shape;629;p7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7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is the value of the blocks?</a:t>
              </a:r>
              <a:endParaRPr/>
            </a:p>
          </p:txBody>
        </p:sp>
      </p:grpSp>
      <p:pic>
        <p:nvPicPr>
          <p:cNvPr id="631" name="Google Shape;631;p71"/>
          <p:cNvPicPr preferRelativeResize="0"/>
          <p:nvPr/>
        </p:nvPicPr>
        <p:blipFill>
          <a:blip r:embed="rId3">
            <a:alphaModFix/>
          </a:blip>
          <a:stretch>
            <a:fillRect/>
          </a:stretch>
        </p:blipFill>
        <p:spPr>
          <a:xfrm>
            <a:off x="3406225" y="1926979"/>
            <a:ext cx="2095500" cy="1666875"/>
          </a:xfrm>
          <a:prstGeom prst="rect">
            <a:avLst/>
          </a:prstGeom>
          <a:noFill/>
          <a:ln>
            <a:noFill/>
          </a:ln>
        </p:spPr>
      </p:pic>
      <p:sp>
        <p:nvSpPr>
          <p:cNvPr id="632" name="Google Shape;632;p71"/>
          <p:cNvSpPr/>
          <p:nvPr/>
        </p:nvSpPr>
        <p:spPr>
          <a:xfrm>
            <a:off x="3072325" y="1735913"/>
            <a:ext cx="2597700" cy="2049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3" name="Google Shape;633;p71"/>
          <p:cNvPicPr preferRelativeResize="0"/>
          <p:nvPr/>
        </p:nvPicPr>
        <p:blipFill>
          <a:blip r:embed="rId4">
            <a:alphaModFix/>
          </a:blip>
          <a:stretch>
            <a:fillRect/>
          </a:stretch>
        </p:blipFill>
        <p:spPr>
          <a:xfrm>
            <a:off x="5770350" y="2233513"/>
            <a:ext cx="2963317" cy="1053800"/>
          </a:xfrm>
          <a:prstGeom prst="rect">
            <a:avLst/>
          </a:prstGeom>
          <a:noFill/>
          <a:ln>
            <a:noFill/>
          </a:ln>
        </p:spPr>
      </p:pic>
      <p:sp>
        <p:nvSpPr>
          <p:cNvPr id="634" name="Google Shape;634;p71"/>
          <p:cNvSpPr/>
          <p:nvPr/>
        </p:nvSpPr>
        <p:spPr>
          <a:xfrm>
            <a:off x="3072325" y="1735900"/>
            <a:ext cx="2597700" cy="2049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632"/>
                                        </p:tgtEl>
                                      </p:cBhvr>
                                    </p:animEffect>
                                    <p:set>
                                      <p:cBhvr>
                                        <p:cTn dur="1" fill="hold">
                                          <p:stCondLst>
                                            <p:cond delay="1000"/>
                                          </p:stCondLst>
                                        </p:cTn>
                                        <p:tgtEl>
                                          <p:spTgt spid="63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4"/>
                                        </p:tgtEl>
                                        <p:attrNameLst>
                                          <p:attrName>style.visibility</p:attrName>
                                        </p:attrNameLst>
                                      </p:cBhvr>
                                      <p:to>
                                        <p:strVal val="visible"/>
                                      </p:to>
                                    </p:set>
                                    <p:animEffect filter="fade" transition="in">
                                      <p:cBhvr>
                                        <p:cTn dur="1000"/>
                                        <p:tgtEl>
                                          <p:spTgt spid="6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72"/>
          <p:cNvSpPr txBox="1"/>
          <p:nvPr>
            <p:ph type="ctrTitle"/>
          </p:nvPr>
        </p:nvSpPr>
        <p:spPr>
          <a:xfrm>
            <a:off x="612325" y="1106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 What’s the Number?</a:t>
            </a:r>
            <a:endParaRPr b="0" sz="3400">
              <a:solidFill>
                <a:srgbClr val="595959"/>
              </a:solidFill>
              <a:latin typeface="Hepta Slab"/>
              <a:ea typeface="Hepta Slab"/>
              <a:cs typeface="Hepta Slab"/>
              <a:sym typeface="Hepta Slab"/>
            </a:endParaRPr>
          </a:p>
        </p:txBody>
      </p:sp>
      <p:sp>
        <p:nvSpPr>
          <p:cNvPr id="640" name="Google Shape;640;p72"/>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41" name="Google Shape;641;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642" name="Google Shape;642;p72"/>
          <p:cNvSpPr txBox="1"/>
          <p:nvPr/>
        </p:nvSpPr>
        <p:spPr>
          <a:xfrm>
            <a:off x="347700" y="1023875"/>
            <a:ext cx="8448600" cy="4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595959"/>
                </a:solidFill>
                <a:latin typeface="Livvic"/>
                <a:ea typeface="Livvic"/>
                <a:cs typeface="Livvic"/>
                <a:sym typeface="Livvic"/>
              </a:rPr>
              <a:t>Write the three-digit number. Use base-ten blocks or drawings if they help. </a:t>
            </a:r>
            <a:endParaRPr sz="1900">
              <a:solidFill>
                <a:srgbClr val="595959"/>
              </a:solidFill>
              <a:latin typeface="Livvic"/>
              <a:ea typeface="Livvic"/>
              <a:cs typeface="Livvic"/>
              <a:sym typeface="Livvic"/>
            </a:endParaRPr>
          </a:p>
          <a:p>
            <a:pPr indent="0" lvl="0" marL="0" rtl="0" algn="ctr">
              <a:spcBef>
                <a:spcPts val="0"/>
              </a:spcBef>
              <a:spcAft>
                <a:spcPts val="0"/>
              </a:spcAft>
              <a:buNone/>
            </a:pPr>
            <a:r>
              <a:t/>
            </a:r>
            <a:endParaRPr sz="2100">
              <a:solidFill>
                <a:srgbClr val="595959"/>
              </a:solidFill>
              <a:latin typeface="Livvic"/>
              <a:ea typeface="Livvic"/>
              <a:cs typeface="Livvic"/>
              <a:sym typeface="Livvic"/>
            </a:endParaRPr>
          </a:p>
          <a:p>
            <a:pPr indent="0" lvl="0" marL="0" rtl="0" algn="ctr">
              <a:spcBef>
                <a:spcPts val="0"/>
              </a:spcBef>
              <a:spcAft>
                <a:spcPts val="0"/>
              </a:spcAft>
              <a:buNone/>
            </a:pPr>
            <a:r>
              <a:rPr lang="en" sz="2100">
                <a:solidFill>
                  <a:srgbClr val="595959"/>
                </a:solidFill>
                <a:latin typeface="Livvic"/>
                <a:ea typeface="Livvic"/>
                <a:cs typeface="Livvic"/>
                <a:sym typeface="Livvic"/>
              </a:rPr>
              <a:t>. </a:t>
            </a:r>
            <a:endParaRPr sz="2100">
              <a:solidFill>
                <a:srgbClr val="595959"/>
              </a:solidFill>
              <a:latin typeface="Livvic"/>
              <a:ea typeface="Livvic"/>
              <a:cs typeface="Livvic"/>
              <a:sym typeface="Livvic"/>
            </a:endParaRPr>
          </a:p>
          <a:p>
            <a:pPr indent="0" lvl="0" marL="0" rtl="0" algn="l">
              <a:spcBef>
                <a:spcPts val="0"/>
              </a:spcBef>
              <a:spcAft>
                <a:spcPts val="0"/>
              </a:spcAft>
              <a:buNone/>
            </a:pPr>
            <a:r>
              <a:t/>
            </a:r>
            <a:endParaRPr sz="1800">
              <a:solidFill>
                <a:srgbClr val="595959"/>
              </a:solidFill>
            </a:endParaRPr>
          </a:p>
        </p:txBody>
      </p:sp>
      <p:pic>
        <p:nvPicPr>
          <p:cNvPr id="643" name="Google Shape;643;p72"/>
          <p:cNvPicPr preferRelativeResize="0"/>
          <p:nvPr/>
        </p:nvPicPr>
        <p:blipFill>
          <a:blip r:embed="rId3">
            <a:alphaModFix/>
          </a:blip>
          <a:stretch>
            <a:fillRect/>
          </a:stretch>
        </p:blipFill>
        <p:spPr>
          <a:xfrm>
            <a:off x="524975" y="1936000"/>
            <a:ext cx="3886200" cy="2095500"/>
          </a:xfrm>
          <a:prstGeom prst="rect">
            <a:avLst/>
          </a:prstGeom>
          <a:noFill/>
          <a:ln cap="flat" cmpd="sng" w="19050">
            <a:solidFill>
              <a:schemeClr val="dk2"/>
            </a:solidFill>
            <a:prstDash val="solid"/>
            <a:round/>
            <a:headEnd len="sm" w="sm" type="none"/>
            <a:tailEnd len="sm" w="sm" type="none"/>
          </a:ln>
        </p:spPr>
      </p:pic>
      <p:pic>
        <p:nvPicPr>
          <p:cNvPr id="644" name="Google Shape;644;p72"/>
          <p:cNvPicPr preferRelativeResize="0"/>
          <p:nvPr/>
        </p:nvPicPr>
        <p:blipFill>
          <a:blip r:embed="rId4">
            <a:alphaModFix/>
          </a:blip>
          <a:stretch>
            <a:fillRect/>
          </a:stretch>
        </p:blipFill>
        <p:spPr>
          <a:xfrm>
            <a:off x="4625675" y="1912188"/>
            <a:ext cx="3971925" cy="2143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73"/>
          <p:cNvSpPr txBox="1"/>
          <p:nvPr>
            <p:ph type="ctrTitle"/>
          </p:nvPr>
        </p:nvSpPr>
        <p:spPr>
          <a:xfrm>
            <a:off x="612450" y="1762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Finding Missing Parts</a:t>
            </a:r>
            <a:endParaRPr b="0" sz="3400">
              <a:solidFill>
                <a:srgbClr val="595959"/>
              </a:solidFill>
              <a:latin typeface="Hepta Slab"/>
              <a:ea typeface="Hepta Slab"/>
              <a:cs typeface="Hepta Slab"/>
              <a:sym typeface="Hepta Slab"/>
            </a:endParaRPr>
          </a:p>
        </p:txBody>
      </p:sp>
      <p:sp>
        <p:nvSpPr>
          <p:cNvPr id="650" name="Google Shape;650;p7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51" name="Google Shape;651;p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652" name="Google Shape;652;p73"/>
          <p:cNvPicPr preferRelativeResize="0"/>
          <p:nvPr/>
        </p:nvPicPr>
        <p:blipFill>
          <a:blip r:embed="rId3">
            <a:alphaModFix/>
          </a:blip>
          <a:stretch>
            <a:fillRect/>
          </a:stretch>
        </p:blipFill>
        <p:spPr>
          <a:xfrm>
            <a:off x="612450" y="1108750"/>
            <a:ext cx="3695700" cy="3533952"/>
          </a:xfrm>
          <a:prstGeom prst="rect">
            <a:avLst/>
          </a:prstGeom>
          <a:noFill/>
          <a:ln cap="flat" cmpd="sng" w="19050">
            <a:solidFill>
              <a:schemeClr val="dk2"/>
            </a:solidFill>
            <a:prstDash val="solid"/>
            <a:round/>
            <a:headEnd len="sm" w="sm" type="none"/>
            <a:tailEnd len="sm" w="sm" type="none"/>
          </a:ln>
        </p:spPr>
      </p:pic>
      <p:pic>
        <p:nvPicPr>
          <p:cNvPr id="653" name="Google Shape;653;p73"/>
          <p:cNvPicPr preferRelativeResize="0"/>
          <p:nvPr/>
        </p:nvPicPr>
        <p:blipFill>
          <a:blip r:embed="rId4">
            <a:alphaModFix/>
          </a:blip>
          <a:stretch>
            <a:fillRect/>
          </a:stretch>
        </p:blipFill>
        <p:spPr>
          <a:xfrm>
            <a:off x="4577471" y="1261150"/>
            <a:ext cx="3695700" cy="2486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74"/>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59" name="Google Shape;659;p74"/>
          <p:cNvSpPr/>
          <p:nvPr/>
        </p:nvSpPr>
        <p:spPr>
          <a:xfrm flipH="1">
            <a:off x="1663937" y="3166826"/>
            <a:ext cx="2771888" cy="14320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74"/>
          <p:cNvSpPr txBox="1"/>
          <p:nvPr/>
        </p:nvSpPr>
        <p:spPr>
          <a:xfrm>
            <a:off x="2077400" y="3380250"/>
            <a:ext cx="2085900" cy="121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Explain the pattern you see and why it happens?</a:t>
            </a:r>
            <a:endParaRPr b="1">
              <a:latin typeface="Quicksand"/>
              <a:ea typeface="Quicksand"/>
              <a:cs typeface="Quicksand"/>
              <a:sym typeface="Quicksand"/>
            </a:endParaRPr>
          </a:p>
        </p:txBody>
      </p:sp>
      <p:sp>
        <p:nvSpPr>
          <p:cNvPr id="661" name="Google Shape;661;p74"/>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662" name="Google Shape;662;p74"/>
          <p:cNvPicPr preferRelativeResize="0"/>
          <p:nvPr/>
        </p:nvPicPr>
        <p:blipFill>
          <a:blip r:embed="rId3">
            <a:alphaModFix/>
          </a:blip>
          <a:stretch>
            <a:fillRect/>
          </a:stretch>
        </p:blipFill>
        <p:spPr>
          <a:xfrm>
            <a:off x="4741900" y="3541800"/>
            <a:ext cx="1335226" cy="1188900"/>
          </a:xfrm>
          <a:prstGeom prst="rect">
            <a:avLst/>
          </a:prstGeom>
          <a:noFill/>
          <a:ln>
            <a:noFill/>
          </a:ln>
        </p:spPr>
      </p:pic>
      <p:sp>
        <p:nvSpPr>
          <p:cNvPr id="663" name="Google Shape;663;p74"/>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664" name="Google Shape;664;p74"/>
          <p:cNvSpPr txBox="1"/>
          <p:nvPr/>
        </p:nvSpPr>
        <p:spPr>
          <a:xfrm>
            <a:off x="583750" y="560275"/>
            <a:ext cx="7218300" cy="79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There are lots of ways we can compose numbers using hundreds, tens and ones. We know we can use 1 hundred or 10 tens to make the same number. We can also use 1 ten or ten ones.</a:t>
            </a:r>
            <a:endParaRPr sz="1600">
              <a:latin typeface="Quicksand"/>
              <a:ea typeface="Quicksand"/>
              <a:cs typeface="Quicksand"/>
              <a:sym typeface="Quicksand"/>
            </a:endParaRPr>
          </a:p>
        </p:txBody>
      </p:sp>
      <p:pic>
        <p:nvPicPr>
          <p:cNvPr id="665" name="Google Shape;665;p74"/>
          <p:cNvPicPr preferRelativeResize="0"/>
          <p:nvPr/>
        </p:nvPicPr>
        <p:blipFill>
          <a:blip r:embed="rId4">
            <a:alphaModFix/>
          </a:blip>
          <a:stretch>
            <a:fillRect/>
          </a:stretch>
        </p:blipFill>
        <p:spPr>
          <a:xfrm>
            <a:off x="2874988" y="1554425"/>
            <a:ext cx="3952875" cy="1123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69" name="Shape 669"/>
        <p:cNvGrpSpPr/>
        <p:nvPr/>
      </p:nvGrpSpPr>
      <p:grpSpPr>
        <a:xfrm>
          <a:off x="0" y="0"/>
          <a:ext cx="0" cy="0"/>
          <a:chOff x="0" y="0"/>
          <a:chExt cx="0" cy="0"/>
        </a:xfrm>
      </p:grpSpPr>
      <p:sp>
        <p:nvSpPr>
          <p:cNvPr id="670" name="Google Shape;670;p75"/>
          <p:cNvSpPr txBox="1"/>
          <p:nvPr>
            <p:ph type="ctrTitle"/>
          </p:nvPr>
        </p:nvSpPr>
        <p:spPr>
          <a:xfrm>
            <a:off x="1860300" y="2019150"/>
            <a:ext cx="5423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Find and Explain Patterns</a:t>
            </a:r>
            <a:endParaRPr sz="4400">
              <a:solidFill>
                <a:srgbClr val="434343"/>
              </a:solidFill>
              <a:latin typeface="Hepta Slab"/>
              <a:ea typeface="Hepta Slab"/>
              <a:cs typeface="Hepta Slab"/>
              <a:sym typeface="Hepta Slab"/>
            </a:endParaRPr>
          </a:p>
        </p:txBody>
      </p:sp>
      <p:sp>
        <p:nvSpPr>
          <p:cNvPr id="671" name="Google Shape;671;p75"/>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find and explain patterns</a:t>
            </a:r>
            <a:endParaRPr>
              <a:latin typeface="Quicksand"/>
              <a:ea typeface="Quicksand"/>
              <a:cs typeface="Quicksand"/>
              <a:sym typeface="Quicksand"/>
            </a:endParaRPr>
          </a:p>
        </p:txBody>
      </p:sp>
      <p:sp>
        <p:nvSpPr>
          <p:cNvPr id="672" name="Google Shape;672;p75"/>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7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3.OA.D.9</a:t>
            </a:r>
            <a:endParaRPr sz="1100">
              <a:latin typeface="Quicksand"/>
              <a:ea typeface="Quicksand"/>
              <a:cs typeface="Quicksand"/>
              <a:sym typeface="Quicksand"/>
            </a:endParaRPr>
          </a:p>
        </p:txBody>
      </p:sp>
      <p:sp>
        <p:nvSpPr>
          <p:cNvPr id="674" name="Google Shape;674;p75"/>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8" name="Shape 678"/>
        <p:cNvGrpSpPr/>
        <p:nvPr/>
      </p:nvGrpSpPr>
      <p:grpSpPr>
        <a:xfrm>
          <a:off x="0" y="0"/>
          <a:ext cx="0" cy="0"/>
          <a:chOff x="0" y="0"/>
          <a:chExt cx="0" cy="0"/>
        </a:xfrm>
      </p:grpSpPr>
      <p:sp>
        <p:nvSpPr>
          <p:cNvPr id="679" name="Google Shape;679;p76"/>
          <p:cNvSpPr txBox="1"/>
          <p:nvPr>
            <p:ph type="ctrTitle"/>
          </p:nvPr>
        </p:nvSpPr>
        <p:spPr>
          <a:xfrm>
            <a:off x="614725" y="7869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The Addition Table</a:t>
            </a:r>
            <a:endParaRPr b="0" sz="3000">
              <a:solidFill>
                <a:srgbClr val="595959"/>
              </a:solidFill>
              <a:latin typeface="Hepta Slab"/>
              <a:ea typeface="Hepta Slab"/>
              <a:cs typeface="Hepta Slab"/>
              <a:sym typeface="Hepta Slab"/>
            </a:endParaRPr>
          </a:p>
        </p:txBody>
      </p:sp>
      <p:sp>
        <p:nvSpPr>
          <p:cNvPr id="680" name="Google Shape;680;p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81" name="Google Shape;681;p76"/>
          <p:cNvGrpSpPr/>
          <p:nvPr/>
        </p:nvGrpSpPr>
        <p:grpSpPr>
          <a:xfrm rot="-801400">
            <a:off x="550911" y="1697856"/>
            <a:ext cx="2343045" cy="950026"/>
            <a:chOff x="522450" y="1769275"/>
            <a:chExt cx="2343168" cy="950076"/>
          </a:xfrm>
        </p:grpSpPr>
        <p:sp>
          <p:nvSpPr>
            <p:cNvPr id="682" name="Google Shape;682;p7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684" name="Google Shape;684;p76"/>
          <p:cNvGrpSpPr/>
          <p:nvPr/>
        </p:nvGrpSpPr>
        <p:grpSpPr>
          <a:xfrm rot="862269">
            <a:off x="6307145" y="1914664"/>
            <a:ext cx="2343148" cy="950068"/>
            <a:chOff x="522450" y="1769275"/>
            <a:chExt cx="2343168" cy="950076"/>
          </a:xfrm>
        </p:grpSpPr>
        <p:sp>
          <p:nvSpPr>
            <p:cNvPr id="685" name="Google Shape;685;p7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7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687" name="Google Shape;687;p76"/>
          <p:cNvPicPr preferRelativeResize="0"/>
          <p:nvPr/>
        </p:nvPicPr>
        <p:blipFill>
          <a:blip r:embed="rId3">
            <a:alphaModFix/>
          </a:blip>
          <a:stretch>
            <a:fillRect/>
          </a:stretch>
        </p:blipFill>
        <p:spPr>
          <a:xfrm>
            <a:off x="3124401" y="1592472"/>
            <a:ext cx="2667000" cy="2638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1" name="Shape 691"/>
        <p:cNvGrpSpPr/>
        <p:nvPr/>
      </p:nvGrpSpPr>
      <p:grpSpPr>
        <a:xfrm>
          <a:off x="0" y="0"/>
          <a:ext cx="0" cy="0"/>
          <a:chOff x="0" y="0"/>
          <a:chExt cx="0" cy="0"/>
        </a:xfrm>
      </p:grpSpPr>
      <p:sp>
        <p:nvSpPr>
          <p:cNvPr id="692" name="Google Shape;692;p77"/>
          <p:cNvSpPr txBox="1"/>
          <p:nvPr>
            <p:ph type="ctrTitle"/>
          </p:nvPr>
        </p:nvSpPr>
        <p:spPr>
          <a:xfrm>
            <a:off x="565375" y="516775"/>
            <a:ext cx="74121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Patterns in the Addition Table</a:t>
            </a:r>
            <a:endParaRPr b="0" sz="3400">
              <a:solidFill>
                <a:srgbClr val="595959"/>
              </a:solidFill>
              <a:latin typeface="Hepta Slab"/>
              <a:ea typeface="Hepta Slab"/>
              <a:cs typeface="Hepta Slab"/>
              <a:sym typeface="Hepta Slab"/>
            </a:endParaRPr>
          </a:p>
        </p:txBody>
      </p:sp>
      <p:sp>
        <p:nvSpPr>
          <p:cNvPr id="693" name="Google Shape;693;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94" name="Google Shape;694;p77"/>
          <p:cNvSpPr txBox="1"/>
          <p:nvPr/>
        </p:nvSpPr>
        <p:spPr>
          <a:xfrm>
            <a:off x="638850" y="1212375"/>
            <a:ext cx="3655500" cy="4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Fill in the rest of the addition table.</a:t>
            </a:r>
            <a:endParaRPr sz="1600">
              <a:latin typeface="Quicksand"/>
              <a:ea typeface="Quicksand"/>
              <a:cs typeface="Quicksand"/>
              <a:sym typeface="Quicksand"/>
            </a:endParaRPr>
          </a:p>
        </p:txBody>
      </p:sp>
      <p:pic>
        <p:nvPicPr>
          <p:cNvPr id="695" name="Google Shape;695;p77"/>
          <p:cNvPicPr preferRelativeResize="0"/>
          <p:nvPr/>
        </p:nvPicPr>
        <p:blipFill>
          <a:blip r:embed="rId3">
            <a:alphaModFix/>
          </a:blip>
          <a:stretch>
            <a:fillRect/>
          </a:stretch>
        </p:blipFill>
        <p:spPr>
          <a:xfrm>
            <a:off x="1161675" y="1733675"/>
            <a:ext cx="2609850" cy="2609850"/>
          </a:xfrm>
          <a:prstGeom prst="rect">
            <a:avLst/>
          </a:prstGeom>
          <a:noFill/>
          <a:ln cap="flat" cmpd="sng" w="19050">
            <a:solidFill>
              <a:schemeClr val="dk2"/>
            </a:solidFill>
            <a:prstDash val="solid"/>
            <a:round/>
            <a:headEnd len="sm" w="sm" type="none"/>
            <a:tailEnd len="sm" w="sm" type="none"/>
          </a:ln>
        </p:spPr>
      </p:pic>
      <p:sp>
        <p:nvSpPr>
          <p:cNvPr id="696" name="Google Shape;696;p77"/>
          <p:cNvSpPr txBox="1"/>
          <p:nvPr/>
        </p:nvSpPr>
        <p:spPr>
          <a:xfrm>
            <a:off x="4579150" y="1919625"/>
            <a:ext cx="3903600" cy="23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2. List some patterns you see in the addition table.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3. Choose one of the patterns you found in the addition table and explain why it works.</a:t>
            </a:r>
            <a:endParaRPr sz="1900">
              <a:latin typeface="Quicksand"/>
              <a:ea typeface="Quicksand"/>
              <a:cs typeface="Quicksand"/>
              <a:sym typeface="Quicksan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0" name="Shape 700"/>
        <p:cNvGrpSpPr/>
        <p:nvPr/>
      </p:nvGrpSpPr>
      <p:grpSpPr>
        <a:xfrm>
          <a:off x="0" y="0"/>
          <a:ext cx="0" cy="0"/>
          <a:chOff x="0" y="0"/>
          <a:chExt cx="0" cy="0"/>
        </a:xfrm>
      </p:grpSpPr>
      <p:sp>
        <p:nvSpPr>
          <p:cNvPr id="701" name="Google Shape;701;p78"/>
          <p:cNvSpPr txBox="1"/>
          <p:nvPr>
            <p:ph type="ctrTitle"/>
          </p:nvPr>
        </p:nvSpPr>
        <p:spPr>
          <a:xfrm>
            <a:off x="875700" y="397750"/>
            <a:ext cx="6843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Even and Odd</a:t>
            </a:r>
            <a:endParaRPr b="0" sz="3000">
              <a:solidFill>
                <a:srgbClr val="595959"/>
              </a:solidFill>
              <a:latin typeface="Hepta Slab"/>
              <a:ea typeface="Hepta Slab"/>
              <a:cs typeface="Hepta Slab"/>
              <a:sym typeface="Hepta Slab"/>
            </a:endParaRPr>
          </a:p>
        </p:txBody>
      </p:sp>
      <p:sp>
        <p:nvSpPr>
          <p:cNvPr id="702" name="Google Shape;702;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03" name="Google Shape;703;p78"/>
          <p:cNvSpPr txBox="1"/>
          <p:nvPr/>
        </p:nvSpPr>
        <p:spPr>
          <a:xfrm>
            <a:off x="4525150" y="1063550"/>
            <a:ext cx="3951600" cy="36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Livvic"/>
                <a:ea typeface="Livvic"/>
                <a:cs typeface="Livvic"/>
                <a:sym typeface="Livvic"/>
              </a:rPr>
              <a:t>Choose one of the statements. Tell whether the statement is always true, sometimes true, or never true. Explain your reasoning. Use your completed addition table if it’s helpful. If you finish early, choose another statement to explain.</a:t>
            </a:r>
            <a:endParaRPr b="1" sz="1300">
              <a:latin typeface="Livvic"/>
              <a:ea typeface="Livvic"/>
              <a:cs typeface="Livvic"/>
              <a:sym typeface="Livvic"/>
            </a:endParaRPr>
          </a:p>
          <a:p>
            <a:pPr indent="0" lvl="0" marL="0" rtl="0" algn="l">
              <a:spcBef>
                <a:spcPts val="0"/>
              </a:spcBef>
              <a:spcAft>
                <a:spcPts val="0"/>
              </a:spcAft>
              <a:buNone/>
            </a:pPr>
            <a:r>
              <a:t/>
            </a:r>
            <a:endParaRPr b="1" sz="1100">
              <a:latin typeface="Livvic"/>
              <a:ea typeface="Livvic"/>
              <a:cs typeface="Livvic"/>
              <a:sym typeface="Livvic"/>
            </a:endParaRPr>
          </a:p>
          <a:p>
            <a:pPr indent="0" lvl="0" marL="0" rtl="0" algn="l">
              <a:spcBef>
                <a:spcPts val="0"/>
              </a:spcBef>
              <a:spcAft>
                <a:spcPts val="0"/>
              </a:spcAft>
              <a:buNone/>
            </a:pPr>
            <a:r>
              <a:t/>
            </a:r>
            <a:endParaRPr b="1" sz="1100">
              <a:latin typeface="Livvic"/>
              <a:ea typeface="Livvic"/>
              <a:cs typeface="Livvic"/>
              <a:sym typeface="Livvic"/>
            </a:endParaRPr>
          </a:p>
          <a:p>
            <a:pPr indent="0" lvl="0" marL="0" rtl="0" algn="l">
              <a:spcBef>
                <a:spcPts val="0"/>
              </a:spcBef>
              <a:spcAft>
                <a:spcPts val="0"/>
              </a:spcAft>
              <a:buNone/>
            </a:pPr>
            <a:r>
              <a:rPr lang="en" sz="1300">
                <a:latin typeface="Livvic"/>
                <a:ea typeface="Livvic"/>
                <a:cs typeface="Livvic"/>
                <a:sym typeface="Livvic"/>
              </a:rPr>
              <a:t>1. When you add two even numbers the sum is an even number.</a:t>
            </a:r>
            <a:endParaRPr sz="1300">
              <a:latin typeface="Livvic"/>
              <a:ea typeface="Livvic"/>
              <a:cs typeface="Livvic"/>
              <a:sym typeface="Livvic"/>
            </a:endParaRPr>
          </a:p>
          <a:p>
            <a:pPr indent="0" lvl="0" marL="0" rtl="0" algn="l">
              <a:spcBef>
                <a:spcPts val="0"/>
              </a:spcBef>
              <a:spcAft>
                <a:spcPts val="0"/>
              </a:spcAft>
              <a:buNone/>
            </a:pPr>
            <a:r>
              <a:t/>
            </a:r>
            <a:endParaRPr sz="1300">
              <a:latin typeface="Livvic"/>
              <a:ea typeface="Livvic"/>
              <a:cs typeface="Livvic"/>
              <a:sym typeface="Livvic"/>
            </a:endParaRPr>
          </a:p>
          <a:p>
            <a:pPr indent="0" lvl="0" marL="0" rtl="0" algn="l">
              <a:spcBef>
                <a:spcPts val="0"/>
              </a:spcBef>
              <a:spcAft>
                <a:spcPts val="0"/>
              </a:spcAft>
              <a:buNone/>
            </a:pPr>
            <a:r>
              <a:rPr lang="en" sz="1300">
                <a:latin typeface="Livvic"/>
                <a:ea typeface="Livvic"/>
                <a:cs typeface="Livvic"/>
                <a:sym typeface="Livvic"/>
              </a:rPr>
              <a:t>2. When you add two odd numbers, the sum is an odd number.</a:t>
            </a:r>
            <a:endParaRPr sz="1300">
              <a:latin typeface="Livvic"/>
              <a:ea typeface="Livvic"/>
              <a:cs typeface="Livvic"/>
              <a:sym typeface="Livvic"/>
            </a:endParaRPr>
          </a:p>
          <a:p>
            <a:pPr indent="0" lvl="0" marL="0" rtl="0" algn="l">
              <a:spcBef>
                <a:spcPts val="0"/>
              </a:spcBef>
              <a:spcAft>
                <a:spcPts val="0"/>
              </a:spcAft>
              <a:buNone/>
            </a:pPr>
            <a:r>
              <a:t/>
            </a:r>
            <a:endParaRPr sz="1300">
              <a:latin typeface="Livvic"/>
              <a:ea typeface="Livvic"/>
              <a:cs typeface="Livvic"/>
              <a:sym typeface="Livvic"/>
            </a:endParaRPr>
          </a:p>
          <a:p>
            <a:pPr indent="0" lvl="0" marL="0" rtl="0" algn="l">
              <a:spcBef>
                <a:spcPts val="0"/>
              </a:spcBef>
              <a:spcAft>
                <a:spcPts val="0"/>
              </a:spcAft>
              <a:buNone/>
            </a:pPr>
            <a:r>
              <a:rPr lang="en" sz="1300">
                <a:latin typeface="Livvic"/>
                <a:ea typeface="Livvic"/>
                <a:cs typeface="Livvic"/>
                <a:sym typeface="Livvic"/>
              </a:rPr>
              <a:t>3. When you add an even number and an odd number, the sum is an odd number.</a:t>
            </a:r>
            <a:endParaRPr sz="1300">
              <a:latin typeface="Livvic"/>
              <a:ea typeface="Livvic"/>
              <a:cs typeface="Livvic"/>
              <a:sym typeface="Livvic"/>
            </a:endParaRPr>
          </a:p>
        </p:txBody>
      </p:sp>
      <p:pic>
        <p:nvPicPr>
          <p:cNvPr id="704" name="Google Shape;704;p78"/>
          <p:cNvPicPr preferRelativeResize="0"/>
          <p:nvPr/>
        </p:nvPicPr>
        <p:blipFill>
          <a:blip r:embed="rId3">
            <a:alphaModFix/>
          </a:blip>
          <a:stretch>
            <a:fillRect/>
          </a:stretch>
        </p:blipFill>
        <p:spPr>
          <a:xfrm>
            <a:off x="665850" y="1332350"/>
            <a:ext cx="3657600" cy="2876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8" name="Shape 708"/>
        <p:cNvGrpSpPr/>
        <p:nvPr/>
      </p:nvGrpSpPr>
      <p:grpSpPr>
        <a:xfrm>
          <a:off x="0" y="0"/>
          <a:ext cx="0" cy="0"/>
          <a:chOff x="0" y="0"/>
          <a:chExt cx="0" cy="0"/>
        </a:xfrm>
      </p:grpSpPr>
      <p:sp>
        <p:nvSpPr>
          <p:cNvPr id="709" name="Google Shape;709;p79"/>
          <p:cNvSpPr/>
          <p:nvPr/>
        </p:nvSpPr>
        <p:spPr>
          <a:xfrm flipH="1">
            <a:off x="1538962" y="927674"/>
            <a:ext cx="2910263" cy="247491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9"/>
          <p:cNvSpPr txBox="1"/>
          <p:nvPr/>
        </p:nvSpPr>
        <p:spPr>
          <a:xfrm>
            <a:off x="1906600" y="1204975"/>
            <a:ext cx="2213400" cy="13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did looking for patterns help you know that your statement about even and odd numbers would always be true?</a:t>
            </a:r>
            <a:endParaRPr b="1">
              <a:latin typeface="Quicksand"/>
              <a:ea typeface="Quicksand"/>
              <a:cs typeface="Quicksand"/>
              <a:sym typeface="Quicksand"/>
            </a:endParaRPr>
          </a:p>
        </p:txBody>
      </p:sp>
      <p:sp>
        <p:nvSpPr>
          <p:cNvPr id="711" name="Google Shape;711;p7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712" name="Google Shape;712;p79"/>
          <p:cNvPicPr preferRelativeResize="0"/>
          <p:nvPr/>
        </p:nvPicPr>
        <p:blipFill rotWithShape="1">
          <a:blip r:embed="rId3">
            <a:alphaModFix/>
          </a:blip>
          <a:srcRect b="7579" l="-3750" r="3750" t="-7580"/>
          <a:stretch/>
        </p:blipFill>
        <p:spPr>
          <a:xfrm>
            <a:off x="4774200" y="2373675"/>
            <a:ext cx="2701875" cy="16994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16" name="Shape 716"/>
        <p:cNvGrpSpPr/>
        <p:nvPr/>
      </p:nvGrpSpPr>
      <p:grpSpPr>
        <a:xfrm>
          <a:off x="0" y="0"/>
          <a:ext cx="0" cy="0"/>
          <a:chOff x="0" y="0"/>
          <a:chExt cx="0" cy="0"/>
        </a:xfrm>
      </p:grpSpPr>
      <p:sp>
        <p:nvSpPr>
          <p:cNvPr id="717" name="Google Shape;717;p80"/>
          <p:cNvSpPr txBox="1"/>
          <p:nvPr>
            <p:ph type="ctrTitle"/>
          </p:nvPr>
        </p:nvSpPr>
        <p:spPr>
          <a:xfrm>
            <a:off x="610200" y="1684500"/>
            <a:ext cx="7554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Numbers in Different Ways</a:t>
            </a:r>
            <a:endParaRPr sz="4400">
              <a:solidFill>
                <a:srgbClr val="434343"/>
              </a:solidFill>
              <a:latin typeface="Hepta Slab"/>
              <a:ea typeface="Hepta Slab"/>
              <a:cs typeface="Hepta Slab"/>
              <a:sym typeface="Hepta Slab"/>
            </a:endParaRPr>
          </a:p>
        </p:txBody>
      </p:sp>
      <p:sp>
        <p:nvSpPr>
          <p:cNvPr id="718" name="Google Shape;718;p80"/>
          <p:cNvSpPr txBox="1"/>
          <p:nvPr/>
        </p:nvSpPr>
        <p:spPr>
          <a:xfrm>
            <a:off x="2788775"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numbers in different ways.</a:t>
            </a:r>
            <a:endParaRPr>
              <a:latin typeface="Quicksand"/>
              <a:ea typeface="Quicksand"/>
              <a:cs typeface="Quicksand"/>
              <a:sym typeface="Quicksand"/>
            </a:endParaRPr>
          </a:p>
        </p:txBody>
      </p:sp>
      <p:sp>
        <p:nvSpPr>
          <p:cNvPr id="719" name="Google Shape;719;p80"/>
          <p:cNvSpPr/>
          <p:nvPr/>
        </p:nvSpPr>
        <p:spPr>
          <a:xfrm>
            <a:off x="2311027"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8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2.NBT.A.3, 3.NBT.A.2 </a:t>
            </a:r>
            <a:endParaRPr sz="1100">
              <a:latin typeface="Quicksand"/>
              <a:ea typeface="Quicksand"/>
              <a:cs typeface="Quicksand"/>
              <a:sym typeface="Quicksand"/>
            </a:endParaRPr>
          </a:p>
        </p:txBody>
      </p:sp>
      <p:sp>
        <p:nvSpPr>
          <p:cNvPr id="721" name="Google Shape;721;p80"/>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5" name="Shape 725"/>
        <p:cNvGrpSpPr/>
        <p:nvPr/>
      </p:nvGrpSpPr>
      <p:grpSpPr>
        <a:xfrm>
          <a:off x="0" y="0"/>
          <a:ext cx="0" cy="0"/>
          <a:chOff x="0" y="0"/>
          <a:chExt cx="0" cy="0"/>
        </a:xfrm>
      </p:grpSpPr>
      <p:sp>
        <p:nvSpPr>
          <p:cNvPr id="726" name="Google Shape;726;p81"/>
          <p:cNvSpPr txBox="1"/>
          <p:nvPr>
            <p:ph type="ctrTitle"/>
          </p:nvPr>
        </p:nvSpPr>
        <p:spPr>
          <a:xfrm>
            <a:off x="786775" y="719750"/>
            <a:ext cx="7143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 Which One Doesn’t Belong: Numbers within 1,000 </a:t>
            </a:r>
            <a:endParaRPr b="0" sz="2900">
              <a:solidFill>
                <a:srgbClr val="595959"/>
              </a:solidFill>
              <a:latin typeface="Hepta Slab"/>
              <a:ea typeface="Hepta Slab"/>
              <a:cs typeface="Hepta Slab"/>
              <a:sym typeface="Hepta Slab"/>
            </a:endParaRPr>
          </a:p>
        </p:txBody>
      </p:sp>
      <p:sp>
        <p:nvSpPr>
          <p:cNvPr id="727" name="Google Shape;727;p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728" name="Google Shape;728;p81"/>
          <p:cNvPicPr preferRelativeResize="0"/>
          <p:nvPr/>
        </p:nvPicPr>
        <p:blipFill>
          <a:blip r:embed="rId3">
            <a:alphaModFix/>
          </a:blip>
          <a:stretch>
            <a:fillRect/>
          </a:stretch>
        </p:blipFill>
        <p:spPr>
          <a:xfrm>
            <a:off x="1925075" y="1657050"/>
            <a:ext cx="5271750" cy="2796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32" name="Shape 732"/>
        <p:cNvGrpSpPr/>
        <p:nvPr/>
      </p:nvGrpSpPr>
      <p:grpSpPr>
        <a:xfrm>
          <a:off x="0" y="0"/>
          <a:ext cx="0" cy="0"/>
          <a:chOff x="0" y="0"/>
          <a:chExt cx="0" cy="0"/>
        </a:xfrm>
      </p:grpSpPr>
      <p:sp>
        <p:nvSpPr>
          <p:cNvPr id="733" name="Google Shape;733;p82"/>
          <p:cNvSpPr txBox="1"/>
          <p:nvPr>
            <p:ph type="ctrTitle"/>
          </p:nvPr>
        </p:nvSpPr>
        <p:spPr>
          <a:xfrm>
            <a:off x="426825" y="201050"/>
            <a:ext cx="73989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Card Sort: Numbers in Their Different Forms</a:t>
            </a:r>
            <a:endParaRPr b="0" sz="2300">
              <a:solidFill>
                <a:srgbClr val="595959"/>
              </a:solidFill>
              <a:latin typeface="Hepta Slab"/>
              <a:ea typeface="Hepta Slab"/>
              <a:cs typeface="Hepta Slab"/>
              <a:sym typeface="Hepta Slab"/>
            </a:endParaRPr>
          </a:p>
        </p:txBody>
      </p:sp>
      <p:sp>
        <p:nvSpPr>
          <p:cNvPr id="734" name="Google Shape;734;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35" name="Google Shape;735;p82"/>
          <p:cNvSpPr txBox="1"/>
          <p:nvPr/>
        </p:nvSpPr>
        <p:spPr>
          <a:xfrm>
            <a:off x="5207400" y="1970075"/>
            <a:ext cx="202200" cy="22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82"/>
          <p:cNvSpPr txBox="1"/>
          <p:nvPr/>
        </p:nvSpPr>
        <p:spPr>
          <a:xfrm>
            <a:off x="540075" y="1580650"/>
            <a:ext cx="3105000" cy="23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Your teacher will give you a set of cards that show numbers in different forms. Find the cards that match. Be ready to explain your reasoning.</a:t>
            </a:r>
            <a:endParaRPr sz="2000">
              <a:latin typeface="Livvic"/>
              <a:ea typeface="Livvic"/>
              <a:cs typeface="Livvic"/>
              <a:sym typeface="Livvic"/>
            </a:endParaRPr>
          </a:p>
        </p:txBody>
      </p:sp>
      <p:pic>
        <p:nvPicPr>
          <p:cNvPr id="737" name="Google Shape;737;p82"/>
          <p:cNvPicPr preferRelativeResize="0"/>
          <p:nvPr/>
        </p:nvPicPr>
        <p:blipFill>
          <a:blip r:embed="rId3">
            <a:alphaModFix/>
          </a:blip>
          <a:stretch>
            <a:fillRect/>
          </a:stretch>
        </p:blipFill>
        <p:spPr>
          <a:xfrm>
            <a:off x="4320075" y="1539150"/>
            <a:ext cx="4015722" cy="2645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1" name="Shape 741"/>
        <p:cNvGrpSpPr/>
        <p:nvPr/>
      </p:nvGrpSpPr>
      <p:grpSpPr>
        <a:xfrm>
          <a:off x="0" y="0"/>
          <a:ext cx="0" cy="0"/>
          <a:chOff x="0" y="0"/>
          <a:chExt cx="0" cy="0"/>
        </a:xfrm>
      </p:grpSpPr>
      <p:sp>
        <p:nvSpPr>
          <p:cNvPr id="742" name="Google Shape;742;p83"/>
          <p:cNvSpPr txBox="1"/>
          <p:nvPr>
            <p:ph type="ctrTitle"/>
          </p:nvPr>
        </p:nvSpPr>
        <p:spPr>
          <a:xfrm>
            <a:off x="550000" y="363700"/>
            <a:ext cx="7200900" cy="648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rgbClr val="595959"/>
                </a:solidFill>
                <a:latin typeface="Hepta Slab"/>
                <a:ea typeface="Hepta Slab"/>
                <a:cs typeface="Hepta Slab"/>
                <a:sym typeface="Hepta Slab"/>
              </a:rPr>
              <a:t>Numbers in Different Forms Round Table</a:t>
            </a:r>
            <a:endParaRPr b="0" sz="2400">
              <a:solidFill>
                <a:srgbClr val="595959"/>
              </a:solidFill>
              <a:latin typeface="Hepta Slab"/>
              <a:ea typeface="Hepta Slab"/>
              <a:cs typeface="Hepta Slab"/>
              <a:sym typeface="Hepta Slab"/>
            </a:endParaRPr>
          </a:p>
        </p:txBody>
      </p:sp>
      <p:sp>
        <p:nvSpPr>
          <p:cNvPr id="743" name="Google Shape;743;p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44" name="Google Shape;744;p83"/>
          <p:cNvSpPr txBox="1"/>
          <p:nvPr/>
        </p:nvSpPr>
        <p:spPr>
          <a:xfrm>
            <a:off x="507750" y="1108750"/>
            <a:ext cx="8128500" cy="34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Part 1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1. Write a three-digit number in Box 1 on your recording sheet. (wait for teacher instructions) </a:t>
            </a:r>
            <a:endParaRPr sz="1700">
              <a:latin typeface="Livvic"/>
              <a:ea typeface="Livvic"/>
              <a:cs typeface="Livvic"/>
              <a:sym typeface="Livvic"/>
            </a:endParaRPr>
          </a:p>
          <a:p>
            <a:pPr indent="0" lvl="0" marL="0" rtl="0" algn="l">
              <a:spcBef>
                <a:spcPts val="1000"/>
              </a:spcBef>
              <a:spcAft>
                <a:spcPts val="0"/>
              </a:spcAft>
              <a:buNone/>
            </a:pPr>
            <a:r>
              <a:rPr lang="en" sz="1700">
                <a:latin typeface="Livvic"/>
                <a:ea typeface="Livvic"/>
                <a:cs typeface="Livvic"/>
                <a:sym typeface="Livvic"/>
              </a:rPr>
              <a:t>2. In Box 2, show a way that the number could be decomposed. (wait for teacher instructions) </a:t>
            </a:r>
            <a:endParaRPr sz="1700">
              <a:latin typeface="Livvic"/>
              <a:ea typeface="Livvic"/>
              <a:cs typeface="Livvic"/>
              <a:sym typeface="Livvic"/>
            </a:endParaRPr>
          </a:p>
          <a:p>
            <a:pPr indent="0" lvl="0" marL="0" rtl="0" algn="l">
              <a:spcBef>
                <a:spcPts val="1000"/>
              </a:spcBef>
              <a:spcAft>
                <a:spcPts val="0"/>
              </a:spcAft>
              <a:buNone/>
            </a:pPr>
            <a:r>
              <a:rPr lang="en" sz="1700">
                <a:latin typeface="Livvic"/>
                <a:ea typeface="Livvic"/>
                <a:cs typeface="Livvic"/>
                <a:sym typeface="Livvic"/>
              </a:rPr>
              <a:t>3. In Box 3, show a way that the number could be decomposed that’s different from Box 2. (wait for teacher instructions) </a:t>
            </a:r>
            <a:endParaRPr sz="1700">
              <a:latin typeface="Livvic"/>
              <a:ea typeface="Livvic"/>
              <a:cs typeface="Livvic"/>
              <a:sym typeface="Livvic"/>
            </a:endParaRPr>
          </a:p>
          <a:p>
            <a:pPr indent="0" lvl="0" marL="0" rtl="0" algn="l">
              <a:spcBef>
                <a:spcPts val="1000"/>
              </a:spcBef>
              <a:spcAft>
                <a:spcPts val="1000"/>
              </a:spcAft>
              <a:buNone/>
            </a:pPr>
            <a:r>
              <a:rPr lang="en" sz="1700">
                <a:latin typeface="Livvic"/>
                <a:ea typeface="Livvic"/>
                <a:cs typeface="Livvic"/>
                <a:sym typeface="Livvic"/>
              </a:rPr>
              <a:t>4. In Box 4, show a way that the number could be decomposed that’s different from Boxes 2 and 3.</a:t>
            </a:r>
            <a:endParaRPr sz="1700">
              <a:latin typeface="Livvic"/>
              <a:ea typeface="Livvic"/>
              <a:cs typeface="Livvic"/>
              <a:sym typeface="Livvic"/>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8" name="Shape 748"/>
        <p:cNvGrpSpPr/>
        <p:nvPr/>
      </p:nvGrpSpPr>
      <p:grpSpPr>
        <a:xfrm>
          <a:off x="0" y="0"/>
          <a:ext cx="0" cy="0"/>
          <a:chOff x="0" y="0"/>
          <a:chExt cx="0" cy="0"/>
        </a:xfrm>
      </p:grpSpPr>
      <p:sp>
        <p:nvSpPr>
          <p:cNvPr id="749" name="Google Shape;749;p84"/>
          <p:cNvSpPr txBox="1"/>
          <p:nvPr>
            <p:ph type="ctrTitle"/>
          </p:nvPr>
        </p:nvSpPr>
        <p:spPr>
          <a:xfrm>
            <a:off x="550000" y="363700"/>
            <a:ext cx="7200900" cy="648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rgbClr val="595959"/>
                </a:solidFill>
                <a:latin typeface="Hepta Slab"/>
                <a:ea typeface="Hepta Slab"/>
                <a:cs typeface="Hepta Slab"/>
                <a:sym typeface="Hepta Slab"/>
              </a:rPr>
              <a:t>Numbers in Different Forms Round Table</a:t>
            </a:r>
            <a:endParaRPr b="0" sz="2400">
              <a:solidFill>
                <a:srgbClr val="595959"/>
              </a:solidFill>
              <a:latin typeface="Hepta Slab"/>
              <a:ea typeface="Hepta Slab"/>
              <a:cs typeface="Hepta Slab"/>
              <a:sym typeface="Hepta Slab"/>
            </a:endParaRPr>
          </a:p>
        </p:txBody>
      </p:sp>
      <p:sp>
        <p:nvSpPr>
          <p:cNvPr id="750" name="Google Shape;750;p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51" name="Google Shape;751;p84"/>
          <p:cNvSpPr txBox="1"/>
          <p:nvPr/>
        </p:nvSpPr>
        <p:spPr>
          <a:xfrm>
            <a:off x="507750" y="1108750"/>
            <a:ext cx="8128500" cy="34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Part 2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1. Look at what was filled in to represent your number. Write down any connections you notice between the different ways the number was decomposed.</a:t>
            </a:r>
            <a:endParaRPr sz="1700">
              <a:latin typeface="Livvic"/>
              <a:ea typeface="Livvic"/>
              <a:cs typeface="Livvic"/>
              <a:sym typeface="Livvic"/>
            </a:endParaRPr>
          </a:p>
          <a:p>
            <a:pPr indent="0" lvl="0" marL="0" rtl="0" algn="l">
              <a:spcBef>
                <a:spcPts val="1000"/>
              </a:spcBef>
              <a:spcAft>
                <a:spcPts val="0"/>
              </a:spcAft>
              <a:buNone/>
            </a:pPr>
            <a:r>
              <a:t/>
            </a:r>
            <a:endParaRPr sz="1700">
              <a:latin typeface="Livvic"/>
              <a:ea typeface="Livvic"/>
              <a:cs typeface="Livvic"/>
              <a:sym typeface="Livvic"/>
            </a:endParaRPr>
          </a:p>
          <a:p>
            <a:pPr indent="0" lvl="0" marL="0" rtl="0" algn="l">
              <a:spcBef>
                <a:spcPts val="1000"/>
              </a:spcBef>
              <a:spcAft>
                <a:spcPts val="0"/>
              </a:spcAft>
              <a:buNone/>
            </a:pPr>
            <a:r>
              <a:rPr lang="en" sz="1700">
                <a:latin typeface="Livvic"/>
                <a:ea typeface="Livvic"/>
                <a:cs typeface="Livvic"/>
                <a:sym typeface="Livvic"/>
              </a:rPr>
              <a:t>2. Look at all of the recording sheets for your group. What patterns do you notice across the sheets that show how place value can be used to decompose numbers in different ways?</a:t>
            </a:r>
            <a:endParaRPr sz="1700">
              <a:latin typeface="Livvic"/>
              <a:ea typeface="Livvic"/>
              <a:cs typeface="Livvic"/>
              <a:sym typeface="Livvic"/>
            </a:endParaRPr>
          </a:p>
          <a:p>
            <a:pPr indent="0" lvl="0" marL="0" rtl="0" algn="l">
              <a:spcBef>
                <a:spcPts val="1000"/>
              </a:spcBef>
              <a:spcAft>
                <a:spcPts val="1000"/>
              </a:spcAft>
              <a:buNone/>
            </a:pPr>
            <a:r>
              <a:t/>
            </a:r>
            <a:endParaRPr sz="1700">
              <a:latin typeface="Livvic"/>
              <a:ea typeface="Livvic"/>
              <a:cs typeface="Livvic"/>
              <a:sym typeface="Livvic"/>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5" name="Shape 755"/>
        <p:cNvGrpSpPr/>
        <p:nvPr/>
      </p:nvGrpSpPr>
      <p:grpSpPr>
        <a:xfrm>
          <a:off x="0" y="0"/>
          <a:ext cx="0" cy="0"/>
          <a:chOff x="0" y="0"/>
          <a:chExt cx="0" cy="0"/>
        </a:xfrm>
      </p:grpSpPr>
      <p:sp>
        <p:nvSpPr>
          <p:cNvPr id="756" name="Google Shape;756;p85"/>
          <p:cNvSpPr txBox="1"/>
          <p:nvPr>
            <p:ph idx="4294967295" type="title"/>
          </p:nvPr>
        </p:nvSpPr>
        <p:spPr>
          <a:xfrm>
            <a:off x="656050" y="549075"/>
            <a:ext cx="7169700" cy="56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decomposed numbers in lots of different ways.</a:t>
            </a:r>
            <a:endParaRPr b="0" sz="2000">
              <a:latin typeface="Quicksand"/>
              <a:ea typeface="Quicksand"/>
              <a:cs typeface="Quicksand"/>
              <a:sym typeface="Quicksand"/>
            </a:endParaRPr>
          </a:p>
        </p:txBody>
      </p:sp>
      <p:sp>
        <p:nvSpPr>
          <p:cNvPr id="757" name="Google Shape;757;p85"/>
          <p:cNvSpPr/>
          <p:nvPr/>
        </p:nvSpPr>
        <p:spPr>
          <a:xfrm flipH="1">
            <a:off x="1343659" y="1944700"/>
            <a:ext cx="3309841" cy="20319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85"/>
          <p:cNvSpPr txBox="1"/>
          <p:nvPr/>
        </p:nvSpPr>
        <p:spPr>
          <a:xfrm flipH="1">
            <a:off x="1921425" y="2150250"/>
            <a:ext cx="21444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If you were adding 253 and 134, which way of decomposing the numbers do you think would be most helpful and why?</a:t>
            </a:r>
            <a:endParaRPr b="1">
              <a:latin typeface="Quicksand"/>
              <a:ea typeface="Quicksand"/>
              <a:cs typeface="Quicksand"/>
              <a:sym typeface="Quicksand"/>
            </a:endParaRPr>
          </a:p>
        </p:txBody>
      </p:sp>
      <p:pic>
        <p:nvPicPr>
          <p:cNvPr id="759" name="Google Shape;759;p85"/>
          <p:cNvPicPr preferRelativeResize="0"/>
          <p:nvPr/>
        </p:nvPicPr>
        <p:blipFill>
          <a:blip r:embed="rId3">
            <a:alphaModFix/>
          </a:blip>
          <a:stretch>
            <a:fillRect/>
          </a:stretch>
        </p:blipFill>
        <p:spPr>
          <a:xfrm>
            <a:off x="4904361" y="2955973"/>
            <a:ext cx="2296575" cy="1444475"/>
          </a:xfrm>
          <a:prstGeom prst="rect">
            <a:avLst/>
          </a:prstGeom>
          <a:noFill/>
          <a:ln>
            <a:noFill/>
          </a:ln>
        </p:spPr>
      </p:pic>
      <p:sp>
        <p:nvSpPr>
          <p:cNvPr id="760" name="Google Shape;760;p8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761" name="Google Shape;761;p85"/>
          <p:cNvPicPr preferRelativeResize="0"/>
          <p:nvPr/>
        </p:nvPicPr>
        <p:blipFill>
          <a:blip r:embed="rId4">
            <a:alphaModFix/>
          </a:blip>
          <a:stretch>
            <a:fillRect/>
          </a:stretch>
        </p:blipFill>
        <p:spPr>
          <a:xfrm>
            <a:off x="3902300" y="1061953"/>
            <a:ext cx="1755650" cy="569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65" name="Shape 765"/>
        <p:cNvGrpSpPr/>
        <p:nvPr/>
      </p:nvGrpSpPr>
      <p:grpSpPr>
        <a:xfrm>
          <a:off x="0" y="0"/>
          <a:ext cx="0" cy="0"/>
          <a:chOff x="0" y="0"/>
          <a:chExt cx="0" cy="0"/>
        </a:xfrm>
      </p:grpSpPr>
      <p:sp>
        <p:nvSpPr>
          <p:cNvPr id="766" name="Google Shape;766;p86"/>
          <p:cNvSpPr txBox="1"/>
          <p:nvPr>
            <p:ph type="ctrTitle"/>
          </p:nvPr>
        </p:nvSpPr>
        <p:spPr>
          <a:xfrm>
            <a:off x="1064900" y="1718875"/>
            <a:ext cx="7220100" cy="94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Addition and Subtraction Situations</a:t>
            </a:r>
            <a:endParaRPr sz="4400">
              <a:solidFill>
                <a:srgbClr val="434343"/>
              </a:solidFill>
              <a:latin typeface="Hepta Slab"/>
              <a:ea typeface="Hepta Slab"/>
              <a:cs typeface="Hepta Slab"/>
              <a:sym typeface="Hepta Slab"/>
            </a:endParaRPr>
          </a:p>
        </p:txBody>
      </p:sp>
      <p:sp>
        <p:nvSpPr>
          <p:cNvPr id="767" name="Google Shape;767;p86"/>
          <p:cNvSpPr txBox="1"/>
          <p:nvPr/>
        </p:nvSpPr>
        <p:spPr>
          <a:xfrm>
            <a:off x="2824850" y="2760525"/>
            <a:ext cx="51342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involving addition and subtraction.</a:t>
            </a:r>
            <a:endParaRPr>
              <a:latin typeface="Quicksand"/>
              <a:ea typeface="Quicksand"/>
              <a:cs typeface="Quicksand"/>
              <a:sym typeface="Quicksand"/>
            </a:endParaRPr>
          </a:p>
        </p:txBody>
      </p:sp>
      <p:sp>
        <p:nvSpPr>
          <p:cNvPr id="768" name="Google Shape;768;p86"/>
          <p:cNvSpPr/>
          <p:nvPr/>
        </p:nvSpPr>
        <p:spPr>
          <a:xfrm>
            <a:off x="2219402" y="2760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8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770" name="Google Shape;770;p86"/>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4" name="Shape 774"/>
        <p:cNvGrpSpPr/>
        <p:nvPr/>
      </p:nvGrpSpPr>
      <p:grpSpPr>
        <a:xfrm>
          <a:off x="0" y="0"/>
          <a:ext cx="0" cy="0"/>
          <a:chOff x="0" y="0"/>
          <a:chExt cx="0" cy="0"/>
        </a:xfrm>
      </p:grpSpPr>
      <p:sp>
        <p:nvSpPr>
          <p:cNvPr id="775" name="Google Shape;775;p87"/>
          <p:cNvSpPr txBox="1"/>
          <p:nvPr>
            <p:ph type="ctrTitle"/>
          </p:nvPr>
        </p:nvSpPr>
        <p:spPr>
          <a:xfrm>
            <a:off x="965350" y="711125"/>
            <a:ext cx="6650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Place Value Practice</a:t>
            </a:r>
            <a:endParaRPr b="0" sz="3000">
              <a:solidFill>
                <a:srgbClr val="595959"/>
              </a:solidFill>
              <a:latin typeface="Hepta Slab"/>
              <a:ea typeface="Hepta Slab"/>
              <a:cs typeface="Hepta Slab"/>
              <a:sym typeface="Hepta Slab"/>
            </a:endParaRPr>
          </a:p>
        </p:txBody>
      </p:sp>
      <p:sp>
        <p:nvSpPr>
          <p:cNvPr id="776" name="Google Shape;776;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77" name="Google Shape;777;p87"/>
          <p:cNvGrpSpPr/>
          <p:nvPr/>
        </p:nvGrpSpPr>
        <p:grpSpPr>
          <a:xfrm rot="-466220">
            <a:off x="5634589" y="3117238"/>
            <a:ext cx="3199742" cy="1558472"/>
            <a:chOff x="481875" y="1405675"/>
            <a:chExt cx="3199800" cy="1558500"/>
          </a:xfrm>
        </p:grpSpPr>
        <p:sp>
          <p:nvSpPr>
            <p:cNvPr id="778" name="Google Shape;778;p87"/>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87"/>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780" name="Google Shape;780;p87"/>
          <p:cNvPicPr preferRelativeResize="0"/>
          <p:nvPr/>
        </p:nvPicPr>
        <p:blipFill>
          <a:blip r:embed="rId3">
            <a:alphaModFix/>
          </a:blip>
          <a:stretch>
            <a:fillRect/>
          </a:stretch>
        </p:blipFill>
        <p:spPr>
          <a:xfrm>
            <a:off x="3020113" y="1823825"/>
            <a:ext cx="2724526" cy="1084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4" name="Shape 784"/>
        <p:cNvGrpSpPr/>
        <p:nvPr/>
      </p:nvGrpSpPr>
      <p:grpSpPr>
        <a:xfrm>
          <a:off x="0" y="0"/>
          <a:ext cx="0" cy="0"/>
          <a:chOff x="0" y="0"/>
          <a:chExt cx="0" cy="0"/>
        </a:xfrm>
      </p:grpSpPr>
      <p:sp>
        <p:nvSpPr>
          <p:cNvPr id="785" name="Google Shape;785;p88"/>
          <p:cNvSpPr txBox="1"/>
          <p:nvPr>
            <p:ph type="ctrTitle"/>
          </p:nvPr>
        </p:nvSpPr>
        <p:spPr>
          <a:xfrm>
            <a:off x="965350" y="711125"/>
            <a:ext cx="6650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Place Value Practice</a:t>
            </a:r>
            <a:endParaRPr b="0" sz="3000">
              <a:solidFill>
                <a:srgbClr val="595959"/>
              </a:solidFill>
              <a:latin typeface="Hepta Slab"/>
              <a:ea typeface="Hepta Slab"/>
              <a:cs typeface="Hepta Slab"/>
              <a:sym typeface="Hepta Slab"/>
            </a:endParaRPr>
          </a:p>
        </p:txBody>
      </p:sp>
      <p:sp>
        <p:nvSpPr>
          <p:cNvPr id="786" name="Google Shape;786;p8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87" name="Google Shape;787;p88"/>
          <p:cNvGrpSpPr/>
          <p:nvPr/>
        </p:nvGrpSpPr>
        <p:grpSpPr>
          <a:xfrm rot="-466220">
            <a:off x="5634589" y="3117238"/>
            <a:ext cx="3199742" cy="1558472"/>
            <a:chOff x="481875" y="1405675"/>
            <a:chExt cx="3199800" cy="1558500"/>
          </a:xfrm>
        </p:grpSpPr>
        <p:sp>
          <p:nvSpPr>
            <p:cNvPr id="788" name="Google Shape;788;p88"/>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88"/>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790" name="Google Shape;790;p88"/>
          <p:cNvPicPr preferRelativeResize="0"/>
          <p:nvPr/>
        </p:nvPicPr>
        <p:blipFill>
          <a:blip r:embed="rId3">
            <a:alphaModFix/>
          </a:blip>
          <a:stretch>
            <a:fillRect/>
          </a:stretch>
        </p:blipFill>
        <p:spPr>
          <a:xfrm>
            <a:off x="2867700" y="1915500"/>
            <a:ext cx="2676225" cy="892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4" name="Shape 794"/>
        <p:cNvGrpSpPr/>
        <p:nvPr/>
      </p:nvGrpSpPr>
      <p:grpSpPr>
        <a:xfrm>
          <a:off x="0" y="0"/>
          <a:ext cx="0" cy="0"/>
          <a:chOff x="0" y="0"/>
          <a:chExt cx="0" cy="0"/>
        </a:xfrm>
      </p:grpSpPr>
      <p:sp>
        <p:nvSpPr>
          <p:cNvPr id="795" name="Google Shape;795;p89"/>
          <p:cNvSpPr txBox="1"/>
          <p:nvPr>
            <p:ph type="ctrTitle"/>
          </p:nvPr>
        </p:nvSpPr>
        <p:spPr>
          <a:xfrm>
            <a:off x="965350" y="711125"/>
            <a:ext cx="6650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Place Value Practice</a:t>
            </a:r>
            <a:endParaRPr b="0" sz="3000">
              <a:solidFill>
                <a:srgbClr val="595959"/>
              </a:solidFill>
              <a:latin typeface="Hepta Slab"/>
              <a:ea typeface="Hepta Slab"/>
              <a:cs typeface="Hepta Slab"/>
              <a:sym typeface="Hepta Slab"/>
            </a:endParaRPr>
          </a:p>
        </p:txBody>
      </p:sp>
      <p:sp>
        <p:nvSpPr>
          <p:cNvPr id="796" name="Google Shape;796;p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97" name="Google Shape;797;p89"/>
          <p:cNvGrpSpPr/>
          <p:nvPr/>
        </p:nvGrpSpPr>
        <p:grpSpPr>
          <a:xfrm rot="-466220">
            <a:off x="5634589" y="3117238"/>
            <a:ext cx="3199742" cy="1558472"/>
            <a:chOff x="481875" y="1405675"/>
            <a:chExt cx="3199800" cy="1558500"/>
          </a:xfrm>
        </p:grpSpPr>
        <p:sp>
          <p:nvSpPr>
            <p:cNvPr id="798" name="Google Shape;798;p89"/>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89"/>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800" name="Google Shape;800;p89"/>
          <p:cNvPicPr preferRelativeResize="0"/>
          <p:nvPr/>
        </p:nvPicPr>
        <p:blipFill>
          <a:blip r:embed="rId3">
            <a:alphaModFix/>
          </a:blip>
          <a:stretch>
            <a:fillRect/>
          </a:stretch>
        </p:blipFill>
        <p:spPr>
          <a:xfrm>
            <a:off x="3178000" y="1787150"/>
            <a:ext cx="2365925" cy="91316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4" name="Shape 804"/>
        <p:cNvGrpSpPr/>
        <p:nvPr/>
      </p:nvGrpSpPr>
      <p:grpSpPr>
        <a:xfrm>
          <a:off x="0" y="0"/>
          <a:ext cx="0" cy="0"/>
          <a:chOff x="0" y="0"/>
          <a:chExt cx="0" cy="0"/>
        </a:xfrm>
      </p:grpSpPr>
      <p:sp>
        <p:nvSpPr>
          <p:cNvPr id="805" name="Google Shape;805;p90"/>
          <p:cNvSpPr txBox="1"/>
          <p:nvPr>
            <p:ph type="ctrTitle"/>
          </p:nvPr>
        </p:nvSpPr>
        <p:spPr>
          <a:xfrm>
            <a:off x="965350" y="711125"/>
            <a:ext cx="6650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Place Value Practice</a:t>
            </a:r>
            <a:endParaRPr b="0" sz="3000">
              <a:solidFill>
                <a:srgbClr val="595959"/>
              </a:solidFill>
              <a:latin typeface="Hepta Slab"/>
              <a:ea typeface="Hepta Slab"/>
              <a:cs typeface="Hepta Slab"/>
              <a:sym typeface="Hepta Slab"/>
            </a:endParaRPr>
          </a:p>
        </p:txBody>
      </p:sp>
      <p:sp>
        <p:nvSpPr>
          <p:cNvPr id="806" name="Google Shape;806;p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07" name="Google Shape;807;p90"/>
          <p:cNvGrpSpPr/>
          <p:nvPr/>
        </p:nvGrpSpPr>
        <p:grpSpPr>
          <a:xfrm rot="-466220">
            <a:off x="5634589" y="3117238"/>
            <a:ext cx="3199742" cy="1558472"/>
            <a:chOff x="481875" y="1405675"/>
            <a:chExt cx="3199800" cy="1558500"/>
          </a:xfrm>
        </p:grpSpPr>
        <p:sp>
          <p:nvSpPr>
            <p:cNvPr id="808" name="Google Shape;808;p90"/>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90"/>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810" name="Google Shape;810;p90"/>
          <p:cNvPicPr preferRelativeResize="0"/>
          <p:nvPr/>
        </p:nvPicPr>
        <p:blipFill>
          <a:blip r:embed="rId3">
            <a:alphaModFix/>
          </a:blip>
          <a:stretch>
            <a:fillRect/>
          </a:stretch>
        </p:blipFill>
        <p:spPr>
          <a:xfrm>
            <a:off x="2787538" y="1961350"/>
            <a:ext cx="3006328" cy="757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4" name="Shape 814"/>
        <p:cNvGrpSpPr/>
        <p:nvPr/>
      </p:nvGrpSpPr>
      <p:grpSpPr>
        <a:xfrm>
          <a:off x="0" y="0"/>
          <a:ext cx="0" cy="0"/>
          <a:chOff x="0" y="0"/>
          <a:chExt cx="0" cy="0"/>
        </a:xfrm>
      </p:grpSpPr>
      <p:sp>
        <p:nvSpPr>
          <p:cNvPr id="815" name="Google Shape;815;p91"/>
          <p:cNvSpPr txBox="1"/>
          <p:nvPr>
            <p:ph type="ctrTitle"/>
          </p:nvPr>
        </p:nvSpPr>
        <p:spPr>
          <a:xfrm>
            <a:off x="1476750" y="5143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You Know I Got Problems</a:t>
            </a:r>
            <a:endParaRPr b="0" sz="3000">
              <a:solidFill>
                <a:srgbClr val="595959"/>
              </a:solidFill>
              <a:latin typeface="Hepta Slab"/>
              <a:ea typeface="Hepta Slab"/>
              <a:cs typeface="Hepta Slab"/>
              <a:sym typeface="Hepta Slab"/>
            </a:endParaRPr>
          </a:p>
        </p:txBody>
      </p:sp>
      <p:sp>
        <p:nvSpPr>
          <p:cNvPr id="816" name="Google Shape;816;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17" name="Google Shape;817;p91"/>
          <p:cNvSpPr txBox="1"/>
          <p:nvPr/>
        </p:nvSpPr>
        <p:spPr>
          <a:xfrm>
            <a:off x="1024625" y="1239950"/>
            <a:ext cx="69438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We are going to solve some problems about some famous places.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What are some famous landmarks that you know about?</a:t>
            </a:r>
            <a:endParaRPr sz="1500">
              <a:latin typeface="Quicksand"/>
              <a:ea typeface="Quicksand"/>
              <a:cs typeface="Quicksand"/>
              <a:sym typeface="Quicksand"/>
            </a:endParaRPr>
          </a:p>
        </p:txBody>
      </p:sp>
      <p:pic>
        <p:nvPicPr>
          <p:cNvPr id="818" name="Google Shape;818;p91"/>
          <p:cNvPicPr preferRelativeResize="0"/>
          <p:nvPr/>
        </p:nvPicPr>
        <p:blipFill>
          <a:blip r:embed="rId3">
            <a:alphaModFix/>
          </a:blip>
          <a:stretch>
            <a:fillRect/>
          </a:stretch>
        </p:blipFill>
        <p:spPr>
          <a:xfrm>
            <a:off x="841250" y="1944250"/>
            <a:ext cx="3187525" cy="2703275"/>
          </a:xfrm>
          <a:prstGeom prst="rect">
            <a:avLst/>
          </a:prstGeom>
          <a:noFill/>
          <a:ln cap="flat" cmpd="sng" w="19050">
            <a:solidFill>
              <a:schemeClr val="dk2"/>
            </a:solidFill>
            <a:prstDash val="solid"/>
            <a:round/>
            <a:headEnd len="sm" w="sm" type="none"/>
            <a:tailEnd len="sm" w="sm" type="none"/>
          </a:ln>
        </p:spPr>
      </p:pic>
      <p:pic>
        <p:nvPicPr>
          <p:cNvPr id="819" name="Google Shape;819;p91"/>
          <p:cNvPicPr preferRelativeResize="0"/>
          <p:nvPr/>
        </p:nvPicPr>
        <p:blipFill>
          <a:blip r:embed="rId4">
            <a:alphaModFix/>
          </a:blip>
          <a:stretch>
            <a:fillRect/>
          </a:stretch>
        </p:blipFill>
        <p:spPr>
          <a:xfrm>
            <a:off x="4154625" y="2296550"/>
            <a:ext cx="4336325" cy="1524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3" name="Shape 823"/>
        <p:cNvGrpSpPr/>
        <p:nvPr/>
      </p:nvGrpSpPr>
      <p:grpSpPr>
        <a:xfrm>
          <a:off x="0" y="0"/>
          <a:ext cx="0" cy="0"/>
          <a:chOff x="0" y="0"/>
          <a:chExt cx="0" cy="0"/>
        </a:xfrm>
      </p:grpSpPr>
      <p:sp>
        <p:nvSpPr>
          <p:cNvPr id="824" name="Google Shape;824;p92"/>
          <p:cNvSpPr txBox="1"/>
          <p:nvPr>
            <p:ph type="ctrTitle"/>
          </p:nvPr>
        </p:nvSpPr>
        <p:spPr>
          <a:xfrm>
            <a:off x="1430825" y="36880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You Know I Got Problems</a:t>
            </a:r>
            <a:endParaRPr b="0" sz="3000">
              <a:solidFill>
                <a:srgbClr val="595959"/>
              </a:solidFill>
              <a:latin typeface="Hepta Slab"/>
              <a:ea typeface="Hepta Slab"/>
              <a:cs typeface="Hepta Slab"/>
              <a:sym typeface="Hepta Slab"/>
            </a:endParaRPr>
          </a:p>
        </p:txBody>
      </p:sp>
      <p:sp>
        <p:nvSpPr>
          <p:cNvPr id="825" name="Google Shape;825;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26" name="Google Shape;826;p92"/>
          <p:cNvSpPr txBox="1"/>
          <p:nvPr/>
        </p:nvSpPr>
        <p:spPr>
          <a:xfrm>
            <a:off x="1100100" y="1108750"/>
            <a:ext cx="6943800" cy="40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Solve each problem. Explain or show your reasoning</a:t>
            </a:r>
            <a:endParaRPr sz="1500">
              <a:latin typeface="Quicksand"/>
              <a:ea typeface="Quicksand"/>
              <a:cs typeface="Quicksand"/>
              <a:sym typeface="Quicksand"/>
            </a:endParaRPr>
          </a:p>
        </p:txBody>
      </p:sp>
      <p:sp>
        <p:nvSpPr>
          <p:cNvPr id="827" name="Google Shape;827;p92"/>
          <p:cNvSpPr txBox="1"/>
          <p:nvPr/>
        </p:nvSpPr>
        <p:spPr>
          <a:xfrm>
            <a:off x="611300" y="1680825"/>
            <a:ext cx="3738300" cy="168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Iguazu Falls in South America marks the border between Paraguay, Brazil, and Argentina. It is the largest waterfall in the world. The waterfall falls in two parts. The waterfalls 115 feet in the first part and 131 feet in the second part. How far does the waterfall go altogether?</a:t>
            </a:r>
            <a:endParaRPr>
              <a:latin typeface="Quicksand"/>
              <a:ea typeface="Quicksand"/>
              <a:cs typeface="Quicksand"/>
              <a:sym typeface="Quicksand"/>
            </a:endParaRPr>
          </a:p>
        </p:txBody>
      </p:sp>
      <p:sp>
        <p:nvSpPr>
          <p:cNvPr id="828" name="Google Shape;828;p92"/>
          <p:cNvSpPr txBox="1"/>
          <p:nvPr/>
        </p:nvSpPr>
        <p:spPr>
          <a:xfrm>
            <a:off x="4749925" y="1680825"/>
            <a:ext cx="3738300" cy="293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In Washington DC, there are many monuments to famous people in American history. The Lincoln Memorial is 99 feet tall. The Washington Monument is 555 feet tall. How much taller is the Washington Monument than the Lincoln Memorial?</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The Eiffel Tower in Paris, France has 674 steps that go from the ground to the second floor. There are 328 steps from the ground to the first floor. How many steps are there from the first floor to the second floor?</a:t>
            </a:r>
            <a:endParaRPr>
              <a:latin typeface="Quicksand"/>
              <a:ea typeface="Quicksand"/>
              <a:cs typeface="Quicksand"/>
              <a:sym typeface="Quicksand"/>
            </a:endParaRPr>
          </a:p>
        </p:txBody>
      </p:sp>
      <p:pic>
        <p:nvPicPr>
          <p:cNvPr id="829" name="Google Shape;829;p92"/>
          <p:cNvPicPr preferRelativeResize="0"/>
          <p:nvPr/>
        </p:nvPicPr>
        <p:blipFill>
          <a:blip r:embed="rId3">
            <a:alphaModFix/>
          </a:blip>
          <a:stretch>
            <a:fillRect/>
          </a:stretch>
        </p:blipFill>
        <p:spPr>
          <a:xfrm>
            <a:off x="1756021" y="3449421"/>
            <a:ext cx="1867900" cy="1243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33" name="Shape 833"/>
        <p:cNvGrpSpPr/>
        <p:nvPr/>
      </p:nvGrpSpPr>
      <p:grpSpPr>
        <a:xfrm>
          <a:off x="0" y="0"/>
          <a:ext cx="0" cy="0"/>
          <a:chOff x="0" y="0"/>
          <a:chExt cx="0" cy="0"/>
        </a:xfrm>
      </p:grpSpPr>
      <p:sp>
        <p:nvSpPr>
          <p:cNvPr id="834" name="Google Shape;834;p93"/>
          <p:cNvSpPr txBox="1"/>
          <p:nvPr>
            <p:ph type="ctrTitle"/>
          </p:nvPr>
        </p:nvSpPr>
        <p:spPr>
          <a:xfrm>
            <a:off x="1022300" y="516250"/>
            <a:ext cx="67578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Journal About Connections</a:t>
            </a:r>
            <a:endParaRPr b="0" sz="2400">
              <a:solidFill>
                <a:srgbClr val="595959"/>
              </a:solidFill>
              <a:latin typeface="Hepta Slab"/>
              <a:ea typeface="Hepta Slab"/>
              <a:cs typeface="Hepta Slab"/>
              <a:sym typeface="Hepta Slab"/>
            </a:endParaRPr>
          </a:p>
        </p:txBody>
      </p:sp>
      <p:sp>
        <p:nvSpPr>
          <p:cNvPr id="835" name="Google Shape;835;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36" name="Google Shape;836;p93"/>
          <p:cNvSpPr txBox="1"/>
          <p:nvPr/>
        </p:nvSpPr>
        <p:spPr>
          <a:xfrm>
            <a:off x="912775" y="1402775"/>
            <a:ext cx="7527300" cy="266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What math did you do today that connected to something you did in an earlier grade?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or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Describe something you really understand well after today’s lesson or describe something that was confusing, challenging, or that you’d like to learn more about.</a:t>
            </a:r>
            <a:endParaRPr sz="1800">
              <a:latin typeface="Quicksand"/>
              <a:ea typeface="Quicksand"/>
              <a:cs typeface="Quicksand"/>
              <a:sym typeface="Quicksand"/>
            </a:endParaRPr>
          </a:p>
        </p:txBody>
      </p:sp>
      <p:pic>
        <p:nvPicPr>
          <p:cNvPr id="837" name="Google Shape;837;p93"/>
          <p:cNvPicPr preferRelativeResize="0"/>
          <p:nvPr/>
        </p:nvPicPr>
        <p:blipFill>
          <a:blip r:embed="rId3">
            <a:alphaModFix/>
          </a:blip>
          <a:stretch>
            <a:fillRect/>
          </a:stretch>
        </p:blipFill>
        <p:spPr>
          <a:xfrm rot="1184946">
            <a:off x="6979528" y="422094"/>
            <a:ext cx="857319" cy="861161"/>
          </a:xfrm>
          <a:prstGeom prst="rect">
            <a:avLst/>
          </a:prstGeom>
          <a:noFill/>
          <a:ln>
            <a:noFill/>
          </a:ln>
        </p:spPr>
      </p:pic>
      <p:pic>
        <p:nvPicPr>
          <p:cNvPr id="838" name="Google Shape;838;p93"/>
          <p:cNvPicPr preferRelativeResize="0"/>
          <p:nvPr/>
        </p:nvPicPr>
        <p:blipFill>
          <a:blip r:embed="rId3">
            <a:alphaModFix/>
          </a:blip>
          <a:stretch>
            <a:fillRect/>
          </a:stretch>
        </p:blipFill>
        <p:spPr>
          <a:xfrm rot="-262912">
            <a:off x="1033053" y="473644"/>
            <a:ext cx="857319" cy="86116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42" name="Shape 842"/>
        <p:cNvGrpSpPr/>
        <p:nvPr/>
      </p:nvGrpSpPr>
      <p:grpSpPr>
        <a:xfrm>
          <a:off x="0" y="0"/>
          <a:ext cx="0" cy="0"/>
          <a:chOff x="0" y="0"/>
          <a:chExt cx="0" cy="0"/>
        </a:xfrm>
      </p:grpSpPr>
      <p:pic>
        <p:nvPicPr>
          <p:cNvPr id="843" name="Google Shape;843;p94"/>
          <p:cNvPicPr preferRelativeResize="0"/>
          <p:nvPr/>
        </p:nvPicPr>
        <p:blipFill>
          <a:blip r:embed="rId3">
            <a:alphaModFix/>
          </a:blip>
          <a:stretch>
            <a:fillRect/>
          </a:stretch>
        </p:blipFill>
        <p:spPr>
          <a:xfrm>
            <a:off x="3720004" y="3277525"/>
            <a:ext cx="2121552" cy="1334400"/>
          </a:xfrm>
          <a:prstGeom prst="rect">
            <a:avLst/>
          </a:prstGeom>
          <a:noFill/>
          <a:ln>
            <a:noFill/>
          </a:ln>
        </p:spPr>
      </p:pic>
      <p:sp>
        <p:nvSpPr>
          <p:cNvPr id="844" name="Google Shape;844;p9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45" name="Google Shape;845;p94"/>
          <p:cNvSpPr/>
          <p:nvPr/>
        </p:nvSpPr>
        <p:spPr>
          <a:xfrm>
            <a:off x="5996624" y="1696225"/>
            <a:ext cx="2546835" cy="21862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94"/>
          <p:cNvSpPr txBox="1"/>
          <p:nvPr/>
        </p:nvSpPr>
        <p:spPr>
          <a:xfrm>
            <a:off x="6219675" y="1982127"/>
            <a:ext cx="1969500" cy="133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chemeClr val="dk1"/>
                </a:solidFill>
                <a:latin typeface="Quicksand"/>
                <a:ea typeface="Quicksand"/>
                <a:cs typeface="Quicksand"/>
                <a:sym typeface="Quicksand"/>
              </a:rPr>
              <a:t>What is a strategy for addition or subtraction that you would like to learn more about?</a:t>
            </a:r>
            <a:endParaRPr b="1">
              <a:latin typeface="Quicksand"/>
              <a:ea typeface="Quicksand"/>
              <a:cs typeface="Quicksand"/>
              <a:sym typeface="Quicksand"/>
            </a:endParaRPr>
          </a:p>
        </p:txBody>
      </p:sp>
      <p:sp>
        <p:nvSpPr>
          <p:cNvPr id="847" name="Google Shape;847;p94"/>
          <p:cNvSpPr txBox="1"/>
          <p:nvPr/>
        </p:nvSpPr>
        <p:spPr>
          <a:xfrm>
            <a:off x="1597538" y="611975"/>
            <a:ext cx="57450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Today we used strategies to solve problems that involve addition and subtraction within 1,000 and heard some of the strategies that our classmates used.</a:t>
            </a:r>
            <a:endParaRPr sz="1600">
              <a:latin typeface="Livvic"/>
              <a:ea typeface="Livvic"/>
              <a:cs typeface="Livvic"/>
              <a:sym typeface="Livvic"/>
            </a:endParaRPr>
          </a:p>
        </p:txBody>
      </p:sp>
      <p:sp>
        <p:nvSpPr>
          <p:cNvPr id="848" name="Google Shape;848;p94"/>
          <p:cNvSpPr/>
          <p:nvPr/>
        </p:nvSpPr>
        <p:spPr>
          <a:xfrm flipH="1">
            <a:off x="876949" y="1696225"/>
            <a:ext cx="2546835" cy="21862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94"/>
          <p:cNvSpPr txBox="1"/>
          <p:nvPr/>
        </p:nvSpPr>
        <p:spPr>
          <a:xfrm flipH="1">
            <a:off x="1231234" y="1982127"/>
            <a:ext cx="1969500" cy="133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chemeClr val="dk1"/>
                </a:solidFill>
                <a:latin typeface="Quicksand"/>
                <a:ea typeface="Quicksand"/>
                <a:cs typeface="Quicksand"/>
                <a:sym typeface="Quicksand"/>
              </a:rPr>
              <a:t>What is a strategy you like to use for addition or subtraction and why?</a:t>
            </a:r>
            <a:endParaRPr b="1">
              <a:latin typeface="Quicksand"/>
              <a:ea typeface="Quicksand"/>
              <a:cs typeface="Quicksand"/>
              <a:sym typeface="Quicksan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853" name="Shape 853"/>
        <p:cNvGrpSpPr/>
        <p:nvPr/>
      </p:nvGrpSpPr>
      <p:grpSpPr>
        <a:xfrm>
          <a:off x="0" y="0"/>
          <a:ext cx="0" cy="0"/>
          <a:chOff x="0" y="0"/>
          <a:chExt cx="0" cy="0"/>
        </a:xfrm>
      </p:grpSpPr>
      <p:sp>
        <p:nvSpPr>
          <p:cNvPr id="854" name="Google Shape;854;p95"/>
          <p:cNvSpPr txBox="1"/>
          <p:nvPr>
            <p:ph idx="1" type="subTitle"/>
          </p:nvPr>
        </p:nvSpPr>
        <p:spPr>
          <a:xfrm>
            <a:off x="777500" y="493325"/>
            <a:ext cx="7772400" cy="17568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lang="en" sz="1600">
                <a:solidFill>
                  <a:srgbClr val="434343"/>
                </a:solidFill>
                <a:latin typeface="Hepta Slab"/>
                <a:ea typeface="Hepta Slab"/>
                <a:cs typeface="Hepta Slab"/>
                <a:sym typeface="Hepta Slab"/>
              </a:rPr>
              <a:t>In this section we learned about patterns and reviewed different ways we can represent numbers, including different ways we can decompose numbers. Also, we solved problems involving addition and subtraction.</a:t>
            </a:r>
            <a:endParaRPr i="0" sz="16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855" name="Google Shape;855;p9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6" name="Google Shape;856;p95"/>
          <p:cNvPicPr preferRelativeResize="0"/>
          <p:nvPr/>
        </p:nvPicPr>
        <p:blipFill>
          <a:blip r:embed="rId3">
            <a:alphaModFix/>
          </a:blip>
          <a:stretch>
            <a:fillRect/>
          </a:stretch>
        </p:blipFill>
        <p:spPr>
          <a:xfrm>
            <a:off x="2926225" y="2250125"/>
            <a:ext cx="3723300" cy="2424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860" name="Shape 860"/>
        <p:cNvGrpSpPr/>
        <p:nvPr/>
      </p:nvGrpSpPr>
      <p:grpSpPr>
        <a:xfrm>
          <a:off x="0" y="0"/>
          <a:ext cx="0" cy="0"/>
          <a:chOff x="0" y="0"/>
          <a:chExt cx="0" cy="0"/>
        </a:xfrm>
      </p:grpSpPr>
      <p:sp>
        <p:nvSpPr>
          <p:cNvPr id="861" name="Google Shape;861;p96"/>
          <p:cNvSpPr txBox="1"/>
          <p:nvPr>
            <p:ph type="ctrTitle"/>
          </p:nvPr>
        </p:nvSpPr>
        <p:spPr>
          <a:xfrm>
            <a:off x="554800" y="1634250"/>
            <a:ext cx="7894500" cy="111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Decomposing to Subtract</a:t>
            </a:r>
            <a:endParaRPr sz="3600">
              <a:latin typeface="Hepta Slab"/>
              <a:ea typeface="Hepta Slab"/>
              <a:cs typeface="Hepta Slab"/>
              <a:sym typeface="Hepta Slab"/>
            </a:endParaRPr>
          </a:p>
        </p:txBody>
      </p:sp>
      <p:sp>
        <p:nvSpPr>
          <p:cNvPr id="862" name="Google Shape;862;p96"/>
          <p:cNvSpPr txBox="1"/>
          <p:nvPr/>
        </p:nvSpPr>
        <p:spPr>
          <a:xfrm>
            <a:off x="3619925" y="2665900"/>
            <a:ext cx="5186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subtract.</a:t>
            </a:r>
            <a:endParaRPr>
              <a:latin typeface="Quicksand"/>
              <a:ea typeface="Quicksand"/>
              <a:cs typeface="Quicksand"/>
              <a:sym typeface="Quicksand"/>
            </a:endParaRPr>
          </a:p>
        </p:txBody>
      </p:sp>
      <p:sp>
        <p:nvSpPr>
          <p:cNvPr id="863" name="Google Shape;863;p96"/>
          <p:cNvSpPr/>
          <p:nvPr/>
        </p:nvSpPr>
        <p:spPr>
          <a:xfrm>
            <a:off x="3113427" y="2665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9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a:t>
            </a:r>
            <a:endParaRPr sz="1100">
              <a:latin typeface="Quicksand"/>
              <a:ea typeface="Quicksand"/>
              <a:cs typeface="Quicksand"/>
              <a:sym typeface="Quicksand"/>
            </a:endParaRPr>
          </a:p>
        </p:txBody>
      </p:sp>
      <p:sp>
        <p:nvSpPr>
          <p:cNvPr id="865" name="Google Shape;865;p96"/>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6</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97"/>
          <p:cNvSpPr txBox="1"/>
          <p:nvPr>
            <p:ph type="ctrTitle"/>
          </p:nvPr>
        </p:nvSpPr>
        <p:spPr>
          <a:xfrm>
            <a:off x="567775" y="606617"/>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Notice and Wonder: Equations</a:t>
            </a:r>
            <a:endParaRPr b="0" sz="3400">
              <a:solidFill>
                <a:srgbClr val="595959"/>
              </a:solidFill>
              <a:latin typeface="Hepta Slab"/>
              <a:ea typeface="Hepta Slab"/>
              <a:cs typeface="Hepta Slab"/>
              <a:sym typeface="Hepta Slab"/>
            </a:endParaRPr>
          </a:p>
        </p:txBody>
      </p:sp>
      <p:sp>
        <p:nvSpPr>
          <p:cNvPr id="871" name="Google Shape;871;p9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72" name="Google Shape;872;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873" name="Google Shape;873;p97"/>
          <p:cNvGrpSpPr/>
          <p:nvPr/>
        </p:nvGrpSpPr>
        <p:grpSpPr>
          <a:xfrm rot="-801400">
            <a:off x="550911" y="1697856"/>
            <a:ext cx="2343045" cy="950026"/>
            <a:chOff x="522450" y="1769275"/>
            <a:chExt cx="2343168" cy="950076"/>
          </a:xfrm>
        </p:grpSpPr>
        <p:sp>
          <p:nvSpPr>
            <p:cNvPr id="874" name="Google Shape;874;p9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9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grpSp>
        <p:nvGrpSpPr>
          <p:cNvPr id="876" name="Google Shape;876;p97"/>
          <p:cNvGrpSpPr/>
          <p:nvPr/>
        </p:nvGrpSpPr>
        <p:grpSpPr>
          <a:xfrm rot="1351242">
            <a:off x="6074569" y="2827076"/>
            <a:ext cx="2343063" cy="950034"/>
            <a:chOff x="522450" y="1769275"/>
            <a:chExt cx="2343168" cy="950076"/>
          </a:xfrm>
        </p:grpSpPr>
        <p:sp>
          <p:nvSpPr>
            <p:cNvPr id="877" name="Google Shape;877;p9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97"/>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879" name="Google Shape;879;p97"/>
          <p:cNvPicPr preferRelativeResize="0"/>
          <p:nvPr/>
        </p:nvPicPr>
        <p:blipFill>
          <a:blip r:embed="rId3">
            <a:alphaModFix/>
          </a:blip>
          <a:stretch>
            <a:fillRect/>
          </a:stretch>
        </p:blipFill>
        <p:spPr>
          <a:xfrm>
            <a:off x="3526200" y="1964803"/>
            <a:ext cx="2274225" cy="1367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98"/>
          <p:cNvSpPr txBox="1"/>
          <p:nvPr>
            <p:ph type="ctrTitle"/>
          </p:nvPr>
        </p:nvSpPr>
        <p:spPr>
          <a:xfrm>
            <a:off x="612325" y="1106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Decomposing to Subtract</a:t>
            </a:r>
            <a:endParaRPr b="0" sz="3400">
              <a:solidFill>
                <a:srgbClr val="595959"/>
              </a:solidFill>
              <a:latin typeface="Hepta Slab"/>
              <a:ea typeface="Hepta Slab"/>
              <a:cs typeface="Hepta Slab"/>
              <a:sym typeface="Hepta Slab"/>
            </a:endParaRPr>
          </a:p>
        </p:txBody>
      </p:sp>
      <p:sp>
        <p:nvSpPr>
          <p:cNvPr id="885" name="Google Shape;885;p9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86" name="Google Shape;886;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887" name="Google Shape;887;p98"/>
          <p:cNvPicPr preferRelativeResize="0"/>
          <p:nvPr/>
        </p:nvPicPr>
        <p:blipFill>
          <a:blip r:embed="rId3">
            <a:alphaModFix/>
          </a:blip>
          <a:stretch>
            <a:fillRect/>
          </a:stretch>
        </p:blipFill>
        <p:spPr>
          <a:xfrm>
            <a:off x="990675" y="2037325"/>
            <a:ext cx="2071250" cy="570650"/>
          </a:xfrm>
          <a:prstGeom prst="rect">
            <a:avLst/>
          </a:prstGeom>
          <a:noFill/>
          <a:ln cap="flat" cmpd="sng" w="19050">
            <a:solidFill>
              <a:schemeClr val="dk2"/>
            </a:solidFill>
            <a:prstDash val="solid"/>
            <a:round/>
            <a:headEnd len="sm" w="sm" type="none"/>
            <a:tailEnd len="sm" w="sm" type="none"/>
          </a:ln>
        </p:spPr>
      </p:pic>
      <p:sp>
        <p:nvSpPr>
          <p:cNvPr id="888" name="Google Shape;888;p98"/>
          <p:cNvSpPr txBox="1"/>
          <p:nvPr/>
        </p:nvSpPr>
        <p:spPr>
          <a:xfrm>
            <a:off x="533550" y="2883650"/>
            <a:ext cx="3156600" cy="132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Write an equation that shows the difference. </a:t>
            </a:r>
            <a:endParaRPr sz="2000">
              <a:latin typeface="Livvic"/>
              <a:ea typeface="Livvic"/>
              <a:cs typeface="Livvic"/>
              <a:sym typeface="Livvic"/>
            </a:endParaRPr>
          </a:p>
        </p:txBody>
      </p:sp>
      <p:sp>
        <p:nvSpPr>
          <p:cNvPr id="889" name="Google Shape;889;p98"/>
          <p:cNvSpPr txBox="1"/>
          <p:nvPr/>
        </p:nvSpPr>
        <p:spPr>
          <a:xfrm>
            <a:off x="5200225" y="2883650"/>
            <a:ext cx="3156600" cy="132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Write an equation that shows the difference. </a:t>
            </a:r>
            <a:endParaRPr sz="2000">
              <a:latin typeface="Livvic"/>
              <a:ea typeface="Livvic"/>
              <a:cs typeface="Livvic"/>
              <a:sym typeface="Livvic"/>
            </a:endParaRPr>
          </a:p>
        </p:txBody>
      </p:sp>
      <p:pic>
        <p:nvPicPr>
          <p:cNvPr id="890" name="Google Shape;890;p98"/>
          <p:cNvPicPr preferRelativeResize="0"/>
          <p:nvPr/>
        </p:nvPicPr>
        <p:blipFill>
          <a:blip r:embed="rId4">
            <a:alphaModFix/>
          </a:blip>
          <a:stretch>
            <a:fillRect/>
          </a:stretch>
        </p:blipFill>
        <p:spPr>
          <a:xfrm>
            <a:off x="5780900" y="2011463"/>
            <a:ext cx="1995250" cy="622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99"/>
          <p:cNvSpPr txBox="1"/>
          <p:nvPr>
            <p:ph type="ctrTitle"/>
          </p:nvPr>
        </p:nvSpPr>
        <p:spPr>
          <a:xfrm>
            <a:off x="415825" y="1762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Decomposing with Base-Ten Blocks</a:t>
            </a:r>
            <a:endParaRPr b="0" sz="3000">
              <a:solidFill>
                <a:srgbClr val="595959"/>
              </a:solidFill>
              <a:latin typeface="Hepta Slab"/>
              <a:ea typeface="Hepta Slab"/>
              <a:cs typeface="Hepta Slab"/>
              <a:sym typeface="Hepta Slab"/>
            </a:endParaRPr>
          </a:p>
        </p:txBody>
      </p:sp>
      <p:sp>
        <p:nvSpPr>
          <p:cNvPr id="896" name="Google Shape;896;p9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97" name="Google Shape;897;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898" name="Google Shape;898;p99"/>
          <p:cNvSpPr txBox="1"/>
          <p:nvPr/>
        </p:nvSpPr>
        <p:spPr>
          <a:xfrm>
            <a:off x="1671950" y="1045250"/>
            <a:ext cx="59610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Use base-ten blocks to find the difference. </a:t>
            </a:r>
            <a:endParaRPr sz="1700">
              <a:latin typeface="Quicksand"/>
              <a:ea typeface="Quicksand"/>
              <a:cs typeface="Quicksand"/>
              <a:sym typeface="Quicksand"/>
            </a:endParaRPr>
          </a:p>
        </p:txBody>
      </p:sp>
      <p:pic>
        <p:nvPicPr>
          <p:cNvPr id="899" name="Google Shape;899;p99"/>
          <p:cNvPicPr preferRelativeResize="0"/>
          <p:nvPr/>
        </p:nvPicPr>
        <p:blipFill>
          <a:blip r:embed="rId3">
            <a:alphaModFix/>
          </a:blip>
          <a:stretch>
            <a:fillRect/>
          </a:stretch>
        </p:blipFill>
        <p:spPr>
          <a:xfrm>
            <a:off x="1494913" y="1696425"/>
            <a:ext cx="6315075" cy="2886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100"/>
          <p:cNvSpPr txBox="1"/>
          <p:nvPr>
            <p:ph type="ctrTitle"/>
          </p:nvPr>
        </p:nvSpPr>
        <p:spPr>
          <a:xfrm>
            <a:off x="415825" y="1762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Decomposing with Base-Ten Blocks</a:t>
            </a:r>
            <a:endParaRPr b="0" sz="3000">
              <a:solidFill>
                <a:srgbClr val="595959"/>
              </a:solidFill>
              <a:latin typeface="Hepta Slab"/>
              <a:ea typeface="Hepta Slab"/>
              <a:cs typeface="Hepta Slab"/>
              <a:sym typeface="Hepta Slab"/>
            </a:endParaRPr>
          </a:p>
        </p:txBody>
      </p:sp>
      <p:sp>
        <p:nvSpPr>
          <p:cNvPr id="905" name="Google Shape;905;p100"/>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06" name="Google Shape;906;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07" name="Google Shape;907;p100"/>
          <p:cNvSpPr txBox="1"/>
          <p:nvPr/>
        </p:nvSpPr>
        <p:spPr>
          <a:xfrm>
            <a:off x="1671950" y="1045250"/>
            <a:ext cx="59610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Use base-ten blocks to find the difference. </a:t>
            </a:r>
            <a:endParaRPr sz="1700">
              <a:latin typeface="Quicksand"/>
              <a:ea typeface="Quicksand"/>
              <a:cs typeface="Quicksand"/>
              <a:sym typeface="Quicksand"/>
            </a:endParaRPr>
          </a:p>
        </p:txBody>
      </p:sp>
      <p:pic>
        <p:nvPicPr>
          <p:cNvPr id="908" name="Google Shape;908;p100"/>
          <p:cNvPicPr preferRelativeResize="0"/>
          <p:nvPr/>
        </p:nvPicPr>
        <p:blipFill>
          <a:blip r:embed="rId3">
            <a:alphaModFix/>
          </a:blip>
          <a:stretch>
            <a:fillRect/>
          </a:stretch>
        </p:blipFill>
        <p:spPr>
          <a:xfrm>
            <a:off x="1357313" y="1644675"/>
            <a:ext cx="6429375" cy="2819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10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14" name="Google Shape;914;p101"/>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915" name="Google Shape;915;p101"/>
          <p:cNvPicPr preferRelativeResize="0"/>
          <p:nvPr/>
        </p:nvPicPr>
        <p:blipFill>
          <a:blip r:embed="rId3">
            <a:alphaModFix/>
          </a:blip>
          <a:stretch>
            <a:fillRect/>
          </a:stretch>
        </p:blipFill>
        <p:spPr>
          <a:xfrm>
            <a:off x="3586005" y="2724200"/>
            <a:ext cx="1869584" cy="1664700"/>
          </a:xfrm>
          <a:prstGeom prst="rect">
            <a:avLst/>
          </a:prstGeom>
          <a:noFill/>
          <a:ln>
            <a:noFill/>
          </a:ln>
        </p:spPr>
      </p:pic>
      <p:sp>
        <p:nvSpPr>
          <p:cNvPr id="916" name="Google Shape;916;p101"/>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917" name="Google Shape;917;p101"/>
          <p:cNvSpPr txBox="1"/>
          <p:nvPr/>
        </p:nvSpPr>
        <p:spPr>
          <a:xfrm>
            <a:off x="780375" y="1181225"/>
            <a:ext cx="7218300" cy="16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saw that sometimes we need to decompose a hundred or a ten to subtract. How is decomposing a hundred like decomposing a ten?</a:t>
            </a:r>
            <a:endParaRPr sz="2200">
              <a:latin typeface="Quicksand"/>
              <a:ea typeface="Quicksand"/>
              <a:cs typeface="Quicksand"/>
              <a:sym typeface="Quicksan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21" name="Shape 921"/>
        <p:cNvGrpSpPr/>
        <p:nvPr/>
      </p:nvGrpSpPr>
      <p:grpSpPr>
        <a:xfrm>
          <a:off x="0" y="0"/>
          <a:ext cx="0" cy="0"/>
          <a:chOff x="0" y="0"/>
          <a:chExt cx="0" cy="0"/>
        </a:xfrm>
      </p:grpSpPr>
      <p:sp>
        <p:nvSpPr>
          <p:cNvPr id="922" name="Google Shape;922;p102"/>
          <p:cNvSpPr txBox="1"/>
          <p:nvPr>
            <p:ph type="ctrTitle"/>
          </p:nvPr>
        </p:nvSpPr>
        <p:spPr>
          <a:xfrm>
            <a:off x="554800" y="1634250"/>
            <a:ext cx="7894500" cy="111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Planning for Decompositions</a:t>
            </a:r>
            <a:endParaRPr sz="3600">
              <a:latin typeface="Hepta Slab"/>
              <a:ea typeface="Hepta Slab"/>
              <a:cs typeface="Hepta Slab"/>
              <a:sym typeface="Hepta Slab"/>
            </a:endParaRPr>
          </a:p>
        </p:txBody>
      </p:sp>
      <p:sp>
        <p:nvSpPr>
          <p:cNvPr id="923" name="Google Shape;923;p102"/>
          <p:cNvSpPr txBox="1"/>
          <p:nvPr/>
        </p:nvSpPr>
        <p:spPr>
          <a:xfrm>
            <a:off x="2905850" y="2665900"/>
            <a:ext cx="5186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think about decomposing before subtracting</a:t>
            </a:r>
            <a:endParaRPr>
              <a:latin typeface="Quicksand"/>
              <a:ea typeface="Quicksand"/>
              <a:cs typeface="Quicksand"/>
              <a:sym typeface="Quicksand"/>
            </a:endParaRPr>
          </a:p>
        </p:txBody>
      </p:sp>
      <p:sp>
        <p:nvSpPr>
          <p:cNvPr id="924" name="Google Shape;924;p102"/>
          <p:cNvSpPr/>
          <p:nvPr/>
        </p:nvSpPr>
        <p:spPr>
          <a:xfrm>
            <a:off x="2311027" y="2665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0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a:t>
            </a:r>
            <a:endParaRPr sz="1100">
              <a:latin typeface="Quicksand"/>
              <a:ea typeface="Quicksand"/>
              <a:cs typeface="Quicksand"/>
              <a:sym typeface="Quicksand"/>
            </a:endParaRPr>
          </a:p>
        </p:txBody>
      </p:sp>
      <p:sp>
        <p:nvSpPr>
          <p:cNvPr id="926" name="Google Shape;926;p102"/>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7</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103"/>
          <p:cNvSpPr/>
          <p:nvPr/>
        </p:nvSpPr>
        <p:spPr>
          <a:xfrm rot="319110">
            <a:off x="1091867" y="1572487"/>
            <a:ext cx="7342183" cy="2599084"/>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103"/>
          <p:cNvSpPr txBox="1"/>
          <p:nvPr>
            <p:ph type="ctrTitle"/>
          </p:nvPr>
        </p:nvSpPr>
        <p:spPr>
          <a:xfrm>
            <a:off x="567775" y="606617"/>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Choral Count</a:t>
            </a:r>
            <a:endParaRPr b="0" sz="3400">
              <a:solidFill>
                <a:srgbClr val="595959"/>
              </a:solidFill>
              <a:latin typeface="Hepta Slab"/>
              <a:ea typeface="Hepta Slab"/>
              <a:cs typeface="Hepta Slab"/>
              <a:sym typeface="Hepta Slab"/>
            </a:endParaRPr>
          </a:p>
        </p:txBody>
      </p:sp>
      <p:sp>
        <p:nvSpPr>
          <p:cNvPr id="933" name="Google Shape;933;p10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34" name="Google Shape;934;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5" name="Google Shape;935;p103"/>
          <p:cNvSpPr txBox="1"/>
          <p:nvPr/>
        </p:nvSpPr>
        <p:spPr>
          <a:xfrm>
            <a:off x="2265925" y="2413725"/>
            <a:ext cx="4787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Quicksand"/>
                <a:ea typeface="Quicksand"/>
                <a:cs typeface="Quicksand"/>
                <a:sym typeface="Quicksand"/>
              </a:rPr>
              <a:t>Count by 10, starting at 350 </a:t>
            </a:r>
            <a:endParaRPr b="1" sz="2500">
              <a:latin typeface="Quicksand"/>
              <a:ea typeface="Quicksand"/>
              <a:cs typeface="Quicksand"/>
              <a:sym typeface="Quicksand"/>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104"/>
          <p:cNvSpPr txBox="1"/>
          <p:nvPr>
            <p:ph type="ctrTitle"/>
          </p:nvPr>
        </p:nvSpPr>
        <p:spPr>
          <a:xfrm>
            <a:off x="612325" y="1106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Subtraction Sort</a:t>
            </a:r>
            <a:endParaRPr b="0" sz="3400">
              <a:solidFill>
                <a:srgbClr val="595959"/>
              </a:solidFill>
              <a:latin typeface="Hepta Slab"/>
              <a:ea typeface="Hepta Slab"/>
              <a:cs typeface="Hepta Slab"/>
              <a:sym typeface="Hepta Slab"/>
            </a:endParaRPr>
          </a:p>
        </p:txBody>
      </p:sp>
      <p:sp>
        <p:nvSpPr>
          <p:cNvPr id="941" name="Google Shape;941;p104"/>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42" name="Google Shape;942;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43" name="Google Shape;943;p104"/>
          <p:cNvSpPr txBox="1"/>
          <p:nvPr/>
        </p:nvSpPr>
        <p:spPr>
          <a:xfrm>
            <a:off x="5010775" y="1717950"/>
            <a:ext cx="3467100" cy="69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 the expressions into 3 categories:</a:t>
            </a:r>
            <a:endParaRPr/>
          </a:p>
        </p:txBody>
      </p:sp>
      <p:pic>
        <p:nvPicPr>
          <p:cNvPr id="944" name="Google Shape;944;p104"/>
          <p:cNvPicPr preferRelativeResize="0"/>
          <p:nvPr/>
        </p:nvPicPr>
        <p:blipFill>
          <a:blip r:embed="rId3">
            <a:alphaModFix/>
          </a:blip>
          <a:stretch>
            <a:fillRect/>
          </a:stretch>
        </p:blipFill>
        <p:spPr>
          <a:xfrm>
            <a:off x="4514163" y="2113925"/>
            <a:ext cx="4274024" cy="1205800"/>
          </a:xfrm>
          <a:prstGeom prst="rect">
            <a:avLst/>
          </a:prstGeom>
          <a:noFill/>
          <a:ln cap="flat" cmpd="sng" w="19050">
            <a:solidFill>
              <a:schemeClr val="dk2"/>
            </a:solidFill>
            <a:prstDash val="solid"/>
            <a:round/>
            <a:headEnd len="sm" w="sm" type="none"/>
            <a:tailEnd len="sm" w="sm" type="none"/>
          </a:ln>
        </p:spPr>
      </p:pic>
      <p:pic>
        <p:nvPicPr>
          <p:cNvPr id="945" name="Google Shape;945;p104"/>
          <p:cNvPicPr preferRelativeResize="0"/>
          <p:nvPr/>
        </p:nvPicPr>
        <p:blipFill>
          <a:blip r:embed="rId4">
            <a:alphaModFix/>
          </a:blip>
          <a:stretch>
            <a:fillRect/>
          </a:stretch>
        </p:blipFill>
        <p:spPr>
          <a:xfrm>
            <a:off x="700925" y="1838618"/>
            <a:ext cx="3390900" cy="1581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105"/>
          <p:cNvSpPr txBox="1"/>
          <p:nvPr>
            <p:ph type="ctrTitle"/>
          </p:nvPr>
        </p:nvSpPr>
        <p:spPr>
          <a:xfrm>
            <a:off x="612325" y="1106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Subtraction Sort</a:t>
            </a:r>
            <a:endParaRPr b="0" sz="3400">
              <a:solidFill>
                <a:srgbClr val="595959"/>
              </a:solidFill>
              <a:latin typeface="Hepta Slab"/>
              <a:ea typeface="Hepta Slab"/>
              <a:cs typeface="Hepta Slab"/>
              <a:sym typeface="Hepta Slab"/>
            </a:endParaRPr>
          </a:p>
        </p:txBody>
      </p:sp>
      <p:sp>
        <p:nvSpPr>
          <p:cNvPr id="951" name="Google Shape;951;p105"/>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52" name="Google Shape;952;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53" name="Google Shape;953;p105"/>
          <p:cNvSpPr txBox="1"/>
          <p:nvPr/>
        </p:nvSpPr>
        <p:spPr>
          <a:xfrm>
            <a:off x="1547750" y="982475"/>
            <a:ext cx="6964800" cy="69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Choose 1 expression from each category and find the difference. </a:t>
            </a:r>
            <a:endParaRPr sz="1600"/>
          </a:p>
          <a:p>
            <a:pPr indent="0" lvl="0" marL="0" rtl="0" algn="l">
              <a:spcBef>
                <a:spcPts val="0"/>
              </a:spcBef>
              <a:spcAft>
                <a:spcPts val="0"/>
              </a:spcAft>
              <a:buNone/>
            </a:pPr>
            <a:r>
              <a:rPr lang="en" sz="1600"/>
              <a:t>Show your thinking using drawings, symbols, or other representations. </a:t>
            </a:r>
            <a:endParaRPr sz="1600"/>
          </a:p>
        </p:txBody>
      </p:sp>
      <p:pic>
        <p:nvPicPr>
          <p:cNvPr id="954" name="Google Shape;954;p105"/>
          <p:cNvPicPr preferRelativeResize="0"/>
          <p:nvPr/>
        </p:nvPicPr>
        <p:blipFill>
          <a:blip r:embed="rId3">
            <a:alphaModFix/>
          </a:blip>
          <a:stretch>
            <a:fillRect/>
          </a:stretch>
        </p:blipFill>
        <p:spPr>
          <a:xfrm>
            <a:off x="2729625" y="1677875"/>
            <a:ext cx="3537805" cy="316082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106"/>
          <p:cNvSpPr txBox="1"/>
          <p:nvPr>
            <p:ph type="ctrTitle"/>
          </p:nvPr>
        </p:nvSpPr>
        <p:spPr>
          <a:xfrm>
            <a:off x="415825" y="1762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Tyler’s Representations</a:t>
            </a:r>
            <a:endParaRPr b="0" sz="3000">
              <a:solidFill>
                <a:srgbClr val="595959"/>
              </a:solidFill>
              <a:latin typeface="Hepta Slab"/>
              <a:ea typeface="Hepta Slab"/>
              <a:cs typeface="Hepta Slab"/>
              <a:sym typeface="Hepta Slab"/>
            </a:endParaRPr>
          </a:p>
        </p:txBody>
      </p:sp>
      <p:sp>
        <p:nvSpPr>
          <p:cNvPr id="960" name="Google Shape;960;p106"/>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61" name="Google Shape;961;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962" name="Google Shape;962;p106"/>
          <p:cNvPicPr preferRelativeResize="0"/>
          <p:nvPr/>
        </p:nvPicPr>
        <p:blipFill>
          <a:blip r:embed="rId3">
            <a:alphaModFix/>
          </a:blip>
          <a:stretch>
            <a:fillRect/>
          </a:stretch>
        </p:blipFill>
        <p:spPr>
          <a:xfrm>
            <a:off x="545675" y="1335050"/>
            <a:ext cx="4494469" cy="2814875"/>
          </a:xfrm>
          <a:prstGeom prst="rect">
            <a:avLst/>
          </a:prstGeom>
          <a:noFill/>
          <a:ln cap="flat" cmpd="sng" w="19050">
            <a:solidFill>
              <a:schemeClr val="dk2"/>
            </a:solidFill>
            <a:prstDash val="solid"/>
            <a:round/>
            <a:headEnd len="sm" w="sm" type="none"/>
            <a:tailEnd len="sm" w="sm" type="none"/>
          </a:ln>
        </p:spPr>
      </p:pic>
      <p:sp>
        <p:nvSpPr>
          <p:cNvPr id="963" name="Google Shape;963;p106"/>
          <p:cNvSpPr txBox="1"/>
          <p:nvPr/>
        </p:nvSpPr>
        <p:spPr>
          <a:xfrm>
            <a:off x="5232050" y="1397125"/>
            <a:ext cx="3415200" cy="275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Why did Tyler represent 347 like this? How will it help him subtract?</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Choose one expression from the sort in activity 1 and show how Tyler might represent the number with a drawing. </a:t>
            </a:r>
            <a:endParaRPr sz="17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10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69" name="Google Shape;969;p107"/>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970" name="Google Shape;970;p107"/>
          <p:cNvPicPr preferRelativeResize="0"/>
          <p:nvPr/>
        </p:nvPicPr>
        <p:blipFill>
          <a:blip r:embed="rId3">
            <a:alphaModFix/>
          </a:blip>
          <a:stretch>
            <a:fillRect/>
          </a:stretch>
        </p:blipFill>
        <p:spPr>
          <a:xfrm>
            <a:off x="3586005" y="2724200"/>
            <a:ext cx="1869584" cy="1664700"/>
          </a:xfrm>
          <a:prstGeom prst="rect">
            <a:avLst/>
          </a:prstGeom>
          <a:noFill/>
          <a:ln>
            <a:noFill/>
          </a:ln>
        </p:spPr>
      </p:pic>
      <p:sp>
        <p:nvSpPr>
          <p:cNvPr id="971" name="Google Shape;971;p107"/>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972" name="Google Shape;972;p107"/>
          <p:cNvSpPr txBox="1"/>
          <p:nvPr/>
        </p:nvSpPr>
        <p:spPr>
          <a:xfrm>
            <a:off x="780375" y="1181225"/>
            <a:ext cx="7218300" cy="16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looked at expressions and figured out what decompositions were needed before subtracting. Why is it helpful to think about the decompositions that are needed before beginning to find the difference?</a:t>
            </a:r>
            <a:endParaRPr sz="2200">
              <a:latin typeface="Quicksand"/>
              <a:ea typeface="Quicksand"/>
              <a:cs typeface="Quicksand"/>
              <a:sym typeface="Quicksand"/>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76" name="Shape 976"/>
        <p:cNvGrpSpPr/>
        <p:nvPr/>
      </p:nvGrpSpPr>
      <p:grpSpPr>
        <a:xfrm>
          <a:off x="0" y="0"/>
          <a:ext cx="0" cy="0"/>
          <a:chOff x="0" y="0"/>
          <a:chExt cx="0" cy="0"/>
        </a:xfrm>
      </p:grpSpPr>
      <p:sp>
        <p:nvSpPr>
          <p:cNvPr id="977" name="Google Shape;977;p108"/>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 Your Way</a:t>
            </a:r>
            <a:endParaRPr sz="4400">
              <a:solidFill>
                <a:srgbClr val="434343"/>
              </a:solidFill>
              <a:latin typeface="Hepta Slab"/>
              <a:ea typeface="Hepta Slab"/>
              <a:cs typeface="Hepta Slab"/>
              <a:sym typeface="Hepta Slab"/>
            </a:endParaRPr>
          </a:p>
        </p:txBody>
      </p:sp>
      <p:sp>
        <p:nvSpPr>
          <p:cNvPr id="978" name="Google Shape;978;p108"/>
          <p:cNvSpPr txBox="1"/>
          <p:nvPr/>
        </p:nvSpPr>
        <p:spPr>
          <a:xfrm>
            <a:off x="3430575" y="290630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within 1,000.</a:t>
            </a:r>
            <a:endParaRPr>
              <a:latin typeface="Quicksand"/>
              <a:ea typeface="Quicksand"/>
              <a:cs typeface="Quicksand"/>
              <a:sym typeface="Quicksand"/>
            </a:endParaRPr>
          </a:p>
        </p:txBody>
      </p:sp>
      <p:sp>
        <p:nvSpPr>
          <p:cNvPr id="979" name="Google Shape;979;p108"/>
          <p:cNvSpPr/>
          <p:nvPr/>
        </p:nvSpPr>
        <p:spPr>
          <a:xfrm>
            <a:off x="2924002" y="29063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0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981" name="Google Shape;981;p108"/>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5" name="Shape 985"/>
        <p:cNvGrpSpPr/>
        <p:nvPr/>
      </p:nvGrpSpPr>
      <p:grpSpPr>
        <a:xfrm>
          <a:off x="0" y="0"/>
          <a:ext cx="0" cy="0"/>
          <a:chOff x="0" y="0"/>
          <a:chExt cx="0" cy="0"/>
        </a:xfrm>
      </p:grpSpPr>
      <p:sp>
        <p:nvSpPr>
          <p:cNvPr id="986" name="Google Shape;986;p109"/>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987" name="Google Shape;987;p1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88" name="Google Shape;988;p109"/>
          <p:cNvGrpSpPr/>
          <p:nvPr/>
        </p:nvGrpSpPr>
        <p:grpSpPr>
          <a:xfrm rot="-466220">
            <a:off x="5634589" y="3117238"/>
            <a:ext cx="3199742" cy="1558472"/>
            <a:chOff x="481875" y="1405675"/>
            <a:chExt cx="3199800" cy="1558500"/>
          </a:xfrm>
        </p:grpSpPr>
        <p:sp>
          <p:nvSpPr>
            <p:cNvPr id="989" name="Google Shape;989;p109"/>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09"/>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991" name="Google Shape;991;p109"/>
          <p:cNvPicPr preferRelativeResize="0"/>
          <p:nvPr/>
        </p:nvPicPr>
        <p:blipFill>
          <a:blip r:embed="rId3">
            <a:alphaModFix/>
          </a:blip>
          <a:stretch>
            <a:fillRect/>
          </a:stretch>
        </p:blipFill>
        <p:spPr>
          <a:xfrm>
            <a:off x="3376250" y="1746013"/>
            <a:ext cx="2216634"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5" name="Shape 995"/>
        <p:cNvGrpSpPr/>
        <p:nvPr/>
      </p:nvGrpSpPr>
      <p:grpSpPr>
        <a:xfrm>
          <a:off x="0" y="0"/>
          <a:ext cx="0" cy="0"/>
          <a:chOff x="0" y="0"/>
          <a:chExt cx="0" cy="0"/>
        </a:xfrm>
      </p:grpSpPr>
      <p:sp>
        <p:nvSpPr>
          <p:cNvPr id="996" name="Google Shape;996;p110"/>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997" name="Google Shape;997;p1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98" name="Google Shape;998;p110"/>
          <p:cNvGrpSpPr/>
          <p:nvPr/>
        </p:nvGrpSpPr>
        <p:grpSpPr>
          <a:xfrm rot="-466220">
            <a:off x="5634589" y="3117238"/>
            <a:ext cx="3199742" cy="1558472"/>
            <a:chOff x="481875" y="1405675"/>
            <a:chExt cx="3199800" cy="1558500"/>
          </a:xfrm>
        </p:grpSpPr>
        <p:sp>
          <p:nvSpPr>
            <p:cNvPr id="999" name="Google Shape;999;p110"/>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10"/>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001" name="Google Shape;1001;p110"/>
          <p:cNvPicPr preferRelativeResize="0"/>
          <p:nvPr/>
        </p:nvPicPr>
        <p:blipFill>
          <a:blip r:embed="rId3">
            <a:alphaModFix/>
          </a:blip>
          <a:stretch>
            <a:fillRect/>
          </a:stretch>
        </p:blipFill>
        <p:spPr>
          <a:xfrm>
            <a:off x="3119075" y="1849075"/>
            <a:ext cx="2243150" cy="915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05" name="Shape 1005"/>
        <p:cNvGrpSpPr/>
        <p:nvPr/>
      </p:nvGrpSpPr>
      <p:grpSpPr>
        <a:xfrm>
          <a:off x="0" y="0"/>
          <a:ext cx="0" cy="0"/>
          <a:chOff x="0" y="0"/>
          <a:chExt cx="0" cy="0"/>
        </a:xfrm>
      </p:grpSpPr>
      <p:sp>
        <p:nvSpPr>
          <p:cNvPr id="1006" name="Google Shape;1006;p111"/>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1007" name="Google Shape;1007;p1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08" name="Google Shape;1008;p111"/>
          <p:cNvGrpSpPr/>
          <p:nvPr/>
        </p:nvGrpSpPr>
        <p:grpSpPr>
          <a:xfrm rot="-466220">
            <a:off x="5634589" y="3117238"/>
            <a:ext cx="3199742" cy="1558472"/>
            <a:chOff x="481875" y="1405675"/>
            <a:chExt cx="3199800" cy="1558500"/>
          </a:xfrm>
        </p:grpSpPr>
        <p:sp>
          <p:nvSpPr>
            <p:cNvPr id="1009" name="Google Shape;1009;p111"/>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11"/>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011" name="Google Shape;1011;p111"/>
          <p:cNvPicPr preferRelativeResize="0"/>
          <p:nvPr/>
        </p:nvPicPr>
        <p:blipFill>
          <a:blip r:embed="rId3">
            <a:alphaModFix/>
          </a:blip>
          <a:stretch>
            <a:fillRect/>
          </a:stretch>
        </p:blipFill>
        <p:spPr>
          <a:xfrm>
            <a:off x="3145925" y="1791650"/>
            <a:ext cx="2422150" cy="750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5" name="Shape 1015"/>
        <p:cNvGrpSpPr/>
        <p:nvPr/>
      </p:nvGrpSpPr>
      <p:grpSpPr>
        <a:xfrm>
          <a:off x="0" y="0"/>
          <a:ext cx="0" cy="0"/>
          <a:chOff x="0" y="0"/>
          <a:chExt cx="0" cy="0"/>
        </a:xfrm>
      </p:grpSpPr>
      <p:sp>
        <p:nvSpPr>
          <p:cNvPr id="1016" name="Google Shape;1016;p112"/>
          <p:cNvSpPr txBox="1"/>
          <p:nvPr>
            <p:ph type="ctrTitle"/>
          </p:nvPr>
        </p:nvSpPr>
        <p:spPr>
          <a:xfrm>
            <a:off x="1308250" y="741150"/>
            <a:ext cx="6097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Hundreds, Tens, and Ones</a:t>
            </a:r>
            <a:endParaRPr b="0" sz="3000">
              <a:solidFill>
                <a:srgbClr val="595959"/>
              </a:solidFill>
              <a:latin typeface="Hepta Slab"/>
              <a:ea typeface="Hepta Slab"/>
              <a:cs typeface="Hepta Slab"/>
              <a:sym typeface="Hepta Slab"/>
            </a:endParaRPr>
          </a:p>
        </p:txBody>
      </p:sp>
      <p:sp>
        <p:nvSpPr>
          <p:cNvPr id="1017" name="Google Shape;1017;p11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18" name="Google Shape;1018;p112"/>
          <p:cNvGrpSpPr/>
          <p:nvPr/>
        </p:nvGrpSpPr>
        <p:grpSpPr>
          <a:xfrm rot="-466220">
            <a:off x="5634589" y="3117238"/>
            <a:ext cx="3199742" cy="1558472"/>
            <a:chOff x="481875" y="1405675"/>
            <a:chExt cx="3199800" cy="1558500"/>
          </a:xfrm>
        </p:grpSpPr>
        <p:sp>
          <p:nvSpPr>
            <p:cNvPr id="1019" name="Google Shape;1019;p112"/>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12"/>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021" name="Google Shape;1021;p112"/>
          <p:cNvPicPr preferRelativeResize="0"/>
          <p:nvPr/>
        </p:nvPicPr>
        <p:blipFill>
          <a:blip r:embed="rId3">
            <a:alphaModFix/>
          </a:blip>
          <a:stretch>
            <a:fillRect/>
          </a:stretch>
        </p:blipFill>
        <p:spPr>
          <a:xfrm>
            <a:off x="3063975" y="2005200"/>
            <a:ext cx="2767400" cy="731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5" name="Shape 1025"/>
        <p:cNvGrpSpPr/>
        <p:nvPr/>
      </p:nvGrpSpPr>
      <p:grpSpPr>
        <a:xfrm>
          <a:off x="0" y="0"/>
          <a:ext cx="0" cy="0"/>
          <a:chOff x="0" y="0"/>
          <a:chExt cx="0" cy="0"/>
        </a:xfrm>
      </p:grpSpPr>
      <p:sp>
        <p:nvSpPr>
          <p:cNvPr id="1026" name="Google Shape;1026;p113"/>
          <p:cNvSpPr txBox="1"/>
          <p:nvPr>
            <p:ph type="ctrTitle"/>
          </p:nvPr>
        </p:nvSpPr>
        <p:spPr>
          <a:xfrm>
            <a:off x="1476750" y="4703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Strategies to Add</a:t>
            </a:r>
            <a:endParaRPr b="0" sz="3000">
              <a:solidFill>
                <a:srgbClr val="595959"/>
              </a:solidFill>
              <a:latin typeface="Hepta Slab"/>
              <a:ea typeface="Hepta Slab"/>
              <a:cs typeface="Hepta Slab"/>
              <a:sym typeface="Hepta Slab"/>
            </a:endParaRPr>
          </a:p>
        </p:txBody>
      </p:sp>
      <p:sp>
        <p:nvSpPr>
          <p:cNvPr id="1027" name="Google Shape;1027;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28" name="Google Shape;1028;p113"/>
          <p:cNvSpPr txBox="1"/>
          <p:nvPr/>
        </p:nvSpPr>
        <p:spPr>
          <a:xfrm>
            <a:off x="597450" y="1182725"/>
            <a:ext cx="7949100" cy="6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Find the value of each sum in any way that makes sense to you. Explain or show your reasoning.</a:t>
            </a:r>
            <a:endParaRPr/>
          </a:p>
        </p:txBody>
      </p:sp>
      <p:pic>
        <p:nvPicPr>
          <p:cNvPr id="1029" name="Google Shape;1029;p113"/>
          <p:cNvPicPr preferRelativeResize="0"/>
          <p:nvPr/>
        </p:nvPicPr>
        <p:blipFill rotWithShape="1">
          <a:blip r:embed="rId3">
            <a:alphaModFix/>
          </a:blip>
          <a:srcRect b="52196" l="0" r="0" t="0"/>
          <a:stretch/>
        </p:blipFill>
        <p:spPr>
          <a:xfrm>
            <a:off x="1573475" y="2101475"/>
            <a:ext cx="1988950" cy="1410025"/>
          </a:xfrm>
          <a:prstGeom prst="rect">
            <a:avLst/>
          </a:prstGeom>
          <a:noFill/>
          <a:ln>
            <a:noFill/>
          </a:ln>
        </p:spPr>
      </p:pic>
      <p:pic>
        <p:nvPicPr>
          <p:cNvPr id="1030" name="Google Shape;1030;p113"/>
          <p:cNvPicPr preferRelativeResize="0"/>
          <p:nvPr/>
        </p:nvPicPr>
        <p:blipFill rotWithShape="1">
          <a:blip r:embed="rId3">
            <a:alphaModFix/>
          </a:blip>
          <a:srcRect b="0" l="0" r="0" t="50470"/>
          <a:stretch/>
        </p:blipFill>
        <p:spPr>
          <a:xfrm>
            <a:off x="5090100" y="1780175"/>
            <a:ext cx="2155400" cy="1583147"/>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4" name="Shape 1034"/>
        <p:cNvGrpSpPr/>
        <p:nvPr/>
      </p:nvGrpSpPr>
      <p:grpSpPr>
        <a:xfrm>
          <a:off x="0" y="0"/>
          <a:ext cx="0" cy="0"/>
          <a:chOff x="0" y="0"/>
          <a:chExt cx="0" cy="0"/>
        </a:xfrm>
      </p:grpSpPr>
      <p:sp>
        <p:nvSpPr>
          <p:cNvPr id="1035" name="Google Shape;1035;p114"/>
          <p:cNvSpPr txBox="1"/>
          <p:nvPr>
            <p:ph type="ctrTitle"/>
          </p:nvPr>
        </p:nvSpPr>
        <p:spPr>
          <a:xfrm>
            <a:off x="685788" y="461172"/>
            <a:ext cx="7772400" cy="70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Two Ways to Add</a:t>
            </a:r>
            <a:endParaRPr b="0" sz="3000">
              <a:solidFill>
                <a:srgbClr val="595959"/>
              </a:solidFill>
              <a:latin typeface="Hepta Slab"/>
              <a:ea typeface="Hepta Slab"/>
              <a:cs typeface="Hepta Slab"/>
              <a:sym typeface="Hepta Slab"/>
            </a:endParaRPr>
          </a:p>
        </p:txBody>
      </p:sp>
      <p:sp>
        <p:nvSpPr>
          <p:cNvPr id="1036" name="Google Shape;1036;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37" name="Google Shape;1037;p114"/>
          <p:cNvPicPr preferRelativeResize="0"/>
          <p:nvPr/>
        </p:nvPicPr>
        <p:blipFill>
          <a:blip r:embed="rId3">
            <a:alphaModFix/>
          </a:blip>
          <a:stretch>
            <a:fillRect/>
          </a:stretch>
        </p:blipFill>
        <p:spPr>
          <a:xfrm>
            <a:off x="685800" y="1306625"/>
            <a:ext cx="3656150" cy="2955125"/>
          </a:xfrm>
          <a:prstGeom prst="rect">
            <a:avLst/>
          </a:prstGeom>
          <a:noFill/>
          <a:ln cap="flat" cmpd="sng" w="19050">
            <a:solidFill>
              <a:schemeClr val="dk2"/>
            </a:solidFill>
            <a:prstDash val="solid"/>
            <a:round/>
            <a:headEnd len="sm" w="sm" type="none"/>
            <a:tailEnd len="sm" w="sm" type="none"/>
          </a:ln>
        </p:spPr>
      </p:pic>
      <p:sp>
        <p:nvSpPr>
          <p:cNvPr id="1038" name="Google Shape;1038;p114"/>
          <p:cNvSpPr txBox="1"/>
          <p:nvPr/>
        </p:nvSpPr>
        <p:spPr>
          <a:xfrm>
            <a:off x="4799700" y="1708375"/>
            <a:ext cx="3658500" cy="242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Quicksand"/>
                <a:ea typeface="Quicksand"/>
                <a:cs typeface="Quicksand"/>
                <a:sym typeface="Quicksand"/>
              </a:rPr>
              <a:t>With your partner, discuss: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355600" lvl="0" marL="457200" rtl="0" algn="l">
              <a:spcBef>
                <a:spcPts val="0"/>
              </a:spcBef>
              <a:spcAft>
                <a:spcPts val="0"/>
              </a:spcAft>
              <a:buSzPts val="2000"/>
              <a:buFont typeface="Quicksand"/>
              <a:buChar char="●"/>
            </a:pPr>
            <a:r>
              <a:rPr lang="en" sz="2000">
                <a:latin typeface="Quicksand"/>
                <a:ea typeface="Quicksand"/>
                <a:cs typeface="Quicksand"/>
                <a:sym typeface="Quicksand"/>
              </a:rPr>
              <a:t>What’s different about Clare and Andre’s work? </a:t>
            </a:r>
            <a:endParaRPr sz="2000">
              <a:latin typeface="Quicksand"/>
              <a:ea typeface="Quicksand"/>
              <a:cs typeface="Quicksand"/>
              <a:sym typeface="Quicksand"/>
            </a:endParaRPr>
          </a:p>
          <a:p>
            <a:pPr indent="-355600" lvl="0" marL="457200" rtl="0" algn="l">
              <a:spcBef>
                <a:spcPts val="1000"/>
              </a:spcBef>
              <a:spcAft>
                <a:spcPts val="1000"/>
              </a:spcAft>
              <a:buSzPts val="2000"/>
              <a:buFont typeface="Quicksand"/>
              <a:buChar char="●"/>
            </a:pPr>
            <a:r>
              <a:rPr lang="en" sz="2000">
                <a:latin typeface="Quicksand"/>
                <a:ea typeface="Quicksand"/>
                <a:cs typeface="Quicksand"/>
                <a:sym typeface="Quicksand"/>
              </a:rPr>
              <a:t>What’s the same?</a:t>
            </a:r>
            <a:endParaRPr sz="2000">
              <a:latin typeface="Quicksand"/>
              <a:ea typeface="Quicksand"/>
              <a:cs typeface="Quicksand"/>
              <a:sym typeface="Quicksand"/>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2" name="Shape 1042"/>
        <p:cNvGrpSpPr/>
        <p:nvPr/>
      </p:nvGrpSpPr>
      <p:grpSpPr>
        <a:xfrm>
          <a:off x="0" y="0"/>
          <a:ext cx="0" cy="0"/>
          <a:chOff x="0" y="0"/>
          <a:chExt cx="0" cy="0"/>
        </a:xfrm>
      </p:grpSpPr>
      <p:sp>
        <p:nvSpPr>
          <p:cNvPr id="1043" name="Google Shape;1043;p115"/>
          <p:cNvSpPr/>
          <p:nvPr/>
        </p:nvSpPr>
        <p:spPr>
          <a:xfrm flipH="1">
            <a:off x="799009" y="2030475"/>
            <a:ext cx="2811841" cy="1987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15"/>
          <p:cNvSpPr txBox="1"/>
          <p:nvPr/>
        </p:nvSpPr>
        <p:spPr>
          <a:xfrm>
            <a:off x="957950" y="2244800"/>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Does the way you add numbers or the representation you use change based on the numbers in the problem?</a:t>
            </a:r>
            <a:endParaRPr b="1" sz="1200">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045" name="Google Shape;1045;p115"/>
          <p:cNvPicPr preferRelativeResize="0"/>
          <p:nvPr/>
        </p:nvPicPr>
        <p:blipFill>
          <a:blip r:embed="rId3">
            <a:alphaModFix/>
          </a:blip>
          <a:stretch>
            <a:fillRect/>
          </a:stretch>
        </p:blipFill>
        <p:spPr>
          <a:xfrm>
            <a:off x="3591664" y="3152901"/>
            <a:ext cx="1873529" cy="1178400"/>
          </a:xfrm>
          <a:prstGeom prst="rect">
            <a:avLst/>
          </a:prstGeom>
          <a:noFill/>
          <a:ln>
            <a:noFill/>
          </a:ln>
        </p:spPr>
      </p:pic>
      <p:sp>
        <p:nvSpPr>
          <p:cNvPr id="1046" name="Google Shape;1046;p11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47" name="Google Shape;1047;p115"/>
          <p:cNvSpPr/>
          <p:nvPr/>
        </p:nvSpPr>
        <p:spPr>
          <a:xfrm>
            <a:off x="5533175" y="1896375"/>
            <a:ext cx="2811841" cy="22477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15"/>
          <p:cNvSpPr txBox="1"/>
          <p:nvPr/>
        </p:nvSpPr>
        <p:spPr>
          <a:xfrm>
            <a:off x="5779300" y="2244800"/>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Keep all these strategies we have shared today in mind as we learn new ways to show your reasoning for adding in the upcoming lessons.</a:t>
            </a:r>
            <a:endParaRPr b="1" sz="1200">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049" name="Google Shape;1049;p115"/>
          <p:cNvSpPr txBox="1"/>
          <p:nvPr/>
        </p:nvSpPr>
        <p:spPr>
          <a:xfrm>
            <a:off x="799000" y="581950"/>
            <a:ext cx="69351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Today we added numbers using many different strategies and representations. What is your favorite representation to use when you add numbers?</a:t>
            </a:r>
            <a:endParaRPr sz="1900">
              <a:latin typeface="Livvic"/>
              <a:ea typeface="Livvic"/>
              <a:cs typeface="Livvic"/>
              <a:sym typeface="Livvic"/>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53" name="Shape 1053"/>
        <p:cNvGrpSpPr/>
        <p:nvPr/>
      </p:nvGrpSpPr>
      <p:grpSpPr>
        <a:xfrm>
          <a:off x="0" y="0"/>
          <a:ext cx="0" cy="0"/>
          <a:chOff x="0" y="0"/>
          <a:chExt cx="0" cy="0"/>
        </a:xfrm>
      </p:grpSpPr>
      <p:sp>
        <p:nvSpPr>
          <p:cNvPr id="1054" name="Google Shape;1054;p116"/>
          <p:cNvSpPr txBox="1"/>
          <p:nvPr>
            <p:ph type="ctrTitle"/>
          </p:nvPr>
        </p:nvSpPr>
        <p:spPr>
          <a:xfrm>
            <a:off x="959550" y="1461563"/>
            <a:ext cx="7224900" cy="139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Introduction to Addition Algorithms</a:t>
            </a:r>
            <a:endParaRPr sz="4400">
              <a:solidFill>
                <a:srgbClr val="434343"/>
              </a:solidFill>
              <a:latin typeface="Hepta Slab"/>
              <a:ea typeface="Hepta Slab"/>
              <a:cs typeface="Hepta Slab"/>
              <a:sym typeface="Hepta Slab"/>
            </a:endParaRPr>
          </a:p>
        </p:txBody>
      </p:sp>
      <p:sp>
        <p:nvSpPr>
          <p:cNvPr id="1055" name="Google Shape;1055;p116"/>
          <p:cNvSpPr txBox="1"/>
          <p:nvPr/>
        </p:nvSpPr>
        <p:spPr>
          <a:xfrm>
            <a:off x="3781850" y="285267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new ways to add.</a:t>
            </a:r>
            <a:endParaRPr>
              <a:latin typeface="Quicksand"/>
              <a:ea typeface="Quicksand"/>
              <a:cs typeface="Quicksand"/>
              <a:sym typeface="Quicksand"/>
            </a:endParaRPr>
          </a:p>
        </p:txBody>
      </p:sp>
      <p:sp>
        <p:nvSpPr>
          <p:cNvPr id="1056" name="Google Shape;1056;p116"/>
          <p:cNvSpPr/>
          <p:nvPr/>
        </p:nvSpPr>
        <p:spPr>
          <a:xfrm>
            <a:off x="3112302" y="28526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1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1058" name="Google Shape;1058;p116"/>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2" name="Shape 1062"/>
        <p:cNvGrpSpPr/>
        <p:nvPr/>
      </p:nvGrpSpPr>
      <p:grpSpPr>
        <a:xfrm>
          <a:off x="0" y="0"/>
          <a:ext cx="0" cy="0"/>
          <a:chOff x="0" y="0"/>
          <a:chExt cx="0" cy="0"/>
        </a:xfrm>
      </p:grpSpPr>
      <p:sp>
        <p:nvSpPr>
          <p:cNvPr id="1063" name="Google Shape;1063;p117"/>
          <p:cNvSpPr txBox="1"/>
          <p:nvPr>
            <p:ph type="ctrTitle"/>
          </p:nvPr>
        </p:nvSpPr>
        <p:spPr>
          <a:xfrm>
            <a:off x="1129675" y="7926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247</a:t>
            </a:r>
            <a:endParaRPr b="0" sz="3000">
              <a:solidFill>
                <a:srgbClr val="595959"/>
              </a:solidFill>
              <a:latin typeface="Hepta Slab"/>
              <a:ea typeface="Hepta Slab"/>
              <a:cs typeface="Hepta Slab"/>
              <a:sym typeface="Hepta Slab"/>
            </a:endParaRPr>
          </a:p>
        </p:txBody>
      </p:sp>
      <p:sp>
        <p:nvSpPr>
          <p:cNvPr id="1064" name="Google Shape;1064;p11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65" name="Google Shape;1065;p117"/>
          <p:cNvPicPr preferRelativeResize="0"/>
          <p:nvPr/>
        </p:nvPicPr>
        <p:blipFill>
          <a:blip r:embed="rId3">
            <a:alphaModFix/>
          </a:blip>
          <a:stretch>
            <a:fillRect/>
          </a:stretch>
        </p:blipFill>
        <p:spPr>
          <a:xfrm>
            <a:off x="1576050" y="2005775"/>
            <a:ext cx="6314250" cy="1668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9" name="Shape 1069"/>
        <p:cNvGrpSpPr/>
        <p:nvPr/>
      </p:nvGrpSpPr>
      <p:grpSpPr>
        <a:xfrm>
          <a:off x="0" y="0"/>
          <a:ext cx="0" cy="0"/>
          <a:chOff x="0" y="0"/>
          <a:chExt cx="0" cy="0"/>
        </a:xfrm>
      </p:grpSpPr>
      <p:sp>
        <p:nvSpPr>
          <p:cNvPr id="1070" name="Google Shape;1070;p118"/>
          <p:cNvSpPr txBox="1"/>
          <p:nvPr>
            <p:ph type="ctrTitle"/>
          </p:nvPr>
        </p:nvSpPr>
        <p:spPr>
          <a:xfrm>
            <a:off x="1029650" y="506225"/>
            <a:ext cx="68793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What is an Algorithm?</a:t>
            </a:r>
            <a:endParaRPr b="0" sz="3200">
              <a:solidFill>
                <a:srgbClr val="595959"/>
              </a:solidFill>
              <a:latin typeface="Hepta Slab"/>
              <a:ea typeface="Hepta Slab"/>
              <a:cs typeface="Hepta Slab"/>
              <a:sym typeface="Hepta Slab"/>
            </a:endParaRPr>
          </a:p>
        </p:txBody>
      </p:sp>
      <p:sp>
        <p:nvSpPr>
          <p:cNvPr id="1071" name="Google Shape;1071;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72" name="Google Shape;1072;p118"/>
          <p:cNvSpPr txBox="1"/>
          <p:nvPr/>
        </p:nvSpPr>
        <p:spPr>
          <a:xfrm>
            <a:off x="615750" y="1292750"/>
            <a:ext cx="7912500" cy="39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Three students added 362  +   354   as shown. Explain how each method works.</a:t>
            </a:r>
            <a:endParaRPr sz="1600">
              <a:latin typeface="Quicksand"/>
              <a:ea typeface="Quicksand"/>
              <a:cs typeface="Quicksand"/>
              <a:sym typeface="Quicksand"/>
            </a:endParaRPr>
          </a:p>
        </p:txBody>
      </p:sp>
      <p:pic>
        <p:nvPicPr>
          <p:cNvPr id="1073" name="Google Shape;1073;p118"/>
          <p:cNvPicPr preferRelativeResize="0"/>
          <p:nvPr/>
        </p:nvPicPr>
        <p:blipFill>
          <a:blip r:embed="rId3">
            <a:alphaModFix/>
          </a:blip>
          <a:stretch>
            <a:fillRect/>
          </a:stretch>
        </p:blipFill>
        <p:spPr>
          <a:xfrm>
            <a:off x="2050275" y="1894350"/>
            <a:ext cx="5314950" cy="2362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7" name="Shape 1077"/>
        <p:cNvGrpSpPr/>
        <p:nvPr/>
      </p:nvGrpSpPr>
      <p:grpSpPr>
        <a:xfrm>
          <a:off x="0" y="0"/>
          <a:ext cx="0" cy="0"/>
          <a:chOff x="0" y="0"/>
          <a:chExt cx="0" cy="0"/>
        </a:xfrm>
      </p:grpSpPr>
      <p:sp>
        <p:nvSpPr>
          <p:cNvPr id="1078" name="Google Shape;1078;p119"/>
          <p:cNvSpPr txBox="1"/>
          <p:nvPr>
            <p:ph type="ctrTitle"/>
          </p:nvPr>
        </p:nvSpPr>
        <p:spPr>
          <a:xfrm>
            <a:off x="1029650" y="506225"/>
            <a:ext cx="68793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What is an Algorithm?</a:t>
            </a:r>
            <a:endParaRPr b="0" sz="3200">
              <a:solidFill>
                <a:srgbClr val="595959"/>
              </a:solidFill>
              <a:latin typeface="Hepta Slab"/>
              <a:ea typeface="Hepta Slab"/>
              <a:cs typeface="Hepta Slab"/>
              <a:sym typeface="Hepta Slab"/>
            </a:endParaRPr>
          </a:p>
        </p:txBody>
      </p:sp>
      <p:sp>
        <p:nvSpPr>
          <p:cNvPr id="1079" name="Google Shape;1079;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80" name="Google Shape;1080;p119"/>
          <p:cNvSpPr txBox="1"/>
          <p:nvPr/>
        </p:nvSpPr>
        <p:spPr>
          <a:xfrm>
            <a:off x="615750" y="1292750"/>
            <a:ext cx="7912500" cy="39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Three students added 362  +   354   as shown. Explain how each method works.</a:t>
            </a:r>
            <a:endParaRPr sz="1600">
              <a:latin typeface="Quicksand"/>
              <a:ea typeface="Quicksand"/>
              <a:cs typeface="Quicksand"/>
              <a:sym typeface="Quicksand"/>
            </a:endParaRPr>
          </a:p>
        </p:txBody>
      </p:sp>
      <p:pic>
        <p:nvPicPr>
          <p:cNvPr id="1081" name="Google Shape;1081;p119"/>
          <p:cNvPicPr preferRelativeResize="0"/>
          <p:nvPr/>
        </p:nvPicPr>
        <p:blipFill>
          <a:blip r:embed="rId3">
            <a:alphaModFix/>
          </a:blip>
          <a:stretch>
            <a:fillRect/>
          </a:stretch>
        </p:blipFill>
        <p:spPr>
          <a:xfrm>
            <a:off x="500800" y="2121913"/>
            <a:ext cx="4162425" cy="1381125"/>
          </a:xfrm>
          <a:prstGeom prst="rect">
            <a:avLst/>
          </a:prstGeom>
          <a:noFill/>
          <a:ln cap="flat" cmpd="sng" w="19050">
            <a:solidFill>
              <a:schemeClr val="dk2"/>
            </a:solidFill>
            <a:prstDash val="solid"/>
            <a:round/>
            <a:headEnd len="sm" w="sm" type="none"/>
            <a:tailEnd len="sm" w="sm" type="none"/>
          </a:ln>
        </p:spPr>
      </p:pic>
      <p:pic>
        <p:nvPicPr>
          <p:cNvPr id="1082" name="Google Shape;1082;p119"/>
          <p:cNvPicPr preferRelativeResize="0"/>
          <p:nvPr/>
        </p:nvPicPr>
        <p:blipFill>
          <a:blip r:embed="rId4">
            <a:alphaModFix/>
          </a:blip>
          <a:stretch>
            <a:fillRect/>
          </a:stretch>
        </p:blipFill>
        <p:spPr>
          <a:xfrm>
            <a:off x="4815650" y="1955225"/>
            <a:ext cx="3933825" cy="1714500"/>
          </a:xfrm>
          <a:prstGeom prst="rect">
            <a:avLst/>
          </a:prstGeom>
          <a:noFill/>
          <a:ln cap="flat" cmpd="sng" w="19050">
            <a:solidFill>
              <a:schemeClr val="dk2"/>
            </a:solidFill>
            <a:prstDash val="solid"/>
            <a:round/>
            <a:headEnd len="sm" w="sm" type="none"/>
            <a:tailEnd len="sm" w="sm" type="none"/>
          </a:ln>
        </p:spPr>
      </p:pic>
      <p:pic>
        <p:nvPicPr>
          <p:cNvPr id="1083" name="Google Shape;1083;p119"/>
          <p:cNvPicPr preferRelativeResize="0"/>
          <p:nvPr/>
        </p:nvPicPr>
        <p:blipFill>
          <a:blip r:embed="rId5">
            <a:alphaModFix/>
          </a:blip>
          <a:stretch>
            <a:fillRect/>
          </a:stretch>
        </p:blipFill>
        <p:spPr>
          <a:xfrm>
            <a:off x="3775488" y="3761250"/>
            <a:ext cx="1593014" cy="945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7" name="Shape 1087"/>
        <p:cNvGrpSpPr/>
        <p:nvPr/>
      </p:nvGrpSpPr>
      <p:grpSpPr>
        <a:xfrm>
          <a:off x="0" y="0"/>
          <a:ext cx="0" cy="0"/>
          <a:chOff x="0" y="0"/>
          <a:chExt cx="0" cy="0"/>
        </a:xfrm>
      </p:grpSpPr>
      <p:sp>
        <p:nvSpPr>
          <p:cNvPr id="1088" name="Google Shape;1088;p120"/>
          <p:cNvSpPr txBox="1"/>
          <p:nvPr>
            <p:ph type="ctrTitle"/>
          </p:nvPr>
        </p:nvSpPr>
        <p:spPr>
          <a:xfrm>
            <a:off x="1065900" y="476950"/>
            <a:ext cx="6920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Try an Algorithm</a:t>
            </a:r>
            <a:endParaRPr b="0" sz="3000">
              <a:solidFill>
                <a:srgbClr val="595959"/>
              </a:solidFill>
              <a:latin typeface="Hepta Slab"/>
              <a:ea typeface="Hepta Slab"/>
              <a:cs typeface="Hepta Slab"/>
              <a:sym typeface="Hepta Slab"/>
            </a:endParaRPr>
          </a:p>
        </p:txBody>
      </p:sp>
      <p:sp>
        <p:nvSpPr>
          <p:cNvPr id="1089" name="Google Shape;1089;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90" name="Google Shape;1090;p120"/>
          <p:cNvSpPr txBox="1"/>
          <p:nvPr/>
        </p:nvSpPr>
        <p:spPr>
          <a:xfrm>
            <a:off x="512250" y="1770050"/>
            <a:ext cx="8027700" cy="47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Try an algorithm to find the value of each sum.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Show your thinking. Organize it so it can be followed by others.</a:t>
            </a:r>
            <a:endParaRPr sz="1600">
              <a:latin typeface="Quicksand"/>
              <a:ea typeface="Quicksand"/>
              <a:cs typeface="Quicksand"/>
              <a:sym typeface="Quicksand"/>
            </a:endParaRPr>
          </a:p>
        </p:txBody>
      </p:sp>
      <p:pic>
        <p:nvPicPr>
          <p:cNvPr id="1091" name="Google Shape;1091;p120"/>
          <p:cNvPicPr preferRelativeResize="0"/>
          <p:nvPr/>
        </p:nvPicPr>
        <p:blipFill>
          <a:blip r:embed="rId3">
            <a:alphaModFix/>
          </a:blip>
          <a:stretch>
            <a:fillRect/>
          </a:stretch>
        </p:blipFill>
        <p:spPr>
          <a:xfrm>
            <a:off x="611800" y="3119663"/>
            <a:ext cx="7828600" cy="300275"/>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5" name="Shape 1095"/>
        <p:cNvGrpSpPr/>
        <p:nvPr/>
      </p:nvGrpSpPr>
      <p:grpSpPr>
        <a:xfrm>
          <a:off x="0" y="0"/>
          <a:ext cx="0" cy="0"/>
          <a:chOff x="0" y="0"/>
          <a:chExt cx="0" cy="0"/>
        </a:xfrm>
      </p:grpSpPr>
      <p:pic>
        <p:nvPicPr>
          <p:cNvPr id="1096" name="Google Shape;1096;p121"/>
          <p:cNvPicPr preferRelativeResize="0"/>
          <p:nvPr/>
        </p:nvPicPr>
        <p:blipFill>
          <a:blip r:embed="rId3">
            <a:alphaModFix/>
          </a:blip>
          <a:stretch>
            <a:fillRect/>
          </a:stretch>
        </p:blipFill>
        <p:spPr>
          <a:xfrm>
            <a:off x="5928114" y="3186201"/>
            <a:ext cx="1890300" cy="1188949"/>
          </a:xfrm>
          <a:prstGeom prst="rect">
            <a:avLst/>
          </a:prstGeom>
          <a:noFill/>
          <a:ln>
            <a:noFill/>
          </a:ln>
        </p:spPr>
      </p:pic>
      <p:sp>
        <p:nvSpPr>
          <p:cNvPr id="1097" name="Google Shape;1097;p121"/>
          <p:cNvSpPr txBox="1"/>
          <p:nvPr/>
        </p:nvSpPr>
        <p:spPr>
          <a:xfrm>
            <a:off x="2558538" y="2278100"/>
            <a:ext cx="2303400" cy="90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Today we learned about two different algorithms since there were two different sets of steps to carry them out. How are the 2 algorithms the same? How are they different?</a:t>
            </a:r>
            <a:endParaRPr b="1" sz="1200">
              <a:latin typeface="Quicksand"/>
              <a:ea typeface="Quicksand"/>
              <a:cs typeface="Quicksand"/>
              <a:sym typeface="Quicksand"/>
            </a:endParaRPr>
          </a:p>
        </p:txBody>
      </p:sp>
      <p:sp>
        <p:nvSpPr>
          <p:cNvPr id="1098" name="Google Shape;1098;p121"/>
          <p:cNvSpPr/>
          <p:nvPr/>
        </p:nvSpPr>
        <p:spPr>
          <a:xfrm flipH="1">
            <a:off x="2015179" y="2110400"/>
            <a:ext cx="3390124"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2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00" name="Google Shape;1100;p121"/>
          <p:cNvPicPr preferRelativeResize="0"/>
          <p:nvPr/>
        </p:nvPicPr>
        <p:blipFill>
          <a:blip r:embed="rId4">
            <a:alphaModFix/>
          </a:blip>
          <a:stretch>
            <a:fillRect/>
          </a:stretch>
        </p:blipFill>
        <p:spPr>
          <a:xfrm>
            <a:off x="630750" y="594825"/>
            <a:ext cx="3603825" cy="1079856"/>
          </a:xfrm>
          <a:prstGeom prst="rect">
            <a:avLst/>
          </a:prstGeom>
          <a:noFill/>
          <a:ln cap="flat" cmpd="sng" w="19050">
            <a:solidFill>
              <a:schemeClr val="dk2"/>
            </a:solidFill>
            <a:prstDash val="solid"/>
            <a:round/>
            <a:headEnd len="sm" w="sm" type="none"/>
            <a:tailEnd len="sm" w="sm" type="none"/>
          </a:ln>
        </p:spPr>
      </p:pic>
      <p:pic>
        <p:nvPicPr>
          <p:cNvPr id="1101" name="Google Shape;1101;p121"/>
          <p:cNvPicPr preferRelativeResize="0"/>
          <p:nvPr/>
        </p:nvPicPr>
        <p:blipFill>
          <a:blip r:embed="rId5">
            <a:alphaModFix/>
          </a:blip>
          <a:stretch>
            <a:fillRect/>
          </a:stretch>
        </p:blipFill>
        <p:spPr>
          <a:xfrm>
            <a:off x="4478926" y="594825"/>
            <a:ext cx="3220093" cy="1267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05" name="Shape 1105"/>
        <p:cNvGrpSpPr/>
        <p:nvPr/>
      </p:nvGrpSpPr>
      <p:grpSpPr>
        <a:xfrm>
          <a:off x="0" y="0"/>
          <a:ext cx="0" cy="0"/>
          <a:chOff x="0" y="0"/>
          <a:chExt cx="0" cy="0"/>
        </a:xfrm>
      </p:grpSpPr>
      <p:sp>
        <p:nvSpPr>
          <p:cNvPr id="1106" name="Google Shape;1106;p122"/>
          <p:cNvSpPr txBox="1"/>
          <p:nvPr>
            <p:ph type="ctrTitle"/>
          </p:nvPr>
        </p:nvSpPr>
        <p:spPr>
          <a:xfrm>
            <a:off x="784525" y="17048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Another Addition Algorithm</a:t>
            </a:r>
            <a:endParaRPr sz="4200">
              <a:solidFill>
                <a:srgbClr val="434343"/>
              </a:solidFill>
              <a:latin typeface="Hepta Slab"/>
              <a:ea typeface="Hepta Slab"/>
              <a:cs typeface="Hepta Slab"/>
              <a:sym typeface="Hepta Slab"/>
            </a:endParaRPr>
          </a:p>
        </p:txBody>
      </p:sp>
      <p:sp>
        <p:nvSpPr>
          <p:cNvPr id="1107" name="Google Shape;1107;p122"/>
          <p:cNvSpPr txBox="1"/>
          <p:nvPr/>
        </p:nvSpPr>
        <p:spPr>
          <a:xfrm>
            <a:off x="3554175" y="2601550"/>
            <a:ext cx="5544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another algorithm to add.</a:t>
            </a:r>
            <a:endParaRPr>
              <a:latin typeface="Quicksand"/>
              <a:ea typeface="Quicksand"/>
              <a:cs typeface="Quicksand"/>
              <a:sym typeface="Quicksand"/>
            </a:endParaRPr>
          </a:p>
        </p:txBody>
      </p:sp>
      <p:sp>
        <p:nvSpPr>
          <p:cNvPr id="1108" name="Google Shape;1108;p122"/>
          <p:cNvSpPr/>
          <p:nvPr/>
        </p:nvSpPr>
        <p:spPr>
          <a:xfrm>
            <a:off x="2981527" y="2601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2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 3.OA.B.5</a:t>
            </a:r>
            <a:endParaRPr sz="1100">
              <a:latin typeface="Quicksand"/>
              <a:ea typeface="Quicksand"/>
              <a:cs typeface="Quicksand"/>
              <a:sym typeface="Quicksand"/>
            </a:endParaRPr>
          </a:p>
        </p:txBody>
      </p:sp>
      <p:sp>
        <p:nvSpPr>
          <p:cNvPr id="1110" name="Google Shape;1110;p122"/>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4" name="Shape 1114"/>
        <p:cNvGrpSpPr/>
        <p:nvPr/>
      </p:nvGrpSpPr>
      <p:grpSpPr>
        <a:xfrm>
          <a:off x="0" y="0"/>
          <a:ext cx="0" cy="0"/>
          <a:chOff x="0" y="0"/>
          <a:chExt cx="0" cy="0"/>
        </a:xfrm>
      </p:grpSpPr>
      <p:sp>
        <p:nvSpPr>
          <p:cNvPr id="1115" name="Google Shape;1115;p123"/>
          <p:cNvSpPr txBox="1"/>
          <p:nvPr>
            <p:ph type="ctrTitle"/>
          </p:nvPr>
        </p:nvSpPr>
        <p:spPr>
          <a:xfrm>
            <a:off x="623875" y="7209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How Many Do You See?</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 Products of 4 and 6</a:t>
            </a:r>
            <a:endParaRPr b="0" sz="2900">
              <a:solidFill>
                <a:srgbClr val="595959"/>
              </a:solidFill>
              <a:latin typeface="Hepta Slab"/>
              <a:ea typeface="Hepta Slab"/>
              <a:cs typeface="Hepta Slab"/>
              <a:sym typeface="Hepta Slab"/>
            </a:endParaRPr>
          </a:p>
        </p:txBody>
      </p:sp>
      <p:sp>
        <p:nvSpPr>
          <p:cNvPr id="1116" name="Google Shape;1116;p12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17" name="Google Shape;1117;p123"/>
          <p:cNvGrpSpPr/>
          <p:nvPr/>
        </p:nvGrpSpPr>
        <p:grpSpPr>
          <a:xfrm rot="-801400">
            <a:off x="550911" y="1697856"/>
            <a:ext cx="2343045" cy="950026"/>
            <a:chOff x="522450" y="1769275"/>
            <a:chExt cx="2343168" cy="950076"/>
          </a:xfrm>
        </p:grpSpPr>
        <p:sp>
          <p:nvSpPr>
            <p:cNvPr id="1118" name="Google Shape;1118;p12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2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1120" name="Google Shape;1120;p123"/>
          <p:cNvGrpSpPr/>
          <p:nvPr/>
        </p:nvGrpSpPr>
        <p:grpSpPr>
          <a:xfrm rot="862269">
            <a:off x="6307145" y="1914664"/>
            <a:ext cx="2343148" cy="950068"/>
            <a:chOff x="522450" y="1769275"/>
            <a:chExt cx="2343168" cy="950076"/>
          </a:xfrm>
        </p:grpSpPr>
        <p:sp>
          <p:nvSpPr>
            <p:cNvPr id="1121" name="Google Shape;1121;p12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2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1123" name="Google Shape;1123;p123"/>
          <p:cNvPicPr preferRelativeResize="0"/>
          <p:nvPr/>
        </p:nvPicPr>
        <p:blipFill>
          <a:blip r:embed="rId3">
            <a:alphaModFix/>
          </a:blip>
          <a:stretch>
            <a:fillRect/>
          </a:stretch>
        </p:blipFill>
        <p:spPr>
          <a:xfrm>
            <a:off x="3481375" y="2101154"/>
            <a:ext cx="2057400" cy="158115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7" name="Shape 1127"/>
        <p:cNvGrpSpPr/>
        <p:nvPr/>
      </p:nvGrpSpPr>
      <p:grpSpPr>
        <a:xfrm>
          <a:off x="0" y="0"/>
          <a:ext cx="0" cy="0"/>
          <a:chOff x="0" y="0"/>
          <a:chExt cx="0" cy="0"/>
        </a:xfrm>
      </p:grpSpPr>
      <p:sp>
        <p:nvSpPr>
          <p:cNvPr id="1128" name="Google Shape;1128;p124"/>
          <p:cNvSpPr txBox="1"/>
          <p:nvPr>
            <p:ph type="ctrTitle"/>
          </p:nvPr>
        </p:nvSpPr>
        <p:spPr>
          <a:xfrm>
            <a:off x="623875" y="7209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How Many Do You See?</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 Products of 4 and 6</a:t>
            </a:r>
            <a:endParaRPr b="0" sz="2900">
              <a:solidFill>
                <a:srgbClr val="595959"/>
              </a:solidFill>
              <a:latin typeface="Hepta Slab"/>
              <a:ea typeface="Hepta Slab"/>
              <a:cs typeface="Hepta Slab"/>
              <a:sym typeface="Hepta Slab"/>
            </a:endParaRPr>
          </a:p>
        </p:txBody>
      </p:sp>
      <p:sp>
        <p:nvSpPr>
          <p:cNvPr id="1129" name="Google Shape;1129;p1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30" name="Google Shape;1130;p124"/>
          <p:cNvGrpSpPr/>
          <p:nvPr/>
        </p:nvGrpSpPr>
        <p:grpSpPr>
          <a:xfrm rot="-801400">
            <a:off x="550911" y="1697856"/>
            <a:ext cx="2343045" cy="950026"/>
            <a:chOff x="522450" y="1769275"/>
            <a:chExt cx="2343168" cy="950076"/>
          </a:xfrm>
        </p:grpSpPr>
        <p:sp>
          <p:nvSpPr>
            <p:cNvPr id="1131" name="Google Shape;1131;p12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2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1133" name="Google Shape;1133;p124"/>
          <p:cNvGrpSpPr/>
          <p:nvPr/>
        </p:nvGrpSpPr>
        <p:grpSpPr>
          <a:xfrm rot="862269">
            <a:off x="6307145" y="1914664"/>
            <a:ext cx="2343148" cy="950068"/>
            <a:chOff x="522450" y="1769275"/>
            <a:chExt cx="2343168" cy="950076"/>
          </a:xfrm>
        </p:grpSpPr>
        <p:sp>
          <p:nvSpPr>
            <p:cNvPr id="1134" name="Google Shape;1134;p12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2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1136" name="Google Shape;1136;p124"/>
          <p:cNvPicPr preferRelativeResize="0"/>
          <p:nvPr/>
        </p:nvPicPr>
        <p:blipFill>
          <a:blip r:embed="rId3">
            <a:alphaModFix/>
          </a:blip>
          <a:stretch>
            <a:fillRect/>
          </a:stretch>
        </p:blipFill>
        <p:spPr>
          <a:xfrm>
            <a:off x="3547650" y="1862774"/>
            <a:ext cx="2048700" cy="1968583"/>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0" name="Shape 1140"/>
        <p:cNvGrpSpPr/>
        <p:nvPr/>
      </p:nvGrpSpPr>
      <p:grpSpPr>
        <a:xfrm>
          <a:off x="0" y="0"/>
          <a:ext cx="0" cy="0"/>
          <a:chOff x="0" y="0"/>
          <a:chExt cx="0" cy="0"/>
        </a:xfrm>
      </p:grpSpPr>
      <p:sp>
        <p:nvSpPr>
          <p:cNvPr id="1141" name="Google Shape;1141;p125"/>
          <p:cNvSpPr txBox="1"/>
          <p:nvPr>
            <p:ph type="ctrTitle"/>
          </p:nvPr>
        </p:nvSpPr>
        <p:spPr>
          <a:xfrm>
            <a:off x="623875" y="7209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How Many Do You See?</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 Products of 4 and 6</a:t>
            </a:r>
            <a:endParaRPr b="0" sz="2900">
              <a:solidFill>
                <a:srgbClr val="595959"/>
              </a:solidFill>
              <a:latin typeface="Hepta Slab"/>
              <a:ea typeface="Hepta Slab"/>
              <a:cs typeface="Hepta Slab"/>
              <a:sym typeface="Hepta Slab"/>
            </a:endParaRPr>
          </a:p>
        </p:txBody>
      </p:sp>
      <p:sp>
        <p:nvSpPr>
          <p:cNvPr id="1142" name="Google Shape;1142;p12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143" name="Google Shape;1143;p125"/>
          <p:cNvGrpSpPr/>
          <p:nvPr/>
        </p:nvGrpSpPr>
        <p:grpSpPr>
          <a:xfrm rot="-801400">
            <a:off x="550911" y="1697856"/>
            <a:ext cx="2343045" cy="950026"/>
            <a:chOff x="522450" y="1769275"/>
            <a:chExt cx="2343168" cy="950076"/>
          </a:xfrm>
        </p:grpSpPr>
        <p:sp>
          <p:nvSpPr>
            <p:cNvPr id="1144" name="Google Shape;1144;p12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2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p:txBody>
        </p:sp>
      </p:grpSp>
      <p:grpSp>
        <p:nvGrpSpPr>
          <p:cNvPr id="1146" name="Google Shape;1146;p125"/>
          <p:cNvGrpSpPr/>
          <p:nvPr/>
        </p:nvGrpSpPr>
        <p:grpSpPr>
          <a:xfrm rot="862269">
            <a:off x="6307145" y="1914664"/>
            <a:ext cx="2343148" cy="950068"/>
            <a:chOff x="522450" y="1769275"/>
            <a:chExt cx="2343168" cy="950076"/>
          </a:xfrm>
        </p:grpSpPr>
        <p:sp>
          <p:nvSpPr>
            <p:cNvPr id="1147" name="Google Shape;1147;p12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2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How do you see them?</a:t>
              </a:r>
              <a:endParaRPr/>
            </a:p>
          </p:txBody>
        </p:sp>
      </p:grpSp>
      <p:pic>
        <p:nvPicPr>
          <p:cNvPr id="1149" name="Google Shape;1149;p125"/>
          <p:cNvPicPr preferRelativeResize="0"/>
          <p:nvPr/>
        </p:nvPicPr>
        <p:blipFill>
          <a:blip r:embed="rId3">
            <a:alphaModFix/>
          </a:blip>
          <a:stretch>
            <a:fillRect/>
          </a:stretch>
        </p:blipFill>
        <p:spPr>
          <a:xfrm>
            <a:off x="3113887" y="1972775"/>
            <a:ext cx="2792375" cy="182295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53" name="Shape 1153"/>
        <p:cNvGrpSpPr/>
        <p:nvPr/>
      </p:nvGrpSpPr>
      <p:grpSpPr>
        <a:xfrm>
          <a:off x="0" y="0"/>
          <a:ext cx="0" cy="0"/>
          <a:chOff x="0" y="0"/>
          <a:chExt cx="0" cy="0"/>
        </a:xfrm>
      </p:grpSpPr>
      <p:sp>
        <p:nvSpPr>
          <p:cNvPr id="1154" name="Google Shape;1154;p126"/>
          <p:cNvSpPr txBox="1"/>
          <p:nvPr>
            <p:ph type="ctrTitle"/>
          </p:nvPr>
        </p:nvSpPr>
        <p:spPr>
          <a:xfrm>
            <a:off x="943925" y="536775"/>
            <a:ext cx="70968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 New Addition Algorithm</a:t>
            </a:r>
            <a:endParaRPr b="0" sz="3000">
              <a:solidFill>
                <a:srgbClr val="595959"/>
              </a:solidFill>
              <a:latin typeface="Hepta Slab"/>
              <a:ea typeface="Hepta Slab"/>
              <a:cs typeface="Hepta Slab"/>
              <a:sym typeface="Hepta Slab"/>
            </a:endParaRPr>
          </a:p>
        </p:txBody>
      </p:sp>
      <p:sp>
        <p:nvSpPr>
          <p:cNvPr id="1155" name="Google Shape;1155;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56" name="Google Shape;1156;p126"/>
          <p:cNvPicPr preferRelativeResize="0"/>
          <p:nvPr/>
        </p:nvPicPr>
        <p:blipFill>
          <a:blip r:embed="rId3">
            <a:alphaModFix/>
          </a:blip>
          <a:stretch>
            <a:fillRect/>
          </a:stretch>
        </p:blipFill>
        <p:spPr>
          <a:xfrm>
            <a:off x="492225" y="1512575"/>
            <a:ext cx="4776151" cy="2513350"/>
          </a:xfrm>
          <a:prstGeom prst="rect">
            <a:avLst/>
          </a:prstGeom>
          <a:noFill/>
          <a:ln cap="flat" cmpd="sng" w="19050">
            <a:solidFill>
              <a:schemeClr val="dk2"/>
            </a:solidFill>
            <a:prstDash val="solid"/>
            <a:round/>
            <a:headEnd len="sm" w="sm" type="none"/>
            <a:tailEnd len="sm" w="sm" type="none"/>
          </a:ln>
        </p:spPr>
      </p:pic>
      <p:sp>
        <p:nvSpPr>
          <p:cNvPr id="1157" name="Google Shape;1157;p126"/>
          <p:cNvSpPr txBox="1"/>
          <p:nvPr/>
        </p:nvSpPr>
        <p:spPr>
          <a:xfrm>
            <a:off x="5414950" y="1295050"/>
            <a:ext cx="3306600" cy="294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Discuss with your partner: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1. How is Elena’s algorithm different from Han’s algorithm?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2. Why do both algorithms work?</a:t>
            </a:r>
            <a:endParaRPr sz="1700">
              <a:latin typeface="Quicksand"/>
              <a:ea typeface="Quicksand"/>
              <a:cs typeface="Quicksand"/>
              <a:sym typeface="Quicksand"/>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1" name="Shape 1161"/>
        <p:cNvGrpSpPr/>
        <p:nvPr/>
      </p:nvGrpSpPr>
      <p:grpSpPr>
        <a:xfrm>
          <a:off x="0" y="0"/>
          <a:ext cx="0" cy="0"/>
          <a:chOff x="0" y="0"/>
          <a:chExt cx="0" cy="0"/>
        </a:xfrm>
      </p:grpSpPr>
      <p:sp>
        <p:nvSpPr>
          <p:cNvPr id="1162" name="Google Shape;1162;p127"/>
          <p:cNvSpPr txBox="1"/>
          <p:nvPr>
            <p:ph type="ctrTitle"/>
          </p:nvPr>
        </p:nvSpPr>
        <p:spPr>
          <a:xfrm>
            <a:off x="1829850" y="440050"/>
            <a:ext cx="5484300" cy="6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Compose New Units</a:t>
            </a:r>
            <a:endParaRPr b="0" sz="3000">
              <a:solidFill>
                <a:srgbClr val="595959"/>
              </a:solidFill>
              <a:latin typeface="Hepta Slab"/>
              <a:ea typeface="Hepta Slab"/>
              <a:cs typeface="Hepta Slab"/>
              <a:sym typeface="Hepta Slab"/>
            </a:endParaRPr>
          </a:p>
        </p:txBody>
      </p:sp>
      <p:sp>
        <p:nvSpPr>
          <p:cNvPr id="1163" name="Google Shape;1163;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64" name="Google Shape;1164;p127"/>
          <p:cNvPicPr preferRelativeResize="0"/>
          <p:nvPr/>
        </p:nvPicPr>
        <p:blipFill>
          <a:blip r:embed="rId3">
            <a:alphaModFix/>
          </a:blip>
          <a:stretch>
            <a:fillRect/>
          </a:stretch>
        </p:blipFill>
        <p:spPr>
          <a:xfrm>
            <a:off x="509950" y="1466975"/>
            <a:ext cx="4425375" cy="2777150"/>
          </a:xfrm>
          <a:prstGeom prst="rect">
            <a:avLst/>
          </a:prstGeom>
          <a:noFill/>
          <a:ln cap="flat" cmpd="sng" w="19050">
            <a:solidFill>
              <a:schemeClr val="dk2"/>
            </a:solidFill>
            <a:prstDash val="solid"/>
            <a:round/>
            <a:headEnd len="sm" w="sm" type="none"/>
            <a:tailEnd len="sm" w="sm" type="none"/>
          </a:ln>
        </p:spPr>
      </p:pic>
      <p:sp>
        <p:nvSpPr>
          <p:cNvPr id="1165" name="Google Shape;1165;p127"/>
          <p:cNvSpPr txBox="1"/>
          <p:nvPr/>
        </p:nvSpPr>
        <p:spPr>
          <a:xfrm>
            <a:off x="5194450" y="1558650"/>
            <a:ext cx="3172200" cy="23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Two algorithms for adding 365 + 182 are shown.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1. How do the algorithms show the 14 tens differently?</a:t>
            </a:r>
            <a:endParaRPr sz="1900">
              <a:latin typeface="Quicksand"/>
              <a:ea typeface="Quicksand"/>
              <a:cs typeface="Quicksand"/>
              <a:sym typeface="Quicksand"/>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9" name="Shape 1169"/>
        <p:cNvGrpSpPr/>
        <p:nvPr/>
      </p:nvGrpSpPr>
      <p:grpSpPr>
        <a:xfrm>
          <a:off x="0" y="0"/>
          <a:ext cx="0" cy="0"/>
          <a:chOff x="0" y="0"/>
          <a:chExt cx="0" cy="0"/>
        </a:xfrm>
      </p:grpSpPr>
      <p:sp>
        <p:nvSpPr>
          <p:cNvPr id="1170" name="Google Shape;1170;p128"/>
          <p:cNvSpPr txBox="1"/>
          <p:nvPr>
            <p:ph type="ctrTitle"/>
          </p:nvPr>
        </p:nvSpPr>
        <p:spPr>
          <a:xfrm>
            <a:off x="1829850" y="440050"/>
            <a:ext cx="5484300" cy="6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Compose New Units</a:t>
            </a:r>
            <a:endParaRPr b="0" sz="3000">
              <a:solidFill>
                <a:srgbClr val="595959"/>
              </a:solidFill>
              <a:latin typeface="Hepta Slab"/>
              <a:ea typeface="Hepta Slab"/>
              <a:cs typeface="Hepta Slab"/>
              <a:sym typeface="Hepta Slab"/>
            </a:endParaRPr>
          </a:p>
        </p:txBody>
      </p:sp>
      <p:sp>
        <p:nvSpPr>
          <p:cNvPr id="1171" name="Google Shape;1171;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72" name="Google Shape;1172;p128"/>
          <p:cNvPicPr preferRelativeResize="0"/>
          <p:nvPr/>
        </p:nvPicPr>
        <p:blipFill rotWithShape="1">
          <a:blip r:embed="rId3">
            <a:alphaModFix/>
          </a:blip>
          <a:srcRect b="0" l="0" r="0" t="52821"/>
          <a:stretch/>
        </p:blipFill>
        <p:spPr>
          <a:xfrm>
            <a:off x="3695575" y="1108750"/>
            <a:ext cx="4425375" cy="1310225"/>
          </a:xfrm>
          <a:prstGeom prst="rect">
            <a:avLst/>
          </a:prstGeom>
          <a:noFill/>
          <a:ln cap="flat" cmpd="sng" w="19050">
            <a:solidFill>
              <a:schemeClr val="dk2"/>
            </a:solidFill>
            <a:prstDash val="solid"/>
            <a:round/>
            <a:headEnd len="sm" w="sm" type="none"/>
            <a:tailEnd len="sm" w="sm" type="none"/>
          </a:ln>
        </p:spPr>
      </p:pic>
      <p:sp>
        <p:nvSpPr>
          <p:cNvPr id="1173" name="Google Shape;1173;p128"/>
          <p:cNvSpPr txBox="1"/>
          <p:nvPr/>
        </p:nvSpPr>
        <p:spPr>
          <a:xfrm>
            <a:off x="848625" y="1283550"/>
            <a:ext cx="27504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2. Try Elena’s algorithm to find the value of each sum.</a:t>
            </a:r>
            <a:endParaRPr sz="1600">
              <a:latin typeface="Quicksand"/>
              <a:ea typeface="Quicksand"/>
              <a:cs typeface="Quicksand"/>
              <a:sym typeface="Quicksand"/>
            </a:endParaRPr>
          </a:p>
        </p:txBody>
      </p:sp>
      <p:pic>
        <p:nvPicPr>
          <p:cNvPr id="1174" name="Google Shape;1174;p128"/>
          <p:cNvPicPr preferRelativeResize="0"/>
          <p:nvPr/>
        </p:nvPicPr>
        <p:blipFill>
          <a:blip r:embed="rId4">
            <a:alphaModFix/>
          </a:blip>
          <a:stretch>
            <a:fillRect/>
          </a:stretch>
        </p:blipFill>
        <p:spPr>
          <a:xfrm>
            <a:off x="1536825" y="2883125"/>
            <a:ext cx="2224375" cy="1499400"/>
          </a:xfrm>
          <a:prstGeom prst="rect">
            <a:avLst/>
          </a:prstGeom>
          <a:noFill/>
          <a:ln>
            <a:noFill/>
          </a:ln>
        </p:spPr>
      </p:pic>
      <p:pic>
        <p:nvPicPr>
          <p:cNvPr id="1175" name="Google Shape;1175;p128"/>
          <p:cNvPicPr preferRelativeResize="0"/>
          <p:nvPr/>
        </p:nvPicPr>
        <p:blipFill>
          <a:blip r:embed="rId5">
            <a:alphaModFix/>
          </a:blip>
          <a:stretch>
            <a:fillRect/>
          </a:stretch>
        </p:blipFill>
        <p:spPr>
          <a:xfrm>
            <a:off x="4977150" y="2818275"/>
            <a:ext cx="2337000" cy="1519054"/>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79" name="Shape 1179"/>
        <p:cNvGrpSpPr/>
        <p:nvPr/>
      </p:nvGrpSpPr>
      <p:grpSpPr>
        <a:xfrm>
          <a:off x="0" y="0"/>
          <a:ext cx="0" cy="0"/>
          <a:chOff x="0" y="0"/>
          <a:chExt cx="0" cy="0"/>
        </a:xfrm>
      </p:grpSpPr>
      <p:pic>
        <p:nvPicPr>
          <p:cNvPr id="1180" name="Google Shape;1180;p129"/>
          <p:cNvPicPr preferRelativeResize="0"/>
          <p:nvPr/>
        </p:nvPicPr>
        <p:blipFill>
          <a:blip r:embed="rId3">
            <a:alphaModFix/>
          </a:blip>
          <a:stretch>
            <a:fillRect/>
          </a:stretch>
        </p:blipFill>
        <p:spPr>
          <a:xfrm>
            <a:off x="4496439" y="3311526"/>
            <a:ext cx="1890300" cy="1188949"/>
          </a:xfrm>
          <a:prstGeom prst="rect">
            <a:avLst/>
          </a:prstGeom>
          <a:noFill/>
          <a:ln>
            <a:noFill/>
          </a:ln>
        </p:spPr>
      </p:pic>
      <p:sp>
        <p:nvSpPr>
          <p:cNvPr id="1181" name="Google Shape;1181;p129"/>
          <p:cNvSpPr txBox="1"/>
          <p:nvPr/>
        </p:nvSpPr>
        <p:spPr>
          <a:xfrm>
            <a:off x="2067251" y="2765113"/>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would happen next? Can we add from left to right?</a:t>
            </a:r>
            <a:endParaRPr b="1">
              <a:latin typeface="Quicksand"/>
              <a:ea typeface="Quicksand"/>
              <a:cs typeface="Quicksand"/>
              <a:sym typeface="Quicksand"/>
            </a:endParaRPr>
          </a:p>
        </p:txBody>
      </p:sp>
      <p:sp>
        <p:nvSpPr>
          <p:cNvPr id="1182" name="Google Shape;1182;p129"/>
          <p:cNvSpPr/>
          <p:nvPr/>
        </p:nvSpPr>
        <p:spPr>
          <a:xfrm flipH="1">
            <a:off x="1718367" y="2413425"/>
            <a:ext cx="2521258" cy="160953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2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84" name="Google Shape;1184;p129"/>
          <p:cNvPicPr preferRelativeResize="0"/>
          <p:nvPr/>
        </p:nvPicPr>
        <p:blipFill>
          <a:blip r:embed="rId4">
            <a:alphaModFix/>
          </a:blip>
          <a:stretch>
            <a:fillRect/>
          </a:stretch>
        </p:blipFill>
        <p:spPr>
          <a:xfrm>
            <a:off x="3265463" y="1530963"/>
            <a:ext cx="2741675" cy="628300"/>
          </a:xfrm>
          <a:prstGeom prst="rect">
            <a:avLst/>
          </a:prstGeom>
          <a:noFill/>
          <a:ln>
            <a:noFill/>
          </a:ln>
        </p:spPr>
      </p:pic>
      <p:sp>
        <p:nvSpPr>
          <p:cNvPr id="1185" name="Google Shape;1185;p129"/>
          <p:cNvSpPr txBox="1"/>
          <p:nvPr/>
        </p:nvSpPr>
        <p:spPr>
          <a:xfrm>
            <a:off x="804175" y="551100"/>
            <a:ext cx="7035600" cy="72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In this lesson, we have been adding from right to left, starting with the ones place. Let’s look at this problem again. Let’s consider what would happen if we started adding from the left with hundreds place.</a:t>
            </a:r>
            <a:endParaRPr sz="1700">
              <a:latin typeface="Quicksand"/>
              <a:ea typeface="Quicksand"/>
              <a:cs typeface="Quicksand"/>
              <a:sym typeface="Quicksan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89" name="Shape 1189"/>
        <p:cNvGrpSpPr/>
        <p:nvPr/>
      </p:nvGrpSpPr>
      <p:grpSpPr>
        <a:xfrm>
          <a:off x="0" y="0"/>
          <a:ext cx="0" cy="0"/>
          <a:chOff x="0" y="0"/>
          <a:chExt cx="0" cy="0"/>
        </a:xfrm>
      </p:grpSpPr>
      <p:sp>
        <p:nvSpPr>
          <p:cNvPr id="1190" name="Google Shape;1190;p130"/>
          <p:cNvSpPr txBox="1"/>
          <p:nvPr>
            <p:ph type="ctrTitle"/>
          </p:nvPr>
        </p:nvSpPr>
        <p:spPr>
          <a:xfrm>
            <a:off x="706350" y="1493663"/>
            <a:ext cx="7731300" cy="149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Use Strategies and Algorithms to Add Within 1,000 </a:t>
            </a:r>
            <a:endParaRPr sz="4400">
              <a:solidFill>
                <a:srgbClr val="434343"/>
              </a:solidFill>
              <a:latin typeface="Hepta Slab"/>
              <a:ea typeface="Hepta Slab"/>
              <a:cs typeface="Hepta Slab"/>
              <a:sym typeface="Hepta Slab"/>
            </a:endParaRPr>
          </a:p>
        </p:txBody>
      </p:sp>
      <p:sp>
        <p:nvSpPr>
          <p:cNvPr id="1191" name="Google Shape;1191;p130"/>
          <p:cNvSpPr txBox="1"/>
          <p:nvPr/>
        </p:nvSpPr>
        <p:spPr>
          <a:xfrm>
            <a:off x="2237025" y="2998825"/>
            <a:ext cx="6282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consider when to use algorithms and when to use strategies to add.</a:t>
            </a:r>
            <a:endParaRPr>
              <a:latin typeface="Quicksand"/>
              <a:ea typeface="Quicksand"/>
              <a:cs typeface="Quicksand"/>
              <a:sym typeface="Quicksand"/>
            </a:endParaRPr>
          </a:p>
        </p:txBody>
      </p:sp>
      <p:sp>
        <p:nvSpPr>
          <p:cNvPr id="1192" name="Google Shape;1192;p130"/>
          <p:cNvSpPr/>
          <p:nvPr/>
        </p:nvSpPr>
        <p:spPr>
          <a:xfrm>
            <a:off x="1795027" y="2998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3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1194" name="Google Shape;1194;p13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98" name="Shape 1198"/>
        <p:cNvGrpSpPr/>
        <p:nvPr/>
      </p:nvGrpSpPr>
      <p:grpSpPr>
        <a:xfrm>
          <a:off x="0" y="0"/>
          <a:ext cx="0" cy="0"/>
          <a:chOff x="0" y="0"/>
          <a:chExt cx="0" cy="0"/>
        </a:xfrm>
      </p:grpSpPr>
      <p:sp>
        <p:nvSpPr>
          <p:cNvPr id="1199" name="Google Shape;1199;p131"/>
          <p:cNvSpPr txBox="1"/>
          <p:nvPr>
            <p:ph type="ctrTitle"/>
          </p:nvPr>
        </p:nvSpPr>
        <p:spPr>
          <a:xfrm>
            <a:off x="1520975" y="7197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Little More, Little Less</a:t>
            </a:r>
            <a:endParaRPr b="0" sz="3000">
              <a:solidFill>
                <a:srgbClr val="595959"/>
              </a:solidFill>
              <a:latin typeface="Hepta Slab"/>
              <a:ea typeface="Hepta Slab"/>
              <a:cs typeface="Hepta Slab"/>
              <a:sym typeface="Hepta Slab"/>
            </a:endParaRPr>
          </a:p>
        </p:txBody>
      </p:sp>
      <p:sp>
        <p:nvSpPr>
          <p:cNvPr id="1200" name="Google Shape;1200;p13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01" name="Google Shape;1201;p131"/>
          <p:cNvGrpSpPr/>
          <p:nvPr/>
        </p:nvGrpSpPr>
        <p:grpSpPr>
          <a:xfrm rot="-466220">
            <a:off x="5634589" y="3117238"/>
            <a:ext cx="3199742" cy="1558472"/>
            <a:chOff x="481875" y="1405675"/>
            <a:chExt cx="3199800" cy="1558500"/>
          </a:xfrm>
        </p:grpSpPr>
        <p:sp>
          <p:nvSpPr>
            <p:cNvPr id="1202" name="Google Shape;1202;p131"/>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31"/>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204" name="Google Shape;1204;p131"/>
          <p:cNvPicPr preferRelativeResize="0"/>
          <p:nvPr/>
        </p:nvPicPr>
        <p:blipFill>
          <a:blip r:embed="rId3">
            <a:alphaModFix/>
          </a:blip>
          <a:stretch>
            <a:fillRect/>
          </a:stretch>
        </p:blipFill>
        <p:spPr>
          <a:xfrm>
            <a:off x="2926112" y="1813888"/>
            <a:ext cx="2986036" cy="684300"/>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8" name="Shape 1208"/>
        <p:cNvGrpSpPr/>
        <p:nvPr/>
      </p:nvGrpSpPr>
      <p:grpSpPr>
        <a:xfrm>
          <a:off x="0" y="0"/>
          <a:ext cx="0" cy="0"/>
          <a:chOff x="0" y="0"/>
          <a:chExt cx="0" cy="0"/>
        </a:xfrm>
      </p:grpSpPr>
      <p:sp>
        <p:nvSpPr>
          <p:cNvPr id="1209" name="Google Shape;1209;p132"/>
          <p:cNvSpPr txBox="1"/>
          <p:nvPr>
            <p:ph type="ctrTitle"/>
          </p:nvPr>
        </p:nvSpPr>
        <p:spPr>
          <a:xfrm>
            <a:off x="1520975" y="7197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Little More, Little Less</a:t>
            </a:r>
            <a:endParaRPr b="0" sz="3000">
              <a:solidFill>
                <a:srgbClr val="595959"/>
              </a:solidFill>
              <a:latin typeface="Hepta Slab"/>
              <a:ea typeface="Hepta Slab"/>
              <a:cs typeface="Hepta Slab"/>
              <a:sym typeface="Hepta Slab"/>
            </a:endParaRPr>
          </a:p>
        </p:txBody>
      </p:sp>
      <p:sp>
        <p:nvSpPr>
          <p:cNvPr id="1210" name="Google Shape;1210;p13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11" name="Google Shape;1211;p132"/>
          <p:cNvGrpSpPr/>
          <p:nvPr/>
        </p:nvGrpSpPr>
        <p:grpSpPr>
          <a:xfrm rot="-466220">
            <a:off x="5634589" y="3117238"/>
            <a:ext cx="3199742" cy="1558472"/>
            <a:chOff x="481875" y="1405675"/>
            <a:chExt cx="3199800" cy="1558500"/>
          </a:xfrm>
        </p:grpSpPr>
        <p:sp>
          <p:nvSpPr>
            <p:cNvPr id="1212" name="Google Shape;1212;p132"/>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32"/>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214" name="Google Shape;1214;p132"/>
          <p:cNvPicPr preferRelativeResize="0"/>
          <p:nvPr/>
        </p:nvPicPr>
        <p:blipFill>
          <a:blip r:embed="rId3">
            <a:alphaModFix/>
          </a:blip>
          <a:stretch>
            <a:fillRect/>
          </a:stretch>
        </p:blipFill>
        <p:spPr>
          <a:xfrm>
            <a:off x="2857075" y="1813888"/>
            <a:ext cx="2986036" cy="68430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8" name="Shape 1218"/>
        <p:cNvGrpSpPr/>
        <p:nvPr/>
      </p:nvGrpSpPr>
      <p:grpSpPr>
        <a:xfrm>
          <a:off x="0" y="0"/>
          <a:ext cx="0" cy="0"/>
          <a:chOff x="0" y="0"/>
          <a:chExt cx="0" cy="0"/>
        </a:xfrm>
      </p:grpSpPr>
      <p:sp>
        <p:nvSpPr>
          <p:cNvPr id="1219" name="Google Shape;1219;p133"/>
          <p:cNvSpPr txBox="1"/>
          <p:nvPr>
            <p:ph type="ctrTitle"/>
          </p:nvPr>
        </p:nvSpPr>
        <p:spPr>
          <a:xfrm>
            <a:off x="1520975" y="7197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Little More, Little Less</a:t>
            </a:r>
            <a:endParaRPr b="0" sz="3000">
              <a:solidFill>
                <a:srgbClr val="595959"/>
              </a:solidFill>
              <a:latin typeface="Hepta Slab"/>
              <a:ea typeface="Hepta Slab"/>
              <a:cs typeface="Hepta Slab"/>
              <a:sym typeface="Hepta Slab"/>
            </a:endParaRPr>
          </a:p>
        </p:txBody>
      </p:sp>
      <p:sp>
        <p:nvSpPr>
          <p:cNvPr id="1220" name="Google Shape;1220;p13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21" name="Google Shape;1221;p133"/>
          <p:cNvGrpSpPr/>
          <p:nvPr/>
        </p:nvGrpSpPr>
        <p:grpSpPr>
          <a:xfrm rot="-466220">
            <a:off x="5634589" y="3117238"/>
            <a:ext cx="3199742" cy="1558472"/>
            <a:chOff x="481875" y="1405675"/>
            <a:chExt cx="3199800" cy="1558500"/>
          </a:xfrm>
        </p:grpSpPr>
        <p:sp>
          <p:nvSpPr>
            <p:cNvPr id="1222" name="Google Shape;1222;p133"/>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33"/>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224" name="Google Shape;1224;p133"/>
          <p:cNvPicPr preferRelativeResize="0"/>
          <p:nvPr/>
        </p:nvPicPr>
        <p:blipFill>
          <a:blip r:embed="rId3">
            <a:alphaModFix/>
          </a:blip>
          <a:stretch>
            <a:fillRect/>
          </a:stretch>
        </p:blipFill>
        <p:spPr>
          <a:xfrm>
            <a:off x="2926112" y="1759650"/>
            <a:ext cx="2986036" cy="68430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8" name="Shape 1228"/>
        <p:cNvGrpSpPr/>
        <p:nvPr/>
      </p:nvGrpSpPr>
      <p:grpSpPr>
        <a:xfrm>
          <a:off x="0" y="0"/>
          <a:ext cx="0" cy="0"/>
          <a:chOff x="0" y="0"/>
          <a:chExt cx="0" cy="0"/>
        </a:xfrm>
      </p:grpSpPr>
      <p:sp>
        <p:nvSpPr>
          <p:cNvPr id="1229" name="Google Shape;1229;p134"/>
          <p:cNvSpPr txBox="1"/>
          <p:nvPr>
            <p:ph type="ctrTitle"/>
          </p:nvPr>
        </p:nvSpPr>
        <p:spPr>
          <a:xfrm>
            <a:off x="1520975" y="7197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Little More, Little Less</a:t>
            </a:r>
            <a:endParaRPr b="0" sz="3000">
              <a:solidFill>
                <a:srgbClr val="595959"/>
              </a:solidFill>
              <a:latin typeface="Hepta Slab"/>
              <a:ea typeface="Hepta Slab"/>
              <a:cs typeface="Hepta Slab"/>
              <a:sym typeface="Hepta Slab"/>
            </a:endParaRPr>
          </a:p>
        </p:txBody>
      </p:sp>
      <p:sp>
        <p:nvSpPr>
          <p:cNvPr id="1230" name="Google Shape;1230;p1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31" name="Google Shape;1231;p134"/>
          <p:cNvGrpSpPr/>
          <p:nvPr/>
        </p:nvGrpSpPr>
        <p:grpSpPr>
          <a:xfrm rot="-466220">
            <a:off x="5634589" y="3117238"/>
            <a:ext cx="3199742" cy="1558472"/>
            <a:chOff x="481875" y="1405675"/>
            <a:chExt cx="3199800" cy="1558500"/>
          </a:xfrm>
        </p:grpSpPr>
        <p:sp>
          <p:nvSpPr>
            <p:cNvPr id="1232" name="Google Shape;1232;p134"/>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34"/>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234" name="Google Shape;1234;p134"/>
          <p:cNvPicPr preferRelativeResize="0"/>
          <p:nvPr/>
        </p:nvPicPr>
        <p:blipFill>
          <a:blip r:embed="rId3">
            <a:alphaModFix/>
          </a:blip>
          <a:stretch>
            <a:fillRect/>
          </a:stretch>
        </p:blipFill>
        <p:spPr>
          <a:xfrm>
            <a:off x="2792900" y="1813888"/>
            <a:ext cx="2986036" cy="68430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8" name="Shape 1238"/>
        <p:cNvGrpSpPr/>
        <p:nvPr/>
      </p:nvGrpSpPr>
      <p:grpSpPr>
        <a:xfrm>
          <a:off x="0" y="0"/>
          <a:ext cx="0" cy="0"/>
          <a:chOff x="0" y="0"/>
          <a:chExt cx="0" cy="0"/>
        </a:xfrm>
      </p:grpSpPr>
      <p:sp>
        <p:nvSpPr>
          <p:cNvPr id="1239" name="Google Shape;1239;p135"/>
          <p:cNvSpPr txBox="1"/>
          <p:nvPr>
            <p:ph type="ctrTitle"/>
          </p:nvPr>
        </p:nvSpPr>
        <p:spPr>
          <a:xfrm>
            <a:off x="474675" y="2672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Just Ones</a:t>
            </a:r>
            <a:endParaRPr b="0" sz="3000">
              <a:solidFill>
                <a:srgbClr val="595959"/>
              </a:solidFill>
              <a:latin typeface="Hepta Slab"/>
              <a:ea typeface="Hepta Slab"/>
              <a:cs typeface="Hepta Slab"/>
              <a:sym typeface="Hepta Slab"/>
            </a:endParaRPr>
          </a:p>
        </p:txBody>
      </p:sp>
      <p:sp>
        <p:nvSpPr>
          <p:cNvPr id="1240" name="Google Shape;1240;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41" name="Google Shape;1241;p135"/>
          <p:cNvPicPr preferRelativeResize="0"/>
          <p:nvPr/>
        </p:nvPicPr>
        <p:blipFill>
          <a:blip r:embed="rId3">
            <a:alphaModFix/>
          </a:blip>
          <a:stretch>
            <a:fillRect/>
          </a:stretch>
        </p:blipFill>
        <p:spPr>
          <a:xfrm>
            <a:off x="1713825" y="1026400"/>
            <a:ext cx="5501825" cy="1995425"/>
          </a:xfrm>
          <a:prstGeom prst="rect">
            <a:avLst/>
          </a:prstGeom>
          <a:noFill/>
          <a:ln cap="flat" cmpd="sng" w="19050">
            <a:solidFill>
              <a:schemeClr val="dk2"/>
            </a:solidFill>
            <a:prstDash val="solid"/>
            <a:round/>
            <a:headEnd len="sm" w="sm" type="none"/>
            <a:tailEnd len="sm" w="sm" type="none"/>
          </a:ln>
        </p:spPr>
      </p:pic>
      <p:sp>
        <p:nvSpPr>
          <p:cNvPr id="1242" name="Google Shape;1242;p135"/>
          <p:cNvSpPr txBox="1"/>
          <p:nvPr/>
        </p:nvSpPr>
        <p:spPr>
          <a:xfrm>
            <a:off x="1024625" y="3251450"/>
            <a:ext cx="7296000" cy="97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Quicksand"/>
                <a:ea typeface="Quicksand"/>
                <a:cs typeface="Quicksand"/>
                <a:sym typeface="Quicksand"/>
              </a:rPr>
              <a:t>1.      How is the newly composed ten and hundred recorded differently in each example?</a:t>
            </a:r>
            <a:endParaRPr sz="2300">
              <a:latin typeface="Quicksand"/>
              <a:ea typeface="Quicksand"/>
              <a:cs typeface="Quicksand"/>
              <a:sym typeface="Quicksand"/>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6" name="Shape 1246"/>
        <p:cNvGrpSpPr/>
        <p:nvPr/>
      </p:nvGrpSpPr>
      <p:grpSpPr>
        <a:xfrm>
          <a:off x="0" y="0"/>
          <a:ext cx="0" cy="0"/>
          <a:chOff x="0" y="0"/>
          <a:chExt cx="0" cy="0"/>
        </a:xfrm>
      </p:grpSpPr>
      <p:sp>
        <p:nvSpPr>
          <p:cNvPr id="1247" name="Google Shape;1247;p136"/>
          <p:cNvSpPr txBox="1"/>
          <p:nvPr>
            <p:ph type="ctrTitle"/>
          </p:nvPr>
        </p:nvSpPr>
        <p:spPr>
          <a:xfrm>
            <a:off x="474675" y="2672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Just Ones</a:t>
            </a:r>
            <a:endParaRPr b="0" sz="3000">
              <a:solidFill>
                <a:srgbClr val="595959"/>
              </a:solidFill>
              <a:latin typeface="Hepta Slab"/>
              <a:ea typeface="Hepta Slab"/>
              <a:cs typeface="Hepta Slab"/>
              <a:sym typeface="Hepta Slab"/>
            </a:endParaRPr>
          </a:p>
        </p:txBody>
      </p:sp>
      <p:sp>
        <p:nvSpPr>
          <p:cNvPr id="1248" name="Google Shape;1248;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49" name="Google Shape;1249;p136"/>
          <p:cNvPicPr preferRelativeResize="0"/>
          <p:nvPr/>
        </p:nvPicPr>
        <p:blipFill>
          <a:blip r:embed="rId3">
            <a:alphaModFix/>
          </a:blip>
          <a:stretch>
            <a:fillRect/>
          </a:stretch>
        </p:blipFill>
        <p:spPr>
          <a:xfrm>
            <a:off x="3422175" y="1145800"/>
            <a:ext cx="4390000" cy="1592175"/>
          </a:xfrm>
          <a:prstGeom prst="rect">
            <a:avLst/>
          </a:prstGeom>
          <a:noFill/>
          <a:ln cap="flat" cmpd="sng" w="19050">
            <a:solidFill>
              <a:schemeClr val="dk2"/>
            </a:solidFill>
            <a:prstDash val="solid"/>
            <a:round/>
            <a:headEnd len="sm" w="sm" type="none"/>
            <a:tailEnd len="sm" w="sm" type="none"/>
          </a:ln>
        </p:spPr>
      </p:pic>
      <p:sp>
        <p:nvSpPr>
          <p:cNvPr id="1250" name="Google Shape;1250;p136"/>
          <p:cNvSpPr txBox="1"/>
          <p:nvPr/>
        </p:nvSpPr>
        <p:spPr>
          <a:xfrm>
            <a:off x="317400" y="1298988"/>
            <a:ext cx="3058500" cy="97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2.  Try the second way of recording to add these numbers:</a:t>
            </a:r>
            <a:endParaRPr sz="1700">
              <a:latin typeface="Quicksand"/>
              <a:ea typeface="Quicksand"/>
              <a:cs typeface="Quicksand"/>
              <a:sym typeface="Quicksand"/>
            </a:endParaRPr>
          </a:p>
        </p:txBody>
      </p:sp>
      <p:pic>
        <p:nvPicPr>
          <p:cNvPr id="1251" name="Google Shape;1251;p136"/>
          <p:cNvPicPr preferRelativeResize="0"/>
          <p:nvPr/>
        </p:nvPicPr>
        <p:blipFill>
          <a:blip r:embed="rId4">
            <a:alphaModFix/>
          </a:blip>
          <a:stretch>
            <a:fillRect/>
          </a:stretch>
        </p:blipFill>
        <p:spPr>
          <a:xfrm>
            <a:off x="2136325" y="3018975"/>
            <a:ext cx="2011100" cy="1355630"/>
          </a:xfrm>
          <a:prstGeom prst="rect">
            <a:avLst/>
          </a:prstGeom>
          <a:noFill/>
          <a:ln>
            <a:noFill/>
          </a:ln>
        </p:spPr>
      </p:pic>
      <p:pic>
        <p:nvPicPr>
          <p:cNvPr id="1252" name="Google Shape;1252;p136"/>
          <p:cNvPicPr preferRelativeResize="0"/>
          <p:nvPr/>
        </p:nvPicPr>
        <p:blipFill>
          <a:blip r:embed="rId5">
            <a:alphaModFix/>
          </a:blip>
          <a:stretch>
            <a:fillRect/>
          </a:stretch>
        </p:blipFill>
        <p:spPr>
          <a:xfrm>
            <a:off x="4951950" y="2993775"/>
            <a:ext cx="2070375" cy="1406000"/>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56" name="Shape 1256"/>
        <p:cNvGrpSpPr/>
        <p:nvPr/>
      </p:nvGrpSpPr>
      <p:grpSpPr>
        <a:xfrm>
          <a:off x="0" y="0"/>
          <a:ext cx="0" cy="0"/>
          <a:chOff x="0" y="0"/>
          <a:chExt cx="0" cy="0"/>
        </a:xfrm>
      </p:grpSpPr>
      <p:sp>
        <p:nvSpPr>
          <p:cNvPr id="1257" name="Google Shape;1257;p137"/>
          <p:cNvSpPr txBox="1"/>
          <p:nvPr>
            <p:ph type="ctrTitle"/>
          </p:nvPr>
        </p:nvSpPr>
        <p:spPr>
          <a:xfrm>
            <a:off x="313263" y="4240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How Would You Add?</a:t>
            </a:r>
            <a:endParaRPr b="0" sz="2800">
              <a:solidFill>
                <a:srgbClr val="595959"/>
              </a:solidFill>
              <a:latin typeface="Hepta Slab"/>
              <a:ea typeface="Hepta Slab"/>
              <a:cs typeface="Hepta Slab"/>
              <a:sym typeface="Hepta Slab"/>
            </a:endParaRPr>
          </a:p>
        </p:txBody>
      </p:sp>
      <p:sp>
        <p:nvSpPr>
          <p:cNvPr id="1258" name="Google Shape;1258;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59" name="Google Shape;1259;p137"/>
          <p:cNvSpPr txBox="1"/>
          <p:nvPr/>
        </p:nvSpPr>
        <p:spPr>
          <a:xfrm>
            <a:off x="509350" y="990200"/>
            <a:ext cx="8205900" cy="77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Use a strategy or algorithm of your choice to find the value of each sum. Show your thinking. Organize it so it can be followed by others.</a:t>
            </a:r>
            <a:endParaRPr sz="1500">
              <a:latin typeface="Quicksand"/>
              <a:ea typeface="Quicksand"/>
              <a:cs typeface="Quicksand"/>
              <a:sym typeface="Quicksand"/>
            </a:endParaRPr>
          </a:p>
        </p:txBody>
      </p:sp>
      <p:pic>
        <p:nvPicPr>
          <p:cNvPr id="1260" name="Google Shape;1260;p137"/>
          <p:cNvPicPr preferRelativeResize="0"/>
          <p:nvPr/>
        </p:nvPicPr>
        <p:blipFill>
          <a:blip r:embed="rId3">
            <a:alphaModFix/>
          </a:blip>
          <a:stretch>
            <a:fillRect/>
          </a:stretch>
        </p:blipFill>
        <p:spPr>
          <a:xfrm>
            <a:off x="1637700" y="1949375"/>
            <a:ext cx="2053125" cy="2432175"/>
          </a:xfrm>
          <a:prstGeom prst="rect">
            <a:avLst/>
          </a:prstGeom>
          <a:noFill/>
          <a:ln>
            <a:noFill/>
          </a:ln>
        </p:spPr>
      </p:pic>
      <p:pic>
        <p:nvPicPr>
          <p:cNvPr id="1261" name="Google Shape;1261;p137"/>
          <p:cNvPicPr preferRelativeResize="0"/>
          <p:nvPr/>
        </p:nvPicPr>
        <p:blipFill>
          <a:blip r:embed="rId4">
            <a:alphaModFix/>
          </a:blip>
          <a:stretch>
            <a:fillRect/>
          </a:stretch>
        </p:blipFill>
        <p:spPr>
          <a:xfrm>
            <a:off x="5044300" y="1949375"/>
            <a:ext cx="1873800" cy="1375125"/>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5" name="Shape 1265"/>
        <p:cNvGrpSpPr/>
        <p:nvPr/>
      </p:nvGrpSpPr>
      <p:grpSpPr>
        <a:xfrm>
          <a:off x="0" y="0"/>
          <a:ext cx="0" cy="0"/>
          <a:chOff x="0" y="0"/>
          <a:chExt cx="0" cy="0"/>
        </a:xfrm>
      </p:grpSpPr>
      <p:sp>
        <p:nvSpPr>
          <p:cNvPr id="1266" name="Google Shape;1266;p138"/>
          <p:cNvSpPr/>
          <p:nvPr/>
        </p:nvSpPr>
        <p:spPr>
          <a:xfrm flipH="1">
            <a:off x="1117515" y="1836650"/>
            <a:ext cx="3352385" cy="24900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38"/>
          <p:cNvSpPr txBox="1"/>
          <p:nvPr/>
        </p:nvSpPr>
        <p:spPr>
          <a:xfrm>
            <a:off x="1408463" y="2132570"/>
            <a:ext cx="2770500" cy="125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After hearing what other students chose to use, what are your thoughts about choosing when to use a strategy or an algorithm?</a:t>
            </a:r>
            <a:endParaRPr b="1" sz="1200">
              <a:latin typeface="Quicksand"/>
              <a:ea typeface="Quicksand"/>
              <a:cs typeface="Quicksand"/>
              <a:sym typeface="Quicksand"/>
            </a:endParaRPr>
          </a:p>
        </p:txBody>
      </p:sp>
      <p:pic>
        <p:nvPicPr>
          <p:cNvPr id="1268" name="Google Shape;1268;p138"/>
          <p:cNvPicPr preferRelativeResize="0"/>
          <p:nvPr/>
        </p:nvPicPr>
        <p:blipFill>
          <a:blip r:embed="rId3">
            <a:alphaModFix/>
          </a:blip>
          <a:stretch>
            <a:fillRect/>
          </a:stretch>
        </p:blipFill>
        <p:spPr>
          <a:xfrm>
            <a:off x="4993250" y="2783575"/>
            <a:ext cx="2453425" cy="1543150"/>
          </a:xfrm>
          <a:prstGeom prst="rect">
            <a:avLst/>
          </a:prstGeom>
          <a:noFill/>
          <a:ln>
            <a:noFill/>
          </a:ln>
        </p:spPr>
      </p:pic>
      <p:sp>
        <p:nvSpPr>
          <p:cNvPr id="1269" name="Google Shape;1269;p1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70" name="Google Shape;1270;p138"/>
          <p:cNvSpPr txBox="1"/>
          <p:nvPr/>
        </p:nvSpPr>
        <p:spPr>
          <a:xfrm>
            <a:off x="629675" y="560275"/>
            <a:ext cx="7228500" cy="93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Quicksand"/>
                <a:ea typeface="Quicksand"/>
                <a:cs typeface="Quicksand"/>
                <a:sym typeface="Quicksand"/>
              </a:rPr>
              <a:t>Today we saw how we can use strategies or algorithms to add. </a:t>
            </a:r>
            <a:endParaRPr sz="2400">
              <a:latin typeface="Quicksand"/>
              <a:ea typeface="Quicksand"/>
              <a:cs typeface="Quicksand"/>
              <a:sym typeface="Quicksan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74" name="Shape 1274"/>
        <p:cNvGrpSpPr/>
        <p:nvPr/>
      </p:nvGrpSpPr>
      <p:grpSpPr>
        <a:xfrm>
          <a:off x="0" y="0"/>
          <a:ext cx="0" cy="0"/>
          <a:chOff x="0" y="0"/>
          <a:chExt cx="0" cy="0"/>
        </a:xfrm>
      </p:grpSpPr>
      <p:sp>
        <p:nvSpPr>
          <p:cNvPr id="1275" name="Google Shape;1275;p139"/>
          <p:cNvSpPr txBox="1"/>
          <p:nvPr>
            <p:ph idx="1" type="subTitle"/>
          </p:nvPr>
        </p:nvSpPr>
        <p:spPr>
          <a:xfrm>
            <a:off x="777500" y="493322"/>
            <a:ext cx="7772400" cy="20922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lang="en" sz="1600">
                <a:solidFill>
                  <a:srgbClr val="434343"/>
                </a:solidFill>
                <a:latin typeface="Hepta Slab"/>
                <a:ea typeface="Hepta Slab"/>
                <a:cs typeface="Hepta Slab"/>
                <a:sym typeface="Hepta Slab"/>
              </a:rPr>
              <a:t>In this section, we learned that an algorithm is a set of steps that works every time as long as the steps are carried out correctly. Then we learned algorithms to add numbers within 1,000. We also learned that we can choose to add with a strategy that may not work for every sum or an algorithm based on the numbers.</a:t>
            </a:r>
            <a:endParaRPr i="0" sz="16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276" name="Google Shape;1276;p13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77" name="Google Shape;1277;p139"/>
          <p:cNvPicPr preferRelativeResize="0"/>
          <p:nvPr/>
        </p:nvPicPr>
        <p:blipFill>
          <a:blip r:embed="rId3">
            <a:alphaModFix/>
          </a:blip>
          <a:stretch>
            <a:fillRect/>
          </a:stretch>
        </p:blipFill>
        <p:spPr>
          <a:xfrm>
            <a:off x="1868113" y="2585522"/>
            <a:ext cx="5591175" cy="1724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81" name="Shape 1281"/>
        <p:cNvGrpSpPr/>
        <p:nvPr/>
      </p:nvGrpSpPr>
      <p:grpSpPr>
        <a:xfrm>
          <a:off x="0" y="0"/>
          <a:ext cx="0" cy="0"/>
          <a:chOff x="0" y="0"/>
          <a:chExt cx="0" cy="0"/>
        </a:xfrm>
      </p:grpSpPr>
      <p:sp>
        <p:nvSpPr>
          <p:cNvPr id="1282" name="Google Shape;1282;p140"/>
          <p:cNvSpPr txBox="1"/>
          <p:nvPr>
            <p:ph type="ctrTitle"/>
          </p:nvPr>
        </p:nvSpPr>
        <p:spPr>
          <a:xfrm>
            <a:off x="558750" y="1531138"/>
            <a:ext cx="79413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Subtract Your Way</a:t>
            </a:r>
            <a:endParaRPr sz="4400">
              <a:solidFill>
                <a:srgbClr val="434343"/>
              </a:solidFill>
              <a:latin typeface="Hepta Slab"/>
              <a:ea typeface="Hepta Slab"/>
              <a:cs typeface="Hepta Slab"/>
              <a:sym typeface="Hepta Slab"/>
            </a:endParaRPr>
          </a:p>
        </p:txBody>
      </p:sp>
      <p:sp>
        <p:nvSpPr>
          <p:cNvPr id="1283" name="Google Shape;1283;p140"/>
          <p:cNvSpPr txBox="1"/>
          <p:nvPr/>
        </p:nvSpPr>
        <p:spPr>
          <a:xfrm>
            <a:off x="3487050" y="3038700"/>
            <a:ext cx="4777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subtract within 1,000.</a:t>
            </a:r>
            <a:endParaRPr>
              <a:latin typeface="Quicksand"/>
              <a:ea typeface="Quicksand"/>
              <a:cs typeface="Quicksand"/>
              <a:sym typeface="Quicksand"/>
            </a:endParaRPr>
          </a:p>
        </p:txBody>
      </p:sp>
      <p:sp>
        <p:nvSpPr>
          <p:cNvPr id="1284" name="Google Shape;1284;p140"/>
          <p:cNvSpPr/>
          <p:nvPr/>
        </p:nvSpPr>
        <p:spPr>
          <a:xfrm>
            <a:off x="2924252" y="3038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1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1286" name="Google Shape;1286;p14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90" name="Shape 1290"/>
        <p:cNvGrpSpPr/>
        <p:nvPr/>
      </p:nvGrpSpPr>
      <p:grpSpPr>
        <a:xfrm>
          <a:off x="0" y="0"/>
          <a:ext cx="0" cy="0"/>
          <a:chOff x="0" y="0"/>
          <a:chExt cx="0" cy="0"/>
        </a:xfrm>
      </p:grpSpPr>
      <p:sp>
        <p:nvSpPr>
          <p:cNvPr id="1291" name="Google Shape;1291;p141"/>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Two-Digit Numbers</a:t>
            </a:r>
            <a:endParaRPr b="0" sz="3000">
              <a:solidFill>
                <a:srgbClr val="595959"/>
              </a:solidFill>
              <a:latin typeface="Hepta Slab"/>
              <a:ea typeface="Hepta Slab"/>
              <a:cs typeface="Hepta Slab"/>
              <a:sym typeface="Hepta Slab"/>
            </a:endParaRPr>
          </a:p>
        </p:txBody>
      </p:sp>
      <p:sp>
        <p:nvSpPr>
          <p:cNvPr id="1292" name="Google Shape;1292;p1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93" name="Google Shape;1293;p141"/>
          <p:cNvGrpSpPr/>
          <p:nvPr/>
        </p:nvGrpSpPr>
        <p:grpSpPr>
          <a:xfrm rot="-466220">
            <a:off x="5634589" y="3117238"/>
            <a:ext cx="3199742" cy="1558472"/>
            <a:chOff x="481875" y="1405675"/>
            <a:chExt cx="3199800" cy="1558500"/>
          </a:xfrm>
        </p:grpSpPr>
        <p:sp>
          <p:nvSpPr>
            <p:cNvPr id="1294" name="Google Shape;1294;p141"/>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41"/>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296" name="Google Shape;1296;p141"/>
          <p:cNvPicPr preferRelativeResize="0"/>
          <p:nvPr/>
        </p:nvPicPr>
        <p:blipFill>
          <a:blip r:embed="rId3">
            <a:alphaModFix/>
          </a:blip>
          <a:stretch>
            <a:fillRect/>
          </a:stretch>
        </p:blipFill>
        <p:spPr>
          <a:xfrm>
            <a:off x="3036425" y="1885825"/>
            <a:ext cx="2792248" cy="84150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00" name="Shape 1300"/>
        <p:cNvGrpSpPr/>
        <p:nvPr/>
      </p:nvGrpSpPr>
      <p:grpSpPr>
        <a:xfrm>
          <a:off x="0" y="0"/>
          <a:ext cx="0" cy="0"/>
          <a:chOff x="0" y="0"/>
          <a:chExt cx="0" cy="0"/>
        </a:xfrm>
      </p:grpSpPr>
      <p:sp>
        <p:nvSpPr>
          <p:cNvPr id="1301" name="Google Shape;1301;p142"/>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Two-Digit Numbers</a:t>
            </a:r>
            <a:endParaRPr b="0" sz="3000">
              <a:solidFill>
                <a:srgbClr val="595959"/>
              </a:solidFill>
              <a:latin typeface="Hepta Slab"/>
              <a:ea typeface="Hepta Slab"/>
              <a:cs typeface="Hepta Slab"/>
              <a:sym typeface="Hepta Slab"/>
            </a:endParaRPr>
          </a:p>
        </p:txBody>
      </p:sp>
      <p:sp>
        <p:nvSpPr>
          <p:cNvPr id="1302" name="Google Shape;1302;p1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303" name="Google Shape;1303;p142"/>
          <p:cNvGrpSpPr/>
          <p:nvPr/>
        </p:nvGrpSpPr>
        <p:grpSpPr>
          <a:xfrm rot="-466220">
            <a:off x="5634589" y="3117238"/>
            <a:ext cx="3199742" cy="1558472"/>
            <a:chOff x="481875" y="1405675"/>
            <a:chExt cx="3199800" cy="1558500"/>
          </a:xfrm>
        </p:grpSpPr>
        <p:sp>
          <p:nvSpPr>
            <p:cNvPr id="1304" name="Google Shape;1304;p142"/>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42"/>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306" name="Google Shape;1306;p142"/>
          <p:cNvPicPr preferRelativeResize="0"/>
          <p:nvPr/>
        </p:nvPicPr>
        <p:blipFill>
          <a:blip r:embed="rId3">
            <a:alphaModFix/>
          </a:blip>
          <a:stretch>
            <a:fillRect/>
          </a:stretch>
        </p:blipFill>
        <p:spPr>
          <a:xfrm>
            <a:off x="3082375" y="1904175"/>
            <a:ext cx="2392077" cy="7209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0" name="Shape 1310"/>
        <p:cNvGrpSpPr/>
        <p:nvPr/>
      </p:nvGrpSpPr>
      <p:grpSpPr>
        <a:xfrm>
          <a:off x="0" y="0"/>
          <a:ext cx="0" cy="0"/>
          <a:chOff x="0" y="0"/>
          <a:chExt cx="0" cy="0"/>
        </a:xfrm>
      </p:grpSpPr>
      <p:sp>
        <p:nvSpPr>
          <p:cNvPr id="1311" name="Google Shape;1311;p143"/>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Two-Digit Numbers</a:t>
            </a:r>
            <a:endParaRPr b="0" sz="3000">
              <a:solidFill>
                <a:srgbClr val="595959"/>
              </a:solidFill>
              <a:latin typeface="Hepta Slab"/>
              <a:ea typeface="Hepta Slab"/>
              <a:cs typeface="Hepta Slab"/>
              <a:sym typeface="Hepta Slab"/>
            </a:endParaRPr>
          </a:p>
        </p:txBody>
      </p:sp>
      <p:sp>
        <p:nvSpPr>
          <p:cNvPr id="1312" name="Google Shape;1312;p1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313" name="Google Shape;1313;p143"/>
          <p:cNvGrpSpPr/>
          <p:nvPr/>
        </p:nvGrpSpPr>
        <p:grpSpPr>
          <a:xfrm rot="-466220">
            <a:off x="5634589" y="3117238"/>
            <a:ext cx="3199742" cy="1558472"/>
            <a:chOff x="481875" y="1405675"/>
            <a:chExt cx="3199800" cy="1558500"/>
          </a:xfrm>
        </p:grpSpPr>
        <p:sp>
          <p:nvSpPr>
            <p:cNvPr id="1314" name="Google Shape;1314;p143"/>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43"/>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316" name="Google Shape;1316;p143"/>
          <p:cNvPicPr preferRelativeResize="0"/>
          <p:nvPr/>
        </p:nvPicPr>
        <p:blipFill>
          <a:blip r:embed="rId3">
            <a:alphaModFix/>
          </a:blip>
          <a:stretch>
            <a:fillRect/>
          </a:stretch>
        </p:blipFill>
        <p:spPr>
          <a:xfrm>
            <a:off x="2880275" y="1895000"/>
            <a:ext cx="2752527" cy="72090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0" name="Shape 1320"/>
        <p:cNvGrpSpPr/>
        <p:nvPr/>
      </p:nvGrpSpPr>
      <p:grpSpPr>
        <a:xfrm>
          <a:off x="0" y="0"/>
          <a:ext cx="0" cy="0"/>
          <a:chOff x="0" y="0"/>
          <a:chExt cx="0" cy="0"/>
        </a:xfrm>
      </p:grpSpPr>
      <p:sp>
        <p:nvSpPr>
          <p:cNvPr id="1321" name="Google Shape;1321;p144"/>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Two-Digit Numbers</a:t>
            </a:r>
            <a:endParaRPr b="0" sz="3000">
              <a:solidFill>
                <a:srgbClr val="595959"/>
              </a:solidFill>
              <a:latin typeface="Hepta Slab"/>
              <a:ea typeface="Hepta Slab"/>
              <a:cs typeface="Hepta Slab"/>
              <a:sym typeface="Hepta Slab"/>
            </a:endParaRPr>
          </a:p>
        </p:txBody>
      </p:sp>
      <p:sp>
        <p:nvSpPr>
          <p:cNvPr id="1322" name="Google Shape;1322;p1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323" name="Google Shape;1323;p144"/>
          <p:cNvGrpSpPr/>
          <p:nvPr/>
        </p:nvGrpSpPr>
        <p:grpSpPr>
          <a:xfrm rot="-466220">
            <a:off x="5634589" y="3117238"/>
            <a:ext cx="3199742" cy="1558472"/>
            <a:chOff x="481875" y="1405675"/>
            <a:chExt cx="3199800" cy="1558500"/>
          </a:xfrm>
        </p:grpSpPr>
        <p:sp>
          <p:nvSpPr>
            <p:cNvPr id="1324" name="Google Shape;1324;p144"/>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44"/>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326" name="Google Shape;1326;p144"/>
          <p:cNvPicPr preferRelativeResize="0"/>
          <p:nvPr/>
        </p:nvPicPr>
        <p:blipFill>
          <a:blip r:embed="rId3">
            <a:alphaModFix/>
          </a:blip>
          <a:stretch>
            <a:fillRect/>
          </a:stretch>
        </p:blipFill>
        <p:spPr>
          <a:xfrm>
            <a:off x="2880300" y="1849075"/>
            <a:ext cx="2752527" cy="7209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0" name="Shape 1330"/>
        <p:cNvGrpSpPr/>
        <p:nvPr/>
      </p:nvGrpSpPr>
      <p:grpSpPr>
        <a:xfrm>
          <a:off x="0" y="0"/>
          <a:ext cx="0" cy="0"/>
          <a:chOff x="0" y="0"/>
          <a:chExt cx="0" cy="0"/>
        </a:xfrm>
      </p:grpSpPr>
      <p:sp>
        <p:nvSpPr>
          <p:cNvPr id="1331" name="Google Shape;1331;p145"/>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Strategies to Subtract</a:t>
            </a:r>
            <a:endParaRPr b="0" sz="3400">
              <a:solidFill>
                <a:srgbClr val="595959"/>
              </a:solidFill>
              <a:latin typeface="Hepta Slab"/>
              <a:ea typeface="Hepta Slab"/>
              <a:cs typeface="Hepta Slab"/>
              <a:sym typeface="Hepta Slab"/>
            </a:endParaRPr>
          </a:p>
        </p:txBody>
      </p:sp>
      <p:sp>
        <p:nvSpPr>
          <p:cNvPr id="1332" name="Google Shape;1332;p1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33" name="Google Shape;1333;p145"/>
          <p:cNvSpPr txBox="1"/>
          <p:nvPr/>
        </p:nvSpPr>
        <p:spPr>
          <a:xfrm>
            <a:off x="532100" y="1487838"/>
            <a:ext cx="7875600" cy="6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Find the value of each difference in any way that makes sense to you.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Explain or show your reasoning.</a:t>
            </a:r>
            <a:endParaRPr sz="1700">
              <a:latin typeface="Quicksand"/>
              <a:ea typeface="Quicksand"/>
              <a:cs typeface="Quicksand"/>
              <a:sym typeface="Quicksand"/>
            </a:endParaRPr>
          </a:p>
        </p:txBody>
      </p:sp>
      <p:pic>
        <p:nvPicPr>
          <p:cNvPr id="1334" name="Google Shape;1334;p145"/>
          <p:cNvPicPr preferRelativeResize="0"/>
          <p:nvPr/>
        </p:nvPicPr>
        <p:blipFill>
          <a:blip r:embed="rId3">
            <a:alphaModFix/>
          </a:blip>
          <a:stretch>
            <a:fillRect/>
          </a:stretch>
        </p:blipFill>
        <p:spPr>
          <a:xfrm>
            <a:off x="410188" y="2536225"/>
            <a:ext cx="8293976" cy="37935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8" name="Shape 1338"/>
        <p:cNvGrpSpPr/>
        <p:nvPr/>
      </p:nvGrpSpPr>
      <p:grpSpPr>
        <a:xfrm>
          <a:off x="0" y="0"/>
          <a:ext cx="0" cy="0"/>
          <a:chOff x="0" y="0"/>
          <a:chExt cx="0" cy="0"/>
        </a:xfrm>
      </p:grpSpPr>
      <p:sp>
        <p:nvSpPr>
          <p:cNvPr id="1339" name="Google Shape;1339;p146"/>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Base-ten Drawings</a:t>
            </a:r>
            <a:endParaRPr b="0" sz="3000">
              <a:solidFill>
                <a:srgbClr val="595959"/>
              </a:solidFill>
              <a:latin typeface="Hepta Slab"/>
              <a:ea typeface="Hepta Slab"/>
              <a:cs typeface="Hepta Slab"/>
              <a:sym typeface="Hepta Slab"/>
            </a:endParaRPr>
          </a:p>
        </p:txBody>
      </p:sp>
      <p:sp>
        <p:nvSpPr>
          <p:cNvPr id="1340" name="Google Shape;1340;p1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41" name="Google Shape;1341;p146"/>
          <p:cNvSpPr txBox="1"/>
          <p:nvPr/>
        </p:nvSpPr>
        <p:spPr>
          <a:xfrm>
            <a:off x="602125" y="1520100"/>
            <a:ext cx="3435000" cy="255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Han used base-ten blocks to subtract   262 - 135.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A drawing of his work is shown.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Explain how Han used the blocks.</a:t>
            </a:r>
            <a:endParaRPr sz="1800">
              <a:latin typeface="Quicksand"/>
              <a:ea typeface="Quicksand"/>
              <a:cs typeface="Quicksand"/>
              <a:sym typeface="Quicksand"/>
            </a:endParaRPr>
          </a:p>
        </p:txBody>
      </p:sp>
      <p:pic>
        <p:nvPicPr>
          <p:cNvPr id="1342" name="Google Shape;1342;p146"/>
          <p:cNvPicPr preferRelativeResize="0"/>
          <p:nvPr/>
        </p:nvPicPr>
        <p:blipFill>
          <a:blip r:embed="rId3">
            <a:alphaModFix/>
          </a:blip>
          <a:stretch>
            <a:fillRect/>
          </a:stretch>
        </p:blipFill>
        <p:spPr>
          <a:xfrm>
            <a:off x="4281375" y="1158500"/>
            <a:ext cx="4008425" cy="3505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6" name="Shape 1346"/>
        <p:cNvGrpSpPr/>
        <p:nvPr/>
      </p:nvGrpSpPr>
      <p:grpSpPr>
        <a:xfrm>
          <a:off x="0" y="0"/>
          <a:ext cx="0" cy="0"/>
          <a:chOff x="0" y="0"/>
          <a:chExt cx="0" cy="0"/>
        </a:xfrm>
      </p:grpSpPr>
      <p:sp>
        <p:nvSpPr>
          <p:cNvPr id="1347" name="Google Shape;1347;p147"/>
          <p:cNvSpPr txBox="1"/>
          <p:nvPr>
            <p:ph type="ctrTitle"/>
          </p:nvPr>
        </p:nvSpPr>
        <p:spPr>
          <a:xfrm>
            <a:off x="4442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Base-ten Drawings</a:t>
            </a:r>
            <a:endParaRPr b="0" sz="3000">
              <a:solidFill>
                <a:srgbClr val="595959"/>
              </a:solidFill>
              <a:latin typeface="Hepta Slab"/>
              <a:ea typeface="Hepta Slab"/>
              <a:cs typeface="Hepta Slab"/>
              <a:sym typeface="Hepta Slab"/>
            </a:endParaRPr>
          </a:p>
        </p:txBody>
      </p:sp>
      <p:sp>
        <p:nvSpPr>
          <p:cNvPr id="1348" name="Google Shape;1348;p1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49" name="Google Shape;1349;p147"/>
          <p:cNvSpPr txBox="1"/>
          <p:nvPr/>
        </p:nvSpPr>
        <p:spPr>
          <a:xfrm>
            <a:off x="602125" y="992500"/>
            <a:ext cx="7772400" cy="46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Write each expression next to the matching diagram, then find the difference.</a:t>
            </a:r>
            <a:endParaRPr b="1" sz="1500">
              <a:latin typeface="Quicksand"/>
              <a:ea typeface="Quicksand"/>
              <a:cs typeface="Quicksand"/>
              <a:sym typeface="Quicksand"/>
            </a:endParaRPr>
          </a:p>
        </p:txBody>
      </p:sp>
      <p:pic>
        <p:nvPicPr>
          <p:cNvPr id="1350" name="Google Shape;1350;p147"/>
          <p:cNvPicPr preferRelativeResize="0"/>
          <p:nvPr/>
        </p:nvPicPr>
        <p:blipFill>
          <a:blip r:embed="rId3">
            <a:alphaModFix/>
          </a:blip>
          <a:stretch>
            <a:fillRect/>
          </a:stretch>
        </p:blipFill>
        <p:spPr>
          <a:xfrm>
            <a:off x="1236200" y="1971125"/>
            <a:ext cx="2066250" cy="1898725"/>
          </a:xfrm>
          <a:prstGeom prst="rect">
            <a:avLst/>
          </a:prstGeom>
          <a:noFill/>
          <a:ln cap="flat" cmpd="sng" w="19050">
            <a:solidFill>
              <a:schemeClr val="dk2"/>
            </a:solidFill>
            <a:prstDash val="solid"/>
            <a:round/>
            <a:headEnd len="sm" w="sm" type="none"/>
            <a:tailEnd len="sm" w="sm" type="none"/>
          </a:ln>
        </p:spPr>
      </p:pic>
      <p:pic>
        <p:nvPicPr>
          <p:cNvPr id="1351" name="Google Shape;1351;p147"/>
          <p:cNvPicPr preferRelativeResize="0"/>
          <p:nvPr/>
        </p:nvPicPr>
        <p:blipFill>
          <a:blip r:embed="rId4">
            <a:alphaModFix/>
          </a:blip>
          <a:stretch>
            <a:fillRect/>
          </a:stretch>
        </p:blipFill>
        <p:spPr>
          <a:xfrm>
            <a:off x="4051875" y="1658850"/>
            <a:ext cx="3764288" cy="2909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5" name="Shape 1355"/>
        <p:cNvGrpSpPr/>
        <p:nvPr/>
      </p:nvGrpSpPr>
      <p:grpSpPr>
        <a:xfrm>
          <a:off x="0" y="0"/>
          <a:ext cx="0" cy="0"/>
          <a:chOff x="0" y="0"/>
          <a:chExt cx="0" cy="0"/>
        </a:xfrm>
      </p:grpSpPr>
      <p:pic>
        <p:nvPicPr>
          <p:cNvPr id="1356" name="Google Shape;1356;p148"/>
          <p:cNvPicPr preferRelativeResize="0"/>
          <p:nvPr/>
        </p:nvPicPr>
        <p:blipFill>
          <a:blip r:embed="rId3">
            <a:alphaModFix/>
          </a:blip>
          <a:stretch>
            <a:fillRect/>
          </a:stretch>
        </p:blipFill>
        <p:spPr>
          <a:xfrm>
            <a:off x="4261239" y="3228476"/>
            <a:ext cx="1890300" cy="1188949"/>
          </a:xfrm>
          <a:prstGeom prst="rect">
            <a:avLst/>
          </a:prstGeom>
          <a:noFill/>
          <a:ln>
            <a:noFill/>
          </a:ln>
        </p:spPr>
      </p:pic>
      <p:sp>
        <p:nvSpPr>
          <p:cNvPr id="1357" name="Google Shape;1357;p148"/>
          <p:cNvSpPr txBox="1"/>
          <p:nvPr/>
        </p:nvSpPr>
        <p:spPr>
          <a:xfrm>
            <a:off x="6493600" y="2524000"/>
            <a:ext cx="17265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Quicksand"/>
                <a:ea typeface="Quicksand"/>
                <a:cs typeface="Quicksand"/>
                <a:sym typeface="Quicksand"/>
              </a:rPr>
              <a:t>Keep all these strategies we have shared today in mind as we learn new ways to show your reasoning around subtraction in the upcoming lessons.</a:t>
            </a:r>
            <a:endParaRPr sz="1100">
              <a:latin typeface="Quicksand"/>
              <a:ea typeface="Quicksand"/>
              <a:cs typeface="Quicksand"/>
              <a:sym typeface="Quicksand"/>
            </a:endParaRPr>
          </a:p>
        </p:txBody>
      </p:sp>
      <p:sp>
        <p:nvSpPr>
          <p:cNvPr id="1358" name="Google Shape;1358;p148"/>
          <p:cNvSpPr/>
          <p:nvPr/>
        </p:nvSpPr>
        <p:spPr>
          <a:xfrm flipH="1">
            <a:off x="931108" y="2700650"/>
            <a:ext cx="2640492" cy="184689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4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60" name="Google Shape;1360;p148"/>
          <p:cNvSpPr/>
          <p:nvPr/>
        </p:nvSpPr>
        <p:spPr>
          <a:xfrm>
            <a:off x="6151541" y="2364825"/>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48"/>
          <p:cNvSpPr txBox="1"/>
          <p:nvPr/>
        </p:nvSpPr>
        <p:spPr>
          <a:xfrm>
            <a:off x="1232488" y="2964775"/>
            <a:ext cx="20022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What is your favorite representation to use to subtract numbers?</a:t>
            </a:r>
            <a:endParaRPr b="1" sz="1300">
              <a:latin typeface="Quicksand"/>
              <a:ea typeface="Quicksand"/>
              <a:cs typeface="Quicksand"/>
              <a:sym typeface="Quicksand"/>
            </a:endParaRPr>
          </a:p>
        </p:txBody>
      </p:sp>
      <p:sp>
        <p:nvSpPr>
          <p:cNvPr id="1362" name="Google Shape;1362;p148"/>
          <p:cNvSpPr txBox="1"/>
          <p:nvPr/>
        </p:nvSpPr>
        <p:spPr>
          <a:xfrm>
            <a:off x="931100" y="522600"/>
            <a:ext cx="6766200" cy="49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Today we subtracted numbers using many different strategies. What is your favorite representation to use to subtract numbers?</a:t>
            </a:r>
            <a:endParaRPr>
              <a:latin typeface="Quicksand"/>
              <a:ea typeface="Quicksand"/>
              <a:cs typeface="Quicksand"/>
              <a:sym typeface="Quicksand"/>
            </a:endParaRPr>
          </a:p>
        </p:txBody>
      </p:sp>
      <p:sp>
        <p:nvSpPr>
          <p:cNvPr id="1363" name="Google Shape;1363;p148"/>
          <p:cNvSpPr/>
          <p:nvPr/>
        </p:nvSpPr>
        <p:spPr>
          <a:xfrm flipH="1">
            <a:off x="3251758" y="1255400"/>
            <a:ext cx="2640492" cy="184689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48"/>
          <p:cNvSpPr txBox="1"/>
          <p:nvPr/>
        </p:nvSpPr>
        <p:spPr>
          <a:xfrm>
            <a:off x="3644238" y="1384100"/>
            <a:ext cx="20022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Quicksand"/>
                <a:ea typeface="Quicksand"/>
                <a:cs typeface="Quicksand"/>
                <a:sym typeface="Quicksand"/>
              </a:rPr>
              <a:t>Does the way you subtract numbers or the representation you use change based on the numbers in the problem?</a:t>
            </a:r>
            <a:endParaRPr b="1" sz="1100">
              <a:latin typeface="Quicksand"/>
              <a:ea typeface="Quicksand"/>
              <a:cs typeface="Quicksand"/>
              <a:sym typeface="Quicksan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68" name="Shape 1368"/>
        <p:cNvGrpSpPr/>
        <p:nvPr/>
      </p:nvGrpSpPr>
      <p:grpSpPr>
        <a:xfrm>
          <a:off x="0" y="0"/>
          <a:ext cx="0" cy="0"/>
          <a:chOff x="0" y="0"/>
          <a:chExt cx="0" cy="0"/>
        </a:xfrm>
      </p:grpSpPr>
      <p:sp>
        <p:nvSpPr>
          <p:cNvPr id="1369" name="Google Shape;1369;p149"/>
          <p:cNvSpPr txBox="1"/>
          <p:nvPr>
            <p:ph type="ctrTitle"/>
          </p:nvPr>
        </p:nvSpPr>
        <p:spPr>
          <a:xfrm>
            <a:off x="693975" y="1464225"/>
            <a:ext cx="75591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Introduction to Subtraction Algorithms (Part 1)</a:t>
            </a:r>
            <a:endParaRPr sz="4400">
              <a:latin typeface="Hepta Slab"/>
              <a:ea typeface="Hepta Slab"/>
              <a:cs typeface="Hepta Slab"/>
              <a:sym typeface="Hepta Slab"/>
            </a:endParaRPr>
          </a:p>
        </p:txBody>
      </p:sp>
      <p:sp>
        <p:nvSpPr>
          <p:cNvPr id="1370" name="Google Shape;1370;p149"/>
          <p:cNvSpPr txBox="1"/>
          <p:nvPr/>
        </p:nvSpPr>
        <p:spPr>
          <a:xfrm>
            <a:off x="3405525" y="29063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 new way to subtract.</a:t>
            </a:r>
            <a:endParaRPr>
              <a:latin typeface="Quicksand"/>
              <a:ea typeface="Quicksand"/>
              <a:cs typeface="Quicksand"/>
              <a:sym typeface="Quicksand"/>
            </a:endParaRPr>
          </a:p>
        </p:txBody>
      </p:sp>
      <p:sp>
        <p:nvSpPr>
          <p:cNvPr id="1371" name="Google Shape;1371;p149"/>
          <p:cNvSpPr/>
          <p:nvPr/>
        </p:nvSpPr>
        <p:spPr>
          <a:xfrm>
            <a:off x="2878077" y="29063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4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1373" name="Google Shape;1373;p149"/>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77" name="Shape 1377"/>
        <p:cNvGrpSpPr/>
        <p:nvPr/>
      </p:nvGrpSpPr>
      <p:grpSpPr>
        <a:xfrm>
          <a:off x="0" y="0"/>
          <a:ext cx="0" cy="0"/>
          <a:chOff x="0" y="0"/>
          <a:chExt cx="0" cy="0"/>
        </a:xfrm>
      </p:grpSpPr>
      <p:sp>
        <p:nvSpPr>
          <p:cNvPr id="1378" name="Google Shape;1378;p150"/>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Subtraction Strategies</a:t>
            </a:r>
            <a:endParaRPr b="0" sz="2800">
              <a:solidFill>
                <a:srgbClr val="595959"/>
              </a:solidFill>
              <a:latin typeface="Hepta Slab"/>
              <a:ea typeface="Hepta Slab"/>
              <a:cs typeface="Hepta Slab"/>
              <a:sym typeface="Hepta Slab"/>
            </a:endParaRPr>
          </a:p>
        </p:txBody>
      </p:sp>
      <p:sp>
        <p:nvSpPr>
          <p:cNvPr id="1379" name="Google Shape;1379;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grpSp>
        <p:nvGrpSpPr>
          <p:cNvPr id="1380" name="Google Shape;1380;p150"/>
          <p:cNvGrpSpPr/>
          <p:nvPr/>
        </p:nvGrpSpPr>
        <p:grpSpPr>
          <a:xfrm rot="-466220">
            <a:off x="5634589" y="3117238"/>
            <a:ext cx="3199742" cy="1558472"/>
            <a:chOff x="481875" y="1405675"/>
            <a:chExt cx="3199800" cy="1558500"/>
          </a:xfrm>
        </p:grpSpPr>
        <p:sp>
          <p:nvSpPr>
            <p:cNvPr id="1381" name="Google Shape;1381;p150"/>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50"/>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383" name="Google Shape;1383;p150"/>
          <p:cNvPicPr preferRelativeResize="0"/>
          <p:nvPr/>
        </p:nvPicPr>
        <p:blipFill>
          <a:blip r:embed="rId3">
            <a:alphaModFix/>
          </a:blip>
          <a:stretch>
            <a:fillRect/>
          </a:stretch>
        </p:blipFill>
        <p:spPr>
          <a:xfrm>
            <a:off x="3175125" y="1869650"/>
            <a:ext cx="2368800" cy="62040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7" name="Shape 1387"/>
        <p:cNvGrpSpPr/>
        <p:nvPr/>
      </p:nvGrpSpPr>
      <p:grpSpPr>
        <a:xfrm>
          <a:off x="0" y="0"/>
          <a:ext cx="0" cy="0"/>
          <a:chOff x="0" y="0"/>
          <a:chExt cx="0" cy="0"/>
        </a:xfrm>
      </p:grpSpPr>
      <p:sp>
        <p:nvSpPr>
          <p:cNvPr id="1388" name="Google Shape;1388;p151"/>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Subtraction Strategies</a:t>
            </a:r>
            <a:endParaRPr b="0" sz="2800">
              <a:solidFill>
                <a:srgbClr val="595959"/>
              </a:solidFill>
              <a:latin typeface="Hepta Slab"/>
              <a:ea typeface="Hepta Slab"/>
              <a:cs typeface="Hepta Slab"/>
              <a:sym typeface="Hepta Slab"/>
            </a:endParaRPr>
          </a:p>
        </p:txBody>
      </p:sp>
      <p:sp>
        <p:nvSpPr>
          <p:cNvPr id="1389" name="Google Shape;1389;p1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grpSp>
        <p:nvGrpSpPr>
          <p:cNvPr id="1390" name="Google Shape;1390;p151"/>
          <p:cNvGrpSpPr/>
          <p:nvPr/>
        </p:nvGrpSpPr>
        <p:grpSpPr>
          <a:xfrm rot="-466220">
            <a:off x="5634589" y="3117238"/>
            <a:ext cx="3199742" cy="1558472"/>
            <a:chOff x="481875" y="1405675"/>
            <a:chExt cx="3199800" cy="1558500"/>
          </a:xfrm>
        </p:grpSpPr>
        <p:sp>
          <p:nvSpPr>
            <p:cNvPr id="1391" name="Google Shape;1391;p151"/>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51"/>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393" name="Google Shape;1393;p151"/>
          <p:cNvPicPr preferRelativeResize="0"/>
          <p:nvPr/>
        </p:nvPicPr>
        <p:blipFill>
          <a:blip r:embed="rId3">
            <a:alphaModFix/>
          </a:blip>
          <a:stretch>
            <a:fillRect/>
          </a:stretch>
        </p:blipFill>
        <p:spPr>
          <a:xfrm>
            <a:off x="2967125" y="1674700"/>
            <a:ext cx="2733250" cy="715850"/>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97" name="Shape 1397"/>
        <p:cNvGrpSpPr/>
        <p:nvPr/>
      </p:nvGrpSpPr>
      <p:grpSpPr>
        <a:xfrm>
          <a:off x="0" y="0"/>
          <a:ext cx="0" cy="0"/>
          <a:chOff x="0" y="0"/>
          <a:chExt cx="0" cy="0"/>
        </a:xfrm>
      </p:grpSpPr>
      <p:sp>
        <p:nvSpPr>
          <p:cNvPr id="1398" name="Google Shape;1398;p152"/>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Subtraction Strategies</a:t>
            </a:r>
            <a:endParaRPr b="0" sz="2800">
              <a:solidFill>
                <a:srgbClr val="595959"/>
              </a:solidFill>
              <a:latin typeface="Hepta Slab"/>
              <a:ea typeface="Hepta Slab"/>
              <a:cs typeface="Hepta Slab"/>
              <a:sym typeface="Hepta Slab"/>
            </a:endParaRPr>
          </a:p>
        </p:txBody>
      </p:sp>
      <p:sp>
        <p:nvSpPr>
          <p:cNvPr id="1399" name="Google Shape;1399;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grpSp>
        <p:nvGrpSpPr>
          <p:cNvPr id="1400" name="Google Shape;1400;p152"/>
          <p:cNvGrpSpPr/>
          <p:nvPr/>
        </p:nvGrpSpPr>
        <p:grpSpPr>
          <a:xfrm rot="-466220">
            <a:off x="5634589" y="3117238"/>
            <a:ext cx="3199742" cy="1558472"/>
            <a:chOff x="481875" y="1405675"/>
            <a:chExt cx="3199800" cy="1558500"/>
          </a:xfrm>
        </p:grpSpPr>
        <p:sp>
          <p:nvSpPr>
            <p:cNvPr id="1401" name="Google Shape;1401;p152"/>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52"/>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403" name="Google Shape;1403;p152"/>
          <p:cNvPicPr preferRelativeResize="0"/>
          <p:nvPr/>
        </p:nvPicPr>
        <p:blipFill>
          <a:blip r:embed="rId3">
            <a:alphaModFix/>
          </a:blip>
          <a:stretch>
            <a:fillRect/>
          </a:stretch>
        </p:blipFill>
        <p:spPr>
          <a:xfrm>
            <a:off x="2985750" y="1697625"/>
            <a:ext cx="2558175" cy="670000"/>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07" name="Shape 1407"/>
        <p:cNvGrpSpPr/>
        <p:nvPr/>
      </p:nvGrpSpPr>
      <p:grpSpPr>
        <a:xfrm>
          <a:off x="0" y="0"/>
          <a:ext cx="0" cy="0"/>
          <a:chOff x="0" y="0"/>
          <a:chExt cx="0" cy="0"/>
        </a:xfrm>
      </p:grpSpPr>
      <p:sp>
        <p:nvSpPr>
          <p:cNvPr id="1408" name="Google Shape;1408;p153"/>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Subtraction Strategies</a:t>
            </a:r>
            <a:endParaRPr b="0" sz="2800">
              <a:solidFill>
                <a:srgbClr val="595959"/>
              </a:solidFill>
              <a:latin typeface="Hepta Slab"/>
              <a:ea typeface="Hepta Slab"/>
              <a:cs typeface="Hepta Slab"/>
              <a:sym typeface="Hepta Slab"/>
            </a:endParaRPr>
          </a:p>
        </p:txBody>
      </p:sp>
      <p:sp>
        <p:nvSpPr>
          <p:cNvPr id="1409" name="Google Shape;1409;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grpSp>
        <p:nvGrpSpPr>
          <p:cNvPr id="1410" name="Google Shape;1410;p153"/>
          <p:cNvGrpSpPr/>
          <p:nvPr/>
        </p:nvGrpSpPr>
        <p:grpSpPr>
          <a:xfrm rot="-466220">
            <a:off x="5634589" y="3117238"/>
            <a:ext cx="3199742" cy="1558472"/>
            <a:chOff x="481875" y="1405675"/>
            <a:chExt cx="3199800" cy="1558500"/>
          </a:xfrm>
        </p:grpSpPr>
        <p:sp>
          <p:nvSpPr>
            <p:cNvPr id="1411" name="Google Shape;1411;p153"/>
            <p:cNvSpPr/>
            <p:nvPr/>
          </p:nvSpPr>
          <p:spPr>
            <a:xfrm>
              <a:off x="481875" y="1405675"/>
              <a:ext cx="3199800" cy="1558500"/>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53"/>
            <p:cNvSpPr txBox="1"/>
            <p:nvPr/>
          </p:nvSpPr>
          <p:spPr>
            <a:xfrm>
              <a:off x="807375" y="1806175"/>
              <a:ext cx="2548800" cy="75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Find the value of each expression mentally.</a:t>
              </a:r>
              <a:endParaRPr sz="1600">
                <a:latin typeface="Livvic"/>
                <a:ea typeface="Livvic"/>
                <a:cs typeface="Livvic"/>
                <a:sym typeface="Livvic"/>
              </a:endParaRPr>
            </a:p>
          </p:txBody>
        </p:sp>
      </p:grpSp>
      <p:pic>
        <p:nvPicPr>
          <p:cNvPr id="1413" name="Google Shape;1413;p153"/>
          <p:cNvPicPr preferRelativeResize="0"/>
          <p:nvPr/>
        </p:nvPicPr>
        <p:blipFill>
          <a:blip r:embed="rId3">
            <a:alphaModFix/>
          </a:blip>
          <a:stretch>
            <a:fillRect/>
          </a:stretch>
        </p:blipFill>
        <p:spPr>
          <a:xfrm>
            <a:off x="2673725" y="1631300"/>
            <a:ext cx="3213000" cy="8415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17" name="Shape 1417"/>
        <p:cNvGrpSpPr/>
        <p:nvPr/>
      </p:nvGrpSpPr>
      <p:grpSpPr>
        <a:xfrm>
          <a:off x="0" y="0"/>
          <a:ext cx="0" cy="0"/>
          <a:chOff x="0" y="0"/>
          <a:chExt cx="0" cy="0"/>
        </a:xfrm>
      </p:grpSpPr>
      <p:sp>
        <p:nvSpPr>
          <p:cNvPr id="1418" name="Google Shape;1418;p154"/>
          <p:cNvSpPr txBox="1"/>
          <p:nvPr>
            <p:ph type="ctrTitle"/>
          </p:nvPr>
        </p:nvSpPr>
        <p:spPr>
          <a:xfrm>
            <a:off x="530950"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From Drawings to an Algorithm</a:t>
            </a:r>
            <a:endParaRPr b="0" sz="3000">
              <a:solidFill>
                <a:srgbClr val="595959"/>
              </a:solidFill>
              <a:latin typeface="Hepta Slab"/>
              <a:ea typeface="Hepta Slab"/>
              <a:cs typeface="Hepta Slab"/>
              <a:sym typeface="Hepta Slab"/>
            </a:endParaRPr>
          </a:p>
        </p:txBody>
      </p:sp>
      <p:sp>
        <p:nvSpPr>
          <p:cNvPr id="1419" name="Google Shape;1419;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20" name="Google Shape;1420;p154"/>
          <p:cNvSpPr txBox="1"/>
          <p:nvPr/>
        </p:nvSpPr>
        <p:spPr>
          <a:xfrm>
            <a:off x="4510950" y="1197775"/>
            <a:ext cx="4100400" cy="331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sz="2000">
                <a:latin typeface="Quicksand"/>
                <a:ea typeface="Quicksand"/>
                <a:cs typeface="Quicksand"/>
                <a:sym typeface="Quicksand"/>
              </a:rPr>
              <a:t>1. Explain how Kiran’s algorithm starts.</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2. Explain how Kiran recorded the decomposition of the ten into more ones.</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3. Finish Kiran’s work.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p:txBody>
      </p:sp>
      <p:pic>
        <p:nvPicPr>
          <p:cNvPr id="1421" name="Google Shape;1421;p154"/>
          <p:cNvPicPr preferRelativeResize="0"/>
          <p:nvPr/>
        </p:nvPicPr>
        <p:blipFill>
          <a:blip r:embed="rId3">
            <a:alphaModFix/>
          </a:blip>
          <a:stretch>
            <a:fillRect/>
          </a:stretch>
        </p:blipFill>
        <p:spPr>
          <a:xfrm>
            <a:off x="530950" y="1894896"/>
            <a:ext cx="3848100" cy="1066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25" name="Shape 1425"/>
        <p:cNvGrpSpPr/>
        <p:nvPr/>
      </p:nvGrpSpPr>
      <p:grpSpPr>
        <a:xfrm>
          <a:off x="0" y="0"/>
          <a:ext cx="0" cy="0"/>
          <a:chOff x="0" y="0"/>
          <a:chExt cx="0" cy="0"/>
        </a:xfrm>
      </p:grpSpPr>
      <p:sp>
        <p:nvSpPr>
          <p:cNvPr id="1426" name="Google Shape;1426;p155"/>
          <p:cNvSpPr txBox="1"/>
          <p:nvPr>
            <p:ph type="ctrTitle"/>
          </p:nvPr>
        </p:nvSpPr>
        <p:spPr>
          <a:xfrm>
            <a:off x="404800" y="306225"/>
            <a:ext cx="7772400" cy="65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Card Sort: Diagrams and Algorithms</a:t>
            </a:r>
            <a:endParaRPr b="0" sz="2600">
              <a:solidFill>
                <a:srgbClr val="595959"/>
              </a:solidFill>
              <a:latin typeface="Hepta Slab"/>
              <a:ea typeface="Hepta Slab"/>
              <a:cs typeface="Hepta Slab"/>
              <a:sym typeface="Hepta Slab"/>
            </a:endParaRPr>
          </a:p>
        </p:txBody>
      </p:sp>
      <p:sp>
        <p:nvSpPr>
          <p:cNvPr id="1427" name="Google Shape;1427;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28" name="Google Shape;1428;p155"/>
          <p:cNvSpPr txBox="1"/>
          <p:nvPr/>
        </p:nvSpPr>
        <p:spPr>
          <a:xfrm>
            <a:off x="665225" y="1008525"/>
            <a:ext cx="7288800" cy="55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Your teacher will give you a set of cards. Match each diagram with an algorithm. </a:t>
            </a:r>
            <a:endParaRPr b="1">
              <a:latin typeface="Quicksand"/>
              <a:ea typeface="Quicksand"/>
              <a:cs typeface="Quicksand"/>
              <a:sym typeface="Quicksand"/>
            </a:endParaRPr>
          </a:p>
        </p:txBody>
      </p:sp>
      <p:pic>
        <p:nvPicPr>
          <p:cNvPr id="1429" name="Google Shape;1429;p155"/>
          <p:cNvPicPr preferRelativeResize="0"/>
          <p:nvPr/>
        </p:nvPicPr>
        <p:blipFill>
          <a:blip r:embed="rId3">
            <a:alphaModFix/>
          </a:blip>
          <a:stretch>
            <a:fillRect/>
          </a:stretch>
        </p:blipFill>
        <p:spPr>
          <a:xfrm>
            <a:off x="2811250" y="1454225"/>
            <a:ext cx="3652588" cy="32709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3" name="Shape 1433"/>
        <p:cNvGrpSpPr/>
        <p:nvPr/>
      </p:nvGrpSpPr>
      <p:grpSpPr>
        <a:xfrm>
          <a:off x="0" y="0"/>
          <a:ext cx="0" cy="0"/>
          <a:chOff x="0" y="0"/>
          <a:chExt cx="0" cy="0"/>
        </a:xfrm>
      </p:grpSpPr>
      <p:pic>
        <p:nvPicPr>
          <p:cNvPr id="1434" name="Google Shape;1434;p156"/>
          <p:cNvPicPr preferRelativeResize="0"/>
          <p:nvPr/>
        </p:nvPicPr>
        <p:blipFill>
          <a:blip r:embed="rId3">
            <a:alphaModFix/>
          </a:blip>
          <a:stretch>
            <a:fillRect/>
          </a:stretch>
        </p:blipFill>
        <p:spPr>
          <a:xfrm>
            <a:off x="1822425" y="3034378"/>
            <a:ext cx="2436200" cy="1532300"/>
          </a:xfrm>
          <a:prstGeom prst="rect">
            <a:avLst/>
          </a:prstGeom>
          <a:noFill/>
          <a:ln>
            <a:noFill/>
          </a:ln>
        </p:spPr>
      </p:pic>
      <p:sp>
        <p:nvSpPr>
          <p:cNvPr id="1435" name="Google Shape;1435;p156"/>
          <p:cNvSpPr/>
          <p:nvPr/>
        </p:nvSpPr>
        <p:spPr>
          <a:xfrm>
            <a:off x="4338200" y="2041350"/>
            <a:ext cx="3999083" cy="21469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56"/>
          <p:cNvSpPr txBox="1"/>
          <p:nvPr/>
        </p:nvSpPr>
        <p:spPr>
          <a:xfrm>
            <a:off x="4962775" y="2250275"/>
            <a:ext cx="2661600" cy="148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Today we learned an algorithm for subtraction. How is this algorithm similar to the algorithm we used for addition? How is it different?</a:t>
            </a:r>
            <a:endParaRPr b="1">
              <a:latin typeface="Quicksand"/>
              <a:ea typeface="Quicksand"/>
              <a:cs typeface="Quicksand"/>
              <a:sym typeface="Quicksand"/>
            </a:endParaRPr>
          </a:p>
        </p:txBody>
      </p:sp>
      <p:sp>
        <p:nvSpPr>
          <p:cNvPr id="1437" name="Google Shape;1437;p15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438" name="Google Shape;1438;p156"/>
          <p:cNvPicPr preferRelativeResize="0"/>
          <p:nvPr/>
        </p:nvPicPr>
        <p:blipFill>
          <a:blip r:embed="rId4">
            <a:alphaModFix/>
          </a:blip>
          <a:stretch>
            <a:fillRect/>
          </a:stretch>
        </p:blipFill>
        <p:spPr>
          <a:xfrm>
            <a:off x="1533700" y="694300"/>
            <a:ext cx="5700525" cy="1197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442" name="Shape 1442"/>
        <p:cNvGrpSpPr/>
        <p:nvPr/>
      </p:nvGrpSpPr>
      <p:grpSpPr>
        <a:xfrm>
          <a:off x="0" y="0"/>
          <a:ext cx="0" cy="0"/>
          <a:chOff x="0" y="0"/>
          <a:chExt cx="0" cy="0"/>
        </a:xfrm>
      </p:grpSpPr>
      <p:sp>
        <p:nvSpPr>
          <p:cNvPr id="1443" name="Google Shape;1443;p157"/>
          <p:cNvSpPr txBox="1"/>
          <p:nvPr>
            <p:ph type="ctrTitle"/>
          </p:nvPr>
        </p:nvSpPr>
        <p:spPr>
          <a:xfrm>
            <a:off x="793575" y="1521925"/>
            <a:ext cx="73956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Introduction to Subtraction Algorithms (Part 2) </a:t>
            </a:r>
            <a:endParaRPr sz="4400">
              <a:solidFill>
                <a:srgbClr val="434343"/>
              </a:solidFill>
              <a:latin typeface="Hepta Slab"/>
              <a:ea typeface="Hepta Slab"/>
              <a:cs typeface="Hepta Slab"/>
              <a:sym typeface="Hepta Slab"/>
            </a:endParaRPr>
          </a:p>
        </p:txBody>
      </p:sp>
      <p:sp>
        <p:nvSpPr>
          <p:cNvPr id="1444" name="Google Shape;1444;p157"/>
          <p:cNvSpPr txBox="1"/>
          <p:nvPr/>
        </p:nvSpPr>
        <p:spPr>
          <a:xfrm>
            <a:off x="2607675" y="3141025"/>
            <a:ext cx="47412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more about our first subtraction algorithm.</a:t>
            </a:r>
            <a:endParaRPr>
              <a:latin typeface="Quicksand"/>
              <a:ea typeface="Quicksand"/>
              <a:cs typeface="Quicksand"/>
              <a:sym typeface="Quicksand"/>
            </a:endParaRPr>
          </a:p>
        </p:txBody>
      </p:sp>
      <p:sp>
        <p:nvSpPr>
          <p:cNvPr id="1445" name="Google Shape;1445;p157"/>
          <p:cNvSpPr/>
          <p:nvPr/>
        </p:nvSpPr>
        <p:spPr>
          <a:xfrm>
            <a:off x="2138252" y="31410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5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2.NBT.B.7, 3.NBT.A.2</a:t>
            </a:r>
            <a:endParaRPr sz="1100">
              <a:latin typeface="Quicksand"/>
              <a:ea typeface="Quicksand"/>
              <a:cs typeface="Quicksand"/>
              <a:sym typeface="Quicksand"/>
            </a:endParaRPr>
          </a:p>
        </p:txBody>
      </p:sp>
      <p:sp>
        <p:nvSpPr>
          <p:cNvPr id="1447" name="Google Shape;1447;p15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51" name="Shape 1451"/>
        <p:cNvGrpSpPr/>
        <p:nvPr/>
      </p:nvGrpSpPr>
      <p:grpSpPr>
        <a:xfrm>
          <a:off x="0" y="0"/>
          <a:ext cx="0" cy="0"/>
          <a:chOff x="0" y="0"/>
          <a:chExt cx="0" cy="0"/>
        </a:xfrm>
      </p:grpSpPr>
      <p:sp>
        <p:nvSpPr>
          <p:cNvPr id="1452" name="Google Shape;1452;p158"/>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Does It Commute?</a:t>
            </a:r>
            <a:endParaRPr b="0" sz="3000">
              <a:solidFill>
                <a:srgbClr val="595959"/>
              </a:solidFill>
              <a:latin typeface="Hepta Slab"/>
              <a:ea typeface="Hepta Slab"/>
              <a:cs typeface="Hepta Slab"/>
              <a:sym typeface="Hepta Slab"/>
            </a:endParaRPr>
          </a:p>
        </p:txBody>
      </p:sp>
      <p:sp>
        <p:nvSpPr>
          <p:cNvPr id="1453" name="Google Shape;1453;p15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54" name="Google Shape;1454;p158"/>
          <p:cNvGrpSpPr/>
          <p:nvPr/>
        </p:nvGrpSpPr>
        <p:grpSpPr>
          <a:xfrm rot="-801400">
            <a:off x="550911" y="1697856"/>
            <a:ext cx="2343045" cy="950026"/>
            <a:chOff x="522450" y="1769275"/>
            <a:chExt cx="2343168" cy="950076"/>
          </a:xfrm>
        </p:grpSpPr>
        <p:sp>
          <p:nvSpPr>
            <p:cNvPr id="1455" name="Google Shape;1455;p15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5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1457" name="Google Shape;1457;p158"/>
          <p:cNvGrpSpPr/>
          <p:nvPr/>
        </p:nvGrpSpPr>
        <p:grpSpPr>
          <a:xfrm rot="862269">
            <a:off x="6307145" y="1914664"/>
            <a:ext cx="2343148" cy="950068"/>
            <a:chOff x="522450" y="1769275"/>
            <a:chExt cx="2343168" cy="950076"/>
          </a:xfrm>
        </p:grpSpPr>
        <p:sp>
          <p:nvSpPr>
            <p:cNvPr id="1458" name="Google Shape;1458;p15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15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460" name="Google Shape;1460;p158"/>
          <p:cNvPicPr preferRelativeResize="0"/>
          <p:nvPr/>
        </p:nvPicPr>
        <p:blipFill>
          <a:blip r:embed="rId3">
            <a:alphaModFix/>
          </a:blip>
          <a:stretch>
            <a:fillRect/>
          </a:stretch>
        </p:blipFill>
        <p:spPr>
          <a:xfrm>
            <a:off x="2972000" y="2303231"/>
            <a:ext cx="3319775" cy="537025"/>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64" name="Shape 1464"/>
        <p:cNvGrpSpPr/>
        <p:nvPr/>
      </p:nvGrpSpPr>
      <p:grpSpPr>
        <a:xfrm>
          <a:off x="0" y="0"/>
          <a:ext cx="0" cy="0"/>
          <a:chOff x="0" y="0"/>
          <a:chExt cx="0" cy="0"/>
        </a:xfrm>
      </p:grpSpPr>
      <p:sp>
        <p:nvSpPr>
          <p:cNvPr id="1465" name="Google Shape;1465;p159"/>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Does It Commute?</a:t>
            </a:r>
            <a:endParaRPr b="0" sz="3000">
              <a:solidFill>
                <a:srgbClr val="595959"/>
              </a:solidFill>
              <a:latin typeface="Hepta Slab"/>
              <a:ea typeface="Hepta Slab"/>
              <a:cs typeface="Hepta Slab"/>
              <a:sym typeface="Hepta Slab"/>
            </a:endParaRPr>
          </a:p>
        </p:txBody>
      </p:sp>
      <p:sp>
        <p:nvSpPr>
          <p:cNvPr id="1466" name="Google Shape;1466;p1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67" name="Google Shape;1467;p159"/>
          <p:cNvGrpSpPr/>
          <p:nvPr/>
        </p:nvGrpSpPr>
        <p:grpSpPr>
          <a:xfrm rot="-801400">
            <a:off x="550911" y="1697856"/>
            <a:ext cx="2343045" cy="950026"/>
            <a:chOff x="522450" y="1769275"/>
            <a:chExt cx="2343168" cy="950076"/>
          </a:xfrm>
        </p:grpSpPr>
        <p:sp>
          <p:nvSpPr>
            <p:cNvPr id="1468" name="Google Shape;1468;p15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5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1470" name="Google Shape;1470;p159"/>
          <p:cNvGrpSpPr/>
          <p:nvPr/>
        </p:nvGrpSpPr>
        <p:grpSpPr>
          <a:xfrm rot="862269">
            <a:off x="6307145" y="1914664"/>
            <a:ext cx="2343148" cy="950068"/>
            <a:chOff x="522450" y="1769275"/>
            <a:chExt cx="2343168" cy="950076"/>
          </a:xfrm>
        </p:grpSpPr>
        <p:sp>
          <p:nvSpPr>
            <p:cNvPr id="1471" name="Google Shape;1471;p15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5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473" name="Google Shape;1473;p159"/>
          <p:cNvPicPr preferRelativeResize="0"/>
          <p:nvPr/>
        </p:nvPicPr>
        <p:blipFill>
          <a:blip r:embed="rId3">
            <a:alphaModFix/>
          </a:blip>
          <a:stretch>
            <a:fillRect/>
          </a:stretch>
        </p:blipFill>
        <p:spPr>
          <a:xfrm>
            <a:off x="2650675" y="2615525"/>
            <a:ext cx="3989025" cy="397100"/>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77" name="Shape 1477"/>
        <p:cNvGrpSpPr/>
        <p:nvPr/>
      </p:nvGrpSpPr>
      <p:grpSpPr>
        <a:xfrm>
          <a:off x="0" y="0"/>
          <a:ext cx="0" cy="0"/>
          <a:chOff x="0" y="0"/>
          <a:chExt cx="0" cy="0"/>
        </a:xfrm>
      </p:grpSpPr>
      <p:sp>
        <p:nvSpPr>
          <p:cNvPr id="1478" name="Google Shape;1478;p160"/>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Does It Commute?</a:t>
            </a:r>
            <a:endParaRPr b="0" sz="3000">
              <a:solidFill>
                <a:srgbClr val="595959"/>
              </a:solidFill>
              <a:latin typeface="Hepta Slab"/>
              <a:ea typeface="Hepta Slab"/>
              <a:cs typeface="Hepta Slab"/>
              <a:sym typeface="Hepta Slab"/>
            </a:endParaRPr>
          </a:p>
        </p:txBody>
      </p:sp>
      <p:sp>
        <p:nvSpPr>
          <p:cNvPr id="1479" name="Google Shape;1479;p1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80" name="Google Shape;1480;p160"/>
          <p:cNvGrpSpPr/>
          <p:nvPr/>
        </p:nvGrpSpPr>
        <p:grpSpPr>
          <a:xfrm rot="-801400">
            <a:off x="550911" y="1697856"/>
            <a:ext cx="2343045" cy="950026"/>
            <a:chOff x="522450" y="1769275"/>
            <a:chExt cx="2343168" cy="950076"/>
          </a:xfrm>
        </p:grpSpPr>
        <p:sp>
          <p:nvSpPr>
            <p:cNvPr id="1481" name="Google Shape;1481;p16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6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it statement true or false?</a:t>
              </a:r>
              <a:endParaRPr/>
            </a:p>
          </p:txBody>
        </p:sp>
      </p:grpSp>
      <p:grpSp>
        <p:nvGrpSpPr>
          <p:cNvPr id="1483" name="Google Shape;1483;p160"/>
          <p:cNvGrpSpPr/>
          <p:nvPr/>
        </p:nvGrpSpPr>
        <p:grpSpPr>
          <a:xfrm rot="862269">
            <a:off x="6307145" y="1914664"/>
            <a:ext cx="2343148" cy="950068"/>
            <a:chOff x="522450" y="1769275"/>
            <a:chExt cx="2343168" cy="950076"/>
          </a:xfrm>
        </p:grpSpPr>
        <p:sp>
          <p:nvSpPr>
            <p:cNvPr id="1484" name="Google Shape;1484;p16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6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486" name="Google Shape;1486;p160"/>
          <p:cNvPicPr preferRelativeResize="0"/>
          <p:nvPr/>
        </p:nvPicPr>
        <p:blipFill>
          <a:blip r:embed="rId3">
            <a:alphaModFix/>
          </a:blip>
          <a:stretch>
            <a:fillRect/>
          </a:stretch>
        </p:blipFill>
        <p:spPr>
          <a:xfrm>
            <a:off x="2018788" y="2905675"/>
            <a:ext cx="5106425" cy="508325"/>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0" name="Shape 1490"/>
        <p:cNvGrpSpPr/>
        <p:nvPr/>
      </p:nvGrpSpPr>
      <p:grpSpPr>
        <a:xfrm>
          <a:off x="0" y="0"/>
          <a:ext cx="0" cy="0"/>
          <a:chOff x="0" y="0"/>
          <a:chExt cx="0" cy="0"/>
        </a:xfrm>
      </p:grpSpPr>
      <p:sp>
        <p:nvSpPr>
          <p:cNvPr id="1491" name="Google Shape;1491;p161"/>
          <p:cNvSpPr txBox="1"/>
          <p:nvPr>
            <p:ph type="ctrTitle"/>
          </p:nvPr>
        </p:nvSpPr>
        <p:spPr>
          <a:xfrm>
            <a:off x="268325" y="5575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Revise Subtraction Work</a:t>
            </a:r>
            <a:endParaRPr b="0" sz="3000">
              <a:solidFill>
                <a:srgbClr val="595959"/>
              </a:solidFill>
              <a:latin typeface="Hepta Slab"/>
              <a:ea typeface="Hepta Slab"/>
              <a:cs typeface="Hepta Slab"/>
              <a:sym typeface="Hepta Slab"/>
            </a:endParaRPr>
          </a:p>
        </p:txBody>
      </p:sp>
      <p:sp>
        <p:nvSpPr>
          <p:cNvPr id="1492" name="Google Shape;1492;p1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93" name="Google Shape;1493;p161"/>
          <p:cNvPicPr preferRelativeResize="0"/>
          <p:nvPr/>
        </p:nvPicPr>
        <p:blipFill>
          <a:blip r:embed="rId3">
            <a:alphaModFix/>
          </a:blip>
          <a:stretch>
            <a:fillRect/>
          </a:stretch>
        </p:blipFill>
        <p:spPr>
          <a:xfrm>
            <a:off x="638350" y="2088547"/>
            <a:ext cx="3724275" cy="1047750"/>
          </a:xfrm>
          <a:prstGeom prst="rect">
            <a:avLst/>
          </a:prstGeom>
          <a:noFill/>
          <a:ln cap="flat" cmpd="sng" w="19050">
            <a:solidFill>
              <a:schemeClr val="dk2"/>
            </a:solidFill>
            <a:prstDash val="solid"/>
            <a:round/>
            <a:headEnd len="sm" w="sm" type="none"/>
            <a:tailEnd len="sm" w="sm" type="none"/>
          </a:ln>
        </p:spPr>
      </p:pic>
      <p:sp>
        <p:nvSpPr>
          <p:cNvPr id="1494" name="Google Shape;1494;p161"/>
          <p:cNvSpPr txBox="1"/>
          <p:nvPr/>
        </p:nvSpPr>
        <p:spPr>
          <a:xfrm>
            <a:off x="4616825" y="1586150"/>
            <a:ext cx="4098300" cy="22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Quicksand"/>
                <a:ea typeface="Quicksand"/>
                <a:cs typeface="Quicksand"/>
                <a:sym typeface="Quicksand"/>
              </a:rPr>
              <a:t>1. What did Lin do?</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2. What would you tell or show Lin so she can revise her work?</a:t>
            </a:r>
            <a:endParaRPr sz="2000">
              <a:latin typeface="Quicksand"/>
              <a:ea typeface="Quicksand"/>
              <a:cs typeface="Quicksand"/>
              <a:sym typeface="Quicksand"/>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8" name="Shape 1498"/>
        <p:cNvGrpSpPr/>
        <p:nvPr/>
      </p:nvGrpSpPr>
      <p:grpSpPr>
        <a:xfrm>
          <a:off x="0" y="0"/>
          <a:ext cx="0" cy="0"/>
          <a:chOff x="0" y="0"/>
          <a:chExt cx="0" cy="0"/>
        </a:xfrm>
      </p:grpSpPr>
      <p:sp>
        <p:nvSpPr>
          <p:cNvPr id="1499" name="Google Shape;1499;p162"/>
          <p:cNvSpPr txBox="1"/>
          <p:nvPr>
            <p:ph type="ctrTitle"/>
          </p:nvPr>
        </p:nvSpPr>
        <p:spPr>
          <a:xfrm>
            <a:off x="456175" y="530062"/>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Try the Algorithm</a:t>
            </a:r>
            <a:endParaRPr b="0" sz="3000">
              <a:solidFill>
                <a:srgbClr val="595959"/>
              </a:solidFill>
              <a:latin typeface="Hepta Slab"/>
              <a:ea typeface="Hepta Slab"/>
              <a:cs typeface="Hepta Slab"/>
              <a:sym typeface="Hepta Slab"/>
            </a:endParaRPr>
          </a:p>
        </p:txBody>
      </p:sp>
      <p:sp>
        <p:nvSpPr>
          <p:cNvPr id="1500" name="Google Shape;1500;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01" name="Google Shape;1501;p162"/>
          <p:cNvSpPr txBox="1"/>
          <p:nvPr/>
        </p:nvSpPr>
        <p:spPr>
          <a:xfrm>
            <a:off x="528625" y="1047750"/>
            <a:ext cx="8027700" cy="54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Try Kiran’s algorithm to find the value of each difference. </a:t>
            </a:r>
            <a:endParaRPr sz="2000">
              <a:latin typeface="Livvic"/>
              <a:ea typeface="Livvic"/>
              <a:cs typeface="Livvic"/>
              <a:sym typeface="Livvic"/>
            </a:endParaRPr>
          </a:p>
          <a:p>
            <a:pPr indent="0" lvl="0" marL="0" rtl="0" algn="ctr">
              <a:spcBef>
                <a:spcPts val="0"/>
              </a:spcBef>
              <a:spcAft>
                <a:spcPts val="0"/>
              </a:spcAft>
              <a:buNone/>
            </a:pPr>
            <a:r>
              <a:rPr lang="en" sz="2000">
                <a:latin typeface="Livvic"/>
                <a:ea typeface="Livvic"/>
                <a:cs typeface="Livvic"/>
                <a:sym typeface="Livvic"/>
              </a:rPr>
              <a:t>Show your thinking. Organize it so it can be followed by others.</a:t>
            </a:r>
            <a:endParaRPr sz="2000">
              <a:latin typeface="Livvic"/>
              <a:ea typeface="Livvic"/>
              <a:cs typeface="Livvic"/>
              <a:sym typeface="Livvic"/>
            </a:endParaRPr>
          </a:p>
        </p:txBody>
      </p:sp>
      <p:pic>
        <p:nvPicPr>
          <p:cNvPr id="1502" name="Google Shape;1502;p162"/>
          <p:cNvPicPr preferRelativeResize="0"/>
          <p:nvPr/>
        </p:nvPicPr>
        <p:blipFill>
          <a:blip r:embed="rId3">
            <a:alphaModFix/>
          </a:blip>
          <a:stretch>
            <a:fillRect/>
          </a:stretch>
        </p:blipFill>
        <p:spPr>
          <a:xfrm>
            <a:off x="2237375" y="2043950"/>
            <a:ext cx="1855000" cy="2303800"/>
          </a:xfrm>
          <a:prstGeom prst="rect">
            <a:avLst/>
          </a:prstGeom>
          <a:noFill/>
          <a:ln>
            <a:noFill/>
          </a:ln>
        </p:spPr>
      </p:pic>
      <p:pic>
        <p:nvPicPr>
          <p:cNvPr id="1503" name="Google Shape;1503;p162"/>
          <p:cNvPicPr preferRelativeResize="0"/>
          <p:nvPr/>
        </p:nvPicPr>
        <p:blipFill>
          <a:blip r:embed="rId4">
            <a:alphaModFix/>
          </a:blip>
          <a:stretch>
            <a:fillRect/>
          </a:stretch>
        </p:blipFill>
        <p:spPr>
          <a:xfrm>
            <a:off x="5218375" y="2301150"/>
            <a:ext cx="2020800" cy="148300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7" name="Shape 1507"/>
        <p:cNvGrpSpPr/>
        <p:nvPr/>
      </p:nvGrpSpPr>
      <p:grpSpPr>
        <a:xfrm>
          <a:off x="0" y="0"/>
          <a:ext cx="0" cy="0"/>
          <a:chOff x="0" y="0"/>
          <a:chExt cx="0" cy="0"/>
        </a:xfrm>
      </p:grpSpPr>
      <p:pic>
        <p:nvPicPr>
          <p:cNvPr id="1508" name="Google Shape;1508;p163"/>
          <p:cNvPicPr preferRelativeResize="0"/>
          <p:nvPr/>
        </p:nvPicPr>
        <p:blipFill>
          <a:blip r:embed="rId3">
            <a:alphaModFix/>
          </a:blip>
          <a:stretch>
            <a:fillRect/>
          </a:stretch>
        </p:blipFill>
        <p:spPr>
          <a:xfrm>
            <a:off x="4762354" y="2986525"/>
            <a:ext cx="2608600" cy="1640750"/>
          </a:xfrm>
          <a:prstGeom prst="rect">
            <a:avLst/>
          </a:prstGeom>
          <a:noFill/>
          <a:ln>
            <a:noFill/>
          </a:ln>
        </p:spPr>
      </p:pic>
      <p:sp>
        <p:nvSpPr>
          <p:cNvPr id="1509" name="Google Shape;1509;p163"/>
          <p:cNvSpPr/>
          <p:nvPr/>
        </p:nvSpPr>
        <p:spPr>
          <a:xfrm flipH="1">
            <a:off x="967776" y="2116625"/>
            <a:ext cx="3567324" cy="221726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63"/>
          <p:cNvSpPr txBox="1"/>
          <p:nvPr/>
        </p:nvSpPr>
        <p:spPr>
          <a:xfrm>
            <a:off x="1572900" y="2298125"/>
            <a:ext cx="24771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We’ve been learning about an algorithm for subtraction. Noah says the problem above has been changed into a completely different problem because the 832 has been crossed out. How would you explain the crossed out numbers to Noah?</a:t>
            </a:r>
            <a:endParaRPr b="1" sz="1100">
              <a:latin typeface="Quicksand"/>
              <a:ea typeface="Quicksand"/>
              <a:cs typeface="Quicksand"/>
              <a:sym typeface="Quicksand"/>
            </a:endParaRPr>
          </a:p>
        </p:txBody>
      </p:sp>
      <p:sp>
        <p:nvSpPr>
          <p:cNvPr id="1511" name="Google Shape;1511;p16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512" name="Google Shape;1512;p163"/>
          <p:cNvPicPr preferRelativeResize="0"/>
          <p:nvPr/>
        </p:nvPicPr>
        <p:blipFill>
          <a:blip r:embed="rId4">
            <a:alphaModFix/>
          </a:blip>
          <a:stretch>
            <a:fillRect/>
          </a:stretch>
        </p:blipFill>
        <p:spPr>
          <a:xfrm>
            <a:off x="3856625" y="621074"/>
            <a:ext cx="1997950" cy="1495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16" name="Shape 1516"/>
        <p:cNvGrpSpPr/>
        <p:nvPr/>
      </p:nvGrpSpPr>
      <p:grpSpPr>
        <a:xfrm>
          <a:off x="0" y="0"/>
          <a:ext cx="0" cy="0"/>
          <a:chOff x="0" y="0"/>
          <a:chExt cx="0" cy="0"/>
        </a:xfrm>
      </p:grpSpPr>
      <p:sp>
        <p:nvSpPr>
          <p:cNvPr id="1517" name="Google Shape;1517;p164"/>
          <p:cNvSpPr txBox="1"/>
          <p:nvPr>
            <p:ph type="ctrTitle"/>
          </p:nvPr>
        </p:nvSpPr>
        <p:spPr>
          <a:xfrm>
            <a:off x="528050" y="1846525"/>
            <a:ext cx="831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A Second Subtraction Algorithm </a:t>
            </a:r>
            <a:endParaRPr sz="3400">
              <a:solidFill>
                <a:srgbClr val="434343"/>
              </a:solidFill>
              <a:latin typeface="Hepta Slab"/>
              <a:ea typeface="Hepta Slab"/>
              <a:cs typeface="Hepta Slab"/>
              <a:sym typeface="Hepta Slab"/>
            </a:endParaRPr>
          </a:p>
        </p:txBody>
      </p:sp>
      <p:sp>
        <p:nvSpPr>
          <p:cNvPr id="1518" name="Google Shape;1518;p164"/>
          <p:cNvSpPr txBox="1"/>
          <p:nvPr/>
        </p:nvSpPr>
        <p:spPr>
          <a:xfrm>
            <a:off x="3221100" y="27817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another algorithm to subtract.</a:t>
            </a:r>
            <a:endParaRPr>
              <a:latin typeface="Quicksand"/>
              <a:ea typeface="Quicksand"/>
              <a:cs typeface="Quicksand"/>
              <a:sym typeface="Quicksand"/>
            </a:endParaRPr>
          </a:p>
        </p:txBody>
      </p:sp>
      <p:sp>
        <p:nvSpPr>
          <p:cNvPr id="1519" name="Google Shape;1519;p164"/>
          <p:cNvSpPr/>
          <p:nvPr/>
        </p:nvSpPr>
        <p:spPr>
          <a:xfrm>
            <a:off x="2491527"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6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1521" name="Google Shape;1521;p16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25" name="Shape 1525"/>
        <p:cNvGrpSpPr/>
        <p:nvPr/>
      </p:nvGrpSpPr>
      <p:grpSpPr>
        <a:xfrm>
          <a:off x="0" y="0"/>
          <a:ext cx="0" cy="0"/>
          <a:chOff x="0" y="0"/>
          <a:chExt cx="0" cy="0"/>
        </a:xfrm>
      </p:grpSpPr>
      <p:sp>
        <p:nvSpPr>
          <p:cNvPr id="1526" name="Google Shape;1526;p165"/>
          <p:cNvSpPr txBox="1"/>
          <p:nvPr>
            <p:ph type="ctrTitle"/>
          </p:nvPr>
        </p:nvSpPr>
        <p:spPr>
          <a:xfrm>
            <a:off x="1115375" y="678325"/>
            <a:ext cx="6086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Disappearing Digits</a:t>
            </a:r>
            <a:endParaRPr b="0" sz="3000">
              <a:solidFill>
                <a:srgbClr val="595959"/>
              </a:solidFill>
              <a:latin typeface="Hepta Slab"/>
              <a:ea typeface="Hepta Slab"/>
              <a:cs typeface="Hepta Slab"/>
              <a:sym typeface="Hepta Slab"/>
            </a:endParaRPr>
          </a:p>
        </p:txBody>
      </p:sp>
      <p:sp>
        <p:nvSpPr>
          <p:cNvPr id="1527" name="Google Shape;1527;p1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28" name="Google Shape;1528;p165"/>
          <p:cNvSpPr/>
          <p:nvPr/>
        </p:nvSpPr>
        <p:spPr>
          <a:xfrm rot="-567788">
            <a:off x="616002" y="1713446"/>
            <a:ext cx="2514547" cy="100007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165"/>
          <p:cNvSpPr txBox="1"/>
          <p:nvPr/>
        </p:nvSpPr>
        <p:spPr>
          <a:xfrm rot="-622673">
            <a:off x="999788" y="177413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1530" name="Google Shape;1530;p165"/>
          <p:cNvSpPr/>
          <p:nvPr/>
        </p:nvSpPr>
        <p:spPr>
          <a:xfrm rot="913624">
            <a:off x="6243285" y="3226073"/>
            <a:ext cx="2514498" cy="10001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65"/>
          <p:cNvSpPr txBox="1"/>
          <p:nvPr/>
        </p:nvSpPr>
        <p:spPr>
          <a:xfrm rot="845611">
            <a:off x="6568310" y="328684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pic>
        <p:nvPicPr>
          <p:cNvPr id="1532" name="Google Shape;1532;p165"/>
          <p:cNvPicPr preferRelativeResize="0"/>
          <p:nvPr/>
        </p:nvPicPr>
        <p:blipFill>
          <a:blip r:embed="rId3">
            <a:alphaModFix/>
          </a:blip>
          <a:stretch>
            <a:fillRect/>
          </a:stretch>
        </p:blipFill>
        <p:spPr>
          <a:xfrm>
            <a:off x="2857600" y="2344405"/>
            <a:ext cx="3895725" cy="742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36" name="Shape 1536"/>
        <p:cNvGrpSpPr/>
        <p:nvPr/>
      </p:nvGrpSpPr>
      <p:grpSpPr>
        <a:xfrm>
          <a:off x="0" y="0"/>
          <a:ext cx="0" cy="0"/>
          <a:chOff x="0" y="0"/>
          <a:chExt cx="0" cy="0"/>
        </a:xfrm>
      </p:grpSpPr>
      <p:sp>
        <p:nvSpPr>
          <p:cNvPr id="1537" name="Google Shape;1537;p166"/>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 New Subtraction Algorithm</a:t>
            </a:r>
            <a:endParaRPr b="0" sz="3000">
              <a:solidFill>
                <a:srgbClr val="595959"/>
              </a:solidFill>
              <a:latin typeface="Hepta Slab"/>
              <a:ea typeface="Hepta Slab"/>
              <a:cs typeface="Hepta Slab"/>
              <a:sym typeface="Hepta Slab"/>
            </a:endParaRPr>
          </a:p>
        </p:txBody>
      </p:sp>
      <p:sp>
        <p:nvSpPr>
          <p:cNvPr id="1538" name="Google Shape;1538;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39" name="Google Shape;1539;p166"/>
          <p:cNvSpPr txBox="1"/>
          <p:nvPr/>
        </p:nvSpPr>
        <p:spPr>
          <a:xfrm>
            <a:off x="512850" y="1329425"/>
            <a:ext cx="3575700" cy="5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Andre and Clare subtracted 528 - 271. This is how they started their work.</a:t>
            </a:r>
            <a:endParaRPr sz="1500">
              <a:latin typeface="Quicksand"/>
              <a:ea typeface="Quicksand"/>
              <a:cs typeface="Quicksand"/>
              <a:sym typeface="Quicksand"/>
            </a:endParaRPr>
          </a:p>
        </p:txBody>
      </p:sp>
      <p:pic>
        <p:nvPicPr>
          <p:cNvPr id="1540" name="Google Shape;1540;p166"/>
          <p:cNvPicPr preferRelativeResize="0"/>
          <p:nvPr/>
        </p:nvPicPr>
        <p:blipFill>
          <a:blip r:embed="rId3">
            <a:alphaModFix/>
          </a:blip>
          <a:stretch>
            <a:fillRect/>
          </a:stretch>
        </p:blipFill>
        <p:spPr>
          <a:xfrm>
            <a:off x="1096750" y="2034850"/>
            <a:ext cx="2314575" cy="1247775"/>
          </a:xfrm>
          <a:prstGeom prst="rect">
            <a:avLst/>
          </a:prstGeom>
          <a:noFill/>
          <a:ln cap="flat" cmpd="sng" w="19050">
            <a:solidFill>
              <a:schemeClr val="dk2"/>
            </a:solidFill>
            <a:prstDash val="solid"/>
            <a:round/>
            <a:headEnd len="sm" w="sm" type="none"/>
            <a:tailEnd len="sm" w="sm" type="none"/>
          </a:ln>
        </p:spPr>
      </p:pic>
      <p:pic>
        <p:nvPicPr>
          <p:cNvPr id="1541" name="Google Shape;1541;p166"/>
          <p:cNvPicPr preferRelativeResize="0"/>
          <p:nvPr/>
        </p:nvPicPr>
        <p:blipFill>
          <a:blip r:embed="rId4">
            <a:alphaModFix/>
          </a:blip>
          <a:stretch>
            <a:fillRect/>
          </a:stretch>
        </p:blipFill>
        <p:spPr>
          <a:xfrm>
            <a:off x="1096750" y="3467446"/>
            <a:ext cx="2419350" cy="1228725"/>
          </a:xfrm>
          <a:prstGeom prst="rect">
            <a:avLst/>
          </a:prstGeom>
          <a:noFill/>
          <a:ln cap="flat" cmpd="sng" w="19050">
            <a:solidFill>
              <a:schemeClr val="dk2"/>
            </a:solidFill>
            <a:prstDash val="solid"/>
            <a:round/>
            <a:headEnd len="sm" w="sm" type="none"/>
            <a:tailEnd len="sm" w="sm" type="none"/>
          </a:ln>
        </p:spPr>
      </p:pic>
      <p:sp>
        <p:nvSpPr>
          <p:cNvPr id="1542" name="Google Shape;1542;p166"/>
          <p:cNvSpPr txBox="1"/>
          <p:nvPr/>
        </p:nvSpPr>
        <p:spPr>
          <a:xfrm>
            <a:off x="4323425" y="1301925"/>
            <a:ext cx="4245000" cy="324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1. Complete both problems to find the difference.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2. How did the different ways of getting started change the steps used to subtract the numbers?</a:t>
            </a:r>
            <a:endParaRPr sz="1800">
              <a:latin typeface="Quicksand"/>
              <a:ea typeface="Quicksand"/>
              <a:cs typeface="Quicksand"/>
              <a:sym typeface="Quicksand"/>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46" name="Shape 1546"/>
        <p:cNvGrpSpPr/>
        <p:nvPr/>
      </p:nvGrpSpPr>
      <p:grpSpPr>
        <a:xfrm>
          <a:off x="0" y="0"/>
          <a:ext cx="0" cy="0"/>
          <a:chOff x="0" y="0"/>
          <a:chExt cx="0" cy="0"/>
        </a:xfrm>
      </p:grpSpPr>
      <p:sp>
        <p:nvSpPr>
          <p:cNvPr id="1547" name="Google Shape;1547;p167"/>
          <p:cNvSpPr txBox="1"/>
          <p:nvPr>
            <p:ph type="ctrTitle"/>
          </p:nvPr>
        </p:nvSpPr>
        <p:spPr>
          <a:xfrm>
            <a:off x="3919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Try Clare’s Algorithm</a:t>
            </a:r>
            <a:endParaRPr b="0" sz="2600">
              <a:solidFill>
                <a:srgbClr val="595959"/>
              </a:solidFill>
              <a:latin typeface="Hepta Slab"/>
              <a:ea typeface="Hepta Slab"/>
              <a:cs typeface="Hepta Slab"/>
              <a:sym typeface="Hepta Slab"/>
            </a:endParaRPr>
          </a:p>
        </p:txBody>
      </p:sp>
      <p:sp>
        <p:nvSpPr>
          <p:cNvPr id="1548" name="Google Shape;1548;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49" name="Google Shape;1549;p167"/>
          <p:cNvSpPr txBox="1"/>
          <p:nvPr/>
        </p:nvSpPr>
        <p:spPr>
          <a:xfrm>
            <a:off x="3219800" y="1148100"/>
            <a:ext cx="5455500" cy="54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Livvic"/>
                <a:ea typeface="Livvic"/>
                <a:cs typeface="Livvic"/>
                <a:sym typeface="Livvic"/>
              </a:rPr>
              <a:t>Use Clare’s algorithm to find the value of each difference. </a:t>
            </a:r>
            <a:endParaRPr b="1"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p:txBody>
      </p:sp>
      <p:sp>
        <p:nvSpPr>
          <p:cNvPr id="1550" name="Google Shape;1550;p167"/>
          <p:cNvSpPr txBox="1"/>
          <p:nvPr/>
        </p:nvSpPr>
        <p:spPr>
          <a:xfrm>
            <a:off x="583750" y="1423650"/>
            <a:ext cx="2388000" cy="5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Clare’s Algorithm</a:t>
            </a:r>
            <a:endParaRPr sz="1700">
              <a:latin typeface="Quicksand"/>
              <a:ea typeface="Quicksand"/>
              <a:cs typeface="Quicksand"/>
              <a:sym typeface="Quicksand"/>
            </a:endParaRPr>
          </a:p>
        </p:txBody>
      </p:sp>
      <p:pic>
        <p:nvPicPr>
          <p:cNvPr id="1551" name="Google Shape;1551;p167"/>
          <p:cNvPicPr preferRelativeResize="0"/>
          <p:nvPr/>
        </p:nvPicPr>
        <p:blipFill>
          <a:blip r:embed="rId3">
            <a:alphaModFix/>
          </a:blip>
          <a:stretch>
            <a:fillRect/>
          </a:stretch>
        </p:blipFill>
        <p:spPr>
          <a:xfrm>
            <a:off x="703325" y="2157429"/>
            <a:ext cx="2148850" cy="1119461"/>
          </a:xfrm>
          <a:prstGeom prst="rect">
            <a:avLst/>
          </a:prstGeom>
          <a:noFill/>
          <a:ln cap="flat" cmpd="sng" w="19050">
            <a:solidFill>
              <a:schemeClr val="dk2"/>
            </a:solidFill>
            <a:prstDash val="solid"/>
            <a:round/>
            <a:headEnd len="sm" w="sm" type="none"/>
            <a:tailEnd len="sm" w="sm" type="none"/>
          </a:ln>
        </p:spPr>
      </p:pic>
      <p:pic>
        <p:nvPicPr>
          <p:cNvPr id="1552" name="Google Shape;1552;p167"/>
          <p:cNvPicPr preferRelativeResize="0"/>
          <p:nvPr/>
        </p:nvPicPr>
        <p:blipFill>
          <a:blip r:embed="rId4">
            <a:alphaModFix/>
          </a:blip>
          <a:stretch>
            <a:fillRect/>
          </a:stretch>
        </p:blipFill>
        <p:spPr>
          <a:xfrm>
            <a:off x="4896825" y="1778025"/>
            <a:ext cx="2320650" cy="170305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56" name="Shape 1556"/>
        <p:cNvGrpSpPr/>
        <p:nvPr/>
      </p:nvGrpSpPr>
      <p:grpSpPr>
        <a:xfrm>
          <a:off x="0" y="0"/>
          <a:ext cx="0" cy="0"/>
          <a:chOff x="0" y="0"/>
          <a:chExt cx="0" cy="0"/>
        </a:xfrm>
      </p:grpSpPr>
      <p:sp>
        <p:nvSpPr>
          <p:cNvPr id="1557" name="Google Shape;1557;p168"/>
          <p:cNvSpPr/>
          <p:nvPr/>
        </p:nvSpPr>
        <p:spPr>
          <a:xfrm flipH="1">
            <a:off x="1548054" y="2269900"/>
            <a:ext cx="2337956" cy="23364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68"/>
          <p:cNvSpPr txBox="1"/>
          <p:nvPr/>
        </p:nvSpPr>
        <p:spPr>
          <a:xfrm>
            <a:off x="1757488" y="2672952"/>
            <a:ext cx="1919100" cy="131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How did place value allow us to use fewer digits in the second method?</a:t>
            </a:r>
            <a:endParaRPr b="1" sz="1600">
              <a:latin typeface="Quicksand"/>
              <a:ea typeface="Quicksand"/>
              <a:cs typeface="Quicksand"/>
              <a:sym typeface="Quicksand"/>
            </a:endParaRPr>
          </a:p>
        </p:txBody>
      </p:sp>
      <p:sp>
        <p:nvSpPr>
          <p:cNvPr id="1559" name="Google Shape;1559;p16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560" name="Google Shape;1560;p168"/>
          <p:cNvPicPr preferRelativeResize="0"/>
          <p:nvPr/>
        </p:nvPicPr>
        <p:blipFill>
          <a:blip r:embed="rId3">
            <a:alphaModFix/>
          </a:blip>
          <a:stretch>
            <a:fillRect/>
          </a:stretch>
        </p:blipFill>
        <p:spPr>
          <a:xfrm>
            <a:off x="4547314" y="3417401"/>
            <a:ext cx="1890300" cy="1188949"/>
          </a:xfrm>
          <a:prstGeom prst="rect">
            <a:avLst/>
          </a:prstGeom>
          <a:noFill/>
          <a:ln>
            <a:noFill/>
          </a:ln>
        </p:spPr>
      </p:pic>
      <p:pic>
        <p:nvPicPr>
          <p:cNvPr id="1561" name="Google Shape;1561;p168"/>
          <p:cNvPicPr preferRelativeResize="0"/>
          <p:nvPr/>
        </p:nvPicPr>
        <p:blipFill>
          <a:blip r:embed="rId4">
            <a:alphaModFix/>
          </a:blip>
          <a:stretch>
            <a:fillRect/>
          </a:stretch>
        </p:blipFill>
        <p:spPr>
          <a:xfrm>
            <a:off x="1559750" y="598600"/>
            <a:ext cx="2314575" cy="1247775"/>
          </a:xfrm>
          <a:prstGeom prst="rect">
            <a:avLst/>
          </a:prstGeom>
          <a:noFill/>
          <a:ln cap="flat" cmpd="sng" w="19050">
            <a:solidFill>
              <a:schemeClr val="dk2"/>
            </a:solidFill>
            <a:prstDash val="solid"/>
            <a:round/>
            <a:headEnd len="sm" w="sm" type="none"/>
            <a:tailEnd len="sm" w="sm" type="none"/>
          </a:ln>
        </p:spPr>
      </p:pic>
      <p:pic>
        <p:nvPicPr>
          <p:cNvPr id="1562" name="Google Shape;1562;p168"/>
          <p:cNvPicPr preferRelativeResize="0"/>
          <p:nvPr/>
        </p:nvPicPr>
        <p:blipFill>
          <a:blip r:embed="rId5">
            <a:alphaModFix/>
          </a:blip>
          <a:stretch>
            <a:fillRect/>
          </a:stretch>
        </p:blipFill>
        <p:spPr>
          <a:xfrm>
            <a:off x="4374500" y="608121"/>
            <a:ext cx="2419350" cy="1228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66" name="Shape 1566"/>
        <p:cNvGrpSpPr/>
        <p:nvPr/>
      </p:nvGrpSpPr>
      <p:grpSpPr>
        <a:xfrm>
          <a:off x="0" y="0"/>
          <a:ext cx="0" cy="0"/>
          <a:chOff x="0" y="0"/>
          <a:chExt cx="0" cy="0"/>
        </a:xfrm>
      </p:grpSpPr>
      <p:sp>
        <p:nvSpPr>
          <p:cNvPr id="1567" name="Google Shape;1567;p169"/>
          <p:cNvSpPr txBox="1"/>
          <p:nvPr>
            <p:ph type="ctrTitle"/>
          </p:nvPr>
        </p:nvSpPr>
        <p:spPr>
          <a:xfrm>
            <a:off x="489875"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Subtraction Specifics</a:t>
            </a:r>
            <a:endParaRPr sz="4000">
              <a:solidFill>
                <a:srgbClr val="434343"/>
              </a:solidFill>
              <a:latin typeface="Hepta Slab"/>
              <a:ea typeface="Hepta Slab"/>
              <a:cs typeface="Hepta Slab"/>
              <a:sym typeface="Hepta Slab"/>
            </a:endParaRPr>
          </a:p>
        </p:txBody>
      </p:sp>
      <p:sp>
        <p:nvSpPr>
          <p:cNvPr id="1568" name="Google Shape;1568;p169"/>
          <p:cNvSpPr txBox="1"/>
          <p:nvPr/>
        </p:nvSpPr>
        <p:spPr>
          <a:xfrm>
            <a:off x="2631375" y="28595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think about subtraction algorithms in more detail.</a:t>
            </a:r>
            <a:endParaRPr>
              <a:latin typeface="Quicksand"/>
              <a:ea typeface="Quicksand"/>
              <a:cs typeface="Quicksand"/>
              <a:sym typeface="Quicksand"/>
            </a:endParaRPr>
          </a:p>
        </p:txBody>
      </p:sp>
      <p:sp>
        <p:nvSpPr>
          <p:cNvPr id="1569" name="Google Shape;1569;p169"/>
          <p:cNvSpPr/>
          <p:nvPr/>
        </p:nvSpPr>
        <p:spPr>
          <a:xfrm>
            <a:off x="2198127" y="2937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16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1571" name="Google Shape;1571;p16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75" name="Shape 1575"/>
        <p:cNvGrpSpPr/>
        <p:nvPr/>
      </p:nvGrpSpPr>
      <p:grpSpPr>
        <a:xfrm>
          <a:off x="0" y="0"/>
          <a:ext cx="0" cy="0"/>
          <a:chOff x="0" y="0"/>
          <a:chExt cx="0" cy="0"/>
        </a:xfrm>
      </p:grpSpPr>
      <p:sp>
        <p:nvSpPr>
          <p:cNvPr id="1576" name="Google Shape;1576;p170"/>
          <p:cNvSpPr txBox="1"/>
          <p:nvPr>
            <p:ph type="ctrTitle"/>
          </p:nvPr>
        </p:nvSpPr>
        <p:spPr>
          <a:xfrm>
            <a:off x="583175" y="7230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within 1,000</a:t>
            </a:r>
            <a:endParaRPr b="0" sz="3000">
              <a:solidFill>
                <a:srgbClr val="595959"/>
              </a:solidFill>
              <a:latin typeface="Hepta Slab"/>
              <a:ea typeface="Hepta Slab"/>
              <a:cs typeface="Hepta Slab"/>
              <a:sym typeface="Hepta Slab"/>
            </a:endParaRPr>
          </a:p>
        </p:txBody>
      </p:sp>
      <p:sp>
        <p:nvSpPr>
          <p:cNvPr id="1577" name="Google Shape;1577;p17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578" name="Google Shape;1578;p170"/>
          <p:cNvGrpSpPr/>
          <p:nvPr/>
        </p:nvGrpSpPr>
        <p:grpSpPr>
          <a:xfrm rot="-582038">
            <a:off x="944004" y="1726290"/>
            <a:ext cx="2814691" cy="1178710"/>
            <a:chOff x="529600" y="1419225"/>
            <a:chExt cx="2814696" cy="1178712"/>
          </a:xfrm>
        </p:grpSpPr>
        <p:sp>
          <p:nvSpPr>
            <p:cNvPr id="1579" name="Google Shape;1579;p170"/>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70"/>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581" name="Google Shape;1581;p170"/>
          <p:cNvPicPr preferRelativeResize="0"/>
          <p:nvPr/>
        </p:nvPicPr>
        <p:blipFill>
          <a:blip r:embed="rId3">
            <a:alphaModFix/>
          </a:blip>
          <a:stretch>
            <a:fillRect/>
          </a:stretch>
        </p:blipFill>
        <p:spPr>
          <a:xfrm>
            <a:off x="3889240" y="2427747"/>
            <a:ext cx="3340925" cy="76562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85" name="Shape 1585"/>
        <p:cNvGrpSpPr/>
        <p:nvPr/>
      </p:nvGrpSpPr>
      <p:grpSpPr>
        <a:xfrm>
          <a:off x="0" y="0"/>
          <a:ext cx="0" cy="0"/>
          <a:chOff x="0" y="0"/>
          <a:chExt cx="0" cy="0"/>
        </a:xfrm>
      </p:grpSpPr>
      <p:sp>
        <p:nvSpPr>
          <p:cNvPr id="1586" name="Google Shape;1586;p171"/>
          <p:cNvSpPr txBox="1"/>
          <p:nvPr>
            <p:ph type="ctrTitle"/>
          </p:nvPr>
        </p:nvSpPr>
        <p:spPr>
          <a:xfrm>
            <a:off x="583175" y="7230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within 1,000</a:t>
            </a:r>
            <a:endParaRPr b="0" sz="3000">
              <a:solidFill>
                <a:srgbClr val="595959"/>
              </a:solidFill>
              <a:latin typeface="Hepta Slab"/>
              <a:ea typeface="Hepta Slab"/>
              <a:cs typeface="Hepta Slab"/>
              <a:sym typeface="Hepta Slab"/>
            </a:endParaRPr>
          </a:p>
        </p:txBody>
      </p:sp>
      <p:sp>
        <p:nvSpPr>
          <p:cNvPr id="1587" name="Google Shape;1587;p1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588" name="Google Shape;1588;p171"/>
          <p:cNvGrpSpPr/>
          <p:nvPr/>
        </p:nvGrpSpPr>
        <p:grpSpPr>
          <a:xfrm rot="-582038">
            <a:off x="944004" y="1726290"/>
            <a:ext cx="2814691" cy="1178710"/>
            <a:chOff x="529600" y="1419225"/>
            <a:chExt cx="2814696" cy="1178712"/>
          </a:xfrm>
        </p:grpSpPr>
        <p:sp>
          <p:nvSpPr>
            <p:cNvPr id="1589" name="Google Shape;1589;p171"/>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171"/>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591" name="Google Shape;1591;p171"/>
          <p:cNvPicPr preferRelativeResize="0"/>
          <p:nvPr/>
        </p:nvPicPr>
        <p:blipFill>
          <a:blip r:embed="rId3">
            <a:alphaModFix/>
          </a:blip>
          <a:stretch>
            <a:fillRect/>
          </a:stretch>
        </p:blipFill>
        <p:spPr>
          <a:xfrm>
            <a:off x="3880040" y="2430709"/>
            <a:ext cx="3380975" cy="774800"/>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95" name="Shape 1595"/>
        <p:cNvGrpSpPr/>
        <p:nvPr/>
      </p:nvGrpSpPr>
      <p:grpSpPr>
        <a:xfrm>
          <a:off x="0" y="0"/>
          <a:ext cx="0" cy="0"/>
          <a:chOff x="0" y="0"/>
          <a:chExt cx="0" cy="0"/>
        </a:xfrm>
      </p:grpSpPr>
      <p:sp>
        <p:nvSpPr>
          <p:cNvPr id="1596" name="Google Shape;1596;p172"/>
          <p:cNvSpPr txBox="1"/>
          <p:nvPr>
            <p:ph type="ctrTitle"/>
          </p:nvPr>
        </p:nvSpPr>
        <p:spPr>
          <a:xfrm>
            <a:off x="583175" y="7230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within 1,000</a:t>
            </a:r>
            <a:endParaRPr b="0" sz="3000">
              <a:solidFill>
                <a:srgbClr val="595959"/>
              </a:solidFill>
              <a:latin typeface="Hepta Slab"/>
              <a:ea typeface="Hepta Slab"/>
              <a:cs typeface="Hepta Slab"/>
              <a:sym typeface="Hepta Slab"/>
            </a:endParaRPr>
          </a:p>
        </p:txBody>
      </p:sp>
      <p:sp>
        <p:nvSpPr>
          <p:cNvPr id="1597" name="Google Shape;1597;p1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598" name="Google Shape;1598;p172"/>
          <p:cNvGrpSpPr/>
          <p:nvPr/>
        </p:nvGrpSpPr>
        <p:grpSpPr>
          <a:xfrm rot="-582038">
            <a:off x="944004" y="1726290"/>
            <a:ext cx="2814691" cy="1178710"/>
            <a:chOff x="529600" y="1419225"/>
            <a:chExt cx="2814696" cy="1178712"/>
          </a:xfrm>
        </p:grpSpPr>
        <p:sp>
          <p:nvSpPr>
            <p:cNvPr id="1599" name="Google Shape;1599;p172"/>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72"/>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01" name="Google Shape;1601;p172"/>
          <p:cNvPicPr preferRelativeResize="0"/>
          <p:nvPr/>
        </p:nvPicPr>
        <p:blipFill>
          <a:blip r:embed="rId3">
            <a:alphaModFix/>
          </a:blip>
          <a:stretch>
            <a:fillRect/>
          </a:stretch>
        </p:blipFill>
        <p:spPr>
          <a:xfrm>
            <a:off x="3981098" y="2357227"/>
            <a:ext cx="2973050" cy="681324"/>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05" name="Shape 1605"/>
        <p:cNvGrpSpPr/>
        <p:nvPr/>
      </p:nvGrpSpPr>
      <p:grpSpPr>
        <a:xfrm>
          <a:off x="0" y="0"/>
          <a:ext cx="0" cy="0"/>
          <a:chOff x="0" y="0"/>
          <a:chExt cx="0" cy="0"/>
        </a:xfrm>
      </p:grpSpPr>
      <p:sp>
        <p:nvSpPr>
          <p:cNvPr id="1606" name="Google Shape;1606;p173"/>
          <p:cNvSpPr txBox="1"/>
          <p:nvPr>
            <p:ph type="ctrTitle"/>
          </p:nvPr>
        </p:nvSpPr>
        <p:spPr>
          <a:xfrm>
            <a:off x="583175" y="72304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Subtract within 1,000</a:t>
            </a:r>
            <a:endParaRPr b="0" sz="3000">
              <a:solidFill>
                <a:srgbClr val="595959"/>
              </a:solidFill>
              <a:latin typeface="Hepta Slab"/>
              <a:ea typeface="Hepta Slab"/>
              <a:cs typeface="Hepta Slab"/>
              <a:sym typeface="Hepta Slab"/>
            </a:endParaRPr>
          </a:p>
        </p:txBody>
      </p:sp>
      <p:sp>
        <p:nvSpPr>
          <p:cNvPr id="1607" name="Google Shape;1607;p1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08" name="Google Shape;1608;p173"/>
          <p:cNvGrpSpPr/>
          <p:nvPr/>
        </p:nvGrpSpPr>
        <p:grpSpPr>
          <a:xfrm rot="-582038">
            <a:off x="944004" y="1726290"/>
            <a:ext cx="2814691" cy="1178710"/>
            <a:chOff x="529600" y="1419225"/>
            <a:chExt cx="2814696" cy="1178712"/>
          </a:xfrm>
        </p:grpSpPr>
        <p:sp>
          <p:nvSpPr>
            <p:cNvPr id="1609" name="Google Shape;1609;p173"/>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173"/>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11" name="Google Shape;1611;p173"/>
          <p:cNvPicPr preferRelativeResize="0"/>
          <p:nvPr/>
        </p:nvPicPr>
        <p:blipFill>
          <a:blip r:embed="rId3">
            <a:alphaModFix/>
          </a:blip>
          <a:stretch>
            <a:fillRect/>
          </a:stretch>
        </p:blipFill>
        <p:spPr>
          <a:xfrm>
            <a:off x="3953516" y="2311309"/>
            <a:ext cx="3220700" cy="738075"/>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15" name="Shape 1615"/>
        <p:cNvGrpSpPr/>
        <p:nvPr/>
      </p:nvGrpSpPr>
      <p:grpSpPr>
        <a:xfrm>
          <a:off x="0" y="0"/>
          <a:ext cx="0" cy="0"/>
          <a:chOff x="0" y="0"/>
          <a:chExt cx="0" cy="0"/>
        </a:xfrm>
      </p:grpSpPr>
      <p:sp>
        <p:nvSpPr>
          <p:cNvPr id="1616" name="Google Shape;1616;p174"/>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Use an Algorithm?</a:t>
            </a:r>
            <a:endParaRPr b="0" sz="3000">
              <a:solidFill>
                <a:srgbClr val="595959"/>
              </a:solidFill>
              <a:latin typeface="Hepta Slab"/>
              <a:ea typeface="Hepta Slab"/>
              <a:cs typeface="Hepta Slab"/>
              <a:sym typeface="Hepta Slab"/>
            </a:endParaRPr>
          </a:p>
        </p:txBody>
      </p:sp>
      <p:sp>
        <p:nvSpPr>
          <p:cNvPr id="1617" name="Google Shape;1617;p1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18" name="Google Shape;1618;p174"/>
          <p:cNvSpPr txBox="1"/>
          <p:nvPr/>
        </p:nvSpPr>
        <p:spPr>
          <a:xfrm>
            <a:off x="527700" y="1421100"/>
            <a:ext cx="4098300" cy="7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Noah wanted to subtract   301  -  167  and set it up like this:</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Elena says you can’t subtract this way because you need more ones, but there’s a zero in the tens place.</a:t>
            </a:r>
            <a:endParaRPr sz="1600">
              <a:latin typeface="Quicksand"/>
              <a:ea typeface="Quicksand"/>
              <a:cs typeface="Quicksand"/>
              <a:sym typeface="Quicksand"/>
            </a:endParaRPr>
          </a:p>
        </p:txBody>
      </p:sp>
      <p:pic>
        <p:nvPicPr>
          <p:cNvPr id="1619" name="Google Shape;1619;p174"/>
          <p:cNvPicPr preferRelativeResize="0"/>
          <p:nvPr/>
        </p:nvPicPr>
        <p:blipFill>
          <a:blip r:embed="rId3">
            <a:alphaModFix/>
          </a:blip>
          <a:stretch>
            <a:fillRect/>
          </a:stretch>
        </p:blipFill>
        <p:spPr>
          <a:xfrm>
            <a:off x="1142600" y="2279525"/>
            <a:ext cx="3020125" cy="911100"/>
          </a:xfrm>
          <a:prstGeom prst="rect">
            <a:avLst/>
          </a:prstGeom>
          <a:noFill/>
          <a:ln>
            <a:noFill/>
          </a:ln>
        </p:spPr>
      </p:pic>
      <p:sp>
        <p:nvSpPr>
          <p:cNvPr id="1620" name="Google Shape;1620;p174"/>
          <p:cNvSpPr txBox="1"/>
          <p:nvPr/>
        </p:nvSpPr>
        <p:spPr>
          <a:xfrm>
            <a:off x="4974400" y="1356950"/>
            <a:ext cx="3557400" cy="318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Do you agree or disagree with Elena’s reasoning? Explain your reasoning.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How could we build on Elena’s thinking to complete the problem? Explain or show your reasoning. </a:t>
            </a:r>
            <a:endParaRPr sz="1600">
              <a:latin typeface="Quicksand"/>
              <a:ea typeface="Quicksand"/>
              <a:cs typeface="Quicksand"/>
              <a:sym typeface="Quicksand"/>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24" name="Shape 1624"/>
        <p:cNvGrpSpPr/>
        <p:nvPr/>
      </p:nvGrpSpPr>
      <p:grpSpPr>
        <a:xfrm>
          <a:off x="0" y="0"/>
          <a:ext cx="0" cy="0"/>
          <a:chOff x="0" y="0"/>
          <a:chExt cx="0" cy="0"/>
        </a:xfrm>
      </p:grpSpPr>
      <p:sp>
        <p:nvSpPr>
          <p:cNvPr id="1625" name="Google Shape;1625;p175"/>
          <p:cNvSpPr txBox="1"/>
          <p:nvPr>
            <p:ph type="ctrTitle"/>
          </p:nvPr>
        </p:nvSpPr>
        <p:spPr>
          <a:xfrm>
            <a:off x="4562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Compare Two Subtraction Algorithms</a:t>
            </a:r>
            <a:endParaRPr b="0" sz="2600">
              <a:solidFill>
                <a:srgbClr val="595959"/>
              </a:solidFill>
              <a:latin typeface="Hepta Slab"/>
              <a:ea typeface="Hepta Slab"/>
              <a:cs typeface="Hepta Slab"/>
              <a:sym typeface="Hepta Slab"/>
            </a:endParaRPr>
          </a:p>
        </p:txBody>
      </p:sp>
      <p:sp>
        <p:nvSpPr>
          <p:cNvPr id="1626" name="Google Shape;1626;p1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27" name="Google Shape;1627;p175"/>
          <p:cNvSpPr txBox="1"/>
          <p:nvPr/>
        </p:nvSpPr>
        <p:spPr>
          <a:xfrm>
            <a:off x="537825" y="1056250"/>
            <a:ext cx="3490200" cy="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The first steps of two algorithms are shown.</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    How are the steps different?</a:t>
            </a:r>
            <a:endParaRPr sz="1600">
              <a:latin typeface="Quicksand"/>
              <a:ea typeface="Quicksand"/>
              <a:cs typeface="Quicksand"/>
              <a:sym typeface="Quicksand"/>
            </a:endParaRPr>
          </a:p>
        </p:txBody>
      </p:sp>
      <p:pic>
        <p:nvPicPr>
          <p:cNvPr id="1628" name="Google Shape;1628;p175"/>
          <p:cNvPicPr preferRelativeResize="0"/>
          <p:nvPr/>
        </p:nvPicPr>
        <p:blipFill>
          <a:blip r:embed="rId3">
            <a:alphaModFix/>
          </a:blip>
          <a:stretch>
            <a:fillRect/>
          </a:stretch>
        </p:blipFill>
        <p:spPr>
          <a:xfrm>
            <a:off x="618100" y="1757100"/>
            <a:ext cx="3241900" cy="2247125"/>
          </a:xfrm>
          <a:prstGeom prst="rect">
            <a:avLst/>
          </a:prstGeom>
          <a:noFill/>
          <a:ln cap="flat" cmpd="sng" w="19050">
            <a:solidFill>
              <a:schemeClr val="dk2"/>
            </a:solidFill>
            <a:prstDash val="solid"/>
            <a:round/>
            <a:headEnd len="sm" w="sm" type="none"/>
            <a:tailEnd len="sm" w="sm" type="none"/>
          </a:ln>
        </p:spPr>
      </p:pic>
      <p:sp>
        <p:nvSpPr>
          <p:cNvPr id="1629" name="Google Shape;1629;p175"/>
          <p:cNvSpPr txBox="1"/>
          <p:nvPr/>
        </p:nvSpPr>
        <p:spPr>
          <a:xfrm>
            <a:off x="4873050" y="1543050"/>
            <a:ext cx="3355500" cy="232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Use each algorithm to subtract:</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824   -   541</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33" name="Shape 1633"/>
        <p:cNvGrpSpPr/>
        <p:nvPr/>
      </p:nvGrpSpPr>
      <p:grpSpPr>
        <a:xfrm>
          <a:off x="0" y="0"/>
          <a:ext cx="0" cy="0"/>
          <a:chOff x="0" y="0"/>
          <a:chExt cx="0" cy="0"/>
        </a:xfrm>
      </p:grpSpPr>
      <p:sp>
        <p:nvSpPr>
          <p:cNvPr id="1634" name="Google Shape;1634;p176"/>
          <p:cNvSpPr txBox="1"/>
          <p:nvPr/>
        </p:nvSpPr>
        <p:spPr>
          <a:xfrm>
            <a:off x="5425025" y="2245450"/>
            <a:ext cx="162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635" name="Google Shape;1635;p17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636" name="Google Shape;1636;p176"/>
          <p:cNvPicPr preferRelativeResize="0"/>
          <p:nvPr/>
        </p:nvPicPr>
        <p:blipFill>
          <a:blip r:embed="rId3">
            <a:alphaModFix/>
          </a:blip>
          <a:stretch>
            <a:fillRect/>
          </a:stretch>
        </p:blipFill>
        <p:spPr>
          <a:xfrm>
            <a:off x="4580528" y="2369875"/>
            <a:ext cx="2466900" cy="1551617"/>
          </a:xfrm>
          <a:prstGeom prst="rect">
            <a:avLst/>
          </a:prstGeom>
          <a:noFill/>
          <a:ln>
            <a:noFill/>
          </a:ln>
        </p:spPr>
      </p:pic>
      <p:sp>
        <p:nvSpPr>
          <p:cNvPr id="1637" name="Google Shape;1637;p176"/>
          <p:cNvSpPr/>
          <p:nvPr/>
        </p:nvSpPr>
        <p:spPr>
          <a:xfrm flipH="1">
            <a:off x="1453408" y="840525"/>
            <a:ext cx="2842517" cy="22007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76"/>
          <p:cNvSpPr txBox="1"/>
          <p:nvPr/>
        </p:nvSpPr>
        <p:spPr>
          <a:xfrm>
            <a:off x="1824813" y="970275"/>
            <a:ext cx="20997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Now that we’ve learned different algorithms for subtracting, which subtraction algorithm is your favorite and why?</a:t>
            </a:r>
            <a:endParaRPr b="1">
              <a:latin typeface="Quicksand"/>
              <a:ea typeface="Quicksand"/>
              <a:cs typeface="Quicksand"/>
              <a:sym typeface="Quicksand"/>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42" name="Shape 1642"/>
        <p:cNvGrpSpPr/>
        <p:nvPr/>
      </p:nvGrpSpPr>
      <p:grpSpPr>
        <a:xfrm>
          <a:off x="0" y="0"/>
          <a:ext cx="0" cy="0"/>
          <a:chOff x="0" y="0"/>
          <a:chExt cx="0" cy="0"/>
        </a:xfrm>
      </p:grpSpPr>
      <p:sp>
        <p:nvSpPr>
          <p:cNvPr id="1643" name="Google Shape;1643;p177"/>
          <p:cNvSpPr txBox="1"/>
          <p:nvPr>
            <p:ph type="ctrTitle"/>
          </p:nvPr>
        </p:nvSpPr>
        <p:spPr>
          <a:xfrm>
            <a:off x="436000" y="1609950"/>
            <a:ext cx="8370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Use Strategies and Algorithms to Subtract within 1,000</a:t>
            </a:r>
            <a:endParaRPr sz="4000">
              <a:solidFill>
                <a:srgbClr val="434343"/>
              </a:solidFill>
              <a:latin typeface="Hepta Slab"/>
              <a:ea typeface="Hepta Slab"/>
              <a:cs typeface="Hepta Slab"/>
              <a:sym typeface="Hepta Slab"/>
            </a:endParaRPr>
          </a:p>
        </p:txBody>
      </p:sp>
      <p:sp>
        <p:nvSpPr>
          <p:cNvPr id="1644" name="Google Shape;1644;p177"/>
          <p:cNvSpPr txBox="1"/>
          <p:nvPr/>
        </p:nvSpPr>
        <p:spPr>
          <a:xfrm>
            <a:off x="2095500" y="2869875"/>
            <a:ext cx="6564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consider when to use algorithms and when to use strategies to subtract.</a:t>
            </a:r>
            <a:endParaRPr>
              <a:latin typeface="Quicksand"/>
              <a:ea typeface="Quicksand"/>
              <a:cs typeface="Quicksand"/>
              <a:sym typeface="Quicksand"/>
            </a:endParaRPr>
          </a:p>
        </p:txBody>
      </p:sp>
      <p:sp>
        <p:nvSpPr>
          <p:cNvPr id="1645" name="Google Shape;1645;p177"/>
          <p:cNvSpPr/>
          <p:nvPr/>
        </p:nvSpPr>
        <p:spPr>
          <a:xfrm>
            <a:off x="1565527" y="2900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7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 3.OA.B.5</a:t>
            </a:r>
            <a:endParaRPr sz="1100">
              <a:latin typeface="Quicksand"/>
              <a:ea typeface="Quicksand"/>
              <a:cs typeface="Quicksand"/>
              <a:sym typeface="Quicksand"/>
            </a:endParaRPr>
          </a:p>
        </p:txBody>
      </p:sp>
      <p:sp>
        <p:nvSpPr>
          <p:cNvPr id="1647" name="Google Shape;1647;p17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51" name="Shape 1651"/>
        <p:cNvGrpSpPr/>
        <p:nvPr/>
      </p:nvGrpSpPr>
      <p:grpSpPr>
        <a:xfrm>
          <a:off x="0" y="0"/>
          <a:ext cx="0" cy="0"/>
          <a:chOff x="0" y="0"/>
          <a:chExt cx="0" cy="0"/>
        </a:xfrm>
      </p:grpSpPr>
      <p:sp>
        <p:nvSpPr>
          <p:cNvPr id="1652" name="Google Shape;1652;p178"/>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Threes</a:t>
            </a:r>
            <a:endParaRPr b="0" sz="3000">
              <a:solidFill>
                <a:srgbClr val="595959"/>
              </a:solidFill>
              <a:latin typeface="Hepta Slab"/>
              <a:ea typeface="Hepta Slab"/>
              <a:cs typeface="Hepta Slab"/>
              <a:sym typeface="Hepta Slab"/>
            </a:endParaRPr>
          </a:p>
        </p:txBody>
      </p:sp>
      <p:sp>
        <p:nvSpPr>
          <p:cNvPr id="1653" name="Google Shape;1653;p1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54" name="Google Shape;1654;p178"/>
          <p:cNvGrpSpPr/>
          <p:nvPr/>
        </p:nvGrpSpPr>
        <p:grpSpPr>
          <a:xfrm rot="-582038">
            <a:off x="944004" y="1726290"/>
            <a:ext cx="2814691" cy="1178710"/>
            <a:chOff x="529600" y="1419225"/>
            <a:chExt cx="2814696" cy="1178712"/>
          </a:xfrm>
        </p:grpSpPr>
        <p:sp>
          <p:nvSpPr>
            <p:cNvPr id="1655" name="Google Shape;1655;p178"/>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178"/>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57" name="Google Shape;1657;p178"/>
          <p:cNvPicPr preferRelativeResize="0"/>
          <p:nvPr/>
        </p:nvPicPr>
        <p:blipFill>
          <a:blip r:embed="rId3">
            <a:alphaModFix/>
          </a:blip>
          <a:stretch>
            <a:fillRect/>
          </a:stretch>
        </p:blipFill>
        <p:spPr>
          <a:xfrm>
            <a:off x="4128038" y="1947786"/>
            <a:ext cx="2244000" cy="841500"/>
          </a:xfrm>
          <a:prstGeom prst="rect">
            <a:avLst/>
          </a:prstGeom>
          <a:noFill/>
          <a:ln>
            <a:noFill/>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61" name="Shape 1661"/>
        <p:cNvGrpSpPr/>
        <p:nvPr/>
      </p:nvGrpSpPr>
      <p:grpSpPr>
        <a:xfrm>
          <a:off x="0" y="0"/>
          <a:ext cx="0" cy="0"/>
          <a:chOff x="0" y="0"/>
          <a:chExt cx="0" cy="0"/>
        </a:xfrm>
      </p:grpSpPr>
      <p:sp>
        <p:nvSpPr>
          <p:cNvPr id="1662" name="Google Shape;1662;p179"/>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Threes</a:t>
            </a:r>
            <a:endParaRPr b="0" sz="3000">
              <a:solidFill>
                <a:srgbClr val="595959"/>
              </a:solidFill>
              <a:latin typeface="Hepta Slab"/>
              <a:ea typeface="Hepta Slab"/>
              <a:cs typeface="Hepta Slab"/>
              <a:sym typeface="Hepta Slab"/>
            </a:endParaRPr>
          </a:p>
        </p:txBody>
      </p:sp>
      <p:sp>
        <p:nvSpPr>
          <p:cNvPr id="1663" name="Google Shape;1663;p17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64" name="Google Shape;1664;p179"/>
          <p:cNvGrpSpPr/>
          <p:nvPr/>
        </p:nvGrpSpPr>
        <p:grpSpPr>
          <a:xfrm rot="-582038">
            <a:off x="944004" y="1726290"/>
            <a:ext cx="2814691" cy="1178710"/>
            <a:chOff x="529600" y="1419225"/>
            <a:chExt cx="2814696" cy="1178712"/>
          </a:xfrm>
        </p:grpSpPr>
        <p:sp>
          <p:nvSpPr>
            <p:cNvPr id="1665" name="Google Shape;1665;p179"/>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79"/>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67" name="Google Shape;1667;p179"/>
          <p:cNvPicPr preferRelativeResize="0"/>
          <p:nvPr/>
        </p:nvPicPr>
        <p:blipFill>
          <a:blip r:embed="rId3">
            <a:alphaModFix/>
          </a:blip>
          <a:stretch>
            <a:fillRect/>
          </a:stretch>
        </p:blipFill>
        <p:spPr>
          <a:xfrm>
            <a:off x="3769810" y="2526438"/>
            <a:ext cx="2899775" cy="982175"/>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71" name="Shape 1671"/>
        <p:cNvGrpSpPr/>
        <p:nvPr/>
      </p:nvGrpSpPr>
      <p:grpSpPr>
        <a:xfrm>
          <a:off x="0" y="0"/>
          <a:ext cx="0" cy="0"/>
          <a:chOff x="0" y="0"/>
          <a:chExt cx="0" cy="0"/>
        </a:xfrm>
      </p:grpSpPr>
      <p:sp>
        <p:nvSpPr>
          <p:cNvPr id="1672" name="Google Shape;1672;p180"/>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Threes</a:t>
            </a:r>
            <a:endParaRPr b="0" sz="3000">
              <a:solidFill>
                <a:srgbClr val="595959"/>
              </a:solidFill>
              <a:latin typeface="Hepta Slab"/>
              <a:ea typeface="Hepta Slab"/>
              <a:cs typeface="Hepta Slab"/>
              <a:sym typeface="Hepta Slab"/>
            </a:endParaRPr>
          </a:p>
        </p:txBody>
      </p:sp>
      <p:sp>
        <p:nvSpPr>
          <p:cNvPr id="1673" name="Google Shape;1673;p1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74" name="Google Shape;1674;p180"/>
          <p:cNvGrpSpPr/>
          <p:nvPr/>
        </p:nvGrpSpPr>
        <p:grpSpPr>
          <a:xfrm rot="-582038">
            <a:off x="944004" y="1726290"/>
            <a:ext cx="2814691" cy="1178710"/>
            <a:chOff x="529600" y="1419225"/>
            <a:chExt cx="2814696" cy="1178712"/>
          </a:xfrm>
        </p:grpSpPr>
        <p:sp>
          <p:nvSpPr>
            <p:cNvPr id="1675" name="Google Shape;1675;p180"/>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80"/>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77" name="Google Shape;1677;p180"/>
          <p:cNvPicPr preferRelativeResize="0"/>
          <p:nvPr/>
        </p:nvPicPr>
        <p:blipFill>
          <a:blip r:embed="rId3">
            <a:alphaModFix/>
          </a:blip>
          <a:stretch>
            <a:fillRect/>
          </a:stretch>
        </p:blipFill>
        <p:spPr>
          <a:xfrm>
            <a:off x="4128039" y="2269285"/>
            <a:ext cx="2055825" cy="770925"/>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81" name="Shape 1681"/>
        <p:cNvGrpSpPr/>
        <p:nvPr/>
      </p:nvGrpSpPr>
      <p:grpSpPr>
        <a:xfrm>
          <a:off x="0" y="0"/>
          <a:ext cx="0" cy="0"/>
          <a:chOff x="0" y="0"/>
          <a:chExt cx="0" cy="0"/>
        </a:xfrm>
      </p:grpSpPr>
      <p:sp>
        <p:nvSpPr>
          <p:cNvPr id="1682" name="Google Shape;1682;p181"/>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Threes</a:t>
            </a:r>
            <a:endParaRPr b="0" sz="3000">
              <a:solidFill>
                <a:srgbClr val="595959"/>
              </a:solidFill>
              <a:latin typeface="Hepta Slab"/>
              <a:ea typeface="Hepta Slab"/>
              <a:cs typeface="Hepta Slab"/>
              <a:sym typeface="Hepta Slab"/>
            </a:endParaRPr>
          </a:p>
        </p:txBody>
      </p:sp>
      <p:sp>
        <p:nvSpPr>
          <p:cNvPr id="1683" name="Google Shape;1683;p1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684" name="Google Shape;1684;p181"/>
          <p:cNvGrpSpPr/>
          <p:nvPr/>
        </p:nvGrpSpPr>
        <p:grpSpPr>
          <a:xfrm rot="-582038">
            <a:off x="944004" y="1726290"/>
            <a:ext cx="2814691" cy="1178710"/>
            <a:chOff x="529600" y="1419225"/>
            <a:chExt cx="2814696" cy="1178712"/>
          </a:xfrm>
        </p:grpSpPr>
        <p:sp>
          <p:nvSpPr>
            <p:cNvPr id="1685" name="Google Shape;1685;p181"/>
            <p:cNvSpPr/>
            <p:nvPr/>
          </p:nvSpPr>
          <p:spPr>
            <a:xfrm>
              <a:off x="529600" y="1419225"/>
              <a:ext cx="2814696" cy="117871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81"/>
            <p:cNvSpPr txBox="1"/>
            <p:nvPr/>
          </p:nvSpPr>
          <p:spPr>
            <a:xfrm>
              <a:off x="864800" y="1678775"/>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687" name="Google Shape;1687;p181"/>
          <p:cNvPicPr preferRelativeResize="0"/>
          <p:nvPr/>
        </p:nvPicPr>
        <p:blipFill>
          <a:blip r:embed="rId3">
            <a:alphaModFix/>
          </a:blip>
          <a:stretch>
            <a:fillRect/>
          </a:stretch>
        </p:blipFill>
        <p:spPr>
          <a:xfrm>
            <a:off x="4072938" y="2333561"/>
            <a:ext cx="2244000" cy="841500"/>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91" name="Shape 1691"/>
        <p:cNvGrpSpPr/>
        <p:nvPr/>
      </p:nvGrpSpPr>
      <p:grpSpPr>
        <a:xfrm>
          <a:off x="0" y="0"/>
          <a:ext cx="0" cy="0"/>
          <a:chOff x="0" y="0"/>
          <a:chExt cx="0" cy="0"/>
        </a:xfrm>
      </p:grpSpPr>
      <p:sp>
        <p:nvSpPr>
          <p:cNvPr id="1692" name="Google Shape;1692;p182"/>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Would You Subtract?</a:t>
            </a:r>
            <a:endParaRPr b="0" sz="3000">
              <a:solidFill>
                <a:srgbClr val="595959"/>
              </a:solidFill>
              <a:latin typeface="Hepta Slab"/>
              <a:ea typeface="Hepta Slab"/>
              <a:cs typeface="Hepta Slab"/>
              <a:sym typeface="Hepta Slab"/>
            </a:endParaRPr>
          </a:p>
        </p:txBody>
      </p:sp>
      <p:sp>
        <p:nvSpPr>
          <p:cNvPr id="1693" name="Google Shape;1693;p1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94" name="Google Shape;1694;p182"/>
          <p:cNvSpPr txBox="1"/>
          <p:nvPr/>
        </p:nvSpPr>
        <p:spPr>
          <a:xfrm>
            <a:off x="656050" y="1256075"/>
            <a:ext cx="7772400" cy="73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Use a strategy or algorithm of your choice to find the value of each difference. Show your thinking. Organize it so it can be followed by others.</a:t>
            </a:r>
            <a:endParaRPr sz="1600">
              <a:latin typeface="Quicksand"/>
              <a:ea typeface="Quicksand"/>
              <a:cs typeface="Quicksand"/>
              <a:sym typeface="Quicksand"/>
            </a:endParaRPr>
          </a:p>
        </p:txBody>
      </p:sp>
      <p:pic>
        <p:nvPicPr>
          <p:cNvPr id="1695" name="Google Shape;1695;p182"/>
          <p:cNvPicPr preferRelativeResize="0"/>
          <p:nvPr/>
        </p:nvPicPr>
        <p:blipFill>
          <a:blip r:embed="rId3">
            <a:alphaModFix/>
          </a:blip>
          <a:stretch>
            <a:fillRect/>
          </a:stretch>
        </p:blipFill>
        <p:spPr>
          <a:xfrm>
            <a:off x="1958575" y="2077800"/>
            <a:ext cx="2007275" cy="2492900"/>
          </a:xfrm>
          <a:prstGeom prst="rect">
            <a:avLst/>
          </a:prstGeom>
          <a:noFill/>
          <a:ln>
            <a:noFill/>
          </a:ln>
        </p:spPr>
      </p:pic>
      <p:pic>
        <p:nvPicPr>
          <p:cNvPr id="1696" name="Google Shape;1696;p182"/>
          <p:cNvPicPr preferRelativeResize="0"/>
          <p:nvPr/>
        </p:nvPicPr>
        <p:blipFill>
          <a:blip r:embed="rId4">
            <a:alphaModFix/>
          </a:blip>
          <a:stretch>
            <a:fillRect/>
          </a:stretch>
        </p:blipFill>
        <p:spPr>
          <a:xfrm>
            <a:off x="5071750" y="2469863"/>
            <a:ext cx="2128550" cy="1562075"/>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00" name="Shape 1700"/>
        <p:cNvGrpSpPr/>
        <p:nvPr/>
      </p:nvGrpSpPr>
      <p:grpSpPr>
        <a:xfrm>
          <a:off x="0" y="0"/>
          <a:ext cx="0" cy="0"/>
          <a:chOff x="0" y="0"/>
          <a:chExt cx="0" cy="0"/>
        </a:xfrm>
      </p:grpSpPr>
      <p:sp>
        <p:nvSpPr>
          <p:cNvPr id="1701" name="Google Shape;1701;p183"/>
          <p:cNvSpPr txBox="1"/>
          <p:nvPr>
            <p:ph type="ctrTitle"/>
          </p:nvPr>
        </p:nvSpPr>
        <p:spPr>
          <a:xfrm>
            <a:off x="419450" y="3375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Greatest Difference, Smallest Difference</a:t>
            </a:r>
            <a:endParaRPr b="0" sz="2600">
              <a:solidFill>
                <a:srgbClr val="595959"/>
              </a:solidFill>
              <a:latin typeface="Hepta Slab"/>
              <a:ea typeface="Hepta Slab"/>
              <a:cs typeface="Hepta Slab"/>
              <a:sym typeface="Hepta Slab"/>
            </a:endParaRPr>
          </a:p>
        </p:txBody>
      </p:sp>
      <p:sp>
        <p:nvSpPr>
          <p:cNvPr id="1702" name="Google Shape;1702;p1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703" name="Google Shape;1703;p183"/>
          <p:cNvSpPr txBox="1"/>
          <p:nvPr/>
        </p:nvSpPr>
        <p:spPr>
          <a:xfrm>
            <a:off x="558175" y="1151350"/>
            <a:ext cx="3657600" cy="286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Decide with your partner whether you will try to make the greatest difference or least difference.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2. Take turns spinning and recording a digit in the hundreds, tens, or ones place. Continue until your numbers are complete.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3. Find the difference.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4. Compare your values.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5. Write a comparison using &gt;, &lt;, or =. </a:t>
            </a:r>
            <a:endParaRPr sz="1600">
              <a:latin typeface="Livvic"/>
              <a:ea typeface="Livvic"/>
              <a:cs typeface="Livvic"/>
              <a:sym typeface="Livvic"/>
            </a:endParaRPr>
          </a:p>
          <a:p>
            <a:pPr indent="0" lvl="0" marL="0" rtl="0" algn="l">
              <a:spcBef>
                <a:spcPts val="1000"/>
              </a:spcBef>
              <a:spcAft>
                <a:spcPts val="1000"/>
              </a:spcAft>
              <a:buNone/>
            </a:pPr>
            <a:r>
              <a:rPr lang="en" sz="1600">
                <a:latin typeface="Livvic"/>
                <a:ea typeface="Livvic"/>
                <a:cs typeface="Livvic"/>
                <a:sym typeface="Livvic"/>
              </a:rPr>
              <a:t>6. Play again</a:t>
            </a:r>
            <a:endParaRPr sz="1600">
              <a:latin typeface="Livvic"/>
              <a:ea typeface="Livvic"/>
              <a:cs typeface="Livvic"/>
              <a:sym typeface="Livvic"/>
            </a:endParaRPr>
          </a:p>
        </p:txBody>
      </p:sp>
      <p:pic>
        <p:nvPicPr>
          <p:cNvPr id="1704" name="Google Shape;1704;p183"/>
          <p:cNvPicPr preferRelativeResize="0"/>
          <p:nvPr/>
        </p:nvPicPr>
        <p:blipFill>
          <a:blip r:embed="rId3">
            <a:alphaModFix/>
          </a:blip>
          <a:stretch>
            <a:fillRect/>
          </a:stretch>
        </p:blipFill>
        <p:spPr>
          <a:xfrm>
            <a:off x="5475675" y="1151350"/>
            <a:ext cx="2235500" cy="2085100"/>
          </a:xfrm>
          <a:prstGeom prst="rect">
            <a:avLst/>
          </a:prstGeom>
          <a:noFill/>
          <a:ln cap="flat" cmpd="sng" w="19050">
            <a:solidFill>
              <a:schemeClr val="dk2"/>
            </a:solidFill>
            <a:prstDash val="solid"/>
            <a:round/>
            <a:headEnd len="sm" w="sm" type="none"/>
            <a:tailEnd len="sm" w="sm" type="none"/>
          </a:ln>
        </p:spPr>
      </p:pic>
      <p:pic>
        <p:nvPicPr>
          <p:cNvPr id="1705" name="Google Shape;1705;p183"/>
          <p:cNvPicPr preferRelativeResize="0"/>
          <p:nvPr/>
        </p:nvPicPr>
        <p:blipFill>
          <a:blip r:embed="rId4">
            <a:alphaModFix/>
          </a:blip>
          <a:stretch>
            <a:fillRect/>
          </a:stretch>
        </p:blipFill>
        <p:spPr>
          <a:xfrm>
            <a:off x="4957684" y="3389221"/>
            <a:ext cx="3271476" cy="1255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09" name="Shape 1709"/>
        <p:cNvGrpSpPr/>
        <p:nvPr/>
      </p:nvGrpSpPr>
      <p:grpSpPr>
        <a:xfrm>
          <a:off x="0" y="0"/>
          <a:ext cx="0" cy="0"/>
          <a:chOff x="0" y="0"/>
          <a:chExt cx="0" cy="0"/>
        </a:xfrm>
      </p:grpSpPr>
      <p:sp>
        <p:nvSpPr>
          <p:cNvPr id="1710" name="Google Shape;1710;p184"/>
          <p:cNvSpPr/>
          <p:nvPr/>
        </p:nvSpPr>
        <p:spPr>
          <a:xfrm flipH="1">
            <a:off x="1736041" y="1961228"/>
            <a:ext cx="2654283" cy="18955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184"/>
          <p:cNvSpPr txBox="1"/>
          <p:nvPr/>
        </p:nvSpPr>
        <p:spPr>
          <a:xfrm>
            <a:off x="2110075" y="2153400"/>
            <a:ext cx="19776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How did you decide when to use a strategy and when to use an algorithm?</a:t>
            </a:r>
            <a:endParaRPr b="1" sz="1200">
              <a:latin typeface="Quicksand"/>
              <a:ea typeface="Quicksand"/>
              <a:cs typeface="Quicksand"/>
              <a:sym typeface="Quicksand"/>
            </a:endParaRPr>
          </a:p>
        </p:txBody>
      </p:sp>
      <p:sp>
        <p:nvSpPr>
          <p:cNvPr id="1712" name="Google Shape;1712;p18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713" name="Google Shape;1713;p184"/>
          <p:cNvPicPr preferRelativeResize="0"/>
          <p:nvPr/>
        </p:nvPicPr>
        <p:blipFill>
          <a:blip r:embed="rId3">
            <a:alphaModFix/>
          </a:blip>
          <a:stretch>
            <a:fillRect/>
          </a:stretch>
        </p:blipFill>
        <p:spPr>
          <a:xfrm>
            <a:off x="4747864" y="3049626"/>
            <a:ext cx="1890300" cy="1188949"/>
          </a:xfrm>
          <a:prstGeom prst="rect">
            <a:avLst/>
          </a:prstGeom>
          <a:noFill/>
          <a:ln>
            <a:noFill/>
          </a:ln>
        </p:spPr>
      </p:pic>
      <p:sp>
        <p:nvSpPr>
          <p:cNvPr id="1714" name="Google Shape;1714;p184"/>
          <p:cNvSpPr txBox="1"/>
          <p:nvPr/>
        </p:nvSpPr>
        <p:spPr>
          <a:xfrm>
            <a:off x="912775" y="559275"/>
            <a:ext cx="6903900" cy="95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saw how we can use strategies or algorithms to subtract. </a:t>
            </a:r>
            <a:endParaRPr sz="2500">
              <a:latin typeface="Quicksand"/>
              <a:ea typeface="Quicksand"/>
              <a:cs typeface="Quicksand"/>
              <a:sym typeface="Quicksand"/>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718" name="Shape 1718"/>
        <p:cNvGrpSpPr/>
        <p:nvPr/>
      </p:nvGrpSpPr>
      <p:grpSpPr>
        <a:xfrm>
          <a:off x="0" y="0"/>
          <a:ext cx="0" cy="0"/>
          <a:chOff x="0" y="0"/>
          <a:chExt cx="0" cy="0"/>
        </a:xfrm>
      </p:grpSpPr>
      <p:sp>
        <p:nvSpPr>
          <p:cNvPr id="1719" name="Google Shape;1719;p185"/>
          <p:cNvSpPr txBox="1"/>
          <p:nvPr>
            <p:ph idx="1" type="subTitle"/>
          </p:nvPr>
        </p:nvSpPr>
        <p:spPr>
          <a:xfrm>
            <a:off x="777500" y="493324"/>
            <a:ext cx="7772400" cy="15366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lang="en" sz="1500">
                <a:solidFill>
                  <a:srgbClr val="434343"/>
                </a:solidFill>
                <a:latin typeface="Hepta Slab"/>
                <a:ea typeface="Hepta Slab"/>
                <a:cs typeface="Hepta Slab"/>
                <a:sym typeface="Hepta Slab"/>
              </a:rPr>
              <a:t>In this section, we learned algorithms to subtract numbers within 1,000. We also learned that we can choose to subtract with a strategy that may not work for every difference, or an algorithm based on the numbers.</a:t>
            </a:r>
            <a:endParaRPr i="0"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720" name="Google Shape;1720;p18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1" name="Google Shape;1721;p185"/>
          <p:cNvPicPr preferRelativeResize="0"/>
          <p:nvPr/>
        </p:nvPicPr>
        <p:blipFill>
          <a:blip r:embed="rId3">
            <a:alphaModFix/>
          </a:blip>
          <a:stretch>
            <a:fillRect/>
          </a:stretch>
        </p:blipFill>
        <p:spPr>
          <a:xfrm>
            <a:off x="2485375" y="2448471"/>
            <a:ext cx="1590675" cy="1076325"/>
          </a:xfrm>
          <a:prstGeom prst="rect">
            <a:avLst/>
          </a:prstGeom>
          <a:noFill/>
          <a:ln cap="flat" cmpd="sng" w="19050">
            <a:solidFill>
              <a:schemeClr val="dk2"/>
            </a:solidFill>
            <a:prstDash val="solid"/>
            <a:round/>
            <a:headEnd len="sm" w="sm" type="none"/>
            <a:tailEnd len="sm" w="sm" type="none"/>
          </a:ln>
        </p:spPr>
      </p:pic>
      <p:pic>
        <p:nvPicPr>
          <p:cNvPr id="1722" name="Google Shape;1722;p185"/>
          <p:cNvPicPr preferRelativeResize="0"/>
          <p:nvPr/>
        </p:nvPicPr>
        <p:blipFill>
          <a:blip r:embed="rId4">
            <a:alphaModFix/>
          </a:blip>
          <a:stretch>
            <a:fillRect/>
          </a:stretch>
        </p:blipFill>
        <p:spPr>
          <a:xfrm>
            <a:off x="4650950" y="2029924"/>
            <a:ext cx="2199579" cy="280877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726" name="Shape 1726"/>
        <p:cNvGrpSpPr/>
        <p:nvPr/>
      </p:nvGrpSpPr>
      <p:grpSpPr>
        <a:xfrm>
          <a:off x="0" y="0"/>
          <a:ext cx="0" cy="0"/>
          <a:chOff x="0" y="0"/>
          <a:chExt cx="0" cy="0"/>
        </a:xfrm>
      </p:grpSpPr>
      <p:sp>
        <p:nvSpPr>
          <p:cNvPr id="1727" name="Google Shape;1727;p186"/>
          <p:cNvSpPr txBox="1"/>
          <p:nvPr>
            <p:ph type="ctrTitle"/>
          </p:nvPr>
        </p:nvSpPr>
        <p:spPr>
          <a:xfrm>
            <a:off x="554800" y="1634250"/>
            <a:ext cx="7894500" cy="111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Numbers on the Number Line</a:t>
            </a:r>
            <a:endParaRPr sz="3600">
              <a:latin typeface="Hepta Slab"/>
              <a:ea typeface="Hepta Slab"/>
              <a:cs typeface="Hepta Slab"/>
              <a:sym typeface="Hepta Slab"/>
            </a:endParaRPr>
          </a:p>
        </p:txBody>
      </p:sp>
      <p:sp>
        <p:nvSpPr>
          <p:cNvPr id="1728" name="Google Shape;1728;p186"/>
          <p:cNvSpPr txBox="1"/>
          <p:nvPr/>
        </p:nvSpPr>
        <p:spPr>
          <a:xfrm>
            <a:off x="2905850" y="2665900"/>
            <a:ext cx="5186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create and analyze number lines. </a:t>
            </a:r>
            <a:endParaRPr>
              <a:latin typeface="Quicksand"/>
              <a:ea typeface="Quicksand"/>
              <a:cs typeface="Quicksand"/>
              <a:sym typeface="Quicksand"/>
            </a:endParaRPr>
          </a:p>
        </p:txBody>
      </p:sp>
      <p:sp>
        <p:nvSpPr>
          <p:cNvPr id="1729" name="Google Shape;1729;p186"/>
          <p:cNvSpPr/>
          <p:nvPr/>
        </p:nvSpPr>
        <p:spPr>
          <a:xfrm>
            <a:off x="2311027" y="2665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18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2.NBT.A.2</a:t>
            </a:r>
            <a:endParaRPr sz="1100">
              <a:latin typeface="Quicksand"/>
              <a:ea typeface="Quicksand"/>
              <a:cs typeface="Quicksand"/>
              <a:sym typeface="Quicksand"/>
            </a:endParaRPr>
          </a:p>
        </p:txBody>
      </p:sp>
      <p:sp>
        <p:nvSpPr>
          <p:cNvPr id="1731" name="Google Shape;1731;p186"/>
          <p:cNvSpPr txBox="1"/>
          <p:nvPr/>
        </p:nvSpPr>
        <p:spPr>
          <a:xfrm>
            <a:off x="7884875" y="365450"/>
            <a:ext cx="1173600" cy="909000"/>
          </a:xfrm>
          <a:prstGeom prst="rect">
            <a:avLst/>
          </a:prstGeom>
          <a:noFill/>
          <a:ln cap="flat" cmpd="sng" w="7620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8</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5" name="Shape 1735"/>
        <p:cNvGrpSpPr/>
        <p:nvPr/>
      </p:nvGrpSpPr>
      <p:grpSpPr>
        <a:xfrm>
          <a:off x="0" y="0"/>
          <a:ext cx="0" cy="0"/>
          <a:chOff x="0" y="0"/>
          <a:chExt cx="0" cy="0"/>
        </a:xfrm>
      </p:grpSpPr>
      <p:sp>
        <p:nvSpPr>
          <p:cNvPr id="1736" name="Google Shape;1736;p187"/>
          <p:cNvSpPr txBox="1"/>
          <p:nvPr>
            <p:ph type="ctrTitle"/>
          </p:nvPr>
        </p:nvSpPr>
        <p:spPr>
          <a:xfrm>
            <a:off x="629875" y="844642"/>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Making Tens to Add</a:t>
            </a:r>
            <a:endParaRPr b="0" sz="3400">
              <a:solidFill>
                <a:srgbClr val="595959"/>
              </a:solidFill>
              <a:latin typeface="Hepta Slab"/>
              <a:ea typeface="Hepta Slab"/>
              <a:cs typeface="Hepta Slab"/>
              <a:sym typeface="Hepta Slab"/>
            </a:endParaRPr>
          </a:p>
        </p:txBody>
      </p:sp>
      <p:sp>
        <p:nvSpPr>
          <p:cNvPr id="1737" name="Google Shape;1737;p18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38" name="Google Shape;1738;p1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39" name="Google Shape;1739;p187"/>
          <p:cNvSpPr/>
          <p:nvPr/>
        </p:nvSpPr>
        <p:spPr>
          <a:xfrm rot="-567842">
            <a:off x="645939" y="1814548"/>
            <a:ext cx="2367837" cy="9535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187"/>
          <p:cNvSpPr txBox="1"/>
          <p:nvPr/>
        </p:nvSpPr>
        <p:spPr>
          <a:xfrm rot="-622673">
            <a:off x="956375" y="1851969"/>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each statement true or false?</a:t>
            </a:r>
            <a:endParaRPr sz="1900">
              <a:solidFill>
                <a:srgbClr val="0097A7"/>
              </a:solidFill>
              <a:latin typeface="Caveat Brush"/>
              <a:ea typeface="Caveat Brush"/>
              <a:cs typeface="Caveat Brush"/>
              <a:sym typeface="Caveat Brush"/>
            </a:endParaRPr>
          </a:p>
        </p:txBody>
      </p:sp>
      <p:sp>
        <p:nvSpPr>
          <p:cNvPr id="1741" name="Google Shape;1741;p187"/>
          <p:cNvSpPr/>
          <p:nvPr/>
        </p:nvSpPr>
        <p:spPr>
          <a:xfrm rot="913559">
            <a:off x="6441033" y="3321137"/>
            <a:ext cx="2254362" cy="130300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87"/>
          <p:cNvSpPr txBox="1"/>
          <p:nvPr/>
        </p:nvSpPr>
        <p:spPr>
          <a:xfrm rot="845611">
            <a:off x="6743535" y="3386866"/>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Be prepared to explain your reasoning.</a:t>
            </a:r>
            <a:endParaRPr sz="1900">
              <a:solidFill>
                <a:srgbClr val="0097A7"/>
              </a:solidFill>
              <a:latin typeface="Caveat Brush"/>
              <a:ea typeface="Caveat Brush"/>
              <a:cs typeface="Caveat Brush"/>
              <a:sym typeface="Caveat Brush"/>
            </a:endParaRPr>
          </a:p>
        </p:txBody>
      </p:sp>
      <p:pic>
        <p:nvPicPr>
          <p:cNvPr id="1743" name="Google Shape;1743;p187"/>
          <p:cNvPicPr preferRelativeResize="0"/>
          <p:nvPr/>
        </p:nvPicPr>
        <p:blipFill>
          <a:blip r:embed="rId3">
            <a:alphaModFix/>
          </a:blip>
          <a:stretch>
            <a:fillRect/>
          </a:stretch>
        </p:blipFill>
        <p:spPr>
          <a:xfrm>
            <a:off x="3076025" y="2435978"/>
            <a:ext cx="3550000" cy="710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7" name="Shape 1747"/>
        <p:cNvGrpSpPr/>
        <p:nvPr/>
      </p:nvGrpSpPr>
      <p:grpSpPr>
        <a:xfrm>
          <a:off x="0" y="0"/>
          <a:ext cx="0" cy="0"/>
          <a:chOff x="0" y="0"/>
          <a:chExt cx="0" cy="0"/>
        </a:xfrm>
      </p:grpSpPr>
      <p:sp>
        <p:nvSpPr>
          <p:cNvPr id="1748" name="Google Shape;1748;p188"/>
          <p:cNvSpPr txBox="1"/>
          <p:nvPr>
            <p:ph type="ctrTitle"/>
          </p:nvPr>
        </p:nvSpPr>
        <p:spPr>
          <a:xfrm>
            <a:off x="629875" y="844642"/>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Making Tens to Add</a:t>
            </a:r>
            <a:endParaRPr b="0" sz="3400">
              <a:solidFill>
                <a:srgbClr val="595959"/>
              </a:solidFill>
              <a:latin typeface="Hepta Slab"/>
              <a:ea typeface="Hepta Slab"/>
              <a:cs typeface="Hepta Slab"/>
              <a:sym typeface="Hepta Slab"/>
            </a:endParaRPr>
          </a:p>
        </p:txBody>
      </p:sp>
      <p:sp>
        <p:nvSpPr>
          <p:cNvPr id="1749" name="Google Shape;1749;p18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50" name="Google Shape;1750;p1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51" name="Google Shape;1751;p188"/>
          <p:cNvSpPr/>
          <p:nvPr/>
        </p:nvSpPr>
        <p:spPr>
          <a:xfrm rot="-567842">
            <a:off x="645939" y="1814548"/>
            <a:ext cx="2367837" cy="9535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188"/>
          <p:cNvSpPr txBox="1"/>
          <p:nvPr/>
        </p:nvSpPr>
        <p:spPr>
          <a:xfrm rot="-622673">
            <a:off x="956375" y="1851969"/>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each statement true or false?</a:t>
            </a:r>
            <a:endParaRPr sz="1900">
              <a:solidFill>
                <a:srgbClr val="0097A7"/>
              </a:solidFill>
              <a:latin typeface="Caveat Brush"/>
              <a:ea typeface="Caveat Brush"/>
              <a:cs typeface="Caveat Brush"/>
              <a:sym typeface="Caveat Brush"/>
            </a:endParaRPr>
          </a:p>
        </p:txBody>
      </p:sp>
      <p:sp>
        <p:nvSpPr>
          <p:cNvPr id="1753" name="Google Shape;1753;p188"/>
          <p:cNvSpPr/>
          <p:nvPr/>
        </p:nvSpPr>
        <p:spPr>
          <a:xfrm rot="913559">
            <a:off x="6441033" y="3321137"/>
            <a:ext cx="2254362" cy="130300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188"/>
          <p:cNvSpPr txBox="1"/>
          <p:nvPr/>
        </p:nvSpPr>
        <p:spPr>
          <a:xfrm rot="845611">
            <a:off x="6743535" y="3386866"/>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Be prepared to explain your reasoning.</a:t>
            </a:r>
            <a:endParaRPr sz="1900">
              <a:solidFill>
                <a:srgbClr val="0097A7"/>
              </a:solidFill>
              <a:latin typeface="Caveat Brush"/>
              <a:ea typeface="Caveat Brush"/>
              <a:cs typeface="Caveat Brush"/>
              <a:sym typeface="Caveat Brush"/>
            </a:endParaRPr>
          </a:p>
        </p:txBody>
      </p:sp>
      <p:pic>
        <p:nvPicPr>
          <p:cNvPr id="1755" name="Google Shape;1755;p188"/>
          <p:cNvPicPr preferRelativeResize="0"/>
          <p:nvPr/>
        </p:nvPicPr>
        <p:blipFill>
          <a:blip r:embed="rId3">
            <a:alphaModFix/>
          </a:blip>
          <a:stretch>
            <a:fillRect/>
          </a:stretch>
        </p:blipFill>
        <p:spPr>
          <a:xfrm>
            <a:off x="2892325" y="2345878"/>
            <a:ext cx="3646500"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9" name="Shape 1759"/>
        <p:cNvGrpSpPr/>
        <p:nvPr/>
      </p:nvGrpSpPr>
      <p:grpSpPr>
        <a:xfrm>
          <a:off x="0" y="0"/>
          <a:ext cx="0" cy="0"/>
          <a:chOff x="0" y="0"/>
          <a:chExt cx="0" cy="0"/>
        </a:xfrm>
      </p:grpSpPr>
      <p:sp>
        <p:nvSpPr>
          <p:cNvPr id="1760" name="Google Shape;1760;p189"/>
          <p:cNvSpPr txBox="1"/>
          <p:nvPr>
            <p:ph type="ctrTitle"/>
          </p:nvPr>
        </p:nvSpPr>
        <p:spPr>
          <a:xfrm>
            <a:off x="629875" y="844642"/>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Making Tens to Add</a:t>
            </a:r>
            <a:endParaRPr b="0" sz="3400">
              <a:solidFill>
                <a:srgbClr val="595959"/>
              </a:solidFill>
              <a:latin typeface="Hepta Slab"/>
              <a:ea typeface="Hepta Slab"/>
              <a:cs typeface="Hepta Slab"/>
              <a:sym typeface="Hepta Slab"/>
            </a:endParaRPr>
          </a:p>
        </p:txBody>
      </p:sp>
      <p:sp>
        <p:nvSpPr>
          <p:cNvPr id="1761" name="Google Shape;1761;p18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62" name="Google Shape;1762;p1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63" name="Google Shape;1763;p189"/>
          <p:cNvSpPr/>
          <p:nvPr/>
        </p:nvSpPr>
        <p:spPr>
          <a:xfrm rot="-567842">
            <a:off x="645939" y="1814548"/>
            <a:ext cx="2367837" cy="9535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189"/>
          <p:cNvSpPr txBox="1"/>
          <p:nvPr/>
        </p:nvSpPr>
        <p:spPr>
          <a:xfrm rot="-622673">
            <a:off x="956375" y="1851969"/>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each statement true or false?</a:t>
            </a:r>
            <a:endParaRPr sz="1900">
              <a:solidFill>
                <a:srgbClr val="0097A7"/>
              </a:solidFill>
              <a:latin typeface="Caveat Brush"/>
              <a:ea typeface="Caveat Brush"/>
              <a:cs typeface="Caveat Brush"/>
              <a:sym typeface="Caveat Brush"/>
            </a:endParaRPr>
          </a:p>
        </p:txBody>
      </p:sp>
      <p:sp>
        <p:nvSpPr>
          <p:cNvPr id="1765" name="Google Shape;1765;p189"/>
          <p:cNvSpPr/>
          <p:nvPr/>
        </p:nvSpPr>
        <p:spPr>
          <a:xfrm rot="913559">
            <a:off x="6441033" y="3321137"/>
            <a:ext cx="2254362" cy="130300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89"/>
          <p:cNvSpPr txBox="1"/>
          <p:nvPr/>
        </p:nvSpPr>
        <p:spPr>
          <a:xfrm rot="845611">
            <a:off x="6743535" y="3386866"/>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Be prepared to explain your reasoning.</a:t>
            </a:r>
            <a:endParaRPr sz="1900">
              <a:solidFill>
                <a:srgbClr val="0097A7"/>
              </a:solidFill>
              <a:latin typeface="Caveat Brush"/>
              <a:ea typeface="Caveat Brush"/>
              <a:cs typeface="Caveat Brush"/>
              <a:sym typeface="Caveat Brush"/>
            </a:endParaRPr>
          </a:p>
        </p:txBody>
      </p:sp>
      <p:pic>
        <p:nvPicPr>
          <p:cNvPr id="1767" name="Google Shape;1767;p189"/>
          <p:cNvPicPr preferRelativeResize="0"/>
          <p:nvPr/>
        </p:nvPicPr>
        <p:blipFill>
          <a:blip r:embed="rId3">
            <a:alphaModFix/>
          </a:blip>
          <a:stretch>
            <a:fillRect/>
          </a:stretch>
        </p:blipFill>
        <p:spPr>
          <a:xfrm>
            <a:off x="2903650" y="2357752"/>
            <a:ext cx="3405775" cy="912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1" name="Shape 1771"/>
        <p:cNvGrpSpPr/>
        <p:nvPr/>
      </p:nvGrpSpPr>
      <p:grpSpPr>
        <a:xfrm>
          <a:off x="0" y="0"/>
          <a:ext cx="0" cy="0"/>
          <a:chOff x="0" y="0"/>
          <a:chExt cx="0" cy="0"/>
        </a:xfrm>
      </p:grpSpPr>
      <p:sp>
        <p:nvSpPr>
          <p:cNvPr id="1772" name="Google Shape;1772;p190"/>
          <p:cNvSpPr txBox="1"/>
          <p:nvPr>
            <p:ph type="ctrTitle"/>
          </p:nvPr>
        </p:nvSpPr>
        <p:spPr>
          <a:xfrm>
            <a:off x="612325" y="1106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Building a Human Number Line</a:t>
            </a:r>
            <a:endParaRPr b="0" sz="3100">
              <a:solidFill>
                <a:srgbClr val="595959"/>
              </a:solidFill>
              <a:latin typeface="Hepta Slab"/>
              <a:ea typeface="Hepta Slab"/>
              <a:cs typeface="Hepta Slab"/>
              <a:sym typeface="Hepta Slab"/>
            </a:endParaRPr>
          </a:p>
        </p:txBody>
      </p:sp>
      <p:sp>
        <p:nvSpPr>
          <p:cNvPr id="1773" name="Google Shape;1773;p190"/>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74" name="Google Shape;1774;p1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775" name="Google Shape;1775;p190"/>
          <p:cNvSpPr txBox="1"/>
          <p:nvPr/>
        </p:nvSpPr>
        <p:spPr>
          <a:xfrm>
            <a:off x="761225" y="1283300"/>
            <a:ext cx="7623600" cy="2794200"/>
          </a:xfrm>
          <a:prstGeom prst="rect">
            <a:avLst/>
          </a:prstGeom>
          <a:noFill/>
          <a:ln>
            <a:noFill/>
          </a:ln>
        </p:spPr>
        <p:txBody>
          <a:bodyPr anchorCtr="0" anchor="t" bIns="91425" lIns="91425" spcFirstLastPara="1" rIns="91425" wrap="square" tIns="91425">
            <a:noAutofit/>
          </a:bodyPr>
          <a:lstStyle/>
          <a:p>
            <a:pPr indent="-406400" lvl="0" marL="457200" rtl="0" algn="l">
              <a:spcBef>
                <a:spcPts val="0"/>
              </a:spcBef>
              <a:spcAft>
                <a:spcPts val="0"/>
              </a:spcAft>
              <a:buSzPts val="2800"/>
              <a:buFont typeface="Quicksand"/>
              <a:buChar char="●"/>
            </a:pPr>
            <a:r>
              <a:rPr lang="en" sz="2800">
                <a:latin typeface="Quicksand"/>
                <a:ea typeface="Quicksand"/>
                <a:cs typeface="Quicksand"/>
                <a:sym typeface="Quicksand"/>
              </a:rPr>
              <a:t>Today, you are going to create a human number line.</a:t>
            </a:r>
            <a:endParaRPr sz="2800">
              <a:latin typeface="Quicksand"/>
              <a:ea typeface="Quicksand"/>
              <a:cs typeface="Quicksand"/>
              <a:sym typeface="Quicksand"/>
            </a:endParaRPr>
          </a:p>
          <a:p>
            <a:pPr indent="0" lvl="0" marL="0" rtl="0" algn="l">
              <a:spcBef>
                <a:spcPts val="0"/>
              </a:spcBef>
              <a:spcAft>
                <a:spcPts val="0"/>
              </a:spcAft>
              <a:buNone/>
            </a:pPr>
            <a:r>
              <a:t/>
            </a:r>
            <a:endParaRPr sz="2800">
              <a:latin typeface="Quicksand"/>
              <a:ea typeface="Quicksand"/>
              <a:cs typeface="Quicksand"/>
              <a:sym typeface="Quicksand"/>
            </a:endParaRPr>
          </a:p>
          <a:p>
            <a:pPr indent="-406400" lvl="0" marL="457200" rtl="0" algn="l">
              <a:spcBef>
                <a:spcPts val="0"/>
              </a:spcBef>
              <a:spcAft>
                <a:spcPts val="0"/>
              </a:spcAft>
              <a:buSzPts val="2800"/>
              <a:buFont typeface="Quicksand"/>
              <a:buChar char="●"/>
            </a:pPr>
            <a:r>
              <a:rPr lang="en" sz="2800">
                <a:latin typeface="Quicksand"/>
                <a:ea typeface="Quicksand"/>
                <a:cs typeface="Quicksand"/>
                <a:sym typeface="Quicksand"/>
              </a:rPr>
              <a:t>As I call out numbers, find your place on the number line.</a:t>
            </a:r>
            <a:endParaRPr sz="2800">
              <a:latin typeface="Quicksand"/>
              <a:ea typeface="Quicksand"/>
              <a:cs typeface="Quicksand"/>
              <a:sym typeface="Quicksand"/>
            </a:endParaRPr>
          </a:p>
          <a:p>
            <a:pPr indent="0" lvl="0" marL="0" rtl="0" algn="l">
              <a:spcBef>
                <a:spcPts val="0"/>
              </a:spcBef>
              <a:spcAft>
                <a:spcPts val="0"/>
              </a:spcAft>
              <a:buNone/>
            </a:pPr>
            <a:r>
              <a:t/>
            </a:r>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9" name="Shape 1779"/>
        <p:cNvGrpSpPr/>
        <p:nvPr/>
      </p:nvGrpSpPr>
      <p:grpSpPr>
        <a:xfrm>
          <a:off x="0" y="0"/>
          <a:ext cx="0" cy="0"/>
          <a:chOff x="0" y="0"/>
          <a:chExt cx="0" cy="0"/>
        </a:xfrm>
      </p:grpSpPr>
      <p:sp>
        <p:nvSpPr>
          <p:cNvPr id="1780" name="Google Shape;1780;p191"/>
          <p:cNvSpPr txBox="1"/>
          <p:nvPr>
            <p:ph type="ctrTitle"/>
          </p:nvPr>
        </p:nvSpPr>
        <p:spPr>
          <a:xfrm>
            <a:off x="612325" y="110668"/>
            <a:ext cx="7772400" cy="91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Analyzing Number Lines</a:t>
            </a:r>
            <a:endParaRPr b="0" sz="3400">
              <a:solidFill>
                <a:srgbClr val="595959"/>
              </a:solidFill>
              <a:latin typeface="Hepta Slab"/>
              <a:ea typeface="Hepta Slab"/>
              <a:cs typeface="Hepta Slab"/>
              <a:sym typeface="Hepta Slab"/>
            </a:endParaRPr>
          </a:p>
        </p:txBody>
      </p:sp>
      <p:sp>
        <p:nvSpPr>
          <p:cNvPr id="1781" name="Google Shape;1781;p191"/>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82" name="Google Shape;1782;p1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783" name="Google Shape;1783;p191"/>
          <p:cNvPicPr preferRelativeResize="0"/>
          <p:nvPr/>
        </p:nvPicPr>
        <p:blipFill>
          <a:blip r:embed="rId3">
            <a:alphaModFix/>
          </a:blip>
          <a:stretch>
            <a:fillRect/>
          </a:stretch>
        </p:blipFill>
        <p:spPr>
          <a:xfrm>
            <a:off x="612325" y="1313538"/>
            <a:ext cx="3648075" cy="1533525"/>
          </a:xfrm>
          <a:prstGeom prst="rect">
            <a:avLst/>
          </a:prstGeom>
          <a:noFill/>
          <a:ln cap="flat" cmpd="sng" w="19050">
            <a:solidFill>
              <a:schemeClr val="dk2"/>
            </a:solidFill>
            <a:prstDash val="solid"/>
            <a:round/>
            <a:headEnd len="sm" w="sm" type="none"/>
            <a:tailEnd len="sm" w="sm" type="none"/>
          </a:ln>
        </p:spPr>
      </p:pic>
      <p:pic>
        <p:nvPicPr>
          <p:cNvPr id="1784" name="Google Shape;1784;p191"/>
          <p:cNvPicPr preferRelativeResize="0"/>
          <p:nvPr/>
        </p:nvPicPr>
        <p:blipFill>
          <a:blip r:embed="rId4">
            <a:alphaModFix/>
          </a:blip>
          <a:stretch>
            <a:fillRect/>
          </a:stretch>
        </p:blipFill>
        <p:spPr>
          <a:xfrm>
            <a:off x="517075" y="3031950"/>
            <a:ext cx="3743325" cy="1590675"/>
          </a:xfrm>
          <a:prstGeom prst="rect">
            <a:avLst/>
          </a:prstGeom>
          <a:noFill/>
          <a:ln cap="flat" cmpd="sng" w="19050">
            <a:solidFill>
              <a:schemeClr val="dk2"/>
            </a:solidFill>
            <a:prstDash val="solid"/>
            <a:round/>
            <a:headEnd len="sm" w="sm" type="none"/>
            <a:tailEnd len="sm" w="sm" type="none"/>
          </a:ln>
        </p:spPr>
      </p:pic>
      <p:pic>
        <p:nvPicPr>
          <p:cNvPr id="1785" name="Google Shape;1785;p191"/>
          <p:cNvPicPr preferRelativeResize="0"/>
          <p:nvPr/>
        </p:nvPicPr>
        <p:blipFill>
          <a:blip r:embed="rId5">
            <a:alphaModFix/>
          </a:blip>
          <a:stretch>
            <a:fillRect/>
          </a:stretch>
        </p:blipFill>
        <p:spPr>
          <a:xfrm>
            <a:off x="4909225" y="1261150"/>
            <a:ext cx="3600450" cy="1638300"/>
          </a:xfrm>
          <a:prstGeom prst="rect">
            <a:avLst/>
          </a:prstGeom>
          <a:noFill/>
          <a:ln cap="flat" cmpd="sng" w="19050">
            <a:solidFill>
              <a:schemeClr val="dk2"/>
            </a:solidFill>
            <a:prstDash val="solid"/>
            <a:round/>
            <a:headEnd len="sm" w="sm" type="none"/>
            <a:tailEnd len="sm" w="sm" type="none"/>
          </a:ln>
        </p:spPr>
      </p:pic>
      <p:pic>
        <p:nvPicPr>
          <p:cNvPr id="1786" name="Google Shape;1786;p191"/>
          <p:cNvPicPr preferRelativeResize="0"/>
          <p:nvPr/>
        </p:nvPicPr>
        <p:blipFill>
          <a:blip r:embed="rId6">
            <a:alphaModFix/>
          </a:blip>
          <a:stretch>
            <a:fillRect/>
          </a:stretch>
        </p:blipFill>
        <p:spPr>
          <a:xfrm>
            <a:off x="4412796" y="3341471"/>
            <a:ext cx="4593300" cy="1281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0" name="Shape 1790"/>
        <p:cNvGrpSpPr/>
        <p:nvPr/>
      </p:nvGrpSpPr>
      <p:grpSpPr>
        <a:xfrm>
          <a:off x="0" y="0"/>
          <a:ext cx="0" cy="0"/>
          <a:chOff x="0" y="0"/>
          <a:chExt cx="0" cy="0"/>
        </a:xfrm>
      </p:grpSpPr>
      <p:sp>
        <p:nvSpPr>
          <p:cNvPr id="1791" name="Google Shape;1791;p192"/>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92" name="Google Shape;1792;p192"/>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1793" name="Google Shape;1793;p192"/>
          <p:cNvPicPr preferRelativeResize="0"/>
          <p:nvPr/>
        </p:nvPicPr>
        <p:blipFill>
          <a:blip r:embed="rId3">
            <a:alphaModFix/>
          </a:blip>
          <a:stretch>
            <a:fillRect/>
          </a:stretch>
        </p:blipFill>
        <p:spPr>
          <a:xfrm>
            <a:off x="3586005" y="2724200"/>
            <a:ext cx="1869584" cy="1664700"/>
          </a:xfrm>
          <a:prstGeom prst="rect">
            <a:avLst/>
          </a:prstGeom>
          <a:noFill/>
          <a:ln>
            <a:noFill/>
          </a:ln>
        </p:spPr>
      </p:pic>
      <p:sp>
        <p:nvSpPr>
          <p:cNvPr id="1794" name="Google Shape;1794;p192"/>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795" name="Google Shape;1795;p192"/>
          <p:cNvSpPr txBox="1"/>
          <p:nvPr/>
        </p:nvSpPr>
        <p:spPr>
          <a:xfrm>
            <a:off x="780375" y="1181225"/>
            <a:ext cx="7218300" cy="16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created our own human number line and analyzed number line. What do we need to think about when creating number line?</a:t>
            </a:r>
            <a:endParaRPr sz="2200">
              <a:latin typeface="Quicksand"/>
              <a:ea typeface="Quicksand"/>
              <a:cs typeface="Quicksand"/>
              <a:sym typeface="Quicksand"/>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799" name="Shape 1799"/>
        <p:cNvGrpSpPr/>
        <p:nvPr/>
      </p:nvGrpSpPr>
      <p:grpSpPr>
        <a:xfrm>
          <a:off x="0" y="0"/>
          <a:ext cx="0" cy="0"/>
          <a:chOff x="0" y="0"/>
          <a:chExt cx="0" cy="0"/>
        </a:xfrm>
      </p:grpSpPr>
      <p:sp>
        <p:nvSpPr>
          <p:cNvPr id="1800" name="Google Shape;1800;p193"/>
          <p:cNvSpPr txBox="1"/>
          <p:nvPr>
            <p:ph type="ctrTitle"/>
          </p:nvPr>
        </p:nvSpPr>
        <p:spPr>
          <a:xfrm>
            <a:off x="600100" y="1744625"/>
            <a:ext cx="8316900" cy="83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Introduction to Rounding</a:t>
            </a:r>
            <a:endParaRPr sz="4000">
              <a:solidFill>
                <a:srgbClr val="434343"/>
              </a:solidFill>
              <a:latin typeface="Hepta Slab"/>
              <a:ea typeface="Hepta Slab"/>
              <a:cs typeface="Hepta Slab"/>
              <a:sym typeface="Hepta Slab"/>
            </a:endParaRPr>
          </a:p>
        </p:txBody>
      </p:sp>
      <p:sp>
        <p:nvSpPr>
          <p:cNvPr id="1801" name="Google Shape;1801;p193"/>
          <p:cNvSpPr txBox="1"/>
          <p:nvPr/>
        </p:nvSpPr>
        <p:spPr>
          <a:xfrm>
            <a:off x="3274325" y="25786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rounding.</a:t>
            </a:r>
            <a:endParaRPr>
              <a:latin typeface="Quicksand"/>
              <a:ea typeface="Quicksand"/>
              <a:cs typeface="Quicksand"/>
              <a:sym typeface="Quicksand"/>
            </a:endParaRPr>
          </a:p>
        </p:txBody>
      </p:sp>
      <p:sp>
        <p:nvSpPr>
          <p:cNvPr id="1802" name="Google Shape;1802;p193"/>
          <p:cNvSpPr/>
          <p:nvPr/>
        </p:nvSpPr>
        <p:spPr>
          <a:xfrm>
            <a:off x="2611452" y="2578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9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3.NBT.A.1</a:t>
            </a:r>
            <a:endParaRPr sz="1100">
              <a:latin typeface="Quicksand"/>
              <a:ea typeface="Quicksand"/>
              <a:cs typeface="Quicksand"/>
              <a:sym typeface="Quicksand"/>
            </a:endParaRPr>
          </a:p>
        </p:txBody>
      </p:sp>
      <p:sp>
        <p:nvSpPr>
          <p:cNvPr id="1804" name="Google Shape;1804;p19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08" name="Shape 1808"/>
        <p:cNvGrpSpPr/>
        <p:nvPr/>
      </p:nvGrpSpPr>
      <p:grpSpPr>
        <a:xfrm>
          <a:off x="0" y="0"/>
          <a:ext cx="0" cy="0"/>
          <a:chOff x="0" y="0"/>
          <a:chExt cx="0" cy="0"/>
        </a:xfrm>
      </p:grpSpPr>
      <p:sp>
        <p:nvSpPr>
          <p:cNvPr id="1809" name="Google Shape;1809;p194"/>
          <p:cNvSpPr txBox="1"/>
          <p:nvPr>
            <p:ph type="ctrTitle"/>
          </p:nvPr>
        </p:nvSpPr>
        <p:spPr>
          <a:xfrm>
            <a:off x="534275" y="8525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Do You Know About?</a:t>
            </a:r>
            <a:endParaRPr b="0" sz="3000">
              <a:solidFill>
                <a:srgbClr val="595959"/>
              </a:solidFill>
              <a:latin typeface="Hepta Slab"/>
              <a:ea typeface="Hepta Slab"/>
              <a:cs typeface="Hepta Slab"/>
              <a:sym typeface="Hepta Slab"/>
            </a:endParaRPr>
          </a:p>
        </p:txBody>
      </p:sp>
      <p:sp>
        <p:nvSpPr>
          <p:cNvPr id="1810" name="Google Shape;1810;p1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up</a:t>
            </a:r>
            <a:endParaRPr sz="1600">
              <a:solidFill>
                <a:srgbClr val="B7B7B7"/>
              </a:solidFill>
              <a:latin typeface="Nixie One"/>
              <a:ea typeface="Nixie One"/>
              <a:cs typeface="Nixie One"/>
              <a:sym typeface="Nixie One"/>
            </a:endParaRPr>
          </a:p>
        </p:txBody>
      </p:sp>
      <p:pic>
        <p:nvPicPr>
          <p:cNvPr id="1811" name="Google Shape;1811;p194"/>
          <p:cNvPicPr preferRelativeResize="0"/>
          <p:nvPr/>
        </p:nvPicPr>
        <p:blipFill>
          <a:blip r:embed="rId3">
            <a:alphaModFix/>
          </a:blip>
          <a:stretch>
            <a:fillRect/>
          </a:stretch>
        </p:blipFill>
        <p:spPr>
          <a:xfrm>
            <a:off x="1899675" y="1969724"/>
            <a:ext cx="4886200" cy="1531725"/>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15" name="Shape 1815"/>
        <p:cNvGrpSpPr/>
        <p:nvPr/>
      </p:nvGrpSpPr>
      <p:grpSpPr>
        <a:xfrm>
          <a:off x="0" y="0"/>
          <a:ext cx="0" cy="0"/>
          <a:chOff x="0" y="0"/>
          <a:chExt cx="0" cy="0"/>
        </a:xfrm>
      </p:grpSpPr>
      <p:sp>
        <p:nvSpPr>
          <p:cNvPr id="1816" name="Google Shape;1816;p195"/>
          <p:cNvSpPr txBox="1"/>
          <p:nvPr>
            <p:ph type="ctrTitle"/>
          </p:nvPr>
        </p:nvSpPr>
        <p:spPr>
          <a:xfrm>
            <a:off x="512850" y="6239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is Close To?</a:t>
            </a:r>
            <a:endParaRPr b="0" sz="3000">
              <a:solidFill>
                <a:srgbClr val="595959"/>
              </a:solidFill>
              <a:latin typeface="Hepta Slab"/>
              <a:ea typeface="Hepta Slab"/>
              <a:cs typeface="Hepta Slab"/>
              <a:sym typeface="Hepta Slab"/>
            </a:endParaRPr>
          </a:p>
        </p:txBody>
      </p:sp>
      <p:sp>
        <p:nvSpPr>
          <p:cNvPr id="1817" name="Google Shape;1817;p1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18" name="Google Shape;1818;p195"/>
          <p:cNvSpPr txBox="1"/>
          <p:nvPr/>
        </p:nvSpPr>
        <p:spPr>
          <a:xfrm>
            <a:off x="592925" y="1221575"/>
            <a:ext cx="3673800" cy="352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What is an amount that is close to the amount the student is describing, but not exactly that amount? You can use the number line to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Noah is wrapping gifts and says he needs about 100 feet of ribbon for all the gifts.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Mai says about 35 people came to her last soccer game.</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 Priya has about 75 stuffed animals in her bedroom.</a:t>
            </a:r>
            <a:endParaRPr>
              <a:latin typeface="Quicksand"/>
              <a:ea typeface="Quicksand"/>
              <a:cs typeface="Quicksand"/>
              <a:sym typeface="Quicksand"/>
            </a:endParaRPr>
          </a:p>
        </p:txBody>
      </p:sp>
      <p:pic>
        <p:nvPicPr>
          <p:cNvPr id="1819" name="Google Shape;1819;p195"/>
          <p:cNvPicPr preferRelativeResize="0"/>
          <p:nvPr/>
        </p:nvPicPr>
        <p:blipFill>
          <a:blip r:embed="rId3">
            <a:alphaModFix/>
          </a:blip>
          <a:stretch>
            <a:fillRect/>
          </a:stretch>
        </p:blipFill>
        <p:spPr>
          <a:xfrm>
            <a:off x="512850" y="2446051"/>
            <a:ext cx="3561125" cy="282500"/>
          </a:xfrm>
          <a:prstGeom prst="rect">
            <a:avLst/>
          </a:prstGeom>
          <a:noFill/>
          <a:ln cap="flat" cmpd="sng" w="19050">
            <a:solidFill>
              <a:schemeClr val="dk2"/>
            </a:solidFill>
            <a:prstDash val="solid"/>
            <a:round/>
            <a:headEnd len="sm" w="sm" type="none"/>
            <a:tailEnd len="sm" w="sm" type="none"/>
          </a:ln>
        </p:spPr>
      </p:pic>
      <p:sp>
        <p:nvSpPr>
          <p:cNvPr id="1820" name="Google Shape;1820;p195"/>
          <p:cNvSpPr txBox="1"/>
          <p:nvPr/>
        </p:nvSpPr>
        <p:spPr>
          <a:xfrm>
            <a:off x="4900600" y="1331800"/>
            <a:ext cx="3673800" cy="323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Why don’t we need an exact amount in these situations?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What is a situation in which you’d want to make sure you got the exact amount?</a:t>
            </a:r>
            <a:endParaRPr>
              <a:latin typeface="Quicksand"/>
              <a:ea typeface="Quicksand"/>
              <a:cs typeface="Quicksand"/>
              <a:sym typeface="Quicksand"/>
            </a:endParaRPr>
          </a:p>
        </p:txBody>
      </p:sp>
      <p:pic>
        <p:nvPicPr>
          <p:cNvPr id="1821" name="Google Shape;1821;p195"/>
          <p:cNvPicPr preferRelativeResize="0"/>
          <p:nvPr/>
        </p:nvPicPr>
        <p:blipFill>
          <a:blip r:embed="rId4">
            <a:alphaModFix/>
          </a:blip>
          <a:stretch>
            <a:fillRect/>
          </a:stretch>
        </p:blipFill>
        <p:spPr>
          <a:xfrm rot="507528">
            <a:off x="6281078" y="3520525"/>
            <a:ext cx="1513263" cy="1062750"/>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25" name="Shape 1825"/>
        <p:cNvGrpSpPr/>
        <p:nvPr/>
      </p:nvGrpSpPr>
      <p:grpSpPr>
        <a:xfrm>
          <a:off x="0" y="0"/>
          <a:ext cx="0" cy="0"/>
          <a:chOff x="0" y="0"/>
          <a:chExt cx="0" cy="0"/>
        </a:xfrm>
      </p:grpSpPr>
      <p:sp>
        <p:nvSpPr>
          <p:cNvPr id="1826" name="Google Shape;1826;p196"/>
          <p:cNvSpPr txBox="1"/>
          <p:nvPr>
            <p:ph type="ctrTitle"/>
          </p:nvPr>
        </p:nvSpPr>
        <p:spPr>
          <a:xfrm>
            <a:off x="408425" y="457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 What Am I Rounding To?</a:t>
            </a:r>
            <a:endParaRPr b="0" sz="2900">
              <a:solidFill>
                <a:srgbClr val="595959"/>
              </a:solidFill>
              <a:latin typeface="Hepta Slab"/>
              <a:ea typeface="Hepta Slab"/>
              <a:cs typeface="Hepta Slab"/>
              <a:sym typeface="Hepta Slab"/>
            </a:endParaRPr>
          </a:p>
        </p:txBody>
      </p:sp>
      <p:sp>
        <p:nvSpPr>
          <p:cNvPr id="1827" name="Google Shape;1827;p1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28" name="Google Shape;1828;p196"/>
          <p:cNvSpPr txBox="1"/>
          <p:nvPr/>
        </p:nvSpPr>
        <p:spPr>
          <a:xfrm>
            <a:off x="1951200" y="1108750"/>
            <a:ext cx="49791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t>What do you notice? What do you wonder? </a:t>
            </a:r>
            <a:endParaRPr sz="1700"/>
          </a:p>
        </p:txBody>
      </p:sp>
      <p:pic>
        <p:nvPicPr>
          <p:cNvPr id="1829" name="Google Shape;1829;p196"/>
          <p:cNvPicPr preferRelativeResize="0"/>
          <p:nvPr/>
        </p:nvPicPr>
        <p:blipFill>
          <a:blip r:embed="rId3">
            <a:alphaModFix/>
          </a:blip>
          <a:stretch>
            <a:fillRect/>
          </a:stretch>
        </p:blipFill>
        <p:spPr>
          <a:xfrm>
            <a:off x="2773875" y="1796150"/>
            <a:ext cx="3333750" cy="2238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33" name="Shape 1833"/>
        <p:cNvGrpSpPr/>
        <p:nvPr/>
      </p:nvGrpSpPr>
      <p:grpSpPr>
        <a:xfrm>
          <a:off x="0" y="0"/>
          <a:ext cx="0" cy="0"/>
          <a:chOff x="0" y="0"/>
          <a:chExt cx="0" cy="0"/>
        </a:xfrm>
      </p:grpSpPr>
      <p:sp>
        <p:nvSpPr>
          <p:cNvPr id="1834" name="Google Shape;1834;p197"/>
          <p:cNvSpPr txBox="1"/>
          <p:nvPr>
            <p:ph type="ctrTitle"/>
          </p:nvPr>
        </p:nvSpPr>
        <p:spPr>
          <a:xfrm>
            <a:off x="408425" y="457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 What Am I Rounding To?</a:t>
            </a:r>
            <a:endParaRPr b="0" sz="2900">
              <a:solidFill>
                <a:srgbClr val="595959"/>
              </a:solidFill>
              <a:latin typeface="Hepta Slab"/>
              <a:ea typeface="Hepta Slab"/>
              <a:cs typeface="Hepta Slab"/>
              <a:sym typeface="Hepta Slab"/>
            </a:endParaRPr>
          </a:p>
        </p:txBody>
      </p:sp>
      <p:sp>
        <p:nvSpPr>
          <p:cNvPr id="1835" name="Google Shape;1835;p1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36" name="Google Shape;1836;p197"/>
          <p:cNvSpPr txBox="1"/>
          <p:nvPr/>
        </p:nvSpPr>
        <p:spPr>
          <a:xfrm>
            <a:off x="756900" y="1108750"/>
            <a:ext cx="7772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t>Did Diego round to the nearest multiple of 10 or the nearest multiple of 100? Explain your reasoning. </a:t>
            </a:r>
            <a:endParaRPr sz="1700"/>
          </a:p>
        </p:txBody>
      </p:sp>
      <p:pic>
        <p:nvPicPr>
          <p:cNvPr id="1837" name="Google Shape;1837;p197"/>
          <p:cNvPicPr preferRelativeResize="0"/>
          <p:nvPr/>
        </p:nvPicPr>
        <p:blipFill>
          <a:blip r:embed="rId3">
            <a:alphaModFix/>
          </a:blip>
          <a:stretch>
            <a:fillRect/>
          </a:stretch>
        </p:blipFill>
        <p:spPr>
          <a:xfrm>
            <a:off x="2023725" y="1970375"/>
            <a:ext cx="5238750" cy="714375"/>
          </a:xfrm>
          <a:prstGeom prst="rect">
            <a:avLst/>
          </a:prstGeom>
          <a:noFill/>
          <a:ln cap="flat" cmpd="sng" w="19050">
            <a:solidFill>
              <a:schemeClr val="dk2"/>
            </a:solidFill>
            <a:prstDash val="solid"/>
            <a:round/>
            <a:headEnd len="sm" w="sm" type="none"/>
            <a:tailEnd len="sm" w="sm" type="none"/>
          </a:ln>
        </p:spPr>
      </p:pic>
      <p:pic>
        <p:nvPicPr>
          <p:cNvPr id="1838" name="Google Shape;1838;p197"/>
          <p:cNvPicPr preferRelativeResize="0"/>
          <p:nvPr/>
        </p:nvPicPr>
        <p:blipFill>
          <a:blip r:embed="rId4">
            <a:alphaModFix/>
          </a:blip>
          <a:stretch>
            <a:fillRect/>
          </a:stretch>
        </p:blipFill>
        <p:spPr>
          <a:xfrm>
            <a:off x="1966575" y="2791300"/>
            <a:ext cx="5353050" cy="800100"/>
          </a:xfrm>
          <a:prstGeom prst="rect">
            <a:avLst/>
          </a:prstGeom>
          <a:noFill/>
          <a:ln cap="flat" cmpd="sng" w="19050">
            <a:solidFill>
              <a:schemeClr val="dk2"/>
            </a:solidFill>
            <a:prstDash val="solid"/>
            <a:round/>
            <a:headEnd len="sm" w="sm" type="none"/>
            <a:tailEnd len="sm" w="sm" type="none"/>
          </a:ln>
        </p:spPr>
      </p:pic>
      <p:pic>
        <p:nvPicPr>
          <p:cNvPr id="1839" name="Google Shape;1839;p197"/>
          <p:cNvPicPr preferRelativeResize="0"/>
          <p:nvPr/>
        </p:nvPicPr>
        <p:blipFill>
          <a:blip r:embed="rId5">
            <a:alphaModFix/>
          </a:blip>
          <a:stretch>
            <a:fillRect/>
          </a:stretch>
        </p:blipFill>
        <p:spPr>
          <a:xfrm>
            <a:off x="2023725" y="3743825"/>
            <a:ext cx="5324475" cy="762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43" name="Shape 1843"/>
        <p:cNvGrpSpPr/>
        <p:nvPr/>
      </p:nvGrpSpPr>
      <p:grpSpPr>
        <a:xfrm>
          <a:off x="0" y="0"/>
          <a:ext cx="0" cy="0"/>
          <a:chOff x="0" y="0"/>
          <a:chExt cx="0" cy="0"/>
        </a:xfrm>
      </p:grpSpPr>
      <p:sp>
        <p:nvSpPr>
          <p:cNvPr id="1844" name="Google Shape;1844;p198"/>
          <p:cNvSpPr/>
          <p:nvPr/>
        </p:nvSpPr>
        <p:spPr>
          <a:xfrm flipH="1">
            <a:off x="902135" y="1403475"/>
            <a:ext cx="2526440" cy="1290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198"/>
          <p:cNvSpPr txBox="1"/>
          <p:nvPr/>
        </p:nvSpPr>
        <p:spPr>
          <a:xfrm>
            <a:off x="1277500" y="1524975"/>
            <a:ext cx="18903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How would you describe rounding to a friend?</a:t>
            </a:r>
            <a:endParaRPr b="1" sz="1500">
              <a:latin typeface="Quicksand"/>
              <a:ea typeface="Quicksand"/>
              <a:cs typeface="Quicksand"/>
              <a:sym typeface="Quicksand"/>
            </a:endParaRPr>
          </a:p>
        </p:txBody>
      </p:sp>
      <p:sp>
        <p:nvSpPr>
          <p:cNvPr id="1846" name="Google Shape;1846;p19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847" name="Google Shape;1847;p198"/>
          <p:cNvPicPr preferRelativeResize="0"/>
          <p:nvPr/>
        </p:nvPicPr>
        <p:blipFill>
          <a:blip r:embed="rId3">
            <a:alphaModFix/>
          </a:blip>
          <a:stretch>
            <a:fillRect/>
          </a:stretch>
        </p:blipFill>
        <p:spPr>
          <a:xfrm>
            <a:off x="3245628" y="2809475"/>
            <a:ext cx="2381975" cy="1498200"/>
          </a:xfrm>
          <a:prstGeom prst="rect">
            <a:avLst/>
          </a:prstGeom>
          <a:noFill/>
          <a:ln>
            <a:noFill/>
          </a:ln>
        </p:spPr>
      </p:pic>
      <p:sp>
        <p:nvSpPr>
          <p:cNvPr id="1848" name="Google Shape;1848;p198"/>
          <p:cNvSpPr txBox="1"/>
          <p:nvPr/>
        </p:nvSpPr>
        <p:spPr>
          <a:xfrm>
            <a:off x="5980650" y="1591925"/>
            <a:ext cx="18903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do you know whether you are rounding to the nearest multiple of 10 or the nearest multiple of 100?</a:t>
            </a:r>
            <a:endParaRPr sz="1300">
              <a:latin typeface="Quicksand"/>
              <a:ea typeface="Quicksand"/>
              <a:cs typeface="Quicksand"/>
              <a:sym typeface="Quicksand"/>
            </a:endParaRPr>
          </a:p>
        </p:txBody>
      </p:sp>
      <p:sp>
        <p:nvSpPr>
          <p:cNvPr id="1849" name="Google Shape;1849;p198"/>
          <p:cNvSpPr/>
          <p:nvPr/>
        </p:nvSpPr>
        <p:spPr>
          <a:xfrm>
            <a:off x="5585975" y="1441675"/>
            <a:ext cx="2786515" cy="196588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853" name="Shape 1853"/>
        <p:cNvGrpSpPr/>
        <p:nvPr/>
      </p:nvGrpSpPr>
      <p:grpSpPr>
        <a:xfrm>
          <a:off x="0" y="0"/>
          <a:ext cx="0" cy="0"/>
          <a:chOff x="0" y="0"/>
          <a:chExt cx="0" cy="0"/>
        </a:xfrm>
      </p:grpSpPr>
      <p:sp>
        <p:nvSpPr>
          <p:cNvPr id="1854" name="Google Shape;1854;p199"/>
          <p:cNvSpPr txBox="1"/>
          <p:nvPr>
            <p:ph type="ctrTitle"/>
          </p:nvPr>
        </p:nvSpPr>
        <p:spPr>
          <a:xfrm>
            <a:off x="413550" y="1609950"/>
            <a:ext cx="8316900" cy="132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Round to the Nearest Ten or Hundred within 1,000</a:t>
            </a:r>
            <a:endParaRPr sz="4000">
              <a:solidFill>
                <a:srgbClr val="434343"/>
              </a:solidFill>
              <a:latin typeface="Hepta Slab"/>
              <a:ea typeface="Hepta Slab"/>
              <a:cs typeface="Hepta Slab"/>
              <a:sym typeface="Hepta Slab"/>
            </a:endParaRPr>
          </a:p>
        </p:txBody>
      </p:sp>
      <p:sp>
        <p:nvSpPr>
          <p:cNvPr id="1855" name="Google Shape;1855;p199"/>
          <p:cNvSpPr txBox="1"/>
          <p:nvPr/>
        </p:nvSpPr>
        <p:spPr>
          <a:xfrm>
            <a:off x="2698200" y="2859575"/>
            <a:ext cx="5343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round numbers to the nearest multiple of 10 and 100.</a:t>
            </a:r>
            <a:endParaRPr>
              <a:latin typeface="Quicksand"/>
              <a:ea typeface="Quicksand"/>
              <a:cs typeface="Quicksand"/>
              <a:sym typeface="Quicksand"/>
            </a:endParaRPr>
          </a:p>
        </p:txBody>
      </p:sp>
      <p:sp>
        <p:nvSpPr>
          <p:cNvPr id="1856" name="Google Shape;1856;p199"/>
          <p:cNvSpPr/>
          <p:nvPr/>
        </p:nvSpPr>
        <p:spPr>
          <a:xfrm>
            <a:off x="2237827" y="2859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19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2.NBT.B.8, 3.NBT.A.1</a:t>
            </a:r>
            <a:endParaRPr sz="1100">
              <a:latin typeface="Quicksand"/>
              <a:ea typeface="Quicksand"/>
              <a:cs typeface="Quicksand"/>
              <a:sym typeface="Quicksand"/>
            </a:endParaRPr>
          </a:p>
        </p:txBody>
      </p:sp>
      <p:sp>
        <p:nvSpPr>
          <p:cNvPr id="1858" name="Google Shape;1858;p19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62" name="Shape 1862"/>
        <p:cNvGrpSpPr/>
        <p:nvPr/>
      </p:nvGrpSpPr>
      <p:grpSpPr>
        <a:xfrm>
          <a:off x="0" y="0"/>
          <a:ext cx="0" cy="0"/>
          <a:chOff x="0" y="0"/>
          <a:chExt cx="0" cy="0"/>
        </a:xfrm>
      </p:grpSpPr>
      <p:sp>
        <p:nvSpPr>
          <p:cNvPr id="1863" name="Google Shape;1863;p200"/>
          <p:cNvSpPr txBox="1"/>
          <p:nvPr>
            <p:ph type="ctrTitle"/>
          </p:nvPr>
        </p:nvSpPr>
        <p:spPr>
          <a:xfrm>
            <a:off x="341400" y="4882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Choral Count: Tens and Hundreds</a:t>
            </a:r>
            <a:endParaRPr b="0" sz="2900">
              <a:solidFill>
                <a:srgbClr val="595959"/>
              </a:solidFill>
              <a:latin typeface="Hepta Slab"/>
              <a:ea typeface="Hepta Slab"/>
              <a:cs typeface="Hepta Slab"/>
              <a:sym typeface="Hepta Slab"/>
            </a:endParaRPr>
          </a:p>
        </p:txBody>
      </p:sp>
      <p:sp>
        <p:nvSpPr>
          <p:cNvPr id="1864" name="Google Shape;1864;p2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up</a:t>
            </a:r>
            <a:endParaRPr sz="1600">
              <a:solidFill>
                <a:srgbClr val="B7B7B7"/>
              </a:solidFill>
              <a:latin typeface="Nixie One"/>
              <a:ea typeface="Nixie One"/>
              <a:cs typeface="Nixie One"/>
              <a:sym typeface="Nixie One"/>
            </a:endParaRPr>
          </a:p>
        </p:txBody>
      </p:sp>
      <p:sp>
        <p:nvSpPr>
          <p:cNvPr id="1865" name="Google Shape;1865;p200"/>
          <p:cNvSpPr txBox="1"/>
          <p:nvPr/>
        </p:nvSpPr>
        <p:spPr>
          <a:xfrm>
            <a:off x="999000" y="1411925"/>
            <a:ext cx="7146000" cy="2163900"/>
          </a:xfrm>
          <a:prstGeom prst="rect">
            <a:avLst/>
          </a:prstGeom>
          <a:noFill/>
          <a:ln>
            <a:noFill/>
          </a:ln>
        </p:spPr>
        <p:txBody>
          <a:bodyPr anchorCtr="0" anchor="t" bIns="91425" lIns="91425" spcFirstLastPara="1" rIns="91425" wrap="square" tIns="91425">
            <a:noAutofit/>
          </a:bodyPr>
          <a:lstStyle/>
          <a:p>
            <a:pPr indent="-374650" lvl="0" marL="457200" rtl="0" algn="ctr">
              <a:spcBef>
                <a:spcPts val="0"/>
              </a:spcBef>
              <a:spcAft>
                <a:spcPts val="0"/>
              </a:spcAft>
              <a:buSzPts val="2300"/>
              <a:buFont typeface="Quicksand"/>
              <a:buChar char="●"/>
            </a:pPr>
            <a:r>
              <a:rPr lang="en" sz="2300">
                <a:latin typeface="Quicksand"/>
                <a:ea typeface="Quicksand"/>
                <a:cs typeface="Quicksand"/>
                <a:sym typeface="Quicksand"/>
              </a:rPr>
              <a:t>Count by 10, starting at 0</a:t>
            </a:r>
            <a:endParaRPr sz="2300">
              <a:latin typeface="Quicksand"/>
              <a:ea typeface="Quicksand"/>
              <a:cs typeface="Quicksand"/>
              <a:sym typeface="Quicksand"/>
            </a:endParaRPr>
          </a:p>
          <a:p>
            <a:pPr indent="0" lvl="0" marL="0" rtl="0" algn="l">
              <a:spcBef>
                <a:spcPts val="1000"/>
              </a:spcBef>
              <a:spcAft>
                <a:spcPts val="0"/>
              </a:spcAft>
              <a:buNone/>
            </a:pPr>
            <a:r>
              <a:t/>
            </a:r>
            <a:endParaRPr sz="2300">
              <a:latin typeface="Quicksand"/>
              <a:ea typeface="Quicksand"/>
              <a:cs typeface="Quicksand"/>
              <a:sym typeface="Quicksand"/>
            </a:endParaRPr>
          </a:p>
          <a:p>
            <a:pPr indent="-374650" lvl="0" marL="457200" rtl="0" algn="ctr">
              <a:spcBef>
                <a:spcPts val="1000"/>
              </a:spcBef>
              <a:spcAft>
                <a:spcPts val="0"/>
              </a:spcAft>
              <a:buSzPts val="2300"/>
              <a:buFont typeface="Quicksand"/>
              <a:buChar char="●"/>
            </a:pPr>
            <a:r>
              <a:rPr lang="en" sz="2300">
                <a:latin typeface="Quicksand"/>
                <a:ea typeface="Quicksand"/>
                <a:cs typeface="Quicksand"/>
                <a:sym typeface="Quicksand"/>
              </a:rPr>
              <a:t>Count by 100, starting at 0</a:t>
            </a:r>
            <a:endParaRPr sz="2300">
              <a:latin typeface="Quicksand"/>
              <a:ea typeface="Quicksand"/>
              <a:cs typeface="Quicksand"/>
              <a:sym typeface="Quicksand"/>
            </a:endParaRPr>
          </a:p>
          <a:p>
            <a:pPr indent="0" lvl="0" marL="457200" rtl="0" algn="ctr">
              <a:spcBef>
                <a:spcPts val="1000"/>
              </a:spcBef>
              <a:spcAft>
                <a:spcPts val="0"/>
              </a:spcAft>
              <a:buNone/>
            </a:pPr>
            <a:r>
              <a:t/>
            </a:r>
            <a:endParaRPr sz="2300">
              <a:latin typeface="Quicksand"/>
              <a:ea typeface="Quicksand"/>
              <a:cs typeface="Quicksand"/>
              <a:sym typeface="Quicksand"/>
            </a:endParaRPr>
          </a:p>
          <a:p>
            <a:pPr indent="-374650" lvl="0" marL="457200" rtl="0" algn="ctr">
              <a:spcBef>
                <a:spcPts val="1000"/>
              </a:spcBef>
              <a:spcAft>
                <a:spcPts val="1000"/>
              </a:spcAft>
              <a:buSzPts val="2300"/>
              <a:buFont typeface="Quicksand"/>
              <a:buChar char="●"/>
            </a:pPr>
            <a:r>
              <a:rPr lang="en" sz="2300">
                <a:latin typeface="Quicksand"/>
                <a:ea typeface="Quicksand"/>
                <a:cs typeface="Quicksand"/>
                <a:sym typeface="Quicksand"/>
              </a:rPr>
              <a:t>What patterns do you see?</a:t>
            </a:r>
            <a:endParaRPr sz="2300">
              <a:latin typeface="Quicksand"/>
              <a:ea typeface="Quicksand"/>
              <a:cs typeface="Quicksand"/>
              <a:sym typeface="Quicksand"/>
            </a:endParaRPr>
          </a:p>
        </p:txBody>
      </p:sp>
      <p:pic>
        <p:nvPicPr>
          <p:cNvPr id="1866" name="Google Shape;1866;p200"/>
          <p:cNvPicPr preferRelativeResize="0"/>
          <p:nvPr/>
        </p:nvPicPr>
        <p:blipFill>
          <a:blip r:embed="rId3">
            <a:alphaModFix/>
          </a:blip>
          <a:stretch>
            <a:fillRect/>
          </a:stretch>
        </p:blipFill>
        <p:spPr>
          <a:xfrm rot="-698871">
            <a:off x="100850" y="1189725"/>
            <a:ext cx="2716975" cy="1771950"/>
          </a:xfrm>
          <a:prstGeom prst="rect">
            <a:avLst/>
          </a:prstGeom>
          <a:noFill/>
          <a:ln>
            <a:noFill/>
          </a:ln>
        </p:spPr>
      </p:pic>
      <p:pic>
        <p:nvPicPr>
          <p:cNvPr id="1867" name="Google Shape;1867;p200"/>
          <p:cNvPicPr preferRelativeResize="0"/>
          <p:nvPr/>
        </p:nvPicPr>
        <p:blipFill>
          <a:blip r:embed="rId4">
            <a:alphaModFix/>
          </a:blip>
          <a:stretch>
            <a:fillRect/>
          </a:stretch>
        </p:blipFill>
        <p:spPr>
          <a:xfrm rot="909105">
            <a:off x="6467482" y="3269308"/>
            <a:ext cx="2574584" cy="1679082"/>
          </a:xfrm>
          <a:prstGeom prst="rect">
            <a:avLst/>
          </a:prstGeom>
          <a:noFill/>
          <a:ln>
            <a:noFill/>
          </a:ln>
        </p:spPr>
      </p:pic>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71" name="Shape 1871"/>
        <p:cNvGrpSpPr/>
        <p:nvPr/>
      </p:nvGrpSpPr>
      <p:grpSpPr>
        <a:xfrm>
          <a:off x="0" y="0"/>
          <a:ext cx="0" cy="0"/>
          <a:chOff x="0" y="0"/>
          <a:chExt cx="0" cy="0"/>
        </a:xfrm>
      </p:grpSpPr>
      <p:sp>
        <p:nvSpPr>
          <p:cNvPr id="1872" name="Google Shape;1872;p201"/>
          <p:cNvSpPr txBox="1"/>
          <p:nvPr>
            <p:ph type="ctrTitle"/>
          </p:nvPr>
        </p:nvSpPr>
        <p:spPr>
          <a:xfrm>
            <a:off x="353100"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Round to the Nearest Multiple of 10 or 100</a:t>
            </a:r>
            <a:endParaRPr b="0" sz="2600">
              <a:solidFill>
                <a:srgbClr val="595959"/>
              </a:solidFill>
              <a:latin typeface="Hepta Slab"/>
              <a:ea typeface="Hepta Slab"/>
              <a:cs typeface="Hepta Slab"/>
              <a:sym typeface="Hepta Slab"/>
            </a:endParaRPr>
          </a:p>
        </p:txBody>
      </p:sp>
      <p:sp>
        <p:nvSpPr>
          <p:cNvPr id="1873" name="Google Shape;1873;p2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874" name="Google Shape;1874;p201"/>
          <p:cNvPicPr preferRelativeResize="0"/>
          <p:nvPr/>
        </p:nvPicPr>
        <p:blipFill>
          <a:blip r:embed="rId3">
            <a:alphaModFix/>
          </a:blip>
          <a:stretch>
            <a:fillRect/>
          </a:stretch>
        </p:blipFill>
        <p:spPr>
          <a:xfrm>
            <a:off x="473875" y="1134775"/>
            <a:ext cx="4643750" cy="2873950"/>
          </a:xfrm>
          <a:prstGeom prst="rect">
            <a:avLst/>
          </a:prstGeom>
          <a:noFill/>
          <a:ln cap="flat" cmpd="sng" w="19050">
            <a:solidFill>
              <a:schemeClr val="dk2"/>
            </a:solidFill>
            <a:prstDash val="solid"/>
            <a:round/>
            <a:headEnd len="sm" w="sm" type="none"/>
            <a:tailEnd len="sm" w="sm" type="none"/>
          </a:ln>
        </p:spPr>
      </p:pic>
      <p:pic>
        <p:nvPicPr>
          <p:cNvPr id="1875" name="Google Shape;1875;p201"/>
          <p:cNvPicPr preferRelativeResize="0"/>
          <p:nvPr/>
        </p:nvPicPr>
        <p:blipFill>
          <a:blip r:embed="rId4">
            <a:alphaModFix/>
          </a:blip>
          <a:stretch>
            <a:fillRect/>
          </a:stretch>
        </p:blipFill>
        <p:spPr>
          <a:xfrm>
            <a:off x="5235225" y="1108738"/>
            <a:ext cx="3730775" cy="1763523"/>
          </a:xfrm>
          <a:prstGeom prst="rect">
            <a:avLst/>
          </a:prstGeom>
          <a:noFill/>
          <a:ln cap="flat" cmpd="sng" w="19050">
            <a:solidFill>
              <a:schemeClr val="dk2"/>
            </a:solidFill>
            <a:prstDash val="solid"/>
            <a:round/>
            <a:headEnd len="sm" w="sm" type="none"/>
            <a:tailEnd len="sm" w="sm" type="none"/>
          </a:ln>
        </p:spPr>
      </p:pic>
      <p:pic>
        <p:nvPicPr>
          <p:cNvPr id="1876" name="Google Shape;1876;p201"/>
          <p:cNvPicPr preferRelativeResize="0"/>
          <p:nvPr/>
        </p:nvPicPr>
        <p:blipFill>
          <a:blip r:embed="rId5">
            <a:alphaModFix/>
          </a:blip>
          <a:stretch>
            <a:fillRect/>
          </a:stretch>
        </p:blipFill>
        <p:spPr>
          <a:xfrm>
            <a:off x="5341013" y="3001861"/>
            <a:ext cx="3519207" cy="196644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80" name="Shape 1880"/>
        <p:cNvGrpSpPr/>
        <p:nvPr/>
      </p:nvGrpSpPr>
      <p:grpSpPr>
        <a:xfrm>
          <a:off x="0" y="0"/>
          <a:ext cx="0" cy="0"/>
          <a:chOff x="0" y="0"/>
          <a:chExt cx="0" cy="0"/>
        </a:xfrm>
      </p:grpSpPr>
      <p:sp>
        <p:nvSpPr>
          <p:cNvPr id="1881" name="Google Shape;1881;p202"/>
          <p:cNvSpPr txBox="1"/>
          <p:nvPr>
            <p:ph type="ctrTitle"/>
          </p:nvPr>
        </p:nvSpPr>
        <p:spPr>
          <a:xfrm>
            <a:off x="397775" y="563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Where Am I Rounding To?</a:t>
            </a:r>
            <a:endParaRPr b="0" sz="3200">
              <a:solidFill>
                <a:srgbClr val="595959"/>
              </a:solidFill>
              <a:latin typeface="Hepta Slab"/>
              <a:ea typeface="Hepta Slab"/>
              <a:cs typeface="Hepta Slab"/>
              <a:sym typeface="Hepta Slab"/>
            </a:endParaRPr>
          </a:p>
        </p:txBody>
      </p:sp>
      <p:sp>
        <p:nvSpPr>
          <p:cNvPr id="1882" name="Google Shape;1882;p2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883" name="Google Shape;1883;p202"/>
          <p:cNvPicPr preferRelativeResize="0"/>
          <p:nvPr/>
        </p:nvPicPr>
        <p:blipFill>
          <a:blip r:embed="rId3">
            <a:alphaModFix/>
          </a:blip>
          <a:stretch>
            <a:fillRect/>
          </a:stretch>
        </p:blipFill>
        <p:spPr>
          <a:xfrm>
            <a:off x="1490200" y="1939327"/>
            <a:ext cx="6163600" cy="1636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87" name="Shape 1887"/>
        <p:cNvGrpSpPr/>
        <p:nvPr/>
      </p:nvGrpSpPr>
      <p:grpSpPr>
        <a:xfrm>
          <a:off x="0" y="0"/>
          <a:ext cx="0" cy="0"/>
          <a:chOff x="0" y="0"/>
          <a:chExt cx="0" cy="0"/>
        </a:xfrm>
      </p:grpSpPr>
      <p:sp>
        <p:nvSpPr>
          <p:cNvPr id="1888" name="Google Shape;1888;p203"/>
          <p:cNvSpPr txBox="1"/>
          <p:nvPr>
            <p:ph type="ctrTitle"/>
          </p:nvPr>
        </p:nvSpPr>
        <p:spPr>
          <a:xfrm>
            <a:off x="397775" y="5636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Where Am I Rounding To?</a:t>
            </a:r>
            <a:endParaRPr b="0" sz="3200">
              <a:solidFill>
                <a:srgbClr val="595959"/>
              </a:solidFill>
              <a:latin typeface="Hepta Slab"/>
              <a:ea typeface="Hepta Slab"/>
              <a:cs typeface="Hepta Slab"/>
              <a:sym typeface="Hepta Slab"/>
            </a:endParaRPr>
          </a:p>
        </p:txBody>
      </p:sp>
      <p:sp>
        <p:nvSpPr>
          <p:cNvPr id="1889" name="Google Shape;1889;p2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90" name="Google Shape;1890;p203"/>
          <p:cNvSpPr txBox="1"/>
          <p:nvPr/>
        </p:nvSpPr>
        <p:spPr>
          <a:xfrm>
            <a:off x="1151150" y="1173550"/>
            <a:ext cx="6601200" cy="60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Complete the table.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Be prepared to explain your reasoning. </a:t>
            </a:r>
            <a:endParaRPr sz="1700">
              <a:latin typeface="Quicksand"/>
              <a:ea typeface="Quicksand"/>
              <a:cs typeface="Quicksand"/>
              <a:sym typeface="Quicksand"/>
            </a:endParaRPr>
          </a:p>
        </p:txBody>
      </p:sp>
      <p:pic>
        <p:nvPicPr>
          <p:cNvPr id="1891" name="Google Shape;1891;p203"/>
          <p:cNvPicPr preferRelativeResize="0"/>
          <p:nvPr/>
        </p:nvPicPr>
        <p:blipFill>
          <a:blip r:embed="rId3">
            <a:alphaModFix/>
          </a:blip>
          <a:stretch>
            <a:fillRect/>
          </a:stretch>
        </p:blipFill>
        <p:spPr>
          <a:xfrm>
            <a:off x="1454325" y="2090800"/>
            <a:ext cx="5781675" cy="2419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95" name="Shape 1895"/>
        <p:cNvGrpSpPr/>
        <p:nvPr/>
      </p:nvGrpSpPr>
      <p:grpSpPr>
        <a:xfrm>
          <a:off x="0" y="0"/>
          <a:ext cx="0" cy="0"/>
          <a:chOff x="0" y="0"/>
          <a:chExt cx="0" cy="0"/>
        </a:xfrm>
      </p:grpSpPr>
      <p:sp>
        <p:nvSpPr>
          <p:cNvPr id="1896" name="Google Shape;1896;p204"/>
          <p:cNvSpPr/>
          <p:nvPr/>
        </p:nvSpPr>
        <p:spPr>
          <a:xfrm flipH="1">
            <a:off x="937519" y="1540103"/>
            <a:ext cx="2326756" cy="184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04"/>
          <p:cNvSpPr txBox="1"/>
          <p:nvPr/>
        </p:nvSpPr>
        <p:spPr>
          <a:xfrm>
            <a:off x="1272300" y="1827650"/>
            <a:ext cx="17715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If you were going to round 75 to nearest 10, what number would it round to?</a:t>
            </a:r>
            <a:endParaRPr b="1" sz="1200">
              <a:latin typeface="Quicksand"/>
              <a:ea typeface="Quicksand"/>
              <a:cs typeface="Quicksand"/>
              <a:sym typeface="Quicksand"/>
            </a:endParaRPr>
          </a:p>
        </p:txBody>
      </p:sp>
      <p:sp>
        <p:nvSpPr>
          <p:cNvPr id="1898" name="Google Shape;1898;p20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899" name="Google Shape;1899;p204"/>
          <p:cNvPicPr preferRelativeResize="0"/>
          <p:nvPr/>
        </p:nvPicPr>
        <p:blipFill>
          <a:blip r:embed="rId3">
            <a:alphaModFix/>
          </a:blip>
          <a:stretch>
            <a:fillRect/>
          </a:stretch>
        </p:blipFill>
        <p:spPr>
          <a:xfrm>
            <a:off x="3349740" y="3023800"/>
            <a:ext cx="2366825" cy="1488675"/>
          </a:xfrm>
          <a:prstGeom prst="rect">
            <a:avLst/>
          </a:prstGeom>
          <a:noFill/>
          <a:ln>
            <a:noFill/>
          </a:ln>
        </p:spPr>
      </p:pic>
      <p:sp>
        <p:nvSpPr>
          <p:cNvPr id="1900" name="Google Shape;1900;p204"/>
          <p:cNvSpPr txBox="1"/>
          <p:nvPr/>
        </p:nvSpPr>
        <p:spPr>
          <a:xfrm>
            <a:off x="6234850" y="2208500"/>
            <a:ext cx="17715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How could you use how you rounded 75 to the nearest ten to round 175 to the nearest 10?</a:t>
            </a:r>
            <a:endParaRPr sz="1200">
              <a:latin typeface="Quicksand"/>
              <a:ea typeface="Quicksand"/>
              <a:cs typeface="Quicksand"/>
              <a:sym typeface="Quicksand"/>
            </a:endParaRPr>
          </a:p>
          <a:p>
            <a:pPr indent="0" lvl="0" marL="0" rtl="0" algn="l">
              <a:spcBef>
                <a:spcPts val="0"/>
              </a:spcBef>
              <a:spcAft>
                <a:spcPts val="0"/>
              </a:spcAft>
              <a:buNone/>
            </a:pPr>
            <a:r>
              <a:t/>
            </a:r>
            <a:endParaRPr sz="1200"/>
          </a:p>
        </p:txBody>
      </p:sp>
      <p:sp>
        <p:nvSpPr>
          <p:cNvPr id="1901" name="Google Shape;1901;p204"/>
          <p:cNvSpPr/>
          <p:nvPr/>
        </p:nvSpPr>
        <p:spPr>
          <a:xfrm>
            <a:off x="6022525" y="1948500"/>
            <a:ext cx="2196154" cy="184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204"/>
          <p:cNvSpPr txBox="1"/>
          <p:nvPr/>
        </p:nvSpPr>
        <p:spPr>
          <a:xfrm>
            <a:off x="1199125" y="486800"/>
            <a:ext cx="64845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rounded numbers to the nearest multiple of 10 and 100. We also learned what to do when a number is halfway between two multiples of 10. </a:t>
            </a:r>
            <a:endParaRPr sz="1800">
              <a:latin typeface="Quicksand"/>
              <a:ea typeface="Quicksand"/>
              <a:cs typeface="Quicksand"/>
              <a:sym typeface="Quicksand"/>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906" name="Shape 1906"/>
        <p:cNvGrpSpPr/>
        <p:nvPr/>
      </p:nvGrpSpPr>
      <p:grpSpPr>
        <a:xfrm>
          <a:off x="0" y="0"/>
          <a:ext cx="0" cy="0"/>
          <a:chOff x="0" y="0"/>
          <a:chExt cx="0" cy="0"/>
        </a:xfrm>
      </p:grpSpPr>
      <p:sp>
        <p:nvSpPr>
          <p:cNvPr id="1907" name="Google Shape;1907;p205"/>
          <p:cNvSpPr txBox="1"/>
          <p:nvPr>
            <p:ph type="ctrTitle"/>
          </p:nvPr>
        </p:nvSpPr>
        <p:spPr>
          <a:xfrm>
            <a:off x="413550" y="1918775"/>
            <a:ext cx="8316900" cy="7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Round and Round Again </a:t>
            </a:r>
            <a:endParaRPr sz="4000">
              <a:solidFill>
                <a:srgbClr val="434343"/>
              </a:solidFill>
              <a:latin typeface="Hepta Slab"/>
              <a:ea typeface="Hepta Slab"/>
              <a:cs typeface="Hepta Slab"/>
              <a:sym typeface="Hepta Slab"/>
            </a:endParaRPr>
          </a:p>
        </p:txBody>
      </p:sp>
      <p:sp>
        <p:nvSpPr>
          <p:cNvPr id="1908" name="Google Shape;1908;p205"/>
          <p:cNvSpPr txBox="1"/>
          <p:nvPr/>
        </p:nvSpPr>
        <p:spPr>
          <a:xfrm>
            <a:off x="3323575" y="27038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what we’ve learned about rounding.</a:t>
            </a:r>
            <a:endParaRPr>
              <a:latin typeface="Quicksand"/>
              <a:ea typeface="Quicksand"/>
              <a:cs typeface="Quicksand"/>
              <a:sym typeface="Quicksand"/>
            </a:endParaRPr>
          </a:p>
        </p:txBody>
      </p:sp>
      <p:sp>
        <p:nvSpPr>
          <p:cNvPr id="1909" name="Google Shape;1909;p205"/>
          <p:cNvSpPr/>
          <p:nvPr/>
        </p:nvSpPr>
        <p:spPr>
          <a:xfrm>
            <a:off x="2936402" y="2703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20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3.NBT.A.1, 3.OA.B.5</a:t>
            </a:r>
            <a:endParaRPr sz="1100">
              <a:latin typeface="Quicksand"/>
              <a:ea typeface="Quicksand"/>
              <a:cs typeface="Quicksand"/>
              <a:sym typeface="Quicksand"/>
            </a:endParaRPr>
          </a:p>
        </p:txBody>
      </p:sp>
      <p:sp>
        <p:nvSpPr>
          <p:cNvPr id="1911" name="Google Shape;1911;p20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15" name="Shape 1915"/>
        <p:cNvGrpSpPr/>
        <p:nvPr/>
      </p:nvGrpSpPr>
      <p:grpSpPr>
        <a:xfrm>
          <a:off x="0" y="0"/>
          <a:ext cx="0" cy="0"/>
          <a:chOff x="0" y="0"/>
          <a:chExt cx="0" cy="0"/>
        </a:xfrm>
      </p:grpSpPr>
      <p:sp>
        <p:nvSpPr>
          <p:cNvPr id="1916" name="Google Shape;1916;p206"/>
          <p:cNvSpPr txBox="1"/>
          <p:nvPr>
            <p:ph type="ctrTitle"/>
          </p:nvPr>
        </p:nvSpPr>
        <p:spPr>
          <a:xfrm>
            <a:off x="674400" y="400925"/>
            <a:ext cx="7288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Products of 4 and 6</a:t>
            </a:r>
            <a:endParaRPr b="0" sz="3000">
              <a:solidFill>
                <a:srgbClr val="666666"/>
              </a:solidFill>
              <a:latin typeface="Hepta Slab"/>
              <a:ea typeface="Hepta Slab"/>
              <a:cs typeface="Hepta Slab"/>
              <a:sym typeface="Hepta Slab"/>
            </a:endParaRPr>
          </a:p>
        </p:txBody>
      </p:sp>
      <p:sp>
        <p:nvSpPr>
          <p:cNvPr id="1917" name="Google Shape;1917;p20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918" name="Google Shape;1918;p206"/>
          <p:cNvGrpSpPr/>
          <p:nvPr/>
        </p:nvGrpSpPr>
        <p:grpSpPr>
          <a:xfrm>
            <a:off x="760151" y="1543763"/>
            <a:ext cx="3079836" cy="1339308"/>
            <a:chOff x="943501" y="1534588"/>
            <a:chExt cx="3079836" cy="1339308"/>
          </a:xfrm>
        </p:grpSpPr>
        <p:sp>
          <p:nvSpPr>
            <p:cNvPr id="1919" name="Google Shape;1919;p206"/>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206"/>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921" name="Google Shape;1921;p206"/>
          <p:cNvPicPr preferRelativeResize="0"/>
          <p:nvPr/>
        </p:nvPicPr>
        <p:blipFill>
          <a:blip r:embed="rId3">
            <a:alphaModFix/>
          </a:blip>
          <a:stretch>
            <a:fillRect/>
          </a:stretch>
        </p:blipFill>
        <p:spPr>
          <a:xfrm>
            <a:off x="4168175" y="2072812"/>
            <a:ext cx="2345200" cy="879450"/>
          </a:xfrm>
          <a:prstGeom prst="rect">
            <a:avLst/>
          </a:prstGeom>
          <a:noFill/>
          <a:ln>
            <a:noFill/>
          </a:ln>
        </p:spPr>
      </p:pic>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25" name="Shape 1925"/>
        <p:cNvGrpSpPr/>
        <p:nvPr/>
      </p:nvGrpSpPr>
      <p:grpSpPr>
        <a:xfrm>
          <a:off x="0" y="0"/>
          <a:ext cx="0" cy="0"/>
          <a:chOff x="0" y="0"/>
          <a:chExt cx="0" cy="0"/>
        </a:xfrm>
      </p:grpSpPr>
      <p:sp>
        <p:nvSpPr>
          <p:cNvPr id="1926" name="Google Shape;1926;p207"/>
          <p:cNvSpPr txBox="1"/>
          <p:nvPr>
            <p:ph type="ctrTitle"/>
          </p:nvPr>
        </p:nvSpPr>
        <p:spPr>
          <a:xfrm>
            <a:off x="674400" y="400925"/>
            <a:ext cx="7288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Products of 4 and 6</a:t>
            </a:r>
            <a:endParaRPr b="0" sz="3000">
              <a:solidFill>
                <a:srgbClr val="666666"/>
              </a:solidFill>
              <a:latin typeface="Hepta Slab"/>
              <a:ea typeface="Hepta Slab"/>
              <a:cs typeface="Hepta Slab"/>
              <a:sym typeface="Hepta Slab"/>
            </a:endParaRPr>
          </a:p>
        </p:txBody>
      </p:sp>
      <p:sp>
        <p:nvSpPr>
          <p:cNvPr id="1927" name="Google Shape;1927;p20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928" name="Google Shape;1928;p207"/>
          <p:cNvGrpSpPr/>
          <p:nvPr/>
        </p:nvGrpSpPr>
        <p:grpSpPr>
          <a:xfrm>
            <a:off x="760151" y="1543763"/>
            <a:ext cx="3079836" cy="1339308"/>
            <a:chOff x="943501" y="1534588"/>
            <a:chExt cx="3079836" cy="1339308"/>
          </a:xfrm>
        </p:grpSpPr>
        <p:sp>
          <p:nvSpPr>
            <p:cNvPr id="1929" name="Google Shape;1929;p207"/>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207"/>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931" name="Google Shape;1931;p207"/>
          <p:cNvPicPr preferRelativeResize="0"/>
          <p:nvPr/>
        </p:nvPicPr>
        <p:blipFill>
          <a:blip r:embed="rId3">
            <a:alphaModFix/>
          </a:blip>
          <a:stretch>
            <a:fillRect/>
          </a:stretch>
        </p:blipFill>
        <p:spPr>
          <a:xfrm>
            <a:off x="3948125" y="2173300"/>
            <a:ext cx="2737350" cy="1026500"/>
          </a:xfrm>
          <a:prstGeom prst="rect">
            <a:avLst/>
          </a:prstGeom>
          <a:noFill/>
          <a:ln>
            <a:noFill/>
          </a:ln>
        </p:spPr>
      </p:pic>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35" name="Shape 1935"/>
        <p:cNvGrpSpPr/>
        <p:nvPr/>
      </p:nvGrpSpPr>
      <p:grpSpPr>
        <a:xfrm>
          <a:off x="0" y="0"/>
          <a:ext cx="0" cy="0"/>
          <a:chOff x="0" y="0"/>
          <a:chExt cx="0" cy="0"/>
        </a:xfrm>
      </p:grpSpPr>
      <p:sp>
        <p:nvSpPr>
          <p:cNvPr id="1936" name="Google Shape;1936;p208"/>
          <p:cNvSpPr txBox="1"/>
          <p:nvPr>
            <p:ph type="ctrTitle"/>
          </p:nvPr>
        </p:nvSpPr>
        <p:spPr>
          <a:xfrm>
            <a:off x="674400" y="400925"/>
            <a:ext cx="7288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Products of 4 and 6</a:t>
            </a:r>
            <a:endParaRPr b="0" sz="3000">
              <a:solidFill>
                <a:srgbClr val="666666"/>
              </a:solidFill>
              <a:latin typeface="Hepta Slab"/>
              <a:ea typeface="Hepta Slab"/>
              <a:cs typeface="Hepta Slab"/>
              <a:sym typeface="Hepta Slab"/>
            </a:endParaRPr>
          </a:p>
        </p:txBody>
      </p:sp>
      <p:sp>
        <p:nvSpPr>
          <p:cNvPr id="1937" name="Google Shape;1937;p20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938" name="Google Shape;1938;p208"/>
          <p:cNvGrpSpPr/>
          <p:nvPr/>
        </p:nvGrpSpPr>
        <p:grpSpPr>
          <a:xfrm>
            <a:off x="760151" y="1543763"/>
            <a:ext cx="3079836" cy="1339308"/>
            <a:chOff x="943501" y="1534588"/>
            <a:chExt cx="3079836" cy="1339308"/>
          </a:xfrm>
        </p:grpSpPr>
        <p:sp>
          <p:nvSpPr>
            <p:cNvPr id="1939" name="Google Shape;1939;p208"/>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208"/>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941" name="Google Shape;1941;p208"/>
          <p:cNvPicPr preferRelativeResize="0"/>
          <p:nvPr/>
        </p:nvPicPr>
        <p:blipFill>
          <a:blip r:embed="rId3">
            <a:alphaModFix/>
          </a:blip>
          <a:stretch>
            <a:fillRect/>
          </a:stretch>
        </p:blipFill>
        <p:spPr>
          <a:xfrm>
            <a:off x="4085675" y="2256162"/>
            <a:ext cx="2244000" cy="841500"/>
          </a:xfrm>
          <a:prstGeom prst="rect">
            <a:avLst/>
          </a:prstGeom>
          <a:noFill/>
          <a:ln>
            <a:noFill/>
          </a:ln>
        </p:spPr>
      </p:pic>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45" name="Shape 1945"/>
        <p:cNvGrpSpPr/>
        <p:nvPr/>
      </p:nvGrpSpPr>
      <p:grpSpPr>
        <a:xfrm>
          <a:off x="0" y="0"/>
          <a:ext cx="0" cy="0"/>
          <a:chOff x="0" y="0"/>
          <a:chExt cx="0" cy="0"/>
        </a:xfrm>
      </p:grpSpPr>
      <p:sp>
        <p:nvSpPr>
          <p:cNvPr id="1946" name="Google Shape;1946;p209"/>
          <p:cNvSpPr txBox="1"/>
          <p:nvPr>
            <p:ph type="ctrTitle"/>
          </p:nvPr>
        </p:nvSpPr>
        <p:spPr>
          <a:xfrm>
            <a:off x="674400" y="400925"/>
            <a:ext cx="7288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Products of 4 and 6</a:t>
            </a:r>
            <a:endParaRPr b="0" sz="3000">
              <a:solidFill>
                <a:srgbClr val="666666"/>
              </a:solidFill>
              <a:latin typeface="Hepta Slab"/>
              <a:ea typeface="Hepta Slab"/>
              <a:cs typeface="Hepta Slab"/>
              <a:sym typeface="Hepta Slab"/>
            </a:endParaRPr>
          </a:p>
        </p:txBody>
      </p:sp>
      <p:sp>
        <p:nvSpPr>
          <p:cNvPr id="1947" name="Google Shape;1947;p2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948" name="Google Shape;1948;p209"/>
          <p:cNvGrpSpPr/>
          <p:nvPr/>
        </p:nvGrpSpPr>
        <p:grpSpPr>
          <a:xfrm>
            <a:off x="760151" y="1543763"/>
            <a:ext cx="3079836" cy="1339308"/>
            <a:chOff x="943501" y="1534588"/>
            <a:chExt cx="3079836" cy="1339308"/>
          </a:xfrm>
        </p:grpSpPr>
        <p:sp>
          <p:nvSpPr>
            <p:cNvPr id="1949" name="Google Shape;1949;p209"/>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209"/>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951" name="Google Shape;1951;p209"/>
          <p:cNvPicPr preferRelativeResize="0"/>
          <p:nvPr/>
        </p:nvPicPr>
        <p:blipFill>
          <a:blip r:embed="rId3">
            <a:alphaModFix/>
          </a:blip>
          <a:stretch>
            <a:fillRect/>
          </a:stretch>
        </p:blipFill>
        <p:spPr>
          <a:xfrm>
            <a:off x="4113175" y="2151011"/>
            <a:ext cx="2244000" cy="841500"/>
          </a:xfrm>
          <a:prstGeom prst="rect">
            <a:avLst/>
          </a:prstGeom>
          <a:noFill/>
          <a:ln>
            <a:noFill/>
          </a:ln>
        </p:spPr>
      </p:pic>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55" name="Shape 1955"/>
        <p:cNvGrpSpPr/>
        <p:nvPr/>
      </p:nvGrpSpPr>
      <p:grpSpPr>
        <a:xfrm>
          <a:off x="0" y="0"/>
          <a:ext cx="0" cy="0"/>
          <a:chOff x="0" y="0"/>
          <a:chExt cx="0" cy="0"/>
        </a:xfrm>
      </p:grpSpPr>
      <p:sp>
        <p:nvSpPr>
          <p:cNvPr id="1956" name="Google Shape;1956;p210"/>
          <p:cNvSpPr txBox="1"/>
          <p:nvPr>
            <p:ph type="ctrTitle"/>
          </p:nvPr>
        </p:nvSpPr>
        <p:spPr>
          <a:xfrm>
            <a:off x="362275" y="4377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solidFill>
                  <a:srgbClr val="666666"/>
                </a:solidFill>
                <a:latin typeface="Hepta Slab"/>
                <a:ea typeface="Hepta Slab"/>
                <a:cs typeface="Hepta Slab"/>
                <a:sym typeface="Hepta Slab"/>
              </a:rPr>
              <a:t>All the Numbers</a:t>
            </a:r>
            <a:endParaRPr b="0" sz="3300">
              <a:solidFill>
                <a:srgbClr val="666666"/>
              </a:solidFill>
              <a:latin typeface="Hepta Slab"/>
              <a:ea typeface="Hepta Slab"/>
              <a:cs typeface="Hepta Slab"/>
              <a:sym typeface="Hepta Slab"/>
            </a:endParaRPr>
          </a:p>
        </p:txBody>
      </p:sp>
      <p:sp>
        <p:nvSpPr>
          <p:cNvPr id="1957" name="Google Shape;1957;p2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958" name="Google Shape;1958;p210"/>
          <p:cNvPicPr preferRelativeResize="0"/>
          <p:nvPr/>
        </p:nvPicPr>
        <p:blipFill>
          <a:blip r:embed="rId3">
            <a:alphaModFix/>
          </a:blip>
          <a:stretch>
            <a:fillRect/>
          </a:stretch>
        </p:blipFill>
        <p:spPr>
          <a:xfrm>
            <a:off x="1585225" y="1108750"/>
            <a:ext cx="5838825" cy="942975"/>
          </a:xfrm>
          <a:prstGeom prst="rect">
            <a:avLst/>
          </a:prstGeom>
          <a:noFill/>
          <a:ln cap="flat" cmpd="sng" w="19050">
            <a:solidFill>
              <a:schemeClr val="dk2"/>
            </a:solidFill>
            <a:prstDash val="solid"/>
            <a:round/>
            <a:headEnd len="sm" w="sm" type="none"/>
            <a:tailEnd len="sm" w="sm" type="none"/>
          </a:ln>
        </p:spPr>
      </p:pic>
      <p:pic>
        <p:nvPicPr>
          <p:cNvPr id="1959" name="Google Shape;1959;p210"/>
          <p:cNvPicPr preferRelativeResize="0"/>
          <p:nvPr/>
        </p:nvPicPr>
        <p:blipFill>
          <a:blip r:embed="rId4">
            <a:alphaModFix/>
          </a:blip>
          <a:stretch>
            <a:fillRect/>
          </a:stretch>
        </p:blipFill>
        <p:spPr>
          <a:xfrm>
            <a:off x="1585213" y="2233613"/>
            <a:ext cx="5791200" cy="676275"/>
          </a:xfrm>
          <a:prstGeom prst="rect">
            <a:avLst/>
          </a:prstGeom>
          <a:noFill/>
          <a:ln cap="flat" cmpd="sng" w="19050">
            <a:solidFill>
              <a:schemeClr val="dk2"/>
            </a:solidFill>
            <a:prstDash val="solid"/>
            <a:round/>
            <a:headEnd len="sm" w="sm" type="none"/>
            <a:tailEnd len="sm" w="sm" type="none"/>
          </a:ln>
        </p:spPr>
      </p:pic>
      <p:pic>
        <p:nvPicPr>
          <p:cNvPr id="1960" name="Google Shape;1960;p210"/>
          <p:cNvPicPr preferRelativeResize="0"/>
          <p:nvPr/>
        </p:nvPicPr>
        <p:blipFill>
          <a:blip r:embed="rId5">
            <a:alphaModFix/>
          </a:blip>
          <a:stretch>
            <a:fillRect/>
          </a:stretch>
        </p:blipFill>
        <p:spPr>
          <a:xfrm>
            <a:off x="1585225" y="3091788"/>
            <a:ext cx="5476875" cy="685800"/>
          </a:xfrm>
          <a:prstGeom prst="rect">
            <a:avLst/>
          </a:prstGeom>
          <a:noFill/>
          <a:ln cap="flat" cmpd="sng" w="19050">
            <a:solidFill>
              <a:schemeClr val="dk2"/>
            </a:solidFill>
            <a:prstDash val="solid"/>
            <a:round/>
            <a:headEnd len="sm" w="sm" type="none"/>
            <a:tailEnd len="sm" w="sm" type="none"/>
          </a:ln>
        </p:spPr>
      </p:pic>
      <p:pic>
        <p:nvPicPr>
          <p:cNvPr id="1961" name="Google Shape;1961;p210"/>
          <p:cNvPicPr preferRelativeResize="0"/>
          <p:nvPr/>
        </p:nvPicPr>
        <p:blipFill>
          <a:blip r:embed="rId6">
            <a:alphaModFix/>
          </a:blip>
          <a:stretch>
            <a:fillRect/>
          </a:stretch>
        </p:blipFill>
        <p:spPr>
          <a:xfrm>
            <a:off x="1511750" y="3959488"/>
            <a:ext cx="5762625" cy="800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65" name="Shape 1965"/>
        <p:cNvGrpSpPr/>
        <p:nvPr/>
      </p:nvGrpSpPr>
      <p:grpSpPr>
        <a:xfrm>
          <a:off x="0" y="0"/>
          <a:ext cx="0" cy="0"/>
          <a:chOff x="0" y="0"/>
          <a:chExt cx="0" cy="0"/>
        </a:xfrm>
      </p:grpSpPr>
      <p:sp>
        <p:nvSpPr>
          <p:cNvPr id="1966" name="Google Shape;1966;p211"/>
          <p:cNvSpPr txBox="1"/>
          <p:nvPr>
            <p:ph type="ctrTitle"/>
          </p:nvPr>
        </p:nvSpPr>
        <p:spPr>
          <a:xfrm>
            <a:off x="12487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What’s My Mystery Number?</a:t>
            </a:r>
            <a:endParaRPr b="0" sz="2600">
              <a:solidFill>
                <a:srgbClr val="666666"/>
              </a:solidFill>
              <a:latin typeface="Hepta Slab"/>
              <a:ea typeface="Hepta Slab"/>
              <a:cs typeface="Hepta Slab"/>
              <a:sym typeface="Hepta Slab"/>
            </a:endParaRPr>
          </a:p>
        </p:txBody>
      </p:sp>
      <p:sp>
        <p:nvSpPr>
          <p:cNvPr id="1967" name="Google Shape;1967;p2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968" name="Google Shape;1968;p211"/>
          <p:cNvPicPr preferRelativeResize="0"/>
          <p:nvPr/>
        </p:nvPicPr>
        <p:blipFill>
          <a:blip r:embed="rId3">
            <a:alphaModFix/>
          </a:blip>
          <a:stretch>
            <a:fillRect/>
          </a:stretch>
        </p:blipFill>
        <p:spPr>
          <a:xfrm rot="-660689">
            <a:off x="424125" y="442072"/>
            <a:ext cx="1918900" cy="918050"/>
          </a:xfrm>
          <a:prstGeom prst="rect">
            <a:avLst/>
          </a:prstGeom>
          <a:noFill/>
          <a:ln>
            <a:noFill/>
          </a:ln>
        </p:spPr>
      </p:pic>
      <p:pic>
        <p:nvPicPr>
          <p:cNvPr id="1969" name="Google Shape;1969;p211"/>
          <p:cNvPicPr preferRelativeResize="0"/>
          <p:nvPr/>
        </p:nvPicPr>
        <p:blipFill>
          <a:blip r:embed="rId4">
            <a:alphaModFix/>
          </a:blip>
          <a:stretch>
            <a:fillRect/>
          </a:stretch>
        </p:blipFill>
        <p:spPr>
          <a:xfrm>
            <a:off x="2522249" y="992496"/>
            <a:ext cx="5225355" cy="384620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73" name="Shape 1973"/>
        <p:cNvGrpSpPr/>
        <p:nvPr/>
      </p:nvGrpSpPr>
      <p:grpSpPr>
        <a:xfrm>
          <a:off x="0" y="0"/>
          <a:ext cx="0" cy="0"/>
          <a:chOff x="0" y="0"/>
          <a:chExt cx="0" cy="0"/>
        </a:xfrm>
      </p:grpSpPr>
      <p:sp>
        <p:nvSpPr>
          <p:cNvPr id="1974" name="Google Shape;1974;p212"/>
          <p:cNvSpPr/>
          <p:nvPr/>
        </p:nvSpPr>
        <p:spPr>
          <a:xfrm flipH="1">
            <a:off x="1245091" y="1928800"/>
            <a:ext cx="2679484" cy="212561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212"/>
          <p:cNvSpPr txBox="1"/>
          <p:nvPr/>
        </p:nvSpPr>
        <p:spPr>
          <a:xfrm>
            <a:off x="1604288" y="2206600"/>
            <a:ext cx="1961100" cy="137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What are some important things you have found helpful to remember when you are rounding?</a:t>
            </a:r>
            <a:endParaRPr b="1" sz="1200">
              <a:latin typeface="Quicksand"/>
              <a:ea typeface="Quicksand"/>
              <a:cs typeface="Quicksand"/>
              <a:sym typeface="Quicksand"/>
            </a:endParaRPr>
          </a:p>
        </p:txBody>
      </p:sp>
      <p:sp>
        <p:nvSpPr>
          <p:cNvPr id="1976" name="Google Shape;1976;p21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977" name="Google Shape;1977;p212"/>
          <p:cNvPicPr preferRelativeResize="0"/>
          <p:nvPr/>
        </p:nvPicPr>
        <p:blipFill>
          <a:blip r:embed="rId3">
            <a:alphaModFix/>
          </a:blip>
          <a:stretch>
            <a:fillRect/>
          </a:stretch>
        </p:blipFill>
        <p:spPr>
          <a:xfrm>
            <a:off x="4539914" y="3112576"/>
            <a:ext cx="1890300" cy="1188949"/>
          </a:xfrm>
          <a:prstGeom prst="rect">
            <a:avLst/>
          </a:prstGeom>
          <a:noFill/>
          <a:ln>
            <a:noFill/>
          </a:ln>
        </p:spPr>
      </p:pic>
      <p:sp>
        <p:nvSpPr>
          <p:cNvPr id="1978" name="Google Shape;1978;p212"/>
          <p:cNvSpPr txBox="1"/>
          <p:nvPr/>
        </p:nvSpPr>
        <p:spPr>
          <a:xfrm>
            <a:off x="629675" y="615375"/>
            <a:ext cx="71733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In the last few lessons we learned about rounding to the nearest multiple of 10 and 100. </a:t>
            </a:r>
            <a:endParaRPr sz="2200">
              <a:latin typeface="Quicksand"/>
              <a:ea typeface="Quicksand"/>
              <a:cs typeface="Quicksand"/>
              <a:sym typeface="Quicksand"/>
            </a:endParaRPr>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982" name="Shape 1982"/>
        <p:cNvGrpSpPr/>
        <p:nvPr/>
      </p:nvGrpSpPr>
      <p:grpSpPr>
        <a:xfrm>
          <a:off x="0" y="0"/>
          <a:ext cx="0" cy="0"/>
          <a:chOff x="0" y="0"/>
          <a:chExt cx="0" cy="0"/>
        </a:xfrm>
      </p:grpSpPr>
      <p:sp>
        <p:nvSpPr>
          <p:cNvPr id="1983" name="Google Shape;1983;p213"/>
          <p:cNvSpPr txBox="1"/>
          <p:nvPr>
            <p:ph type="ctrTitle"/>
          </p:nvPr>
        </p:nvSpPr>
        <p:spPr>
          <a:xfrm>
            <a:off x="413550" y="1918775"/>
            <a:ext cx="8316900" cy="73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Does It Make Sense? </a:t>
            </a:r>
            <a:endParaRPr sz="4000">
              <a:solidFill>
                <a:srgbClr val="434343"/>
              </a:solidFill>
              <a:latin typeface="Hepta Slab"/>
              <a:ea typeface="Hepta Slab"/>
              <a:cs typeface="Hepta Slab"/>
              <a:sym typeface="Hepta Slab"/>
            </a:endParaRPr>
          </a:p>
        </p:txBody>
      </p:sp>
      <p:sp>
        <p:nvSpPr>
          <p:cNvPr id="1984" name="Google Shape;1984;p213"/>
          <p:cNvSpPr txBox="1"/>
          <p:nvPr/>
        </p:nvSpPr>
        <p:spPr>
          <a:xfrm>
            <a:off x="3060825" y="26516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decide if our answers make sense.</a:t>
            </a:r>
            <a:endParaRPr>
              <a:latin typeface="Quicksand"/>
              <a:ea typeface="Quicksand"/>
              <a:cs typeface="Quicksand"/>
              <a:sym typeface="Quicksand"/>
            </a:endParaRPr>
          </a:p>
        </p:txBody>
      </p:sp>
      <p:sp>
        <p:nvSpPr>
          <p:cNvPr id="1985" name="Google Shape;1985;p213"/>
          <p:cNvSpPr/>
          <p:nvPr/>
        </p:nvSpPr>
        <p:spPr>
          <a:xfrm>
            <a:off x="2572777" y="26516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21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3.OA.D.8 </a:t>
            </a:r>
            <a:endParaRPr sz="1100">
              <a:latin typeface="Quicksand"/>
              <a:ea typeface="Quicksand"/>
              <a:cs typeface="Quicksand"/>
              <a:sym typeface="Quicksand"/>
            </a:endParaRPr>
          </a:p>
        </p:txBody>
      </p:sp>
      <p:sp>
        <p:nvSpPr>
          <p:cNvPr id="1987" name="Google Shape;1987;p21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91" name="Shape 1991"/>
        <p:cNvGrpSpPr/>
        <p:nvPr/>
      </p:nvGrpSpPr>
      <p:grpSpPr>
        <a:xfrm>
          <a:off x="0" y="0"/>
          <a:ext cx="0" cy="0"/>
          <a:chOff x="0" y="0"/>
          <a:chExt cx="0" cy="0"/>
        </a:xfrm>
      </p:grpSpPr>
      <p:sp>
        <p:nvSpPr>
          <p:cNvPr id="1992" name="Google Shape;1992;p214"/>
          <p:cNvSpPr txBox="1"/>
          <p:nvPr>
            <p:ph type="ctrTitle"/>
          </p:nvPr>
        </p:nvSpPr>
        <p:spPr>
          <a:xfrm>
            <a:off x="1319400" y="731400"/>
            <a:ext cx="59634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 Estimation Exploration: Jars of Beads </a:t>
            </a:r>
            <a:endParaRPr b="0" sz="3000">
              <a:solidFill>
                <a:srgbClr val="666666"/>
              </a:solidFill>
              <a:latin typeface="Hepta Slab"/>
              <a:ea typeface="Hepta Slab"/>
              <a:cs typeface="Hepta Slab"/>
              <a:sym typeface="Hepta Slab"/>
            </a:endParaRPr>
          </a:p>
        </p:txBody>
      </p:sp>
      <p:sp>
        <p:nvSpPr>
          <p:cNvPr id="1993" name="Google Shape;1993;p21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994" name="Google Shape;1994;p214"/>
          <p:cNvGrpSpPr/>
          <p:nvPr/>
        </p:nvGrpSpPr>
        <p:grpSpPr>
          <a:xfrm>
            <a:off x="547325" y="1528725"/>
            <a:ext cx="5078876" cy="2830425"/>
            <a:chOff x="620800" y="1831825"/>
            <a:chExt cx="5078876" cy="2830425"/>
          </a:xfrm>
        </p:grpSpPr>
        <p:pic>
          <p:nvPicPr>
            <p:cNvPr id="1995" name="Google Shape;1995;p214"/>
            <p:cNvPicPr preferRelativeResize="0"/>
            <p:nvPr/>
          </p:nvPicPr>
          <p:blipFill>
            <a:blip r:embed="rId3">
              <a:alphaModFix/>
            </a:blip>
            <a:stretch>
              <a:fillRect/>
            </a:stretch>
          </p:blipFill>
          <p:spPr>
            <a:xfrm>
              <a:off x="620800" y="1831825"/>
              <a:ext cx="5078876" cy="2830425"/>
            </a:xfrm>
            <a:prstGeom prst="rect">
              <a:avLst/>
            </a:prstGeom>
            <a:noFill/>
            <a:ln>
              <a:noFill/>
            </a:ln>
          </p:spPr>
        </p:pic>
        <p:sp>
          <p:nvSpPr>
            <p:cNvPr id="1996" name="Google Shape;1996;p214"/>
            <p:cNvSpPr txBox="1"/>
            <p:nvPr/>
          </p:nvSpPr>
          <p:spPr>
            <a:xfrm>
              <a:off x="620800" y="1903800"/>
              <a:ext cx="4968600" cy="3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       </a:t>
              </a:r>
              <a:r>
                <a:rPr b="1" lang="en" sz="1800"/>
                <a:t>How many beads are in the second jar?</a:t>
              </a:r>
              <a:endParaRPr b="1" sz="1800"/>
            </a:p>
          </p:txBody>
        </p:sp>
      </p:grpSp>
      <p:sp>
        <p:nvSpPr>
          <p:cNvPr id="1997" name="Google Shape;1997;p214"/>
          <p:cNvSpPr txBox="1"/>
          <p:nvPr/>
        </p:nvSpPr>
        <p:spPr>
          <a:xfrm>
            <a:off x="6057900" y="1809400"/>
            <a:ext cx="2305500" cy="58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Record an estimate that is: </a:t>
            </a:r>
            <a:endParaRPr/>
          </a:p>
        </p:txBody>
      </p:sp>
      <p:pic>
        <p:nvPicPr>
          <p:cNvPr id="1998" name="Google Shape;1998;p214"/>
          <p:cNvPicPr preferRelativeResize="0"/>
          <p:nvPr/>
        </p:nvPicPr>
        <p:blipFill>
          <a:blip r:embed="rId4">
            <a:alphaModFix/>
          </a:blip>
          <a:stretch>
            <a:fillRect/>
          </a:stretch>
        </p:blipFill>
        <p:spPr>
          <a:xfrm>
            <a:off x="6039076" y="2397400"/>
            <a:ext cx="2343150" cy="819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02" name="Shape 2002"/>
        <p:cNvGrpSpPr/>
        <p:nvPr/>
      </p:nvGrpSpPr>
      <p:grpSpPr>
        <a:xfrm>
          <a:off x="0" y="0"/>
          <a:ext cx="0" cy="0"/>
          <a:chOff x="0" y="0"/>
          <a:chExt cx="0" cy="0"/>
        </a:xfrm>
      </p:grpSpPr>
      <p:sp>
        <p:nvSpPr>
          <p:cNvPr id="2003" name="Google Shape;2003;p215"/>
          <p:cNvSpPr txBox="1"/>
          <p:nvPr>
            <p:ph type="ctrTitle"/>
          </p:nvPr>
        </p:nvSpPr>
        <p:spPr>
          <a:xfrm>
            <a:off x="550338" y="3522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Quick Estimate</a:t>
            </a:r>
            <a:endParaRPr b="0" sz="2700">
              <a:solidFill>
                <a:srgbClr val="666666"/>
              </a:solidFill>
              <a:latin typeface="Hepta Slab"/>
              <a:ea typeface="Hepta Slab"/>
              <a:cs typeface="Hepta Slab"/>
              <a:sym typeface="Hepta Slab"/>
            </a:endParaRPr>
          </a:p>
        </p:txBody>
      </p:sp>
      <p:sp>
        <p:nvSpPr>
          <p:cNvPr id="2004" name="Google Shape;2004;p2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05" name="Google Shape;2005;p215"/>
          <p:cNvSpPr txBox="1"/>
          <p:nvPr/>
        </p:nvSpPr>
        <p:spPr>
          <a:xfrm>
            <a:off x="637725" y="1164400"/>
            <a:ext cx="3520800" cy="30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1. There are 212 beads in a plastic bag. Then, 98 beads are used to make a necklace. Finally, 308 beads are dumped in the bag. Priya makes an estimate that there are about 400 beads in the bag now. Do you agree with Priya? Explain your reasoning. </a:t>
            </a:r>
            <a:endParaRPr sz="1500">
              <a:latin typeface="Quicksand"/>
              <a:ea typeface="Quicksand"/>
              <a:cs typeface="Quicksand"/>
              <a:sym typeface="Quicksand"/>
            </a:endParaRPr>
          </a:p>
        </p:txBody>
      </p:sp>
      <p:sp>
        <p:nvSpPr>
          <p:cNvPr id="2006" name="Google Shape;2006;p215"/>
          <p:cNvSpPr txBox="1"/>
          <p:nvPr/>
        </p:nvSpPr>
        <p:spPr>
          <a:xfrm>
            <a:off x="4598475" y="1164400"/>
            <a:ext cx="4017600" cy="30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Use Priya’s rounding strategy to estimate the answer for each of these problems.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Clare was counting her steps walking from home to the bus stop. She walked 252 steps, then backtracked 92 steps to pick up something she dropped, then walked another 203 steps to arrive at the bus stop. How many steps is it from Clare’s house to the bus stop?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Han picked 558 blueberries and put them in a bucket. His little sister poured 302 blueberries from her basket into the bucket. They used about 250 blueberries to make a pie. How many blueberries do they have left?</a:t>
            </a:r>
            <a:endParaRPr>
              <a:latin typeface="Quicksand"/>
              <a:ea typeface="Quicksand"/>
              <a:cs typeface="Quicksand"/>
              <a:sym typeface="Quicksand"/>
            </a:endParaRPr>
          </a:p>
        </p:txBody>
      </p:sp>
      <p:pic>
        <p:nvPicPr>
          <p:cNvPr id="2007" name="Google Shape;2007;p215"/>
          <p:cNvPicPr preferRelativeResize="0"/>
          <p:nvPr/>
        </p:nvPicPr>
        <p:blipFill>
          <a:blip r:embed="rId3">
            <a:alphaModFix/>
          </a:blip>
          <a:stretch>
            <a:fillRect/>
          </a:stretch>
        </p:blipFill>
        <p:spPr>
          <a:xfrm>
            <a:off x="1891653" y="3207800"/>
            <a:ext cx="1148225" cy="1281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11" name="Shape 2011"/>
        <p:cNvGrpSpPr/>
        <p:nvPr/>
      </p:nvGrpSpPr>
      <p:grpSpPr>
        <a:xfrm>
          <a:off x="0" y="0"/>
          <a:ext cx="0" cy="0"/>
          <a:chOff x="0" y="0"/>
          <a:chExt cx="0" cy="0"/>
        </a:xfrm>
      </p:grpSpPr>
      <p:sp>
        <p:nvSpPr>
          <p:cNvPr id="2012" name="Google Shape;2012;p216"/>
          <p:cNvSpPr txBox="1"/>
          <p:nvPr>
            <p:ph type="ctrTitle"/>
          </p:nvPr>
        </p:nvSpPr>
        <p:spPr>
          <a:xfrm>
            <a:off x="344550" y="267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Solve and Reason</a:t>
            </a:r>
            <a:endParaRPr b="0" sz="2600">
              <a:solidFill>
                <a:srgbClr val="666666"/>
              </a:solidFill>
              <a:latin typeface="Hepta Slab"/>
              <a:ea typeface="Hepta Slab"/>
              <a:cs typeface="Hepta Slab"/>
              <a:sym typeface="Hepta Slab"/>
            </a:endParaRPr>
          </a:p>
        </p:txBody>
      </p:sp>
      <p:sp>
        <p:nvSpPr>
          <p:cNvPr id="2013" name="Google Shape;2013;p2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14" name="Google Shape;2014;p216"/>
          <p:cNvSpPr txBox="1"/>
          <p:nvPr/>
        </p:nvSpPr>
        <p:spPr>
          <a:xfrm>
            <a:off x="519425" y="973600"/>
            <a:ext cx="4096500" cy="333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1. Solve one of the problems. Show or explain your reasoning.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Mai’s backyard is 326 square feet. An area of 32 square feet is covered with flowers. There is a patio with an area of 84 square feet. The rest of her backyard is grass. What is the area of the part of her backyard that is grass?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b. A house has an area of 624 square feet. A bedroom with an area of 132 square feet and a bathroom with an area of 48 square feet are added to the house. What is the area of the house now? </a:t>
            </a:r>
            <a:endParaRPr sz="1500">
              <a:latin typeface="Quicksand"/>
              <a:ea typeface="Quicksand"/>
              <a:cs typeface="Quicksand"/>
              <a:sym typeface="Quicksand"/>
            </a:endParaRPr>
          </a:p>
        </p:txBody>
      </p:sp>
      <p:sp>
        <p:nvSpPr>
          <p:cNvPr id="2015" name="Google Shape;2015;p216"/>
          <p:cNvSpPr txBox="1"/>
          <p:nvPr/>
        </p:nvSpPr>
        <p:spPr>
          <a:xfrm>
            <a:off x="4832550" y="1607350"/>
            <a:ext cx="4096500" cy="110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Trade work with a partner. Decide whether your partner’s answer for their problem makes sense. Explain your reasoning</a:t>
            </a:r>
            <a:r>
              <a:rPr lang="en" sz="1500">
                <a:latin typeface="Quicksand"/>
                <a:ea typeface="Quicksand"/>
                <a:cs typeface="Quicksand"/>
                <a:sym typeface="Quicksand"/>
              </a:rPr>
              <a:t> </a:t>
            </a:r>
            <a:endParaRPr sz="1500">
              <a:latin typeface="Quicksand"/>
              <a:ea typeface="Quicksand"/>
              <a:cs typeface="Quicksand"/>
              <a:sym typeface="Quicksand"/>
            </a:endParaRPr>
          </a:p>
        </p:txBody>
      </p:sp>
      <p:pic>
        <p:nvPicPr>
          <p:cNvPr id="2016" name="Google Shape;2016;p216"/>
          <p:cNvPicPr preferRelativeResize="0"/>
          <p:nvPr/>
        </p:nvPicPr>
        <p:blipFill>
          <a:blip r:embed="rId3">
            <a:alphaModFix/>
          </a:blip>
          <a:stretch>
            <a:fillRect/>
          </a:stretch>
        </p:blipFill>
        <p:spPr>
          <a:xfrm>
            <a:off x="6182825" y="2920800"/>
            <a:ext cx="1503725" cy="1537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20" name="Shape 2020"/>
        <p:cNvGrpSpPr/>
        <p:nvPr/>
      </p:nvGrpSpPr>
      <p:grpSpPr>
        <a:xfrm>
          <a:off x="0" y="0"/>
          <a:ext cx="0" cy="0"/>
          <a:chOff x="0" y="0"/>
          <a:chExt cx="0" cy="0"/>
        </a:xfrm>
      </p:grpSpPr>
      <p:sp>
        <p:nvSpPr>
          <p:cNvPr id="2021" name="Google Shape;2021;p217"/>
          <p:cNvSpPr/>
          <p:nvPr/>
        </p:nvSpPr>
        <p:spPr>
          <a:xfrm flipH="1">
            <a:off x="830252" y="2310450"/>
            <a:ext cx="2598323" cy="206542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217"/>
          <p:cNvSpPr txBox="1"/>
          <p:nvPr/>
        </p:nvSpPr>
        <p:spPr>
          <a:xfrm>
            <a:off x="1352550" y="2461400"/>
            <a:ext cx="1553700" cy="106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How would you describe what it means for an answer to make sense to a friend?</a:t>
            </a:r>
            <a:endParaRPr b="1" sz="1200">
              <a:latin typeface="Quicksand"/>
              <a:ea typeface="Quicksand"/>
              <a:cs typeface="Quicksand"/>
              <a:sym typeface="Quicksand"/>
            </a:endParaRPr>
          </a:p>
        </p:txBody>
      </p:sp>
      <p:sp>
        <p:nvSpPr>
          <p:cNvPr id="2023" name="Google Shape;2023;p21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024" name="Google Shape;2024;p217"/>
          <p:cNvPicPr preferRelativeResize="0"/>
          <p:nvPr/>
        </p:nvPicPr>
        <p:blipFill>
          <a:blip r:embed="rId3">
            <a:alphaModFix/>
          </a:blip>
          <a:stretch>
            <a:fillRect/>
          </a:stretch>
        </p:blipFill>
        <p:spPr>
          <a:xfrm>
            <a:off x="3428564" y="3452426"/>
            <a:ext cx="1890300" cy="1188949"/>
          </a:xfrm>
          <a:prstGeom prst="rect">
            <a:avLst/>
          </a:prstGeom>
          <a:noFill/>
          <a:ln>
            <a:noFill/>
          </a:ln>
        </p:spPr>
      </p:pic>
      <p:sp>
        <p:nvSpPr>
          <p:cNvPr id="2025" name="Google Shape;2025;p217"/>
          <p:cNvSpPr txBox="1"/>
          <p:nvPr/>
        </p:nvSpPr>
        <p:spPr>
          <a:xfrm>
            <a:off x="555200" y="705975"/>
            <a:ext cx="7388100" cy="100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Quicksand"/>
                <a:ea typeface="Quicksand"/>
                <a:cs typeface="Quicksand"/>
                <a:sym typeface="Quicksand"/>
              </a:rPr>
              <a:t>Today we talked about what it means for answers to make sense. </a:t>
            </a:r>
            <a:endParaRPr sz="2400">
              <a:latin typeface="Quicksand"/>
              <a:ea typeface="Quicksand"/>
              <a:cs typeface="Quicksand"/>
              <a:sym typeface="Quicksand"/>
            </a:endParaRPr>
          </a:p>
        </p:txBody>
      </p:sp>
      <p:sp>
        <p:nvSpPr>
          <p:cNvPr id="2026" name="Google Shape;2026;p217"/>
          <p:cNvSpPr/>
          <p:nvPr/>
        </p:nvSpPr>
        <p:spPr>
          <a:xfrm>
            <a:off x="5240275" y="1857750"/>
            <a:ext cx="2970569" cy="21488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217"/>
          <p:cNvSpPr txBox="1"/>
          <p:nvPr/>
        </p:nvSpPr>
        <p:spPr>
          <a:xfrm flipH="1">
            <a:off x="5726250" y="2129575"/>
            <a:ext cx="1998600" cy="106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Quicksand"/>
                <a:ea typeface="Quicksand"/>
                <a:cs typeface="Quicksand"/>
                <a:sym typeface="Quicksand"/>
              </a:rPr>
              <a:t>What are some ways you would know that an answer does not make sense? Give an example if it is helpful</a:t>
            </a:r>
            <a:endParaRPr b="1" sz="1200">
              <a:latin typeface="Quicksand"/>
              <a:ea typeface="Quicksand"/>
              <a:cs typeface="Quicksand"/>
              <a:sym typeface="Quicksand"/>
            </a:endParaRPr>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031" name="Shape 2031"/>
        <p:cNvGrpSpPr/>
        <p:nvPr/>
      </p:nvGrpSpPr>
      <p:grpSpPr>
        <a:xfrm>
          <a:off x="0" y="0"/>
          <a:ext cx="0" cy="0"/>
          <a:chOff x="0" y="0"/>
          <a:chExt cx="0" cy="0"/>
        </a:xfrm>
      </p:grpSpPr>
      <p:sp>
        <p:nvSpPr>
          <p:cNvPr id="2032" name="Google Shape;2032;p218"/>
          <p:cNvSpPr txBox="1"/>
          <p:nvPr>
            <p:ph type="ctrTitle"/>
          </p:nvPr>
        </p:nvSpPr>
        <p:spPr>
          <a:xfrm>
            <a:off x="413550" y="16080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Word Problems,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Different Ways</a:t>
            </a:r>
            <a:endParaRPr sz="4000">
              <a:solidFill>
                <a:srgbClr val="434343"/>
              </a:solidFill>
              <a:latin typeface="Hepta Slab"/>
              <a:ea typeface="Hepta Slab"/>
              <a:cs typeface="Hepta Slab"/>
              <a:sym typeface="Hepta Slab"/>
            </a:endParaRPr>
          </a:p>
        </p:txBody>
      </p:sp>
      <p:sp>
        <p:nvSpPr>
          <p:cNvPr id="2033" name="Google Shape;2033;p218"/>
          <p:cNvSpPr txBox="1"/>
          <p:nvPr/>
        </p:nvSpPr>
        <p:spPr>
          <a:xfrm>
            <a:off x="2482300" y="28327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connect situations to diagrams and equations.</a:t>
            </a:r>
            <a:endParaRPr>
              <a:latin typeface="Quicksand"/>
              <a:ea typeface="Quicksand"/>
              <a:cs typeface="Quicksand"/>
              <a:sym typeface="Quicksand"/>
            </a:endParaRPr>
          </a:p>
        </p:txBody>
      </p:sp>
      <p:sp>
        <p:nvSpPr>
          <p:cNvPr id="2034" name="Google Shape;2034;p218"/>
          <p:cNvSpPr/>
          <p:nvPr/>
        </p:nvSpPr>
        <p:spPr>
          <a:xfrm>
            <a:off x="2095127" y="2832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2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3.OA.D.8</a:t>
            </a:r>
            <a:endParaRPr sz="1100">
              <a:latin typeface="Quicksand"/>
              <a:ea typeface="Quicksand"/>
              <a:cs typeface="Quicksand"/>
              <a:sym typeface="Quicksand"/>
            </a:endParaRPr>
          </a:p>
        </p:txBody>
      </p:sp>
      <p:sp>
        <p:nvSpPr>
          <p:cNvPr id="2036" name="Google Shape;2036;p21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40" name="Shape 2040"/>
        <p:cNvGrpSpPr/>
        <p:nvPr/>
      </p:nvGrpSpPr>
      <p:grpSpPr>
        <a:xfrm>
          <a:off x="0" y="0"/>
          <a:ext cx="0" cy="0"/>
          <a:chOff x="0" y="0"/>
          <a:chExt cx="0" cy="0"/>
        </a:xfrm>
      </p:grpSpPr>
      <p:sp>
        <p:nvSpPr>
          <p:cNvPr id="2041" name="Google Shape;2041;p219"/>
          <p:cNvSpPr txBox="1"/>
          <p:nvPr>
            <p:ph type="ctrTitle"/>
          </p:nvPr>
        </p:nvSpPr>
        <p:spPr>
          <a:xfrm>
            <a:off x="602325" y="372850"/>
            <a:ext cx="75417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Notice and Wonder: Diagrams</a:t>
            </a:r>
            <a:endParaRPr b="0" sz="3000">
              <a:solidFill>
                <a:srgbClr val="666666"/>
              </a:solidFill>
              <a:latin typeface="Hepta Slab"/>
              <a:ea typeface="Hepta Slab"/>
              <a:cs typeface="Hepta Slab"/>
              <a:sym typeface="Hepta Slab"/>
            </a:endParaRPr>
          </a:p>
        </p:txBody>
      </p:sp>
      <p:sp>
        <p:nvSpPr>
          <p:cNvPr id="2042" name="Google Shape;2042;p2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043" name="Google Shape;2043;p219"/>
          <p:cNvPicPr preferRelativeResize="0"/>
          <p:nvPr/>
        </p:nvPicPr>
        <p:blipFill>
          <a:blip r:embed="rId3">
            <a:alphaModFix/>
          </a:blip>
          <a:stretch>
            <a:fillRect/>
          </a:stretch>
        </p:blipFill>
        <p:spPr>
          <a:xfrm>
            <a:off x="2444525" y="1979625"/>
            <a:ext cx="4675300" cy="1767775"/>
          </a:xfrm>
          <a:prstGeom prst="rect">
            <a:avLst/>
          </a:prstGeom>
          <a:noFill/>
          <a:ln cap="flat" cmpd="sng" w="19050">
            <a:solidFill>
              <a:schemeClr val="dk2"/>
            </a:solidFill>
            <a:prstDash val="solid"/>
            <a:round/>
            <a:headEnd len="sm" w="sm" type="none"/>
            <a:tailEnd len="sm" w="sm" type="none"/>
          </a:ln>
        </p:spPr>
      </p:pic>
      <p:sp>
        <p:nvSpPr>
          <p:cNvPr id="2044" name="Google Shape;2044;p219"/>
          <p:cNvSpPr/>
          <p:nvPr/>
        </p:nvSpPr>
        <p:spPr>
          <a:xfrm rot="-567902">
            <a:off x="651885" y="1253001"/>
            <a:ext cx="2246747" cy="78908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219"/>
          <p:cNvSpPr txBox="1"/>
          <p:nvPr/>
        </p:nvSpPr>
        <p:spPr>
          <a:xfrm rot="-622673">
            <a:off x="947500" y="120818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2046" name="Google Shape;2046;p219"/>
          <p:cNvSpPr/>
          <p:nvPr/>
        </p:nvSpPr>
        <p:spPr>
          <a:xfrm rot="913680">
            <a:off x="7081676" y="3632950"/>
            <a:ext cx="1721596" cy="93351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219"/>
          <p:cNvSpPr txBox="1"/>
          <p:nvPr/>
        </p:nvSpPr>
        <p:spPr>
          <a:xfrm rot="845611">
            <a:off x="7033948" y="3680266"/>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51" name="Shape 2051"/>
        <p:cNvGrpSpPr/>
        <p:nvPr/>
      </p:nvGrpSpPr>
      <p:grpSpPr>
        <a:xfrm>
          <a:off x="0" y="0"/>
          <a:ext cx="0" cy="0"/>
          <a:chOff x="0" y="0"/>
          <a:chExt cx="0" cy="0"/>
        </a:xfrm>
      </p:grpSpPr>
      <p:sp>
        <p:nvSpPr>
          <p:cNvPr id="2052" name="Google Shape;2052;p220"/>
          <p:cNvSpPr txBox="1"/>
          <p:nvPr>
            <p:ph type="ctrTitle"/>
          </p:nvPr>
        </p:nvSpPr>
        <p:spPr>
          <a:xfrm>
            <a:off x="381675" y="708325"/>
            <a:ext cx="79287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Card Sort: </a:t>
            </a:r>
            <a:endParaRPr sz="26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600">
                <a:solidFill>
                  <a:srgbClr val="666666"/>
                </a:solidFill>
                <a:latin typeface="Hepta Slab"/>
                <a:ea typeface="Hepta Slab"/>
                <a:cs typeface="Hepta Slab"/>
                <a:sym typeface="Hepta Slab"/>
              </a:rPr>
              <a:t>Situations, Equations, and Diagrams</a:t>
            </a:r>
            <a:endParaRPr b="0" sz="2600">
              <a:solidFill>
                <a:srgbClr val="666666"/>
              </a:solidFill>
              <a:latin typeface="Hepta Slab"/>
              <a:ea typeface="Hepta Slab"/>
              <a:cs typeface="Hepta Slab"/>
              <a:sym typeface="Hepta Slab"/>
            </a:endParaRPr>
          </a:p>
        </p:txBody>
      </p:sp>
      <p:sp>
        <p:nvSpPr>
          <p:cNvPr id="2053" name="Google Shape;2053;p2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54" name="Google Shape;2054;p220"/>
          <p:cNvSpPr txBox="1"/>
          <p:nvPr/>
        </p:nvSpPr>
        <p:spPr>
          <a:xfrm>
            <a:off x="530700" y="1239925"/>
            <a:ext cx="80826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Your teacher will give you a set of cards that shows situations, equations, and diagrams. Find the cards that match. Be ready to explain your reasoning</a:t>
            </a:r>
            <a:endParaRPr sz="1500">
              <a:latin typeface="Quicksand"/>
              <a:ea typeface="Quicksand"/>
              <a:cs typeface="Quicksand"/>
              <a:sym typeface="Quicksand"/>
            </a:endParaRPr>
          </a:p>
        </p:txBody>
      </p:sp>
      <p:pic>
        <p:nvPicPr>
          <p:cNvPr id="2055" name="Google Shape;2055;p220"/>
          <p:cNvPicPr preferRelativeResize="0"/>
          <p:nvPr/>
        </p:nvPicPr>
        <p:blipFill>
          <a:blip r:embed="rId3">
            <a:alphaModFix/>
          </a:blip>
          <a:stretch>
            <a:fillRect/>
          </a:stretch>
        </p:blipFill>
        <p:spPr>
          <a:xfrm>
            <a:off x="530700" y="1910450"/>
            <a:ext cx="2191068" cy="2410175"/>
          </a:xfrm>
          <a:prstGeom prst="rect">
            <a:avLst/>
          </a:prstGeom>
          <a:noFill/>
          <a:ln cap="flat" cmpd="sng" w="19050">
            <a:solidFill>
              <a:schemeClr val="dk2"/>
            </a:solidFill>
            <a:prstDash val="solid"/>
            <a:round/>
            <a:headEnd len="sm" w="sm" type="none"/>
            <a:tailEnd len="sm" w="sm" type="none"/>
          </a:ln>
        </p:spPr>
      </p:pic>
      <p:pic>
        <p:nvPicPr>
          <p:cNvPr id="2056" name="Google Shape;2056;p220"/>
          <p:cNvPicPr preferRelativeResize="0"/>
          <p:nvPr/>
        </p:nvPicPr>
        <p:blipFill>
          <a:blip r:embed="rId4">
            <a:alphaModFix/>
          </a:blip>
          <a:stretch>
            <a:fillRect/>
          </a:stretch>
        </p:blipFill>
        <p:spPr>
          <a:xfrm>
            <a:off x="2817325" y="1910441"/>
            <a:ext cx="1958975" cy="2212784"/>
          </a:xfrm>
          <a:prstGeom prst="rect">
            <a:avLst/>
          </a:prstGeom>
          <a:noFill/>
          <a:ln cap="flat" cmpd="sng" w="19050">
            <a:solidFill>
              <a:schemeClr val="dk2"/>
            </a:solidFill>
            <a:prstDash val="solid"/>
            <a:round/>
            <a:headEnd len="sm" w="sm" type="none"/>
            <a:tailEnd len="sm" w="sm" type="none"/>
          </a:ln>
        </p:spPr>
      </p:pic>
      <p:pic>
        <p:nvPicPr>
          <p:cNvPr id="2057" name="Google Shape;2057;p220"/>
          <p:cNvPicPr preferRelativeResize="0"/>
          <p:nvPr/>
        </p:nvPicPr>
        <p:blipFill>
          <a:blip r:embed="rId5">
            <a:alphaModFix/>
          </a:blip>
          <a:stretch>
            <a:fillRect/>
          </a:stretch>
        </p:blipFill>
        <p:spPr>
          <a:xfrm>
            <a:off x="4871850" y="1910462"/>
            <a:ext cx="1958975" cy="2658150"/>
          </a:xfrm>
          <a:prstGeom prst="rect">
            <a:avLst/>
          </a:prstGeom>
          <a:noFill/>
          <a:ln cap="flat" cmpd="sng" w="19050">
            <a:solidFill>
              <a:schemeClr val="dk2"/>
            </a:solidFill>
            <a:prstDash val="solid"/>
            <a:round/>
            <a:headEnd len="sm" w="sm" type="none"/>
            <a:tailEnd len="sm" w="sm" type="none"/>
          </a:ln>
        </p:spPr>
      </p:pic>
      <p:pic>
        <p:nvPicPr>
          <p:cNvPr id="2058" name="Google Shape;2058;p220"/>
          <p:cNvPicPr preferRelativeResize="0"/>
          <p:nvPr/>
        </p:nvPicPr>
        <p:blipFill>
          <a:blip r:embed="rId6">
            <a:alphaModFix/>
          </a:blip>
          <a:stretch>
            <a:fillRect/>
          </a:stretch>
        </p:blipFill>
        <p:spPr>
          <a:xfrm>
            <a:off x="6873000" y="1894600"/>
            <a:ext cx="1889850" cy="2111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62" name="Shape 2062"/>
        <p:cNvGrpSpPr/>
        <p:nvPr/>
      </p:nvGrpSpPr>
      <p:grpSpPr>
        <a:xfrm>
          <a:off x="0" y="0"/>
          <a:ext cx="0" cy="0"/>
          <a:chOff x="0" y="0"/>
          <a:chExt cx="0" cy="0"/>
        </a:xfrm>
      </p:grpSpPr>
      <p:sp>
        <p:nvSpPr>
          <p:cNvPr id="2063" name="Google Shape;2063;p221"/>
          <p:cNvSpPr txBox="1"/>
          <p:nvPr>
            <p:ph type="ctrTitle"/>
          </p:nvPr>
        </p:nvSpPr>
        <p:spPr>
          <a:xfrm>
            <a:off x="39777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Makes Sense to Me Gallery Walk</a:t>
            </a:r>
            <a:endParaRPr b="0" sz="2600">
              <a:solidFill>
                <a:srgbClr val="666666"/>
              </a:solidFill>
              <a:latin typeface="Hepta Slab"/>
              <a:ea typeface="Hepta Slab"/>
              <a:cs typeface="Hepta Slab"/>
              <a:sym typeface="Hepta Slab"/>
            </a:endParaRPr>
          </a:p>
        </p:txBody>
      </p:sp>
      <p:sp>
        <p:nvSpPr>
          <p:cNvPr id="2064" name="Google Shape;2064;p2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065" name="Google Shape;2065;p221"/>
          <p:cNvPicPr preferRelativeResize="0"/>
          <p:nvPr/>
        </p:nvPicPr>
        <p:blipFill>
          <a:blip r:embed="rId3">
            <a:alphaModFix/>
          </a:blip>
          <a:stretch>
            <a:fillRect/>
          </a:stretch>
        </p:blipFill>
        <p:spPr>
          <a:xfrm>
            <a:off x="675000" y="1490375"/>
            <a:ext cx="7644001" cy="2076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69" name="Shape 2069"/>
        <p:cNvGrpSpPr/>
        <p:nvPr/>
      </p:nvGrpSpPr>
      <p:grpSpPr>
        <a:xfrm>
          <a:off x="0" y="0"/>
          <a:ext cx="0" cy="0"/>
          <a:chOff x="0" y="0"/>
          <a:chExt cx="0" cy="0"/>
        </a:xfrm>
      </p:grpSpPr>
      <p:sp>
        <p:nvSpPr>
          <p:cNvPr id="2070" name="Google Shape;2070;p222"/>
          <p:cNvSpPr/>
          <p:nvPr/>
        </p:nvSpPr>
        <p:spPr>
          <a:xfrm flipH="1">
            <a:off x="1618238" y="2189625"/>
            <a:ext cx="2406287" cy="19478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222"/>
          <p:cNvSpPr txBox="1"/>
          <p:nvPr/>
        </p:nvSpPr>
        <p:spPr>
          <a:xfrm>
            <a:off x="1904275" y="2276775"/>
            <a:ext cx="1834200" cy="13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does the diagram or equation help you illustrate or clarify your understanding of the situation?</a:t>
            </a:r>
            <a:endParaRPr b="1" sz="1200">
              <a:latin typeface="Quicksand"/>
              <a:ea typeface="Quicksand"/>
              <a:cs typeface="Quicksand"/>
              <a:sym typeface="Quicksand"/>
            </a:endParaRPr>
          </a:p>
        </p:txBody>
      </p:sp>
      <p:sp>
        <p:nvSpPr>
          <p:cNvPr id="2072" name="Google Shape;2072;p22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073" name="Google Shape;2073;p222"/>
          <p:cNvPicPr preferRelativeResize="0"/>
          <p:nvPr/>
        </p:nvPicPr>
        <p:blipFill>
          <a:blip r:embed="rId3">
            <a:alphaModFix/>
          </a:blip>
          <a:stretch>
            <a:fillRect/>
          </a:stretch>
        </p:blipFill>
        <p:spPr>
          <a:xfrm>
            <a:off x="4336253" y="2862400"/>
            <a:ext cx="2406275" cy="1513485"/>
          </a:xfrm>
          <a:prstGeom prst="rect">
            <a:avLst/>
          </a:prstGeom>
          <a:noFill/>
          <a:ln>
            <a:noFill/>
          </a:ln>
        </p:spPr>
      </p:pic>
      <p:pic>
        <p:nvPicPr>
          <p:cNvPr id="2074" name="Google Shape;2074;p222"/>
          <p:cNvPicPr preferRelativeResize="0"/>
          <p:nvPr/>
        </p:nvPicPr>
        <p:blipFill>
          <a:blip r:embed="rId4">
            <a:alphaModFix/>
          </a:blip>
          <a:stretch>
            <a:fillRect/>
          </a:stretch>
        </p:blipFill>
        <p:spPr>
          <a:xfrm>
            <a:off x="977550" y="638350"/>
            <a:ext cx="6609175" cy="1232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078" name="Shape 2078"/>
        <p:cNvGrpSpPr/>
        <p:nvPr/>
      </p:nvGrpSpPr>
      <p:grpSpPr>
        <a:xfrm>
          <a:off x="0" y="0"/>
          <a:ext cx="0" cy="0"/>
          <a:chOff x="0" y="0"/>
          <a:chExt cx="0" cy="0"/>
        </a:xfrm>
      </p:grpSpPr>
      <p:sp>
        <p:nvSpPr>
          <p:cNvPr id="2079" name="Google Shape;2079;p223"/>
          <p:cNvSpPr txBox="1"/>
          <p:nvPr>
            <p:ph type="ctrTitle"/>
          </p:nvPr>
        </p:nvSpPr>
        <p:spPr>
          <a:xfrm>
            <a:off x="574875" y="1699200"/>
            <a:ext cx="8316900" cy="76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Situations and Equations</a:t>
            </a:r>
            <a:endParaRPr sz="4000">
              <a:solidFill>
                <a:srgbClr val="434343"/>
              </a:solidFill>
              <a:latin typeface="Hepta Slab"/>
              <a:ea typeface="Hepta Slab"/>
              <a:cs typeface="Hepta Slab"/>
              <a:sym typeface="Hepta Slab"/>
            </a:endParaRPr>
          </a:p>
        </p:txBody>
      </p:sp>
      <p:sp>
        <p:nvSpPr>
          <p:cNvPr id="2080" name="Google Shape;2080;p223"/>
          <p:cNvSpPr txBox="1"/>
          <p:nvPr/>
        </p:nvSpPr>
        <p:spPr>
          <a:xfrm>
            <a:off x="3273400" y="25156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and solve problems.</a:t>
            </a:r>
            <a:endParaRPr>
              <a:latin typeface="Quicksand"/>
              <a:ea typeface="Quicksand"/>
              <a:cs typeface="Quicksand"/>
              <a:sym typeface="Quicksand"/>
            </a:endParaRPr>
          </a:p>
        </p:txBody>
      </p:sp>
      <p:sp>
        <p:nvSpPr>
          <p:cNvPr id="2081" name="Google Shape;2081;p223"/>
          <p:cNvSpPr/>
          <p:nvPr/>
        </p:nvSpPr>
        <p:spPr>
          <a:xfrm>
            <a:off x="2775352" y="2515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22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3.OA.D.8</a:t>
            </a:r>
            <a:endParaRPr sz="1100">
              <a:latin typeface="Quicksand"/>
              <a:ea typeface="Quicksand"/>
              <a:cs typeface="Quicksand"/>
              <a:sym typeface="Quicksand"/>
            </a:endParaRPr>
          </a:p>
        </p:txBody>
      </p:sp>
      <p:sp>
        <p:nvSpPr>
          <p:cNvPr id="2083" name="Google Shape;2083;p22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87" name="Shape 2087"/>
        <p:cNvGrpSpPr/>
        <p:nvPr/>
      </p:nvGrpSpPr>
      <p:grpSpPr>
        <a:xfrm>
          <a:off x="0" y="0"/>
          <a:ext cx="0" cy="0"/>
          <a:chOff x="0" y="0"/>
          <a:chExt cx="0" cy="0"/>
        </a:xfrm>
      </p:grpSpPr>
      <p:sp>
        <p:nvSpPr>
          <p:cNvPr id="2088" name="Google Shape;2088;p224"/>
          <p:cNvSpPr txBox="1"/>
          <p:nvPr>
            <p:ph type="ctrTitle"/>
          </p:nvPr>
        </p:nvSpPr>
        <p:spPr>
          <a:xfrm>
            <a:off x="619375" y="492600"/>
            <a:ext cx="7408200" cy="72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666666"/>
                </a:solidFill>
                <a:latin typeface="Hepta Slab"/>
                <a:ea typeface="Hepta Slab"/>
                <a:cs typeface="Hepta Slab"/>
                <a:sym typeface="Hepta Slab"/>
              </a:rPr>
              <a:t>Notice and Wonder: The Unknown</a:t>
            </a:r>
            <a:endParaRPr b="0" sz="3000">
              <a:solidFill>
                <a:srgbClr val="666666"/>
              </a:solidFill>
              <a:latin typeface="Hepta Slab"/>
              <a:ea typeface="Hepta Slab"/>
              <a:cs typeface="Hepta Slab"/>
              <a:sym typeface="Hepta Slab"/>
            </a:endParaRPr>
          </a:p>
        </p:txBody>
      </p:sp>
      <p:sp>
        <p:nvSpPr>
          <p:cNvPr id="2089" name="Google Shape;2089;p2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90" name="Google Shape;2090;p224"/>
          <p:cNvSpPr/>
          <p:nvPr/>
        </p:nvSpPr>
        <p:spPr>
          <a:xfrm rot="-567902">
            <a:off x="651885" y="1253001"/>
            <a:ext cx="2246747" cy="789089"/>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224"/>
          <p:cNvSpPr txBox="1"/>
          <p:nvPr/>
        </p:nvSpPr>
        <p:spPr>
          <a:xfrm rot="-622673">
            <a:off x="947500" y="1208181"/>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sp>
        <p:nvSpPr>
          <p:cNvPr id="2092" name="Google Shape;2092;p224"/>
          <p:cNvSpPr txBox="1"/>
          <p:nvPr/>
        </p:nvSpPr>
        <p:spPr>
          <a:xfrm rot="845611">
            <a:off x="7033948" y="3680266"/>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sp>
        <p:nvSpPr>
          <p:cNvPr id="2093" name="Google Shape;2093;p224"/>
          <p:cNvSpPr/>
          <p:nvPr/>
        </p:nvSpPr>
        <p:spPr>
          <a:xfrm rot="829470">
            <a:off x="6712679" y="3651733"/>
            <a:ext cx="2246793" cy="789121"/>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94" name="Google Shape;2094;p224"/>
          <p:cNvPicPr preferRelativeResize="0"/>
          <p:nvPr/>
        </p:nvPicPr>
        <p:blipFill>
          <a:blip r:embed="rId3">
            <a:alphaModFix/>
          </a:blip>
          <a:stretch>
            <a:fillRect/>
          </a:stretch>
        </p:blipFill>
        <p:spPr>
          <a:xfrm>
            <a:off x="2013600" y="2023454"/>
            <a:ext cx="5429250" cy="14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98" name="Shape 2098"/>
        <p:cNvGrpSpPr/>
        <p:nvPr/>
      </p:nvGrpSpPr>
      <p:grpSpPr>
        <a:xfrm>
          <a:off x="0" y="0"/>
          <a:ext cx="0" cy="0"/>
          <a:chOff x="0" y="0"/>
          <a:chExt cx="0" cy="0"/>
        </a:xfrm>
      </p:grpSpPr>
      <p:sp>
        <p:nvSpPr>
          <p:cNvPr id="2099" name="Google Shape;2099;p225"/>
          <p:cNvSpPr txBox="1"/>
          <p:nvPr>
            <p:ph type="ctrTitle"/>
          </p:nvPr>
        </p:nvSpPr>
        <p:spPr>
          <a:xfrm>
            <a:off x="512838"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Mai’s Beads</a:t>
            </a:r>
            <a:endParaRPr b="0" sz="2700">
              <a:solidFill>
                <a:srgbClr val="666666"/>
              </a:solidFill>
              <a:latin typeface="Hepta Slab"/>
              <a:ea typeface="Hepta Slab"/>
              <a:cs typeface="Hepta Slab"/>
              <a:sym typeface="Hepta Slab"/>
            </a:endParaRPr>
          </a:p>
        </p:txBody>
      </p:sp>
      <p:sp>
        <p:nvSpPr>
          <p:cNvPr id="2100" name="Google Shape;2100;p2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101" name="Google Shape;2101;p225"/>
          <p:cNvSpPr txBox="1"/>
          <p:nvPr/>
        </p:nvSpPr>
        <p:spPr>
          <a:xfrm>
            <a:off x="592950" y="979150"/>
            <a:ext cx="76923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Part 1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Match each diagram with a situation. Be ready to explain your reasoning.</a:t>
            </a:r>
            <a:endParaRPr sz="1700">
              <a:latin typeface="Quicksand"/>
              <a:ea typeface="Quicksand"/>
              <a:cs typeface="Quicksand"/>
              <a:sym typeface="Quicksand"/>
            </a:endParaRPr>
          </a:p>
        </p:txBody>
      </p:sp>
      <p:pic>
        <p:nvPicPr>
          <p:cNvPr id="2102" name="Google Shape;2102;p225"/>
          <p:cNvPicPr preferRelativeResize="0"/>
          <p:nvPr/>
        </p:nvPicPr>
        <p:blipFill>
          <a:blip r:embed="rId3">
            <a:alphaModFix/>
          </a:blip>
          <a:stretch>
            <a:fillRect/>
          </a:stretch>
        </p:blipFill>
        <p:spPr>
          <a:xfrm>
            <a:off x="592950" y="2225315"/>
            <a:ext cx="3901349" cy="1177897"/>
          </a:xfrm>
          <a:prstGeom prst="rect">
            <a:avLst/>
          </a:prstGeom>
          <a:noFill/>
          <a:ln cap="flat" cmpd="sng" w="19050">
            <a:solidFill>
              <a:schemeClr val="dk2"/>
            </a:solidFill>
            <a:prstDash val="solid"/>
            <a:round/>
            <a:headEnd len="sm" w="sm" type="none"/>
            <a:tailEnd len="sm" w="sm" type="none"/>
          </a:ln>
        </p:spPr>
      </p:pic>
      <p:pic>
        <p:nvPicPr>
          <p:cNvPr id="2103" name="Google Shape;2103;p225"/>
          <p:cNvPicPr preferRelativeResize="0"/>
          <p:nvPr/>
        </p:nvPicPr>
        <p:blipFill>
          <a:blip r:embed="rId4">
            <a:alphaModFix/>
          </a:blip>
          <a:stretch>
            <a:fillRect/>
          </a:stretch>
        </p:blipFill>
        <p:spPr>
          <a:xfrm>
            <a:off x="4749622" y="2099572"/>
            <a:ext cx="3901350" cy="1594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07" name="Shape 2107"/>
        <p:cNvGrpSpPr/>
        <p:nvPr/>
      </p:nvGrpSpPr>
      <p:grpSpPr>
        <a:xfrm>
          <a:off x="0" y="0"/>
          <a:ext cx="0" cy="0"/>
          <a:chOff x="0" y="0"/>
          <a:chExt cx="0" cy="0"/>
        </a:xfrm>
      </p:grpSpPr>
      <p:sp>
        <p:nvSpPr>
          <p:cNvPr id="2108" name="Google Shape;2108;p226"/>
          <p:cNvSpPr txBox="1"/>
          <p:nvPr>
            <p:ph type="ctrTitle"/>
          </p:nvPr>
        </p:nvSpPr>
        <p:spPr>
          <a:xfrm>
            <a:off x="512838" y="39684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Mai’s Beads</a:t>
            </a:r>
            <a:endParaRPr b="0" sz="2700">
              <a:solidFill>
                <a:srgbClr val="666666"/>
              </a:solidFill>
              <a:latin typeface="Hepta Slab"/>
              <a:ea typeface="Hepta Slab"/>
              <a:cs typeface="Hepta Slab"/>
              <a:sym typeface="Hepta Slab"/>
            </a:endParaRPr>
          </a:p>
        </p:txBody>
      </p:sp>
      <p:sp>
        <p:nvSpPr>
          <p:cNvPr id="2109" name="Google Shape;2109;p2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110" name="Google Shape;2110;p226"/>
          <p:cNvSpPr txBox="1"/>
          <p:nvPr/>
        </p:nvSpPr>
        <p:spPr>
          <a:xfrm>
            <a:off x="472675" y="979150"/>
            <a:ext cx="82884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Part 2</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Match each equation with a letter for the unknown quantity to a situation in Part 1 </a:t>
            </a:r>
            <a:endParaRPr sz="1700">
              <a:latin typeface="Quicksand"/>
              <a:ea typeface="Quicksand"/>
              <a:cs typeface="Quicksand"/>
              <a:sym typeface="Quicksand"/>
            </a:endParaRPr>
          </a:p>
        </p:txBody>
      </p:sp>
      <p:pic>
        <p:nvPicPr>
          <p:cNvPr id="2111" name="Google Shape;2111;p226"/>
          <p:cNvPicPr preferRelativeResize="0"/>
          <p:nvPr/>
        </p:nvPicPr>
        <p:blipFill>
          <a:blip r:embed="rId3">
            <a:alphaModFix/>
          </a:blip>
          <a:stretch>
            <a:fillRect/>
          </a:stretch>
        </p:blipFill>
        <p:spPr>
          <a:xfrm>
            <a:off x="512847" y="2145422"/>
            <a:ext cx="3901350" cy="1594425"/>
          </a:xfrm>
          <a:prstGeom prst="rect">
            <a:avLst/>
          </a:prstGeom>
          <a:noFill/>
          <a:ln cap="flat" cmpd="sng" w="19050">
            <a:solidFill>
              <a:schemeClr val="dk2"/>
            </a:solidFill>
            <a:prstDash val="solid"/>
            <a:round/>
            <a:headEnd len="sm" w="sm" type="none"/>
            <a:tailEnd len="sm" w="sm" type="none"/>
          </a:ln>
        </p:spPr>
      </p:pic>
      <p:pic>
        <p:nvPicPr>
          <p:cNvPr id="2112" name="Google Shape;2112;p226"/>
          <p:cNvPicPr preferRelativeResize="0"/>
          <p:nvPr/>
        </p:nvPicPr>
        <p:blipFill>
          <a:blip r:embed="rId4">
            <a:alphaModFix/>
          </a:blip>
          <a:stretch>
            <a:fillRect/>
          </a:stretch>
        </p:blipFill>
        <p:spPr>
          <a:xfrm>
            <a:off x="5391751" y="2260500"/>
            <a:ext cx="2290950" cy="1364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16" name="Shape 2116"/>
        <p:cNvGrpSpPr/>
        <p:nvPr/>
      </p:nvGrpSpPr>
      <p:grpSpPr>
        <a:xfrm>
          <a:off x="0" y="0"/>
          <a:ext cx="0" cy="0"/>
          <a:chOff x="0" y="0"/>
          <a:chExt cx="0" cy="0"/>
        </a:xfrm>
      </p:grpSpPr>
      <p:sp>
        <p:nvSpPr>
          <p:cNvPr id="2117" name="Google Shape;2117;p227"/>
          <p:cNvSpPr txBox="1"/>
          <p:nvPr>
            <p:ph type="ctrTitle"/>
          </p:nvPr>
        </p:nvSpPr>
        <p:spPr>
          <a:xfrm>
            <a:off x="379400" y="3380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Represent, Solve, Explain</a:t>
            </a:r>
            <a:endParaRPr b="0" sz="2600">
              <a:solidFill>
                <a:srgbClr val="666666"/>
              </a:solidFill>
              <a:latin typeface="Hepta Slab"/>
              <a:ea typeface="Hepta Slab"/>
              <a:cs typeface="Hepta Slab"/>
              <a:sym typeface="Hepta Slab"/>
            </a:endParaRPr>
          </a:p>
        </p:txBody>
      </p:sp>
      <p:sp>
        <p:nvSpPr>
          <p:cNvPr id="2118" name="Google Shape;2118;p2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119" name="Google Shape;2119;p227"/>
          <p:cNvPicPr preferRelativeResize="0"/>
          <p:nvPr/>
        </p:nvPicPr>
        <p:blipFill>
          <a:blip r:embed="rId3">
            <a:alphaModFix/>
          </a:blip>
          <a:stretch>
            <a:fillRect/>
          </a:stretch>
        </p:blipFill>
        <p:spPr>
          <a:xfrm>
            <a:off x="558525" y="2592950"/>
            <a:ext cx="2952750" cy="1962150"/>
          </a:xfrm>
          <a:prstGeom prst="rect">
            <a:avLst/>
          </a:prstGeom>
          <a:noFill/>
          <a:ln>
            <a:noFill/>
          </a:ln>
        </p:spPr>
      </p:pic>
      <p:sp>
        <p:nvSpPr>
          <p:cNvPr id="2120" name="Google Shape;2120;p227"/>
          <p:cNvSpPr txBox="1"/>
          <p:nvPr/>
        </p:nvSpPr>
        <p:spPr>
          <a:xfrm>
            <a:off x="556200" y="1093000"/>
            <a:ext cx="2957400" cy="14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Peanut butter is on sale at the grocery store. There were 104 jars of peanut butter. Then, 9 customers each bought 2 jars of peanut butter. How many jars of peanut butter are there now?</a:t>
            </a:r>
            <a:endParaRPr>
              <a:latin typeface="Quicksand"/>
              <a:ea typeface="Quicksand"/>
              <a:cs typeface="Quicksand"/>
              <a:sym typeface="Quicksand"/>
            </a:endParaRPr>
          </a:p>
        </p:txBody>
      </p:sp>
      <p:sp>
        <p:nvSpPr>
          <p:cNvPr id="2121" name="Google Shape;2121;p227"/>
          <p:cNvSpPr txBox="1"/>
          <p:nvPr/>
        </p:nvSpPr>
        <p:spPr>
          <a:xfrm>
            <a:off x="3807625" y="1148100"/>
            <a:ext cx="4748700" cy="348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Write an equation with a letter for the unknown quantity to represent the situation.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2. Solve the problem. Show or explain your reasoning.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3. Explain how you know your answer makes sense.</a:t>
            </a:r>
            <a:endParaRPr sz="1700">
              <a:latin typeface="Quicksand"/>
              <a:ea typeface="Quicksand"/>
              <a:cs typeface="Quicksand"/>
              <a:sym typeface="Quicksand"/>
            </a:endParaRPr>
          </a:p>
        </p:txBody>
      </p:sp>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25" name="Shape 2125"/>
        <p:cNvGrpSpPr/>
        <p:nvPr/>
      </p:nvGrpSpPr>
      <p:grpSpPr>
        <a:xfrm>
          <a:off x="0" y="0"/>
          <a:ext cx="0" cy="0"/>
          <a:chOff x="0" y="0"/>
          <a:chExt cx="0" cy="0"/>
        </a:xfrm>
      </p:grpSpPr>
      <p:sp>
        <p:nvSpPr>
          <p:cNvPr id="2126" name="Google Shape;2126;p228"/>
          <p:cNvSpPr/>
          <p:nvPr/>
        </p:nvSpPr>
        <p:spPr>
          <a:xfrm flipH="1">
            <a:off x="1398713" y="1757525"/>
            <a:ext cx="2713587" cy="19557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28"/>
          <p:cNvSpPr txBox="1"/>
          <p:nvPr/>
        </p:nvSpPr>
        <p:spPr>
          <a:xfrm>
            <a:off x="1790861" y="2129090"/>
            <a:ext cx="1929300" cy="121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What do you have to think about to represent and solve problems?</a:t>
            </a:r>
            <a:endParaRPr>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2128" name="Google Shape;2128;p22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129" name="Google Shape;2129;p228"/>
          <p:cNvSpPr txBox="1"/>
          <p:nvPr/>
        </p:nvSpPr>
        <p:spPr>
          <a:xfrm>
            <a:off x="527700" y="550100"/>
            <a:ext cx="7353000" cy="69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During the last few lessons we have been representing situations with equations that have a symbol or letter for an unknown quantity and using diagrams to help us solve problems. </a:t>
            </a:r>
            <a:endParaRPr sz="1900">
              <a:latin typeface="Quicksand"/>
              <a:ea typeface="Quicksand"/>
              <a:cs typeface="Quicksand"/>
              <a:sym typeface="Quicksand"/>
            </a:endParaRPr>
          </a:p>
        </p:txBody>
      </p:sp>
      <p:pic>
        <p:nvPicPr>
          <p:cNvPr id="2130" name="Google Shape;2130;p228"/>
          <p:cNvPicPr preferRelativeResize="0"/>
          <p:nvPr/>
        </p:nvPicPr>
        <p:blipFill>
          <a:blip r:embed="rId3">
            <a:alphaModFix/>
          </a:blip>
          <a:stretch>
            <a:fillRect/>
          </a:stretch>
        </p:blipFill>
        <p:spPr>
          <a:xfrm>
            <a:off x="4336253" y="2862400"/>
            <a:ext cx="2406275" cy="1513485"/>
          </a:xfrm>
          <a:prstGeom prst="rect">
            <a:avLst/>
          </a:prstGeom>
          <a:noFill/>
          <a:ln>
            <a:noFill/>
          </a:ln>
        </p:spPr>
      </p:pic>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134" name="Shape 2134"/>
        <p:cNvGrpSpPr/>
        <p:nvPr/>
      </p:nvGrpSpPr>
      <p:grpSpPr>
        <a:xfrm>
          <a:off x="0" y="0"/>
          <a:ext cx="0" cy="0"/>
          <a:chOff x="0" y="0"/>
          <a:chExt cx="0" cy="0"/>
        </a:xfrm>
      </p:grpSpPr>
      <p:sp>
        <p:nvSpPr>
          <p:cNvPr id="2135" name="Google Shape;2135;p229"/>
          <p:cNvSpPr txBox="1"/>
          <p:nvPr>
            <p:ph type="ctrTitle"/>
          </p:nvPr>
        </p:nvSpPr>
        <p:spPr>
          <a:xfrm>
            <a:off x="413550" y="14637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More Practice to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Represent and Solve</a:t>
            </a:r>
            <a:endParaRPr sz="4000">
              <a:solidFill>
                <a:srgbClr val="434343"/>
              </a:solidFill>
              <a:latin typeface="Hepta Slab"/>
              <a:ea typeface="Hepta Slab"/>
              <a:cs typeface="Hepta Slab"/>
              <a:sym typeface="Hepta Slab"/>
            </a:endParaRPr>
          </a:p>
        </p:txBody>
      </p:sp>
      <p:sp>
        <p:nvSpPr>
          <p:cNvPr id="2136" name="Google Shape;2136;p229"/>
          <p:cNvSpPr txBox="1"/>
          <p:nvPr/>
        </p:nvSpPr>
        <p:spPr>
          <a:xfrm>
            <a:off x="3258675" y="28269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represent and solve more problems.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137" name="Google Shape;2137;p229"/>
          <p:cNvSpPr/>
          <p:nvPr/>
        </p:nvSpPr>
        <p:spPr>
          <a:xfrm>
            <a:off x="2698202" y="2826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22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3.OA.C.7, 3.OA.D.8</a:t>
            </a:r>
            <a:endParaRPr sz="1100">
              <a:latin typeface="Quicksand"/>
              <a:ea typeface="Quicksand"/>
              <a:cs typeface="Quicksand"/>
              <a:sym typeface="Quicksand"/>
            </a:endParaRPr>
          </a:p>
        </p:txBody>
      </p:sp>
      <p:sp>
        <p:nvSpPr>
          <p:cNvPr id="2139" name="Google Shape;2139;p229"/>
          <p:cNvSpPr txBox="1"/>
          <p:nvPr/>
        </p:nvSpPr>
        <p:spPr>
          <a:xfrm>
            <a:off x="7699275" y="0"/>
            <a:ext cx="14448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43" name="Shape 2143"/>
        <p:cNvGrpSpPr/>
        <p:nvPr/>
      </p:nvGrpSpPr>
      <p:grpSpPr>
        <a:xfrm>
          <a:off x="0" y="0"/>
          <a:ext cx="0" cy="0"/>
          <a:chOff x="0" y="0"/>
          <a:chExt cx="0" cy="0"/>
        </a:xfrm>
      </p:grpSpPr>
      <p:sp>
        <p:nvSpPr>
          <p:cNvPr id="2144" name="Google Shape;2144;p230"/>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More Groups, Less Groups</a:t>
            </a:r>
            <a:endParaRPr b="0" sz="3000">
              <a:solidFill>
                <a:srgbClr val="666666"/>
              </a:solidFill>
              <a:latin typeface="Hepta Slab"/>
              <a:ea typeface="Hepta Slab"/>
              <a:cs typeface="Hepta Slab"/>
              <a:sym typeface="Hepta Slab"/>
            </a:endParaRPr>
          </a:p>
        </p:txBody>
      </p:sp>
      <p:sp>
        <p:nvSpPr>
          <p:cNvPr id="2145" name="Google Shape;2145;p23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146" name="Google Shape;2146;p230"/>
          <p:cNvGrpSpPr/>
          <p:nvPr/>
        </p:nvGrpSpPr>
        <p:grpSpPr>
          <a:xfrm>
            <a:off x="760151" y="1543763"/>
            <a:ext cx="3079836" cy="1339308"/>
            <a:chOff x="943501" y="1534588"/>
            <a:chExt cx="3079836" cy="1339308"/>
          </a:xfrm>
        </p:grpSpPr>
        <p:sp>
          <p:nvSpPr>
            <p:cNvPr id="2147" name="Google Shape;2147;p230"/>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230"/>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2149" name="Google Shape;2149;p230"/>
          <p:cNvPicPr preferRelativeResize="0"/>
          <p:nvPr/>
        </p:nvPicPr>
        <p:blipFill>
          <a:blip r:embed="rId3">
            <a:alphaModFix/>
          </a:blip>
          <a:stretch>
            <a:fillRect/>
          </a:stretch>
        </p:blipFill>
        <p:spPr>
          <a:xfrm>
            <a:off x="4000825" y="2337433"/>
            <a:ext cx="1727075" cy="647650"/>
          </a:xfrm>
          <a:prstGeom prst="rect">
            <a:avLst/>
          </a:prstGeom>
          <a:noFill/>
          <a:ln>
            <a:noFill/>
          </a:ln>
        </p:spPr>
      </p:pic>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53" name="Shape 2153"/>
        <p:cNvGrpSpPr/>
        <p:nvPr/>
      </p:nvGrpSpPr>
      <p:grpSpPr>
        <a:xfrm>
          <a:off x="0" y="0"/>
          <a:ext cx="0" cy="0"/>
          <a:chOff x="0" y="0"/>
          <a:chExt cx="0" cy="0"/>
        </a:xfrm>
      </p:grpSpPr>
      <p:sp>
        <p:nvSpPr>
          <p:cNvPr id="2154" name="Google Shape;2154;p231"/>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More Groups, Less Groups</a:t>
            </a:r>
            <a:endParaRPr b="0" sz="3000">
              <a:solidFill>
                <a:srgbClr val="666666"/>
              </a:solidFill>
              <a:latin typeface="Hepta Slab"/>
              <a:ea typeface="Hepta Slab"/>
              <a:cs typeface="Hepta Slab"/>
              <a:sym typeface="Hepta Slab"/>
            </a:endParaRPr>
          </a:p>
        </p:txBody>
      </p:sp>
      <p:sp>
        <p:nvSpPr>
          <p:cNvPr id="2155" name="Google Shape;2155;p23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156" name="Google Shape;2156;p231"/>
          <p:cNvGrpSpPr/>
          <p:nvPr/>
        </p:nvGrpSpPr>
        <p:grpSpPr>
          <a:xfrm>
            <a:off x="760151" y="1543763"/>
            <a:ext cx="3079836" cy="1339308"/>
            <a:chOff x="943501" y="1534588"/>
            <a:chExt cx="3079836" cy="1339308"/>
          </a:xfrm>
        </p:grpSpPr>
        <p:sp>
          <p:nvSpPr>
            <p:cNvPr id="2157" name="Google Shape;2157;p231"/>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231"/>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2159" name="Google Shape;2159;p231"/>
          <p:cNvPicPr preferRelativeResize="0"/>
          <p:nvPr/>
        </p:nvPicPr>
        <p:blipFill>
          <a:blip r:embed="rId3">
            <a:alphaModFix/>
          </a:blip>
          <a:stretch>
            <a:fillRect/>
          </a:stretch>
        </p:blipFill>
        <p:spPr>
          <a:xfrm>
            <a:off x="4202900" y="2300709"/>
            <a:ext cx="1800550" cy="675200"/>
          </a:xfrm>
          <a:prstGeom prst="rect">
            <a:avLst/>
          </a:prstGeom>
          <a:noFill/>
          <a:ln>
            <a:noFill/>
          </a:ln>
        </p:spPr>
      </p:pic>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63" name="Shape 2163"/>
        <p:cNvGrpSpPr/>
        <p:nvPr/>
      </p:nvGrpSpPr>
      <p:grpSpPr>
        <a:xfrm>
          <a:off x="0" y="0"/>
          <a:ext cx="0" cy="0"/>
          <a:chOff x="0" y="0"/>
          <a:chExt cx="0" cy="0"/>
        </a:xfrm>
      </p:grpSpPr>
      <p:sp>
        <p:nvSpPr>
          <p:cNvPr id="2164" name="Google Shape;2164;p232"/>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More Groups, Less Groups</a:t>
            </a:r>
            <a:endParaRPr b="0" sz="3000">
              <a:solidFill>
                <a:srgbClr val="666666"/>
              </a:solidFill>
              <a:latin typeface="Hepta Slab"/>
              <a:ea typeface="Hepta Slab"/>
              <a:cs typeface="Hepta Slab"/>
              <a:sym typeface="Hepta Slab"/>
            </a:endParaRPr>
          </a:p>
        </p:txBody>
      </p:sp>
      <p:sp>
        <p:nvSpPr>
          <p:cNvPr id="2165" name="Google Shape;2165;p23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166" name="Google Shape;2166;p232"/>
          <p:cNvGrpSpPr/>
          <p:nvPr/>
        </p:nvGrpSpPr>
        <p:grpSpPr>
          <a:xfrm>
            <a:off x="760151" y="1543763"/>
            <a:ext cx="3079836" cy="1339308"/>
            <a:chOff x="943501" y="1534588"/>
            <a:chExt cx="3079836" cy="1339308"/>
          </a:xfrm>
        </p:grpSpPr>
        <p:sp>
          <p:nvSpPr>
            <p:cNvPr id="2167" name="Google Shape;2167;p232"/>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232"/>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2169" name="Google Shape;2169;p232"/>
          <p:cNvPicPr preferRelativeResize="0"/>
          <p:nvPr/>
        </p:nvPicPr>
        <p:blipFill>
          <a:blip r:embed="rId3">
            <a:alphaModFix/>
          </a:blip>
          <a:stretch>
            <a:fillRect/>
          </a:stretch>
        </p:blipFill>
        <p:spPr>
          <a:xfrm>
            <a:off x="3964100" y="2355801"/>
            <a:ext cx="1922400" cy="720900"/>
          </a:xfrm>
          <a:prstGeom prst="rect">
            <a:avLst/>
          </a:prstGeom>
          <a:noFill/>
          <a:ln>
            <a:noFill/>
          </a:ln>
        </p:spPr>
      </p:pic>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73" name="Shape 2173"/>
        <p:cNvGrpSpPr/>
        <p:nvPr/>
      </p:nvGrpSpPr>
      <p:grpSpPr>
        <a:xfrm>
          <a:off x="0" y="0"/>
          <a:ext cx="0" cy="0"/>
          <a:chOff x="0" y="0"/>
          <a:chExt cx="0" cy="0"/>
        </a:xfrm>
      </p:grpSpPr>
      <p:sp>
        <p:nvSpPr>
          <p:cNvPr id="2174" name="Google Shape;2174;p233"/>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More Groups, Less Groups</a:t>
            </a:r>
            <a:endParaRPr b="0" sz="3000">
              <a:solidFill>
                <a:srgbClr val="666666"/>
              </a:solidFill>
              <a:latin typeface="Hepta Slab"/>
              <a:ea typeface="Hepta Slab"/>
              <a:cs typeface="Hepta Slab"/>
              <a:sym typeface="Hepta Slab"/>
            </a:endParaRPr>
          </a:p>
        </p:txBody>
      </p:sp>
      <p:sp>
        <p:nvSpPr>
          <p:cNvPr id="2175" name="Google Shape;2175;p23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176" name="Google Shape;2176;p233"/>
          <p:cNvGrpSpPr/>
          <p:nvPr/>
        </p:nvGrpSpPr>
        <p:grpSpPr>
          <a:xfrm>
            <a:off x="760151" y="1543763"/>
            <a:ext cx="3079836" cy="1339308"/>
            <a:chOff x="943501" y="1534588"/>
            <a:chExt cx="3079836" cy="1339308"/>
          </a:xfrm>
        </p:grpSpPr>
        <p:sp>
          <p:nvSpPr>
            <p:cNvPr id="2177" name="Google Shape;2177;p233"/>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233"/>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2179" name="Google Shape;2179;p233"/>
          <p:cNvPicPr preferRelativeResize="0"/>
          <p:nvPr/>
        </p:nvPicPr>
        <p:blipFill>
          <a:blip r:embed="rId3">
            <a:alphaModFix/>
          </a:blip>
          <a:stretch>
            <a:fillRect/>
          </a:stretch>
        </p:blipFill>
        <p:spPr>
          <a:xfrm>
            <a:off x="3780400" y="2190462"/>
            <a:ext cx="2363875" cy="886450"/>
          </a:xfrm>
          <a:prstGeom prst="rect">
            <a:avLst/>
          </a:prstGeom>
          <a:noFill/>
          <a:ln>
            <a:noFill/>
          </a:ln>
        </p:spPr>
      </p:pic>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83" name="Shape 2183"/>
        <p:cNvGrpSpPr/>
        <p:nvPr/>
      </p:nvGrpSpPr>
      <p:grpSpPr>
        <a:xfrm>
          <a:off x="0" y="0"/>
          <a:ext cx="0" cy="0"/>
          <a:chOff x="0" y="0"/>
          <a:chExt cx="0" cy="0"/>
        </a:xfrm>
      </p:grpSpPr>
      <p:sp>
        <p:nvSpPr>
          <p:cNvPr id="2184" name="Google Shape;2184;p234"/>
          <p:cNvSpPr txBox="1"/>
          <p:nvPr>
            <p:ph type="ctrTitle"/>
          </p:nvPr>
        </p:nvSpPr>
        <p:spPr>
          <a:xfrm>
            <a:off x="430525" y="590371"/>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Info Gap: Introduction</a:t>
            </a:r>
            <a:endParaRPr b="0" sz="2700">
              <a:solidFill>
                <a:srgbClr val="434343"/>
              </a:solidFill>
              <a:latin typeface="Hepta Slab"/>
              <a:ea typeface="Hepta Slab"/>
              <a:cs typeface="Hepta Slab"/>
              <a:sym typeface="Hepta Slab"/>
            </a:endParaRPr>
          </a:p>
        </p:txBody>
      </p:sp>
      <p:sp>
        <p:nvSpPr>
          <p:cNvPr id="2185" name="Google Shape;2185;p2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186" name="Google Shape;2186;p234"/>
          <p:cNvPicPr preferRelativeResize="0"/>
          <p:nvPr/>
        </p:nvPicPr>
        <p:blipFill>
          <a:blip r:embed="rId3">
            <a:alphaModFix/>
          </a:blip>
          <a:stretch>
            <a:fillRect/>
          </a:stretch>
        </p:blipFill>
        <p:spPr>
          <a:xfrm>
            <a:off x="604675" y="1309313"/>
            <a:ext cx="7934650" cy="2396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90" name="Shape 2190"/>
        <p:cNvGrpSpPr/>
        <p:nvPr/>
      </p:nvGrpSpPr>
      <p:grpSpPr>
        <a:xfrm>
          <a:off x="0" y="0"/>
          <a:ext cx="0" cy="0"/>
          <a:chOff x="0" y="0"/>
          <a:chExt cx="0" cy="0"/>
        </a:xfrm>
      </p:grpSpPr>
      <p:sp>
        <p:nvSpPr>
          <p:cNvPr id="2191" name="Google Shape;2191;p235"/>
          <p:cNvSpPr txBox="1"/>
          <p:nvPr>
            <p:ph type="ctrTitle"/>
          </p:nvPr>
        </p:nvSpPr>
        <p:spPr>
          <a:xfrm>
            <a:off x="462075" y="267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 Info Gap: Bake Sale</a:t>
            </a:r>
            <a:endParaRPr b="0" sz="2600">
              <a:solidFill>
                <a:srgbClr val="666666"/>
              </a:solidFill>
              <a:latin typeface="Hepta Slab"/>
              <a:ea typeface="Hepta Slab"/>
              <a:cs typeface="Hepta Slab"/>
              <a:sym typeface="Hepta Slab"/>
            </a:endParaRPr>
          </a:p>
        </p:txBody>
      </p:sp>
      <p:sp>
        <p:nvSpPr>
          <p:cNvPr id="2192" name="Google Shape;2192;p2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193" name="Google Shape;2193;p235"/>
          <p:cNvSpPr txBox="1"/>
          <p:nvPr/>
        </p:nvSpPr>
        <p:spPr>
          <a:xfrm>
            <a:off x="574575" y="808300"/>
            <a:ext cx="6952800" cy="66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Your teacher will give you either a problem card or a data card.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Do not show or read your card to your partner.</a:t>
            </a:r>
            <a:endParaRPr sz="1600">
              <a:latin typeface="Quicksand"/>
              <a:ea typeface="Quicksand"/>
              <a:cs typeface="Quicksand"/>
              <a:sym typeface="Quicksand"/>
            </a:endParaRPr>
          </a:p>
        </p:txBody>
      </p:sp>
      <p:pic>
        <p:nvPicPr>
          <p:cNvPr id="2194" name="Google Shape;2194;p235"/>
          <p:cNvPicPr preferRelativeResize="0"/>
          <p:nvPr/>
        </p:nvPicPr>
        <p:blipFill>
          <a:blip r:embed="rId3">
            <a:alphaModFix/>
          </a:blip>
          <a:stretch>
            <a:fillRect/>
          </a:stretch>
        </p:blipFill>
        <p:spPr>
          <a:xfrm>
            <a:off x="1658725" y="1432750"/>
            <a:ext cx="3858360" cy="3185550"/>
          </a:xfrm>
          <a:prstGeom prst="rect">
            <a:avLst/>
          </a:prstGeom>
          <a:noFill/>
          <a:ln cap="flat" cmpd="sng" w="19050">
            <a:solidFill>
              <a:schemeClr val="dk2"/>
            </a:solidFill>
            <a:prstDash val="solid"/>
            <a:round/>
            <a:headEnd len="sm" w="sm" type="none"/>
            <a:tailEnd len="sm" w="sm" type="none"/>
          </a:ln>
        </p:spPr>
      </p:pic>
      <p:sp>
        <p:nvSpPr>
          <p:cNvPr id="2195" name="Google Shape;2195;p235"/>
          <p:cNvSpPr txBox="1"/>
          <p:nvPr/>
        </p:nvSpPr>
        <p:spPr>
          <a:xfrm>
            <a:off x="5837475" y="3012625"/>
            <a:ext cx="2645100" cy="146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Pause here so your teacher can review your work. Ask your teacher for a new set of cards and repeat the activity, trading roles with your partner.</a:t>
            </a:r>
            <a:endParaRPr>
              <a:latin typeface="Quicksand"/>
              <a:ea typeface="Quicksand"/>
              <a:cs typeface="Quicksand"/>
              <a:sym typeface="Quicksand"/>
            </a:endParaRPr>
          </a:p>
        </p:txBody>
      </p:sp>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99" name="Shape 2199"/>
        <p:cNvGrpSpPr/>
        <p:nvPr/>
      </p:nvGrpSpPr>
      <p:grpSpPr>
        <a:xfrm>
          <a:off x="0" y="0"/>
          <a:ext cx="0" cy="0"/>
          <a:chOff x="0" y="0"/>
          <a:chExt cx="0" cy="0"/>
        </a:xfrm>
      </p:grpSpPr>
      <p:sp>
        <p:nvSpPr>
          <p:cNvPr id="2200" name="Google Shape;2200;p236"/>
          <p:cNvSpPr/>
          <p:nvPr/>
        </p:nvSpPr>
        <p:spPr>
          <a:xfrm flipH="1">
            <a:off x="1394693" y="734954"/>
            <a:ext cx="2928735" cy="25106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236"/>
          <p:cNvSpPr txBox="1"/>
          <p:nvPr/>
        </p:nvSpPr>
        <p:spPr>
          <a:xfrm>
            <a:off x="1742857" y="1058203"/>
            <a:ext cx="2232300" cy="169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Today we learn the Information Gap routine. How did this routine help you make sense of the problems you solved?</a:t>
            </a:r>
            <a:endParaRPr b="1">
              <a:latin typeface="Quicksand"/>
              <a:ea typeface="Quicksand"/>
              <a:cs typeface="Quicksand"/>
              <a:sym typeface="Quicksand"/>
            </a:endParaRPr>
          </a:p>
        </p:txBody>
      </p:sp>
      <p:sp>
        <p:nvSpPr>
          <p:cNvPr id="2202" name="Google Shape;2202;p23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203" name="Google Shape;2203;p236"/>
          <p:cNvPicPr preferRelativeResize="0"/>
          <p:nvPr/>
        </p:nvPicPr>
        <p:blipFill>
          <a:blip r:embed="rId3">
            <a:alphaModFix/>
          </a:blip>
          <a:stretch>
            <a:fillRect/>
          </a:stretch>
        </p:blipFill>
        <p:spPr>
          <a:xfrm>
            <a:off x="4818728" y="2470725"/>
            <a:ext cx="2485625" cy="1563400"/>
          </a:xfrm>
          <a:prstGeom prst="rect">
            <a:avLst/>
          </a:prstGeom>
          <a:noFill/>
          <a:ln>
            <a:noFill/>
          </a:ln>
        </p:spPr>
      </p:pic>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207" name="Shape 2207"/>
        <p:cNvGrpSpPr/>
        <p:nvPr/>
      </p:nvGrpSpPr>
      <p:grpSpPr>
        <a:xfrm>
          <a:off x="0" y="0"/>
          <a:ext cx="0" cy="0"/>
          <a:chOff x="0" y="0"/>
          <a:chExt cx="0" cy="0"/>
        </a:xfrm>
      </p:grpSpPr>
      <p:sp>
        <p:nvSpPr>
          <p:cNvPr id="2208" name="Google Shape;2208;p237"/>
          <p:cNvSpPr txBox="1"/>
          <p:nvPr>
            <p:ph idx="1" type="subTitle"/>
          </p:nvPr>
        </p:nvSpPr>
        <p:spPr>
          <a:xfrm>
            <a:off x="777500" y="493320"/>
            <a:ext cx="7772400" cy="15180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rPr lang="en" sz="1300">
                <a:solidFill>
                  <a:srgbClr val="434343"/>
                </a:solidFill>
                <a:latin typeface="Hepta Slab"/>
                <a:ea typeface="Hepta Slab"/>
                <a:cs typeface="Hepta Slab"/>
                <a:sym typeface="Hepta Slab"/>
              </a:rPr>
              <a:t>In this section, we learned that rounding is a formal way to decide what multiple of 10 or 100 a number is closest to.</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rPr lang="en" sz="1300">
                <a:solidFill>
                  <a:srgbClr val="434343"/>
                </a:solidFill>
                <a:latin typeface="Hepta Slab"/>
                <a:ea typeface="Hepta Slab"/>
                <a:cs typeface="Hepta Slab"/>
                <a:sym typeface="Hepta Slab"/>
              </a:rPr>
              <a:t>Then we applied our rounding understanding to estimate answers to problems. This helped us decide if our answers to problems made sense based on the situation and the numbers in the situation. We also wrote equations with an unknown and used diagrams to solve for the exact answer in problems.</a:t>
            </a:r>
            <a:endParaRPr sz="13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2209" name="Google Shape;2209;p237"/>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10" name="Google Shape;2210;p237"/>
          <p:cNvPicPr preferRelativeResize="0"/>
          <p:nvPr/>
        </p:nvPicPr>
        <p:blipFill>
          <a:blip r:embed="rId3">
            <a:alphaModFix/>
          </a:blip>
          <a:stretch>
            <a:fillRect/>
          </a:stretch>
        </p:blipFill>
        <p:spPr>
          <a:xfrm>
            <a:off x="1734563" y="1741250"/>
            <a:ext cx="5858276" cy="581075"/>
          </a:xfrm>
          <a:prstGeom prst="rect">
            <a:avLst/>
          </a:prstGeom>
          <a:noFill/>
          <a:ln cap="flat" cmpd="sng" w="19050">
            <a:solidFill>
              <a:schemeClr val="dk2"/>
            </a:solidFill>
            <a:prstDash val="solid"/>
            <a:round/>
            <a:headEnd len="sm" w="sm" type="none"/>
            <a:tailEnd len="sm" w="sm" type="none"/>
          </a:ln>
        </p:spPr>
      </p:pic>
      <p:pic>
        <p:nvPicPr>
          <p:cNvPr id="2211" name="Google Shape;2211;p237"/>
          <p:cNvPicPr preferRelativeResize="0"/>
          <p:nvPr/>
        </p:nvPicPr>
        <p:blipFill>
          <a:blip r:embed="rId4">
            <a:alphaModFix/>
          </a:blip>
          <a:stretch>
            <a:fillRect/>
          </a:stretch>
        </p:blipFill>
        <p:spPr>
          <a:xfrm>
            <a:off x="2334463" y="3429875"/>
            <a:ext cx="4178750" cy="1218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215" name="Shape 2215"/>
        <p:cNvGrpSpPr/>
        <p:nvPr/>
      </p:nvGrpSpPr>
      <p:grpSpPr>
        <a:xfrm>
          <a:off x="0" y="0"/>
          <a:ext cx="0" cy="0"/>
          <a:chOff x="0" y="0"/>
          <a:chExt cx="0" cy="0"/>
        </a:xfrm>
      </p:grpSpPr>
      <p:sp>
        <p:nvSpPr>
          <p:cNvPr id="2216" name="Google Shape;2216;p238"/>
          <p:cNvSpPr txBox="1"/>
          <p:nvPr>
            <p:ph type="ctrTitle"/>
          </p:nvPr>
        </p:nvSpPr>
        <p:spPr>
          <a:xfrm>
            <a:off x="413550" y="1463700"/>
            <a:ext cx="8316900" cy="136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Classroom Supplies</a:t>
            </a:r>
            <a:endParaRPr sz="4000">
              <a:solidFill>
                <a:srgbClr val="434343"/>
              </a:solidFill>
              <a:latin typeface="Hepta Slab"/>
              <a:ea typeface="Hepta Slab"/>
              <a:cs typeface="Hepta Slab"/>
              <a:sym typeface="Hepta Slab"/>
            </a:endParaRPr>
          </a:p>
        </p:txBody>
      </p:sp>
      <p:sp>
        <p:nvSpPr>
          <p:cNvPr id="2217" name="Google Shape;2217;p238"/>
          <p:cNvSpPr txBox="1"/>
          <p:nvPr/>
        </p:nvSpPr>
        <p:spPr>
          <a:xfrm>
            <a:off x="3258675" y="28269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make a wish list for class supplies.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218" name="Google Shape;2218;p238"/>
          <p:cNvSpPr/>
          <p:nvPr/>
        </p:nvSpPr>
        <p:spPr>
          <a:xfrm>
            <a:off x="2698202" y="2826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23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3.NBT.A.1, 3.NBT.A.2</a:t>
            </a:r>
            <a:endParaRPr sz="1100">
              <a:latin typeface="Quicksand"/>
              <a:ea typeface="Quicksand"/>
              <a:cs typeface="Quicksand"/>
              <a:sym typeface="Quicksand"/>
            </a:endParaRPr>
          </a:p>
        </p:txBody>
      </p:sp>
      <p:sp>
        <p:nvSpPr>
          <p:cNvPr id="2220" name="Google Shape;2220;p238"/>
          <p:cNvSpPr txBox="1"/>
          <p:nvPr/>
        </p:nvSpPr>
        <p:spPr>
          <a:xfrm>
            <a:off x="7699275" y="0"/>
            <a:ext cx="14448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24" name="Shape 2224"/>
        <p:cNvGrpSpPr/>
        <p:nvPr/>
      </p:nvGrpSpPr>
      <p:grpSpPr>
        <a:xfrm>
          <a:off x="0" y="0"/>
          <a:ext cx="0" cy="0"/>
          <a:chOff x="0" y="0"/>
          <a:chExt cx="0" cy="0"/>
        </a:xfrm>
      </p:grpSpPr>
      <p:sp>
        <p:nvSpPr>
          <p:cNvPr id="2225" name="Google Shape;2225;p239"/>
          <p:cNvSpPr txBox="1"/>
          <p:nvPr>
            <p:ph type="ctrTitle"/>
          </p:nvPr>
        </p:nvSpPr>
        <p:spPr>
          <a:xfrm>
            <a:off x="611325"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School Supplies List</a:t>
            </a:r>
            <a:endParaRPr b="0" sz="3000">
              <a:solidFill>
                <a:srgbClr val="666666"/>
              </a:solidFill>
              <a:latin typeface="Hepta Slab"/>
              <a:ea typeface="Hepta Slab"/>
              <a:cs typeface="Hepta Slab"/>
              <a:sym typeface="Hepta Slab"/>
            </a:endParaRPr>
          </a:p>
        </p:txBody>
      </p:sp>
      <p:sp>
        <p:nvSpPr>
          <p:cNvPr id="2226" name="Google Shape;2226;p2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227" name="Google Shape;2227;p239"/>
          <p:cNvPicPr preferRelativeResize="0"/>
          <p:nvPr/>
        </p:nvPicPr>
        <p:blipFill>
          <a:blip r:embed="rId3">
            <a:alphaModFix/>
          </a:blip>
          <a:stretch>
            <a:fillRect/>
          </a:stretch>
        </p:blipFill>
        <p:spPr>
          <a:xfrm>
            <a:off x="859650" y="1940950"/>
            <a:ext cx="3133725" cy="2505075"/>
          </a:xfrm>
          <a:prstGeom prst="rect">
            <a:avLst/>
          </a:prstGeom>
          <a:noFill/>
          <a:ln cap="flat" cmpd="sng" w="19050">
            <a:solidFill>
              <a:schemeClr val="dk2"/>
            </a:solidFill>
            <a:prstDash val="solid"/>
            <a:round/>
            <a:headEnd len="sm" w="sm" type="none"/>
            <a:tailEnd len="sm" w="sm" type="none"/>
          </a:ln>
        </p:spPr>
      </p:pic>
      <p:pic>
        <p:nvPicPr>
          <p:cNvPr id="2228" name="Google Shape;2228;p239"/>
          <p:cNvPicPr preferRelativeResize="0"/>
          <p:nvPr/>
        </p:nvPicPr>
        <p:blipFill>
          <a:blip r:embed="rId4">
            <a:alphaModFix/>
          </a:blip>
          <a:stretch>
            <a:fillRect/>
          </a:stretch>
        </p:blipFill>
        <p:spPr>
          <a:xfrm>
            <a:off x="4347825" y="1964763"/>
            <a:ext cx="4076700" cy="2457450"/>
          </a:xfrm>
          <a:prstGeom prst="rect">
            <a:avLst/>
          </a:prstGeom>
          <a:noFill/>
          <a:ln cap="flat" cmpd="sng" w="19050">
            <a:solidFill>
              <a:schemeClr val="dk2"/>
            </a:solidFill>
            <a:prstDash val="solid"/>
            <a:round/>
            <a:headEnd len="sm" w="sm" type="none"/>
            <a:tailEnd len="sm" w="sm" type="none"/>
          </a:ln>
        </p:spPr>
      </p:pic>
      <p:sp>
        <p:nvSpPr>
          <p:cNvPr id="2229" name="Google Shape;2229;p239"/>
          <p:cNvSpPr txBox="1"/>
          <p:nvPr/>
        </p:nvSpPr>
        <p:spPr>
          <a:xfrm>
            <a:off x="987825" y="1404575"/>
            <a:ext cx="7026300" cy="49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What do you notice?  What do you wonder?</a:t>
            </a:r>
            <a:endParaRPr sz="1900">
              <a:latin typeface="Quicksand"/>
              <a:ea typeface="Quicksand"/>
              <a:cs typeface="Quicksand"/>
              <a:sym typeface="Quicksand"/>
            </a:endParaRPr>
          </a:p>
        </p:txBody>
      </p:sp>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33" name="Shape 2233"/>
        <p:cNvGrpSpPr/>
        <p:nvPr/>
      </p:nvGrpSpPr>
      <p:grpSpPr>
        <a:xfrm>
          <a:off x="0" y="0"/>
          <a:ext cx="0" cy="0"/>
          <a:chOff x="0" y="0"/>
          <a:chExt cx="0" cy="0"/>
        </a:xfrm>
      </p:grpSpPr>
      <p:sp>
        <p:nvSpPr>
          <p:cNvPr id="2234" name="Google Shape;2234;p240"/>
          <p:cNvSpPr txBox="1"/>
          <p:nvPr>
            <p:ph type="ctrTitle"/>
          </p:nvPr>
        </p:nvSpPr>
        <p:spPr>
          <a:xfrm>
            <a:off x="430525" y="3882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Make a Wish List</a:t>
            </a:r>
            <a:endParaRPr b="0" sz="2700">
              <a:solidFill>
                <a:srgbClr val="434343"/>
              </a:solidFill>
              <a:latin typeface="Hepta Slab"/>
              <a:ea typeface="Hepta Slab"/>
              <a:cs typeface="Hepta Slab"/>
              <a:sym typeface="Hepta Slab"/>
            </a:endParaRPr>
          </a:p>
        </p:txBody>
      </p:sp>
      <p:sp>
        <p:nvSpPr>
          <p:cNvPr id="2235" name="Google Shape;2235;p2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236" name="Google Shape;2236;p240"/>
          <p:cNvPicPr preferRelativeResize="0"/>
          <p:nvPr/>
        </p:nvPicPr>
        <p:blipFill>
          <a:blip r:embed="rId3">
            <a:alphaModFix/>
          </a:blip>
          <a:stretch>
            <a:fillRect/>
          </a:stretch>
        </p:blipFill>
        <p:spPr>
          <a:xfrm>
            <a:off x="430525" y="1053748"/>
            <a:ext cx="1968950" cy="1551475"/>
          </a:xfrm>
          <a:prstGeom prst="rect">
            <a:avLst/>
          </a:prstGeom>
          <a:noFill/>
          <a:ln cap="flat" cmpd="sng" w="19050">
            <a:solidFill>
              <a:schemeClr val="dk2"/>
            </a:solidFill>
            <a:prstDash val="solid"/>
            <a:round/>
            <a:headEnd len="sm" w="sm" type="none"/>
            <a:tailEnd len="sm" w="sm" type="none"/>
          </a:ln>
        </p:spPr>
      </p:pic>
      <p:pic>
        <p:nvPicPr>
          <p:cNvPr id="2237" name="Google Shape;2237;p240"/>
          <p:cNvPicPr preferRelativeResize="0"/>
          <p:nvPr/>
        </p:nvPicPr>
        <p:blipFill>
          <a:blip r:embed="rId4">
            <a:alphaModFix/>
          </a:blip>
          <a:stretch>
            <a:fillRect/>
          </a:stretch>
        </p:blipFill>
        <p:spPr>
          <a:xfrm>
            <a:off x="430525" y="2688372"/>
            <a:ext cx="1968950" cy="2058203"/>
          </a:xfrm>
          <a:prstGeom prst="rect">
            <a:avLst/>
          </a:prstGeom>
          <a:noFill/>
          <a:ln cap="flat" cmpd="sng" w="19050">
            <a:solidFill>
              <a:schemeClr val="dk2"/>
            </a:solidFill>
            <a:prstDash val="solid"/>
            <a:round/>
            <a:headEnd len="sm" w="sm" type="none"/>
            <a:tailEnd len="sm" w="sm" type="none"/>
          </a:ln>
        </p:spPr>
      </p:pic>
      <p:pic>
        <p:nvPicPr>
          <p:cNvPr id="2238" name="Google Shape;2238;p240"/>
          <p:cNvPicPr preferRelativeResize="0"/>
          <p:nvPr/>
        </p:nvPicPr>
        <p:blipFill>
          <a:blip r:embed="rId5">
            <a:alphaModFix/>
          </a:blip>
          <a:stretch>
            <a:fillRect/>
          </a:stretch>
        </p:blipFill>
        <p:spPr>
          <a:xfrm>
            <a:off x="2561075" y="1487650"/>
            <a:ext cx="2339361" cy="2058200"/>
          </a:xfrm>
          <a:prstGeom prst="rect">
            <a:avLst/>
          </a:prstGeom>
          <a:noFill/>
          <a:ln cap="flat" cmpd="sng" w="19050">
            <a:solidFill>
              <a:schemeClr val="dk2"/>
            </a:solidFill>
            <a:prstDash val="solid"/>
            <a:round/>
            <a:headEnd len="sm" w="sm" type="none"/>
            <a:tailEnd len="sm" w="sm" type="none"/>
          </a:ln>
        </p:spPr>
      </p:pic>
      <p:sp>
        <p:nvSpPr>
          <p:cNvPr id="2239" name="Google Shape;2239;p240"/>
          <p:cNvSpPr txBox="1"/>
          <p:nvPr/>
        </p:nvSpPr>
        <p:spPr>
          <a:xfrm>
            <a:off x="5020250" y="1214850"/>
            <a:ext cx="3612300" cy="271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Imagine our class received $1,000 to spend on school supplies from the given list. How would you spend the money to benefit our classroom the most?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1. Make a plan on how to spend the money. You may purchase more than one of the same item. Use rounding as you make your selections.</a:t>
            </a:r>
            <a:endParaRPr sz="1500">
              <a:latin typeface="Quicksand"/>
              <a:ea typeface="Quicksand"/>
              <a:cs typeface="Quicksand"/>
              <a:sym typeface="Quicksand"/>
            </a:endParaRPr>
          </a:p>
        </p:txBody>
      </p:sp>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43" name="Shape 2243"/>
        <p:cNvGrpSpPr/>
        <p:nvPr/>
      </p:nvGrpSpPr>
      <p:grpSpPr>
        <a:xfrm>
          <a:off x="0" y="0"/>
          <a:ext cx="0" cy="0"/>
          <a:chOff x="0" y="0"/>
          <a:chExt cx="0" cy="0"/>
        </a:xfrm>
      </p:grpSpPr>
      <p:sp>
        <p:nvSpPr>
          <p:cNvPr id="2244" name="Google Shape;2244;p241"/>
          <p:cNvSpPr txBox="1"/>
          <p:nvPr>
            <p:ph type="ctrTitle"/>
          </p:nvPr>
        </p:nvSpPr>
        <p:spPr>
          <a:xfrm>
            <a:off x="430525" y="388296"/>
            <a:ext cx="7772400" cy="5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Make a Wish List</a:t>
            </a:r>
            <a:endParaRPr b="0" sz="2700">
              <a:solidFill>
                <a:srgbClr val="434343"/>
              </a:solidFill>
              <a:latin typeface="Hepta Slab"/>
              <a:ea typeface="Hepta Slab"/>
              <a:cs typeface="Hepta Slab"/>
              <a:sym typeface="Hepta Slab"/>
            </a:endParaRPr>
          </a:p>
        </p:txBody>
      </p:sp>
      <p:sp>
        <p:nvSpPr>
          <p:cNvPr id="2245" name="Google Shape;2245;p2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246" name="Google Shape;2246;p241"/>
          <p:cNvPicPr preferRelativeResize="0"/>
          <p:nvPr/>
        </p:nvPicPr>
        <p:blipFill>
          <a:blip r:embed="rId3">
            <a:alphaModFix/>
          </a:blip>
          <a:stretch>
            <a:fillRect/>
          </a:stretch>
        </p:blipFill>
        <p:spPr>
          <a:xfrm>
            <a:off x="430525" y="1053748"/>
            <a:ext cx="1968950" cy="1551475"/>
          </a:xfrm>
          <a:prstGeom prst="rect">
            <a:avLst/>
          </a:prstGeom>
          <a:noFill/>
          <a:ln cap="flat" cmpd="sng" w="19050">
            <a:solidFill>
              <a:schemeClr val="dk2"/>
            </a:solidFill>
            <a:prstDash val="solid"/>
            <a:round/>
            <a:headEnd len="sm" w="sm" type="none"/>
            <a:tailEnd len="sm" w="sm" type="none"/>
          </a:ln>
        </p:spPr>
      </p:pic>
      <p:pic>
        <p:nvPicPr>
          <p:cNvPr id="2247" name="Google Shape;2247;p241"/>
          <p:cNvPicPr preferRelativeResize="0"/>
          <p:nvPr/>
        </p:nvPicPr>
        <p:blipFill>
          <a:blip r:embed="rId4">
            <a:alphaModFix/>
          </a:blip>
          <a:stretch>
            <a:fillRect/>
          </a:stretch>
        </p:blipFill>
        <p:spPr>
          <a:xfrm>
            <a:off x="430525" y="2688372"/>
            <a:ext cx="1968950" cy="2058203"/>
          </a:xfrm>
          <a:prstGeom prst="rect">
            <a:avLst/>
          </a:prstGeom>
          <a:noFill/>
          <a:ln cap="flat" cmpd="sng" w="19050">
            <a:solidFill>
              <a:schemeClr val="dk2"/>
            </a:solidFill>
            <a:prstDash val="solid"/>
            <a:round/>
            <a:headEnd len="sm" w="sm" type="none"/>
            <a:tailEnd len="sm" w="sm" type="none"/>
          </a:ln>
        </p:spPr>
      </p:pic>
      <p:pic>
        <p:nvPicPr>
          <p:cNvPr id="2248" name="Google Shape;2248;p241"/>
          <p:cNvPicPr preferRelativeResize="0"/>
          <p:nvPr/>
        </p:nvPicPr>
        <p:blipFill>
          <a:blip r:embed="rId5">
            <a:alphaModFix/>
          </a:blip>
          <a:stretch>
            <a:fillRect/>
          </a:stretch>
        </p:blipFill>
        <p:spPr>
          <a:xfrm>
            <a:off x="2561075" y="1487650"/>
            <a:ext cx="2339361" cy="2058200"/>
          </a:xfrm>
          <a:prstGeom prst="rect">
            <a:avLst/>
          </a:prstGeom>
          <a:noFill/>
          <a:ln cap="flat" cmpd="sng" w="19050">
            <a:solidFill>
              <a:schemeClr val="dk2"/>
            </a:solidFill>
            <a:prstDash val="solid"/>
            <a:round/>
            <a:headEnd len="sm" w="sm" type="none"/>
            <a:tailEnd len="sm" w="sm" type="none"/>
          </a:ln>
        </p:spPr>
      </p:pic>
      <p:sp>
        <p:nvSpPr>
          <p:cNvPr id="2249" name="Google Shape;2249;p241"/>
          <p:cNvSpPr txBox="1"/>
          <p:nvPr/>
        </p:nvSpPr>
        <p:spPr>
          <a:xfrm>
            <a:off x="5007025" y="1053750"/>
            <a:ext cx="3612300" cy="271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For your wish-list, find the actual total for each category: </a:t>
            </a:r>
            <a:endParaRPr sz="1500">
              <a:latin typeface="Quicksand"/>
              <a:ea typeface="Quicksand"/>
              <a:cs typeface="Quicksand"/>
              <a:sym typeface="Quicksand"/>
            </a:endParaRPr>
          </a:p>
          <a:p>
            <a:pPr indent="0" lvl="0" marL="457200" rtl="0" algn="l">
              <a:spcBef>
                <a:spcPts val="0"/>
              </a:spcBef>
              <a:spcAft>
                <a:spcPts val="0"/>
              </a:spcAft>
              <a:buNone/>
            </a:pPr>
            <a:r>
              <a:rPr lang="en" sz="1500">
                <a:latin typeface="Quicksand"/>
                <a:ea typeface="Quicksand"/>
                <a:cs typeface="Quicksand"/>
                <a:sym typeface="Quicksand"/>
              </a:rPr>
              <a:t>a. Supplies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b. Books and maps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c. Puzzles and games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d. Special items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3. What was the total cost of all your choices? </a:t>
            </a:r>
            <a:endParaRPr sz="1500">
              <a:latin typeface="Quicksand"/>
              <a:ea typeface="Quicksand"/>
              <a:cs typeface="Quicksand"/>
              <a:sym typeface="Quicksand"/>
            </a:endParaRPr>
          </a:p>
          <a:p>
            <a:pPr indent="0" lvl="0" marL="457200" rtl="0" algn="l">
              <a:spcBef>
                <a:spcPts val="0"/>
              </a:spcBef>
              <a:spcAft>
                <a:spcPts val="0"/>
              </a:spcAft>
              <a:buNone/>
            </a:pPr>
            <a:r>
              <a:rPr lang="en" sz="1500">
                <a:latin typeface="Quicksand"/>
                <a:ea typeface="Quicksand"/>
                <a:cs typeface="Quicksand"/>
                <a:sym typeface="Quicksand"/>
              </a:rPr>
              <a:t>a. Did you have any money left over? If so, how much? </a:t>
            </a:r>
            <a:endParaRPr sz="1500">
              <a:latin typeface="Quicksand"/>
              <a:ea typeface="Quicksand"/>
              <a:cs typeface="Quicksand"/>
              <a:sym typeface="Quicksand"/>
            </a:endParaRPr>
          </a:p>
          <a:p>
            <a:pPr indent="0" lvl="0" marL="457200" rtl="0" algn="l">
              <a:spcBef>
                <a:spcPts val="1000"/>
              </a:spcBef>
              <a:spcAft>
                <a:spcPts val="1000"/>
              </a:spcAft>
              <a:buNone/>
            </a:pPr>
            <a:r>
              <a:rPr lang="en" sz="1500">
                <a:latin typeface="Quicksand"/>
                <a:ea typeface="Quicksand"/>
                <a:cs typeface="Quicksand"/>
                <a:sym typeface="Quicksand"/>
              </a:rPr>
              <a:t>b. Did you spend too much money? If so, how much? </a:t>
            </a:r>
            <a:endParaRPr sz="1500">
              <a:latin typeface="Quicksand"/>
              <a:ea typeface="Quicksand"/>
              <a:cs typeface="Quicksand"/>
              <a:sym typeface="Quicksand"/>
            </a:endParaRPr>
          </a:p>
        </p:txBody>
      </p:sp>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53" name="Shape 2253"/>
        <p:cNvGrpSpPr/>
        <p:nvPr/>
      </p:nvGrpSpPr>
      <p:grpSpPr>
        <a:xfrm>
          <a:off x="0" y="0"/>
          <a:ext cx="0" cy="0"/>
          <a:chOff x="0" y="0"/>
          <a:chExt cx="0" cy="0"/>
        </a:xfrm>
      </p:grpSpPr>
      <p:sp>
        <p:nvSpPr>
          <p:cNvPr id="2254" name="Google Shape;2254;p242"/>
          <p:cNvSpPr txBox="1"/>
          <p:nvPr>
            <p:ph type="ctrTitle"/>
          </p:nvPr>
        </p:nvSpPr>
        <p:spPr>
          <a:xfrm>
            <a:off x="572300"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666666"/>
                </a:solidFill>
                <a:latin typeface="Hepta Slab"/>
                <a:ea typeface="Hepta Slab"/>
                <a:cs typeface="Hepta Slab"/>
                <a:sym typeface="Hepta Slab"/>
              </a:rPr>
              <a:t>A Proposal</a:t>
            </a:r>
            <a:endParaRPr b="0" sz="2600">
              <a:solidFill>
                <a:srgbClr val="666666"/>
              </a:solidFill>
              <a:latin typeface="Hepta Slab"/>
              <a:ea typeface="Hepta Slab"/>
              <a:cs typeface="Hepta Slab"/>
              <a:sym typeface="Hepta Slab"/>
            </a:endParaRPr>
          </a:p>
        </p:txBody>
      </p:sp>
      <p:sp>
        <p:nvSpPr>
          <p:cNvPr id="2255" name="Google Shape;2255;p2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256" name="Google Shape;2256;p242"/>
          <p:cNvSpPr txBox="1"/>
          <p:nvPr/>
        </p:nvSpPr>
        <p:spPr>
          <a:xfrm>
            <a:off x="648050" y="1494525"/>
            <a:ext cx="7772400" cy="66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1. Share your wishlist with a partner group. Take turns to explain how you made your choices and listen to the choices of your partner group.</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2. How much more or less did you choose to spend on each category than your partner group? How much more or less did you choose to spend in total than your partner group?</a:t>
            </a:r>
            <a:endParaRPr sz="1800">
              <a:latin typeface="Quicksand"/>
              <a:ea typeface="Quicksand"/>
              <a:cs typeface="Quicksand"/>
              <a:sym typeface="Quicksand"/>
            </a:endParaRPr>
          </a:p>
        </p:txBody>
      </p:sp>
    </p:spTree>
  </p:cSld>
  <p:clrMapOvr>
    <a:masterClrMapping/>
  </p:clrMapOvr>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60" name="Shape 2260"/>
        <p:cNvGrpSpPr/>
        <p:nvPr/>
      </p:nvGrpSpPr>
      <p:grpSpPr>
        <a:xfrm>
          <a:off x="0" y="0"/>
          <a:ext cx="0" cy="0"/>
          <a:chOff x="0" y="0"/>
          <a:chExt cx="0" cy="0"/>
        </a:xfrm>
      </p:grpSpPr>
      <p:sp>
        <p:nvSpPr>
          <p:cNvPr id="2261" name="Google Shape;2261;p24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262" name="Google Shape;2262;p243"/>
          <p:cNvPicPr preferRelativeResize="0"/>
          <p:nvPr/>
        </p:nvPicPr>
        <p:blipFill>
          <a:blip r:embed="rId3">
            <a:alphaModFix/>
          </a:blip>
          <a:stretch>
            <a:fillRect/>
          </a:stretch>
        </p:blipFill>
        <p:spPr>
          <a:xfrm>
            <a:off x="4112753" y="2855800"/>
            <a:ext cx="2485625" cy="1563400"/>
          </a:xfrm>
          <a:prstGeom prst="rect">
            <a:avLst/>
          </a:prstGeom>
          <a:noFill/>
          <a:ln>
            <a:noFill/>
          </a:ln>
        </p:spPr>
      </p:pic>
      <p:sp>
        <p:nvSpPr>
          <p:cNvPr id="2263" name="Google Shape;2263;p243"/>
          <p:cNvSpPr txBox="1"/>
          <p:nvPr/>
        </p:nvSpPr>
        <p:spPr>
          <a:xfrm>
            <a:off x="674400" y="559275"/>
            <a:ext cx="7133100" cy="70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Quicksand"/>
                <a:ea typeface="Quicksand"/>
                <a:cs typeface="Quicksand"/>
                <a:sym typeface="Quicksand"/>
              </a:rPr>
              <a:t>There wasn’t enough money to buy everything on the list</a:t>
            </a:r>
            <a:endParaRPr b="1" sz="1800">
              <a:latin typeface="Quicksand"/>
              <a:ea typeface="Quicksand"/>
              <a:cs typeface="Quicksand"/>
              <a:sym typeface="Quicksand"/>
            </a:endParaRPr>
          </a:p>
        </p:txBody>
      </p:sp>
      <p:sp>
        <p:nvSpPr>
          <p:cNvPr id="2264" name="Google Shape;2264;p243"/>
          <p:cNvSpPr txBox="1"/>
          <p:nvPr/>
        </p:nvSpPr>
        <p:spPr>
          <a:xfrm>
            <a:off x="766075" y="1201075"/>
            <a:ext cx="7738200" cy="16137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Font typeface="Quicksand"/>
              <a:buChar char="●"/>
            </a:pPr>
            <a:r>
              <a:rPr lang="en" sz="1900">
                <a:latin typeface="Quicksand"/>
                <a:ea typeface="Quicksand"/>
                <a:cs typeface="Quicksand"/>
                <a:sym typeface="Quicksand"/>
              </a:rPr>
              <a:t>What else would you get if we had more money? </a:t>
            </a:r>
            <a:endParaRPr sz="1900">
              <a:latin typeface="Quicksand"/>
              <a:ea typeface="Quicksand"/>
              <a:cs typeface="Quicksand"/>
              <a:sym typeface="Quicksand"/>
            </a:endParaRPr>
          </a:p>
          <a:p>
            <a:pPr indent="-349250" lvl="0" marL="457200" rtl="0" algn="l">
              <a:spcBef>
                <a:spcPts val="1000"/>
              </a:spcBef>
              <a:spcAft>
                <a:spcPts val="0"/>
              </a:spcAft>
              <a:buSzPts val="1900"/>
              <a:buFont typeface="Quicksand"/>
              <a:buChar char="●"/>
            </a:pPr>
            <a:r>
              <a:rPr lang="en" sz="1900">
                <a:latin typeface="Quicksand"/>
                <a:ea typeface="Quicksand"/>
                <a:cs typeface="Quicksand"/>
                <a:sym typeface="Quicksand"/>
              </a:rPr>
              <a:t>Which item on the list has the greatest benefit for the class? </a:t>
            </a:r>
            <a:endParaRPr sz="1900">
              <a:latin typeface="Quicksand"/>
              <a:ea typeface="Quicksand"/>
              <a:cs typeface="Quicksand"/>
              <a:sym typeface="Quicksand"/>
            </a:endParaRPr>
          </a:p>
          <a:p>
            <a:pPr indent="-349250" lvl="0" marL="457200" rtl="0" algn="l">
              <a:spcBef>
                <a:spcPts val="1000"/>
              </a:spcBef>
              <a:spcAft>
                <a:spcPts val="1000"/>
              </a:spcAft>
              <a:buSzPts val="1900"/>
              <a:buFont typeface="Quicksand"/>
              <a:buChar char="●"/>
            </a:pPr>
            <a:r>
              <a:rPr lang="en" sz="1900">
                <a:latin typeface="Quicksand"/>
                <a:ea typeface="Quicksand"/>
                <a:cs typeface="Quicksand"/>
                <a:sym typeface="Quicksand"/>
              </a:rPr>
              <a:t>What are some other things you would buy for the class that isn’t on the list?</a:t>
            </a:r>
            <a:endParaRPr sz="19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