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Lst>
  <p:sldSz cy="5143500" cx="9144000"/>
  <p:notesSz cx="6858000" cy="9144000"/>
  <p:embeddedFontLst>
    <p:embeddedFont>
      <p:font typeface="Raleway"/>
      <p:regular r:id="rId173"/>
      <p:bold r:id="rId174"/>
      <p:italic r:id="rId175"/>
      <p:boldItalic r:id="rId176"/>
    </p:embeddedFont>
    <p:embeddedFont>
      <p:font typeface="Raleway ExtraBold"/>
      <p:bold r:id="rId177"/>
      <p:boldItalic r:id="rId178"/>
    </p:embeddedFont>
    <p:embeddedFont>
      <p:font typeface="Amatic SC"/>
      <p:regular r:id="rId179"/>
      <p:bold r:id="rId180"/>
    </p:embeddedFont>
    <p:embeddedFont>
      <p:font typeface="Nixie One"/>
      <p:regular r:id="rId181"/>
    </p:embeddedFont>
    <p:embeddedFont>
      <p:font typeface="Hepta Slab"/>
      <p:regular r:id="rId182"/>
      <p:bold r:id="rId183"/>
    </p:embeddedFont>
    <p:embeddedFont>
      <p:font typeface="Livvic"/>
      <p:regular r:id="rId184"/>
      <p:bold r:id="rId185"/>
      <p:italic r:id="rId186"/>
      <p:boldItalic r:id="rId187"/>
    </p:embeddedFont>
    <p:embeddedFont>
      <p:font typeface="Quicksand"/>
      <p:regular r:id="rId188"/>
      <p:bold r:id="rId189"/>
    </p:embeddedFont>
    <p:embeddedFont>
      <p:font typeface="Caveat Brush"/>
      <p:regular r:id="rId1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font" Target="fonts/CaveatBrush-regular.fntdata"/><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187" Type="http://schemas.openxmlformats.org/officeDocument/2006/relationships/font" Target="fonts/Livvic-boldItalic.fntdata"/><Relationship Id="rId47" Type="http://schemas.openxmlformats.org/officeDocument/2006/relationships/slide" Target="slides/slide42.xml"/><Relationship Id="rId186" Type="http://schemas.openxmlformats.org/officeDocument/2006/relationships/font" Target="fonts/Livvic-italic.fntdata"/><Relationship Id="rId185" Type="http://schemas.openxmlformats.org/officeDocument/2006/relationships/font" Target="fonts/Livvic-bold.fntdata"/><Relationship Id="rId49" Type="http://schemas.openxmlformats.org/officeDocument/2006/relationships/slide" Target="slides/slide44.xml"/><Relationship Id="rId184" Type="http://schemas.openxmlformats.org/officeDocument/2006/relationships/font" Target="fonts/Livvic-regular.fntdata"/><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89" Type="http://schemas.openxmlformats.org/officeDocument/2006/relationships/font" Target="fonts/Quicksand-bold.fntdata"/><Relationship Id="rId100" Type="http://schemas.openxmlformats.org/officeDocument/2006/relationships/slide" Target="slides/slide95.xml"/><Relationship Id="rId188" Type="http://schemas.openxmlformats.org/officeDocument/2006/relationships/font" Target="fonts/Quicksand-regular.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font" Target="fonts/HeptaSlab-bold.fntdata"/><Relationship Id="rId32" Type="http://schemas.openxmlformats.org/officeDocument/2006/relationships/slide" Target="slides/slide27.xml"/><Relationship Id="rId182" Type="http://schemas.openxmlformats.org/officeDocument/2006/relationships/font" Target="fonts/HeptaSlab-regular.fntdata"/><Relationship Id="rId35" Type="http://schemas.openxmlformats.org/officeDocument/2006/relationships/slide" Target="slides/slide30.xml"/><Relationship Id="rId181" Type="http://schemas.openxmlformats.org/officeDocument/2006/relationships/font" Target="fonts/NixieOne-regular.fntdata"/><Relationship Id="rId34" Type="http://schemas.openxmlformats.org/officeDocument/2006/relationships/slide" Target="slides/slide29.xml"/><Relationship Id="rId180" Type="http://schemas.openxmlformats.org/officeDocument/2006/relationships/font" Target="fonts/AmaticSC-bold.fntdata"/><Relationship Id="rId37" Type="http://schemas.openxmlformats.org/officeDocument/2006/relationships/slide" Target="slides/slide32.xml"/><Relationship Id="rId176" Type="http://schemas.openxmlformats.org/officeDocument/2006/relationships/font" Target="fonts/Raleway-boldItalic.fntdata"/><Relationship Id="rId36" Type="http://schemas.openxmlformats.org/officeDocument/2006/relationships/slide" Target="slides/slide31.xml"/><Relationship Id="rId175" Type="http://schemas.openxmlformats.org/officeDocument/2006/relationships/font" Target="fonts/Raleway-italic.fntdata"/><Relationship Id="rId39" Type="http://schemas.openxmlformats.org/officeDocument/2006/relationships/slide" Target="slides/slide34.xml"/><Relationship Id="rId174" Type="http://schemas.openxmlformats.org/officeDocument/2006/relationships/font" Target="fonts/Raleway-bold.fntdata"/><Relationship Id="rId38" Type="http://schemas.openxmlformats.org/officeDocument/2006/relationships/slide" Target="slides/slide33.xml"/><Relationship Id="rId173" Type="http://schemas.openxmlformats.org/officeDocument/2006/relationships/font" Target="fonts/Raleway-regular.fntdata"/><Relationship Id="rId179" Type="http://schemas.openxmlformats.org/officeDocument/2006/relationships/font" Target="fonts/AmaticSC-regular.fntdata"/><Relationship Id="rId178" Type="http://schemas.openxmlformats.org/officeDocument/2006/relationships/font" Target="fonts/RalewayExtraBold-boldItalic.fntdata"/><Relationship Id="rId177" Type="http://schemas.openxmlformats.org/officeDocument/2006/relationships/font" Target="fonts/RalewayExtraBold-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4.xml"/><Relationship Id="rId4" Type="http://schemas.openxmlformats.org/officeDocument/2006/relationships/slideMaster" Target="slideMasters/slideMaster2.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90f2d5e58f_0_1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90f2d5e58f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90f2d5e58f_0_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90f2d5e58f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90f2d5e58f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90f2d5e58f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9cb0a4ff1a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9cb0a4ff1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90f2d5e58f_0_2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90f2d5e58f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9cb0a4ff1a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9cb0a4ff1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9cb0a4ff1a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9cb0a4ff1a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90f2d5e58f_0_2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90f2d5e58f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90f2d5e58f_0_2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90f2d5e58f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90f2d5e58f_0_3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90f2d5e58f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90f2d5e58f_0_3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90f2d5e58f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9cb0a4ff1a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9cb0a4ff1a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90f2d5e58f_0_3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90f2d5e58f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9cb0a4ff1a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9cb0a4ff1a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90f2d5e58f_0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90f2d5e58f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9cb0a4ff1a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9cb0a4ff1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9cb0a4ff1a_0_1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9cb0a4ff1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9cb0a4ff1a_0_1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9cb0a4ff1a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9cb0a4ff1a_0_1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9cb0a4ff1a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9cb0a4ff1a_0_1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9cb0a4ff1a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9cb0a4ff1a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9cb0a4ff1a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9cb0a4ff1a_0_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9cb0a4ff1a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9cb0a4ff1a_0_2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9cb0a4ff1a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9cb0a4ff1a_0_2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9cb0a4ff1a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9cb0a4ff1a_0_2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9cb0a4ff1a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9cc9f9bc5e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9cc9f9bc5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9cc9f9bc5e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9cc9f9bc5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9cc9f9bc5e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9cc9f9bc5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9cc9f9bc5e_0_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9cc9f9bc5e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8f1d579835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8f1d57983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8f1d579835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8f1d579835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5 minutes to respond to one or more of these prompts: Describe area in your own words. How can we measure area? What lingering questions do you have about area?” (Area is the amount of space that a shape covers. We can count squares to find the area of a shape in square units. How do you find the area of a triangle?)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9cc9f9bc5e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9cc9f9bc5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8f6941f252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8f6941f25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9cc9f9bc5e_0_1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9cc9f9bc5e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9cc9f9bc5e_0_1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9cc9f9bc5e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9cc9f9bc5e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9cc9f9bc5e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8f739e709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8f739e70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9cc9f9bc5e_0_2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9cc9f9bc5e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8f739e7095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8f739e709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9cc9f9bc5e_0_2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9cc9f9bc5e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9cc9f9bc5e_0_2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9cc9f9bc5e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9cc9f9bc5e_0_2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9cc9f9bc5e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9cc9f9bc5e_0_3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9cc9f9bc5e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9cc9f9bc5e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9cc9f9bc5e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9cc9f9bc5e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9cc9f9bc5e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9cc9f9bc5e_0_3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9cc9f9bc5e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9cc9f9bc5e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9cc9f9bc5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8b0f34d5af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8b0f34d5a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9cc9f9bc5e_0_4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9cc9f9bc5e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9cc9f9bc5e_0_4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9cc9f9bc5e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9cc9f9bc5e_0_4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9cc9f9bc5e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9cc9f9bc5e_0_4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9cc9f9bc5e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9cc9f9bc5e_0_4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9cc9f9bc5e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9cc9f9bc5e_0_4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9cc9f9bc5e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9cc9f9bc5e_0_4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9cc9f9bc5e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9cc9f9bc5e_0_5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g9cc9f9bc5e_0_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8fe3b0ab31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8fe3b0ab3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9cc9f9bc5e_0_5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9cc9f9bc5e_0_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8fe3b0ab31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8fe3b0ab3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8fe3b0ab31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8fe3b0ab3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9cc9f9bc5e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g9cc9f9bc5e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8fe3b0ab31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8fe3b0ab3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8fe3b0ab31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8fe3b0ab31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9cc9f9bc5e_0_5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9cc9f9bc5e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8fe3b0ab31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8fe3b0ab3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9cc9f9bc5e_0_5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9cc9f9bc5e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8fe3b0ab31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8fe3b0ab31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8fe3b0ab31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8fe3b0ab3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8fe3b0ab31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8fe3b0ab31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9cc9f9bc5e_0_6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g9cc9f9bc5e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8fe3b0ab31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8fe3b0ab31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g8fe3b0ab31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3" name="Google Shape;1283;g8fe3b0ab31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8fe3b0ab31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8fe3b0ab31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9cc9f9bc5e_0_6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9cc9f9bc5e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8fe3b0ab31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8fe3b0ab31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9cc9f9bc5e_0_6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9" name="Google Shape;1319;g9cc9f9bc5e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8fe3b0ab31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8fe3b0ab3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8fe3b0ab31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8fe3b0ab31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8fe3b0ab31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8fe3b0ab31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g8fe3b0ab31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6" name="Google Shape;1356;g8fe3b0ab31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1" name="Shape 1361"/>
        <p:cNvGrpSpPr/>
        <p:nvPr/>
      </p:nvGrpSpPr>
      <p:grpSpPr>
        <a:xfrm>
          <a:off x="0" y="0"/>
          <a:ext cx="0" cy="0"/>
          <a:chOff x="0" y="0"/>
          <a:chExt cx="0" cy="0"/>
        </a:xfrm>
      </p:grpSpPr>
      <p:sp>
        <p:nvSpPr>
          <p:cNvPr id="1362" name="Google Shape;1362;g8fe3b0ab31_0_3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3" name="Google Shape;1363;g8fe3b0ab31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8fe3b0ab31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8fe3b0ab31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8fe3b0ab31_0_3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1" name="Google Shape;1381;g8fe3b0ab31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8fe3b0ab31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8fe3b0ab31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8fe3b0ab31_0_3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8fe3b0ab31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8fe3b0ab31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8fe3b0ab31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8fe3b0ab31_0_3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g8fe3b0ab31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g8fe3b0ab31_0_3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9" name="Google Shape;1419;g8fe3b0ab31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6" name="Shape 1426"/>
        <p:cNvGrpSpPr/>
        <p:nvPr/>
      </p:nvGrpSpPr>
      <p:grpSpPr>
        <a:xfrm>
          <a:off x="0" y="0"/>
          <a:ext cx="0" cy="0"/>
          <a:chOff x="0" y="0"/>
          <a:chExt cx="0" cy="0"/>
        </a:xfrm>
      </p:grpSpPr>
      <p:sp>
        <p:nvSpPr>
          <p:cNvPr id="1427" name="Google Shape;1427;g8fe3b0ab31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8" name="Google Shape;1428;g8fe3b0ab31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g8fe3b0ab31_0_4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5" name="Google Shape;1435;g8fe3b0ab31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8fe3b0ab31_0_4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8fe3b0ab31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8fe3b0ab31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8fe3b0ab31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8fe3b0ab31_0_4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9" name="Google Shape;1459;g8fe3b0ab31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8fe3b0ab31_0_4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6" name="Google Shape;1466;g8fe3b0ab31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g8fe3b0ab31_0_4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5" name="Google Shape;1475;g8fe3b0ab31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g8fe3b0ab31_0_4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2" name="Google Shape;1482;g8fe3b0ab31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8fe3b0ab31_0_4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9" name="Google Shape;1489;g8fe3b0ab31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g8fe3b0ab31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6" name="Google Shape;1496;g8fe3b0ab31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8fe3b0ab31_0_4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5" name="Google Shape;1505;g8fe3b0ab31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8fe3b0ab31_0_4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8fe3b0ab31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g8fe3b0ab31_0_5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1" name="Google Shape;1521;g8fe3b0ab31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6" name="Shape 1526"/>
        <p:cNvGrpSpPr/>
        <p:nvPr/>
      </p:nvGrpSpPr>
      <p:grpSpPr>
        <a:xfrm>
          <a:off x="0" y="0"/>
          <a:ext cx="0" cy="0"/>
          <a:chOff x="0" y="0"/>
          <a:chExt cx="0" cy="0"/>
        </a:xfrm>
      </p:grpSpPr>
      <p:sp>
        <p:nvSpPr>
          <p:cNvPr id="1527" name="Google Shape;1527;g8fe3b0ab31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8" name="Google Shape;1528;g8fe3b0ab31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g8fe3b0ab31_0_5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5" name="Google Shape;1535;g8fe3b0ab31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0" name="Shape 1540"/>
        <p:cNvGrpSpPr/>
        <p:nvPr/>
      </p:nvGrpSpPr>
      <p:grpSpPr>
        <a:xfrm>
          <a:off x="0" y="0"/>
          <a:ext cx="0" cy="0"/>
          <a:chOff x="0" y="0"/>
          <a:chExt cx="0" cy="0"/>
        </a:xfrm>
      </p:grpSpPr>
      <p:sp>
        <p:nvSpPr>
          <p:cNvPr id="1541" name="Google Shape;1541;g8fe3b0ab31_0_5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2" name="Google Shape;1542;g8fe3b0ab31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g8fe3b0ab31_0_4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9" name="Google Shape;1549;g8fe3b0ab31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8fe3b0ab31_0_5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6" name="Google Shape;1556;g8fe3b0ab31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g8fe3b0ab31_0_5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3" name="Google Shape;1563;g8fe3b0ab31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8" name="Shape 1568"/>
        <p:cNvGrpSpPr/>
        <p:nvPr/>
      </p:nvGrpSpPr>
      <p:grpSpPr>
        <a:xfrm>
          <a:off x="0" y="0"/>
          <a:ext cx="0" cy="0"/>
          <a:chOff x="0" y="0"/>
          <a:chExt cx="0" cy="0"/>
        </a:xfrm>
      </p:grpSpPr>
      <p:sp>
        <p:nvSpPr>
          <p:cNvPr id="1569" name="Google Shape;1569;g8fe3b0ab31_0_5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0" name="Google Shape;1570;g8fe3b0ab31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1" name="Shape 1581"/>
        <p:cNvGrpSpPr/>
        <p:nvPr/>
      </p:nvGrpSpPr>
      <p:grpSpPr>
        <a:xfrm>
          <a:off x="0" y="0"/>
          <a:ext cx="0" cy="0"/>
          <a:chOff x="0" y="0"/>
          <a:chExt cx="0" cy="0"/>
        </a:xfrm>
      </p:grpSpPr>
      <p:sp>
        <p:nvSpPr>
          <p:cNvPr id="1582" name="Google Shape;1582;g8fe3b0ab31_0_5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3" name="Google Shape;1583;g8fe3b0ab31_0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g8fe3b0ab31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0" name="Google Shape;1590;g8fe3b0ab31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g8fe3b0ab31_0_5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9" name="Google Shape;1599;g8fe3b0ab31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8fe3b0ab31_0_6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6" name="Google Shape;1606;g8fe3b0ab31_0_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1" name="Shape 1611"/>
        <p:cNvGrpSpPr/>
        <p:nvPr/>
      </p:nvGrpSpPr>
      <p:grpSpPr>
        <a:xfrm>
          <a:off x="0" y="0"/>
          <a:ext cx="0" cy="0"/>
          <a:chOff x="0" y="0"/>
          <a:chExt cx="0" cy="0"/>
        </a:xfrm>
      </p:grpSpPr>
      <p:sp>
        <p:nvSpPr>
          <p:cNvPr id="1612" name="Google Shape;1612;g8fe3b0ab31_0_6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3" name="Google Shape;1613;g8fe3b0ab31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g8fe3b0ab31_0_6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0" name="Google Shape;1620;g8fe3b0ab31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8fe3b0ab31_0_5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8fe3b0ab31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8fe3b0ab31_0_5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6" name="Google Shape;1636;g8fe3b0ab31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1" name="Shape 1641"/>
        <p:cNvGrpSpPr/>
        <p:nvPr/>
      </p:nvGrpSpPr>
      <p:grpSpPr>
        <a:xfrm>
          <a:off x="0" y="0"/>
          <a:ext cx="0" cy="0"/>
          <a:chOff x="0" y="0"/>
          <a:chExt cx="0" cy="0"/>
        </a:xfrm>
      </p:grpSpPr>
      <p:sp>
        <p:nvSpPr>
          <p:cNvPr id="1642" name="Google Shape;1642;g8fe3b0ab31_0_5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3" name="Google Shape;1643;g8fe3b0ab31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8fe3b0ab31_0_5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8fe3b0ab31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1.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12.xml"/><Relationship Id="rId42" Type="http://schemas.openxmlformats.org/officeDocument/2006/relationships/slide" Target="/ppt/slides/slide89.xml"/><Relationship Id="rId41" Type="http://schemas.openxmlformats.org/officeDocument/2006/relationships/slide" Target="/ppt/slides/slide112.xml"/><Relationship Id="rId44" Type="http://schemas.openxmlformats.org/officeDocument/2006/relationships/slide" Target="/ppt/slides/slide118.xml"/><Relationship Id="rId43" Type="http://schemas.openxmlformats.org/officeDocument/2006/relationships/slide" Target="/ppt/slides/slide118.xml"/><Relationship Id="rId46" Type="http://schemas.openxmlformats.org/officeDocument/2006/relationships/slide" Target="/ppt/slides/slide124.xml"/><Relationship Id="rId45" Type="http://schemas.openxmlformats.org/officeDocument/2006/relationships/slide" Target="/ppt/slides/slide89.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26.xml"/><Relationship Id="rId9" Type="http://schemas.openxmlformats.org/officeDocument/2006/relationships/slide" Target="/ppt/slides/slide48.xml"/><Relationship Id="rId48" Type="http://schemas.openxmlformats.org/officeDocument/2006/relationships/slide" Target="/ppt/slides/slide1.xml"/><Relationship Id="rId47" Type="http://schemas.openxmlformats.org/officeDocument/2006/relationships/slide" Target="/ppt/slides/slide124.xml"/><Relationship Id="rId49" Type="http://schemas.openxmlformats.org/officeDocument/2006/relationships/slide" Target="/ppt/slides/slide19.xml"/><Relationship Id="rId5" Type="http://schemas.openxmlformats.org/officeDocument/2006/relationships/slide" Target="/ppt/slides/slide34.xml"/><Relationship Id="rId6" Type="http://schemas.openxmlformats.org/officeDocument/2006/relationships/slide" Target="/ppt/slides/slide34.xml"/><Relationship Id="rId7" Type="http://schemas.openxmlformats.org/officeDocument/2006/relationships/slide" Target="/ppt/slides/slide41.xml"/><Relationship Id="rId8" Type="http://schemas.openxmlformats.org/officeDocument/2006/relationships/slide" Target="/ppt/slides/slide41.xml"/><Relationship Id="rId31" Type="http://schemas.openxmlformats.org/officeDocument/2006/relationships/slide" Target="/ppt/slides/slide89.xml"/><Relationship Id="rId30" Type="http://schemas.openxmlformats.org/officeDocument/2006/relationships/slide" Target="/ppt/slides/slide89.xml"/><Relationship Id="rId33" Type="http://schemas.openxmlformats.org/officeDocument/2006/relationships/slide" Target="/ppt/slides/slide89.xml"/><Relationship Id="rId32" Type="http://schemas.openxmlformats.org/officeDocument/2006/relationships/slide" Target="/ppt/slides/slide89.xml"/><Relationship Id="rId35" Type="http://schemas.openxmlformats.org/officeDocument/2006/relationships/slide" Target="/ppt/slides/slide97.xml"/><Relationship Id="rId34" Type="http://schemas.openxmlformats.org/officeDocument/2006/relationships/slide" Target="/ppt/slides/slide97.xml"/><Relationship Id="rId37" Type="http://schemas.openxmlformats.org/officeDocument/2006/relationships/slide" Target="/ppt/slides/slide106.xml"/><Relationship Id="rId36" Type="http://schemas.openxmlformats.org/officeDocument/2006/relationships/slide" Target="/ppt/slides/slide89.xml"/><Relationship Id="rId39" Type="http://schemas.openxmlformats.org/officeDocument/2006/relationships/slide" Target="/ppt/slides/slide89.xml"/><Relationship Id="rId38" Type="http://schemas.openxmlformats.org/officeDocument/2006/relationships/slide" Target="/ppt/slides/slide106.xml"/><Relationship Id="rId20" Type="http://schemas.openxmlformats.org/officeDocument/2006/relationships/slide" Target="/ppt/slides/slide74.xml"/><Relationship Id="rId22" Type="http://schemas.openxmlformats.org/officeDocument/2006/relationships/slide" Target="/ppt/slides/slide74.xml"/><Relationship Id="rId21" Type="http://schemas.openxmlformats.org/officeDocument/2006/relationships/slide" Target="/ppt/slides/slide74.xml"/><Relationship Id="rId24" Type="http://schemas.openxmlformats.org/officeDocument/2006/relationships/slide" Target="/ppt/slides/slide82.xml"/><Relationship Id="rId23" Type="http://schemas.openxmlformats.org/officeDocument/2006/relationships/slide" Target="/ppt/slides/slide82.xml"/><Relationship Id="rId26" Type="http://schemas.openxmlformats.org/officeDocument/2006/relationships/hyperlink" Target="https://www.flourishkh.com/" TargetMode="External"/><Relationship Id="rId25" Type="http://schemas.openxmlformats.org/officeDocument/2006/relationships/slide" Target="/ppt/slides/slide82.xml"/><Relationship Id="rId28" Type="http://schemas.openxmlformats.org/officeDocument/2006/relationships/hyperlink" Target="https://www.gregtangmath.com/games" TargetMode="External"/><Relationship Id="rId27" Type="http://schemas.openxmlformats.org/officeDocument/2006/relationships/image" Target="../media/image2.png"/><Relationship Id="rId29" Type="http://schemas.openxmlformats.org/officeDocument/2006/relationships/image" Target="../media/image10.png"/><Relationship Id="rId51" Type="http://schemas.openxmlformats.org/officeDocument/2006/relationships/slide" Target="/ppt/slides/slide12.xml"/><Relationship Id="rId50" Type="http://schemas.openxmlformats.org/officeDocument/2006/relationships/slide" Target="/ppt/slides/slide1.xml"/><Relationship Id="rId53" Type="http://schemas.openxmlformats.org/officeDocument/2006/relationships/slide" Target="/ppt/slides/slide4.xml"/><Relationship Id="rId52" Type="http://schemas.openxmlformats.org/officeDocument/2006/relationships/slide" Target="/ppt/slides/slide1.xml"/><Relationship Id="rId11" Type="http://schemas.openxmlformats.org/officeDocument/2006/relationships/slide" Target="/ppt/slides/slide54.xml"/><Relationship Id="rId55" Type="http://schemas.openxmlformats.org/officeDocument/2006/relationships/image" Target="../media/image3.png"/><Relationship Id="rId10" Type="http://schemas.openxmlformats.org/officeDocument/2006/relationships/slide" Target="/ppt/slides/slide48.xml"/><Relationship Id="rId54" Type="http://schemas.openxmlformats.org/officeDocument/2006/relationships/hyperlink" Target="https://toytheater.com/" TargetMode="External"/><Relationship Id="rId13" Type="http://schemas.openxmlformats.org/officeDocument/2006/relationships/slide" Target="/ppt/slides/slide54.xml"/><Relationship Id="rId12" Type="http://schemas.openxmlformats.org/officeDocument/2006/relationships/slide" Target="/ppt/slides/slide54.xml"/><Relationship Id="rId15" Type="http://schemas.openxmlformats.org/officeDocument/2006/relationships/slide" Target="/ppt/slides/slide62.xml"/><Relationship Id="rId14" Type="http://schemas.openxmlformats.org/officeDocument/2006/relationships/slide" Target="/ppt/slides/slide62.xml"/><Relationship Id="rId17" Type="http://schemas.openxmlformats.org/officeDocument/2006/relationships/slide" Target="/ppt/slides/slide68.xml"/><Relationship Id="rId16" Type="http://schemas.openxmlformats.org/officeDocument/2006/relationships/slide" Target="/ppt/slides/slide62.xml"/><Relationship Id="rId19" Type="http://schemas.openxmlformats.org/officeDocument/2006/relationships/slide" Target="/ppt/slides/slide68.xml"/><Relationship Id="rId18" Type="http://schemas.openxmlformats.org/officeDocument/2006/relationships/slide" Target="/ppt/slides/slide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28.png"/><Relationship Id="rId4" Type="http://schemas.openxmlformats.org/officeDocument/2006/relationships/image" Target="../media/image37.png"/><Relationship Id="rId5" Type="http://schemas.openxmlformats.org/officeDocument/2006/relationships/image" Target="../media/image21.png"/><Relationship Id="rId6"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3.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5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44.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49.pn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58.pn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60.png"/><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5.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56.png"/><Relationship Id="rId4" Type="http://schemas.openxmlformats.org/officeDocument/2006/relationships/image" Target="../media/image6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62.png"/><Relationship Id="rId4" Type="http://schemas.openxmlformats.org/officeDocument/2006/relationships/image" Target="../media/image64.png"/><Relationship Id="rId5" Type="http://schemas.openxmlformats.org/officeDocument/2006/relationships/image" Target="../media/image66.png"/><Relationship Id="rId6" Type="http://schemas.openxmlformats.org/officeDocument/2006/relationships/image" Target="../media/image59.png"/><Relationship Id="rId7" Type="http://schemas.openxmlformats.org/officeDocument/2006/relationships/image" Target="../media/image6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6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73.png"/><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61.png"/><Relationship Id="rId4" Type="http://schemas.openxmlformats.org/officeDocument/2006/relationships/image" Target="../media/image72.png"/><Relationship Id="rId5" Type="http://schemas.openxmlformats.org/officeDocument/2006/relationships/image" Target="../media/image67.png"/><Relationship Id="rId6" Type="http://schemas.openxmlformats.org/officeDocument/2006/relationships/image" Target="../media/image7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3.png"/><Relationship Id="rId4" Type="http://schemas.openxmlformats.org/officeDocument/2006/relationships/image" Target="../media/image78.png"/><Relationship Id="rId5" Type="http://schemas.openxmlformats.org/officeDocument/2006/relationships/image" Target="../media/image7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8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8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7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91.png"/><Relationship Id="rId4" Type="http://schemas.openxmlformats.org/officeDocument/2006/relationships/image" Target="../media/image83.png"/><Relationship Id="rId9" Type="http://schemas.openxmlformats.org/officeDocument/2006/relationships/image" Target="../media/image79.png"/><Relationship Id="rId5" Type="http://schemas.openxmlformats.org/officeDocument/2006/relationships/image" Target="../media/image77.png"/><Relationship Id="rId6" Type="http://schemas.openxmlformats.org/officeDocument/2006/relationships/image" Target="../media/image93.png"/><Relationship Id="rId7" Type="http://schemas.openxmlformats.org/officeDocument/2006/relationships/image" Target="../media/image81.png"/><Relationship Id="rId8" Type="http://schemas.openxmlformats.org/officeDocument/2006/relationships/image" Target="../media/image87.png"/><Relationship Id="rId11" Type="http://schemas.openxmlformats.org/officeDocument/2006/relationships/image" Target="../media/image88.png"/><Relationship Id="rId10" Type="http://schemas.openxmlformats.org/officeDocument/2006/relationships/image" Target="../media/image8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86.png"/><Relationship Id="rId4" Type="http://schemas.openxmlformats.org/officeDocument/2006/relationships/image" Target="../media/image89.png"/><Relationship Id="rId5" Type="http://schemas.openxmlformats.org/officeDocument/2006/relationships/image" Target="../media/image9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43.png"/><Relationship Id="rId4" Type="http://schemas.openxmlformats.org/officeDocument/2006/relationships/image" Target="../media/image9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9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90.png"/><Relationship Id="rId4" Type="http://schemas.openxmlformats.org/officeDocument/2006/relationships/image" Target="../media/image8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9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10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43.png"/><Relationship Id="rId4" Type="http://schemas.openxmlformats.org/officeDocument/2006/relationships/image" Target="../media/image11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12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96.png"/><Relationship Id="rId4" Type="http://schemas.openxmlformats.org/officeDocument/2006/relationships/image" Target="../media/image9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19.png"/><Relationship Id="rId4" Type="http://schemas.openxmlformats.org/officeDocument/2006/relationships/image" Target="../media/image98.png"/><Relationship Id="rId5" Type="http://schemas.openxmlformats.org/officeDocument/2006/relationships/image" Target="../media/image10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0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4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0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11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0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2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0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04.png"/><Relationship Id="rId4" Type="http://schemas.openxmlformats.org/officeDocument/2006/relationships/image" Target="../media/image10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4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08.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0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1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12.png"/><Relationship Id="rId4" Type="http://schemas.openxmlformats.org/officeDocument/2006/relationships/image" Target="../media/image123.png"/><Relationship Id="rId5" Type="http://schemas.openxmlformats.org/officeDocument/2006/relationships/image" Target="../media/image117.png"/><Relationship Id="rId6" Type="http://schemas.openxmlformats.org/officeDocument/2006/relationships/image" Target="../media/image11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18.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4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25.png"/><Relationship Id="rId4" Type="http://schemas.openxmlformats.org/officeDocument/2006/relationships/image" Target="../media/image122.png"/><Relationship Id="rId5" Type="http://schemas.openxmlformats.org/officeDocument/2006/relationships/image" Target="../media/image11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9.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29.png"/><Relationship Id="rId4" Type="http://schemas.openxmlformats.org/officeDocument/2006/relationships/image" Target="../media/image127.png"/><Relationship Id="rId5" Type="http://schemas.openxmlformats.org/officeDocument/2006/relationships/image" Target="../media/image13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29.png"/><Relationship Id="rId4" Type="http://schemas.openxmlformats.org/officeDocument/2006/relationships/image" Target="../media/image135.png"/><Relationship Id="rId5" Type="http://schemas.openxmlformats.org/officeDocument/2006/relationships/image" Target="../media/image132.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4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2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2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3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3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3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52.png"/><Relationship Id="rId4" Type="http://schemas.openxmlformats.org/officeDocument/2006/relationships/image" Target="../media/image13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46.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45.png"/><Relationship Id="rId4" Type="http://schemas.openxmlformats.org/officeDocument/2006/relationships/image" Target="../media/image14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43.png"/><Relationship Id="rId4" Type="http://schemas.openxmlformats.org/officeDocument/2006/relationships/image" Target="../media/image13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36.png"/><Relationship Id="rId4" Type="http://schemas.openxmlformats.org/officeDocument/2006/relationships/image" Target="../media/image141.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3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3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3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43.png"/><Relationship Id="rId4" Type="http://schemas.openxmlformats.org/officeDocument/2006/relationships/image" Target="../media/image139.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40.png"/><Relationship Id="rId4" Type="http://schemas.openxmlformats.org/officeDocument/2006/relationships/image" Target="../media/image144.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4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47.png"/><Relationship Id="rId4" Type="http://schemas.openxmlformats.org/officeDocument/2006/relationships/image" Target="../media/image158.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4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43.png"/><Relationship Id="rId4" Type="http://schemas.openxmlformats.org/officeDocument/2006/relationships/image" Target="../media/image14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55.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5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49.png"/><Relationship Id="rId4" Type="http://schemas.openxmlformats.org/officeDocument/2006/relationships/image" Target="../media/image150.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43.png"/><Relationship Id="rId4" Type="http://schemas.openxmlformats.org/officeDocument/2006/relationships/image" Target="../media/image155.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53.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6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68.png"/><Relationship Id="rId4" Type="http://schemas.openxmlformats.org/officeDocument/2006/relationships/image" Target="../media/image160.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54.png"/><Relationship Id="rId4" Type="http://schemas.openxmlformats.org/officeDocument/2006/relationships/image" Target="../media/image151.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43.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61.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67.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56.png"/><Relationship Id="rId4" Type="http://schemas.openxmlformats.org/officeDocument/2006/relationships/image" Target="../media/image157.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4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63.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78.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62.png"/><Relationship Id="rId4" Type="http://schemas.openxmlformats.org/officeDocument/2006/relationships/image" Target="../media/image166.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43.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70.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64.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79.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43.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75.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172.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171.png"/><Relationship Id="rId4" Type="http://schemas.openxmlformats.org/officeDocument/2006/relationships/image" Target="../media/image169.png"/><Relationship Id="rId5" Type="http://schemas.openxmlformats.org/officeDocument/2006/relationships/image" Target="../media/image176.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173.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43.png"/><Relationship Id="rId4" Type="http://schemas.openxmlformats.org/officeDocument/2006/relationships/image" Target="../media/image174.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7.xml"/><Relationship Id="rId3" Type="http://schemas.openxmlformats.org/officeDocument/2006/relationships/image" Target="../media/image17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3" name="Shape 123"/>
        <p:cNvGrpSpPr/>
        <p:nvPr/>
      </p:nvGrpSpPr>
      <p:grpSpPr>
        <a:xfrm>
          <a:off x="0" y="0"/>
          <a:ext cx="0" cy="0"/>
          <a:chOff x="0" y="0"/>
          <a:chExt cx="0" cy="0"/>
        </a:xfrm>
      </p:grpSpPr>
      <p:sp>
        <p:nvSpPr>
          <p:cNvPr id="124" name="Google Shape;124;p30"/>
          <p:cNvSpPr txBox="1"/>
          <p:nvPr>
            <p:ph type="ctrTitle"/>
          </p:nvPr>
        </p:nvSpPr>
        <p:spPr>
          <a:xfrm>
            <a:off x="1851300" y="1521850"/>
            <a:ext cx="5441400" cy="160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Area and Multiplication</a:t>
            </a:r>
            <a:endParaRPr sz="4400">
              <a:solidFill>
                <a:srgbClr val="434343"/>
              </a:solidFill>
              <a:latin typeface="Hepta Slab"/>
              <a:ea typeface="Hepta Slab"/>
              <a:cs typeface="Hepta Slab"/>
              <a:sym typeface="Hepta Slab"/>
            </a:endParaRPr>
          </a:p>
        </p:txBody>
      </p:sp>
      <p:sp>
        <p:nvSpPr>
          <p:cNvPr id="125" name="Google Shape;125;p30"/>
          <p:cNvSpPr txBox="1"/>
          <p:nvPr>
            <p:ph idx="1" type="subTitle"/>
          </p:nvPr>
        </p:nvSpPr>
        <p:spPr>
          <a:xfrm>
            <a:off x="2112300" y="3123838"/>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3: Unit 2</a:t>
            </a:r>
            <a:endParaRPr sz="2000">
              <a:solidFill>
                <a:srgbClr val="434343"/>
              </a:solidFill>
              <a:latin typeface="Hepta Slab"/>
              <a:ea typeface="Hepta Slab"/>
              <a:cs typeface="Hepta Slab"/>
              <a:sym typeface="Hepta Slab"/>
            </a:endParaRPr>
          </a:p>
        </p:txBody>
      </p:sp>
      <p:sp>
        <p:nvSpPr>
          <p:cNvPr id="126" name="Google Shape;126;p30"/>
          <p:cNvSpPr txBox="1"/>
          <p:nvPr/>
        </p:nvSpPr>
        <p:spPr>
          <a:xfrm>
            <a:off x="236700" y="4128625"/>
            <a:ext cx="84939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rgbClr val="666666"/>
                </a:solidFill>
                <a:latin typeface="Hepta Slab"/>
                <a:ea typeface="Hepta Slab"/>
                <a:cs typeface="Hepta Slab"/>
                <a:sym typeface="Hepta Slab"/>
              </a:rPr>
              <a:t>Standards addressed: 3.MD.C.5, 3.MD.C.5.a, 3.MD.C.5.b, 3.MD.C.6, 3.OA.A.1,3.,  3.MD.C.7.b, 3.OA.B.5, 3.OA.D.9, 2.NBT.B.5, 3.MD.C.7.d, 3.NBT.A.2</a:t>
            </a:r>
            <a:endParaRPr sz="1100">
              <a:solidFill>
                <a:srgbClr val="666666"/>
              </a:solidFill>
              <a:latin typeface="Hepta Slab"/>
              <a:ea typeface="Hepta Slab"/>
              <a:cs typeface="Hepta Slab"/>
              <a:sym typeface="Hepta Slab"/>
            </a:endParaRPr>
          </a:p>
        </p:txBody>
      </p:sp>
      <p:pic>
        <p:nvPicPr>
          <p:cNvPr id="127" name="Google Shape;127;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8" name="Google Shape;128;p30"/>
          <p:cNvSpPr txBox="1"/>
          <p:nvPr/>
        </p:nvSpPr>
        <p:spPr>
          <a:xfrm>
            <a:off x="0" y="47375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K, Unit 2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 name="Shape 132"/>
        <p:cNvGrpSpPr/>
        <p:nvPr/>
      </p:nvGrpSpPr>
      <p:grpSpPr>
        <a:xfrm>
          <a:off x="0" y="0"/>
          <a:ext cx="0" cy="0"/>
          <a:chOff x="0" y="0"/>
          <a:chExt cx="0" cy="0"/>
        </a:xfrm>
      </p:grpSpPr>
      <p:grpSp>
        <p:nvGrpSpPr>
          <p:cNvPr id="133" name="Google Shape;133;p31"/>
          <p:cNvGrpSpPr/>
          <p:nvPr/>
        </p:nvGrpSpPr>
        <p:grpSpPr>
          <a:xfrm>
            <a:off x="5825542" y="938763"/>
            <a:ext cx="3305700" cy="2044690"/>
            <a:chOff x="5632317" y="1189775"/>
            <a:chExt cx="3305700" cy="2367087"/>
          </a:xfrm>
        </p:grpSpPr>
        <p:sp>
          <p:nvSpPr>
            <p:cNvPr id="134" name="Google Shape;134;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5" name="Google Shape;135;p31"/>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Understand that area is additive as they find the area of figures composed of rectangles by decomposing them into non-overlapping rectangles.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Find missing side lengths in figures composed of rectangles. </a:t>
              </a:r>
              <a:endParaRPr sz="1200">
                <a:solidFill>
                  <a:schemeClr val="dk1"/>
                </a:solidFill>
                <a:latin typeface="Quicksand"/>
                <a:ea typeface="Quicksand"/>
                <a:cs typeface="Quicksand"/>
                <a:sym typeface="Quicksand"/>
              </a:endParaRPr>
            </a:p>
          </p:txBody>
        </p:sp>
      </p:grpSp>
      <p:grpSp>
        <p:nvGrpSpPr>
          <p:cNvPr id="136" name="Google Shape;136;p31"/>
          <p:cNvGrpSpPr/>
          <p:nvPr/>
        </p:nvGrpSpPr>
        <p:grpSpPr>
          <a:xfrm>
            <a:off x="0" y="938786"/>
            <a:ext cx="3546900" cy="2763658"/>
            <a:chOff x="0" y="1189989"/>
            <a:chExt cx="3546900" cy="3199419"/>
          </a:xfrm>
        </p:grpSpPr>
        <p:sp>
          <p:nvSpPr>
            <p:cNvPr id="137" name="Google Shape;137;p31"/>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8" name="Google Shape;138;p31"/>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Reasoning about area as an attribute of two-dimensional shapes.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Develop a sense of area as the amount of space covered by a shape.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one- and two-step story problems using addition and subtraction.</a:t>
              </a:r>
              <a:endParaRPr sz="1200">
                <a:solidFill>
                  <a:schemeClr val="dk1"/>
                </a:solidFill>
                <a:latin typeface="Quicksand"/>
                <a:ea typeface="Quicksand"/>
                <a:cs typeface="Quicksand"/>
                <a:sym typeface="Quicksand"/>
              </a:endParaRPr>
            </a:p>
          </p:txBody>
        </p:sp>
      </p:grpSp>
      <p:grpSp>
        <p:nvGrpSpPr>
          <p:cNvPr id="139" name="Google Shape;139;p31"/>
          <p:cNvGrpSpPr/>
          <p:nvPr/>
        </p:nvGrpSpPr>
        <p:grpSpPr>
          <a:xfrm>
            <a:off x="2919154" y="938763"/>
            <a:ext cx="3305700" cy="2399676"/>
            <a:chOff x="2944204" y="1189775"/>
            <a:chExt cx="3305700" cy="2778046"/>
          </a:xfrm>
        </p:grpSpPr>
        <p:sp>
          <p:nvSpPr>
            <p:cNvPr id="140" name="Google Shape;140;p31"/>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1" name="Google Shape;141;p31"/>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whole-number products as rectangular areas as they see equal groups in the rows and columns of rectangular areas filled with squares.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Introduced to standard square units, such as inches, centimeters, feet, and meters and make sense of when different square units might be used. </a:t>
              </a:r>
              <a:endParaRPr sz="1200">
                <a:solidFill>
                  <a:schemeClr val="dk1"/>
                </a:solidFill>
                <a:latin typeface="Quicksand"/>
                <a:ea typeface="Quicksand"/>
                <a:cs typeface="Quicksand"/>
                <a:sym typeface="Quicksand"/>
              </a:endParaRPr>
            </a:p>
          </p:txBody>
        </p:sp>
      </p:grpSp>
      <p:sp>
        <p:nvSpPr>
          <p:cNvPr id="142" name="Google Shape;142;p31"/>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1-4</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3.MD.C.5, 3.MD.C.5.a, 3.MD.C.5.b, 3.MD.C.6, 3.OA.A.1 </a:t>
            </a:r>
            <a:endParaRPr sz="800">
              <a:latin typeface="Quicksand"/>
              <a:ea typeface="Quicksand"/>
              <a:cs typeface="Quicksand"/>
              <a:sym typeface="Quicksand"/>
            </a:endParaRPr>
          </a:p>
        </p:txBody>
      </p:sp>
      <p:sp>
        <p:nvSpPr>
          <p:cNvPr id="143" name="Google Shape;143;p31"/>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5-11</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3.MD.C.6, 3.MD.C.7.b, 3.OA.B.5, 3.OA.D.9</a:t>
            </a:r>
            <a:endParaRPr sz="800">
              <a:latin typeface="Quicksand"/>
              <a:ea typeface="Quicksand"/>
              <a:cs typeface="Quicksand"/>
              <a:sym typeface="Quicksand"/>
            </a:endParaRPr>
          </a:p>
        </p:txBody>
      </p:sp>
      <p:sp>
        <p:nvSpPr>
          <p:cNvPr id="144" name="Google Shape;144;p31"/>
          <p:cNvSpPr txBox="1"/>
          <p:nvPr/>
        </p:nvSpPr>
        <p:spPr>
          <a:xfrm>
            <a:off x="5899625" y="863750"/>
            <a:ext cx="29739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12-15</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2.NBT.B.5, 3.MD.C.5, 3.MD.C.6, 3.MD.C.7.b, 3.MD.C.7.d, 3.NBT.A.2</a:t>
            </a:r>
            <a:endParaRPr sz="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5" name="Google Shape;145;p31"/>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1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Introducing Multiplication</a:t>
            </a:r>
            <a:endParaRPr sz="1800">
              <a:latin typeface="Hepta Slab"/>
              <a:ea typeface="Hepta Slab"/>
              <a:cs typeface="Hepta Slab"/>
              <a:sym typeface="Hepta Slab"/>
            </a:endParaRPr>
          </a:p>
        </p:txBody>
      </p:sp>
      <p:pic>
        <p:nvPicPr>
          <p:cNvPr id="146" name="Google Shape;146;p31"/>
          <p:cNvPicPr preferRelativeResize="0"/>
          <p:nvPr/>
        </p:nvPicPr>
        <p:blipFill>
          <a:blip r:embed="rId3">
            <a:alphaModFix/>
          </a:blip>
          <a:stretch>
            <a:fillRect/>
          </a:stretch>
        </p:blipFill>
        <p:spPr>
          <a:xfrm>
            <a:off x="233371" y="3702450"/>
            <a:ext cx="2722272" cy="749700"/>
          </a:xfrm>
          <a:prstGeom prst="rect">
            <a:avLst/>
          </a:prstGeom>
          <a:noFill/>
          <a:ln cap="flat" cmpd="sng" w="19050">
            <a:solidFill>
              <a:schemeClr val="dk2"/>
            </a:solidFill>
            <a:prstDash val="solid"/>
            <a:round/>
            <a:headEnd len="sm" w="sm" type="none"/>
            <a:tailEnd len="sm" w="sm" type="none"/>
          </a:ln>
        </p:spPr>
      </p:pic>
      <p:pic>
        <p:nvPicPr>
          <p:cNvPr id="147" name="Google Shape;147;p31"/>
          <p:cNvPicPr preferRelativeResize="0"/>
          <p:nvPr/>
        </p:nvPicPr>
        <p:blipFill>
          <a:blip r:embed="rId4">
            <a:alphaModFix/>
          </a:blip>
          <a:stretch>
            <a:fillRect/>
          </a:stretch>
        </p:blipFill>
        <p:spPr>
          <a:xfrm>
            <a:off x="3826758" y="4202975"/>
            <a:ext cx="1644000" cy="838125"/>
          </a:xfrm>
          <a:prstGeom prst="rect">
            <a:avLst/>
          </a:prstGeom>
          <a:noFill/>
          <a:ln cap="flat" cmpd="sng" w="19050">
            <a:solidFill>
              <a:schemeClr val="dk2"/>
            </a:solidFill>
            <a:prstDash val="solid"/>
            <a:round/>
            <a:headEnd len="sm" w="sm" type="none"/>
            <a:tailEnd len="sm" w="sm" type="none"/>
          </a:ln>
        </p:spPr>
      </p:pic>
      <p:pic>
        <p:nvPicPr>
          <p:cNvPr id="148" name="Google Shape;148;p31"/>
          <p:cNvPicPr preferRelativeResize="0"/>
          <p:nvPr/>
        </p:nvPicPr>
        <p:blipFill rotWithShape="1">
          <a:blip r:embed="rId5">
            <a:alphaModFix/>
          </a:blip>
          <a:srcRect b="48794" l="8218" r="15683" t="0"/>
          <a:stretch/>
        </p:blipFill>
        <p:spPr>
          <a:xfrm>
            <a:off x="6224850" y="3872650"/>
            <a:ext cx="1011975" cy="1082750"/>
          </a:xfrm>
          <a:prstGeom prst="rect">
            <a:avLst/>
          </a:prstGeom>
          <a:noFill/>
          <a:ln cap="flat" cmpd="sng" w="19050">
            <a:solidFill>
              <a:schemeClr val="dk2"/>
            </a:solidFill>
            <a:prstDash val="solid"/>
            <a:round/>
            <a:headEnd len="sm" w="sm" type="none"/>
            <a:tailEnd len="sm" w="sm" type="none"/>
          </a:ln>
        </p:spPr>
      </p:pic>
      <p:pic>
        <p:nvPicPr>
          <p:cNvPr id="149" name="Google Shape;149;p31"/>
          <p:cNvPicPr preferRelativeResize="0"/>
          <p:nvPr/>
        </p:nvPicPr>
        <p:blipFill rotWithShape="1">
          <a:blip r:embed="rId5">
            <a:alphaModFix/>
          </a:blip>
          <a:srcRect b="0" l="0" r="0" t="53257"/>
          <a:stretch/>
        </p:blipFill>
        <p:spPr>
          <a:xfrm>
            <a:off x="7546200" y="3893587"/>
            <a:ext cx="1400575" cy="1040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3" name="Shape 153"/>
        <p:cNvGrpSpPr/>
        <p:nvPr/>
      </p:nvGrpSpPr>
      <p:grpSpPr>
        <a:xfrm>
          <a:off x="0" y="0"/>
          <a:ext cx="0" cy="0"/>
          <a:chOff x="0" y="0"/>
          <a:chExt cx="0" cy="0"/>
        </a:xfrm>
      </p:grpSpPr>
      <p:sp>
        <p:nvSpPr>
          <p:cNvPr id="154" name="Google Shape;154;p32"/>
          <p:cNvSpPr txBox="1"/>
          <p:nvPr>
            <p:ph type="ctrTitle"/>
          </p:nvPr>
        </p:nvSpPr>
        <p:spPr>
          <a:xfrm>
            <a:off x="1660675" y="561825"/>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2 Quick Links</a:t>
            </a:r>
            <a:endParaRPr sz="3200">
              <a:solidFill>
                <a:srgbClr val="434343"/>
              </a:solidFill>
              <a:latin typeface="Gayathri"/>
              <a:ea typeface="Gayathri"/>
              <a:cs typeface="Gayathri"/>
              <a:sym typeface="Gayathri"/>
            </a:endParaRPr>
          </a:p>
        </p:txBody>
      </p:sp>
      <p:sp>
        <p:nvSpPr>
          <p:cNvPr id="155" name="Google Shape;155;p32">
            <a:hlinkClick action="ppaction://hlinksldjump" r:id="rId3"/>
          </p:cNvPr>
          <p:cNvSpPr txBox="1"/>
          <p:nvPr/>
        </p:nvSpPr>
        <p:spPr>
          <a:xfrm>
            <a:off x="4078925" y="1213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9E9E9E"/>
              </a:solidFill>
              <a:latin typeface="Hepta Slab"/>
              <a:ea typeface="Hepta Slab"/>
              <a:cs typeface="Hepta Slab"/>
              <a:sym typeface="Hepta Slab"/>
            </a:endParaRPr>
          </a:p>
        </p:txBody>
      </p:sp>
      <p:sp>
        <p:nvSpPr>
          <p:cNvPr id="156" name="Google Shape;156;p32">
            <a:hlinkClick action="ppaction://hlinksldjump" r:id="rId5"/>
          </p:cNvPr>
          <p:cNvSpPr txBox="1"/>
          <p:nvPr/>
        </p:nvSpPr>
        <p:spPr>
          <a:xfrm>
            <a:off x="4893813" y="1213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9E9E9E"/>
              </a:solidFill>
              <a:latin typeface="Hepta Slab"/>
              <a:ea typeface="Hepta Slab"/>
              <a:cs typeface="Hepta Slab"/>
              <a:sym typeface="Hepta Slab"/>
            </a:endParaRPr>
          </a:p>
        </p:txBody>
      </p:sp>
      <p:sp>
        <p:nvSpPr>
          <p:cNvPr id="157" name="Google Shape;157;p32">
            <a:hlinkClick action="ppaction://hlinksldjump" r:id="rId7"/>
          </p:cNvPr>
          <p:cNvSpPr txBox="1"/>
          <p:nvPr/>
        </p:nvSpPr>
        <p:spPr>
          <a:xfrm>
            <a:off x="5797650" y="1213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9E9E9E"/>
              </a:solidFill>
              <a:latin typeface="Hepta Slab"/>
              <a:ea typeface="Hepta Slab"/>
              <a:cs typeface="Hepta Slab"/>
              <a:sym typeface="Hepta Slab"/>
            </a:endParaRPr>
          </a:p>
        </p:txBody>
      </p:sp>
      <p:sp>
        <p:nvSpPr>
          <p:cNvPr id="158" name="Google Shape;158;p32">
            <a:hlinkClick action="ppaction://hlinksldjump" r:id="rId9"/>
          </p:cNvPr>
          <p:cNvSpPr txBox="1"/>
          <p:nvPr/>
        </p:nvSpPr>
        <p:spPr>
          <a:xfrm>
            <a:off x="1304238" y="2350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9E9E9E"/>
              </a:solidFill>
              <a:latin typeface="Hepta Slab"/>
              <a:ea typeface="Hepta Slab"/>
              <a:cs typeface="Hepta Slab"/>
              <a:sym typeface="Hepta Slab"/>
            </a:endParaRPr>
          </a:p>
        </p:txBody>
      </p:sp>
      <p:sp>
        <p:nvSpPr>
          <p:cNvPr id="159" name="Google Shape;159;p32">
            <a:hlinkClick action="ppaction://hlinksldjump" r:id="rId11"/>
          </p:cNvPr>
          <p:cNvSpPr txBox="1"/>
          <p:nvPr/>
        </p:nvSpPr>
        <p:spPr>
          <a:xfrm>
            <a:off x="2154500" y="237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9E9E9E"/>
              </a:solidFill>
              <a:latin typeface="Hepta Slab"/>
              <a:ea typeface="Hepta Slab"/>
              <a:cs typeface="Hepta Slab"/>
              <a:sym typeface="Hepta Slab"/>
            </a:endParaRPr>
          </a:p>
        </p:txBody>
      </p:sp>
      <p:sp>
        <p:nvSpPr>
          <p:cNvPr id="160" name="Google Shape;160;p32">
            <a:hlinkClick action="ppaction://hlinksldjump" r:id="rId14"/>
          </p:cNvPr>
          <p:cNvSpPr txBox="1"/>
          <p:nvPr/>
        </p:nvSpPr>
        <p:spPr>
          <a:xfrm>
            <a:off x="3058325" y="237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9E9E9E"/>
              </a:solidFill>
              <a:latin typeface="Hepta Slab"/>
              <a:ea typeface="Hepta Slab"/>
              <a:cs typeface="Hepta Slab"/>
              <a:sym typeface="Hepta Slab"/>
            </a:endParaRPr>
          </a:p>
        </p:txBody>
      </p:sp>
      <p:sp>
        <p:nvSpPr>
          <p:cNvPr id="161" name="Google Shape;161;p32">
            <a:hlinkClick action="ppaction://hlinksldjump" r:id="rId17"/>
          </p:cNvPr>
          <p:cNvSpPr txBox="1"/>
          <p:nvPr/>
        </p:nvSpPr>
        <p:spPr>
          <a:xfrm>
            <a:off x="3976075" y="2350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9E9E9E"/>
              </a:solidFill>
              <a:latin typeface="Hepta Slab"/>
              <a:ea typeface="Hepta Slab"/>
              <a:cs typeface="Hepta Slab"/>
              <a:sym typeface="Hepta Slab"/>
            </a:endParaRPr>
          </a:p>
        </p:txBody>
      </p:sp>
      <p:sp>
        <p:nvSpPr>
          <p:cNvPr id="162" name="Google Shape;162;p32">
            <a:hlinkClick action="ppaction://hlinksldjump" r:id="rId20"/>
          </p:cNvPr>
          <p:cNvSpPr txBox="1"/>
          <p:nvPr/>
        </p:nvSpPr>
        <p:spPr>
          <a:xfrm>
            <a:off x="4893825" y="2350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9E9E9E"/>
              </a:solidFill>
              <a:latin typeface="Hepta Slab"/>
              <a:ea typeface="Hepta Slab"/>
              <a:cs typeface="Hepta Slab"/>
              <a:sym typeface="Hepta Slab"/>
            </a:endParaRPr>
          </a:p>
        </p:txBody>
      </p:sp>
      <p:sp>
        <p:nvSpPr>
          <p:cNvPr id="163" name="Google Shape;163;p32">
            <a:hlinkClick action="ppaction://hlinksldjump" r:id="rId23"/>
          </p:cNvPr>
          <p:cNvSpPr txBox="1"/>
          <p:nvPr/>
        </p:nvSpPr>
        <p:spPr>
          <a:xfrm>
            <a:off x="5797638" y="2350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9E9E9E"/>
              </a:solidFill>
              <a:latin typeface="Hepta Slab"/>
              <a:ea typeface="Hepta Slab"/>
              <a:cs typeface="Hepta Slab"/>
              <a:sym typeface="Hepta Slab"/>
            </a:endParaRPr>
          </a:p>
        </p:txBody>
      </p:sp>
      <p:pic>
        <p:nvPicPr>
          <p:cNvPr id="164" name="Google Shape;164;p32">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65" name="Google Shape;165;p32">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66" name="Google Shape;166;p32">
            <a:hlinkClick action="ppaction://hlinksldjump" r:id="rId30"/>
          </p:cNvPr>
          <p:cNvSpPr txBox="1"/>
          <p:nvPr/>
        </p:nvSpPr>
        <p:spPr>
          <a:xfrm>
            <a:off x="1255300" y="34870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9E9E9E"/>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9E9E9E"/>
              </a:solidFill>
              <a:latin typeface="Hepta Slab"/>
              <a:ea typeface="Hepta Slab"/>
              <a:cs typeface="Hepta Slab"/>
              <a:sym typeface="Hepta Slab"/>
            </a:endParaRPr>
          </a:p>
        </p:txBody>
      </p:sp>
      <p:grpSp>
        <p:nvGrpSpPr>
          <p:cNvPr id="167" name="Google Shape;167;p32"/>
          <p:cNvGrpSpPr/>
          <p:nvPr/>
        </p:nvGrpSpPr>
        <p:grpSpPr>
          <a:xfrm>
            <a:off x="8000373" y="283909"/>
            <a:ext cx="780563" cy="669288"/>
            <a:chOff x="570875" y="4322250"/>
            <a:chExt cx="443300" cy="443325"/>
          </a:xfrm>
        </p:grpSpPr>
        <p:sp>
          <p:nvSpPr>
            <p:cNvPr id="168" name="Google Shape;168;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2" name="Google Shape;172;p32">
            <a:hlinkClick action="ppaction://hlinksldjump" r:id="rId33"/>
          </p:cNvPr>
          <p:cNvSpPr txBox="1"/>
          <p:nvPr/>
        </p:nvSpPr>
        <p:spPr>
          <a:xfrm>
            <a:off x="2140563" y="35330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9E9E9E"/>
              </a:solidFill>
              <a:latin typeface="Hepta Slab"/>
              <a:ea typeface="Hepta Slab"/>
              <a:cs typeface="Hepta Slab"/>
              <a:sym typeface="Hepta Slab"/>
            </a:endParaRPr>
          </a:p>
        </p:txBody>
      </p:sp>
      <p:sp>
        <p:nvSpPr>
          <p:cNvPr id="173" name="Google Shape;173;p32">
            <a:hlinkClick action="ppaction://hlinksldjump" r:id="rId36"/>
          </p:cNvPr>
          <p:cNvSpPr txBox="1"/>
          <p:nvPr/>
        </p:nvSpPr>
        <p:spPr>
          <a:xfrm>
            <a:off x="3058313" y="35330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7">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8">
                  <a:extLst>
                    <a:ext uri="{A12FA001-AC4F-418D-AE19-62706E023703}">
                      <ahyp:hlinkClr val="tx"/>
                    </a:ext>
                  </a:extLst>
                </a:hlinkClick>
              </a:rPr>
              <a:t>2</a:t>
            </a:r>
            <a:endParaRPr b="1" sz="1800">
              <a:solidFill>
                <a:srgbClr val="9E9E9E"/>
              </a:solidFill>
              <a:latin typeface="Hepta Slab"/>
              <a:ea typeface="Hepta Slab"/>
              <a:cs typeface="Hepta Slab"/>
              <a:sym typeface="Hepta Slab"/>
            </a:endParaRPr>
          </a:p>
        </p:txBody>
      </p:sp>
      <p:sp>
        <p:nvSpPr>
          <p:cNvPr id="174" name="Google Shape;174;p32">
            <a:hlinkClick action="ppaction://hlinksldjump" r:id="rId39"/>
          </p:cNvPr>
          <p:cNvSpPr txBox="1"/>
          <p:nvPr/>
        </p:nvSpPr>
        <p:spPr>
          <a:xfrm>
            <a:off x="3976075" y="35330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0">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1">
                  <a:extLst>
                    <a:ext uri="{A12FA001-AC4F-418D-AE19-62706E023703}">
                      <ahyp:hlinkClr val="tx"/>
                    </a:ext>
                  </a:extLst>
                </a:hlinkClick>
              </a:rPr>
              <a:t>3</a:t>
            </a:r>
            <a:endParaRPr b="1" sz="1800">
              <a:solidFill>
                <a:srgbClr val="9E9E9E"/>
              </a:solidFill>
              <a:latin typeface="Hepta Slab"/>
              <a:ea typeface="Hepta Slab"/>
              <a:cs typeface="Hepta Slab"/>
              <a:sym typeface="Hepta Slab"/>
            </a:endParaRPr>
          </a:p>
        </p:txBody>
      </p:sp>
      <p:sp>
        <p:nvSpPr>
          <p:cNvPr id="175" name="Google Shape;175;p32">
            <a:hlinkClick action="ppaction://hlinksldjump" r:id="rId42"/>
          </p:cNvPr>
          <p:cNvSpPr txBox="1"/>
          <p:nvPr/>
        </p:nvSpPr>
        <p:spPr>
          <a:xfrm>
            <a:off x="4893825" y="34870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3">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4">
                  <a:extLst>
                    <a:ext uri="{A12FA001-AC4F-418D-AE19-62706E023703}">
                      <ahyp:hlinkClr val="tx"/>
                    </a:ext>
                  </a:extLst>
                </a:hlinkClick>
              </a:rPr>
              <a:t>4</a:t>
            </a:r>
            <a:endParaRPr b="1" sz="1800">
              <a:solidFill>
                <a:srgbClr val="9E9E9E"/>
              </a:solidFill>
              <a:latin typeface="Hepta Slab"/>
              <a:ea typeface="Hepta Slab"/>
              <a:cs typeface="Hepta Slab"/>
              <a:sym typeface="Hepta Slab"/>
            </a:endParaRPr>
          </a:p>
        </p:txBody>
      </p:sp>
      <p:sp>
        <p:nvSpPr>
          <p:cNvPr id="176" name="Google Shape;176;p32">
            <a:hlinkClick action="ppaction://hlinksldjump" r:id="rId45"/>
          </p:cNvPr>
          <p:cNvSpPr txBox="1"/>
          <p:nvPr/>
        </p:nvSpPr>
        <p:spPr>
          <a:xfrm>
            <a:off x="5797650" y="34870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6">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7">
                  <a:extLst>
                    <a:ext uri="{A12FA001-AC4F-418D-AE19-62706E023703}">
                      <ahyp:hlinkClr val="tx"/>
                    </a:ext>
                  </a:extLst>
                </a:hlinkClick>
              </a:rPr>
              <a:t>5</a:t>
            </a:r>
            <a:endParaRPr b="1" sz="1800">
              <a:solidFill>
                <a:srgbClr val="9E9E9E"/>
              </a:solidFill>
              <a:latin typeface="Hepta Slab"/>
              <a:ea typeface="Hepta Slab"/>
              <a:cs typeface="Hepta Slab"/>
              <a:sym typeface="Hepta Slab"/>
            </a:endParaRPr>
          </a:p>
        </p:txBody>
      </p:sp>
      <p:sp>
        <p:nvSpPr>
          <p:cNvPr id="177" name="Google Shape;177;p32">
            <a:hlinkClick action="ppaction://hlinksldjump" r:id="rId48"/>
          </p:cNvPr>
          <p:cNvSpPr txBox="1"/>
          <p:nvPr/>
        </p:nvSpPr>
        <p:spPr>
          <a:xfrm>
            <a:off x="3100725" y="1213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49">
                  <a:extLst>
                    <a:ext uri="{A12FA001-AC4F-418D-AE19-62706E023703}">
                      <ahyp:hlinkClr val="tx"/>
                    </a:ext>
                  </a:extLst>
                </a:hlinkClick>
              </a:rPr>
              <a:t>Adapt 3</a:t>
            </a:r>
            <a:endParaRPr b="1" sz="1000">
              <a:solidFill>
                <a:schemeClr val="accent5"/>
              </a:solidFill>
              <a:latin typeface="Hepta Slab"/>
              <a:ea typeface="Hepta Slab"/>
              <a:cs typeface="Hepta Slab"/>
              <a:sym typeface="Hepta Slab"/>
            </a:endParaRPr>
          </a:p>
        </p:txBody>
      </p:sp>
      <p:sp>
        <p:nvSpPr>
          <p:cNvPr id="178" name="Google Shape;178;p32">
            <a:hlinkClick action="ppaction://hlinksldjump" r:id="rId50"/>
          </p:cNvPr>
          <p:cNvSpPr txBox="1"/>
          <p:nvPr/>
        </p:nvSpPr>
        <p:spPr>
          <a:xfrm>
            <a:off x="2209013" y="1213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51">
                  <a:extLst>
                    <a:ext uri="{A12FA001-AC4F-418D-AE19-62706E023703}">
                      <ahyp:hlinkClr val="tx"/>
                    </a:ext>
                  </a:extLst>
                </a:hlinkClick>
              </a:rPr>
              <a:t>Adapt 2</a:t>
            </a:r>
            <a:endParaRPr b="1" sz="1000">
              <a:solidFill>
                <a:schemeClr val="accent5"/>
              </a:solidFill>
              <a:latin typeface="Hepta Slab"/>
              <a:ea typeface="Hepta Slab"/>
              <a:cs typeface="Hepta Slab"/>
              <a:sym typeface="Hepta Slab"/>
            </a:endParaRPr>
          </a:p>
        </p:txBody>
      </p:sp>
      <p:sp>
        <p:nvSpPr>
          <p:cNvPr id="179" name="Google Shape;179;p32">
            <a:hlinkClick action="ppaction://hlinksldjump" r:id="rId52"/>
          </p:cNvPr>
          <p:cNvSpPr txBox="1"/>
          <p:nvPr/>
        </p:nvSpPr>
        <p:spPr>
          <a:xfrm>
            <a:off x="1341475" y="1213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53">
                  <a:extLst>
                    <a:ext uri="{A12FA001-AC4F-418D-AE19-62706E023703}">
                      <ahyp:hlinkClr val="tx"/>
                    </a:ext>
                  </a:extLst>
                </a:hlinkClick>
              </a:rPr>
              <a:t>Adapt 1</a:t>
            </a:r>
            <a:endParaRPr b="1" sz="1000">
              <a:solidFill>
                <a:schemeClr val="accent5"/>
              </a:solidFill>
              <a:latin typeface="Hepta Slab"/>
              <a:ea typeface="Hepta Slab"/>
              <a:cs typeface="Hepta Slab"/>
              <a:sym typeface="Hepta Slab"/>
            </a:endParaRPr>
          </a:p>
        </p:txBody>
      </p:sp>
      <p:pic>
        <p:nvPicPr>
          <p:cNvPr id="180" name="Google Shape;180;p32">
            <a:hlinkClick r:id="rId54"/>
          </p:cNvPr>
          <p:cNvPicPr preferRelativeResize="0"/>
          <p:nvPr/>
        </p:nvPicPr>
        <p:blipFill>
          <a:blip r:embed="rId55">
            <a:alphaModFix/>
          </a:blip>
          <a:stretch>
            <a:fillRect/>
          </a:stretch>
        </p:blipFill>
        <p:spPr>
          <a:xfrm>
            <a:off x="8015887" y="2440463"/>
            <a:ext cx="580025" cy="564587"/>
          </a:xfrm>
          <a:prstGeom prst="rect">
            <a:avLst/>
          </a:prstGeom>
          <a:noFill/>
          <a:ln cap="flat" cmpd="sng" w="28575">
            <a:solidFill>
              <a:srgbClr val="59595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84" name="Shape 184"/>
        <p:cNvGrpSpPr/>
        <p:nvPr/>
      </p:nvGrpSpPr>
      <p:grpSpPr>
        <a:xfrm>
          <a:off x="0" y="0"/>
          <a:ext cx="0" cy="0"/>
          <a:chOff x="0" y="0"/>
          <a:chExt cx="0" cy="0"/>
        </a:xfrm>
      </p:grpSpPr>
      <p:sp>
        <p:nvSpPr>
          <p:cNvPr id="185" name="Google Shape;185;p33"/>
          <p:cNvSpPr txBox="1"/>
          <p:nvPr>
            <p:ph type="ctrTitle"/>
          </p:nvPr>
        </p:nvSpPr>
        <p:spPr>
          <a:xfrm>
            <a:off x="2112400" y="1634250"/>
            <a:ext cx="53889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Arrays and Rectangles</a:t>
            </a:r>
            <a:endParaRPr sz="4400">
              <a:latin typeface="Hepta Slab"/>
              <a:ea typeface="Hepta Slab"/>
              <a:cs typeface="Hepta Slab"/>
              <a:sym typeface="Hepta Slab"/>
            </a:endParaRPr>
          </a:p>
        </p:txBody>
      </p:sp>
      <p:sp>
        <p:nvSpPr>
          <p:cNvPr id="186" name="Google Shape;186;p33"/>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arrays and rectangles using tiles.</a:t>
            </a:r>
            <a:endParaRPr>
              <a:latin typeface="Quicksand"/>
              <a:ea typeface="Quicksand"/>
              <a:cs typeface="Quicksand"/>
              <a:sym typeface="Quicksand"/>
            </a:endParaRPr>
          </a:p>
        </p:txBody>
      </p:sp>
      <p:sp>
        <p:nvSpPr>
          <p:cNvPr id="187" name="Google Shape;187;p33"/>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2.OA.C.4, 2.G.A.2</a:t>
            </a:r>
            <a:endParaRPr sz="1100">
              <a:latin typeface="Quicksand"/>
              <a:ea typeface="Quicksand"/>
              <a:cs typeface="Quicksand"/>
              <a:sym typeface="Quicksand"/>
            </a:endParaRPr>
          </a:p>
        </p:txBody>
      </p:sp>
      <p:sp>
        <p:nvSpPr>
          <p:cNvPr id="189" name="Google Shape;189;p33"/>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95" name="Google Shape;195;p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6" name="Google Shape;196;p34"/>
          <p:cNvSpPr txBox="1"/>
          <p:nvPr>
            <p:ph type="ctrTitle"/>
          </p:nvPr>
        </p:nvSpPr>
        <p:spPr>
          <a:xfrm>
            <a:off x="457200" y="488676"/>
            <a:ext cx="7772400" cy="122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Which One Doesn’t Belong: </a:t>
            </a:r>
            <a:endParaRPr sz="26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600">
                <a:solidFill>
                  <a:srgbClr val="666666"/>
                </a:solidFill>
                <a:latin typeface="Hepta Slab"/>
                <a:ea typeface="Hepta Slab"/>
                <a:cs typeface="Hepta Slab"/>
                <a:sym typeface="Hepta Slab"/>
              </a:rPr>
              <a:t>All Kinds of Arrays</a:t>
            </a:r>
            <a:endParaRPr b="0" sz="2600">
              <a:solidFill>
                <a:srgbClr val="666666"/>
              </a:solidFill>
              <a:latin typeface="Hepta Slab"/>
              <a:ea typeface="Hepta Slab"/>
              <a:cs typeface="Hepta Slab"/>
              <a:sym typeface="Hepta Slab"/>
            </a:endParaRPr>
          </a:p>
          <a:p>
            <a:pPr indent="0" lvl="0" marL="0" rtl="0" algn="l">
              <a:spcBef>
                <a:spcPts val="0"/>
              </a:spcBef>
              <a:spcAft>
                <a:spcPts val="0"/>
              </a:spcAft>
              <a:buNone/>
            </a:pPr>
            <a:r>
              <a:t/>
            </a:r>
            <a:endParaRPr b="0" sz="2700">
              <a:solidFill>
                <a:srgbClr val="666666"/>
              </a:solidFill>
              <a:latin typeface="Hepta Slab"/>
              <a:ea typeface="Hepta Slab"/>
              <a:cs typeface="Hepta Slab"/>
              <a:sym typeface="Hepta Slab"/>
            </a:endParaRPr>
          </a:p>
        </p:txBody>
      </p:sp>
      <p:pic>
        <p:nvPicPr>
          <p:cNvPr id="197" name="Google Shape;197;p34"/>
          <p:cNvPicPr preferRelativeResize="0"/>
          <p:nvPr/>
        </p:nvPicPr>
        <p:blipFill>
          <a:blip r:embed="rId3">
            <a:alphaModFix/>
          </a:blip>
          <a:stretch>
            <a:fillRect/>
          </a:stretch>
        </p:blipFill>
        <p:spPr>
          <a:xfrm>
            <a:off x="2515524" y="1335650"/>
            <a:ext cx="3777376" cy="346259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5"/>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Using Tiles to Make Arrays</a:t>
            </a:r>
            <a:endParaRPr b="0" sz="3000">
              <a:solidFill>
                <a:srgbClr val="666666"/>
              </a:solidFill>
              <a:latin typeface="Hepta Slab"/>
              <a:ea typeface="Hepta Slab"/>
              <a:cs typeface="Hepta Slab"/>
              <a:sym typeface="Hepta Slab"/>
            </a:endParaRPr>
          </a:p>
        </p:txBody>
      </p:sp>
      <p:sp>
        <p:nvSpPr>
          <p:cNvPr id="203" name="Google Shape;203;p35"/>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04" name="Google Shape;204;p35"/>
          <p:cNvSpPr txBox="1"/>
          <p:nvPr/>
        </p:nvSpPr>
        <p:spPr>
          <a:xfrm>
            <a:off x="780450" y="1587525"/>
            <a:ext cx="34095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Choose a number of tiles.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12 15 16 18 20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Arrange all the tiles in an array.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Then push them together to make a rectangle. </a:t>
            </a:r>
            <a:endParaRPr sz="1700">
              <a:latin typeface="Quicksand"/>
              <a:ea typeface="Quicksand"/>
              <a:cs typeface="Quicksand"/>
              <a:sym typeface="Quicksand"/>
            </a:endParaRPr>
          </a:p>
        </p:txBody>
      </p:sp>
      <p:sp>
        <p:nvSpPr>
          <p:cNvPr id="205" name="Google Shape;205;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206" name="Google Shape;206;p35"/>
          <p:cNvPicPr preferRelativeResize="0"/>
          <p:nvPr/>
        </p:nvPicPr>
        <p:blipFill>
          <a:blip r:embed="rId3">
            <a:alphaModFix/>
          </a:blip>
          <a:stretch>
            <a:fillRect/>
          </a:stretch>
        </p:blipFill>
        <p:spPr>
          <a:xfrm>
            <a:off x="4978175" y="1108750"/>
            <a:ext cx="2640550" cy="2443175"/>
          </a:xfrm>
          <a:prstGeom prst="rect">
            <a:avLst/>
          </a:prstGeom>
          <a:noFill/>
          <a:ln cap="flat" cmpd="sng" w="19050">
            <a:solidFill>
              <a:schemeClr val="dk2"/>
            </a:solidFill>
            <a:prstDash val="solid"/>
            <a:round/>
            <a:headEnd len="sm" w="sm" type="none"/>
            <a:tailEnd len="sm" w="sm" type="none"/>
          </a:ln>
        </p:spPr>
      </p:pic>
      <p:pic>
        <p:nvPicPr>
          <p:cNvPr id="207" name="Google Shape;207;p35"/>
          <p:cNvPicPr preferRelativeResize="0"/>
          <p:nvPr/>
        </p:nvPicPr>
        <p:blipFill>
          <a:blip r:embed="rId4">
            <a:alphaModFix/>
          </a:blip>
          <a:stretch>
            <a:fillRect/>
          </a:stretch>
        </p:blipFill>
        <p:spPr>
          <a:xfrm>
            <a:off x="3902850" y="3712650"/>
            <a:ext cx="4899175" cy="1140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6"/>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Using Tiles to Make Arrays</a:t>
            </a:r>
            <a:endParaRPr b="0" sz="3000">
              <a:solidFill>
                <a:srgbClr val="666666"/>
              </a:solidFill>
              <a:latin typeface="Hepta Slab"/>
              <a:ea typeface="Hepta Slab"/>
              <a:cs typeface="Hepta Slab"/>
              <a:sym typeface="Hepta Slab"/>
            </a:endParaRPr>
          </a:p>
        </p:txBody>
      </p:sp>
      <p:sp>
        <p:nvSpPr>
          <p:cNvPr id="213" name="Google Shape;213;p36"/>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14" name="Google Shape;214;p36"/>
          <p:cNvSpPr txBox="1"/>
          <p:nvPr/>
        </p:nvSpPr>
        <p:spPr>
          <a:xfrm>
            <a:off x="780450" y="1587525"/>
            <a:ext cx="34095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Choose a number of tiles.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12 15 16 18 20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Arrange all the tiles in an array.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Then push them together to make a rectangle. </a:t>
            </a:r>
            <a:endParaRPr sz="1700">
              <a:latin typeface="Quicksand"/>
              <a:ea typeface="Quicksand"/>
              <a:cs typeface="Quicksand"/>
              <a:sym typeface="Quicksand"/>
            </a:endParaRPr>
          </a:p>
        </p:txBody>
      </p:sp>
      <p:sp>
        <p:nvSpPr>
          <p:cNvPr id="215" name="Google Shape;215;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216" name="Google Shape;216;p36"/>
          <p:cNvPicPr preferRelativeResize="0"/>
          <p:nvPr/>
        </p:nvPicPr>
        <p:blipFill>
          <a:blip r:embed="rId3">
            <a:alphaModFix/>
          </a:blip>
          <a:stretch>
            <a:fillRect/>
          </a:stretch>
        </p:blipFill>
        <p:spPr>
          <a:xfrm>
            <a:off x="4885275" y="1153398"/>
            <a:ext cx="2638215" cy="2292553"/>
          </a:xfrm>
          <a:prstGeom prst="rect">
            <a:avLst/>
          </a:prstGeom>
          <a:noFill/>
          <a:ln cap="flat" cmpd="sng" w="19050">
            <a:solidFill>
              <a:schemeClr val="dk2"/>
            </a:solidFill>
            <a:prstDash val="solid"/>
            <a:round/>
            <a:headEnd len="sm" w="sm" type="none"/>
            <a:tailEnd len="sm" w="sm" type="none"/>
          </a:ln>
        </p:spPr>
      </p:pic>
      <p:pic>
        <p:nvPicPr>
          <p:cNvPr id="217" name="Google Shape;217;p36"/>
          <p:cNvPicPr preferRelativeResize="0"/>
          <p:nvPr/>
        </p:nvPicPr>
        <p:blipFill>
          <a:blip r:embed="rId4">
            <a:alphaModFix/>
          </a:blip>
          <a:stretch>
            <a:fillRect/>
          </a:stretch>
        </p:blipFill>
        <p:spPr>
          <a:xfrm>
            <a:off x="4252921" y="3670946"/>
            <a:ext cx="4391974" cy="1041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7"/>
          <p:cNvSpPr txBox="1"/>
          <p:nvPr>
            <p:ph type="ctrTitle"/>
          </p:nvPr>
        </p:nvSpPr>
        <p:spPr>
          <a:xfrm>
            <a:off x="685800" y="564953"/>
            <a:ext cx="77724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666666"/>
                </a:solidFill>
                <a:latin typeface="Hepta Slab"/>
                <a:ea typeface="Hepta Slab"/>
                <a:cs typeface="Hepta Slab"/>
                <a:sym typeface="Hepta Slab"/>
              </a:rPr>
              <a:t>Partitioning Rectangles to Make Equal-Sized Squares</a:t>
            </a:r>
            <a:endParaRPr b="0" sz="2100">
              <a:solidFill>
                <a:srgbClr val="666666"/>
              </a:solidFill>
              <a:latin typeface="Hepta Slab"/>
              <a:ea typeface="Hepta Slab"/>
              <a:cs typeface="Hepta Slab"/>
              <a:sym typeface="Hepta Slab"/>
            </a:endParaRPr>
          </a:p>
        </p:txBody>
      </p:sp>
      <p:sp>
        <p:nvSpPr>
          <p:cNvPr id="223" name="Google Shape;223;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224" name="Google Shape;224;p37"/>
          <p:cNvPicPr preferRelativeResize="0"/>
          <p:nvPr/>
        </p:nvPicPr>
        <p:blipFill>
          <a:blip r:embed="rId3">
            <a:alphaModFix/>
          </a:blip>
          <a:stretch>
            <a:fillRect/>
          </a:stretch>
        </p:blipFill>
        <p:spPr>
          <a:xfrm>
            <a:off x="492925" y="1733525"/>
            <a:ext cx="4175826" cy="2345096"/>
          </a:xfrm>
          <a:prstGeom prst="rect">
            <a:avLst/>
          </a:prstGeom>
          <a:noFill/>
          <a:ln cap="flat" cmpd="sng" w="19050">
            <a:solidFill>
              <a:schemeClr val="dk2"/>
            </a:solidFill>
            <a:prstDash val="solid"/>
            <a:round/>
            <a:headEnd len="sm" w="sm" type="none"/>
            <a:tailEnd len="sm" w="sm" type="none"/>
          </a:ln>
        </p:spPr>
      </p:pic>
      <p:pic>
        <p:nvPicPr>
          <p:cNvPr id="225" name="Google Shape;225;p37"/>
          <p:cNvPicPr preferRelativeResize="0"/>
          <p:nvPr/>
        </p:nvPicPr>
        <p:blipFill>
          <a:blip r:embed="rId4">
            <a:alphaModFix/>
          </a:blip>
          <a:stretch>
            <a:fillRect/>
          </a:stretch>
        </p:blipFill>
        <p:spPr>
          <a:xfrm>
            <a:off x="4861625" y="2046176"/>
            <a:ext cx="3626101" cy="1397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8"/>
          <p:cNvSpPr txBox="1"/>
          <p:nvPr>
            <p:ph type="ctrTitle"/>
          </p:nvPr>
        </p:nvSpPr>
        <p:spPr>
          <a:xfrm>
            <a:off x="685800" y="564953"/>
            <a:ext cx="77724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666666"/>
                </a:solidFill>
                <a:latin typeface="Hepta Slab"/>
                <a:ea typeface="Hepta Slab"/>
                <a:cs typeface="Hepta Slab"/>
                <a:sym typeface="Hepta Slab"/>
              </a:rPr>
              <a:t>Partitioning Rectangles to Make Equal-Sized Squares</a:t>
            </a:r>
            <a:endParaRPr b="0" sz="2100">
              <a:solidFill>
                <a:srgbClr val="666666"/>
              </a:solidFill>
              <a:latin typeface="Hepta Slab"/>
              <a:ea typeface="Hepta Slab"/>
              <a:cs typeface="Hepta Slab"/>
              <a:sym typeface="Hepta Slab"/>
            </a:endParaRPr>
          </a:p>
        </p:txBody>
      </p:sp>
      <p:sp>
        <p:nvSpPr>
          <p:cNvPr id="231" name="Google Shape;231;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232" name="Google Shape;232;p38"/>
          <p:cNvPicPr preferRelativeResize="0"/>
          <p:nvPr/>
        </p:nvPicPr>
        <p:blipFill>
          <a:blip r:embed="rId3">
            <a:alphaModFix/>
          </a:blip>
          <a:stretch>
            <a:fillRect/>
          </a:stretch>
        </p:blipFill>
        <p:spPr>
          <a:xfrm>
            <a:off x="516725" y="1505475"/>
            <a:ext cx="4090825" cy="2549800"/>
          </a:xfrm>
          <a:prstGeom prst="rect">
            <a:avLst/>
          </a:prstGeom>
          <a:noFill/>
          <a:ln cap="flat" cmpd="sng" w="19050">
            <a:solidFill>
              <a:schemeClr val="dk2"/>
            </a:solidFill>
            <a:prstDash val="solid"/>
            <a:round/>
            <a:headEnd len="sm" w="sm" type="none"/>
            <a:tailEnd len="sm" w="sm" type="none"/>
          </a:ln>
        </p:spPr>
      </p:pic>
      <p:pic>
        <p:nvPicPr>
          <p:cNvPr id="233" name="Google Shape;233;p38"/>
          <p:cNvPicPr preferRelativeResize="0"/>
          <p:nvPr/>
        </p:nvPicPr>
        <p:blipFill>
          <a:blip r:embed="rId4">
            <a:alphaModFix/>
          </a:blip>
          <a:stretch>
            <a:fillRect/>
          </a:stretch>
        </p:blipFill>
        <p:spPr>
          <a:xfrm>
            <a:off x="4707700" y="1900823"/>
            <a:ext cx="4208625" cy="1656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9"/>
          <p:cNvSpPr txBox="1"/>
          <p:nvPr>
            <p:ph type="ctrTitle"/>
          </p:nvPr>
        </p:nvSpPr>
        <p:spPr>
          <a:xfrm>
            <a:off x="685800" y="564953"/>
            <a:ext cx="77724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666666"/>
                </a:solidFill>
                <a:latin typeface="Hepta Slab"/>
                <a:ea typeface="Hepta Slab"/>
                <a:cs typeface="Hepta Slab"/>
                <a:sym typeface="Hepta Slab"/>
              </a:rPr>
              <a:t>Partitioning Rectangles to Make Equal-Sized Squares</a:t>
            </a:r>
            <a:endParaRPr b="0" sz="2100">
              <a:solidFill>
                <a:srgbClr val="666666"/>
              </a:solidFill>
              <a:latin typeface="Hepta Slab"/>
              <a:ea typeface="Hepta Slab"/>
              <a:cs typeface="Hepta Slab"/>
              <a:sym typeface="Hepta Slab"/>
            </a:endParaRPr>
          </a:p>
        </p:txBody>
      </p:sp>
      <p:sp>
        <p:nvSpPr>
          <p:cNvPr id="239" name="Google Shape;239;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240" name="Google Shape;240;p39"/>
          <p:cNvPicPr preferRelativeResize="0"/>
          <p:nvPr/>
        </p:nvPicPr>
        <p:blipFill>
          <a:blip r:embed="rId3">
            <a:alphaModFix/>
          </a:blip>
          <a:stretch>
            <a:fillRect/>
          </a:stretch>
        </p:blipFill>
        <p:spPr>
          <a:xfrm>
            <a:off x="531025" y="1615325"/>
            <a:ext cx="3599026" cy="2304200"/>
          </a:xfrm>
          <a:prstGeom prst="rect">
            <a:avLst/>
          </a:prstGeom>
          <a:noFill/>
          <a:ln cap="flat" cmpd="sng" w="19050">
            <a:solidFill>
              <a:schemeClr val="dk2"/>
            </a:solidFill>
            <a:prstDash val="solid"/>
            <a:round/>
            <a:headEnd len="sm" w="sm" type="none"/>
            <a:tailEnd len="sm" w="sm" type="none"/>
          </a:ln>
        </p:spPr>
      </p:pic>
      <p:pic>
        <p:nvPicPr>
          <p:cNvPr id="241" name="Google Shape;241;p39"/>
          <p:cNvPicPr preferRelativeResize="0"/>
          <p:nvPr/>
        </p:nvPicPr>
        <p:blipFill>
          <a:blip r:embed="rId4">
            <a:alphaModFix/>
          </a:blip>
          <a:stretch>
            <a:fillRect/>
          </a:stretch>
        </p:blipFill>
        <p:spPr>
          <a:xfrm>
            <a:off x="4417221" y="2047621"/>
            <a:ext cx="4349099" cy="1114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0"/>
          <p:cNvSpPr txBox="1"/>
          <p:nvPr>
            <p:ph type="ctrTitle"/>
          </p:nvPr>
        </p:nvSpPr>
        <p:spPr>
          <a:xfrm>
            <a:off x="685800" y="406091"/>
            <a:ext cx="7772400" cy="6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2"/>
                </a:solidFill>
                <a:latin typeface="Hepta Slab"/>
                <a:ea typeface="Hepta Slab"/>
                <a:cs typeface="Hepta Slab"/>
                <a:sym typeface="Hepta Slab"/>
              </a:rPr>
              <a:t>Let’s Put it All Together</a:t>
            </a:r>
            <a:endParaRPr b="0" sz="3000">
              <a:solidFill>
                <a:schemeClr val="accent2"/>
              </a:solidFill>
              <a:latin typeface="Hepta Slab"/>
              <a:ea typeface="Hepta Slab"/>
              <a:cs typeface="Hepta Slab"/>
              <a:sym typeface="Hepta Slab"/>
            </a:endParaRPr>
          </a:p>
        </p:txBody>
      </p:sp>
      <p:sp>
        <p:nvSpPr>
          <p:cNvPr id="247" name="Google Shape;247;p40"/>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48" name="Google Shape;248;p40"/>
          <p:cNvSpPr txBox="1"/>
          <p:nvPr/>
        </p:nvSpPr>
        <p:spPr>
          <a:xfrm>
            <a:off x="5698075" y="1997750"/>
            <a:ext cx="16059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would you describe this rectangle?</a:t>
            </a:r>
            <a:endParaRPr b="1" sz="1200">
              <a:latin typeface="Quicksand"/>
              <a:ea typeface="Quicksand"/>
              <a:cs typeface="Quicksand"/>
              <a:sym typeface="Quicksand"/>
            </a:endParaRPr>
          </a:p>
        </p:txBody>
      </p:sp>
      <p:sp>
        <p:nvSpPr>
          <p:cNvPr id="249" name="Google Shape;249;p40"/>
          <p:cNvSpPr/>
          <p:nvPr/>
        </p:nvSpPr>
        <p:spPr>
          <a:xfrm>
            <a:off x="5698075" y="1654324"/>
            <a:ext cx="1605919" cy="15367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40"/>
          <p:cNvSpPr txBox="1"/>
          <p:nvPr/>
        </p:nvSpPr>
        <p:spPr>
          <a:xfrm>
            <a:off x="1313425" y="869050"/>
            <a:ext cx="63108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you learned that we can partition a rectangle into equal-sized squares</a:t>
            </a:r>
            <a:endParaRPr sz="1700">
              <a:latin typeface="Quicksand"/>
              <a:ea typeface="Quicksand"/>
              <a:cs typeface="Quicksand"/>
              <a:sym typeface="Quicksand"/>
            </a:endParaRPr>
          </a:p>
        </p:txBody>
      </p:sp>
      <p:pic>
        <p:nvPicPr>
          <p:cNvPr id="251" name="Google Shape;251;p40"/>
          <p:cNvPicPr preferRelativeResize="0"/>
          <p:nvPr/>
        </p:nvPicPr>
        <p:blipFill>
          <a:blip r:embed="rId3">
            <a:alphaModFix/>
          </a:blip>
          <a:stretch>
            <a:fillRect/>
          </a:stretch>
        </p:blipFill>
        <p:spPr>
          <a:xfrm>
            <a:off x="3581900" y="2718100"/>
            <a:ext cx="2085975" cy="1857375"/>
          </a:xfrm>
          <a:prstGeom prst="rect">
            <a:avLst/>
          </a:prstGeom>
          <a:noFill/>
          <a:ln>
            <a:noFill/>
          </a:ln>
        </p:spPr>
      </p:pic>
      <p:sp>
        <p:nvSpPr>
          <p:cNvPr id="252" name="Google Shape;252;p40"/>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253" name="Google Shape;253;p40"/>
          <p:cNvPicPr preferRelativeResize="0"/>
          <p:nvPr/>
        </p:nvPicPr>
        <p:blipFill>
          <a:blip r:embed="rId4">
            <a:alphaModFix/>
          </a:blip>
          <a:stretch>
            <a:fillRect/>
          </a:stretch>
        </p:blipFill>
        <p:spPr>
          <a:xfrm>
            <a:off x="1538275" y="1584074"/>
            <a:ext cx="1605925" cy="1227250"/>
          </a:xfrm>
          <a:prstGeom prst="rect">
            <a:avLst/>
          </a:prstGeom>
          <a:noFill/>
          <a:ln>
            <a:noFill/>
          </a:ln>
        </p:spPr>
      </p:pic>
      <p:sp>
        <p:nvSpPr>
          <p:cNvPr id="254" name="Google Shape;254;p40"/>
          <p:cNvSpPr txBox="1"/>
          <p:nvPr/>
        </p:nvSpPr>
        <p:spPr>
          <a:xfrm>
            <a:off x="6772013" y="3191125"/>
            <a:ext cx="16059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is the total number of equal-sized squares inside the rectangle?</a:t>
            </a:r>
            <a:endParaRPr b="1" sz="1000">
              <a:latin typeface="Quicksand"/>
              <a:ea typeface="Quicksand"/>
              <a:cs typeface="Quicksand"/>
              <a:sym typeface="Quicksand"/>
            </a:endParaRPr>
          </a:p>
        </p:txBody>
      </p:sp>
      <p:sp>
        <p:nvSpPr>
          <p:cNvPr id="255" name="Google Shape;255;p40"/>
          <p:cNvSpPr/>
          <p:nvPr/>
        </p:nvSpPr>
        <p:spPr>
          <a:xfrm>
            <a:off x="6772000" y="2992324"/>
            <a:ext cx="1605919" cy="15367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59" name="Shape 259"/>
        <p:cNvGrpSpPr/>
        <p:nvPr/>
      </p:nvGrpSpPr>
      <p:grpSpPr>
        <a:xfrm>
          <a:off x="0" y="0"/>
          <a:ext cx="0" cy="0"/>
          <a:chOff x="0" y="0"/>
          <a:chExt cx="0" cy="0"/>
        </a:xfrm>
      </p:grpSpPr>
      <p:sp>
        <p:nvSpPr>
          <p:cNvPr id="260" name="Google Shape;260;p41"/>
          <p:cNvSpPr txBox="1"/>
          <p:nvPr>
            <p:ph type="ctrTitle"/>
          </p:nvPr>
        </p:nvSpPr>
        <p:spPr>
          <a:xfrm>
            <a:off x="554800" y="1091050"/>
            <a:ext cx="7894500" cy="211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Partitioning Rectangles </a:t>
            </a:r>
            <a:endParaRPr sz="3800">
              <a:latin typeface="Hepta Slab"/>
              <a:ea typeface="Hepta Slab"/>
              <a:cs typeface="Hepta Slab"/>
              <a:sym typeface="Hepta Slab"/>
            </a:endParaRPr>
          </a:p>
          <a:p>
            <a:pPr indent="0" lvl="0" marL="0" rtl="0" algn="ctr">
              <a:spcBef>
                <a:spcPts val="0"/>
              </a:spcBef>
              <a:spcAft>
                <a:spcPts val="0"/>
              </a:spcAft>
              <a:buNone/>
            </a:pPr>
            <a:r>
              <a:rPr lang="en" sz="3800">
                <a:latin typeface="Hepta Slab"/>
                <a:ea typeface="Hepta Slab"/>
                <a:cs typeface="Hepta Slab"/>
                <a:sym typeface="Hepta Slab"/>
              </a:rPr>
              <a:t>into Squares</a:t>
            </a:r>
            <a:endParaRPr sz="3800">
              <a:latin typeface="Hepta Slab"/>
              <a:ea typeface="Hepta Slab"/>
              <a:cs typeface="Hepta Slab"/>
              <a:sym typeface="Hepta Slab"/>
            </a:endParaRPr>
          </a:p>
        </p:txBody>
      </p:sp>
      <p:sp>
        <p:nvSpPr>
          <p:cNvPr id="261" name="Google Shape;261;p41"/>
          <p:cNvSpPr txBox="1"/>
          <p:nvPr/>
        </p:nvSpPr>
        <p:spPr>
          <a:xfrm>
            <a:off x="2698200" y="32068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partition rectangles into squares.</a:t>
            </a:r>
            <a:endParaRPr>
              <a:latin typeface="Quicksand"/>
              <a:ea typeface="Quicksand"/>
              <a:cs typeface="Quicksand"/>
              <a:sym typeface="Quicksand"/>
            </a:endParaRPr>
          </a:p>
        </p:txBody>
      </p:sp>
      <p:sp>
        <p:nvSpPr>
          <p:cNvPr id="262" name="Google Shape;262;p41"/>
          <p:cNvSpPr/>
          <p:nvPr/>
        </p:nvSpPr>
        <p:spPr>
          <a:xfrm>
            <a:off x="2311027" y="336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4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2.OA.C.4, 2.G.A.2</a:t>
            </a:r>
            <a:endParaRPr sz="1100">
              <a:latin typeface="Quicksand"/>
              <a:ea typeface="Quicksand"/>
              <a:cs typeface="Quicksand"/>
              <a:sym typeface="Quicksand"/>
            </a:endParaRPr>
          </a:p>
        </p:txBody>
      </p:sp>
      <p:sp>
        <p:nvSpPr>
          <p:cNvPr id="264" name="Google Shape;264;p41"/>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2"/>
          <p:cNvSpPr txBox="1"/>
          <p:nvPr>
            <p:ph type="ctrTitle"/>
          </p:nvPr>
        </p:nvSpPr>
        <p:spPr>
          <a:xfrm>
            <a:off x="685800" y="427667"/>
            <a:ext cx="7772400" cy="73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Estimation Exploration: Fill It Up</a:t>
            </a:r>
            <a:endParaRPr b="0" sz="3000">
              <a:solidFill>
                <a:srgbClr val="595959"/>
              </a:solidFill>
              <a:latin typeface="Hepta Slab"/>
              <a:ea typeface="Hepta Slab"/>
              <a:cs typeface="Hepta Slab"/>
              <a:sym typeface="Hepta Slab"/>
            </a:endParaRPr>
          </a:p>
        </p:txBody>
      </p:sp>
      <p:sp>
        <p:nvSpPr>
          <p:cNvPr id="270" name="Google Shape;270;p4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71" name="Google Shape;271;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72" name="Google Shape;272;p42"/>
          <p:cNvSpPr txBox="1"/>
          <p:nvPr/>
        </p:nvSpPr>
        <p:spPr>
          <a:xfrm>
            <a:off x="1879750" y="1262050"/>
            <a:ext cx="57366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ivvic"/>
                <a:ea typeface="Livvic"/>
                <a:cs typeface="Livvic"/>
                <a:sym typeface="Livvic"/>
              </a:rPr>
              <a:t>How many little squares would fill the rectangle? </a:t>
            </a:r>
            <a:endParaRPr sz="1800">
              <a:latin typeface="Livvic"/>
              <a:ea typeface="Livvic"/>
              <a:cs typeface="Livvic"/>
              <a:sym typeface="Livvic"/>
            </a:endParaRPr>
          </a:p>
        </p:txBody>
      </p:sp>
      <p:pic>
        <p:nvPicPr>
          <p:cNvPr id="273" name="Google Shape;273;p42"/>
          <p:cNvPicPr preferRelativeResize="0"/>
          <p:nvPr/>
        </p:nvPicPr>
        <p:blipFill>
          <a:blip r:embed="rId3">
            <a:alphaModFix/>
          </a:blip>
          <a:stretch>
            <a:fillRect/>
          </a:stretch>
        </p:blipFill>
        <p:spPr>
          <a:xfrm>
            <a:off x="3531375" y="2000250"/>
            <a:ext cx="1695450" cy="1143000"/>
          </a:xfrm>
          <a:prstGeom prst="rect">
            <a:avLst/>
          </a:prstGeom>
          <a:noFill/>
          <a:ln>
            <a:noFill/>
          </a:ln>
        </p:spPr>
      </p:pic>
      <p:pic>
        <p:nvPicPr>
          <p:cNvPr id="274" name="Google Shape;274;p42"/>
          <p:cNvPicPr preferRelativeResize="0"/>
          <p:nvPr/>
        </p:nvPicPr>
        <p:blipFill>
          <a:blip r:embed="rId4">
            <a:alphaModFix/>
          </a:blip>
          <a:stretch>
            <a:fillRect/>
          </a:stretch>
        </p:blipFill>
        <p:spPr>
          <a:xfrm>
            <a:off x="2172000" y="3401450"/>
            <a:ext cx="4414207" cy="1232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3"/>
          <p:cNvSpPr txBox="1"/>
          <p:nvPr>
            <p:ph type="ctrTitle"/>
          </p:nvPr>
        </p:nvSpPr>
        <p:spPr>
          <a:xfrm>
            <a:off x="685800" y="13311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Squares?</a:t>
            </a:r>
            <a:endParaRPr b="0" sz="3000">
              <a:solidFill>
                <a:srgbClr val="595959"/>
              </a:solidFill>
              <a:latin typeface="Hepta Slab"/>
              <a:ea typeface="Hepta Slab"/>
              <a:cs typeface="Hepta Slab"/>
              <a:sym typeface="Hepta Slab"/>
            </a:endParaRPr>
          </a:p>
        </p:txBody>
      </p:sp>
      <p:sp>
        <p:nvSpPr>
          <p:cNvPr id="280" name="Google Shape;280;p4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81" name="Google Shape;281;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282" name="Google Shape;282;p43"/>
          <p:cNvPicPr preferRelativeResize="0"/>
          <p:nvPr/>
        </p:nvPicPr>
        <p:blipFill>
          <a:blip r:embed="rId3">
            <a:alphaModFix/>
          </a:blip>
          <a:stretch>
            <a:fillRect/>
          </a:stretch>
        </p:blipFill>
        <p:spPr>
          <a:xfrm>
            <a:off x="802450" y="1510549"/>
            <a:ext cx="3024499" cy="2437550"/>
          </a:xfrm>
          <a:prstGeom prst="rect">
            <a:avLst/>
          </a:prstGeom>
          <a:noFill/>
          <a:ln cap="flat" cmpd="sng" w="19050">
            <a:solidFill>
              <a:schemeClr val="dk2"/>
            </a:solidFill>
            <a:prstDash val="solid"/>
            <a:round/>
            <a:headEnd len="sm" w="sm" type="none"/>
            <a:tailEnd len="sm" w="sm" type="none"/>
          </a:ln>
        </p:spPr>
      </p:pic>
      <p:pic>
        <p:nvPicPr>
          <p:cNvPr id="283" name="Google Shape;283;p43"/>
          <p:cNvPicPr preferRelativeResize="0"/>
          <p:nvPr/>
        </p:nvPicPr>
        <p:blipFill>
          <a:blip r:embed="rId4">
            <a:alphaModFix/>
          </a:blip>
          <a:stretch>
            <a:fillRect/>
          </a:stretch>
        </p:blipFill>
        <p:spPr>
          <a:xfrm>
            <a:off x="4404753" y="1224918"/>
            <a:ext cx="4053457" cy="352093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4"/>
          <p:cNvSpPr txBox="1"/>
          <p:nvPr>
            <p:ph type="ctrTitle"/>
          </p:nvPr>
        </p:nvSpPr>
        <p:spPr>
          <a:xfrm>
            <a:off x="685800" y="13311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Squares?</a:t>
            </a:r>
            <a:endParaRPr b="0" sz="3000">
              <a:solidFill>
                <a:srgbClr val="595959"/>
              </a:solidFill>
              <a:latin typeface="Hepta Slab"/>
              <a:ea typeface="Hepta Slab"/>
              <a:cs typeface="Hepta Slab"/>
              <a:sym typeface="Hepta Slab"/>
            </a:endParaRPr>
          </a:p>
        </p:txBody>
      </p:sp>
      <p:sp>
        <p:nvSpPr>
          <p:cNvPr id="289" name="Google Shape;289;p44"/>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90" name="Google Shape;290;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291" name="Google Shape;291;p44"/>
          <p:cNvPicPr preferRelativeResize="0"/>
          <p:nvPr/>
        </p:nvPicPr>
        <p:blipFill>
          <a:blip r:embed="rId3">
            <a:alphaModFix/>
          </a:blip>
          <a:stretch>
            <a:fillRect/>
          </a:stretch>
        </p:blipFill>
        <p:spPr>
          <a:xfrm>
            <a:off x="2409825" y="1046318"/>
            <a:ext cx="3852867" cy="379238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5"/>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Partitioning Rectangles</a:t>
            </a:r>
            <a:endParaRPr b="0" sz="3000">
              <a:solidFill>
                <a:srgbClr val="595959"/>
              </a:solidFill>
              <a:latin typeface="Hepta Slab"/>
              <a:ea typeface="Hepta Slab"/>
              <a:cs typeface="Hepta Slab"/>
              <a:sym typeface="Hepta Slab"/>
            </a:endParaRPr>
          </a:p>
        </p:txBody>
      </p:sp>
      <p:sp>
        <p:nvSpPr>
          <p:cNvPr id="297" name="Google Shape;297;p4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98" name="Google Shape;298;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299" name="Google Shape;299;p45"/>
          <p:cNvPicPr preferRelativeResize="0"/>
          <p:nvPr/>
        </p:nvPicPr>
        <p:blipFill>
          <a:blip r:embed="rId3">
            <a:alphaModFix/>
          </a:blip>
          <a:stretch>
            <a:fillRect/>
          </a:stretch>
        </p:blipFill>
        <p:spPr>
          <a:xfrm>
            <a:off x="981075" y="1189700"/>
            <a:ext cx="6724650" cy="942975"/>
          </a:xfrm>
          <a:prstGeom prst="rect">
            <a:avLst/>
          </a:prstGeom>
          <a:noFill/>
          <a:ln cap="flat" cmpd="sng" w="19050">
            <a:solidFill>
              <a:schemeClr val="dk2"/>
            </a:solidFill>
            <a:prstDash val="solid"/>
            <a:round/>
            <a:headEnd len="sm" w="sm" type="none"/>
            <a:tailEnd len="sm" w="sm" type="none"/>
          </a:ln>
        </p:spPr>
      </p:pic>
      <p:pic>
        <p:nvPicPr>
          <p:cNvPr id="300" name="Google Shape;300;p45"/>
          <p:cNvPicPr preferRelativeResize="0"/>
          <p:nvPr/>
        </p:nvPicPr>
        <p:blipFill>
          <a:blip r:embed="rId4">
            <a:alphaModFix/>
          </a:blip>
          <a:stretch>
            <a:fillRect/>
          </a:stretch>
        </p:blipFill>
        <p:spPr>
          <a:xfrm>
            <a:off x="981075" y="2703100"/>
            <a:ext cx="2077400" cy="1553675"/>
          </a:xfrm>
          <a:prstGeom prst="rect">
            <a:avLst/>
          </a:prstGeom>
          <a:noFill/>
          <a:ln>
            <a:noFill/>
          </a:ln>
        </p:spPr>
      </p:pic>
      <p:pic>
        <p:nvPicPr>
          <p:cNvPr id="301" name="Google Shape;301;p45"/>
          <p:cNvPicPr preferRelativeResize="0"/>
          <p:nvPr/>
        </p:nvPicPr>
        <p:blipFill>
          <a:blip r:embed="rId5">
            <a:alphaModFix/>
          </a:blip>
          <a:stretch>
            <a:fillRect/>
          </a:stretch>
        </p:blipFill>
        <p:spPr>
          <a:xfrm>
            <a:off x="3469519" y="2183619"/>
            <a:ext cx="937825" cy="2526525"/>
          </a:xfrm>
          <a:prstGeom prst="rect">
            <a:avLst/>
          </a:prstGeom>
          <a:noFill/>
          <a:ln>
            <a:noFill/>
          </a:ln>
        </p:spPr>
      </p:pic>
      <p:pic>
        <p:nvPicPr>
          <p:cNvPr id="302" name="Google Shape;302;p45"/>
          <p:cNvPicPr preferRelativeResize="0"/>
          <p:nvPr/>
        </p:nvPicPr>
        <p:blipFill>
          <a:blip r:embed="rId6">
            <a:alphaModFix/>
          </a:blip>
          <a:stretch>
            <a:fillRect/>
          </a:stretch>
        </p:blipFill>
        <p:spPr>
          <a:xfrm>
            <a:off x="4466869" y="3214588"/>
            <a:ext cx="4431855" cy="53070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6"/>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Partitioning Rectangles</a:t>
            </a:r>
            <a:endParaRPr b="0" sz="3000">
              <a:solidFill>
                <a:srgbClr val="595959"/>
              </a:solidFill>
              <a:latin typeface="Hepta Slab"/>
              <a:ea typeface="Hepta Slab"/>
              <a:cs typeface="Hepta Slab"/>
              <a:sym typeface="Hepta Slab"/>
            </a:endParaRPr>
          </a:p>
        </p:txBody>
      </p:sp>
      <p:sp>
        <p:nvSpPr>
          <p:cNvPr id="308" name="Google Shape;308;p4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09" name="Google Shape;309;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310" name="Google Shape;310;p46"/>
          <p:cNvPicPr preferRelativeResize="0"/>
          <p:nvPr/>
        </p:nvPicPr>
        <p:blipFill>
          <a:blip r:embed="rId3">
            <a:alphaModFix/>
          </a:blip>
          <a:stretch>
            <a:fillRect/>
          </a:stretch>
        </p:blipFill>
        <p:spPr>
          <a:xfrm>
            <a:off x="516750" y="1526375"/>
            <a:ext cx="3910000" cy="2199375"/>
          </a:xfrm>
          <a:prstGeom prst="rect">
            <a:avLst/>
          </a:prstGeom>
          <a:noFill/>
          <a:ln cap="flat" cmpd="sng" w="19050">
            <a:solidFill>
              <a:schemeClr val="dk2"/>
            </a:solidFill>
            <a:prstDash val="solid"/>
            <a:round/>
            <a:headEnd len="sm" w="sm" type="none"/>
            <a:tailEnd len="sm" w="sm" type="none"/>
          </a:ln>
        </p:spPr>
      </p:pic>
      <p:pic>
        <p:nvPicPr>
          <p:cNvPr id="311" name="Google Shape;311;p46"/>
          <p:cNvPicPr preferRelativeResize="0"/>
          <p:nvPr/>
        </p:nvPicPr>
        <p:blipFill>
          <a:blip r:embed="rId4">
            <a:alphaModFix/>
          </a:blip>
          <a:stretch>
            <a:fillRect/>
          </a:stretch>
        </p:blipFill>
        <p:spPr>
          <a:xfrm>
            <a:off x="4922050" y="1452064"/>
            <a:ext cx="3636550" cy="2348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7"/>
          <p:cNvSpPr txBox="1"/>
          <p:nvPr>
            <p:ph type="ctrTitle"/>
          </p:nvPr>
        </p:nvSpPr>
        <p:spPr>
          <a:xfrm>
            <a:off x="685800" y="330493"/>
            <a:ext cx="7772400" cy="85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rgbClr val="000000"/>
                </a:solidFill>
                <a:latin typeface="Hepta Slab"/>
                <a:ea typeface="Hepta Slab"/>
                <a:cs typeface="Hepta Slab"/>
                <a:sym typeface="Hepta Slab"/>
              </a:rPr>
              <a:t>Let’s Put it All Together</a:t>
            </a:r>
            <a:endParaRPr b="0" sz="3400">
              <a:solidFill>
                <a:srgbClr val="000000"/>
              </a:solidFill>
              <a:latin typeface="Hepta Slab"/>
              <a:ea typeface="Hepta Slab"/>
              <a:cs typeface="Hepta Slab"/>
              <a:sym typeface="Hepta Slab"/>
            </a:endParaRPr>
          </a:p>
        </p:txBody>
      </p:sp>
      <p:sp>
        <p:nvSpPr>
          <p:cNvPr id="317" name="Google Shape;317;p4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18" name="Google Shape;318;p47"/>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319" name="Google Shape;319;p47"/>
          <p:cNvSpPr txBox="1"/>
          <p:nvPr/>
        </p:nvSpPr>
        <p:spPr>
          <a:xfrm>
            <a:off x="944625" y="1331625"/>
            <a:ext cx="73404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In this unit you learned about even and odd numbers and different types of arrays. Looking at these images, think about 1 thing you could say about each one.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What are some things that are the same or different?</a:t>
            </a:r>
            <a:endParaRPr sz="1700">
              <a:latin typeface="Quicksand"/>
              <a:ea typeface="Quicksand"/>
              <a:cs typeface="Quicksand"/>
              <a:sym typeface="Quicksand"/>
            </a:endParaRPr>
          </a:p>
        </p:txBody>
      </p:sp>
      <p:sp>
        <p:nvSpPr>
          <p:cNvPr id="320" name="Google Shape;320;p47"/>
          <p:cNvSpPr txBox="1"/>
          <p:nvPr/>
        </p:nvSpPr>
        <p:spPr>
          <a:xfrm>
            <a:off x="901775" y="3736225"/>
            <a:ext cx="6837000" cy="9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321" name="Google Shape;321;p47"/>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322" name="Google Shape;322;p47"/>
          <p:cNvPicPr preferRelativeResize="0"/>
          <p:nvPr/>
        </p:nvPicPr>
        <p:blipFill>
          <a:blip r:embed="rId3">
            <a:alphaModFix/>
          </a:blip>
          <a:stretch>
            <a:fillRect/>
          </a:stretch>
        </p:blipFill>
        <p:spPr>
          <a:xfrm>
            <a:off x="2645574" y="2878625"/>
            <a:ext cx="4063350" cy="1698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26" name="Shape 326"/>
        <p:cNvGrpSpPr/>
        <p:nvPr/>
      </p:nvGrpSpPr>
      <p:grpSpPr>
        <a:xfrm>
          <a:off x="0" y="0"/>
          <a:ext cx="0" cy="0"/>
          <a:chOff x="0" y="0"/>
          <a:chExt cx="0" cy="0"/>
        </a:xfrm>
      </p:grpSpPr>
      <p:sp>
        <p:nvSpPr>
          <p:cNvPr id="327" name="Google Shape;327;p48"/>
          <p:cNvSpPr txBox="1"/>
          <p:nvPr>
            <p:ph type="ctrTitle"/>
          </p:nvPr>
        </p:nvSpPr>
        <p:spPr>
          <a:xfrm>
            <a:off x="554800" y="1634250"/>
            <a:ext cx="78945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Make Your Own Number Talk</a:t>
            </a:r>
            <a:endParaRPr sz="3600">
              <a:latin typeface="Hepta Slab"/>
              <a:ea typeface="Hepta Slab"/>
              <a:cs typeface="Hepta Slab"/>
              <a:sym typeface="Hepta Slab"/>
            </a:endParaRPr>
          </a:p>
        </p:txBody>
      </p:sp>
      <p:sp>
        <p:nvSpPr>
          <p:cNvPr id="328" name="Google Shape;328;p48"/>
          <p:cNvSpPr txBox="1"/>
          <p:nvPr/>
        </p:nvSpPr>
        <p:spPr>
          <a:xfrm>
            <a:off x="2698200" y="26659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create a Number Talk. </a:t>
            </a:r>
            <a:endParaRPr>
              <a:latin typeface="Quicksand"/>
              <a:ea typeface="Quicksand"/>
              <a:cs typeface="Quicksand"/>
              <a:sym typeface="Quicksand"/>
            </a:endParaRPr>
          </a:p>
        </p:txBody>
      </p:sp>
      <p:sp>
        <p:nvSpPr>
          <p:cNvPr id="329" name="Google Shape;329;p48"/>
          <p:cNvSpPr/>
          <p:nvPr/>
        </p:nvSpPr>
        <p:spPr>
          <a:xfrm>
            <a:off x="2356852" y="2743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2.NBT.B.9</a:t>
            </a:r>
            <a:endParaRPr sz="1100">
              <a:latin typeface="Quicksand"/>
              <a:ea typeface="Quicksand"/>
              <a:cs typeface="Quicksand"/>
              <a:sym typeface="Quicksand"/>
            </a:endParaRPr>
          </a:p>
        </p:txBody>
      </p:sp>
      <p:sp>
        <p:nvSpPr>
          <p:cNvPr id="331" name="Google Shape;331;p48"/>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9"/>
          <p:cNvSpPr txBox="1"/>
          <p:nvPr>
            <p:ph type="ctrTitle"/>
          </p:nvPr>
        </p:nvSpPr>
        <p:spPr>
          <a:xfrm>
            <a:off x="685800" y="427667"/>
            <a:ext cx="7772400" cy="732000"/>
          </a:xfrm>
          <a:prstGeom prst="rect">
            <a:avLst/>
          </a:prstGeom>
          <a:ln cap="flat" cmpd="sng" w="9525">
            <a:solidFill>
              <a:srgbClr val="595959"/>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Number Talk: Addition</a:t>
            </a:r>
            <a:endParaRPr b="0" sz="3400">
              <a:solidFill>
                <a:srgbClr val="595959"/>
              </a:solidFill>
              <a:latin typeface="Hepta Slab"/>
              <a:ea typeface="Hepta Slab"/>
              <a:cs typeface="Hepta Slab"/>
              <a:sym typeface="Hepta Slab"/>
            </a:endParaRPr>
          </a:p>
        </p:txBody>
      </p:sp>
      <p:sp>
        <p:nvSpPr>
          <p:cNvPr id="337" name="Google Shape;337;p4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38" name="Google Shape;338;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39" name="Google Shape;339;p49"/>
          <p:cNvGrpSpPr/>
          <p:nvPr/>
        </p:nvGrpSpPr>
        <p:grpSpPr>
          <a:xfrm rot="-906714">
            <a:off x="700027" y="1976333"/>
            <a:ext cx="3028910" cy="921546"/>
            <a:chOff x="2787025" y="1290625"/>
            <a:chExt cx="3028968" cy="921564"/>
          </a:xfrm>
        </p:grpSpPr>
        <p:sp>
          <p:nvSpPr>
            <p:cNvPr id="340" name="Google Shape;340;p49"/>
            <p:cNvSpPr/>
            <p:nvPr/>
          </p:nvSpPr>
          <p:spPr>
            <a:xfrm>
              <a:off x="2787025" y="1290625"/>
              <a:ext cx="3028968" cy="92156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9"/>
            <p:cNvSpPr txBox="1"/>
            <p:nvPr/>
          </p:nvSpPr>
          <p:spPr>
            <a:xfrm>
              <a:off x="3072775" y="1476375"/>
              <a:ext cx="25647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veat Brush"/>
                  <a:ea typeface="Caveat Brush"/>
                  <a:cs typeface="Caveat Brush"/>
                  <a:sym typeface="Caveat Brush"/>
                </a:rPr>
                <a:t>Find the value of each sum mentally. </a:t>
              </a:r>
              <a:endParaRPr>
                <a:latin typeface="Caveat Brush"/>
                <a:ea typeface="Caveat Brush"/>
                <a:cs typeface="Caveat Brush"/>
                <a:sym typeface="Caveat Brush"/>
              </a:endParaRPr>
            </a:p>
          </p:txBody>
        </p:sp>
      </p:grpSp>
      <p:pic>
        <p:nvPicPr>
          <p:cNvPr id="342" name="Google Shape;342;p49"/>
          <p:cNvPicPr preferRelativeResize="0"/>
          <p:nvPr/>
        </p:nvPicPr>
        <p:blipFill>
          <a:blip r:embed="rId3">
            <a:alphaModFix/>
          </a:blip>
          <a:stretch>
            <a:fillRect/>
          </a:stretch>
        </p:blipFill>
        <p:spPr>
          <a:xfrm>
            <a:off x="4524400" y="1636102"/>
            <a:ext cx="2348850" cy="26226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0"/>
          <p:cNvSpPr txBox="1"/>
          <p:nvPr>
            <p:ph type="ctrTitle"/>
          </p:nvPr>
        </p:nvSpPr>
        <p:spPr>
          <a:xfrm>
            <a:off x="685800" y="4045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Design 1</a:t>
            </a:r>
            <a:endParaRPr b="0" sz="3400">
              <a:solidFill>
                <a:srgbClr val="595959"/>
              </a:solidFill>
              <a:latin typeface="Hepta Slab"/>
              <a:ea typeface="Hepta Slab"/>
              <a:cs typeface="Hepta Slab"/>
              <a:sym typeface="Hepta Slab"/>
            </a:endParaRPr>
          </a:p>
        </p:txBody>
      </p:sp>
      <p:sp>
        <p:nvSpPr>
          <p:cNvPr id="348" name="Google Shape;348;p50"/>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49" name="Google Shape;349;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350" name="Google Shape;350;p50"/>
          <p:cNvSpPr txBox="1"/>
          <p:nvPr/>
        </p:nvSpPr>
        <p:spPr>
          <a:xfrm>
            <a:off x="572525" y="1417800"/>
            <a:ext cx="7772400" cy="32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595959"/>
                </a:solidFill>
                <a:latin typeface="Livvic"/>
                <a:ea typeface="Livvic"/>
                <a:cs typeface="Livvic"/>
                <a:sym typeface="Livvic"/>
              </a:rPr>
              <a:t>Write an expression to complete the number talk.</a:t>
            </a:r>
            <a:endParaRPr sz="2200">
              <a:solidFill>
                <a:srgbClr val="595959"/>
              </a:solidFill>
              <a:latin typeface="Livvic"/>
              <a:ea typeface="Livvic"/>
              <a:cs typeface="Livvic"/>
              <a:sym typeface="Livvic"/>
            </a:endParaRPr>
          </a:p>
          <a:p>
            <a:pPr indent="0" lvl="0" marL="0" rtl="0" algn="l">
              <a:spcBef>
                <a:spcPts val="0"/>
              </a:spcBef>
              <a:spcAft>
                <a:spcPts val="0"/>
              </a:spcAft>
              <a:buNone/>
            </a:pPr>
            <a:r>
              <a:t/>
            </a:r>
            <a:endParaRPr sz="1700">
              <a:solidFill>
                <a:srgbClr val="595959"/>
              </a:solidFill>
            </a:endParaRPr>
          </a:p>
        </p:txBody>
      </p:sp>
      <p:pic>
        <p:nvPicPr>
          <p:cNvPr id="351" name="Google Shape;351;p50"/>
          <p:cNvPicPr preferRelativeResize="0"/>
          <p:nvPr/>
        </p:nvPicPr>
        <p:blipFill>
          <a:blip r:embed="rId3">
            <a:alphaModFix/>
          </a:blip>
          <a:stretch>
            <a:fillRect/>
          </a:stretch>
        </p:blipFill>
        <p:spPr>
          <a:xfrm>
            <a:off x="3536150" y="2031183"/>
            <a:ext cx="2408400" cy="2423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1"/>
          <p:cNvSpPr txBox="1"/>
          <p:nvPr>
            <p:ph type="ctrTitle"/>
          </p:nvPr>
        </p:nvSpPr>
        <p:spPr>
          <a:xfrm>
            <a:off x="685800" y="4045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Design 2</a:t>
            </a:r>
            <a:endParaRPr b="0" sz="3400">
              <a:solidFill>
                <a:srgbClr val="595959"/>
              </a:solidFill>
              <a:latin typeface="Hepta Slab"/>
              <a:ea typeface="Hepta Slab"/>
              <a:cs typeface="Hepta Slab"/>
              <a:sym typeface="Hepta Slab"/>
            </a:endParaRPr>
          </a:p>
        </p:txBody>
      </p:sp>
      <p:sp>
        <p:nvSpPr>
          <p:cNvPr id="357" name="Google Shape;357;p51"/>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58" name="Google Shape;358;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59" name="Google Shape;359;p51"/>
          <p:cNvSpPr txBox="1"/>
          <p:nvPr/>
        </p:nvSpPr>
        <p:spPr>
          <a:xfrm>
            <a:off x="572525" y="1417800"/>
            <a:ext cx="7772400" cy="32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595959"/>
                </a:solidFill>
                <a:latin typeface="Livvic"/>
                <a:ea typeface="Livvic"/>
                <a:cs typeface="Livvic"/>
                <a:sym typeface="Livvic"/>
              </a:rPr>
              <a:t>Write expressions to complete the number talk. </a:t>
            </a:r>
            <a:endParaRPr sz="2200">
              <a:solidFill>
                <a:srgbClr val="595959"/>
              </a:solidFill>
              <a:latin typeface="Livvic"/>
              <a:ea typeface="Livvic"/>
              <a:cs typeface="Livvic"/>
              <a:sym typeface="Livvic"/>
            </a:endParaRPr>
          </a:p>
          <a:p>
            <a:pPr indent="0" lvl="0" marL="0" rtl="0" algn="l">
              <a:spcBef>
                <a:spcPts val="0"/>
              </a:spcBef>
              <a:spcAft>
                <a:spcPts val="0"/>
              </a:spcAft>
              <a:buNone/>
            </a:pPr>
            <a:r>
              <a:t/>
            </a:r>
            <a:endParaRPr sz="1700">
              <a:solidFill>
                <a:srgbClr val="595959"/>
              </a:solidFill>
            </a:endParaRPr>
          </a:p>
        </p:txBody>
      </p:sp>
      <p:pic>
        <p:nvPicPr>
          <p:cNvPr id="360" name="Google Shape;360;p51"/>
          <p:cNvPicPr preferRelativeResize="0"/>
          <p:nvPr/>
        </p:nvPicPr>
        <p:blipFill>
          <a:blip r:embed="rId3">
            <a:alphaModFix/>
          </a:blip>
          <a:stretch>
            <a:fillRect/>
          </a:stretch>
        </p:blipFill>
        <p:spPr>
          <a:xfrm>
            <a:off x="3352836" y="2255050"/>
            <a:ext cx="2589600" cy="19645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2"/>
          <p:cNvSpPr txBox="1"/>
          <p:nvPr>
            <p:ph type="ctrTitle"/>
          </p:nvPr>
        </p:nvSpPr>
        <p:spPr>
          <a:xfrm>
            <a:off x="685800" y="4045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Design 3</a:t>
            </a:r>
            <a:endParaRPr b="0" sz="3400">
              <a:solidFill>
                <a:srgbClr val="595959"/>
              </a:solidFill>
              <a:latin typeface="Hepta Slab"/>
              <a:ea typeface="Hepta Slab"/>
              <a:cs typeface="Hepta Slab"/>
              <a:sym typeface="Hepta Slab"/>
            </a:endParaRPr>
          </a:p>
        </p:txBody>
      </p:sp>
      <p:sp>
        <p:nvSpPr>
          <p:cNvPr id="366" name="Google Shape;366;p52"/>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67" name="Google Shape;367;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368" name="Google Shape;368;p52"/>
          <p:cNvSpPr txBox="1"/>
          <p:nvPr/>
        </p:nvSpPr>
        <p:spPr>
          <a:xfrm>
            <a:off x="572525" y="1417800"/>
            <a:ext cx="7772400" cy="32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595959"/>
                </a:solidFill>
                <a:latin typeface="Livvic"/>
                <a:ea typeface="Livvic"/>
                <a:cs typeface="Livvic"/>
                <a:sym typeface="Livvic"/>
              </a:rPr>
              <a:t>Write expressions to complete the number talk. </a:t>
            </a:r>
            <a:endParaRPr sz="2200">
              <a:solidFill>
                <a:srgbClr val="595959"/>
              </a:solidFill>
              <a:latin typeface="Livvic"/>
              <a:ea typeface="Livvic"/>
              <a:cs typeface="Livvic"/>
              <a:sym typeface="Livvic"/>
            </a:endParaRPr>
          </a:p>
          <a:p>
            <a:pPr indent="0" lvl="0" marL="0" rtl="0" algn="l">
              <a:spcBef>
                <a:spcPts val="0"/>
              </a:spcBef>
              <a:spcAft>
                <a:spcPts val="0"/>
              </a:spcAft>
              <a:buNone/>
            </a:pPr>
            <a:r>
              <a:t/>
            </a:r>
            <a:endParaRPr sz="1700">
              <a:solidFill>
                <a:srgbClr val="595959"/>
              </a:solidFill>
            </a:endParaRPr>
          </a:p>
        </p:txBody>
      </p:sp>
      <p:pic>
        <p:nvPicPr>
          <p:cNvPr id="369" name="Google Shape;369;p52"/>
          <p:cNvPicPr preferRelativeResize="0"/>
          <p:nvPr/>
        </p:nvPicPr>
        <p:blipFill>
          <a:blip r:embed="rId3">
            <a:alphaModFix/>
          </a:blip>
          <a:stretch>
            <a:fillRect/>
          </a:stretch>
        </p:blipFill>
        <p:spPr>
          <a:xfrm>
            <a:off x="3364700" y="2397925"/>
            <a:ext cx="2588875" cy="1078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3"/>
          <p:cNvSpPr txBox="1"/>
          <p:nvPr>
            <p:ph type="ctrTitle"/>
          </p:nvPr>
        </p:nvSpPr>
        <p:spPr>
          <a:xfrm>
            <a:off x="685800" y="4045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Design 4</a:t>
            </a:r>
            <a:endParaRPr b="0" sz="3400">
              <a:solidFill>
                <a:srgbClr val="595959"/>
              </a:solidFill>
              <a:latin typeface="Hepta Slab"/>
              <a:ea typeface="Hepta Slab"/>
              <a:cs typeface="Hepta Slab"/>
              <a:sym typeface="Hepta Slab"/>
            </a:endParaRPr>
          </a:p>
        </p:txBody>
      </p:sp>
      <p:sp>
        <p:nvSpPr>
          <p:cNvPr id="375" name="Google Shape;375;p5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76" name="Google Shape;376;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#4</a:t>
            </a:r>
            <a:endParaRPr sz="1600">
              <a:solidFill>
                <a:srgbClr val="B7B7B7"/>
              </a:solidFill>
              <a:latin typeface="Nixie One"/>
              <a:ea typeface="Nixie One"/>
              <a:cs typeface="Nixie One"/>
              <a:sym typeface="Nixie One"/>
            </a:endParaRPr>
          </a:p>
        </p:txBody>
      </p:sp>
      <p:sp>
        <p:nvSpPr>
          <p:cNvPr id="377" name="Google Shape;377;p53"/>
          <p:cNvSpPr txBox="1"/>
          <p:nvPr/>
        </p:nvSpPr>
        <p:spPr>
          <a:xfrm>
            <a:off x="572525" y="1417800"/>
            <a:ext cx="7772400" cy="32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595959"/>
                </a:solidFill>
                <a:latin typeface="Livvic"/>
                <a:ea typeface="Livvic"/>
                <a:cs typeface="Livvic"/>
                <a:sym typeface="Livvic"/>
              </a:rPr>
              <a:t>Write expressions to complete the number talk. </a:t>
            </a:r>
            <a:endParaRPr sz="2200">
              <a:solidFill>
                <a:srgbClr val="595959"/>
              </a:solidFill>
              <a:latin typeface="Livvic"/>
              <a:ea typeface="Livvic"/>
              <a:cs typeface="Livvic"/>
              <a:sym typeface="Livvic"/>
            </a:endParaRPr>
          </a:p>
          <a:p>
            <a:pPr indent="0" lvl="0" marL="0" rtl="0" algn="l">
              <a:spcBef>
                <a:spcPts val="0"/>
              </a:spcBef>
              <a:spcAft>
                <a:spcPts val="0"/>
              </a:spcAft>
              <a:buNone/>
            </a:pPr>
            <a:r>
              <a:t/>
            </a:r>
            <a:endParaRPr sz="1700">
              <a:solidFill>
                <a:srgbClr val="595959"/>
              </a:solidFill>
            </a:endParaRPr>
          </a:p>
        </p:txBody>
      </p:sp>
      <p:pic>
        <p:nvPicPr>
          <p:cNvPr id="378" name="Google Shape;378;p53"/>
          <p:cNvPicPr preferRelativeResize="0"/>
          <p:nvPr/>
        </p:nvPicPr>
        <p:blipFill>
          <a:blip r:embed="rId3">
            <a:alphaModFix/>
          </a:blip>
          <a:stretch>
            <a:fillRect/>
          </a:stretch>
        </p:blipFill>
        <p:spPr>
          <a:xfrm>
            <a:off x="3805238" y="2081200"/>
            <a:ext cx="1819275" cy="2552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4"/>
          <p:cNvSpPr txBox="1"/>
          <p:nvPr>
            <p:ph type="ctrTitle"/>
          </p:nvPr>
        </p:nvSpPr>
        <p:spPr>
          <a:xfrm>
            <a:off x="685800" y="330493"/>
            <a:ext cx="7772400" cy="85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rgbClr val="000000"/>
                </a:solidFill>
                <a:latin typeface="Hepta Slab"/>
                <a:ea typeface="Hepta Slab"/>
                <a:cs typeface="Hepta Slab"/>
                <a:sym typeface="Hepta Slab"/>
              </a:rPr>
              <a:t>Let’s Put it All Together</a:t>
            </a:r>
            <a:endParaRPr b="0" sz="3400">
              <a:solidFill>
                <a:srgbClr val="000000"/>
              </a:solidFill>
              <a:latin typeface="Hepta Slab"/>
              <a:ea typeface="Hepta Slab"/>
              <a:cs typeface="Hepta Slab"/>
              <a:sym typeface="Hepta Slab"/>
            </a:endParaRPr>
          </a:p>
        </p:txBody>
      </p:sp>
      <p:sp>
        <p:nvSpPr>
          <p:cNvPr id="384" name="Google Shape;384;p54"/>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85" name="Google Shape;385;p54"/>
          <p:cNvSpPr txBox="1"/>
          <p:nvPr/>
        </p:nvSpPr>
        <p:spPr>
          <a:xfrm>
            <a:off x="6403350" y="1961475"/>
            <a:ext cx="1832700" cy="15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500">
              <a:latin typeface="Quicksand"/>
              <a:ea typeface="Quicksand"/>
              <a:cs typeface="Quicksand"/>
              <a:sym typeface="Quicksand"/>
            </a:endParaRPr>
          </a:p>
        </p:txBody>
      </p:sp>
      <p:sp>
        <p:nvSpPr>
          <p:cNvPr id="386" name="Google Shape;386;p54"/>
          <p:cNvSpPr/>
          <p:nvPr/>
        </p:nvSpPr>
        <p:spPr>
          <a:xfrm flipH="1">
            <a:off x="1861451" y="1762625"/>
            <a:ext cx="2201420" cy="1923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54"/>
          <p:cNvSpPr txBox="1"/>
          <p:nvPr/>
        </p:nvSpPr>
        <p:spPr>
          <a:xfrm>
            <a:off x="2045825" y="2115125"/>
            <a:ext cx="1832700" cy="121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Share your work from the cool down. </a:t>
            </a:r>
            <a:endParaRPr b="1" sz="1600">
              <a:latin typeface="Quicksand"/>
              <a:ea typeface="Quicksand"/>
              <a:cs typeface="Quicksand"/>
              <a:sym typeface="Quicksand"/>
            </a:endParaRPr>
          </a:p>
        </p:txBody>
      </p:sp>
      <p:sp>
        <p:nvSpPr>
          <p:cNvPr id="388" name="Google Shape;388;p54"/>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389" name="Google Shape;389;p54"/>
          <p:cNvPicPr preferRelativeResize="0"/>
          <p:nvPr/>
        </p:nvPicPr>
        <p:blipFill>
          <a:blip r:embed="rId3">
            <a:alphaModFix/>
          </a:blip>
          <a:stretch>
            <a:fillRect/>
          </a:stretch>
        </p:blipFill>
        <p:spPr>
          <a:xfrm>
            <a:off x="4872350" y="2743600"/>
            <a:ext cx="2085975" cy="1857375"/>
          </a:xfrm>
          <a:prstGeom prst="rect">
            <a:avLst/>
          </a:prstGeom>
          <a:noFill/>
          <a:ln>
            <a:noFill/>
          </a:ln>
        </p:spPr>
      </p:pic>
      <p:sp>
        <p:nvSpPr>
          <p:cNvPr id="390" name="Google Shape;390;p54"/>
          <p:cNvSpPr txBox="1"/>
          <p:nvPr/>
        </p:nvSpPr>
        <p:spPr>
          <a:xfrm>
            <a:off x="901775" y="3736225"/>
            <a:ext cx="6837000" cy="9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391" name="Google Shape;391;p54"/>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95" name="Shape 395"/>
        <p:cNvGrpSpPr/>
        <p:nvPr/>
      </p:nvGrpSpPr>
      <p:grpSpPr>
        <a:xfrm>
          <a:off x="0" y="0"/>
          <a:ext cx="0" cy="0"/>
          <a:chOff x="0" y="0"/>
          <a:chExt cx="0" cy="0"/>
        </a:xfrm>
      </p:grpSpPr>
      <p:sp>
        <p:nvSpPr>
          <p:cNvPr id="396" name="Google Shape;396;p55"/>
          <p:cNvSpPr txBox="1"/>
          <p:nvPr>
            <p:ph type="ctrTitle"/>
          </p:nvPr>
        </p:nvSpPr>
        <p:spPr>
          <a:xfrm>
            <a:off x="1860300" y="2019150"/>
            <a:ext cx="5423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What is Area?</a:t>
            </a:r>
            <a:endParaRPr sz="4400">
              <a:solidFill>
                <a:srgbClr val="434343"/>
              </a:solidFill>
              <a:latin typeface="Hepta Slab"/>
              <a:ea typeface="Hepta Slab"/>
              <a:cs typeface="Hepta Slab"/>
              <a:sym typeface="Hepta Slab"/>
            </a:endParaRPr>
          </a:p>
        </p:txBody>
      </p:sp>
      <p:sp>
        <p:nvSpPr>
          <p:cNvPr id="397" name="Google Shape;397;p55"/>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compare the size of shapes. </a:t>
            </a:r>
            <a:endParaRPr>
              <a:latin typeface="Quicksand"/>
              <a:ea typeface="Quicksand"/>
              <a:cs typeface="Quicksand"/>
              <a:sym typeface="Quicksand"/>
            </a:endParaRPr>
          </a:p>
        </p:txBody>
      </p:sp>
      <p:sp>
        <p:nvSpPr>
          <p:cNvPr id="398" name="Google Shape;398;p55"/>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5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3.MD.C.5, 3.OA.A.1</a:t>
            </a:r>
            <a:endParaRPr sz="1100">
              <a:latin typeface="Quicksand"/>
              <a:ea typeface="Quicksand"/>
              <a:cs typeface="Quicksand"/>
              <a:sym typeface="Quicksand"/>
            </a:endParaRPr>
          </a:p>
        </p:txBody>
      </p:sp>
      <p:sp>
        <p:nvSpPr>
          <p:cNvPr id="400" name="Google Shape;400;p55"/>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4" name="Shape 404"/>
        <p:cNvGrpSpPr/>
        <p:nvPr/>
      </p:nvGrpSpPr>
      <p:grpSpPr>
        <a:xfrm>
          <a:off x="0" y="0"/>
          <a:ext cx="0" cy="0"/>
          <a:chOff x="0" y="0"/>
          <a:chExt cx="0" cy="0"/>
        </a:xfrm>
      </p:grpSpPr>
      <p:sp>
        <p:nvSpPr>
          <p:cNvPr id="405" name="Google Shape;405;p56"/>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Arrays</a:t>
            </a:r>
            <a:endParaRPr b="0" sz="3000">
              <a:solidFill>
                <a:srgbClr val="595959"/>
              </a:solidFill>
              <a:latin typeface="Hepta Slab"/>
              <a:ea typeface="Hepta Slab"/>
              <a:cs typeface="Hepta Slab"/>
              <a:sym typeface="Hepta Slab"/>
            </a:endParaRPr>
          </a:p>
        </p:txBody>
      </p:sp>
      <p:sp>
        <p:nvSpPr>
          <p:cNvPr id="406" name="Google Shape;406;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07" name="Google Shape;407;p56"/>
          <p:cNvGrpSpPr/>
          <p:nvPr/>
        </p:nvGrpSpPr>
        <p:grpSpPr>
          <a:xfrm rot="-801400">
            <a:off x="550911" y="1697856"/>
            <a:ext cx="2343045" cy="950026"/>
            <a:chOff x="522450" y="1769275"/>
            <a:chExt cx="2343168" cy="950076"/>
          </a:xfrm>
        </p:grpSpPr>
        <p:sp>
          <p:nvSpPr>
            <p:cNvPr id="408" name="Google Shape;408;p5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5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410" name="Google Shape;410;p56"/>
          <p:cNvGrpSpPr/>
          <p:nvPr/>
        </p:nvGrpSpPr>
        <p:grpSpPr>
          <a:xfrm rot="862269">
            <a:off x="6307145" y="1914664"/>
            <a:ext cx="2343148" cy="950068"/>
            <a:chOff x="522450" y="1769275"/>
            <a:chExt cx="2343168" cy="950076"/>
          </a:xfrm>
        </p:grpSpPr>
        <p:sp>
          <p:nvSpPr>
            <p:cNvPr id="411" name="Google Shape;411;p5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413" name="Google Shape;413;p56"/>
          <p:cNvPicPr preferRelativeResize="0"/>
          <p:nvPr/>
        </p:nvPicPr>
        <p:blipFill>
          <a:blip r:embed="rId3">
            <a:alphaModFix/>
          </a:blip>
          <a:stretch>
            <a:fillRect/>
          </a:stretch>
        </p:blipFill>
        <p:spPr>
          <a:xfrm>
            <a:off x="3602825" y="2015079"/>
            <a:ext cx="2076450" cy="9620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7" name="Shape 417"/>
        <p:cNvGrpSpPr/>
        <p:nvPr/>
      </p:nvGrpSpPr>
      <p:grpSpPr>
        <a:xfrm>
          <a:off x="0" y="0"/>
          <a:ext cx="0" cy="0"/>
          <a:chOff x="0" y="0"/>
          <a:chExt cx="0" cy="0"/>
        </a:xfrm>
      </p:grpSpPr>
      <p:sp>
        <p:nvSpPr>
          <p:cNvPr id="418" name="Google Shape;418;p57"/>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Arrays</a:t>
            </a:r>
            <a:endParaRPr b="0" sz="3000">
              <a:solidFill>
                <a:srgbClr val="595959"/>
              </a:solidFill>
              <a:latin typeface="Hepta Slab"/>
              <a:ea typeface="Hepta Slab"/>
              <a:cs typeface="Hepta Slab"/>
              <a:sym typeface="Hepta Slab"/>
            </a:endParaRPr>
          </a:p>
        </p:txBody>
      </p:sp>
      <p:sp>
        <p:nvSpPr>
          <p:cNvPr id="419" name="Google Shape;419;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20" name="Google Shape;420;p57"/>
          <p:cNvGrpSpPr/>
          <p:nvPr/>
        </p:nvGrpSpPr>
        <p:grpSpPr>
          <a:xfrm rot="-801400">
            <a:off x="522336" y="1769281"/>
            <a:ext cx="2343045" cy="950026"/>
            <a:chOff x="522450" y="1769275"/>
            <a:chExt cx="2343168" cy="950076"/>
          </a:xfrm>
        </p:grpSpPr>
        <p:sp>
          <p:nvSpPr>
            <p:cNvPr id="421" name="Google Shape;421;p5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423" name="Google Shape;423;p57"/>
          <p:cNvGrpSpPr/>
          <p:nvPr/>
        </p:nvGrpSpPr>
        <p:grpSpPr>
          <a:xfrm rot="862269">
            <a:off x="6278570" y="1986089"/>
            <a:ext cx="2343148" cy="950068"/>
            <a:chOff x="522450" y="1769275"/>
            <a:chExt cx="2343168" cy="950076"/>
          </a:xfrm>
        </p:grpSpPr>
        <p:sp>
          <p:nvSpPr>
            <p:cNvPr id="424" name="Google Shape;424;p5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426" name="Google Shape;426;p57"/>
          <p:cNvPicPr preferRelativeResize="0"/>
          <p:nvPr/>
        </p:nvPicPr>
        <p:blipFill>
          <a:blip r:embed="rId3">
            <a:alphaModFix/>
          </a:blip>
          <a:stretch>
            <a:fillRect/>
          </a:stretch>
        </p:blipFill>
        <p:spPr>
          <a:xfrm>
            <a:off x="4152900" y="1758442"/>
            <a:ext cx="1149706" cy="162662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0" name="Shape 430"/>
        <p:cNvGrpSpPr/>
        <p:nvPr/>
      </p:nvGrpSpPr>
      <p:grpSpPr>
        <a:xfrm>
          <a:off x="0" y="0"/>
          <a:ext cx="0" cy="0"/>
          <a:chOff x="0" y="0"/>
          <a:chExt cx="0" cy="0"/>
        </a:xfrm>
      </p:grpSpPr>
      <p:sp>
        <p:nvSpPr>
          <p:cNvPr id="431" name="Google Shape;431;p58"/>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Arrays</a:t>
            </a:r>
            <a:endParaRPr b="0" sz="3000">
              <a:solidFill>
                <a:srgbClr val="595959"/>
              </a:solidFill>
              <a:latin typeface="Hepta Slab"/>
              <a:ea typeface="Hepta Slab"/>
              <a:cs typeface="Hepta Slab"/>
              <a:sym typeface="Hepta Slab"/>
            </a:endParaRPr>
          </a:p>
        </p:txBody>
      </p:sp>
      <p:sp>
        <p:nvSpPr>
          <p:cNvPr id="432" name="Google Shape;432;p5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33" name="Google Shape;433;p58"/>
          <p:cNvGrpSpPr/>
          <p:nvPr/>
        </p:nvGrpSpPr>
        <p:grpSpPr>
          <a:xfrm rot="-801400">
            <a:off x="522336" y="1769281"/>
            <a:ext cx="2343045" cy="950026"/>
            <a:chOff x="522450" y="1769275"/>
            <a:chExt cx="2343168" cy="950076"/>
          </a:xfrm>
        </p:grpSpPr>
        <p:sp>
          <p:nvSpPr>
            <p:cNvPr id="434" name="Google Shape;434;p5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436" name="Google Shape;436;p58"/>
          <p:cNvGrpSpPr/>
          <p:nvPr/>
        </p:nvGrpSpPr>
        <p:grpSpPr>
          <a:xfrm rot="862269">
            <a:off x="6278570" y="1986089"/>
            <a:ext cx="2343148" cy="950068"/>
            <a:chOff x="522450" y="1769275"/>
            <a:chExt cx="2343168" cy="950076"/>
          </a:xfrm>
        </p:grpSpPr>
        <p:sp>
          <p:nvSpPr>
            <p:cNvPr id="437" name="Google Shape;437;p5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439" name="Google Shape;439;p58"/>
          <p:cNvPicPr preferRelativeResize="0"/>
          <p:nvPr/>
        </p:nvPicPr>
        <p:blipFill>
          <a:blip r:embed="rId3">
            <a:alphaModFix/>
          </a:blip>
          <a:stretch>
            <a:fillRect/>
          </a:stretch>
        </p:blipFill>
        <p:spPr>
          <a:xfrm>
            <a:off x="3759975" y="1992879"/>
            <a:ext cx="1816393" cy="162662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3" name="Shape 443"/>
        <p:cNvGrpSpPr/>
        <p:nvPr/>
      </p:nvGrpSpPr>
      <p:grpSpPr>
        <a:xfrm>
          <a:off x="0" y="0"/>
          <a:ext cx="0" cy="0"/>
          <a:chOff x="0" y="0"/>
          <a:chExt cx="0" cy="0"/>
        </a:xfrm>
      </p:grpSpPr>
      <p:sp>
        <p:nvSpPr>
          <p:cNvPr id="444" name="Google Shape;444;p59"/>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Compare Shapes</a:t>
            </a:r>
            <a:endParaRPr b="0" sz="3400">
              <a:solidFill>
                <a:srgbClr val="595959"/>
              </a:solidFill>
              <a:latin typeface="Hepta Slab"/>
              <a:ea typeface="Hepta Slab"/>
              <a:cs typeface="Hepta Slab"/>
              <a:sym typeface="Hepta Slab"/>
            </a:endParaRPr>
          </a:p>
        </p:txBody>
      </p:sp>
      <p:sp>
        <p:nvSpPr>
          <p:cNvPr id="445" name="Google Shape;445;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46" name="Google Shape;446;p59"/>
          <p:cNvPicPr preferRelativeResize="0"/>
          <p:nvPr/>
        </p:nvPicPr>
        <p:blipFill>
          <a:blip r:embed="rId3">
            <a:alphaModFix/>
          </a:blip>
          <a:stretch>
            <a:fillRect/>
          </a:stretch>
        </p:blipFill>
        <p:spPr>
          <a:xfrm>
            <a:off x="1449150" y="1204625"/>
            <a:ext cx="6496050" cy="3476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0" name="Shape 450"/>
        <p:cNvGrpSpPr/>
        <p:nvPr/>
      </p:nvGrpSpPr>
      <p:grpSpPr>
        <a:xfrm>
          <a:off x="0" y="0"/>
          <a:ext cx="0" cy="0"/>
          <a:chOff x="0" y="0"/>
          <a:chExt cx="0" cy="0"/>
        </a:xfrm>
      </p:grpSpPr>
      <p:sp>
        <p:nvSpPr>
          <p:cNvPr id="451" name="Google Shape;451;p60"/>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Compare Shapes</a:t>
            </a:r>
            <a:endParaRPr b="0" sz="3400">
              <a:solidFill>
                <a:srgbClr val="595959"/>
              </a:solidFill>
              <a:latin typeface="Hepta Slab"/>
              <a:ea typeface="Hepta Slab"/>
              <a:cs typeface="Hepta Slab"/>
              <a:sym typeface="Hepta Slab"/>
            </a:endParaRPr>
          </a:p>
        </p:txBody>
      </p:sp>
      <p:sp>
        <p:nvSpPr>
          <p:cNvPr id="452" name="Google Shape;452;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53" name="Google Shape;453;p60"/>
          <p:cNvPicPr preferRelativeResize="0"/>
          <p:nvPr/>
        </p:nvPicPr>
        <p:blipFill>
          <a:blip r:embed="rId3">
            <a:alphaModFix/>
          </a:blip>
          <a:stretch>
            <a:fillRect/>
          </a:stretch>
        </p:blipFill>
        <p:spPr>
          <a:xfrm>
            <a:off x="4060050" y="1240325"/>
            <a:ext cx="4597195" cy="3679325"/>
          </a:xfrm>
          <a:prstGeom prst="rect">
            <a:avLst/>
          </a:prstGeom>
          <a:noFill/>
          <a:ln cap="flat" cmpd="sng" w="19050">
            <a:solidFill>
              <a:schemeClr val="dk2"/>
            </a:solidFill>
            <a:prstDash val="solid"/>
            <a:round/>
            <a:headEnd len="sm" w="sm" type="none"/>
            <a:tailEnd len="sm" w="sm" type="none"/>
          </a:ln>
        </p:spPr>
      </p:pic>
      <p:sp>
        <p:nvSpPr>
          <p:cNvPr id="454" name="Google Shape;454;p60"/>
          <p:cNvSpPr txBox="1"/>
          <p:nvPr/>
        </p:nvSpPr>
        <p:spPr>
          <a:xfrm>
            <a:off x="658175" y="1183475"/>
            <a:ext cx="2943300" cy="328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Consider each pair of shapes.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Which shape is larger?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Be ready to explain your reasoning.</a:t>
            </a:r>
            <a:endParaRPr sz="1600">
              <a:latin typeface="Livvic"/>
              <a:ea typeface="Livvic"/>
              <a:cs typeface="Livvic"/>
              <a:sym typeface="Livvic"/>
            </a:endParaRPr>
          </a:p>
        </p:txBody>
      </p:sp>
      <p:sp>
        <p:nvSpPr>
          <p:cNvPr id="455" name="Google Shape;455;p60"/>
          <p:cNvSpPr txBox="1"/>
          <p:nvPr/>
        </p:nvSpPr>
        <p:spPr>
          <a:xfrm>
            <a:off x="501025" y="25908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9" name="Shape 459"/>
        <p:cNvGrpSpPr/>
        <p:nvPr/>
      </p:nvGrpSpPr>
      <p:grpSpPr>
        <a:xfrm>
          <a:off x="0" y="0"/>
          <a:ext cx="0" cy="0"/>
          <a:chOff x="0" y="0"/>
          <a:chExt cx="0" cy="0"/>
        </a:xfrm>
      </p:grpSpPr>
      <p:sp>
        <p:nvSpPr>
          <p:cNvPr id="460" name="Google Shape;460;p61"/>
          <p:cNvSpPr txBox="1"/>
          <p:nvPr>
            <p:ph type="ctrTitle"/>
          </p:nvPr>
        </p:nvSpPr>
        <p:spPr>
          <a:xfrm>
            <a:off x="958225" y="811375"/>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Pattern Blocks to Compare Shapes </a:t>
            </a:r>
            <a:endParaRPr b="0" sz="3000">
              <a:solidFill>
                <a:srgbClr val="595959"/>
              </a:solidFill>
              <a:latin typeface="Hepta Slab"/>
              <a:ea typeface="Hepta Slab"/>
              <a:cs typeface="Hepta Slab"/>
              <a:sym typeface="Hepta Slab"/>
            </a:endParaRPr>
          </a:p>
        </p:txBody>
      </p:sp>
      <p:sp>
        <p:nvSpPr>
          <p:cNvPr id="461" name="Google Shape;461;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462" name="Google Shape;462;p61"/>
          <p:cNvPicPr preferRelativeResize="0"/>
          <p:nvPr/>
        </p:nvPicPr>
        <p:blipFill>
          <a:blip r:embed="rId3">
            <a:alphaModFix/>
          </a:blip>
          <a:stretch>
            <a:fillRect/>
          </a:stretch>
        </p:blipFill>
        <p:spPr>
          <a:xfrm>
            <a:off x="1272550" y="1511849"/>
            <a:ext cx="3093226" cy="3203699"/>
          </a:xfrm>
          <a:prstGeom prst="rect">
            <a:avLst/>
          </a:prstGeom>
          <a:noFill/>
          <a:ln cap="flat" cmpd="sng" w="19050">
            <a:solidFill>
              <a:schemeClr val="dk2"/>
            </a:solidFill>
            <a:prstDash val="solid"/>
            <a:round/>
            <a:headEnd len="sm" w="sm" type="none"/>
            <a:tailEnd len="sm" w="sm" type="none"/>
          </a:ln>
        </p:spPr>
      </p:pic>
      <p:sp>
        <p:nvSpPr>
          <p:cNvPr id="463" name="Google Shape;463;p61"/>
          <p:cNvSpPr txBox="1"/>
          <p:nvPr/>
        </p:nvSpPr>
        <p:spPr>
          <a:xfrm>
            <a:off x="5097425" y="1391875"/>
            <a:ext cx="2943300" cy="328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Use pattern blocks to decide which shape covers the most space.</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 Be ready to explain your reasoning.</a:t>
            </a:r>
            <a:endParaRPr sz="1600">
              <a:latin typeface="Livvic"/>
              <a:ea typeface="Livvic"/>
              <a:cs typeface="Livvic"/>
              <a:sym typeface="Livvic"/>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7" name="Shape 467"/>
        <p:cNvGrpSpPr/>
        <p:nvPr/>
      </p:nvGrpSpPr>
      <p:grpSpPr>
        <a:xfrm>
          <a:off x="0" y="0"/>
          <a:ext cx="0" cy="0"/>
          <a:chOff x="0" y="0"/>
          <a:chExt cx="0" cy="0"/>
        </a:xfrm>
      </p:grpSpPr>
      <p:sp>
        <p:nvSpPr>
          <p:cNvPr id="468" name="Google Shape;468;p62"/>
          <p:cNvSpPr/>
          <p:nvPr/>
        </p:nvSpPr>
        <p:spPr>
          <a:xfrm flipH="1">
            <a:off x="1412942" y="216330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62"/>
          <p:cNvSpPr txBox="1"/>
          <p:nvPr/>
        </p:nvSpPr>
        <p:spPr>
          <a:xfrm>
            <a:off x="1692238" y="2315203"/>
            <a:ext cx="1853100" cy="13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Within each pair, which of these shapes has the greater area? How do you know?</a:t>
            </a:r>
            <a:endParaRPr b="1">
              <a:latin typeface="Quicksand"/>
              <a:ea typeface="Quicksand"/>
              <a:cs typeface="Quicksand"/>
              <a:sym typeface="Quicksand"/>
            </a:endParaRPr>
          </a:p>
        </p:txBody>
      </p:sp>
      <p:sp>
        <p:nvSpPr>
          <p:cNvPr id="470" name="Google Shape;470;p6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71" name="Google Shape;471;p62"/>
          <p:cNvPicPr preferRelativeResize="0"/>
          <p:nvPr/>
        </p:nvPicPr>
        <p:blipFill rotWithShape="1">
          <a:blip r:embed="rId3">
            <a:alphaModFix/>
          </a:blip>
          <a:srcRect b="7579" l="-3750" r="3750" t="-7580"/>
          <a:stretch/>
        </p:blipFill>
        <p:spPr>
          <a:xfrm>
            <a:off x="4636426" y="3030775"/>
            <a:ext cx="2098000" cy="1319575"/>
          </a:xfrm>
          <a:prstGeom prst="rect">
            <a:avLst/>
          </a:prstGeom>
          <a:noFill/>
          <a:ln>
            <a:noFill/>
          </a:ln>
        </p:spPr>
      </p:pic>
      <p:pic>
        <p:nvPicPr>
          <p:cNvPr id="472" name="Google Shape;472;p62"/>
          <p:cNvPicPr preferRelativeResize="0"/>
          <p:nvPr/>
        </p:nvPicPr>
        <p:blipFill rotWithShape="1">
          <a:blip r:embed="rId4">
            <a:alphaModFix/>
          </a:blip>
          <a:srcRect b="0" l="48450" r="8815" t="0"/>
          <a:stretch/>
        </p:blipFill>
        <p:spPr>
          <a:xfrm>
            <a:off x="4425600" y="592350"/>
            <a:ext cx="1376650" cy="2062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76" name="Shape 476"/>
        <p:cNvGrpSpPr/>
        <p:nvPr/>
      </p:nvGrpSpPr>
      <p:grpSpPr>
        <a:xfrm>
          <a:off x="0" y="0"/>
          <a:ext cx="0" cy="0"/>
          <a:chOff x="0" y="0"/>
          <a:chExt cx="0" cy="0"/>
        </a:xfrm>
      </p:grpSpPr>
      <p:sp>
        <p:nvSpPr>
          <p:cNvPr id="477" name="Google Shape;477;p63"/>
          <p:cNvSpPr txBox="1"/>
          <p:nvPr>
            <p:ph type="ctrTitle"/>
          </p:nvPr>
        </p:nvSpPr>
        <p:spPr>
          <a:xfrm>
            <a:off x="1897350" y="1684500"/>
            <a:ext cx="5349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Do We Measure Area?</a:t>
            </a:r>
            <a:endParaRPr sz="4400">
              <a:solidFill>
                <a:srgbClr val="434343"/>
              </a:solidFill>
              <a:latin typeface="Hepta Slab"/>
              <a:ea typeface="Hepta Slab"/>
              <a:cs typeface="Hepta Slab"/>
              <a:sym typeface="Hepta Slab"/>
            </a:endParaRPr>
          </a:p>
        </p:txBody>
      </p:sp>
      <p:sp>
        <p:nvSpPr>
          <p:cNvPr id="478" name="Google Shape;478;p63"/>
          <p:cNvSpPr txBox="1"/>
          <p:nvPr/>
        </p:nvSpPr>
        <p:spPr>
          <a:xfrm>
            <a:off x="2788775"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square tiles to measure area.</a:t>
            </a:r>
            <a:endParaRPr>
              <a:latin typeface="Quicksand"/>
              <a:ea typeface="Quicksand"/>
              <a:cs typeface="Quicksand"/>
              <a:sym typeface="Quicksand"/>
            </a:endParaRPr>
          </a:p>
        </p:txBody>
      </p:sp>
      <p:sp>
        <p:nvSpPr>
          <p:cNvPr id="479" name="Google Shape;479;p63"/>
          <p:cNvSpPr/>
          <p:nvPr/>
        </p:nvSpPr>
        <p:spPr>
          <a:xfrm>
            <a:off x="23110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6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3.MD.C.5, 3.MD.C.5.a, 3.MD.C.5.b</a:t>
            </a:r>
            <a:endParaRPr sz="1100">
              <a:latin typeface="Quicksand"/>
              <a:ea typeface="Quicksand"/>
              <a:cs typeface="Quicksand"/>
              <a:sym typeface="Quicksand"/>
            </a:endParaRPr>
          </a:p>
        </p:txBody>
      </p:sp>
      <p:sp>
        <p:nvSpPr>
          <p:cNvPr id="481" name="Google Shape;481;p63"/>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5" name="Shape 485"/>
        <p:cNvGrpSpPr/>
        <p:nvPr/>
      </p:nvGrpSpPr>
      <p:grpSpPr>
        <a:xfrm>
          <a:off x="0" y="0"/>
          <a:ext cx="0" cy="0"/>
          <a:chOff x="0" y="0"/>
          <a:chExt cx="0" cy="0"/>
        </a:xfrm>
      </p:grpSpPr>
      <p:sp>
        <p:nvSpPr>
          <p:cNvPr id="486" name="Google Shape;486;p64"/>
          <p:cNvSpPr txBox="1"/>
          <p:nvPr>
            <p:ph type="ctrTitle"/>
          </p:nvPr>
        </p:nvSpPr>
        <p:spPr>
          <a:xfrm>
            <a:off x="786775" y="719750"/>
            <a:ext cx="7143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Which One Doesn’t Belong: Compare Size</a:t>
            </a:r>
            <a:endParaRPr b="0" sz="2900">
              <a:solidFill>
                <a:srgbClr val="595959"/>
              </a:solidFill>
              <a:latin typeface="Hepta Slab"/>
              <a:ea typeface="Hepta Slab"/>
              <a:cs typeface="Hepta Slab"/>
              <a:sym typeface="Hepta Slab"/>
            </a:endParaRPr>
          </a:p>
        </p:txBody>
      </p:sp>
      <p:sp>
        <p:nvSpPr>
          <p:cNvPr id="487" name="Google Shape;487;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88" name="Google Shape;488;p64"/>
          <p:cNvPicPr preferRelativeResize="0"/>
          <p:nvPr/>
        </p:nvPicPr>
        <p:blipFill>
          <a:blip r:embed="rId3">
            <a:alphaModFix/>
          </a:blip>
          <a:stretch>
            <a:fillRect/>
          </a:stretch>
        </p:blipFill>
        <p:spPr>
          <a:xfrm>
            <a:off x="1699463" y="1440350"/>
            <a:ext cx="5318527" cy="339835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2" name="Shape 492"/>
        <p:cNvGrpSpPr/>
        <p:nvPr/>
      </p:nvGrpSpPr>
      <p:grpSpPr>
        <a:xfrm>
          <a:off x="0" y="0"/>
          <a:ext cx="0" cy="0"/>
          <a:chOff x="0" y="0"/>
          <a:chExt cx="0" cy="0"/>
        </a:xfrm>
      </p:grpSpPr>
      <p:sp>
        <p:nvSpPr>
          <p:cNvPr id="493" name="Google Shape;493;p65"/>
          <p:cNvSpPr txBox="1"/>
          <p:nvPr>
            <p:ph type="ctrTitle"/>
          </p:nvPr>
        </p:nvSpPr>
        <p:spPr>
          <a:xfrm>
            <a:off x="1143950" y="447475"/>
            <a:ext cx="55557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Create and Compare</a:t>
            </a:r>
            <a:endParaRPr b="0" sz="3000">
              <a:solidFill>
                <a:srgbClr val="595959"/>
              </a:solidFill>
              <a:latin typeface="Hepta Slab"/>
              <a:ea typeface="Hepta Slab"/>
              <a:cs typeface="Hepta Slab"/>
              <a:sym typeface="Hepta Slab"/>
            </a:endParaRPr>
          </a:p>
        </p:txBody>
      </p:sp>
      <p:sp>
        <p:nvSpPr>
          <p:cNvPr id="494" name="Google Shape;494;p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95" name="Google Shape;495;p65"/>
          <p:cNvSpPr txBox="1"/>
          <p:nvPr/>
        </p:nvSpPr>
        <p:spPr>
          <a:xfrm>
            <a:off x="5207400" y="1970075"/>
            <a:ext cx="202200" cy="22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96" name="Google Shape;496;p65"/>
          <p:cNvPicPr preferRelativeResize="0"/>
          <p:nvPr/>
        </p:nvPicPr>
        <p:blipFill>
          <a:blip r:embed="rId3">
            <a:alphaModFix/>
          </a:blip>
          <a:stretch>
            <a:fillRect/>
          </a:stretch>
        </p:blipFill>
        <p:spPr>
          <a:xfrm>
            <a:off x="5153025" y="1538750"/>
            <a:ext cx="3162300" cy="2419350"/>
          </a:xfrm>
          <a:prstGeom prst="rect">
            <a:avLst/>
          </a:prstGeom>
          <a:noFill/>
          <a:ln>
            <a:noFill/>
          </a:ln>
        </p:spPr>
      </p:pic>
      <p:sp>
        <p:nvSpPr>
          <p:cNvPr id="497" name="Google Shape;497;p65"/>
          <p:cNvSpPr txBox="1"/>
          <p:nvPr/>
        </p:nvSpPr>
        <p:spPr>
          <a:xfrm>
            <a:off x="686775" y="1690675"/>
            <a:ext cx="4357800" cy="23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1. Take a handful of square tiles.</a:t>
            </a:r>
            <a:endParaRPr sz="2000">
              <a:latin typeface="Livvic"/>
              <a:ea typeface="Livvic"/>
              <a:cs typeface="Livvic"/>
              <a:sym typeface="Livvic"/>
            </a:endParaRPr>
          </a:p>
          <a:p>
            <a:pPr indent="0" lvl="0" marL="0" rtl="0" algn="l">
              <a:spcBef>
                <a:spcPts val="0"/>
              </a:spcBef>
              <a:spcAft>
                <a:spcPts val="0"/>
              </a:spcAft>
              <a:buNone/>
            </a:pPr>
            <a:r>
              <a:rPr lang="en" sz="2000">
                <a:latin typeface="Livvic"/>
                <a:ea typeface="Livvic"/>
                <a:cs typeface="Livvic"/>
                <a:sym typeface="Livvic"/>
              </a:rPr>
              <a:t> </a:t>
            </a:r>
            <a:endParaRPr sz="2000">
              <a:latin typeface="Livvic"/>
              <a:ea typeface="Livvic"/>
              <a:cs typeface="Livvic"/>
              <a:sym typeface="Livvic"/>
            </a:endParaRPr>
          </a:p>
          <a:p>
            <a:pPr indent="0" lvl="0" marL="0" rtl="0" algn="l">
              <a:spcBef>
                <a:spcPts val="0"/>
              </a:spcBef>
              <a:spcAft>
                <a:spcPts val="0"/>
              </a:spcAft>
              <a:buNone/>
            </a:pPr>
            <a:r>
              <a:rPr lang="en" sz="2000">
                <a:latin typeface="Livvic"/>
                <a:ea typeface="Livvic"/>
                <a:cs typeface="Livvic"/>
                <a:sym typeface="Livvic"/>
              </a:rPr>
              <a:t>2. Create a shape from the tiles. </a:t>
            </a:r>
            <a:endParaRPr sz="2000">
              <a:latin typeface="Livvic"/>
              <a:ea typeface="Livvic"/>
              <a:cs typeface="Livvic"/>
              <a:sym typeface="Livvic"/>
            </a:endParaRPr>
          </a:p>
          <a:p>
            <a:pPr indent="0" lvl="0" marL="0" rtl="0" algn="l">
              <a:spcBef>
                <a:spcPts val="0"/>
              </a:spcBef>
              <a:spcAft>
                <a:spcPts val="0"/>
              </a:spcAft>
              <a:buNone/>
            </a:pPr>
            <a:r>
              <a:t/>
            </a:r>
            <a:endParaRPr sz="2000">
              <a:latin typeface="Livvic"/>
              <a:ea typeface="Livvic"/>
              <a:cs typeface="Livvic"/>
              <a:sym typeface="Livvic"/>
            </a:endParaRPr>
          </a:p>
          <a:p>
            <a:pPr indent="0" lvl="0" marL="0" rtl="0" algn="l">
              <a:spcBef>
                <a:spcPts val="0"/>
              </a:spcBef>
              <a:spcAft>
                <a:spcPts val="0"/>
              </a:spcAft>
              <a:buNone/>
            </a:pPr>
            <a:r>
              <a:rPr lang="en" sz="2000">
                <a:latin typeface="Livvic"/>
                <a:ea typeface="Livvic"/>
                <a:cs typeface="Livvic"/>
                <a:sym typeface="Livvic"/>
              </a:rPr>
              <a:t>3. As a group, order the shapes from smallest to largest.</a:t>
            </a:r>
            <a:endParaRPr sz="2000">
              <a:latin typeface="Livvic"/>
              <a:ea typeface="Livvic"/>
              <a:cs typeface="Livvic"/>
              <a:sym typeface="Livvic"/>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1" name="Shape 501"/>
        <p:cNvGrpSpPr/>
        <p:nvPr/>
      </p:nvGrpSpPr>
      <p:grpSpPr>
        <a:xfrm>
          <a:off x="0" y="0"/>
          <a:ext cx="0" cy="0"/>
          <a:chOff x="0" y="0"/>
          <a:chExt cx="0" cy="0"/>
        </a:xfrm>
      </p:grpSpPr>
      <p:sp>
        <p:nvSpPr>
          <p:cNvPr id="502" name="Google Shape;502;p66"/>
          <p:cNvSpPr txBox="1"/>
          <p:nvPr>
            <p:ph type="ctrTitle"/>
          </p:nvPr>
        </p:nvSpPr>
        <p:spPr>
          <a:xfrm>
            <a:off x="651025" y="662675"/>
            <a:ext cx="7200900" cy="648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595959"/>
                </a:solidFill>
                <a:latin typeface="Hepta Slab"/>
                <a:ea typeface="Hepta Slab"/>
                <a:cs typeface="Hepta Slab"/>
                <a:sym typeface="Hepta Slab"/>
              </a:rPr>
              <a:t>Use Square Tiles to Measure Area </a:t>
            </a:r>
            <a:endParaRPr b="0" sz="3000">
              <a:solidFill>
                <a:srgbClr val="595959"/>
              </a:solidFill>
              <a:latin typeface="Hepta Slab"/>
              <a:ea typeface="Hepta Slab"/>
              <a:cs typeface="Hepta Slab"/>
              <a:sym typeface="Hepta Slab"/>
            </a:endParaRPr>
          </a:p>
        </p:txBody>
      </p:sp>
      <p:sp>
        <p:nvSpPr>
          <p:cNvPr id="503" name="Google Shape;503;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04" name="Google Shape;504;p66"/>
          <p:cNvSpPr txBox="1"/>
          <p:nvPr/>
        </p:nvSpPr>
        <p:spPr>
          <a:xfrm>
            <a:off x="651025" y="1512100"/>
            <a:ext cx="4086300" cy="26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Now that we know we can count square tiles to find area, we can think about filling shapes with tiles to find their area.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We call this tiling.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In this activity you will tile each shape with square tiles to find the area.</a:t>
            </a:r>
            <a:endParaRPr sz="1700">
              <a:latin typeface="Livvic"/>
              <a:ea typeface="Livvic"/>
              <a:cs typeface="Livvic"/>
              <a:sym typeface="Livvic"/>
            </a:endParaRPr>
          </a:p>
        </p:txBody>
      </p:sp>
      <p:pic>
        <p:nvPicPr>
          <p:cNvPr id="505" name="Google Shape;505;p66"/>
          <p:cNvPicPr preferRelativeResize="0"/>
          <p:nvPr/>
        </p:nvPicPr>
        <p:blipFill>
          <a:blip r:embed="rId3">
            <a:alphaModFix/>
          </a:blip>
          <a:stretch>
            <a:fillRect/>
          </a:stretch>
        </p:blipFill>
        <p:spPr>
          <a:xfrm>
            <a:off x="4703975" y="1459636"/>
            <a:ext cx="2797900" cy="1518600"/>
          </a:xfrm>
          <a:prstGeom prst="rect">
            <a:avLst/>
          </a:prstGeom>
          <a:noFill/>
          <a:ln>
            <a:noFill/>
          </a:ln>
        </p:spPr>
      </p:pic>
      <p:pic>
        <p:nvPicPr>
          <p:cNvPr id="506" name="Google Shape;506;p66"/>
          <p:cNvPicPr preferRelativeResize="0"/>
          <p:nvPr/>
        </p:nvPicPr>
        <p:blipFill>
          <a:blip r:embed="rId4">
            <a:alphaModFix/>
          </a:blip>
          <a:stretch>
            <a:fillRect/>
          </a:stretch>
        </p:blipFill>
        <p:spPr>
          <a:xfrm>
            <a:off x="6963480" y="2683675"/>
            <a:ext cx="1681425" cy="20478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0" name="Shape 510"/>
        <p:cNvGrpSpPr/>
        <p:nvPr/>
      </p:nvGrpSpPr>
      <p:grpSpPr>
        <a:xfrm>
          <a:off x="0" y="0"/>
          <a:ext cx="0" cy="0"/>
          <a:chOff x="0" y="0"/>
          <a:chExt cx="0" cy="0"/>
        </a:xfrm>
      </p:grpSpPr>
      <p:sp>
        <p:nvSpPr>
          <p:cNvPr id="511" name="Google Shape;511;p67"/>
          <p:cNvSpPr txBox="1"/>
          <p:nvPr>
            <p:ph type="ctrTitle"/>
          </p:nvPr>
        </p:nvSpPr>
        <p:spPr>
          <a:xfrm>
            <a:off x="651025" y="662675"/>
            <a:ext cx="7200900" cy="648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595959"/>
                </a:solidFill>
                <a:latin typeface="Hepta Slab"/>
                <a:ea typeface="Hepta Slab"/>
                <a:cs typeface="Hepta Slab"/>
                <a:sym typeface="Hepta Slab"/>
              </a:rPr>
              <a:t>Use Square Tiles to Measure Area </a:t>
            </a:r>
            <a:endParaRPr b="0" sz="3000">
              <a:solidFill>
                <a:srgbClr val="595959"/>
              </a:solidFill>
              <a:latin typeface="Hepta Slab"/>
              <a:ea typeface="Hepta Slab"/>
              <a:cs typeface="Hepta Slab"/>
              <a:sym typeface="Hepta Slab"/>
            </a:endParaRPr>
          </a:p>
        </p:txBody>
      </p:sp>
      <p:sp>
        <p:nvSpPr>
          <p:cNvPr id="512" name="Google Shape;512;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13" name="Google Shape;513;p67"/>
          <p:cNvSpPr txBox="1"/>
          <p:nvPr/>
        </p:nvSpPr>
        <p:spPr>
          <a:xfrm>
            <a:off x="651025" y="1512100"/>
            <a:ext cx="4086300" cy="26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Now that we know we can count square tiles to find area, we can think about filling shapes with tiles to find their area.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We call this tiling.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In this activity you will tile each shape with square tiles to find the area.</a:t>
            </a:r>
            <a:endParaRPr sz="1700">
              <a:latin typeface="Livvic"/>
              <a:ea typeface="Livvic"/>
              <a:cs typeface="Livvic"/>
              <a:sym typeface="Livvic"/>
            </a:endParaRPr>
          </a:p>
        </p:txBody>
      </p:sp>
      <p:pic>
        <p:nvPicPr>
          <p:cNvPr id="514" name="Google Shape;514;p67"/>
          <p:cNvPicPr preferRelativeResize="0"/>
          <p:nvPr/>
        </p:nvPicPr>
        <p:blipFill>
          <a:blip r:embed="rId3">
            <a:alphaModFix/>
          </a:blip>
          <a:stretch>
            <a:fillRect/>
          </a:stretch>
        </p:blipFill>
        <p:spPr>
          <a:xfrm>
            <a:off x="4737325" y="1376375"/>
            <a:ext cx="2350749" cy="2057400"/>
          </a:xfrm>
          <a:prstGeom prst="rect">
            <a:avLst/>
          </a:prstGeom>
          <a:noFill/>
          <a:ln>
            <a:noFill/>
          </a:ln>
        </p:spPr>
      </p:pic>
      <p:pic>
        <p:nvPicPr>
          <p:cNvPr id="515" name="Google Shape;515;p67"/>
          <p:cNvPicPr preferRelativeResize="0"/>
          <p:nvPr/>
        </p:nvPicPr>
        <p:blipFill>
          <a:blip r:embed="rId4">
            <a:alphaModFix/>
          </a:blip>
          <a:stretch>
            <a:fillRect/>
          </a:stretch>
        </p:blipFill>
        <p:spPr>
          <a:xfrm>
            <a:off x="7088074" y="2813850"/>
            <a:ext cx="1751126" cy="210896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9" name="Shape 519"/>
        <p:cNvGrpSpPr/>
        <p:nvPr/>
      </p:nvGrpSpPr>
      <p:grpSpPr>
        <a:xfrm>
          <a:off x="0" y="0"/>
          <a:ext cx="0" cy="0"/>
          <a:chOff x="0" y="0"/>
          <a:chExt cx="0" cy="0"/>
        </a:xfrm>
      </p:grpSpPr>
      <p:sp>
        <p:nvSpPr>
          <p:cNvPr id="520" name="Google Shape;520;p68"/>
          <p:cNvSpPr txBox="1"/>
          <p:nvPr>
            <p:ph type="ctrTitle"/>
          </p:nvPr>
        </p:nvSpPr>
        <p:spPr>
          <a:xfrm>
            <a:off x="651025" y="662675"/>
            <a:ext cx="7200900" cy="648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595959"/>
                </a:solidFill>
                <a:latin typeface="Hepta Slab"/>
                <a:ea typeface="Hepta Slab"/>
                <a:cs typeface="Hepta Slab"/>
                <a:sym typeface="Hepta Slab"/>
              </a:rPr>
              <a:t>Use Square Tiles to Measure Area </a:t>
            </a:r>
            <a:endParaRPr b="0" sz="3000">
              <a:solidFill>
                <a:srgbClr val="595959"/>
              </a:solidFill>
              <a:latin typeface="Hepta Slab"/>
              <a:ea typeface="Hepta Slab"/>
              <a:cs typeface="Hepta Slab"/>
              <a:sym typeface="Hepta Slab"/>
            </a:endParaRPr>
          </a:p>
        </p:txBody>
      </p:sp>
      <p:sp>
        <p:nvSpPr>
          <p:cNvPr id="521" name="Google Shape;521;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22" name="Google Shape;522;p68"/>
          <p:cNvSpPr txBox="1"/>
          <p:nvPr/>
        </p:nvSpPr>
        <p:spPr>
          <a:xfrm>
            <a:off x="651025" y="1512100"/>
            <a:ext cx="4086300" cy="26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Now that we know we can count square tiles to find area, we can think about filling shapes with tiles to find their area.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We call this tiling.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In this activity you will tile each shape with square tiles to find the area.</a:t>
            </a:r>
            <a:endParaRPr sz="1700">
              <a:latin typeface="Livvic"/>
              <a:ea typeface="Livvic"/>
              <a:cs typeface="Livvic"/>
              <a:sym typeface="Livvic"/>
            </a:endParaRPr>
          </a:p>
        </p:txBody>
      </p:sp>
      <p:pic>
        <p:nvPicPr>
          <p:cNvPr id="523" name="Google Shape;523;p68"/>
          <p:cNvPicPr preferRelativeResize="0"/>
          <p:nvPr/>
        </p:nvPicPr>
        <p:blipFill>
          <a:blip r:embed="rId3">
            <a:alphaModFix/>
          </a:blip>
          <a:stretch>
            <a:fillRect/>
          </a:stretch>
        </p:blipFill>
        <p:spPr>
          <a:xfrm>
            <a:off x="4904025" y="1469225"/>
            <a:ext cx="1764201" cy="2043126"/>
          </a:xfrm>
          <a:prstGeom prst="rect">
            <a:avLst/>
          </a:prstGeom>
          <a:noFill/>
          <a:ln>
            <a:noFill/>
          </a:ln>
        </p:spPr>
      </p:pic>
      <p:pic>
        <p:nvPicPr>
          <p:cNvPr id="524" name="Google Shape;524;p68"/>
          <p:cNvPicPr preferRelativeResize="0"/>
          <p:nvPr/>
        </p:nvPicPr>
        <p:blipFill>
          <a:blip r:embed="rId4">
            <a:alphaModFix/>
          </a:blip>
          <a:stretch>
            <a:fillRect/>
          </a:stretch>
        </p:blipFill>
        <p:spPr>
          <a:xfrm>
            <a:off x="6606301" y="2792400"/>
            <a:ext cx="2170975" cy="193776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8" name="Shape 528"/>
        <p:cNvGrpSpPr/>
        <p:nvPr/>
      </p:nvGrpSpPr>
      <p:grpSpPr>
        <a:xfrm>
          <a:off x="0" y="0"/>
          <a:ext cx="0" cy="0"/>
          <a:chOff x="0" y="0"/>
          <a:chExt cx="0" cy="0"/>
        </a:xfrm>
      </p:grpSpPr>
      <p:sp>
        <p:nvSpPr>
          <p:cNvPr id="529" name="Google Shape;529;p69"/>
          <p:cNvSpPr txBox="1"/>
          <p:nvPr>
            <p:ph idx="4294967295" type="title"/>
          </p:nvPr>
        </p:nvSpPr>
        <p:spPr>
          <a:xfrm>
            <a:off x="1529250" y="549065"/>
            <a:ext cx="6085500" cy="1176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Quicksand"/>
                <a:ea typeface="Quicksand"/>
                <a:cs typeface="Quicksand"/>
                <a:sym typeface="Quicksand"/>
              </a:rPr>
              <a:t>Today we used square tiles to find area. </a:t>
            </a:r>
            <a:endParaRPr b="0" sz="2400">
              <a:latin typeface="Quicksand"/>
              <a:ea typeface="Quicksand"/>
              <a:cs typeface="Quicksand"/>
              <a:sym typeface="Quicksand"/>
            </a:endParaRPr>
          </a:p>
        </p:txBody>
      </p:sp>
      <p:sp>
        <p:nvSpPr>
          <p:cNvPr id="530" name="Google Shape;530;p69"/>
          <p:cNvSpPr/>
          <p:nvPr/>
        </p:nvSpPr>
        <p:spPr>
          <a:xfrm flipH="1">
            <a:off x="1529258" y="1944700"/>
            <a:ext cx="2958867" cy="20319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69"/>
          <p:cNvSpPr txBox="1"/>
          <p:nvPr/>
        </p:nvSpPr>
        <p:spPr>
          <a:xfrm flipH="1">
            <a:off x="2200126" y="2150250"/>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were some things you needed to think about as you used the square tiles to find area?</a:t>
            </a:r>
            <a:endParaRPr b="1">
              <a:latin typeface="Quicksand"/>
              <a:ea typeface="Quicksand"/>
              <a:cs typeface="Quicksand"/>
              <a:sym typeface="Quicksand"/>
            </a:endParaRPr>
          </a:p>
        </p:txBody>
      </p:sp>
      <p:pic>
        <p:nvPicPr>
          <p:cNvPr id="532" name="Google Shape;532;p69"/>
          <p:cNvPicPr preferRelativeResize="0"/>
          <p:nvPr/>
        </p:nvPicPr>
        <p:blipFill>
          <a:blip r:embed="rId3">
            <a:alphaModFix/>
          </a:blip>
          <a:stretch>
            <a:fillRect/>
          </a:stretch>
        </p:blipFill>
        <p:spPr>
          <a:xfrm>
            <a:off x="4500961" y="2607573"/>
            <a:ext cx="2296575" cy="1444475"/>
          </a:xfrm>
          <a:prstGeom prst="rect">
            <a:avLst/>
          </a:prstGeom>
          <a:noFill/>
          <a:ln>
            <a:noFill/>
          </a:ln>
        </p:spPr>
      </p:pic>
      <p:sp>
        <p:nvSpPr>
          <p:cNvPr id="533" name="Google Shape;533;p6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537" name="Shape 537"/>
        <p:cNvGrpSpPr/>
        <p:nvPr/>
      </p:nvGrpSpPr>
      <p:grpSpPr>
        <a:xfrm>
          <a:off x="0" y="0"/>
          <a:ext cx="0" cy="0"/>
          <a:chOff x="0" y="0"/>
          <a:chExt cx="0" cy="0"/>
        </a:xfrm>
      </p:grpSpPr>
      <p:sp>
        <p:nvSpPr>
          <p:cNvPr id="538" name="Google Shape;538;p70"/>
          <p:cNvSpPr txBox="1"/>
          <p:nvPr>
            <p:ph type="ctrTitle"/>
          </p:nvPr>
        </p:nvSpPr>
        <p:spPr>
          <a:xfrm>
            <a:off x="1064900" y="1718875"/>
            <a:ext cx="7220100" cy="94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Count the Squares</a:t>
            </a:r>
            <a:endParaRPr sz="4400">
              <a:solidFill>
                <a:srgbClr val="434343"/>
              </a:solidFill>
              <a:latin typeface="Hepta Slab"/>
              <a:ea typeface="Hepta Slab"/>
              <a:cs typeface="Hepta Slab"/>
              <a:sym typeface="Hepta Slab"/>
            </a:endParaRPr>
          </a:p>
        </p:txBody>
      </p:sp>
      <p:sp>
        <p:nvSpPr>
          <p:cNvPr id="539" name="Google Shape;539;p70"/>
          <p:cNvSpPr txBox="1"/>
          <p:nvPr/>
        </p:nvSpPr>
        <p:spPr>
          <a:xfrm>
            <a:off x="3123475" y="27605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count square tiles.</a:t>
            </a:r>
            <a:endParaRPr>
              <a:latin typeface="Quicksand"/>
              <a:ea typeface="Quicksand"/>
              <a:cs typeface="Quicksand"/>
              <a:sym typeface="Quicksand"/>
            </a:endParaRPr>
          </a:p>
        </p:txBody>
      </p:sp>
      <p:sp>
        <p:nvSpPr>
          <p:cNvPr id="540" name="Google Shape;540;p70"/>
          <p:cNvSpPr/>
          <p:nvPr/>
        </p:nvSpPr>
        <p:spPr>
          <a:xfrm>
            <a:off x="2651102" y="2760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7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3.MD.C.5.b, 3.MD.C.6</a:t>
            </a:r>
            <a:endParaRPr sz="1100">
              <a:latin typeface="Quicksand"/>
              <a:ea typeface="Quicksand"/>
              <a:cs typeface="Quicksand"/>
              <a:sym typeface="Quicksand"/>
            </a:endParaRPr>
          </a:p>
        </p:txBody>
      </p:sp>
      <p:sp>
        <p:nvSpPr>
          <p:cNvPr id="542" name="Google Shape;542;p70"/>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6" name="Shape 546"/>
        <p:cNvGrpSpPr/>
        <p:nvPr/>
      </p:nvGrpSpPr>
      <p:grpSpPr>
        <a:xfrm>
          <a:off x="0" y="0"/>
          <a:ext cx="0" cy="0"/>
          <a:chOff x="0" y="0"/>
          <a:chExt cx="0" cy="0"/>
        </a:xfrm>
      </p:grpSpPr>
      <p:sp>
        <p:nvSpPr>
          <p:cNvPr id="547" name="Google Shape;547;p71"/>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Tiling</a:t>
            </a:r>
            <a:endParaRPr b="0" sz="3000">
              <a:solidFill>
                <a:srgbClr val="595959"/>
              </a:solidFill>
              <a:latin typeface="Hepta Slab"/>
              <a:ea typeface="Hepta Slab"/>
              <a:cs typeface="Hepta Slab"/>
              <a:sym typeface="Hepta Slab"/>
            </a:endParaRPr>
          </a:p>
        </p:txBody>
      </p:sp>
      <p:sp>
        <p:nvSpPr>
          <p:cNvPr id="548" name="Google Shape;548;p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549" name="Google Shape;549;p71"/>
          <p:cNvPicPr preferRelativeResize="0"/>
          <p:nvPr/>
        </p:nvPicPr>
        <p:blipFill>
          <a:blip r:embed="rId3">
            <a:alphaModFix/>
          </a:blip>
          <a:stretch>
            <a:fillRect/>
          </a:stretch>
        </p:blipFill>
        <p:spPr>
          <a:xfrm>
            <a:off x="1872875" y="1520875"/>
            <a:ext cx="5507576" cy="3060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3" name="Shape 553"/>
        <p:cNvGrpSpPr/>
        <p:nvPr/>
      </p:nvGrpSpPr>
      <p:grpSpPr>
        <a:xfrm>
          <a:off x="0" y="0"/>
          <a:ext cx="0" cy="0"/>
          <a:chOff x="0" y="0"/>
          <a:chExt cx="0" cy="0"/>
        </a:xfrm>
      </p:grpSpPr>
      <p:sp>
        <p:nvSpPr>
          <p:cNvPr id="554" name="Google Shape;554;p72"/>
          <p:cNvSpPr txBox="1"/>
          <p:nvPr>
            <p:ph type="ctrTitle"/>
          </p:nvPr>
        </p:nvSpPr>
        <p:spPr>
          <a:xfrm>
            <a:off x="1476750" y="514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Time to Tile</a:t>
            </a:r>
            <a:endParaRPr b="0" sz="3000">
              <a:solidFill>
                <a:srgbClr val="595959"/>
              </a:solidFill>
              <a:latin typeface="Hepta Slab"/>
              <a:ea typeface="Hepta Slab"/>
              <a:cs typeface="Hepta Slab"/>
              <a:sym typeface="Hepta Slab"/>
            </a:endParaRPr>
          </a:p>
        </p:txBody>
      </p:sp>
      <p:sp>
        <p:nvSpPr>
          <p:cNvPr id="555" name="Google Shape;555;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56" name="Google Shape;556;p72"/>
          <p:cNvSpPr txBox="1"/>
          <p:nvPr/>
        </p:nvSpPr>
        <p:spPr>
          <a:xfrm>
            <a:off x="508150" y="1097750"/>
            <a:ext cx="4064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1. Describe how to use square tiles to finish measuring the area of each rectangle. You can move the square tiles already placed if needed.</a:t>
            </a:r>
            <a:endParaRPr sz="1300">
              <a:latin typeface="Livvic"/>
              <a:ea typeface="Livvic"/>
              <a:cs typeface="Livvic"/>
              <a:sym typeface="Livvic"/>
            </a:endParaRPr>
          </a:p>
        </p:txBody>
      </p:sp>
      <p:pic>
        <p:nvPicPr>
          <p:cNvPr id="557" name="Google Shape;557;p72"/>
          <p:cNvPicPr preferRelativeResize="0"/>
          <p:nvPr/>
        </p:nvPicPr>
        <p:blipFill>
          <a:blip r:embed="rId3">
            <a:alphaModFix/>
          </a:blip>
          <a:stretch>
            <a:fillRect/>
          </a:stretch>
        </p:blipFill>
        <p:spPr>
          <a:xfrm>
            <a:off x="659575" y="1947825"/>
            <a:ext cx="1860675" cy="2493175"/>
          </a:xfrm>
          <a:prstGeom prst="rect">
            <a:avLst/>
          </a:prstGeom>
          <a:noFill/>
          <a:ln cap="flat" cmpd="sng" w="19050">
            <a:solidFill>
              <a:schemeClr val="dk2"/>
            </a:solidFill>
            <a:prstDash val="solid"/>
            <a:round/>
            <a:headEnd len="sm" w="sm" type="none"/>
            <a:tailEnd len="sm" w="sm" type="none"/>
          </a:ln>
        </p:spPr>
      </p:pic>
      <p:pic>
        <p:nvPicPr>
          <p:cNvPr id="558" name="Google Shape;558;p72"/>
          <p:cNvPicPr preferRelativeResize="0"/>
          <p:nvPr/>
        </p:nvPicPr>
        <p:blipFill>
          <a:blip r:embed="rId4">
            <a:alphaModFix/>
          </a:blip>
          <a:stretch>
            <a:fillRect/>
          </a:stretch>
        </p:blipFill>
        <p:spPr>
          <a:xfrm>
            <a:off x="2886975" y="1947825"/>
            <a:ext cx="1514900" cy="2621776"/>
          </a:xfrm>
          <a:prstGeom prst="rect">
            <a:avLst/>
          </a:prstGeom>
          <a:noFill/>
          <a:ln cap="flat" cmpd="sng" w="19050">
            <a:solidFill>
              <a:schemeClr val="dk2"/>
            </a:solidFill>
            <a:prstDash val="solid"/>
            <a:round/>
            <a:headEnd len="sm" w="sm" type="none"/>
            <a:tailEnd len="sm" w="sm" type="none"/>
          </a:ln>
        </p:spPr>
      </p:pic>
      <p:sp>
        <p:nvSpPr>
          <p:cNvPr id="559" name="Google Shape;559;p72"/>
          <p:cNvSpPr txBox="1"/>
          <p:nvPr/>
        </p:nvSpPr>
        <p:spPr>
          <a:xfrm>
            <a:off x="4696775" y="2214550"/>
            <a:ext cx="4064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2. Describe how to use square tiles to find the area of any rectangle</a:t>
            </a:r>
            <a:endParaRPr sz="1300">
              <a:latin typeface="Livvic"/>
              <a:ea typeface="Livvic"/>
              <a:cs typeface="Livvic"/>
              <a:sym typeface="Livvic"/>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3" name="Shape 563"/>
        <p:cNvGrpSpPr/>
        <p:nvPr/>
      </p:nvGrpSpPr>
      <p:grpSpPr>
        <a:xfrm>
          <a:off x="0" y="0"/>
          <a:ext cx="0" cy="0"/>
          <a:chOff x="0" y="0"/>
          <a:chExt cx="0" cy="0"/>
        </a:xfrm>
      </p:grpSpPr>
      <p:sp>
        <p:nvSpPr>
          <p:cNvPr id="564" name="Google Shape;564;p73"/>
          <p:cNvSpPr txBox="1"/>
          <p:nvPr>
            <p:ph type="ctrTitle"/>
          </p:nvPr>
        </p:nvSpPr>
        <p:spPr>
          <a:xfrm>
            <a:off x="1022300" y="516250"/>
            <a:ext cx="67578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Launch</a:t>
            </a:r>
            <a:endParaRPr b="0" sz="2400">
              <a:solidFill>
                <a:srgbClr val="595959"/>
              </a:solidFill>
              <a:latin typeface="Hepta Slab"/>
              <a:ea typeface="Hepta Slab"/>
              <a:cs typeface="Hepta Slab"/>
              <a:sym typeface="Hepta Slab"/>
            </a:endParaRPr>
          </a:p>
        </p:txBody>
      </p:sp>
      <p:sp>
        <p:nvSpPr>
          <p:cNvPr id="565" name="Google Shape;565;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66" name="Google Shape;566;p73"/>
          <p:cNvPicPr preferRelativeResize="0"/>
          <p:nvPr/>
        </p:nvPicPr>
        <p:blipFill>
          <a:blip r:embed="rId3">
            <a:alphaModFix/>
          </a:blip>
          <a:stretch>
            <a:fillRect/>
          </a:stretch>
        </p:blipFill>
        <p:spPr>
          <a:xfrm>
            <a:off x="481000" y="1895225"/>
            <a:ext cx="4756324" cy="944700"/>
          </a:xfrm>
          <a:prstGeom prst="rect">
            <a:avLst/>
          </a:prstGeom>
          <a:noFill/>
          <a:ln cap="flat" cmpd="sng" w="19050">
            <a:solidFill>
              <a:schemeClr val="dk2"/>
            </a:solidFill>
            <a:prstDash val="solid"/>
            <a:round/>
            <a:headEnd len="sm" w="sm" type="none"/>
            <a:tailEnd len="sm" w="sm" type="none"/>
          </a:ln>
        </p:spPr>
      </p:pic>
      <p:sp>
        <p:nvSpPr>
          <p:cNvPr id="567" name="Google Shape;567;p73"/>
          <p:cNvSpPr txBox="1"/>
          <p:nvPr/>
        </p:nvSpPr>
        <p:spPr>
          <a:xfrm>
            <a:off x="-191925" y="1326350"/>
            <a:ext cx="4114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595959"/>
                </a:solidFill>
                <a:latin typeface="Caveat Brush"/>
                <a:ea typeface="Caveat Brush"/>
                <a:cs typeface="Caveat Brush"/>
                <a:sym typeface="Caveat Brush"/>
              </a:rPr>
              <a:t>What do you notice? </a:t>
            </a:r>
            <a:endParaRPr sz="2000">
              <a:solidFill>
                <a:srgbClr val="595959"/>
              </a:solidFill>
              <a:latin typeface="Caveat Brush"/>
              <a:ea typeface="Caveat Brush"/>
              <a:cs typeface="Caveat Brush"/>
              <a:sym typeface="Caveat Brush"/>
            </a:endParaRPr>
          </a:p>
        </p:txBody>
      </p:sp>
      <p:sp>
        <p:nvSpPr>
          <p:cNvPr id="568" name="Google Shape;568;p73"/>
          <p:cNvSpPr txBox="1"/>
          <p:nvPr/>
        </p:nvSpPr>
        <p:spPr>
          <a:xfrm>
            <a:off x="1772300" y="1326350"/>
            <a:ext cx="4114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595959"/>
                </a:solidFill>
                <a:latin typeface="Caveat Brush"/>
                <a:ea typeface="Caveat Brush"/>
                <a:cs typeface="Caveat Brush"/>
                <a:sym typeface="Caveat Brush"/>
              </a:rPr>
              <a:t>What do you wonder?</a:t>
            </a:r>
            <a:endParaRPr sz="2000">
              <a:solidFill>
                <a:srgbClr val="595959"/>
              </a:solidFill>
              <a:latin typeface="Caveat Brush"/>
              <a:ea typeface="Caveat Brush"/>
              <a:cs typeface="Caveat Brush"/>
              <a:sym typeface="Caveat Brush"/>
            </a:endParaRPr>
          </a:p>
        </p:txBody>
      </p:sp>
      <p:pic>
        <p:nvPicPr>
          <p:cNvPr id="569" name="Google Shape;569;p73"/>
          <p:cNvPicPr preferRelativeResize="0"/>
          <p:nvPr/>
        </p:nvPicPr>
        <p:blipFill>
          <a:blip r:embed="rId4">
            <a:alphaModFix/>
          </a:blip>
          <a:stretch>
            <a:fillRect/>
          </a:stretch>
        </p:blipFill>
        <p:spPr>
          <a:xfrm>
            <a:off x="4388650" y="3026550"/>
            <a:ext cx="3941925" cy="1620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3" name="Shape 573"/>
        <p:cNvGrpSpPr/>
        <p:nvPr/>
      </p:nvGrpSpPr>
      <p:grpSpPr>
        <a:xfrm>
          <a:off x="0" y="0"/>
          <a:ext cx="0" cy="0"/>
          <a:chOff x="0" y="0"/>
          <a:chExt cx="0" cy="0"/>
        </a:xfrm>
      </p:grpSpPr>
      <p:sp>
        <p:nvSpPr>
          <p:cNvPr id="574" name="Google Shape;574;p74"/>
          <p:cNvSpPr txBox="1"/>
          <p:nvPr>
            <p:ph type="ctrTitle"/>
          </p:nvPr>
        </p:nvSpPr>
        <p:spPr>
          <a:xfrm>
            <a:off x="1022300" y="516250"/>
            <a:ext cx="67578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Card Sort: Rectangles</a:t>
            </a:r>
            <a:endParaRPr b="0" sz="2400">
              <a:solidFill>
                <a:srgbClr val="595959"/>
              </a:solidFill>
              <a:latin typeface="Hepta Slab"/>
              <a:ea typeface="Hepta Slab"/>
              <a:cs typeface="Hepta Slab"/>
              <a:sym typeface="Hepta Slab"/>
            </a:endParaRPr>
          </a:p>
        </p:txBody>
      </p:sp>
      <p:sp>
        <p:nvSpPr>
          <p:cNvPr id="575" name="Google Shape;575;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76" name="Google Shape;576;p74"/>
          <p:cNvPicPr preferRelativeResize="0"/>
          <p:nvPr/>
        </p:nvPicPr>
        <p:blipFill>
          <a:blip r:embed="rId3">
            <a:alphaModFix/>
          </a:blip>
          <a:stretch>
            <a:fillRect/>
          </a:stretch>
        </p:blipFill>
        <p:spPr>
          <a:xfrm>
            <a:off x="938200" y="1146850"/>
            <a:ext cx="2974776" cy="3729951"/>
          </a:xfrm>
          <a:prstGeom prst="rect">
            <a:avLst/>
          </a:prstGeom>
          <a:noFill/>
          <a:ln cap="flat" cmpd="sng" w="19050">
            <a:solidFill>
              <a:schemeClr val="dk2"/>
            </a:solidFill>
            <a:prstDash val="solid"/>
            <a:round/>
            <a:headEnd len="sm" w="sm" type="none"/>
            <a:tailEnd len="sm" w="sm" type="none"/>
          </a:ln>
        </p:spPr>
      </p:pic>
      <p:pic>
        <p:nvPicPr>
          <p:cNvPr id="577" name="Google Shape;577;p74"/>
          <p:cNvPicPr preferRelativeResize="0"/>
          <p:nvPr/>
        </p:nvPicPr>
        <p:blipFill>
          <a:blip r:embed="rId4">
            <a:alphaModFix/>
          </a:blip>
          <a:stretch>
            <a:fillRect/>
          </a:stretch>
        </p:blipFill>
        <p:spPr>
          <a:xfrm>
            <a:off x="4394001" y="1146850"/>
            <a:ext cx="3471439" cy="3729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1" name="Shape 581"/>
        <p:cNvGrpSpPr/>
        <p:nvPr/>
      </p:nvGrpSpPr>
      <p:grpSpPr>
        <a:xfrm>
          <a:off x="0" y="0"/>
          <a:ext cx="0" cy="0"/>
          <a:chOff x="0" y="0"/>
          <a:chExt cx="0" cy="0"/>
        </a:xfrm>
      </p:grpSpPr>
      <p:sp>
        <p:nvSpPr>
          <p:cNvPr id="582" name="Google Shape;582;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83" name="Google Shape;583;p75"/>
          <p:cNvPicPr preferRelativeResize="0"/>
          <p:nvPr/>
        </p:nvPicPr>
        <p:blipFill>
          <a:blip r:embed="rId3">
            <a:alphaModFix/>
          </a:blip>
          <a:stretch>
            <a:fillRect/>
          </a:stretch>
        </p:blipFill>
        <p:spPr>
          <a:xfrm>
            <a:off x="1349475" y="1190413"/>
            <a:ext cx="2363501" cy="1986525"/>
          </a:xfrm>
          <a:prstGeom prst="rect">
            <a:avLst/>
          </a:prstGeom>
          <a:noFill/>
          <a:ln cap="flat" cmpd="sng" w="9525">
            <a:solidFill>
              <a:schemeClr val="dk2"/>
            </a:solidFill>
            <a:prstDash val="solid"/>
            <a:round/>
            <a:headEnd len="sm" w="sm" type="none"/>
            <a:tailEnd len="sm" w="sm" type="none"/>
          </a:ln>
        </p:spPr>
      </p:pic>
      <p:pic>
        <p:nvPicPr>
          <p:cNvPr id="584" name="Google Shape;584;p75"/>
          <p:cNvPicPr preferRelativeResize="0"/>
          <p:nvPr/>
        </p:nvPicPr>
        <p:blipFill>
          <a:blip r:embed="rId4">
            <a:alphaModFix/>
          </a:blip>
          <a:stretch>
            <a:fillRect/>
          </a:stretch>
        </p:blipFill>
        <p:spPr>
          <a:xfrm>
            <a:off x="1274475" y="3301200"/>
            <a:ext cx="2533650" cy="725875"/>
          </a:xfrm>
          <a:prstGeom prst="rect">
            <a:avLst/>
          </a:prstGeom>
          <a:noFill/>
          <a:ln cap="flat" cmpd="sng" w="9525">
            <a:solidFill>
              <a:schemeClr val="dk2"/>
            </a:solidFill>
            <a:prstDash val="solid"/>
            <a:round/>
            <a:headEnd len="sm" w="sm" type="none"/>
            <a:tailEnd len="sm" w="sm" type="none"/>
          </a:ln>
        </p:spPr>
      </p:pic>
      <p:pic>
        <p:nvPicPr>
          <p:cNvPr id="585" name="Google Shape;585;p75"/>
          <p:cNvPicPr preferRelativeResize="0"/>
          <p:nvPr/>
        </p:nvPicPr>
        <p:blipFill>
          <a:blip r:embed="rId5">
            <a:alphaModFix/>
          </a:blip>
          <a:stretch>
            <a:fillRect/>
          </a:stretch>
        </p:blipFill>
        <p:spPr>
          <a:xfrm>
            <a:off x="1264411" y="4117375"/>
            <a:ext cx="2533650" cy="571500"/>
          </a:xfrm>
          <a:prstGeom prst="rect">
            <a:avLst/>
          </a:prstGeom>
          <a:noFill/>
          <a:ln cap="flat" cmpd="sng" w="9525">
            <a:solidFill>
              <a:schemeClr val="dk2"/>
            </a:solidFill>
            <a:prstDash val="solid"/>
            <a:round/>
            <a:headEnd len="sm" w="sm" type="none"/>
            <a:tailEnd len="sm" w="sm" type="none"/>
          </a:ln>
        </p:spPr>
      </p:pic>
      <p:sp>
        <p:nvSpPr>
          <p:cNvPr id="586" name="Google Shape;586;p75"/>
          <p:cNvSpPr txBox="1"/>
          <p:nvPr>
            <p:ph type="ctrTitle"/>
          </p:nvPr>
        </p:nvSpPr>
        <p:spPr>
          <a:xfrm>
            <a:off x="947775" y="473650"/>
            <a:ext cx="6757800" cy="59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Hepta Slab"/>
                <a:ea typeface="Hepta Slab"/>
                <a:cs typeface="Hepta Slab"/>
                <a:sym typeface="Hepta Slab"/>
              </a:rPr>
              <a:t>Questions about Scaled Picture Graphs</a:t>
            </a:r>
            <a:endParaRPr b="0" sz="2400">
              <a:solidFill>
                <a:schemeClr val="accent5"/>
              </a:solidFill>
              <a:latin typeface="Hepta Slab"/>
              <a:ea typeface="Hepta Slab"/>
              <a:cs typeface="Hepta Slab"/>
              <a:sym typeface="Hepta Slab"/>
            </a:endParaRPr>
          </a:p>
        </p:txBody>
      </p:sp>
      <p:pic>
        <p:nvPicPr>
          <p:cNvPr id="587" name="Google Shape;587;p75"/>
          <p:cNvPicPr preferRelativeResize="0"/>
          <p:nvPr/>
        </p:nvPicPr>
        <p:blipFill>
          <a:blip r:embed="rId6">
            <a:alphaModFix/>
          </a:blip>
          <a:stretch>
            <a:fillRect/>
          </a:stretch>
        </p:blipFill>
        <p:spPr>
          <a:xfrm>
            <a:off x="4708163" y="1190413"/>
            <a:ext cx="2963325" cy="2241925"/>
          </a:xfrm>
          <a:prstGeom prst="rect">
            <a:avLst/>
          </a:prstGeom>
          <a:noFill/>
          <a:ln cap="flat" cmpd="sng" w="9525">
            <a:solidFill>
              <a:schemeClr val="dk2"/>
            </a:solidFill>
            <a:prstDash val="solid"/>
            <a:round/>
            <a:headEnd len="sm" w="sm" type="none"/>
            <a:tailEnd len="sm" w="sm" type="none"/>
          </a:ln>
        </p:spPr>
      </p:pic>
      <p:pic>
        <p:nvPicPr>
          <p:cNvPr id="588" name="Google Shape;588;p75"/>
          <p:cNvPicPr preferRelativeResize="0"/>
          <p:nvPr/>
        </p:nvPicPr>
        <p:blipFill>
          <a:blip r:embed="rId7">
            <a:alphaModFix/>
          </a:blip>
          <a:stretch>
            <a:fillRect/>
          </a:stretch>
        </p:blipFill>
        <p:spPr>
          <a:xfrm>
            <a:off x="4752027" y="3556600"/>
            <a:ext cx="2875600" cy="10803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2" name="Shape 592"/>
        <p:cNvGrpSpPr/>
        <p:nvPr/>
      </p:nvGrpSpPr>
      <p:grpSpPr>
        <a:xfrm>
          <a:off x="0" y="0"/>
          <a:ext cx="0" cy="0"/>
          <a:chOff x="0" y="0"/>
          <a:chExt cx="0" cy="0"/>
        </a:xfrm>
      </p:grpSpPr>
      <p:pic>
        <p:nvPicPr>
          <p:cNvPr id="593" name="Google Shape;593;p76"/>
          <p:cNvPicPr preferRelativeResize="0"/>
          <p:nvPr/>
        </p:nvPicPr>
        <p:blipFill>
          <a:blip r:embed="rId3">
            <a:alphaModFix/>
          </a:blip>
          <a:stretch>
            <a:fillRect/>
          </a:stretch>
        </p:blipFill>
        <p:spPr>
          <a:xfrm>
            <a:off x="2841275" y="3282525"/>
            <a:ext cx="1628725" cy="1024428"/>
          </a:xfrm>
          <a:prstGeom prst="rect">
            <a:avLst/>
          </a:prstGeom>
          <a:noFill/>
          <a:ln>
            <a:noFill/>
          </a:ln>
        </p:spPr>
      </p:pic>
      <p:sp>
        <p:nvSpPr>
          <p:cNvPr id="594" name="Google Shape;594;p7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95" name="Google Shape;595;p76"/>
          <p:cNvSpPr/>
          <p:nvPr/>
        </p:nvSpPr>
        <p:spPr>
          <a:xfrm>
            <a:off x="4582149" y="1797250"/>
            <a:ext cx="2546835" cy="21862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6"/>
          <p:cNvSpPr txBox="1"/>
          <p:nvPr/>
        </p:nvSpPr>
        <p:spPr>
          <a:xfrm>
            <a:off x="4805200" y="2083152"/>
            <a:ext cx="1969500" cy="133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chemeClr val="dk1"/>
                </a:solidFill>
                <a:latin typeface="Quicksand"/>
                <a:ea typeface="Quicksand"/>
                <a:cs typeface="Quicksand"/>
                <a:sym typeface="Quicksand"/>
              </a:rPr>
              <a:t>What helpful features do rectangles have that help us find their area?</a:t>
            </a:r>
            <a:endParaRPr b="1">
              <a:latin typeface="Quicksand"/>
              <a:ea typeface="Quicksand"/>
              <a:cs typeface="Quicksand"/>
              <a:sym typeface="Quicksand"/>
            </a:endParaRPr>
          </a:p>
        </p:txBody>
      </p:sp>
      <p:sp>
        <p:nvSpPr>
          <p:cNvPr id="597" name="Google Shape;597;p76"/>
          <p:cNvSpPr txBox="1"/>
          <p:nvPr/>
        </p:nvSpPr>
        <p:spPr>
          <a:xfrm>
            <a:off x="1597538" y="611975"/>
            <a:ext cx="57450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Today we learned we can draw squares in rectangles to represent tiling. We can count the squares to find the area of a rectangle just like we would count tiles</a:t>
            </a:r>
            <a:endParaRPr sz="1600">
              <a:latin typeface="Livvic"/>
              <a:ea typeface="Livvic"/>
              <a:cs typeface="Livvic"/>
              <a:sym typeface="Livvic"/>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01" name="Shape 601"/>
        <p:cNvGrpSpPr/>
        <p:nvPr/>
      </p:nvGrpSpPr>
      <p:grpSpPr>
        <a:xfrm>
          <a:off x="0" y="0"/>
          <a:ext cx="0" cy="0"/>
          <a:chOff x="0" y="0"/>
          <a:chExt cx="0" cy="0"/>
        </a:xfrm>
      </p:grpSpPr>
      <p:sp>
        <p:nvSpPr>
          <p:cNvPr id="602" name="Google Shape;602;p77"/>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Area of Rectangles </a:t>
            </a:r>
            <a:endParaRPr sz="4400">
              <a:solidFill>
                <a:srgbClr val="434343"/>
              </a:solidFill>
              <a:latin typeface="Hepta Slab"/>
              <a:ea typeface="Hepta Slab"/>
              <a:cs typeface="Hepta Slab"/>
              <a:sym typeface="Hepta Slab"/>
            </a:endParaRPr>
          </a:p>
        </p:txBody>
      </p:sp>
      <p:sp>
        <p:nvSpPr>
          <p:cNvPr id="603" name="Google Shape;603;p77"/>
          <p:cNvSpPr txBox="1"/>
          <p:nvPr/>
        </p:nvSpPr>
        <p:spPr>
          <a:xfrm>
            <a:off x="2778450" y="290631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area of more rectangles.</a:t>
            </a:r>
            <a:endParaRPr>
              <a:latin typeface="Quicksand"/>
              <a:ea typeface="Quicksand"/>
              <a:cs typeface="Quicksand"/>
              <a:sym typeface="Quicksand"/>
            </a:endParaRPr>
          </a:p>
        </p:txBody>
      </p:sp>
      <p:sp>
        <p:nvSpPr>
          <p:cNvPr id="604" name="Google Shape;604;p77"/>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3.MD.C.6</a:t>
            </a:r>
            <a:endParaRPr sz="1100">
              <a:latin typeface="Quicksand"/>
              <a:ea typeface="Quicksand"/>
              <a:cs typeface="Quicksand"/>
              <a:sym typeface="Quicksand"/>
            </a:endParaRPr>
          </a:p>
        </p:txBody>
      </p:sp>
      <p:sp>
        <p:nvSpPr>
          <p:cNvPr id="606" name="Google Shape;606;p77"/>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0" name="Shape 610"/>
        <p:cNvGrpSpPr/>
        <p:nvPr/>
      </p:nvGrpSpPr>
      <p:grpSpPr>
        <a:xfrm>
          <a:off x="0" y="0"/>
          <a:ext cx="0" cy="0"/>
          <a:chOff x="0" y="0"/>
          <a:chExt cx="0" cy="0"/>
        </a:xfrm>
      </p:grpSpPr>
      <p:sp>
        <p:nvSpPr>
          <p:cNvPr id="611" name="Google Shape;611;p78"/>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Area and Arrays </a:t>
            </a:r>
            <a:endParaRPr b="0" sz="3000">
              <a:solidFill>
                <a:srgbClr val="595959"/>
              </a:solidFill>
              <a:latin typeface="Hepta Slab"/>
              <a:ea typeface="Hepta Slab"/>
              <a:cs typeface="Hepta Slab"/>
              <a:sym typeface="Hepta Slab"/>
            </a:endParaRPr>
          </a:p>
        </p:txBody>
      </p:sp>
      <p:sp>
        <p:nvSpPr>
          <p:cNvPr id="612" name="Google Shape;612;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13" name="Google Shape;613;p78"/>
          <p:cNvPicPr preferRelativeResize="0"/>
          <p:nvPr/>
        </p:nvPicPr>
        <p:blipFill>
          <a:blip r:embed="rId3">
            <a:alphaModFix/>
          </a:blip>
          <a:stretch>
            <a:fillRect/>
          </a:stretch>
        </p:blipFill>
        <p:spPr>
          <a:xfrm>
            <a:off x="1788300" y="1484975"/>
            <a:ext cx="5219700" cy="3114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7" name="Shape 617"/>
        <p:cNvGrpSpPr/>
        <p:nvPr/>
      </p:nvGrpSpPr>
      <p:grpSpPr>
        <a:xfrm>
          <a:off x="0" y="0"/>
          <a:ext cx="0" cy="0"/>
          <a:chOff x="0" y="0"/>
          <a:chExt cx="0" cy="0"/>
        </a:xfrm>
      </p:grpSpPr>
      <p:sp>
        <p:nvSpPr>
          <p:cNvPr id="618" name="Google Shape;618;p79"/>
          <p:cNvSpPr txBox="1"/>
          <p:nvPr>
            <p:ph type="ctrTitle"/>
          </p:nvPr>
        </p:nvSpPr>
        <p:spPr>
          <a:xfrm>
            <a:off x="1476750" y="470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What Did I Create?</a:t>
            </a:r>
            <a:endParaRPr b="0" sz="3000">
              <a:solidFill>
                <a:srgbClr val="595959"/>
              </a:solidFill>
              <a:latin typeface="Hepta Slab"/>
              <a:ea typeface="Hepta Slab"/>
              <a:cs typeface="Hepta Slab"/>
              <a:sym typeface="Hepta Slab"/>
            </a:endParaRPr>
          </a:p>
        </p:txBody>
      </p:sp>
      <p:sp>
        <p:nvSpPr>
          <p:cNvPr id="619" name="Google Shape;619;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20" name="Google Shape;620;p79"/>
          <p:cNvPicPr preferRelativeResize="0"/>
          <p:nvPr/>
        </p:nvPicPr>
        <p:blipFill>
          <a:blip r:embed="rId3">
            <a:alphaModFix/>
          </a:blip>
          <a:stretch>
            <a:fillRect/>
          </a:stretch>
        </p:blipFill>
        <p:spPr>
          <a:xfrm>
            <a:off x="723875" y="1454025"/>
            <a:ext cx="5381625" cy="1838325"/>
          </a:xfrm>
          <a:prstGeom prst="rect">
            <a:avLst/>
          </a:prstGeom>
          <a:noFill/>
          <a:ln cap="flat" cmpd="sng" w="19050">
            <a:solidFill>
              <a:schemeClr val="dk2"/>
            </a:solidFill>
            <a:prstDash val="solid"/>
            <a:round/>
            <a:headEnd len="sm" w="sm" type="none"/>
            <a:tailEnd len="sm" w="sm" type="none"/>
          </a:ln>
        </p:spPr>
      </p:pic>
      <p:pic>
        <p:nvPicPr>
          <p:cNvPr id="621" name="Google Shape;621;p79"/>
          <p:cNvPicPr preferRelativeResize="0"/>
          <p:nvPr/>
        </p:nvPicPr>
        <p:blipFill>
          <a:blip r:embed="rId4">
            <a:alphaModFix/>
          </a:blip>
          <a:stretch>
            <a:fillRect/>
          </a:stretch>
        </p:blipFill>
        <p:spPr>
          <a:xfrm>
            <a:off x="6400800" y="2075525"/>
            <a:ext cx="2262200" cy="259607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5" name="Shape 625"/>
        <p:cNvGrpSpPr/>
        <p:nvPr/>
      </p:nvGrpSpPr>
      <p:grpSpPr>
        <a:xfrm>
          <a:off x="0" y="0"/>
          <a:ext cx="0" cy="0"/>
          <a:chOff x="0" y="0"/>
          <a:chExt cx="0" cy="0"/>
        </a:xfrm>
      </p:grpSpPr>
      <p:sp>
        <p:nvSpPr>
          <p:cNvPr id="626" name="Google Shape;626;p80"/>
          <p:cNvSpPr txBox="1"/>
          <p:nvPr>
            <p:ph type="ctrTitle"/>
          </p:nvPr>
        </p:nvSpPr>
        <p:spPr>
          <a:xfrm>
            <a:off x="685788" y="461172"/>
            <a:ext cx="7772400" cy="70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Find the Area</a:t>
            </a:r>
            <a:endParaRPr b="0" sz="3000">
              <a:solidFill>
                <a:srgbClr val="595959"/>
              </a:solidFill>
              <a:latin typeface="Hepta Slab"/>
              <a:ea typeface="Hepta Slab"/>
              <a:cs typeface="Hepta Slab"/>
              <a:sym typeface="Hepta Slab"/>
            </a:endParaRPr>
          </a:p>
        </p:txBody>
      </p:sp>
      <p:sp>
        <p:nvSpPr>
          <p:cNvPr id="627" name="Google Shape;627;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28" name="Google Shape;628;p80"/>
          <p:cNvSpPr txBox="1"/>
          <p:nvPr/>
        </p:nvSpPr>
        <p:spPr>
          <a:xfrm>
            <a:off x="685800" y="1326350"/>
            <a:ext cx="79947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Find the area of each rectangle. Include the units in your answer. Explain or show your reasoning. </a:t>
            </a:r>
            <a:endParaRPr/>
          </a:p>
        </p:txBody>
      </p:sp>
      <p:pic>
        <p:nvPicPr>
          <p:cNvPr id="629" name="Google Shape;629;p80"/>
          <p:cNvPicPr preferRelativeResize="0"/>
          <p:nvPr/>
        </p:nvPicPr>
        <p:blipFill>
          <a:blip r:embed="rId3">
            <a:alphaModFix/>
          </a:blip>
          <a:stretch>
            <a:fillRect/>
          </a:stretch>
        </p:blipFill>
        <p:spPr>
          <a:xfrm>
            <a:off x="466725" y="1968925"/>
            <a:ext cx="4076700" cy="895350"/>
          </a:xfrm>
          <a:prstGeom prst="rect">
            <a:avLst/>
          </a:prstGeom>
          <a:noFill/>
          <a:ln cap="flat" cmpd="sng" w="19050">
            <a:solidFill>
              <a:schemeClr val="dk2"/>
            </a:solidFill>
            <a:prstDash val="solid"/>
            <a:round/>
            <a:headEnd len="sm" w="sm" type="none"/>
            <a:tailEnd len="sm" w="sm" type="none"/>
          </a:ln>
        </p:spPr>
      </p:pic>
      <p:pic>
        <p:nvPicPr>
          <p:cNvPr id="630" name="Google Shape;630;p80"/>
          <p:cNvPicPr preferRelativeResize="0"/>
          <p:nvPr/>
        </p:nvPicPr>
        <p:blipFill>
          <a:blip r:embed="rId4">
            <a:alphaModFix/>
          </a:blip>
          <a:stretch>
            <a:fillRect/>
          </a:stretch>
        </p:blipFill>
        <p:spPr>
          <a:xfrm>
            <a:off x="700088" y="3026850"/>
            <a:ext cx="3609975" cy="1552575"/>
          </a:xfrm>
          <a:prstGeom prst="rect">
            <a:avLst/>
          </a:prstGeom>
          <a:noFill/>
          <a:ln cap="flat" cmpd="sng" w="19050">
            <a:solidFill>
              <a:schemeClr val="dk2"/>
            </a:solidFill>
            <a:prstDash val="solid"/>
            <a:round/>
            <a:headEnd len="sm" w="sm" type="none"/>
            <a:tailEnd len="sm" w="sm" type="none"/>
          </a:ln>
        </p:spPr>
      </p:pic>
      <p:pic>
        <p:nvPicPr>
          <p:cNvPr id="631" name="Google Shape;631;p80"/>
          <p:cNvPicPr preferRelativeResize="0"/>
          <p:nvPr/>
        </p:nvPicPr>
        <p:blipFill>
          <a:blip r:embed="rId5">
            <a:alphaModFix/>
          </a:blip>
          <a:stretch>
            <a:fillRect/>
          </a:stretch>
        </p:blipFill>
        <p:spPr>
          <a:xfrm>
            <a:off x="4773450" y="1853537"/>
            <a:ext cx="3684749" cy="1436425"/>
          </a:xfrm>
          <a:prstGeom prst="rect">
            <a:avLst/>
          </a:prstGeom>
          <a:noFill/>
          <a:ln cap="flat" cmpd="sng" w="19050">
            <a:solidFill>
              <a:schemeClr val="dk2"/>
            </a:solidFill>
            <a:prstDash val="solid"/>
            <a:round/>
            <a:headEnd len="sm" w="sm" type="none"/>
            <a:tailEnd len="sm" w="sm" type="none"/>
          </a:ln>
        </p:spPr>
      </p:pic>
      <p:pic>
        <p:nvPicPr>
          <p:cNvPr id="632" name="Google Shape;632;p80"/>
          <p:cNvPicPr preferRelativeResize="0"/>
          <p:nvPr/>
        </p:nvPicPr>
        <p:blipFill>
          <a:blip r:embed="rId6">
            <a:alphaModFix/>
          </a:blip>
          <a:stretch>
            <a:fillRect/>
          </a:stretch>
        </p:blipFill>
        <p:spPr>
          <a:xfrm>
            <a:off x="4934275" y="3438850"/>
            <a:ext cx="3281975" cy="1325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6" name="Shape 636"/>
        <p:cNvGrpSpPr/>
        <p:nvPr/>
      </p:nvGrpSpPr>
      <p:grpSpPr>
        <a:xfrm>
          <a:off x="0" y="0"/>
          <a:ext cx="0" cy="0"/>
          <a:chOff x="0" y="0"/>
          <a:chExt cx="0" cy="0"/>
        </a:xfrm>
      </p:grpSpPr>
      <p:sp>
        <p:nvSpPr>
          <p:cNvPr id="637" name="Google Shape;637;p81"/>
          <p:cNvSpPr/>
          <p:nvPr/>
        </p:nvSpPr>
        <p:spPr>
          <a:xfrm flipH="1">
            <a:off x="808184" y="2718100"/>
            <a:ext cx="2811841" cy="1987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81"/>
          <p:cNvSpPr txBox="1"/>
          <p:nvPr/>
        </p:nvSpPr>
        <p:spPr>
          <a:xfrm>
            <a:off x="1122975" y="2932425"/>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We also revisited arrays today during our warm-up. Here is an array next to a rectangular area. How is area different from an array?</a:t>
            </a:r>
            <a:endParaRPr b="1" sz="1200">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639" name="Google Shape;639;p81"/>
          <p:cNvPicPr preferRelativeResize="0"/>
          <p:nvPr/>
        </p:nvPicPr>
        <p:blipFill>
          <a:blip r:embed="rId3">
            <a:alphaModFix/>
          </a:blip>
          <a:stretch>
            <a:fillRect/>
          </a:stretch>
        </p:blipFill>
        <p:spPr>
          <a:xfrm>
            <a:off x="3859225" y="3577325"/>
            <a:ext cx="1628725" cy="1024428"/>
          </a:xfrm>
          <a:prstGeom prst="rect">
            <a:avLst/>
          </a:prstGeom>
          <a:noFill/>
          <a:ln>
            <a:noFill/>
          </a:ln>
        </p:spPr>
      </p:pic>
      <p:sp>
        <p:nvSpPr>
          <p:cNvPr id="640" name="Google Shape;640;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41" name="Google Shape;641;p81"/>
          <p:cNvSpPr/>
          <p:nvPr/>
        </p:nvSpPr>
        <p:spPr>
          <a:xfrm>
            <a:off x="5416812" y="2932425"/>
            <a:ext cx="2431613" cy="1773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81"/>
          <p:cNvSpPr txBox="1"/>
          <p:nvPr/>
        </p:nvSpPr>
        <p:spPr>
          <a:xfrm>
            <a:off x="5472800" y="3353725"/>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do you see equal groups in these representations?</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643" name="Google Shape;643;p81"/>
          <p:cNvSpPr txBox="1"/>
          <p:nvPr/>
        </p:nvSpPr>
        <p:spPr>
          <a:xfrm>
            <a:off x="1296025" y="581950"/>
            <a:ext cx="6093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In the last few lessons we learned about area. We learned that area is the amount of space covered by a shape. Then we learned that we could find the area of two-dimensional shapes by counting how many squares cover the shape</a:t>
            </a:r>
            <a:endParaRPr>
              <a:latin typeface="Livvic"/>
              <a:ea typeface="Livvic"/>
              <a:cs typeface="Livvic"/>
              <a:sym typeface="Livvic"/>
            </a:endParaRPr>
          </a:p>
        </p:txBody>
      </p:sp>
      <p:pic>
        <p:nvPicPr>
          <p:cNvPr id="644" name="Google Shape;644;p81"/>
          <p:cNvPicPr preferRelativeResize="0"/>
          <p:nvPr/>
        </p:nvPicPr>
        <p:blipFill>
          <a:blip r:embed="rId4">
            <a:alphaModFix/>
          </a:blip>
          <a:stretch>
            <a:fillRect/>
          </a:stretch>
        </p:blipFill>
        <p:spPr>
          <a:xfrm>
            <a:off x="2509850" y="1741925"/>
            <a:ext cx="1629372" cy="667675"/>
          </a:xfrm>
          <a:prstGeom prst="rect">
            <a:avLst/>
          </a:prstGeom>
          <a:noFill/>
          <a:ln>
            <a:noFill/>
          </a:ln>
        </p:spPr>
      </p:pic>
      <p:pic>
        <p:nvPicPr>
          <p:cNvPr id="645" name="Google Shape;645;p81"/>
          <p:cNvPicPr preferRelativeResize="0"/>
          <p:nvPr/>
        </p:nvPicPr>
        <p:blipFill>
          <a:blip r:embed="rId5">
            <a:alphaModFix/>
          </a:blip>
          <a:stretch>
            <a:fillRect/>
          </a:stretch>
        </p:blipFill>
        <p:spPr>
          <a:xfrm>
            <a:off x="4691672" y="1557250"/>
            <a:ext cx="1743075" cy="9715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49" name="Shape 649"/>
        <p:cNvGrpSpPr/>
        <p:nvPr/>
      </p:nvGrpSpPr>
      <p:grpSpPr>
        <a:xfrm>
          <a:off x="0" y="0"/>
          <a:ext cx="0" cy="0"/>
          <a:chOff x="0" y="0"/>
          <a:chExt cx="0" cy="0"/>
        </a:xfrm>
      </p:grpSpPr>
      <p:sp>
        <p:nvSpPr>
          <p:cNvPr id="650" name="Google Shape;650;p82"/>
          <p:cNvSpPr txBox="1"/>
          <p:nvPr>
            <p:ph idx="1" type="subTitle"/>
          </p:nvPr>
        </p:nvSpPr>
        <p:spPr>
          <a:xfrm>
            <a:off x="777500" y="493315"/>
            <a:ext cx="7772400" cy="31407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rPr lang="en">
                <a:solidFill>
                  <a:srgbClr val="434343"/>
                </a:solidFill>
                <a:latin typeface="Hepta Slab"/>
                <a:ea typeface="Hepta Slab"/>
                <a:cs typeface="Hepta Slab"/>
                <a:sym typeface="Hepta Slab"/>
              </a:rPr>
              <a:t>In this section we learned that area is the amount of space covered by a shape. We learned that we can count squares to measure the area of a shape. We need to make sure that the squares are covering the shape with no gaps or overlaps</a:t>
            </a:r>
            <a:endParaRPr i="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651" name="Google Shape;651;p8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2" name="Google Shape;652;p82"/>
          <p:cNvPicPr preferRelativeResize="0"/>
          <p:nvPr/>
        </p:nvPicPr>
        <p:blipFill>
          <a:blip r:embed="rId3">
            <a:alphaModFix/>
          </a:blip>
          <a:stretch>
            <a:fillRect/>
          </a:stretch>
        </p:blipFill>
        <p:spPr>
          <a:xfrm>
            <a:off x="1816900" y="2836303"/>
            <a:ext cx="5584675" cy="1554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56" name="Shape 656"/>
        <p:cNvGrpSpPr/>
        <p:nvPr/>
      </p:nvGrpSpPr>
      <p:grpSpPr>
        <a:xfrm>
          <a:off x="0" y="0"/>
          <a:ext cx="0" cy="0"/>
          <a:chOff x="0" y="0"/>
          <a:chExt cx="0" cy="0"/>
        </a:xfrm>
      </p:grpSpPr>
      <p:sp>
        <p:nvSpPr>
          <p:cNvPr id="657" name="Google Shape;657;p83"/>
          <p:cNvSpPr txBox="1"/>
          <p:nvPr>
            <p:ph type="ctrTitle"/>
          </p:nvPr>
        </p:nvSpPr>
        <p:spPr>
          <a:xfrm>
            <a:off x="959550" y="1461563"/>
            <a:ext cx="7224900" cy="139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Represent Products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as Areas</a:t>
            </a:r>
            <a:endParaRPr sz="4400">
              <a:solidFill>
                <a:srgbClr val="434343"/>
              </a:solidFill>
              <a:latin typeface="Hepta Slab"/>
              <a:ea typeface="Hepta Slab"/>
              <a:cs typeface="Hepta Slab"/>
              <a:sym typeface="Hepta Slab"/>
            </a:endParaRPr>
          </a:p>
        </p:txBody>
      </p:sp>
      <p:sp>
        <p:nvSpPr>
          <p:cNvPr id="658" name="Google Shape;658;p83"/>
          <p:cNvSpPr txBox="1"/>
          <p:nvPr/>
        </p:nvSpPr>
        <p:spPr>
          <a:xfrm>
            <a:off x="2617450" y="28526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connect multiplication expressions to area.</a:t>
            </a:r>
            <a:endParaRPr>
              <a:latin typeface="Quicksand"/>
              <a:ea typeface="Quicksand"/>
              <a:cs typeface="Quicksand"/>
              <a:sym typeface="Quicksand"/>
            </a:endParaRPr>
          </a:p>
        </p:txBody>
      </p:sp>
      <p:sp>
        <p:nvSpPr>
          <p:cNvPr id="659" name="Google Shape;659;p83"/>
          <p:cNvSpPr/>
          <p:nvPr/>
        </p:nvSpPr>
        <p:spPr>
          <a:xfrm>
            <a:off x="2039577" y="2930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8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 3.OA.B.5</a:t>
            </a:r>
            <a:endParaRPr sz="1100">
              <a:latin typeface="Quicksand"/>
              <a:ea typeface="Quicksand"/>
              <a:cs typeface="Quicksand"/>
              <a:sym typeface="Quicksand"/>
            </a:endParaRPr>
          </a:p>
        </p:txBody>
      </p:sp>
      <p:sp>
        <p:nvSpPr>
          <p:cNvPr id="661" name="Google Shape;661;p83"/>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65" name="Shape 665"/>
        <p:cNvGrpSpPr/>
        <p:nvPr/>
      </p:nvGrpSpPr>
      <p:grpSpPr>
        <a:xfrm>
          <a:off x="0" y="0"/>
          <a:ext cx="0" cy="0"/>
          <a:chOff x="0" y="0"/>
          <a:chExt cx="0" cy="0"/>
        </a:xfrm>
      </p:grpSpPr>
      <p:sp>
        <p:nvSpPr>
          <p:cNvPr id="666" name="Google Shape;666;p84"/>
          <p:cNvSpPr txBox="1"/>
          <p:nvPr>
            <p:ph type="ctrTitle"/>
          </p:nvPr>
        </p:nvSpPr>
        <p:spPr>
          <a:xfrm>
            <a:off x="1129675" y="7926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One More</a:t>
            </a:r>
            <a:endParaRPr b="0" sz="3000">
              <a:solidFill>
                <a:srgbClr val="595959"/>
              </a:solidFill>
              <a:latin typeface="Hepta Slab"/>
              <a:ea typeface="Hepta Slab"/>
              <a:cs typeface="Hepta Slab"/>
              <a:sym typeface="Hepta Slab"/>
            </a:endParaRPr>
          </a:p>
        </p:txBody>
      </p:sp>
      <p:sp>
        <p:nvSpPr>
          <p:cNvPr id="667" name="Google Shape;667;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68" name="Google Shape;668;p84"/>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84"/>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670" name="Google Shape;670;p84"/>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84"/>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672" name="Google Shape;672;p84"/>
          <p:cNvPicPr preferRelativeResize="0"/>
          <p:nvPr/>
        </p:nvPicPr>
        <p:blipFill>
          <a:blip r:embed="rId3">
            <a:alphaModFix/>
          </a:blip>
          <a:stretch>
            <a:fillRect/>
          </a:stretch>
        </p:blipFill>
        <p:spPr>
          <a:xfrm>
            <a:off x="3195625" y="2150674"/>
            <a:ext cx="3056125" cy="10402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6" name="Shape 676"/>
        <p:cNvGrpSpPr/>
        <p:nvPr/>
      </p:nvGrpSpPr>
      <p:grpSpPr>
        <a:xfrm>
          <a:off x="0" y="0"/>
          <a:ext cx="0" cy="0"/>
          <a:chOff x="0" y="0"/>
          <a:chExt cx="0" cy="0"/>
        </a:xfrm>
      </p:grpSpPr>
      <p:sp>
        <p:nvSpPr>
          <p:cNvPr id="677" name="Google Shape;677;p85"/>
          <p:cNvSpPr txBox="1"/>
          <p:nvPr>
            <p:ph type="ctrTitle"/>
          </p:nvPr>
        </p:nvSpPr>
        <p:spPr>
          <a:xfrm>
            <a:off x="1129675" y="7926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One More</a:t>
            </a:r>
            <a:endParaRPr b="0" sz="3000">
              <a:solidFill>
                <a:srgbClr val="595959"/>
              </a:solidFill>
              <a:latin typeface="Hepta Slab"/>
              <a:ea typeface="Hepta Slab"/>
              <a:cs typeface="Hepta Slab"/>
              <a:sym typeface="Hepta Slab"/>
            </a:endParaRPr>
          </a:p>
        </p:txBody>
      </p:sp>
      <p:sp>
        <p:nvSpPr>
          <p:cNvPr id="678" name="Google Shape;678;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79" name="Google Shape;679;p85"/>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85"/>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681" name="Google Shape;681;p85"/>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85"/>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683" name="Google Shape;683;p85"/>
          <p:cNvPicPr preferRelativeResize="0"/>
          <p:nvPr/>
        </p:nvPicPr>
        <p:blipFill>
          <a:blip r:embed="rId3">
            <a:alphaModFix/>
          </a:blip>
          <a:stretch>
            <a:fillRect/>
          </a:stretch>
        </p:blipFill>
        <p:spPr>
          <a:xfrm>
            <a:off x="2876550" y="2308605"/>
            <a:ext cx="3390900" cy="15525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7" name="Shape 687"/>
        <p:cNvGrpSpPr/>
        <p:nvPr/>
      </p:nvGrpSpPr>
      <p:grpSpPr>
        <a:xfrm>
          <a:off x="0" y="0"/>
          <a:ext cx="0" cy="0"/>
          <a:chOff x="0" y="0"/>
          <a:chExt cx="0" cy="0"/>
        </a:xfrm>
      </p:grpSpPr>
      <p:sp>
        <p:nvSpPr>
          <p:cNvPr id="688" name="Google Shape;688;p86"/>
          <p:cNvSpPr txBox="1"/>
          <p:nvPr>
            <p:ph type="ctrTitle"/>
          </p:nvPr>
        </p:nvSpPr>
        <p:spPr>
          <a:xfrm>
            <a:off x="1129675" y="7926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One More</a:t>
            </a:r>
            <a:endParaRPr b="0" sz="3000">
              <a:solidFill>
                <a:srgbClr val="595959"/>
              </a:solidFill>
              <a:latin typeface="Hepta Slab"/>
              <a:ea typeface="Hepta Slab"/>
              <a:cs typeface="Hepta Slab"/>
              <a:sym typeface="Hepta Slab"/>
            </a:endParaRPr>
          </a:p>
        </p:txBody>
      </p:sp>
      <p:sp>
        <p:nvSpPr>
          <p:cNvPr id="689" name="Google Shape;689;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90" name="Google Shape;690;p86"/>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86"/>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692" name="Google Shape;692;p86"/>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86"/>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694" name="Google Shape;694;p86"/>
          <p:cNvPicPr preferRelativeResize="0"/>
          <p:nvPr/>
        </p:nvPicPr>
        <p:blipFill>
          <a:blip r:embed="rId3">
            <a:alphaModFix/>
          </a:blip>
          <a:stretch>
            <a:fillRect/>
          </a:stretch>
        </p:blipFill>
        <p:spPr>
          <a:xfrm>
            <a:off x="2922150" y="2185200"/>
            <a:ext cx="3455025" cy="13711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8" name="Shape 698"/>
        <p:cNvGrpSpPr/>
        <p:nvPr/>
      </p:nvGrpSpPr>
      <p:grpSpPr>
        <a:xfrm>
          <a:off x="0" y="0"/>
          <a:ext cx="0" cy="0"/>
          <a:chOff x="0" y="0"/>
          <a:chExt cx="0" cy="0"/>
        </a:xfrm>
      </p:grpSpPr>
      <p:sp>
        <p:nvSpPr>
          <p:cNvPr id="699" name="Google Shape;699;p87"/>
          <p:cNvSpPr txBox="1"/>
          <p:nvPr>
            <p:ph type="ctrTitle"/>
          </p:nvPr>
        </p:nvSpPr>
        <p:spPr>
          <a:xfrm>
            <a:off x="1029650" y="506225"/>
            <a:ext cx="68793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Match Expressions and Areas</a:t>
            </a:r>
            <a:endParaRPr b="0" sz="3200">
              <a:solidFill>
                <a:srgbClr val="595959"/>
              </a:solidFill>
              <a:latin typeface="Hepta Slab"/>
              <a:ea typeface="Hepta Slab"/>
              <a:cs typeface="Hepta Slab"/>
              <a:sym typeface="Hepta Slab"/>
            </a:endParaRPr>
          </a:p>
        </p:txBody>
      </p:sp>
      <p:sp>
        <p:nvSpPr>
          <p:cNvPr id="700" name="Google Shape;700;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01" name="Google Shape;701;p87"/>
          <p:cNvSpPr/>
          <p:nvPr/>
        </p:nvSpPr>
        <p:spPr>
          <a:xfrm>
            <a:off x="5477337" y="1695413"/>
            <a:ext cx="2431613" cy="1773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87"/>
          <p:cNvSpPr txBox="1"/>
          <p:nvPr/>
        </p:nvSpPr>
        <p:spPr>
          <a:xfrm>
            <a:off x="5819975" y="1963463"/>
            <a:ext cx="1746300" cy="100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one way you could describe this rectangle?</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pic>
        <p:nvPicPr>
          <p:cNvPr id="703" name="Google Shape;703;p87"/>
          <p:cNvPicPr preferRelativeResize="0"/>
          <p:nvPr/>
        </p:nvPicPr>
        <p:blipFill>
          <a:blip r:embed="rId3">
            <a:alphaModFix/>
          </a:blip>
          <a:stretch>
            <a:fillRect/>
          </a:stretch>
        </p:blipFill>
        <p:spPr>
          <a:xfrm>
            <a:off x="1638300" y="1908950"/>
            <a:ext cx="2828750" cy="16319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7" name="Shape 707"/>
        <p:cNvGrpSpPr/>
        <p:nvPr/>
      </p:nvGrpSpPr>
      <p:grpSpPr>
        <a:xfrm>
          <a:off x="0" y="0"/>
          <a:ext cx="0" cy="0"/>
          <a:chOff x="0" y="0"/>
          <a:chExt cx="0" cy="0"/>
        </a:xfrm>
      </p:grpSpPr>
      <p:sp>
        <p:nvSpPr>
          <p:cNvPr id="708" name="Google Shape;708;p88"/>
          <p:cNvSpPr txBox="1"/>
          <p:nvPr>
            <p:ph type="ctrTitle"/>
          </p:nvPr>
        </p:nvSpPr>
        <p:spPr>
          <a:xfrm>
            <a:off x="1029650" y="506225"/>
            <a:ext cx="68793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Match Expressions and Areas</a:t>
            </a:r>
            <a:endParaRPr b="0" sz="3200">
              <a:solidFill>
                <a:srgbClr val="595959"/>
              </a:solidFill>
              <a:latin typeface="Hepta Slab"/>
              <a:ea typeface="Hepta Slab"/>
              <a:cs typeface="Hepta Slab"/>
              <a:sym typeface="Hepta Slab"/>
            </a:endParaRPr>
          </a:p>
        </p:txBody>
      </p:sp>
      <p:sp>
        <p:nvSpPr>
          <p:cNvPr id="709" name="Google Shape;709;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10" name="Google Shape;710;p88"/>
          <p:cNvPicPr preferRelativeResize="0"/>
          <p:nvPr/>
        </p:nvPicPr>
        <p:blipFill>
          <a:blip r:embed="rId3">
            <a:alphaModFix/>
          </a:blip>
          <a:stretch>
            <a:fillRect/>
          </a:stretch>
        </p:blipFill>
        <p:spPr>
          <a:xfrm>
            <a:off x="4081800" y="1306450"/>
            <a:ext cx="1629000" cy="785225"/>
          </a:xfrm>
          <a:prstGeom prst="rect">
            <a:avLst/>
          </a:prstGeom>
          <a:noFill/>
          <a:ln>
            <a:noFill/>
          </a:ln>
        </p:spPr>
      </p:pic>
      <p:pic>
        <p:nvPicPr>
          <p:cNvPr id="711" name="Google Shape;711;p88"/>
          <p:cNvPicPr preferRelativeResize="0"/>
          <p:nvPr/>
        </p:nvPicPr>
        <p:blipFill>
          <a:blip r:embed="rId4">
            <a:alphaModFix/>
          </a:blip>
          <a:stretch>
            <a:fillRect/>
          </a:stretch>
        </p:blipFill>
        <p:spPr>
          <a:xfrm>
            <a:off x="6046000" y="1306451"/>
            <a:ext cx="1230175" cy="884275"/>
          </a:xfrm>
          <a:prstGeom prst="rect">
            <a:avLst/>
          </a:prstGeom>
          <a:noFill/>
          <a:ln>
            <a:noFill/>
          </a:ln>
        </p:spPr>
      </p:pic>
      <p:pic>
        <p:nvPicPr>
          <p:cNvPr id="712" name="Google Shape;712;p88"/>
          <p:cNvPicPr preferRelativeResize="0"/>
          <p:nvPr/>
        </p:nvPicPr>
        <p:blipFill>
          <a:blip r:embed="rId5">
            <a:alphaModFix/>
          </a:blip>
          <a:stretch>
            <a:fillRect/>
          </a:stretch>
        </p:blipFill>
        <p:spPr>
          <a:xfrm>
            <a:off x="7516025" y="1169312"/>
            <a:ext cx="554725" cy="1158550"/>
          </a:xfrm>
          <a:prstGeom prst="rect">
            <a:avLst/>
          </a:prstGeom>
          <a:noFill/>
          <a:ln>
            <a:noFill/>
          </a:ln>
        </p:spPr>
      </p:pic>
      <p:pic>
        <p:nvPicPr>
          <p:cNvPr id="713" name="Google Shape;713;p88"/>
          <p:cNvPicPr preferRelativeResize="0"/>
          <p:nvPr/>
        </p:nvPicPr>
        <p:blipFill>
          <a:blip r:embed="rId6">
            <a:alphaModFix/>
          </a:blip>
          <a:stretch>
            <a:fillRect/>
          </a:stretch>
        </p:blipFill>
        <p:spPr>
          <a:xfrm>
            <a:off x="4038925" y="2283600"/>
            <a:ext cx="980400" cy="872750"/>
          </a:xfrm>
          <a:prstGeom prst="rect">
            <a:avLst/>
          </a:prstGeom>
          <a:noFill/>
          <a:ln>
            <a:noFill/>
          </a:ln>
        </p:spPr>
      </p:pic>
      <p:pic>
        <p:nvPicPr>
          <p:cNvPr id="714" name="Google Shape;714;p88"/>
          <p:cNvPicPr preferRelativeResize="0"/>
          <p:nvPr/>
        </p:nvPicPr>
        <p:blipFill>
          <a:blip r:embed="rId7">
            <a:alphaModFix/>
          </a:blip>
          <a:stretch>
            <a:fillRect/>
          </a:stretch>
        </p:blipFill>
        <p:spPr>
          <a:xfrm>
            <a:off x="5628700" y="2733900"/>
            <a:ext cx="1491624" cy="992750"/>
          </a:xfrm>
          <a:prstGeom prst="rect">
            <a:avLst/>
          </a:prstGeom>
          <a:noFill/>
          <a:ln>
            <a:noFill/>
          </a:ln>
        </p:spPr>
      </p:pic>
      <p:pic>
        <p:nvPicPr>
          <p:cNvPr id="715" name="Google Shape;715;p88"/>
          <p:cNvPicPr preferRelativeResize="0"/>
          <p:nvPr/>
        </p:nvPicPr>
        <p:blipFill>
          <a:blip r:embed="rId8">
            <a:alphaModFix/>
          </a:blip>
          <a:stretch>
            <a:fillRect/>
          </a:stretch>
        </p:blipFill>
        <p:spPr>
          <a:xfrm>
            <a:off x="7380075" y="2388425"/>
            <a:ext cx="980400" cy="1270480"/>
          </a:xfrm>
          <a:prstGeom prst="rect">
            <a:avLst/>
          </a:prstGeom>
          <a:noFill/>
          <a:ln>
            <a:noFill/>
          </a:ln>
        </p:spPr>
      </p:pic>
      <p:pic>
        <p:nvPicPr>
          <p:cNvPr id="716" name="Google Shape;716;p88"/>
          <p:cNvPicPr preferRelativeResize="0"/>
          <p:nvPr/>
        </p:nvPicPr>
        <p:blipFill>
          <a:blip r:embed="rId9">
            <a:alphaModFix/>
          </a:blip>
          <a:stretch>
            <a:fillRect/>
          </a:stretch>
        </p:blipFill>
        <p:spPr>
          <a:xfrm>
            <a:off x="4660100" y="3348275"/>
            <a:ext cx="855825" cy="1209525"/>
          </a:xfrm>
          <a:prstGeom prst="rect">
            <a:avLst/>
          </a:prstGeom>
          <a:noFill/>
          <a:ln>
            <a:noFill/>
          </a:ln>
        </p:spPr>
      </p:pic>
      <p:pic>
        <p:nvPicPr>
          <p:cNvPr id="717" name="Google Shape;717;p88"/>
          <p:cNvPicPr preferRelativeResize="0"/>
          <p:nvPr/>
        </p:nvPicPr>
        <p:blipFill>
          <a:blip r:embed="rId10">
            <a:alphaModFix/>
          </a:blip>
          <a:stretch>
            <a:fillRect/>
          </a:stretch>
        </p:blipFill>
        <p:spPr>
          <a:xfrm>
            <a:off x="1138275" y="2284234"/>
            <a:ext cx="855825" cy="1478866"/>
          </a:xfrm>
          <a:prstGeom prst="rect">
            <a:avLst/>
          </a:prstGeom>
          <a:noFill/>
          <a:ln>
            <a:noFill/>
          </a:ln>
        </p:spPr>
      </p:pic>
      <p:pic>
        <p:nvPicPr>
          <p:cNvPr id="718" name="Google Shape;718;p88"/>
          <p:cNvPicPr preferRelativeResize="0"/>
          <p:nvPr/>
        </p:nvPicPr>
        <p:blipFill>
          <a:blip r:embed="rId11">
            <a:alphaModFix/>
          </a:blip>
          <a:stretch>
            <a:fillRect/>
          </a:stretch>
        </p:blipFill>
        <p:spPr>
          <a:xfrm>
            <a:off x="2646550" y="2055050"/>
            <a:ext cx="921350" cy="2197075"/>
          </a:xfrm>
          <a:prstGeom prst="rect">
            <a:avLst/>
          </a:prstGeom>
          <a:noFill/>
          <a:ln>
            <a:noFill/>
          </a:ln>
        </p:spPr>
      </p:pic>
      <p:sp>
        <p:nvSpPr>
          <p:cNvPr id="719" name="Google Shape;719;p88"/>
          <p:cNvSpPr txBox="1"/>
          <p:nvPr/>
        </p:nvSpPr>
        <p:spPr>
          <a:xfrm>
            <a:off x="186675" y="1249325"/>
            <a:ext cx="4114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Match the expressions with their rectangular areas. Be ready to explain your reasoning.</a:t>
            </a:r>
            <a:endParaRPr>
              <a:latin typeface="Livvic"/>
              <a:ea typeface="Livvic"/>
              <a:cs typeface="Livvic"/>
              <a:sym typeface="Livvic"/>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3" name="Shape 723"/>
        <p:cNvGrpSpPr/>
        <p:nvPr/>
      </p:nvGrpSpPr>
      <p:grpSpPr>
        <a:xfrm>
          <a:off x="0" y="0"/>
          <a:ext cx="0" cy="0"/>
          <a:chOff x="0" y="0"/>
          <a:chExt cx="0" cy="0"/>
        </a:xfrm>
      </p:grpSpPr>
      <p:sp>
        <p:nvSpPr>
          <p:cNvPr id="724" name="Google Shape;724;p89"/>
          <p:cNvSpPr txBox="1"/>
          <p:nvPr>
            <p:ph type="ctrTitle"/>
          </p:nvPr>
        </p:nvSpPr>
        <p:spPr>
          <a:xfrm>
            <a:off x="472450" y="476950"/>
            <a:ext cx="6920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Create Areas from Expressions</a:t>
            </a:r>
            <a:endParaRPr b="0" sz="3000">
              <a:solidFill>
                <a:srgbClr val="595959"/>
              </a:solidFill>
              <a:latin typeface="Hepta Slab"/>
              <a:ea typeface="Hepta Slab"/>
              <a:cs typeface="Hepta Slab"/>
              <a:sym typeface="Hepta Slab"/>
            </a:endParaRPr>
          </a:p>
        </p:txBody>
      </p:sp>
      <p:sp>
        <p:nvSpPr>
          <p:cNvPr id="725" name="Google Shape;725;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26" name="Google Shape;726;p89"/>
          <p:cNvPicPr preferRelativeResize="0"/>
          <p:nvPr/>
        </p:nvPicPr>
        <p:blipFill>
          <a:blip r:embed="rId3">
            <a:alphaModFix/>
          </a:blip>
          <a:stretch>
            <a:fillRect/>
          </a:stretch>
        </p:blipFill>
        <p:spPr>
          <a:xfrm>
            <a:off x="2131200" y="2411275"/>
            <a:ext cx="1219200" cy="1971675"/>
          </a:xfrm>
          <a:prstGeom prst="rect">
            <a:avLst/>
          </a:prstGeom>
          <a:noFill/>
          <a:ln cap="flat" cmpd="sng" w="19050">
            <a:solidFill>
              <a:schemeClr val="dk2"/>
            </a:solidFill>
            <a:prstDash val="solid"/>
            <a:round/>
            <a:headEnd len="sm" w="sm" type="none"/>
            <a:tailEnd len="sm" w="sm" type="none"/>
          </a:ln>
        </p:spPr>
      </p:pic>
      <p:pic>
        <p:nvPicPr>
          <p:cNvPr id="727" name="Google Shape;727;p89"/>
          <p:cNvPicPr preferRelativeResize="0"/>
          <p:nvPr/>
        </p:nvPicPr>
        <p:blipFill>
          <a:blip r:embed="rId4">
            <a:alphaModFix/>
          </a:blip>
          <a:stretch>
            <a:fillRect/>
          </a:stretch>
        </p:blipFill>
        <p:spPr>
          <a:xfrm>
            <a:off x="4545800" y="2005025"/>
            <a:ext cx="2772850" cy="2721775"/>
          </a:xfrm>
          <a:prstGeom prst="rect">
            <a:avLst/>
          </a:prstGeom>
          <a:noFill/>
          <a:ln cap="flat" cmpd="sng" w="19050">
            <a:solidFill>
              <a:schemeClr val="dk2"/>
            </a:solidFill>
            <a:prstDash val="solid"/>
            <a:round/>
            <a:headEnd len="sm" w="sm" type="none"/>
            <a:tailEnd len="sm" w="sm" type="none"/>
          </a:ln>
        </p:spPr>
      </p:pic>
      <p:pic>
        <p:nvPicPr>
          <p:cNvPr id="728" name="Google Shape;728;p89"/>
          <p:cNvPicPr preferRelativeResize="0"/>
          <p:nvPr/>
        </p:nvPicPr>
        <p:blipFill>
          <a:blip r:embed="rId5">
            <a:alphaModFix/>
          </a:blip>
          <a:stretch>
            <a:fillRect/>
          </a:stretch>
        </p:blipFill>
        <p:spPr>
          <a:xfrm>
            <a:off x="1245400" y="1204000"/>
            <a:ext cx="6410325" cy="533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2" name="Shape 732"/>
        <p:cNvGrpSpPr/>
        <p:nvPr/>
      </p:nvGrpSpPr>
      <p:grpSpPr>
        <a:xfrm>
          <a:off x="0" y="0"/>
          <a:ext cx="0" cy="0"/>
          <a:chOff x="0" y="0"/>
          <a:chExt cx="0" cy="0"/>
        </a:xfrm>
      </p:grpSpPr>
      <p:sp>
        <p:nvSpPr>
          <p:cNvPr id="733" name="Google Shape;733;p90"/>
          <p:cNvSpPr/>
          <p:nvPr/>
        </p:nvSpPr>
        <p:spPr>
          <a:xfrm>
            <a:off x="3977225" y="1701725"/>
            <a:ext cx="2015109" cy="174003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4" name="Google Shape;734;p90"/>
          <p:cNvPicPr preferRelativeResize="0"/>
          <p:nvPr/>
        </p:nvPicPr>
        <p:blipFill>
          <a:blip r:embed="rId3">
            <a:alphaModFix/>
          </a:blip>
          <a:stretch>
            <a:fillRect/>
          </a:stretch>
        </p:blipFill>
        <p:spPr>
          <a:xfrm>
            <a:off x="3626839" y="3497926"/>
            <a:ext cx="1890300" cy="1188949"/>
          </a:xfrm>
          <a:prstGeom prst="rect">
            <a:avLst/>
          </a:prstGeom>
          <a:noFill/>
          <a:ln>
            <a:noFill/>
          </a:ln>
        </p:spPr>
      </p:pic>
      <p:sp>
        <p:nvSpPr>
          <p:cNvPr id="735" name="Google Shape;735;p90"/>
          <p:cNvSpPr txBox="1"/>
          <p:nvPr/>
        </p:nvSpPr>
        <p:spPr>
          <a:xfrm>
            <a:off x="1054223" y="2352525"/>
            <a:ext cx="15459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could you figure out the total number of square inches in this rectangle?</a:t>
            </a:r>
            <a:endParaRPr b="1">
              <a:latin typeface="Quicksand"/>
              <a:ea typeface="Quicksand"/>
              <a:cs typeface="Quicksand"/>
              <a:sym typeface="Quicksand"/>
            </a:endParaRPr>
          </a:p>
        </p:txBody>
      </p:sp>
      <p:sp>
        <p:nvSpPr>
          <p:cNvPr id="736" name="Google Shape;736;p90"/>
          <p:cNvSpPr/>
          <p:nvPr/>
        </p:nvSpPr>
        <p:spPr>
          <a:xfrm flipH="1">
            <a:off x="566541" y="2156250"/>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90"/>
          <p:cNvSpPr/>
          <p:nvPr/>
        </p:nvSpPr>
        <p:spPr>
          <a:xfrm>
            <a:off x="6220772" y="2435963"/>
            <a:ext cx="2401815" cy="19654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9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39" name="Google Shape;739;p90"/>
          <p:cNvSpPr txBox="1"/>
          <p:nvPr/>
        </p:nvSpPr>
        <p:spPr>
          <a:xfrm>
            <a:off x="4284286" y="1836111"/>
            <a:ext cx="1401000" cy="11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are rectangular areas similar to other ways we’ve shown multiplication?</a:t>
            </a:r>
            <a:endParaRPr b="1" sz="1100">
              <a:latin typeface="Quicksand"/>
              <a:ea typeface="Quicksand"/>
              <a:cs typeface="Quicksand"/>
              <a:sym typeface="Quicksand"/>
            </a:endParaRPr>
          </a:p>
        </p:txBody>
      </p:sp>
      <p:sp>
        <p:nvSpPr>
          <p:cNvPr id="740" name="Google Shape;740;p90"/>
          <p:cNvSpPr txBox="1"/>
          <p:nvPr/>
        </p:nvSpPr>
        <p:spPr>
          <a:xfrm>
            <a:off x="6570123" y="2533675"/>
            <a:ext cx="15459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are rectangular areas different from other ways we’ve shown multiplication?</a:t>
            </a:r>
            <a:endParaRPr b="1" sz="1300">
              <a:latin typeface="Quicksand"/>
              <a:ea typeface="Quicksand"/>
              <a:cs typeface="Quicksand"/>
              <a:sym typeface="Quicksand"/>
            </a:endParaRPr>
          </a:p>
        </p:txBody>
      </p:sp>
      <p:pic>
        <p:nvPicPr>
          <p:cNvPr id="741" name="Google Shape;741;p90"/>
          <p:cNvPicPr preferRelativeResize="0"/>
          <p:nvPr/>
        </p:nvPicPr>
        <p:blipFill>
          <a:blip r:embed="rId4">
            <a:alphaModFix/>
          </a:blip>
          <a:stretch>
            <a:fillRect/>
          </a:stretch>
        </p:blipFill>
        <p:spPr>
          <a:xfrm>
            <a:off x="3553925" y="602450"/>
            <a:ext cx="2152650" cy="781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45" name="Shape 745"/>
        <p:cNvGrpSpPr/>
        <p:nvPr/>
      </p:nvGrpSpPr>
      <p:grpSpPr>
        <a:xfrm>
          <a:off x="0" y="0"/>
          <a:ext cx="0" cy="0"/>
          <a:chOff x="0" y="0"/>
          <a:chExt cx="0" cy="0"/>
        </a:xfrm>
      </p:grpSpPr>
      <p:sp>
        <p:nvSpPr>
          <p:cNvPr id="746" name="Google Shape;746;p91"/>
          <p:cNvSpPr txBox="1"/>
          <p:nvPr>
            <p:ph type="ctrTitle"/>
          </p:nvPr>
        </p:nvSpPr>
        <p:spPr>
          <a:xfrm>
            <a:off x="784525" y="17048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Different Square Units (Part 1)</a:t>
            </a:r>
            <a:endParaRPr sz="4200">
              <a:solidFill>
                <a:srgbClr val="434343"/>
              </a:solidFill>
              <a:latin typeface="Hepta Slab"/>
              <a:ea typeface="Hepta Slab"/>
              <a:cs typeface="Hepta Slab"/>
              <a:sym typeface="Hepta Slab"/>
            </a:endParaRPr>
          </a:p>
        </p:txBody>
      </p:sp>
      <p:sp>
        <p:nvSpPr>
          <p:cNvPr id="747" name="Google Shape;747;p91"/>
          <p:cNvSpPr txBox="1"/>
          <p:nvPr/>
        </p:nvSpPr>
        <p:spPr>
          <a:xfrm>
            <a:off x="2815125" y="2601550"/>
            <a:ext cx="5544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different units we can use to measure area. </a:t>
            </a:r>
            <a:endParaRPr>
              <a:latin typeface="Quicksand"/>
              <a:ea typeface="Quicksand"/>
              <a:cs typeface="Quicksand"/>
              <a:sym typeface="Quicksand"/>
            </a:endParaRPr>
          </a:p>
        </p:txBody>
      </p:sp>
      <p:sp>
        <p:nvSpPr>
          <p:cNvPr id="748" name="Google Shape;748;p91"/>
          <p:cNvSpPr/>
          <p:nvPr/>
        </p:nvSpPr>
        <p:spPr>
          <a:xfrm>
            <a:off x="2311027" y="2601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9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3.MD.C.6</a:t>
            </a:r>
            <a:endParaRPr sz="1100">
              <a:latin typeface="Quicksand"/>
              <a:ea typeface="Quicksand"/>
              <a:cs typeface="Quicksand"/>
              <a:sym typeface="Quicksand"/>
            </a:endParaRPr>
          </a:p>
        </p:txBody>
      </p:sp>
      <p:sp>
        <p:nvSpPr>
          <p:cNvPr id="750" name="Google Shape;750;p9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4" name="Shape 754"/>
        <p:cNvGrpSpPr/>
        <p:nvPr/>
      </p:nvGrpSpPr>
      <p:grpSpPr>
        <a:xfrm>
          <a:off x="0" y="0"/>
          <a:ext cx="0" cy="0"/>
          <a:chOff x="0" y="0"/>
          <a:chExt cx="0" cy="0"/>
        </a:xfrm>
      </p:grpSpPr>
      <p:sp>
        <p:nvSpPr>
          <p:cNvPr id="755" name="Google Shape;755;p92"/>
          <p:cNvSpPr txBox="1"/>
          <p:nvPr>
            <p:ph type="ctrTitle"/>
          </p:nvPr>
        </p:nvSpPr>
        <p:spPr>
          <a:xfrm>
            <a:off x="623875" y="7209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Squares, Squares</a:t>
            </a:r>
            <a:endParaRPr b="0" sz="2900">
              <a:solidFill>
                <a:srgbClr val="595959"/>
              </a:solidFill>
              <a:latin typeface="Hepta Slab"/>
              <a:ea typeface="Hepta Slab"/>
              <a:cs typeface="Hepta Slab"/>
              <a:sym typeface="Hepta Slab"/>
            </a:endParaRPr>
          </a:p>
        </p:txBody>
      </p:sp>
      <p:sp>
        <p:nvSpPr>
          <p:cNvPr id="756" name="Google Shape;756;p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757" name="Google Shape;757;p92"/>
          <p:cNvPicPr preferRelativeResize="0"/>
          <p:nvPr/>
        </p:nvPicPr>
        <p:blipFill>
          <a:blip r:embed="rId3">
            <a:alphaModFix/>
          </a:blip>
          <a:stretch>
            <a:fillRect/>
          </a:stretch>
        </p:blipFill>
        <p:spPr>
          <a:xfrm>
            <a:off x="1733700" y="1620575"/>
            <a:ext cx="5882500" cy="2839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1" name="Shape 761"/>
        <p:cNvGrpSpPr/>
        <p:nvPr/>
      </p:nvGrpSpPr>
      <p:grpSpPr>
        <a:xfrm>
          <a:off x="0" y="0"/>
          <a:ext cx="0" cy="0"/>
          <a:chOff x="0" y="0"/>
          <a:chExt cx="0" cy="0"/>
        </a:xfrm>
      </p:grpSpPr>
      <p:sp>
        <p:nvSpPr>
          <p:cNvPr id="762" name="Google Shape;762;p93"/>
          <p:cNvSpPr txBox="1"/>
          <p:nvPr>
            <p:ph type="ctrTitle"/>
          </p:nvPr>
        </p:nvSpPr>
        <p:spPr>
          <a:xfrm>
            <a:off x="943925" y="536775"/>
            <a:ext cx="70968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Same Rectangle, Different Units</a:t>
            </a:r>
            <a:endParaRPr b="0" sz="3000">
              <a:solidFill>
                <a:srgbClr val="595959"/>
              </a:solidFill>
              <a:latin typeface="Hepta Slab"/>
              <a:ea typeface="Hepta Slab"/>
              <a:cs typeface="Hepta Slab"/>
              <a:sym typeface="Hepta Slab"/>
            </a:endParaRPr>
          </a:p>
        </p:txBody>
      </p:sp>
      <p:sp>
        <p:nvSpPr>
          <p:cNvPr id="763" name="Google Shape;763;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64" name="Google Shape;764;p93"/>
          <p:cNvPicPr preferRelativeResize="0"/>
          <p:nvPr/>
        </p:nvPicPr>
        <p:blipFill>
          <a:blip r:embed="rId3">
            <a:alphaModFix/>
          </a:blip>
          <a:stretch>
            <a:fillRect/>
          </a:stretch>
        </p:blipFill>
        <p:spPr>
          <a:xfrm>
            <a:off x="1031075" y="1762125"/>
            <a:ext cx="4276725" cy="2305050"/>
          </a:xfrm>
          <a:prstGeom prst="rect">
            <a:avLst/>
          </a:prstGeom>
          <a:noFill/>
          <a:ln cap="flat" cmpd="sng" w="19050">
            <a:solidFill>
              <a:schemeClr val="dk2"/>
            </a:solidFill>
            <a:prstDash val="solid"/>
            <a:round/>
            <a:headEnd len="sm" w="sm" type="none"/>
            <a:tailEnd len="sm" w="sm" type="none"/>
          </a:ln>
        </p:spPr>
      </p:pic>
      <p:pic>
        <p:nvPicPr>
          <p:cNvPr id="765" name="Google Shape;765;p93"/>
          <p:cNvPicPr preferRelativeResize="0"/>
          <p:nvPr/>
        </p:nvPicPr>
        <p:blipFill>
          <a:blip r:embed="rId4">
            <a:alphaModFix/>
          </a:blip>
          <a:stretch>
            <a:fillRect/>
          </a:stretch>
        </p:blipFill>
        <p:spPr>
          <a:xfrm>
            <a:off x="5803100" y="1719275"/>
            <a:ext cx="2772850" cy="2721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9" name="Shape 769"/>
        <p:cNvGrpSpPr/>
        <p:nvPr/>
      </p:nvGrpSpPr>
      <p:grpSpPr>
        <a:xfrm>
          <a:off x="0" y="0"/>
          <a:ext cx="0" cy="0"/>
          <a:chOff x="0" y="0"/>
          <a:chExt cx="0" cy="0"/>
        </a:xfrm>
      </p:grpSpPr>
      <p:sp>
        <p:nvSpPr>
          <p:cNvPr id="770" name="Google Shape;770;p94"/>
          <p:cNvSpPr txBox="1"/>
          <p:nvPr>
            <p:ph type="ctrTitle"/>
          </p:nvPr>
        </p:nvSpPr>
        <p:spPr>
          <a:xfrm>
            <a:off x="1829850" y="440050"/>
            <a:ext cx="5484300" cy="6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What’s the Area?</a:t>
            </a:r>
            <a:endParaRPr b="0" sz="3000">
              <a:solidFill>
                <a:srgbClr val="595959"/>
              </a:solidFill>
              <a:latin typeface="Hepta Slab"/>
              <a:ea typeface="Hepta Slab"/>
              <a:cs typeface="Hepta Slab"/>
              <a:sym typeface="Hepta Slab"/>
            </a:endParaRPr>
          </a:p>
        </p:txBody>
      </p:sp>
      <p:sp>
        <p:nvSpPr>
          <p:cNvPr id="771" name="Google Shape;771;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72" name="Google Shape;772;p94"/>
          <p:cNvPicPr preferRelativeResize="0"/>
          <p:nvPr/>
        </p:nvPicPr>
        <p:blipFill>
          <a:blip r:embed="rId3">
            <a:alphaModFix/>
          </a:blip>
          <a:stretch>
            <a:fillRect/>
          </a:stretch>
        </p:blipFill>
        <p:spPr>
          <a:xfrm>
            <a:off x="1338275" y="1108750"/>
            <a:ext cx="6543675" cy="3429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6" name="Shape 776"/>
        <p:cNvGrpSpPr/>
        <p:nvPr/>
      </p:nvGrpSpPr>
      <p:grpSpPr>
        <a:xfrm>
          <a:off x="0" y="0"/>
          <a:ext cx="0" cy="0"/>
          <a:chOff x="0" y="0"/>
          <a:chExt cx="0" cy="0"/>
        </a:xfrm>
      </p:grpSpPr>
      <p:sp>
        <p:nvSpPr>
          <p:cNvPr id="777" name="Google Shape;777;p95"/>
          <p:cNvSpPr txBox="1"/>
          <p:nvPr>
            <p:ph type="ctrTitle"/>
          </p:nvPr>
        </p:nvSpPr>
        <p:spPr>
          <a:xfrm>
            <a:off x="1829850" y="440050"/>
            <a:ext cx="5484300" cy="6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What’s the Area?</a:t>
            </a:r>
            <a:endParaRPr b="0" sz="3000">
              <a:solidFill>
                <a:srgbClr val="595959"/>
              </a:solidFill>
              <a:latin typeface="Hepta Slab"/>
              <a:ea typeface="Hepta Slab"/>
              <a:cs typeface="Hepta Slab"/>
              <a:sym typeface="Hepta Slab"/>
            </a:endParaRPr>
          </a:p>
        </p:txBody>
      </p:sp>
      <p:sp>
        <p:nvSpPr>
          <p:cNvPr id="778" name="Google Shape;778;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79" name="Google Shape;779;p95"/>
          <p:cNvPicPr preferRelativeResize="0"/>
          <p:nvPr/>
        </p:nvPicPr>
        <p:blipFill>
          <a:blip r:embed="rId3">
            <a:alphaModFix/>
          </a:blip>
          <a:stretch>
            <a:fillRect/>
          </a:stretch>
        </p:blipFill>
        <p:spPr>
          <a:xfrm>
            <a:off x="1204913" y="1211150"/>
            <a:ext cx="6734175" cy="3629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3" name="Shape 783"/>
        <p:cNvGrpSpPr/>
        <p:nvPr/>
      </p:nvGrpSpPr>
      <p:grpSpPr>
        <a:xfrm>
          <a:off x="0" y="0"/>
          <a:ext cx="0" cy="0"/>
          <a:chOff x="0" y="0"/>
          <a:chExt cx="0" cy="0"/>
        </a:xfrm>
      </p:grpSpPr>
      <p:pic>
        <p:nvPicPr>
          <p:cNvPr id="784" name="Google Shape;784;p96"/>
          <p:cNvPicPr preferRelativeResize="0"/>
          <p:nvPr/>
        </p:nvPicPr>
        <p:blipFill>
          <a:blip r:embed="rId3">
            <a:alphaModFix/>
          </a:blip>
          <a:stretch>
            <a:fillRect/>
          </a:stretch>
        </p:blipFill>
        <p:spPr>
          <a:xfrm>
            <a:off x="4027989" y="3651351"/>
            <a:ext cx="1890300" cy="1188949"/>
          </a:xfrm>
          <a:prstGeom prst="rect">
            <a:avLst/>
          </a:prstGeom>
          <a:noFill/>
          <a:ln>
            <a:noFill/>
          </a:ln>
        </p:spPr>
      </p:pic>
      <p:sp>
        <p:nvSpPr>
          <p:cNvPr id="785" name="Google Shape;785;p96"/>
          <p:cNvSpPr txBox="1"/>
          <p:nvPr/>
        </p:nvSpPr>
        <p:spPr>
          <a:xfrm>
            <a:off x="1936451" y="2052763"/>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Why is it useful to have different types of unit squares to use when measuring area?</a:t>
            </a:r>
            <a:endParaRPr b="1">
              <a:latin typeface="Quicksand"/>
              <a:ea typeface="Quicksand"/>
              <a:cs typeface="Quicksand"/>
              <a:sym typeface="Quicksand"/>
            </a:endParaRPr>
          </a:p>
        </p:txBody>
      </p:sp>
      <p:sp>
        <p:nvSpPr>
          <p:cNvPr id="786" name="Google Shape;786;p96"/>
          <p:cNvSpPr/>
          <p:nvPr/>
        </p:nvSpPr>
        <p:spPr>
          <a:xfrm flipH="1">
            <a:off x="1676916" y="1871525"/>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9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88" name="Google Shape;788;p96"/>
          <p:cNvPicPr preferRelativeResize="0"/>
          <p:nvPr/>
        </p:nvPicPr>
        <p:blipFill>
          <a:blip r:embed="rId4">
            <a:alphaModFix/>
          </a:blip>
          <a:stretch>
            <a:fillRect/>
          </a:stretch>
        </p:blipFill>
        <p:spPr>
          <a:xfrm>
            <a:off x="3827523" y="637849"/>
            <a:ext cx="3244530" cy="11889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92" name="Shape 792"/>
        <p:cNvGrpSpPr/>
        <p:nvPr/>
      </p:nvGrpSpPr>
      <p:grpSpPr>
        <a:xfrm>
          <a:off x="0" y="0"/>
          <a:ext cx="0" cy="0"/>
          <a:chOff x="0" y="0"/>
          <a:chExt cx="0" cy="0"/>
        </a:xfrm>
      </p:grpSpPr>
      <p:sp>
        <p:nvSpPr>
          <p:cNvPr id="793" name="Google Shape;793;p97"/>
          <p:cNvSpPr txBox="1"/>
          <p:nvPr>
            <p:ph type="ctrTitle"/>
          </p:nvPr>
        </p:nvSpPr>
        <p:spPr>
          <a:xfrm>
            <a:off x="706350" y="1493663"/>
            <a:ext cx="77313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Different Square Units (Part 2)</a:t>
            </a:r>
            <a:endParaRPr sz="4400">
              <a:solidFill>
                <a:srgbClr val="434343"/>
              </a:solidFill>
              <a:latin typeface="Hepta Slab"/>
              <a:ea typeface="Hepta Slab"/>
              <a:cs typeface="Hepta Slab"/>
              <a:sym typeface="Hepta Slab"/>
            </a:endParaRPr>
          </a:p>
        </p:txBody>
      </p:sp>
      <p:sp>
        <p:nvSpPr>
          <p:cNvPr id="794" name="Google Shape;794;p97"/>
          <p:cNvSpPr txBox="1"/>
          <p:nvPr/>
        </p:nvSpPr>
        <p:spPr>
          <a:xfrm>
            <a:off x="2642325" y="299881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larger square units.</a:t>
            </a:r>
            <a:endParaRPr>
              <a:latin typeface="Quicksand"/>
              <a:ea typeface="Quicksand"/>
              <a:cs typeface="Quicksand"/>
              <a:sym typeface="Quicksand"/>
            </a:endParaRPr>
          </a:p>
        </p:txBody>
      </p:sp>
      <p:sp>
        <p:nvSpPr>
          <p:cNvPr id="795" name="Google Shape;795;p97"/>
          <p:cNvSpPr/>
          <p:nvPr/>
        </p:nvSpPr>
        <p:spPr>
          <a:xfrm>
            <a:off x="2208352" y="3076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9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3.MD.C.6</a:t>
            </a:r>
            <a:endParaRPr sz="1100">
              <a:latin typeface="Quicksand"/>
              <a:ea typeface="Quicksand"/>
              <a:cs typeface="Quicksand"/>
              <a:sym typeface="Quicksand"/>
            </a:endParaRPr>
          </a:p>
        </p:txBody>
      </p:sp>
      <p:sp>
        <p:nvSpPr>
          <p:cNvPr id="797" name="Google Shape;797;p97"/>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1" name="Shape 801"/>
        <p:cNvGrpSpPr/>
        <p:nvPr/>
      </p:nvGrpSpPr>
      <p:grpSpPr>
        <a:xfrm>
          <a:off x="0" y="0"/>
          <a:ext cx="0" cy="0"/>
          <a:chOff x="0" y="0"/>
          <a:chExt cx="0" cy="0"/>
        </a:xfrm>
      </p:grpSpPr>
      <p:sp>
        <p:nvSpPr>
          <p:cNvPr id="802" name="Google Shape;802;p98"/>
          <p:cNvSpPr txBox="1"/>
          <p:nvPr>
            <p:ph type="ctrTitle"/>
          </p:nvPr>
        </p:nvSpPr>
        <p:spPr>
          <a:xfrm>
            <a:off x="1520975" y="7197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 Bigger Square</a:t>
            </a:r>
            <a:endParaRPr b="0" sz="3000">
              <a:solidFill>
                <a:srgbClr val="595959"/>
              </a:solidFill>
              <a:latin typeface="Hepta Slab"/>
              <a:ea typeface="Hepta Slab"/>
              <a:cs typeface="Hepta Slab"/>
              <a:sym typeface="Hepta Slab"/>
            </a:endParaRPr>
          </a:p>
        </p:txBody>
      </p:sp>
      <p:sp>
        <p:nvSpPr>
          <p:cNvPr id="803" name="Google Shape;803;p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04" name="Google Shape;804;p98"/>
          <p:cNvPicPr preferRelativeResize="0"/>
          <p:nvPr/>
        </p:nvPicPr>
        <p:blipFill>
          <a:blip r:embed="rId3">
            <a:alphaModFix/>
          </a:blip>
          <a:stretch>
            <a:fillRect/>
          </a:stretch>
        </p:blipFill>
        <p:spPr>
          <a:xfrm>
            <a:off x="2295550" y="1652500"/>
            <a:ext cx="4370525" cy="29242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8" name="Shape 808"/>
        <p:cNvGrpSpPr/>
        <p:nvPr/>
      </p:nvGrpSpPr>
      <p:grpSpPr>
        <a:xfrm>
          <a:off x="0" y="0"/>
          <a:ext cx="0" cy="0"/>
          <a:chOff x="0" y="0"/>
          <a:chExt cx="0" cy="0"/>
        </a:xfrm>
      </p:grpSpPr>
      <p:sp>
        <p:nvSpPr>
          <p:cNvPr id="809" name="Google Shape;809;p99"/>
          <p:cNvSpPr txBox="1"/>
          <p:nvPr>
            <p:ph type="ctrTitle"/>
          </p:nvPr>
        </p:nvSpPr>
        <p:spPr>
          <a:xfrm>
            <a:off x="419575" y="525575"/>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Square Feet and Square Meters</a:t>
            </a:r>
            <a:endParaRPr b="0" sz="3000">
              <a:solidFill>
                <a:srgbClr val="595959"/>
              </a:solidFill>
              <a:latin typeface="Hepta Slab"/>
              <a:ea typeface="Hepta Slab"/>
              <a:cs typeface="Hepta Slab"/>
              <a:sym typeface="Hepta Slab"/>
            </a:endParaRPr>
          </a:p>
        </p:txBody>
      </p:sp>
      <p:sp>
        <p:nvSpPr>
          <p:cNvPr id="810" name="Google Shape;810;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811" name="Google Shape;811;p99"/>
          <p:cNvPicPr preferRelativeResize="0"/>
          <p:nvPr/>
        </p:nvPicPr>
        <p:blipFill>
          <a:blip r:embed="rId3">
            <a:alphaModFix/>
          </a:blip>
          <a:stretch>
            <a:fillRect/>
          </a:stretch>
        </p:blipFill>
        <p:spPr>
          <a:xfrm>
            <a:off x="631025" y="1526375"/>
            <a:ext cx="3488425" cy="2400300"/>
          </a:xfrm>
          <a:prstGeom prst="rect">
            <a:avLst/>
          </a:prstGeom>
          <a:noFill/>
          <a:ln cap="flat" cmpd="sng" w="19050">
            <a:solidFill>
              <a:schemeClr val="dk2"/>
            </a:solidFill>
            <a:prstDash val="solid"/>
            <a:round/>
            <a:headEnd len="sm" w="sm" type="none"/>
            <a:tailEnd len="sm" w="sm" type="none"/>
          </a:ln>
        </p:spPr>
      </p:pic>
      <p:pic>
        <p:nvPicPr>
          <p:cNvPr id="812" name="Google Shape;812;p99"/>
          <p:cNvPicPr preferRelativeResize="0"/>
          <p:nvPr/>
        </p:nvPicPr>
        <p:blipFill>
          <a:blip r:embed="rId4">
            <a:alphaModFix/>
          </a:blip>
          <a:stretch>
            <a:fillRect/>
          </a:stretch>
        </p:blipFill>
        <p:spPr>
          <a:xfrm>
            <a:off x="4364700" y="1625849"/>
            <a:ext cx="4201600" cy="2136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6" name="Shape 816"/>
        <p:cNvGrpSpPr/>
        <p:nvPr/>
      </p:nvGrpSpPr>
      <p:grpSpPr>
        <a:xfrm>
          <a:off x="0" y="0"/>
          <a:ext cx="0" cy="0"/>
          <a:chOff x="0" y="0"/>
          <a:chExt cx="0" cy="0"/>
        </a:xfrm>
      </p:grpSpPr>
      <p:sp>
        <p:nvSpPr>
          <p:cNvPr id="817" name="Google Shape;817;p100"/>
          <p:cNvSpPr txBox="1"/>
          <p:nvPr>
            <p:ph type="ctrTitle"/>
          </p:nvPr>
        </p:nvSpPr>
        <p:spPr>
          <a:xfrm>
            <a:off x="313263" y="4240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Unit Square?</a:t>
            </a:r>
            <a:endParaRPr b="0" sz="2800">
              <a:solidFill>
                <a:srgbClr val="595959"/>
              </a:solidFill>
              <a:latin typeface="Hepta Slab"/>
              <a:ea typeface="Hepta Slab"/>
              <a:cs typeface="Hepta Slab"/>
              <a:sym typeface="Hepta Slab"/>
            </a:endParaRPr>
          </a:p>
        </p:txBody>
      </p:sp>
      <p:sp>
        <p:nvSpPr>
          <p:cNvPr id="818" name="Google Shape;818;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19" name="Google Shape;819;p100"/>
          <p:cNvPicPr preferRelativeResize="0"/>
          <p:nvPr/>
        </p:nvPicPr>
        <p:blipFill>
          <a:blip r:embed="rId3">
            <a:alphaModFix/>
          </a:blip>
          <a:stretch>
            <a:fillRect/>
          </a:stretch>
        </p:blipFill>
        <p:spPr>
          <a:xfrm>
            <a:off x="216700" y="1108746"/>
            <a:ext cx="4276330" cy="3658503"/>
          </a:xfrm>
          <a:prstGeom prst="rect">
            <a:avLst/>
          </a:prstGeom>
          <a:noFill/>
          <a:ln cap="flat" cmpd="sng" w="19050">
            <a:solidFill>
              <a:schemeClr val="dk2"/>
            </a:solidFill>
            <a:prstDash val="solid"/>
            <a:round/>
            <a:headEnd len="sm" w="sm" type="none"/>
            <a:tailEnd len="sm" w="sm" type="none"/>
          </a:ln>
        </p:spPr>
      </p:pic>
      <p:pic>
        <p:nvPicPr>
          <p:cNvPr id="820" name="Google Shape;820;p100"/>
          <p:cNvPicPr preferRelativeResize="0"/>
          <p:nvPr/>
        </p:nvPicPr>
        <p:blipFill>
          <a:blip r:embed="rId4">
            <a:alphaModFix/>
          </a:blip>
          <a:stretch>
            <a:fillRect/>
          </a:stretch>
        </p:blipFill>
        <p:spPr>
          <a:xfrm>
            <a:off x="4664850" y="1625025"/>
            <a:ext cx="4130050" cy="1749200"/>
          </a:xfrm>
          <a:prstGeom prst="rect">
            <a:avLst/>
          </a:prstGeom>
          <a:noFill/>
          <a:ln cap="flat" cmpd="sng" w="19050">
            <a:solidFill>
              <a:schemeClr val="dk2"/>
            </a:solidFill>
            <a:prstDash val="solid"/>
            <a:round/>
            <a:headEnd len="sm" w="sm" type="none"/>
            <a:tailEnd len="sm" w="sm" type="none"/>
          </a:ln>
        </p:spPr>
      </p:pic>
      <p:pic>
        <p:nvPicPr>
          <p:cNvPr id="821" name="Google Shape;821;p100"/>
          <p:cNvPicPr preferRelativeResize="0"/>
          <p:nvPr/>
        </p:nvPicPr>
        <p:blipFill>
          <a:blip r:embed="rId5">
            <a:alphaModFix/>
          </a:blip>
          <a:stretch>
            <a:fillRect/>
          </a:stretch>
        </p:blipFill>
        <p:spPr>
          <a:xfrm>
            <a:off x="4791046" y="3474246"/>
            <a:ext cx="4039551" cy="1164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5" name="Shape 825"/>
        <p:cNvGrpSpPr/>
        <p:nvPr/>
      </p:nvGrpSpPr>
      <p:grpSpPr>
        <a:xfrm>
          <a:off x="0" y="0"/>
          <a:ext cx="0" cy="0"/>
          <a:chOff x="0" y="0"/>
          <a:chExt cx="0" cy="0"/>
        </a:xfrm>
      </p:grpSpPr>
      <p:sp>
        <p:nvSpPr>
          <p:cNvPr id="826" name="Google Shape;826;p101"/>
          <p:cNvSpPr txBox="1"/>
          <p:nvPr>
            <p:ph type="ctrTitle"/>
          </p:nvPr>
        </p:nvSpPr>
        <p:spPr>
          <a:xfrm>
            <a:off x="313263" y="4240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Area Scavenger Hunt</a:t>
            </a:r>
            <a:endParaRPr b="0" sz="2800">
              <a:solidFill>
                <a:srgbClr val="595959"/>
              </a:solidFill>
              <a:latin typeface="Hepta Slab"/>
              <a:ea typeface="Hepta Slab"/>
              <a:cs typeface="Hepta Slab"/>
              <a:sym typeface="Hepta Slab"/>
            </a:endParaRPr>
          </a:p>
        </p:txBody>
      </p:sp>
      <p:sp>
        <p:nvSpPr>
          <p:cNvPr id="827" name="Google Shape;827;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828" name="Google Shape;828;p101"/>
          <p:cNvPicPr preferRelativeResize="0"/>
          <p:nvPr/>
        </p:nvPicPr>
        <p:blipFill>
          <a:blip r:embed="rId3">
            <a:alphaModFix/>
          </a:blip>
          <a:stretch>
            <a:fillRect/>
          </a:stretch>
        </p:blipFill>
        <p:spPr>
          <a:xfrm>
            <a:off x="3695700" y="1297775"/>
            <a:ext cx="4819150" cy="3228975"/>
          </a:xfrm>
          <a:prstGeom prst="rect">
            <a:avLst/>
          </a:prstGeom>
          <a:noFill/>
          <a:ln>
            <a:noFill/>
          </a:ln>
        </p:spPr>
      </p:pic>
      <p:sp>
        <p:nvSpPr>
          <p:cNvPr id="829" name="Google Shape;829;p101"/>
          <p:cNvSpPr txBox="1"/>
          <p:nvPr/>
        </p:nvSpPr>
        <p:spPr>
          <a:xfrm>
            <a:off x="672450" y="2040725"/>
            <a:ext cx="2636100" cy="13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Find some things that you would measure with square inches, square centimeters, square feet, and square yards.</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3" name="Shape 833"/>
        <p:cNvGrpSpPr/>
        <p:nvPr/>
      </p:nvGrpSpPr>
      <p:grpSpPr>
        <a:xfrm>
          <a:off x="0" y="0"/>
          <a:ext cx="0" cy="0"/>
          <a:chOff x="0" y="0"/>
          <a:chExt cx="0" cy="0"/>
        </a:xfrm>
      </p:grpSpPr>
      <p:sp>
        <p:nvSpPr>
          <p:cNvPr id="834" name="Google Shape;834;p102"/>
          <p:cNvSpPr/>
          <p:nvPr/>
        </p:nvSpPr>
        <p:spPr>
          <a:xfrm flipH="1">
            <a:off x="1227715" y="1061950"/>
            <a:ext cx="3352385" cy="24900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02"/>
          <p:cNvSpPr txBox="1"/>
          <p:nvPr/>
        </p:nvSpPr>
        <p:spPr>
          <a:xfrm>
            <a:off x="1518651" y="1302770"/>
            <a:ext cx="2770500" cy="125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Now, we’ve worked with different types of unit squares. Why is it important to have many different options rather than just square centimeters and square inches?</a:t>
            </a:r>
            <a:endParaRPr b="1">
              <a:latin typeface="Quicksand"/>
              <a:ea typeface="Quicksand"/>
              <a:cs typeface="Quicksand"/>
              <a:sym typeface="Quicksand"/>
            </a:endParaRPr>
          </a:p>
        </p:txBody>
      </p:sp>
      <p:pic>
        <p:nvPicPr>
          <p:cNvPr id="836" name="Google Shape;836;p102"/>
          <p:cNvPicPr preferRelativeResize="0"/>
          <p:nvPr/>
        </p:nvPicPr>
        <p:blipFill>
          <a:blip r:embed="rId3">
            <a:alphaModFix/>
          </a:blip>
          <a:stretch>
            <a:fillRect/>
          </a:stretch>
        </p:blipFill>
        <p:spPr>
          <a:xfrm>
            <a:off x="4993250" y="2783575"/>
            <a:ext cx="2453425" cy="1543150"/>
          </a:xfrm>
          <a:prstGeom prst="rect">
            <a:avLst/>
          </a:prstGeom>
          <a:noFill/>
          <a:ln>
            <a:noFill/>
          </a:ln>
        </p:spPr>
      </p:pic>
      <p:sp>
        <p:nvSpPr>
          <p:cNvPr id="837" name="Google Shape;837;p10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841" name="Shape 841"/>
        <p:cNvGrpSpPr/>
        <p:nvPr/>
      </p:nvGrpSpPr>
      <p:grpSpPr>
        <a:xfrm>
          <a:off x="0" y="0"/>
          <a:ext cx="0" cy="0"/>
          <a:chOff x="0" y="0"/>
          <a:chExt cx="0" cy="0"/>
        </a:xfrm>
      </p:grpSpPr>
      <p:sp>
        <p:nvSpPr>
          <p:cNvPr id="842" name="Google Shape;842;p103"/>
          <p:cNvSpPr txBox="1"/>
          <p:nvPr>
            <p:ph type="ctrTitle"/>
          </p:nvPr>
        </p:nvSpPr>
        <p:spPr>
          <a:xfrm>
            <a:off x="558750" y="1531138"/>
            <a:ext cx="79413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Disappearing Squares</a:t>
            </a:r>
            <a:endParaRPr sz="4400">
              <a:solidFill>
                <a:srgbClr val="434343"/>
              </a:solidFill>
              <a:latin typeface="Hepta Slab"/>
              <a:ea typeface="Hepta Slab"/>
              <a:cs typeface="Hepta Slab"/>
              <a:sym typeface="Hepta Slab"/>
            </a:endParaRPr>
          </a:p>
        </p:txBody>
      </p:sp>
      <p:sp>
        <p:nvSpPr>
          <p:cNvPr id="843" name="Google Shape;843;p103"/>
          <p:cNvSpPr txBox="1"/>
          <p:nvPr/>
        </p:nvSpPr>
        <p:spPr>
          <a:xfrm>
            <a:off x="2623675" y="3038700"/>
            <a:ext cx="4777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area problems without a grid.</a:t>
            </a:r>
            <a:endParaRPr>
              <a:latin typeface="Quicksand"/>
              <a:ea typeface="Quicksand"/>
              <a:cs typeface="Quicksand"/>
              <a:sym typeface="Quicksand"/>
            </a:endParaRPr>
          </a:p>
        </p:txBody>
      </p:sp>
      <p:sp>
        <p:nvSpPr>
          <p:cNvPr id="844" name="Google Shape;844;p103"/>
          <p:cNvSpPr/>
          <p:nvPr/>
        </p:nvSpPr>
        <p:spPr>
          <a:xfrm>
            <a:off x="2161927" y="3116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0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 3.OA.B.5</a:t>
            </a:r>
            <a:endParaRPr sz="1100">
              <a:latin typeface="Quicksand"/>
              <a:ea typeface="Quicksand"/>
              <a:cs typeface="Quicksand"/>
              <a:sym typeface="Quicksand"/>
            </a:endParaRPr>
          </a:p>
        </p:txBody>
      </p:sp>
      <p:sp>
        <p:nvSpPr>
          <p:cNvPr id="846" name="Google Shape;846;p10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0" name="Shape 850"/>
        <p:cNvGrpSpPr/>
        <p:nvPr/>
      </p:nvGrpSpPr>
      <p:grpSpPr>
        <a:xfrm>
          <a:off x="0" y="0"/>
          <a:ext cx="0" cy="0"/>
          <a:chOff x="0" y="0"/>
          <a:chExt cx="0" cy="0"/>
        </a:xfrm>
      </p:grpSpPr>
      <p:sp>
        <p:nvSpPr>
          <p:cNvPr id="851" name="Google Shape;851;p104"/>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One More, One Less</a:t>
            </a:r>
            <a:endParaRPr b="0" sz="3000">
              <a:solidFill>
                <a:srgbClr val="595959"/>
              </a:solidFill>
              <a:latin typeface="Hepta Slab"/>
              <a:ea typeface="Hepta Slab"/>
              <a:cs typeface="Hepta Slab"/>
              <a:sym typeface="Hepta Slab"/>
            </a:endParaRPr>
          </a:p>
        </p:txBody>
      </p:sp>
      <p:sp>
        <p:nvSpPr>
          <p:cNvPr id="852" name="Google Shape;852;p1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53" name="Google Shape;853;p104"/>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04"/>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855" name="Google Shape;855;p104"/>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04"/>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857" name="Google Shape;857;p104"/>
          <p:cNvPicPr preferRelativeResize="0"/>
          <p:nvPr/>
        </p:nvPicPr>
        <p:blipFill>
          <a:blip r:embed="rId3">
            <a:alphaModFix/>
          </a:blip>
          <a:stretch>
            <a:fillRect/>
          </a:stretch>
        </p:blipFill>
        <p:spPr>
          <a:xfrm>
            <a:off x="3339978" y="1694500"/>
            <a:ext cx="2619375" cy="24384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1" name="Shape 861"/>
        <p:cNvGrpSpPr/>
        <p:nvPr/>
      </p:nvGrpSpPr>
      <p:grpSpPr>
        <a:xfrm>
          <a:off x="0" y="0"/>
          <a:ext cx="0" cy="0"/>
          <a:chOff x="0" y="0"/>
          <a:chExt cx="0" cy="0"/>
        </a:xfrm>
      </p:grpSpPr>
      <p:sp>
        <p:nvSpPr>
          <p:cNvPr id="862" name="Google Shape;862;p105"/>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One More, One Less</a:t>
            </a:r>
            <a:endParaRPr b="0" sz="3000">
              <a:solidFill>
                <a:srgbClr val="595959"/>
              </a:solidFill>
              <a:latin typeface="Hepta Slab"/>
              <a:ea typeface="Hepta Slab"/>
              <a:cs typeface="Hepta Slab"/>
              <a:sym typeface="Hepta Slab"/>
            </a:endParaRPr>
          </a:p>
        </p:txBody>
      </p:sp>
      <p:sp>
        <p:nvSpPr>
          <p:cNvPr id="863" name="Google Shape;863;p10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64" name="Google Shape;864;p105"/>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05"/>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866" name="Google Shape;866;p105"/>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05"/>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868" name="Google Shape;868;p105"/>
          <p:cNvPicPr preferRelativeResize="0"/>
          <p:nvPr/>
        </p:nvPicPr>
        <p:blipFill>
          <a:blip r:embed="rId3">
            <a:alphaModFix/>
          </a:blip>
          <a:stretch>
            <a:fillRect/>
          </a:stretch>
        </p:blipFill>
        <p:spPr>
          <a:xfrm>
            <a:off x="3276603" y="1587350"/>
            <a:ext cx="2655614" cy="2431196"/>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2" name="Shape 872"/>
        <p:cNvGrpSpPr/>
        <p:nvPr/>
      </p:nvGrpSpPr>
      <p:grpSpPr>
        <a:xfrm>
          <a:off x="0" y="0"/>
          <a:ext cx="0" cy="0"/>
          <a:chOff x="0" y="0"/>
          <a:chExt cx="0" cy="0"/>
        </a:xfrm>
      </p:grpSpPr>
      <p:sp>
        <p:nvSpPr>
          <p:cNvPr id="873" name="Google Shape;873;p106"/>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One More, One Less</a:t>
            </a:r>
            <a:endParaRPr b="0" sz="3000">
              <a:solidFill>
                <a:srgbClr val="595959"/>
              </a:solidFill>
              <a:latin typeface="Hepta Slab"/>
              <a:ea typeface="Hepta Slab"/>
              <a:cs typeface="Hepta Slab"/>
              <a:sym typeface="Hepta Slab"/>
            </a:endParaRPr>
          </a:p>
        </p:txBody>
      </p:sp>
      <p:sp>
        <p:nvSpPr>
          <p:cNvPr id="874" name="Google Shape;874;p10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75" name="Google Shape;875;p106"/>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06"/>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877" name="Google Shape;877;p106"/>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06"/>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879" name="Google Shape;879;p106"/>
          <p:cNvPicPr preferRelativeResize="0"/>
          <p:nvPr/>
        </p:nvPicPr>
        <p:blipFill>
          <a:blip r:embed="rId3">
            <a:alphaModFix/>
          </a:blip>
          <a:stretch>
            <a:fillRect/>
          </a:stretch>
        </p:blipFill>
        <p:spPr>
          <a:xfrm>
            <a:off x="3244190" y="1801650"/>
            <a:ext cx="2655614" cy="238513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83" name="Shape 883"/>
        <p:cNvGrpSpPr/>
        <p:nvPr/>
      </p:nvGrpSpPr>
      <p:grpSpPr>
        <a:xfrm>
          <a:off x="0" y="0"/>
          <a:ext cx="0" cy="0"/>
          <a:chOff x="0" y="0"/>
          <a:chExt cx="0" cy="0"/>
        </a:xfrm>
      </p:grpSpPr>
      <p:sp>
        <p:nvSpPr>
          <p:cNvPr id="884" name="Google Shape;884;p107"/>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Partially Tiled</a:t>
            </a:r>
            <a:endParaRPr b="0" sz="3400">
              <a:solidFill>
                <a:srgbClr val="595959"/>
              </a:solidFill>
              <a:latin typeface="Hepta Slab"/>
              <a:ea typeface="Hepta Slab"/>
              <a:cs typeface="Hepta Slab"/>
              <a:sym typeface="Hepta Slab"/>
            </a:endParaRPr>
          </a:p>
        </p:txBody>
      </p:sp>
      <p:sp>
        <p:nvSpPr>
          <p:cNvPr id="885" name="Google Shape;885;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886" name="Google Shape;886;p107"/>
          <p:cNvPicPr preferRelativeResize="0"/>
          <p:nvPr/>
        </p:nvPicPr>
        <p:blipFill>
          <a:blip r:embed="rId3">
            <a:alphaModFix/>
          </a:blip>
          <a:stretch>
            <a:fillRect/>
          </a:stretch>
        </p:blipFill>
        <p:spPr>
          <a:xfrm>
            <a:off x="2324125" y="1847850"/>
            <a:ext cx="4113576" cy="2564601"/>
          </a:xfrm>
          <a:prstGeom prst="rect">
            <a:avLst/>
          </a:prstGeom>
          <a:noFill/>
          <a:ln>
            <a:noFill/>
          </a:ln>
        </p:spPr>
      </p:pic>
      <p:sp>
        <p:nvSpPr>
          <p:cNvPr id="887" name="Google Shape;887;p107"/>
          <p:cNvSpPr/>
          <p:nvPr/>
        </p:nvSpPr>
        <p:spPr>
          <a:xfrm rot="-567842">
            <a:off x="542239" y="1028723"/>
            <a:ext cx="2367837" cy="9535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07"/>
          <p:cNvSpPr txBox="1"/>
          <p:nvPr/>
        </p:nvSpPr>
        <p:spPr>
          <a:xfrm rot="-622673">
            <a:off x="852675" y="1066144"/>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889" name="Google Shape;889;p107"/>
          <p:cNvSpPr/>
          <p:nvPr/>
        </p:nvSpPr>
        <p:spPr>
          <a:xfrm rot="913559">
            <a:off x="6489845" y="3327667"/>
            <a:ext cx="2254362" cy="93149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07"/>
          <p:cNvSpPr txBox="1"/>
          <p:nvPr/>
        </p:nvSpPr>
        <p:spPr>
          <a:xfrm rot="845611">
            <a:off x="6743535" y="3386866"/>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4" name="Shape 894"/>
        <p:cNvGrpSpPr/>
        <p:nvPr/>
      </p:nvGrpSpPr>
      <p:grpSpPr>
        <a:xfrm>
          <a:off x="0" y="0"/>
          <a:ext cx="0" cy="0"/>
          <a:chOff x="0" y="0"/>
          <a:chExt cx="0" cy="0"/>
        </a:xfrm>
      </p:grpSpPr>
      <p:sp>
        <p:nvSpPr>
          <p:cNvPr id="895" name="Google Shape;895;p108"/>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Partially Tiled</a:t>
            </a:r>
            <a:endParaRPr b="0" sz="3400">
              <a:solidFill>
                <a:srgbClr val="595959"/>
              </a:solidFill>
              <a:latin typeface="Hepta Slab"/>
              <a:ea typeface="Hepta Slab"/>
              <a:cs typeface="Hepta Slab"/>
              <a:sym typeface="Hepta Slab"/>
            </a:endParaRPr>
          </a:p>
        </p:txBody>
      </p:sp>
      <p:sp>
        <p:nvSpPr>
          <p:cNvPr id="896" name="Google Shape;896;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897" name="Google Shape;897;p108"/>
          <p:cNvPicPr preferRelativeResize="0"/>
          <p:nvPr/>
        </p:nvPicPr>
        <p:blipFill>
          <a:blip r:embed="rId3">
            <a:alphaModFix/>
          </a:blip>
          <a:stretch>
            <a:fillRect/>
          </a:stretch>
        </p:blipFill>
        <p:spPr>
          <a:xfrm>
            <a:off x="4024300" y="1416886"/>
            <a:ext cx="4507250" cy="2309725"/>
          </a:xfrm>
          <a:prstGeom prst="rect">
            <a:avLst/>
          </a:prstGeom>
          <a:noFill/>
          <a:ln cap="flat" cmpd="sng" w="19050">
            <a:solidFill>
              <a:schemeClr val="dk2"/>
            </a:solidFill>
            <a:prstDash val="solid"/>
            <a:round/>
            <a:headEnd len="sm" w="sm" type="none"/>
            <a:tailEnd len="sm" w="sm" type="none"/>
          </a:ln>
        </p:spPr>
      </p:pic>
      <p:sp>
        <p:nvSpPr>
          <p:cNvPr id="898" name="Google Shape;898;p108"/>
          <p:cNvSpPr txBox="1"/>
          <p:nvPr/>
        </p:nvSpPr>
        <p:spPr>
          <a:xfrm>
            <a:off x="586750" y="1454950"/>
            <a:ext cx="3078900" cy="230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After learning about azulejos in Portugal, Elena is making her own tile artwork. This rectangle shows the project Elena is tiling. Each tile has a side length of 1 inch.</a:t>
            </a:r>
            <a:endParaRPr sz="1900">
              <a:latin typeface="Livvic"/>
              <a:ea typeface="Livvic"/>
              <a:cs typeface="Livvic"/>
              <a:sym typeface="Livvic"/>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2" name="Shape 902"/>
        <p:cNvGrpSpPr/>
        <p:nvPr/>
      </p:nvGrpSpPr>
      <p:grpSpPr>
        <a:xfrm>
          <a:off x="0" y="0"/>
          <a:ext cx="0" cy="0"/>
          <a:chOff x="0" y="0"/>
          <a:chExt cx="0" cy="0"/>
        </a:xfrm>
      </p:grpSpPr>
      <p:sp>
        <p:nvSpPr>
          <p:cNvPr id="903" name="Google Shape;903;p109"/>
          <p:cNvSpPr txBox="1"/>
          <p:nvPr>
            <p:ph type="ctrTitle"/>
          </p:nvPr>
        </p:nvSpPr>
        <p:spPr>
          <a:xfrm>
            <a:off x="389150"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 More Squares</a:t>
            </a:r>
            <a:endParaRPr b="0" sz="3000">
              <a:solidFill>
                <a:srgbClr val="595959"/>
              </a:solidFill>
              <a:latin typeface="Hepta Slab"/>
              <a:ea typeface="Hepta Slab"/>
              <a:cs typeface="Hepta Slab"/>
              <a:sym typeface="Hepta Slab"/>
            </a:endParaRPr>
          </a:p>
        </p:txBody>
      </p:sp>
      <p:sp>
        <p:nvSpPr>
          <p:cNvPr id="904" name="Google Shape;904;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05" name="Google Shape;905;p109"/>
          <p:cNvPicPr preferRelativeResize="0"/>
          <p:nvPr/>
        </p:nvPicPr>
        <p:blipFill>
          <a:blip r:embed="rId3">
            <a:alphaModFix/>
          </a:blip>
          <a:stretch>
            <a:fillRect/>
          </a:stretch>
        </p:blipFill>
        <p:spPr>
          <a:xfrm>
            <a:off x="538150" y="1238037"/>
            <a:ext cx="5349249" cy="1665775"/>
          </a:xfrm>
          <a:prstGeom prst="rect">
            <a:avLst/>
          </a:prstGeom>
          <a:noFill/>
          <a:ln cap="flat" cmpd="sng" w="19050">
            <a:solidFill>
              <a:schemeClr val="dk2"/>
            </a:solidFill>
            <a:prstDash val="solid"/>
            <a:round/>
            <a:headEnd len="sm" w="sm" type="none"/>
            <a:tailEnd len="sm" w="sm" type="none"/>
          </a:ln>
        </p:spPr>
      </p:pic>
      <p:pic>
        <p:nvPicPr>
          <p:cNvPr id="906" name="Google Shape;906;p109"/>
          <p:cNvPicPr preferRelativeResize="0"/>
          <p:nvPr/>
        </p:nvPicPr>
        <p:blipFill>
          <a:blip r:embed="rId4">
            <a:alphaModFix/>
          </a:blip>
          <a:stretch>
            <a:fillRect/>
          </a:stretch>
        </p:blipFill>
        <p:spPr>
          <a:xfrm>
            <a:off x="3728538" y="2959684"/>
            <a:ext cx="4958775" cy="185866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0" name="Shape 910"/>
        <p:cNvGrpSpPr/>
        <p:nvPr/>
      </p:nvGrpSpPr>
      <p:grpSpPr>
        <a:xfrm>
          <a:off x="0" y="0"/>
          <a:ext cx="0" cy="0"/>
          <a:chOff x="0" y="0"/>
          <a:chExt cx="0" cy="0"/>
        </a:xfrm>
      </p:grpSpPr>
      <p:pic>
        <p:nvPicPr>
          <p:cNvPr id="911" name="Google Shape;911;p110"/>
          <p:cNvPicPr preferRelativeResize="0"/>
          <p:nvPr/>
        </p:nvPicPr>
        <p:blipFill>
          <a:blip r:embed="rId3">
            <a:alphaModFix/>
          </a:blip>
          <a:stretch>
            <a:fillRect/>
          </a:stretch>
        </p:blipFill>
        <p:spPr>
          <a:xfrm>
            <a:off x="4261239" y="3228476"/>
            <a:ext cx="1890300" cy="1188949"/>
          </a:xfrm>
          <a:prstGeom prst="rect">
            <a:avLst/>
          </a:prstGeom>
          <a:noFill/>
          <a:ln>
            <a:noFill/>
          </a:ln>
        </p:spPr>
      </p:pic>
      <p:sp>
        <p:nvSpPr>
          <p:cNvPr id="912" name="Google Shape;912;p110"/>
          <p:cNvSpPr txBox="1"/>
          <p:nvPr/>
        </p:nvSpPr>
        <p:spPr>
          <a:xfrm>
            <a:off x="5861001" y="1454788"/>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 you need to know to find the area of any rectangle?</a:t>
            </a:r>
            <a:endParaRPr b="1">
              <a:latin typeface="Quicksand"/>
              <a:ea typeface="Quicksand"/>
              <a:cs typeface="Quicksand"/>
              <a:sym typeface="Quicksand"/>
            </a:endParaRPr>
          </a:p>
        </p:txBody>
      </p:sp>
      <p:sp>
        <p:nvSpPr>
          <p:cNvPr id="913" name="Google Shape;913;p110"/>
          <p:cNvSpPr/>
          <p:nvPr/>
        </p:nvSpPr>
        <p:spPr>
          <a:xfrm flipH="1">
            <a:off x="743906" y="1792975"/>
            <a:ext cx="3236119" cy="24530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1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15" name="Google Shape;915;p110"/>
          <p:cNvSpPr/>
          <p:nvPr/>
        </p:nvSpPr>
        <p:spPr>
          <a:xfrm>
            <a:off x="5601466" y="1103087"/>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10"/>
          <p:cNvSpPr txBox="1"/>
          <p:nvPr/>
        </p:nvSpPr>
        <p:spPr>
          <a:xfrm>
            <a:off x="1278001" y="1937925"/>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did you need to think about to find the area of rectangles where only some of the squares were visible or none of the squares were visible?</a:t>
            </a:r>
            <a:endParaRPr b="1" sz="1300">
              <a:latin typeface="Quicksand"/>
              <a:ea typeface="Quicksand"/>
              <a:cs typeface="Quicksand"/>
              <a:sym typeface="Quicksan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20" name="Shape 920"/>
        <p:cNvGrpSpPr/>
        <p:nvPr/>
      </p:nvGrpSpPr>
      <p:grpSpPr>
        <a:xfrm>
          <a:off x="0" y="0"/>
          <a:ext cx="0" cy="0"/>
          <a:chOff x="0" y="0"/>
          <a:chExt cx="0" cy="0"/>
        </a:xfrm>
      </p:grpSpPr>
      <p:sp>
        <p:nvSpPr>
          <p:cNvPr id="921" name="Google Shape;921;p111"/>
          <p:cNvSpPr txBox="1"/>
          <p:nvPr>
            <p:ph type="ctrTitle"/>
          </p:nvPr>
        </p:nvSpPr>
        <p:spPr>
          <a:xfrm>
            <a:off x="1749375" y="1464225"/>
            <a:ext cx="5817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Measure to Find the Area</a:t>
            </a:r>
            <a:endParaRPr sz="4400">
              <a:latin typeface="Hepta Slab"/>
              <a:ea typeface="Hepta Slab"/>
              <a:cs typeface="Hepta Slab"/>
              <a:sym typeface="Hepta Slab"/>
            </a:endParaRPr>
          </a:p>
        </p:txBody>
      </p:sp>
      <p:sp>
        <p:nvSpPr>
          <p:cNvPr id="922" name="Google Shape;922;p111"/>
          <p:cNvSpPr txBox="1"/>
          <p:nvPr/>
        </p:nvSpPr>
        <p:spPr>
          <a:xfrm>
            <a:off x="2863625" y="2906313"/>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and multiply to find the area.</a:t>
            </a:r>
            <a:endParaRPr>
              <a:latin typeface="Quicksand"/>
              <a:ea typeface="Quicksand"/>
              <a:cs typeface="Quicksand"/>
              <a:sym typeface="Quicksand"/>
            </a:endParaRPr>
          </a:p>
        </p:txBody>
      </p:sp>
      <p:sp>
        <p:nvSpPr>
          <p:cNvPr id="923" name="Google Shape;923;p111"/>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1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 3.OA.B.5</a:t>
            </a:r>
            <a:endParaRPr sz="1100">
              <a:latin typeface="Quicksand"/>
              <a:ea typeface="Quicksand"/>
              <a:cs typeface="Quicksand"/>
              <a:sym typeface="Quicksand"/>
            </a:endParaRPr>
          </a:p>
        </p:txBody>
      </p:sp>
      <p:sp>
        <p:nvSpPr>
          <p:cNvPr id="925" name="Google Shape;925;p111"/>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9" name="Shape 929"/>
        <p:cNvGrpSpPr/>
        <p:nvPr/>
      </p:nvGrpSpPr>
      <p:grpSpPr>
        <a:xfrm>
          <a:off x="0" y="0"/>
          <a:ext cx="0" cy="0"/>
          <a:chOff x="0" y="0"/>
          <a:chExt cx="0" cy="0"/>
        </a:xfrm>
      </p:grpSpPr>
      <p:sp>
        <p:nvSpPr>
          <p:cNvPr id="930" name="Google Shape;930;p112"/>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Notice and Wonder: Groups and Arrays</a:t>
            </a:r>
            <a:endParaRPr b="0" sz="2800">
              <a:solidFill>
                <a:srgbClr val="595959"/>
              </a:solidFill>
              <a:latin typeface="Hepta Slab"/>
              <a:ea typeface="Hepta Slab"/>
              <a:cs typeface="Hepta Slab"/>
              <a:sym typeface="Hepta Slab"/>
            </a:endParaRPr>
          </a:p>
        </p:txBody>
      </p:sp>
      <p:sp>
        <p:nvSpPr>
          <p:cNvPr id="931" name="Google Shape;931;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sp>
        <p:nvSpPr>
          <p:cNvPr id="932" name="Google Shape;932;p112"/>
          <p:cNvSpPr/>
          <p:nvPr/>
        </p:nvSpPr>
        <p:spPr>
          <a:xfrm rot="-567842">
            <a:off x="645939" y="1814548"/>
            <a:ext cx="2367837" cy="9535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12"/>
          <p:cNvSpPr txBox="1"/>
          <p:nvPr/>
        </p:nvSpPr>
        <p:spPr>
          <a:xfrm rot="-622673">
            <a:off x="956375" y="1851969"/>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934" name="Google Shape;934;p112"/>
          <p:cNvSpPr/>
          <p:nvPr/>
        </p:nvSpPr>
        <p:spPr>
          <a:xfrm rot="913559">
            <a:off x="6489845" y="3327667"/>
            <a:ext cx="2254362" cy="93149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12"/>
          <p:cNvSpPr txBox="1"/>
          <p:nvPr/>
        </p:nvSpPr>
        <p:spPr>
          <a:xfrm rot="845611">
            <a:off x="6743535" y="3386866"/>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pic>
        <p:nvPicPr>
          <p:cNvPr id="936" name="Google Shape;936;p112"/>
          <p:cNvPicPr preferRelativeResize="0"/>
          <p:nvPr/>
        </p:nvPicPr>
        <p:blipFill>
          <a:blip r:embed="rId3">
            <a:alphaModFix/>
          </a:blip>
          <a:stretch>
            <a:fillRect/>
          </a:stretch>
        </p:blipFill>
        <p:spPr>
          <a:xfrm>
            <a:off x="3008025" y="1776375"/>
            <a:ext cx="3751109" cy="149082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0" name="Shape 940"/>
        <p:cNvGrpSpPr/>
        <p:nvPr/>
      </p:nvGrpSpPr>
      <p:grpSpPr>
        <a:xfrm>
          <a:off x="0" y="0"/>
          <a:ext cx="0" cy="0"/>
          <a:chOff x="0" y="0"/>
          <a:chExt cx="0" cy="0"/>
        </a:xfrm>
      </p:grpSpPr>
      <p:sp>
        <p:nvSpPr>
          <p:cNvPr id="941" name="Google Shape;941;p113"/>
          <p:cNvSpPr txBox="1"/>
          <p:nvPr>
            <p:ph type="ctrTitle"/>
          </p:nvPr>
        </p:nvSpPr>
        <p:spPr>
          <a:xfrm>
            <a:off x="419400" y="4883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Notice and Wonder: Groups and Arrays</a:t>
            </a:r>
            <a:endParaRPr b="0" sz="2600">
              <a:solidFill>
                <a:srgbClr val="595959"/>
              </a:solidFill>
              <a:latin typeface="Hepta Slab"/>
              <a:ea typeface="Hepta Slab"/>
              <a:cs typeface="Hepta Slab"/>
              <a:sym typeface="Hepta Slab"/>
            </a:endParaRPr>
          </a:p>
        </p:txBody>
      </p:sp>
      <p:sp>
        <p:nvSpPr>
          <p:cNvPr id="942" name="Google Shape;942;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sp>
        <p:nvSpPr>
          <p:cNvPr id="943" name="Google Shape;943;p113"/>
          <p:cNvSpPr/>
          <p:nvPr/>
        </p:nvSpPr>
        <p:spPr>
          <a:xfrm rot="-567842">
            <a:off x="577939" y="1814548"/>
            <a:ext cx="2367837" cy="9535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13"/>
          <p:cNvSpPr txBox="1"/>
          <p:nvPr/>
        </p:nvSpPr>
        <p:spPr>
          <a:xfrm rot="-622673">
            <a:off x="888375" y="1851969"/>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945" name="Google Shape;945;p113"/>
          <p:cNvSpPr/>
          <p:nvPr/>
        </p:nvSpPr>
        <p:spPr>
          <a:xfrm rot="913559">
            <a:off x="6489845" y="3327667"/>
            <a:ext cx="2254362" cy="93149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113"/>
          <p:cNvSpPr txBox="1"/>
          <p:nvPr/>
        </p:nvSpPr>
        <p:spPr>
          <a:xfrm rot="845611">
            <a:off x="6743535" y="3386866"/>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pic>
        <p:nvPicPr>
          <p:cNvPr id="947" name="Google Shape;947;p113"/>
          <p:cNvPicPr preferRelativeResize="0"/>
          <p:nvPr/>
        </p:nvPicPr>
        <p:blipFill>
          <a:blip r:embed="rId3">
            <a:alphaModFix/>
          </a:blip>
          <a:stretch>
            <a:fillRect/>
          </a:stretch>
        </p:blipFill>
        <p:spPr>
          <a:xfrm>
            <a:off x="3033738" y="1951427"/>
            <a:ext cx="3603428" cy="1329925"/>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1" name="Shape 951"/>
        <p:cNvGrpSpPr/>
        <p:nvPr/>
      </p:nvGrpSpPr>
      <p:grpSpPr>
        <a:xfrm>
          <a:off x="0" y="0"/>
          <a:ext cx="0" cy="0"/>
          <a:chOff x="0" y="0"/>
          <a:chExt cx="0" cy="0"/>
        </a:xfrm>
      </p:grpSpPr>
      <p:sp>
        <p:nvSpPr>
          <p:cNvPr id="952" name="Google Shape;952;p114"/>
          <p:cNvSpPr txBox="1"/>
          <p:nvPr>
            <p:ph type="ctrTitle"/>
          </p:nvPr>
        </p:nvSpPr>
        <p:spPr>
          <a:xfrm>
            <a:off x="530950"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Measure to Find Area </a:t>
            </a:r>
            <a:endParaRPr b="0" sz="3000">
              <a:solidFill>
                <a:srgbClr val="595959"/>
              </a:solidFill>
              <a:latin typeface="Hepta Slab"/>
              <a:ea typeface="Hepta Slab"/>
              <a:cs typeface="Hepta Slab"/>
              <a:sym typeface="Hepta Slab"/>
            </a:endParaRPr>
          </a:p>
        </p:txBody>
      </p:sp>
      <p:sp>
        <p:nvSpPr>
          <p:cNvPr id="953" name="Google Shape;953;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54" name="Google Shape;954;p114"/>
          <p:cNvPicPr preferRelativeResize="0"/>
          <p:nvPr/>
        </p:nvPicPr>
        <p:blipFill>
          <a:blip r:embed="rId3">
            <a:alphaModFix/>
          </a:blip>
          <a:stretch>
            <a:fillRect/>
          </a:stretch>
        </p:blipFill>
        <p:spPr>
          <a:xfrm>
            <a:off x="938175" y="1425446"/>
            <a:ext cx="3667125" cy="3057525"/>
          </a:xfrm>
          <a:prstGeom prst="rect">
            <a:avLst/>
          </a:prstGeom>
          <a:noFill/>
          <a:ln cap="flat" cmpd="sng" w="19050">
            <a:solidFill>
              <a:schemeClr val="dk2"/>
            </a:solidFill>
            <a:prstDash val="solid"/>
            <a:round/>
            <a:headEnd len="sm" w="sm" type="none"/>
            <a:tailEnd len="sm" w="sm" type="none"/>
          </a:ln>
        </p:spPr>
      </p:pic>
      <p:sp>
        <p:nvSpPr>
          <p:cNvPr id="955" name="Google Shape;955;p114"/>
          <p:cNvSpPr txBox="1"/>
          <p:nvPr/>
        </p:nvSpPr>
        <p:spPr>
          <a:xfrm>
            <a:off x="4980150" y="1197775"/>
            <a:ext cx="3378900" cy="3314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How could we use a ruler to find the area of the rectangle without marks on the sides?</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We are going to measure some rectangles in centimeters to help us calculate the area. First, look at all of them and predict which one has the greatest area.</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Circle the number of the rectangle that you think has the greatest area</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9" name="Shape 959"/>
        <p:cNvGrpSpPr/>
        <p:nvPr/>
      </p:nvGrpSpPr>
      <p:grpSpPr>
        <a:xfrm>
          <a:off x="0" y="0"/>
          <a:ext cx="0" cy="0"/>
          <a:chOff x="0" y="0"/>
          <a:chExt cx="0" cy="0"/>
        </a:xfrm>
      </p:grpSpPr>
      <p:sp>
        <p:nvSpPr>
          <p:cNvPr id="960" name="Google Shape;960;p115"/>
          <p:cNvSpPr txBox="1"/>
          <p:nvPr>
            <p:ph type="ctrTitle"/>
          </p:nvPr>
        </p:nvSpPr>
        <p:spPr>
          <a:xfrm>
            <a:off x="530950"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Measure to Find Area </a:t>
            </a:r>
            <a:endParaRPr b="0" sz="3000">
              <a:solidFill>
                <a:srgbClr val="595959"/>
              </a:solidFill>
              <a:latin typeface="Hepta Slab"/>
              <a:ea typeface="Hepta Slab"/>
              <a:cs typeface="Hepta Slab"/>
              <a:sym typeface="Hepta Slab"/>
            </a:endParaRPr>
          </a:p>
        </p:txBody>
      </p:sp>
      <p:sp>
        <p:nvSpPr>
          <p:cNvPr id="961" name="Google Shape;961;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62" name="Google Shape;962;p115"/>
          <p:cNvPicPr preferRelativeResize="0"/>
          <p:nvPr/>
        </p:nvPicPr>
        <p:blipFill>
          <a:blip r:embed="rId3">
            <a:alphaModFix/>
          </a:blip>
          <a:stretch>
            <a:fillRect/>
          </a:stretch>
        </p:blipFill>
        <p:spPr>
          <a:xfrm>
            <a:off x="2260450" y="1221600"/>
            <a:ext cx="4469925" cy="1226325"/>
          </a:xfrm>
          <a:prstGeom prst="rect">
            <a:avLst/>
          </a:prstGeom>
          <a:noFill/>
          <a:ln cap="flat" cmpd="sng" w="19050">
            <a:solidFill>
              <a:schemeClr val="dk2"/>
            </a:solidFill>
            <a:prstDash val="solid"/>
            <a:round/>
            <a:headEnd len="sm" w="sm" type="none"/>
            <a:tailEnd len="sm" w="sm" type="none"/>
          </a:ln>
        </p:spPr>
      </p:pic>
      <p:pic>
        <p:nvPicPr>
          <p:cNvPr id="963" name="Google Shape;963;p115"/>
          <p:cNvPicPr preferRelativeResize="0"/>
          <p:nvPr/>
        </p:nvPicPr>
        <p:blipFill>
          <a:blip r:embed="rId4">
            <a:alphaModFix/>
          </a:blip>
          <a:stretch>
            <a:fillRect/>
          </a:stretch>
        </p:blipFill>
        <p:spPr>
          <a:xfrm>
            <a:off x="723900" y="3090400"/>
            <a:ext cx="2245739" cy="1226325"/>
          </a:xfrm>
          <a:prstGeom prst="rect">
            <a:avLst/>
          </a:prstGeom>
          <a:noFill/>
          <a:ln cap="flat" cmpd="sng" w="19050">
            <a:solidFill>
              <a:schemeClr val="dk2"/>
            </a:solidFill>
            <a:prstDash val="solid"/>
            <a:round/>
            <a:headEnd len="sm" w="sm" type="none"/>
            <a:tailEnd len="sm" w="sm" type="none"/>
          </a:ln>
        </p:spPr>
      </p:pic>
      <p:pic>
        <p:nvPicPr>
          <p:cNvPr id="964" name="Google Shape;964;p115"/>
          <p:cNvPicPr preferRelativeResize="0"/>
          <p:nvPr/>
        </p:nvPicPr>
        <p:blipFill>
          <a:blip r:embed="rId5">
            <a:alphaModFix/>
          </a:blip>
          <a:stretch>
            <a:fillRect/>
          </a:stretch>
        </p:blipFill>
        <p:spPr>
          <a:xfrm>
            <a:off x="3129170" y="3090400"/>
            <a:ext cx="3201125" cy="988750"/>
          </a:xfrm>
          <a:prstGeom prst="rect">
            <a:avLst/>
          </a:prstGeom>
          <a:noFill/>
          <a:ln cap="flat" cmpd="sng" w="19050">
            <a:solidFill>
              <a:schemeClr val="dk2"/>
            </a:solidFill>
            <a:prstDash val="solid"/>
            <a:round/>
            <a:headEnd len="sm" w="sm" type="none"/>
            <a:tailEnd len="sm" w="sm" type="none"/>
          </a:ln>
        </p:spPr>
      </p:pic>
      <p:pic>
        <p:nvPicPr>
          <p:cNvPr id="965" name="Google Shape;965;p115"/>
          <p:cNvPicPr preferRelativeResize="0"/>
          <p:nvPr/>
        </p:nvPicPr>
        <p:blipFill>
          <a:blip r:embed="rId6">
            <a:alphaModFix/>
          </a:blip>
          <a:stretch>
            <a:fillRect/>
          </a:stretch>
        </p:blipFill>
        <p:spPr>
          <a:xfrm>
            <a:off x="6631024" y="2560781"/>
            <a:ext cx="1672324" cy="175594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69" name="Shape 969"/>
        <p:cNvGrpSpPr/>
        <p:nvPr/>
      </p:nvGrpSpPr>
      <p:grpSpPr>
        <a:xfrm>
          <a:off x="0" y="0"/>
          <a:ext cx="0" cy="0"/>
          <a:chOff x="0" y="0"/>
          <a:chExt cx="0" cy="0"/>
        </a:xfrm>
      </p:grpSpPr>
      <p:sp>
        <p:nvSpPr>
          <p:cNvPr id="970" name="Google Shape;970;p116"/>
          <p:cNvSpPr txBox="1"/>
          <p:nvPr>
            <p:ph type="ctrTitle"/>
          </p:nvPr>
        </p:nvSpPr>
        <p:spPr>
          <a:xfrm>
            <a:off x="468975" y="544600"/>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Create a Rectangle</a:t>
            </a:r>
            <a:endParaRPr b="0" sz="2600">
              <a:solidFill>
                <a:srgbClr val="595959"/>
              </a:solidFill>
              <a:latin typeface="Hepta Slab"/>
              <a:ea typeface="Hepta Slab"/>
              <a:cs typeface="Hepta Slab"/>
              <a:sym typeface="Hepta Slab"/>
            </a:endParaRPr>
          </a:p>
        </p:txBody>
      </p:sp>
      <p:sp>
        <p:nvSpPr>
          <p:cNvPr id="971" name="Google Shape;971;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72" name="Google Shape;972;p116"/>
          <p:cNvPicPr preferRelativeResize="0"/>
          <p:nvPr/>
        </p:nvPicPr>
        <p:blipFill>
          <a:blip r:embed="rId3">
            <a:alphaModFix/>
          </a:blip>
          <a:stretch>
            <a:fillRect/>
          </a:stretch>
        </p:blipFill>
        <p:spPr>
          <a:xfrm>
            <a:off x="1309675" y="1405200"/>
            <a:ext cx="6200775" cy="2914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76" name="Shape 976"/>
        <p:cNvGrpSpPr/>
        <p:nvPr/>
      </p:nvGrpSpPr>
      <p:grpSpPr>
        <a:xfrm>
          <a:off x="0" y="0"/>
          <a:ext cx="0" cy="0"/>
          <a:chOff x="0" y="0"/>
          <a:chExt cx="0" cy="0"/>
        </a:xfrm>
      </p:grpSpPr>
      <p:pic>
        <p:nvPicPr>
          <p:cNvPr id="977" name="Google Shape;977;p117"/>
          <p:cNvPicPr preferRelativeResize="0"/>
          <p:nvPr/>
        </p:nvPicPr>
        <p:blipFill>
          <a:blip r:embed="rId3">
            <a:alphaModFix/>
          </a:blip>
          <a:stretch>
            <a:fillRect/>
          </a:stretch>
        </p:blipFill>
        <p:spPr>
          <a:xfrm>
            <a:off x="1565250" y="2795578"/>
            <a:ext cx="2436200" cy="1532300"/>
          </a:xfrm>
          <a:prstGeom prst="rect">
            <a:avLst/>
          </a:prstGeom>
          <a:noFill/>
          <a:ln>
            <a:noFill/>
          </a:ln>
        </p:spPr>
      </p:pic>
      <p:sp>
        <p:nvSpPr>
          <p:cNvPr id="978" name="Google Shape;978;p117"/>
          <p:cNvSpPr/>
          <p:nvPr/>
        </p:nvSpPr>
        <p:spPr>
          <a:xfrm>
            <a:off x="4044301" y="893250"/>
            <a:ext cx="3999083" cy="256910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17"/>
          <p:cNvSpPr txBox="1"/>
          <p:nvPr/>
        </p:nvSpPr>
        <p:spPr>
          <a:xfrm>
            <a:off x="4668875" y="1351400"/>
            <a:ext cx="2661600" cy="12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Over the last few lessons we’ve solved area problems where the square units are less and less visible, and in this lesson you couldn’t see them at all. How has the way you solve area problems changed as the grid has gone away?</a:t>
            </a:r>
            <a:endParaRPr b="1" sz="1100">
              <a:latin typeface="Quicksand"/>
              <a:ea typeface="Quicksand"/>
              <a:cs typeface="Quicksand"/>
              <a:sym typeface="Quicksand"/>
            </a:endParaRPr>
          </a:p>
        </p:txBody>
      </p:sp>
      <p:sp>
        <p:nvSpPr>
          <p:cNvPr id="980" name="Google Shape;980;p11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84" name="Shape 984"/>
        <p:cNvGrpSpPr/>
        <p:nvPr/>
      </p:nvGrpSpPr>
      <p:grpSpPr>
        <a:xfrm>
          <a:off x="0" y="0"/>
          <a:ext cx="0" cy="0"/>
          <a:chOff x="0" y="0"/>
          <a:chExt cx="0" cy="0"/>
        </a:xfrm>
      </p:grpSpPr>
      <p:sp>
        <p:nvSpPr>
          <p:cNvPr id="985" name="Google Shape;985;p118"/>
          <p:cNvSpPr txBox="1"/>
          <p:nvPr>
            <p:ph type="ctrTitle"/>
          </p:nvPr>
        </p:nvSpPr>
        <p:spPr>
          <a:xfrm>
            <a:off x="1086200" y="1521925"/>
            <a:ext cx="71031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Solve Area Problems</a:t>
            </a:r>
            <a:endParaRPr sz="4400">
              <a:solidFill>
                <a:srgbClr val="434343"/>
              </a:solidFill>
              <a:latin typeface="Hepta Slab"/>
              <a:ea typeface="Hepta Slab"/>
              <a:cs typeface="Hepta Slab"/>
              <a:sym typeface="Hepta Slab"/>
            </a:endParaRPr>
          </a:p>
        </p:txBody>
      </p:sp>
      <p:sp>
        <p:nvSpPr>
          <p:cNvPr id="986" name="Google Shape;986;p118"/>
          <p:cNvSpPr txBox="1"/>
          <p:nvPr/>
        </p:nvSpPr>
        <p:spPr>
          <a:xfrm>
            <a:off x="3258900" y="2966850"/>
            <a:ext cx="2626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area problems.</a:t>
            </a:r>
            <a:endParaRPr>
              <a:latin typeface="Quicksand"/>
              <a:ea typeface="Quicksand"/>
              <a:cs typeface="Quicksand"/>
              <a:sym typeface="Quicksand"/>
            </a:endParaRPr>
          </a:p>
        </p:txBody>
      </p:sp>
      <p:sp>
        <p:nvSpPr>
          <p:cNvPr id="987" name="Google Shape;987;p118"/>
          <p:cNvSpPr/>
          <p:nvPr/>
        </p:nvSpPr>
        <p:spPr>
          <a:xfrm>
            <a:off x="2871727" y="2966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 3.OA.B.5</a:t>
            </a:r>
            <a:endParaRPr sz="1100">
              <a:latin typeface="Quicksand"/>
              <a:ea typeface="Quicksand"/>
              <a:cs typeface="Quicksand"/>
              <a:sym typeface="Quicksand"/>
            </a:endParaRPr>
          </a:p>
        </p:txBody>
      </p:sp>
      <p:sp>
        <p:nvSpPr>
          <p:cNvPr id="989" name="Google Shape;989;p11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3" name="Shape 993"/>
        <p:cNvGrpSpPr/>
        <p:nvPr/>
      </p:nvGrpSpPr>
      <p:grpSpPr>
        <a:xfrm>
          <a:off x="0" y="0"/>
          <a:ext cx="0" cy="0"/>
          <a:chOff x="0" y="0"/>
          <a:chExt cx="0" cy="0"/>
        </a:xfrm>
      </p:grpSpPr>
      <p:sp>
        <p:nvSpPr>
          <p:cNvPr id="994" name="Google Shape;994;p119"/>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One More Group</a:t>
            </a:r>
            <a:endParaRPr b="0" sz="3000">
              <a:solidFill>
                <a:srgbClr val="595959"/>
              </a:solidFill>
              <a:latin typeface="Hepta Slab"/>
              <a:ea typeface="Hepta Slab"/>
              <a:cs typeface="Hepta Slab"/>
              <a:sym typeface="Hepta Slab"/>
            </a:endParaRPr>
          </a:p>
        </p:txBody>
      </p:sp>
      <p:sp>
        <p:nvSpPr>
          <p:cNvPr id="995" name="Google Shape;995;p1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96" name="Google Shape;996;p119"/>
          <p:cNvGrpSpPr/>
          <p:nvPr/>
        </p:nvGrpSpPr>
        <p:grpSpPr>
          <a:xfrm rot="-582038">
            <a:off x="944004" y="1726290"/>
            <a:ext cx="2814691" cy="1178710"/>
            <a:chOff x="529600" y="1419225"/>
            <a:chExt cx="2814696" cy="1178712"/>
          </a:xfrm>
        </p:grpSpPr>
        <p:sp>
          <p:nvSpPr>
            <p:cNvPr id="997" name="Google Shape;997;p119"/>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19"/>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999" name="Google Shape;999;p119"/>
          <p:cNvPicPr preferRelativeResize="0"/>
          <p:nvPr/>
        </p:nvPicPr>
        <p:blipFill rotWithShape="1">
          <a:blip r:embed="rId3">
            <a:alphaModFix/>
          </a:blip>
          <a:srcRect b="59271" l="0" r="0" t="0"/>
          <a:stretch/>
        </p:blipFill>
        <p:spPr>
          <a:xfrm>
            <a:off x="4067175" y="1930100"/>
            <a:ext cx="1085850" cy="1792275"/>
          </a:xfrm>
          <a:prstGeom prst="rect">
            <a:avLst/>
          </a:prstGeom>
          <a:noFill/>
          <a:ln cap="flat" cmpd="sng" w="19050">
            <a:solidFill>
              <a:schemeClr val="dk2"/>
            </a:solidFill>
            <a:prstDash val="solid"/>
            <a:round/>
            <a:headEnd len="sm" w="sm" type="none"/>
            <a:tailEnd len="sm" w="sm" type="none"/>
          </a:ln>
        </p:spPr>
      </p:pic>
      <p:pic>
        <p:nvPicPr>
          <p:cNvPr id="1000" name="Google Shape;1000;p119"/>
          <p:cNvPicPr preferRelativeResize="0"/>
          <p:nvPr/>
        </p:nvPicPr>
        <p:blipFill rotWithShape="1">
          <a:blip r:embed="rId3">
            <a:alphaModFix/>
          </a:blip>
          <a:srcRect b="0" l="0" r="0" t="55357"/>
          <a:stretch/>
        </p:blipFill>
        <p:spPr>
          <a:xfrm>
            <a:off x="5926925" y="1930100"/>
            <a:ext cx="1085850" cy="1964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04" name="Shape 1004"/>
        <p:cNvGrpSpPr/>
        <p:nvPr/>
      </p:nvGrpSpPr>
      <p:grpSpPr>
        <a:xfrm>
          <a:off x="0" y="0"/>
          <a:ext cx="0" cy="0"/>
          <a:chOff x="0" y="0"/>
          <a:chExt cx="0" cy="0"/>
        </a:xfrm>
      </p:grpSpPr>
      <p:sp>
        <p:nvSpPr>
          <p:cNvPr id="1005" name="Google Shape;1005;p120"/>
          <p:cNvSpPr txBox="1"/>
          <p:nvPr>
            <p:ph type="ctrTitle"/>
          </p:nvPr>
        </p:nvSpPr>
        <p:spPr>
          <a:xfrm>
            <a:off x="268325" y="5575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Paint a Wall</a:t>
            </a:r>
            <a:endParaRPr b="0" sz="3000">
              <a:solidFill>
                <a:srgbClr val="595959"/>
              </a:solidFill>
              <a:latin typeface="Hepta Slab"/>
              <a:ea typeface="Hepta Slab"/>
              <a:cs typeface="Hepta Slab"/>
              <a:sym typeface="Hepta Slab"/>
            </a:endParaRPr>
          </a:p>
        </p:txBody>
      </p:sp>
      <p:sp>
        <p:nvSpPr>
          <p:cNvPr id="1006" name="Google Shape;1006;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07" name="Google Shape;1007;p120"/>
          <p:cNvPicPr preferRelativeResize="0"/>
          <p:nvPr/>
        </p:nvPicPr>
        <p:blipFill>
          <a:blip r:embed="rId3">
            <a:alphaModFix/>
          </a:blip>
          <a:stretch>
            <a:fillRect/>
          </a:stretch>
        </p:blipFill>
        <p:spPr>
          <a:xfrm>
            <a:off x="523875" y="1432599"/>
            <a:ext cx="4534849" cy="1548500"/>
          </a:xfrm>
          <a:prstGeom prst="rect">
            <a:avLst/>
          </a:prstGeom>
          <a:noFill/>
          <a:ln>
            <a:noFill/>
          </a:ln>
        </p:spPr>
      </p:pic>
      <p:pic>
        <p:nvPicPr>
          <p:cNvPr id="1008" name="Google Shape;1008;p120"/>
          <p:cNvPicPr preferRelativeResize="0"/>
          <p:nvPr/>
        </p:nvPicPr>
        <p:blipFill>
          <a:blip r:embed="rId4">
            <a:alphaModFix/>
          </a:blip>
          <a:stretch>
            <a:fillRect/>
          </a:stretch>
        </p:blipFill>
        <p:spPr>
          <a:xfrm>
            <a:off x="4710125" y="2383399"/>
            <a:ext cx="3921602" cy="1857601"/>
          </a:xfrm>
          <a:prstGeom prst="rect">
            <a:avLst/>
          </a:prstGeom>
          <a:noFill/>
          <a:ln>
            <a:noFill/>
          </a:ln>
        </p:spPr>
      </p:pic>
      <p:pic>
        <p:nvPicPr>
          <p:cNvPr id="1009" name="Google Shape;1009;p120"/>
          <p:cNvPicPr preferRelativeResize="0"/>
          <p:nvPr/>
        </p:nvPicPr>
        <p:blipFill>
          <a:blip r:embed="rId5">
            <a:alphaModFix/>
          </a:blip>
          <a:stretch>
            <a:fillRect/>
          </a:stretch>
        </p:blipFill>
        <p:spPr>
          <a:xfrm>
            <a:off x="2202650" y="3370375"/>
            <a:ext cx="1355875" cy="114207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3" name="Shape 1013"/>
        <p:cNvGrpSpPr/>
        <p:nvPr/>
      </p:nvGrpSpPr>
      <p:grpSpPr>
        <a:xfrm>
          <a:off x="0" y="0"/>
          <a:ext cx="0" cy="0"/>
          <a:chOff x="0" y="0"/>
          <a:chExt cx="0" cy="0"/>
        </a:xfrm>
      </p:grpSpPr>
      <p:sp>
        <p:nvSpPr>
          <p:cNvPr id="1014" name="Google Shape;1014;p121"/>
          <p:cNvSpPr txBox="1"/>
          <p:nvPr>
            <p:ph type="ctrTitle"/>
          </p:nvPr>
        </p:nvSpPr>
        <p:spPr>
          <a:xfrm>
            <a:off x="456175" y="530062"/>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Create a Garden</a:t>
            </a:r>
            <a:endParaRPr b="0" sz="3000">
              <a:solidFill>
                <a:srgbClr val="595959"/>
              </a:solidFill>
              <a:latin typeface="Hepta Slab"/>
              <a:ea typeface="Hepta Slab"/>
              <a:cs typeface="Hepta Slab"/>
              <a:sym typeface="Hepta Slab"/>
            </a:endParaRPr>
          </a:p>
        </p:txBody>
      </p:sp>
      <p:sp>
        <p:nvSpPr>
          <p:cNvPr id="1015" name="Google Shape;1015;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16" name="Google Shape;1016;p121"/>
          <p:cNvPicPr preferRelativeResize="0"/>
          <p:nvPr/>
        </p:nvPicPr>
        <p:blipFill>
          <a:blip r:embed="rId3">
            <a:alphaModFix/>
          </a:blip>
          <a:stretch>
            <a:fillRect/>
          </a:stretch>
        </p:blipFill>
        <p:spPr>
          <a:xfrm>
            <a:off x="2331250" y="2304123"/>
            <a:ext cx="4594600" cy="1486825"/>
          </a:xfrm>
          <a:prstGeom prst="rect">
            <a:avLst/>
          </a:prstGeom>
          <a:noFill/>
          <a:ln cap="flat" cmpd="sng" w="19050">
            <a:solidFill>
              <a:schemeClr val="dk2"/>
            </a:solidFill>
            <a:prstDash val="solid"/>
            <a:round/>
            <a:headEnd len="sm" w="sm" type="none"/>
            <a:tailEnd len="sm" w="sm" type="none"/>
          </a:ln>
        </p:spPr>
      </p:pic>
      <p:sp>
        <p:nvSpPr>
          <p:cNvPr id="1017" name="Google Shape;1017;p121"/>
          <p:cNvSpPr txBox="1"/>
          <p:nvPr/>
        </p:nvSpPr>
        <p:spPr>
          <a:xfrm>
            <a:off x="1165375" y="1562100"/>
            <a:ext cx="6650700" cy="54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What could we count or measure in this garden? </a:t>
            </a:r>
            <a:endParaRPr sz="2000">
              <a:latin typeface="Livvic"/>
              <a:ea typeface="Livvic"/>
              <a:cs typeface="Livvic"/>
              <a:sym typeface="Livvic"/>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1" name="Shape 1021"/>
        <p:cNvGrpSpPr/>
        <p:nvPr/>
      </p:nvGrpSpPr>
      <p:grpSpPr>
        <a:xfrm>
          <a:off x="0" y="0"/>
          <a:ext cx="0" cy="0"/>
          <a:chOff x="0" y="0"/>
          <a:chExt cx="0" cy="0"/>
        </a:xfrm>
      </p:grpSpPr>
      <p:sp>
        <p:nvSpPr>
          <p:cNvPr id="1022" name="Google Shape;1022;p122"/>
          <p:cNvSpPr txBox="1"/>
          <p:nvPr>
            <p:ph type="ctrTitle"/>
          </p:nvPr>
        </p:nvSpPr>
        <p:spPr>
          <a:xfrm>
            <a:off x="456175" y="530062"/>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Create a Garden</a:t>
            </a:r>
            <a:endParaRPr b="0" sz="3000">
              <a:solidFill>
                <a:srgbClr val="595959"/>
              </a:solidFill>
              <a:latin typeface="Hepta Slab"/>
              <a:ea typeface="Hepta Slab"/>
              <a:cs typeface="Hepta Slab"/>
              <a:sym typeface="Hepta Slab"/>
            </a:endParaRPr>
          </a:p>
        </p:txBody>
      </p:sp>
      <p:sp>
        <p:nvSpPr>
          <p:cNvPr id="1023" name="Google Shape;1023;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24" name="Google Shape;1024;p122"/>
          <p:cNvPicPr preferRelativeResize="0"/>
          <p:nvPr/>
        </p:nvPicPr>
        <p:blipFill>
          <a:blip r:embed="rId3">
            <a:alphaModFix/>
          </a:blip>
          <a:stretch>
            <a:fillRect/>
          </a:stretch>
        </p:blipFill>
        <p:spPr>
          <a:xfrm rot="-855612">
            <a:off x="473304" y="891427"/>
            <a:ext cx="2008223" cy="649872"/>
          </a:xfrm>
          <a:prstGeom prst="rect">
            <a:avLst/>
          </a:prstGeom>
          <a:noFill/>
          <a:ln cap="flat" cmpd="sng" w="19050">
            <a:solidFill>
              <a:schemeClr val="dk2"/>
            </a:solidFill>
            <a:prstDash val="solid"/>
            <a:round/>
            <a:headEnd len="sm" w="sm" type="none"/>
            <a:tailEnd len="sm" w="sm" type="none"/>
          </a:ln>
        </p:spPr>
      </p:pic>
      <p:pic>
        <p:nvPicPr>
          <p:cNvPr id="1025" name="Google Shape;1025;p122"/>
          <p:cNvPicPr preferRelativeResize="0"/>
          <p:nvPr/>
        </p:nvPicPr>
        <p:blipFill>
          <a:blip r:embed="rId4">
            <a:alphaModFix/>
          </a:blip>
          <a:stretch>
            <a:fillRect/>
          </a:stretch>
        </p:blipFill>
        <p:spPr>
          <a:xfrm>
            <a:off x="1516825" y="1724199"/>
            <a:ext cx="6629400" cy="1295400"/>
          </a:xfrm>
          <a:prstGeom prst="rect">
            <a:avLst/>
          </a:prstGeom>
          <a:noFill/>
          <a:ln cap="flat" cmpd="sng" w="19050">
            <a:solidFill>
              <a:schemeClr val="dk2"/>
            </a:solidFill>
            <a:prstDash val="solid"/>
            <a:round/>
            <a:headEnd len="sm" w="sm" type="none"/>
            <a:tailEnd len="sm" w="sm" type="none"/>
          </a:ln>
        </p:spPr>
      </p:pic>
      <p:pic>
        <p:nvPicPr>
          <p:cNvPr id="1026" name="Google Shape;1026;p122"/>
          <p:cNvPicPr preferRelativeResize="0"/>
          <p:nvPr/>
        </p:nvPicPr>
        <p:blipFill>
          <a:blip r:embed="rId5">
            <a:alphaModFix/>
          </a:blip>
          <a:stretch>
            <a:fillRect/>
          </a:stretch>
        </p:blipFill>
        <p:spPr>
          <a:xfrm>
            <a:off x="1659750" y="3264874"/>
            <a:ext cx="6210300" cy="590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0" name="Shape 1030"/>
        <p:cNvGrpSpPr/>
        <p:nvPr/>
      </p:nvGrpSpPr>
      <p:grpSpPr>
        <a:xfrm>
          <a:off x="0" y="0"/>
          <a:ext cx="0" cy="0"/>
          <a:chOff x="0" y="0"/>
          <a:chExt cx="0" cy="0"/>
        </a:xfrm>
      </p:grpSpPr>
      <p:sp>
        <p:nvSpPr>
          <p:cNvPr id="1031" name="Google Shape;1031;p123"/>
          <p:cNvSpPr txBox="1"/>
          <p:nvPr>
            <p:ph type="ctrTitle"/>
          </p:nvPr>
        </p:nvSpPr>
        <p:spPr>
          <a:xfrm>
            <a:off x="456175" y="530062"/>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Create a Garden</a:t>
            </a:r>
            <a:endParaRPr b="0" sz="3000">
              <a:solidFill>
                <a:srgbClr val="595959"/>
              </a:solidFill>
              <a:latin typeface="Hepta Slab"/>
              <a:ea typeface="Hepta Slab"/>
              <a:cs typeface="Hepta Slab"/>
              <a:sym typeface="Hepta Slab"/>
            </a:endParaRPr>
          </a:p>
        </p:txBody>
      </p:sp>
      <p:sp>
        <p:nvSpPr>
          <p:cNvPr id="1032" name="Google Shape;1032;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33" name="Google Shape;1033;p123"/>
          <p:cNvPicPr preferRelativeResize="0"/>
          <p:nvPr/>
        </p:nvPicPr>
        <p:blipFill>
          <a:blip r:embed="rId3">
            <a:alphaModFix/>
          </a:blip>
          <a:stretch>
            <a:fillRect/>
          </a:stretch>
        </p:blipFill>
        <p:spPr>
          <a:xfrm rot="-855612">
            <a:off x="473304" y="891427"/>
            <a:ext cx="2008223" cy="649872"/>
          </a:xfrm>
          <a:prstGeom prst="rect">
            <a:avLst/>
          </a:prstGeom>
          <a:noFill/>
          <a:ln cap="flat" cmpd="sng" w="19050">
            <a:solidFill>
              <a:schemeClr val="dk2"/>
            </a:solidFill>
            <a:prstDash val="solid"/>
            <a:round/>
            <a:headEnd len="sm" w="sm" type="none"/>
            <a:tailEnd len="sm" w="sm" type="none"/>
          </a:ln>
        </p:spPr>
      </p:pic>
      <p:pic>
        <p:nvPicPr>
          <p:cNvPr id="1034" name="Google Shape;1034;p123"/>
          <p:cNvPicPr preferRelativeResize="0"/>
          <p:nvPr/>
        </p:nvPicPr>
        <p:blipFill>
          <a:blip r:embed="rId4">
            <a:alphaModFix/>
          </a:blip>
          <a:stretch>
            <a:fillRect/>
          </a:stretch>
        </p:blipFill>
        <p:spPr>
          <a:xfrm>
            <a:off x="1646800" y="1602400"/>
            <a:ext cx="6581775" cy="1247775"/>
          </a:xfrm>
          <a:prstGeom prst="rect">
            <a:avLst/>
          </a:prstGeom>
          <a:noFill/>
          <a:ln cap="flat" cmpd="sng" w="19050">
            <a:solidFill>
              <a:schemeClr val="dk2"/>
            </a:solidFill>
            <a:prstDash val="solid"/>
            <a:round/>
            <a:headEnd len="sm" w="sm" type="none"/>
            <a:tailEnd len="sm" w="sm" type="none"/>
          </a:ln>
        </p:spPr>
      </p:pic>
      <p:pic>
        <p:nvPicPr>
          <p:cNvPr id="1035" name="Google Shape;1035;p123"/>
          <p:cNvPicPr preferRelativeResize="0"/>
          <p:nvPr/>
        </p:nvPicPr>
        <p:blipFill>
          <a:blip r:embed="rId5">
            <a:alphaModFix/>
          </a:blip>
          <a:stretch>
            <a:fillRect/>
          </a:stretch>
        </p:blipFill>
        <p:spPr>
          <a:xfrm>
            <a:off x="1646800" y="3502650"/>
            <a:ext cx="6143625" cy="723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9" name="Shape 1039"/>
        <p:cNvGrpSpPr/>
        <p:nvPr/>
      </p:nvGrpSpPr>
      <p:grpSpPr>
        <a:xfrm>
          <a:off x="0" y="0"/>
          <a:ext cx="0" cy="0"/>
          <a:chOff x="0" y="0"/>
          <a:chExt cx="0" cy="0"/>
        </a:xfrm>
      </p:grpSpPr>
      <p:pic>
        <p:nvPicPr>
          <p:cNvPr id="1040" name="Google Shape;1040;p124"/>
          <p:cNvPicPr preferRelativeResize="0"/>
          <p:nvPr/>
        </p:nvPicPr>
        <p:blipFill>
          <a:blip r:embed="rId3">
            <a:alphaModFix/>
          </a:blip>
          <a:stretch>
            <a:fillRect/>
          </a:stretch>
        </p:blipFill>
        <p:spPr>
          <a:xfrm>
            <a:off x="4707329" y="2693125"/>
            <a:ext cx="2608600" cy="1640750"/>
          </a:xfrm>
          <a:prstGeom prst="rect">
            <a:avLst/>
          </a:prstGeom>
          <a:noFill/>
          <a:ln>
            <a:noFill/>
          </a:ln>
        </p:spPr>
      </p:pic>
      <p:sp>
        <p:nvSpPr>
          <p:cNvPr id="1041" name="Google Shape;1041;p124"/>
          <p:cNvSpPr/>
          <p:nvPr/>
        </p:nvSpPr>
        <p:spPr>
          <a:xfrm flipH="1">
            <a:off x="1312871" y="1194400"/>
            <a:ext cx="3167203" cy="18964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24"/>
          <p:cNvSpPr txBox="1"/>
          <p:nvPr/>
        </p:nvSpPr>
        <p:spPr>
          <a:xfrm>
            <a:off x="1761278" y="1372275"/>
            <a:ext cx="22704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 What are some ideas or representations you saw that you might use as you solve area problems in the future?</a:t>
            </a:r>
            <a:endParaRPr b="1" sz="1300">
              <a:latin typeface="Quicksand"/>
              <a:ea typeface="Quicksand"/>
              <a:cs typeface="Quicksand"/>
              <a:sym typeface="Quicksand"/>
            </a:endParaRPr>
          </a:p>
        </p:txBody>
      </p:sp>
      <p:sp>
        <p:nvSpPr>
          <p:cNvPr id="1043" name="Google Shape;1043;p12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47" name="Shape 1047"/>
        <p:cNvGrpSpPr/>
        <p:nvPr/>
      </p:nvGrpSpPr>
      <p:grpSpPr>
        <a:xfrm>
          <a:off x="0" y="0"/>
          <a:ext cx="0" cy="0"/>
          <a:chOff x="0" y="0"/>
          <a:chExt cx="0" cy="0"/>
        </a:xfrm>
      </p:grpSpPr>
      <p:sp>
        <p:nvSpPr>
          <p:cNvPr id="1048" name="Google Shape;1048;p125"/>
          <p:cNvSpPr txBox="1"/>
          <p:nvPr>
            <p:ph idx="1" type="subTitle"/>
          </p:nvPr>
        </p:nvSpPr>
        <p:spPr>
          <a:xfrm>
            <a:off x="777500" y="493315"/>
            <a:ext cx="7772400" cy="31407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a:solidFill>
                  <a:srgbClr val="434343"/>
                </a:solidFill>
                <a:latin typeface="Hepta Slab"/>
                <a:ea typeface="Hepta Slab"/>
                <a:cs typeface="Hepta Slab"/>
                <a:sym typeface="Hepta Slab"/>
              </a:rPr>
              <a:t>In this section we learned how area is related to multiplication. We multiplied the side lengths of a rectangle to find its area. We also learned how different square units are useful for measuring area in different situations and solved problems involving area.</a:t>
            </a:r>
            <a:endParaRPr i="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049" name="Google Shape;1049;p12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0" name="Google Shape;1050;p125"/>
          <p:cNvPicPr preferRelativeResize="0"/>
          <p:nvPr/>
        </p:nvPicPr>
        <p:blipFill>
          <a:blip r:embed="rId3">
            <a:alphaModFix/>
          </a:blip>
          <a:stretch>
            <a:fillRect/>
          </a:stretch>
        </p:blipFill>
        <p:spPr>
          <a:xfrm>
            <a:off x="2297425" y="2651900"/>
            <a:ext cx="4611525" cy="2046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54" name="Shape 1054"/>
        <p:cNvGrpSpPr/>
        <p:nvPr/>
      </p:nvGrpSpPr>
      <p:grpSpPr>
        <a:xfrm>
          <a:off x="0" y="0"/>
          <a:ext cx="0" cy="0"/>
          <a:chOff x="0" y="0"/>
          <a:chExt cx="0" cy="0"/>
        </a:xfrm>
      </p:grpSpPr>
      <p:sp>
        <p:nvSpPr>
          <p:cNvPr id="1055" name="Google Shape;1055;p126"/>
          <p:cNvSpPr txBox="1"/>
          <p:nvPr>
            <p:ph type="ctrTitle"/>
          </p:nvPr>
        </p:nvSpPr>
        <p:spPr>
          <a:xfrm>
            <a:off x="500525" y="2121575"/>
            <a:ext cx="831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Area and the Multiplication Table (optional)</a:t>
            </a:r>
            <a:endParaRPr sz="3400">
              <a:solidFill>
                <a:srgbClr val="434343"/>
              </a:solidFill>
              <a:latin typeface="Hepta Slab"/>
              <a:ea typeface="Hepta Slab"/>
              <a:cs typeface="Hepta Slab"/>
              <a:sym typeface="Hepta Slab"/>
            </a:endParaRPr>
          </a:p>
        </p:txBody>
      </p:sp>
      <p:sp>
        <p:nvSpPr>
          <p:cNvPr id="1056" name="Google Shape;1056;p126"/>
          <p:cNvSpPr txBox="1"/>
          <p:nvPr/>
        </p:nvSpPr>
        <p:spPr>
          <a:xfrm>
            <a:off x="2652675" y="27817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area and the multiplication table</a:t>
            </a:r>
            <a:endParaRPr>
              <a:latin typeface="Quicksand"/>
              <a:ea typeface="Quicksand"/>
              <a:cs typeface="Quicksand"/>
              <a:sym typeface="Quicksand"/>
            </a:endParaRPr>
          </a:p>
        </p:txBody>
      </p:sp>
      <p:sp>
        <p:nvSpPr>
          <p:cNvPr id="1057" name="Google Shape;1057;p126"/>
          <p:cNvSpPr/>
          <p:nvPr/>
        </p:nvSpPr>
        <p:spPr>
          <a:xfrm>
            <a:off x="2198127"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2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 3.OA.B.5, 3.OA.D.9</a:t>
            </a:r>
            <a:endParaRPr sz="1100">
              <a:latin typeface="Quicksand"/>
              <a:ea typeface="Quicksand"/>
              <a:cs typeface="Quicksand"/>
              <a:sym typeface="Quicksand"/>
            </a:endParaRPr>
          </a:p>
        </p:txBody>
      </p:sp>
      <p:sp>
        <p:nvSpPr>
          <p:cNvPr id="1059" name="Google Shape;1059;p12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3" name="Shape 1063"/>
        <p:cNvGrpSpPr/>
        <p:nvPr/>
      </p:nvGrpSpPr>
      <p:grpSpPr>
        <a:xfrm>
          <a:off x="0" y="0"/>
          <a:ext cx="0" cy="0"/>
          <a:chOff x="0" y="0"/>
          <a:chExt cx="0" cy="0"/>
        </a:xfrm>
      </p:grpSpPr>
      <p:sp>
        <p:nvSpPr>
          <p:cNvPr id="1064" name="Google Shape;1064;p127"/>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Growing Rectangle</a:t>
            </a:r>
            <a:endParaRPr b="0" sz="3000">
              <a:solidFill>
                <a:srgbClr val="595959"/>
              </a:solidFill>
              <a:latin typeface="Hepta Slab"/>
              <a:ea typeface="Hepta Slab"/>
              <a:cs typeface="Hepta Slab"/>
              <a:sym typeface="Hepta Slab"/>
            </a:endParaRPr>
          </a:p>
        </p:txBody>
      </p:sp>
      <p:sp>
        <p:nvSpPr>
          <p:cNvPr id="1065" name="Google Shape;1065;p1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66" name="Google Shape;1066;p127"/>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27"/>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1068" name="Google Shape;1068;p127"/>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27"/>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1070" name="Google Shape;1070;p127"/>
          <p:cNvPicPr preferRelativeResize="0"/>
          <p:nvPr/>
        </p:nvPicPr>
        <p:blipFill rotWithShape="1">
          <a:blip r:embed="rId3">
            <a:alphaModFix/>
          </a:blip>
          <a:srcRect b="0" l="53838" r="0" t="0"/>
          <a:stretch/>
        </p:blipFill>
        <p:spPr>
          <a:xfrm>
            <a:off x="3572774" y="1882150"/>
            <a:ext cx="2153788" cy="127770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4" name="Shape 1074"/>
        <p:cNvGrpSpPr/>
        <p:nvPr/>
      </p:nvGrpSpPr>
      <p:grpSpPr>
        <a:xfrm>
          <a:off x="0" y="0"/>
          <a:ext cx="0" cy="0"/>
          <a:chOff x="0" y="0"/>
          <a:chExt cx="0" cy="0"/>
        </a:xfrm>
      </p:grpSpPr>
      <p:sp>
        <p:nvSpPr>
          <p:cNvPr id="1075" name="Google Shape;1075;p128"/>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Growing Rectangle</a:t>
            </a:r>
            <a:endParaRPr b="0" sz="3000">
              <a:solidFill>
                <a:srgbClr val="595959"/>
              </a:solidFill>
              <a:latin typeface="Hepta Slab"/>
              <a:ea typeface="Hepta Slab"/>
              <a:cs typeface="Hepta Slab"/>
              <a:sym typeface="Hepta Slab"/>
            </a:endParaRPr>
          </a:p>
        </p:txBody>
      </p:sp>
      <p:sp>
        <p:nvSpPr>
          <p:cNvPr id="1076" name="Google Shape;1076;p1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77" name="Google Shape;1077;p128"/>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28"/>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1079" name="Google Shape;1079;p128"/>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28"/>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1081" name="Google Shape;1081;p128"/>
          <p:cNvPicPr preferRelativeResize="0"/>
          <p:nvPr/>
        </p:nvPicPr>
        <p:blipFill>
          <a:blip r:embed="rId3">
            <a:alphaModFix/>
          </a:blip>
          <a:stretch>
            <a:fillRect/>
          </a:stretch>
        </p:blipFill>
        <p:spPr>
          <a:xfrm>
            <a:off x="3564700" y="1794255"/>
            <a:ext cx="1838325" cy="183832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5" name="Shape 1085"/>
        <p:cNvGrpSpPr/>
        <p:nvPr/>
      </p:nvGrpSpPr>
      <p:grpSpPr>
        <a:xfrm>
          <a:off x="0" y="0"/>
          <a:ext cx="0" cy="0"/>
          <a:chOff x="0" y="0"/>
          <a:chExt cx="0" cy="0"/>
        </a:xfrm>
      </p:grpSpPr>
      <p:sp>
        <p:nvSpPr>
          <p:cNvPr id="1086" name="Google Shape;1086;p129"/>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Growing Rectangle</a:t>
            </a:r>
            <a:endParaRPr b="0" sz="3000">
              <a:solidFill>
                <a:srgbClr val="595959"/>
              </a:solidFill>
              <a:latin typeface="Hepta Slab"/>
              <a:ea typeface="Hepta Slab"/>
              <a:cs typeface="Hepta Slab"/>
              <a:sym typeface="Hepta Slab"/>
            </a:endParaRPr>
          </a:p>
        </p:txBody>
      </p:sp>
      <p:sp>
        <p:nvSpPr>
          <p:cNvPr id="1087" name="Google Shape;1087;p1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88" name="Google Shape;1088;p129"/>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29"/>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1090" name="Google Shape;1090;p129"/>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29"/>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1092" name="Google Shape;1092;p129"/>
          <p:cNvPicPr preferRelativeResize="0"/>
          <p:nvPr/>
        </p:nvPicPr>
        <p:blipFill>
          <a:blip r:embed="rId3">
            <a:alphaModFix/>
          </a:blip>
          <a:stretch>
            <a:fillRect/>
          </a:stretch>
        </p:blipFill>
        <p:spPr>
          <a:xfrm>
            <a:off x="3481375" y="1929980"/>
            <a:ext cx="2257425" cy="158115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6" name="Shape 1096"/>
        <p:cNvGrpSpPr/>
        <p:nvPr/>
      </p:nvGrpSpPr>
      <p:grpSpPr>
        <a:xfrm>
          <a:off x="0" y="0"/>
          <a:ext cx="0" cy="0"/>
          <a:chOff x="0" y="0"/>
          <a:chExt cx="0" cy="0"/>
        </a:xfrm>
      </p:grpSpPr>
      <p:sp>
        <p:nvSpPr>
          <p:cNvPr id="1097" name="Google Shape;1097;p130"/>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Area and the Multiplication Table</a:t>
            </a:r>
            <a:endParaRPr b="0" sz="3000">
              <a:solidFill>
                <a:srgbClr val="595959"/>
              </a:solidFill>
              <a:latin typeface="Hepta Slab"/>
              <a:ea typeface="Hepta Slab"/>
              <a:cs typeface="Hepta Slab"/>
              <a:sym typeface="Hepta Slab"/>
            </a:endParaRPr>
          </a:p>
        </p:txBody>
      </p:sp>
      <p:sp>
        <p:nvSpPr>
          <p:cNvPr id="1098" name="Google Shape;1098;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99" name="Google Shape;1099;p130"/>
          <p:cNvPicPr preferRelativeResize="0"/>
          <p:nvPr/>
        </p:nvPicPr>
        <p:blipFill>
          <a:blip r:embed="rId3">
            <a:alphaModFix/>
          </a:blip>
          <a:stretch>
            <a:fillRect/>
          </a:stretch>
        </p:blipFill>
        <p:spPr>
          <a:xfrm>
            <a:off x="1188250" y="1980196"/>
            <a:ext cx="6496050" cy="1609725"/>
          </a:xfrm>
          <a:prstGeom prst="rect">
            <a:avLst/>
          </a:prstGeom>
          <a:noFill/>
          <a:ln>
            <a:noFill/>
          </a:ln>
        </p:spPr>
      </p:pic>
      <p:sp>
        <p:nvSpPr>
          <p:cNvPr id="1100" name="Google Shape;1100;p130"/>
          <p:cNvSpPr/>
          <p:nvPr/>
        </p:nvSpPr>
        <p:spPr>
          <a:xfrm rot="-526091">
            <a:off x="567699" y="1255840"/>
            <a:ext cx="2007857" cy="751370"/>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30"/>
          <p:cNvSpPr txBox="1"/>
          <p:nvPr/>
        </p:nvSpPr>
        <p:spPr>
          <a:xfrm rot="-577242">
            <a:off x="831276" y="1285103"/>
            <a:ext cx="1480928" cy="69272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1102" name="Google Shape;1102;p130"/>
          <p:cNvSpPr/>
          <p:nvPr/>
        </p:nvSpPr>
        <p:spPr>
          <a:xfrm rot="913559">
            <a:off x="6489845" y="3649142"/>
            <a:ext cx="2254362" cy="93149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30"/>
          <p:cNvSpPr txBox="1"/>
          <p:nvPr/>
        </p:nvSpPr>
        <p:spPr>
          <a:xfrm rot="845611">
            <a:off x="6743535" y="37083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07" name="Shape 1107"/>
        <p:cNvGrpSpPr/>
        <p:nvPr/>
      </p:nvGrpSpPr>
      <p:grpSpPr>
        <a:xfrm>
          <a:off x="0" y="0"/>
          <a:ext cx="0" cy="0"/>
          <a:chOff x="0" y="0"/>
          <a:chExt cx="0" cy="0"/>
        </a:xfrm>
      </p:grpSpPr>
      <p:sp>
        <p:nvSpPr>
          <p:cNvPr id="1108" name="Google Shape;1108;p131"/>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Area and the Multiplication Table</a:t>
            </a:r>
            <a:endParaRPr b="0" sz="3000">
              <a:solidFill>
                <a:srgbClr val="595959"/>
              </a:solidFill>
              <a:latin typeface="Hepta Slab"/>
              <a:ea typeface="Hepta Slab"/>
              <a:cs typeface="Hepta Slab"/>
              <a:sym typeface="Hepta Slab"/>
            </a:endParaRPr>
          </a:p>
        </p:txBody>
      </p:sp>
      <p:sp>
        <p:nvSpPr>
          <p:cNvPr id="1109" name="Google Shape;1109;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10" name="Google Shape;1110;p131"/>
          <p:cNvSpPr txBox="1"/>
          <p:nvPr/>
        </p:nvSpPr>
        <p:spPr>
          <a:xfrm>
            <a:off x="536725" y="1354925"/>
            <a:ext cx="34077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For this table, start from the top left corner and create your own rectangle. Record the product in the table that represents the rectangle. Be prepared to explain your reasoning.</a:t>
            </a:r>
            <a:endParaRPr>
              <a:latin typeface="Livvic"/>
              <a:ea typeface="Livvic"/>
              <a:cs typeface="Livvic"/>
              <a:sym typeface="Livvic"/>
            </a:endParaRPr>
          </a:p>
        </p:txBody>
      </p:sp>
      <p:pic>
        <p:nvPicPr>
          <p:cNvPr id="1111" name="Google Shape;1111;p131"/>
          <p:cNvPicPr preferRelativeResize="0"/>
          <p:nvPr/>
        </p:nvPicPr>
        <p:blipFill>
          <a:blip r:embed="rId3">
            <a:alphaModFix/>
          </a:blip>
          <a:stretch>
            <a:fillRect/>
          </a:stretch>
        </p:blipFill>
        <p:spPr>
          <a:xfrm>
            <a:off x="1397613" y="2570250"/>
            <a:ext cx="1685925" cy="1771650"/>
          </a:xfrm>
          <a:prstGeom prst="rect">
            <a:avLst/>
          </a:prstGeom>
          <a:noFill/>
          <a:ln cap="flat" cmpd="sng" w="19050">
            <a:solidFill>
              <a:schemeClr val="dk2"/>
            </a:solidFill>
            <a:prstDash val="solid"/>
            <a:round/>
            <a:headEnd len="sm" w="sm" type="none"/>
            <a:tailEnd len="sm" w="sm" type="none"/>
          </a:ln>
        </p:spPr>
      </p:pic>
      <p:sp>
        <p:nvSpPr>
          <p:cNvPr id="1112" name="Google Shape;1112;p131"/>
          <p:cNvSpPr txBox="1"/>
          <p:nvPr/>
        </p:nvSpPr>
        <p:spPr>
          <a:xfrm>
            <a:off x="4682475" y="1354925"/>
            <a:ext cx="38268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2. For this table start from the top left corner and create a rectangle with an area of 24 square units. Record the product in the table that represents the rectangle. Be prepared to explain your reasoning.</a:t>
            </a:r>
            <a:endParaRPr>
              <a:latin typeface="Livvic"/>
              <a:ea typeface="Livvic"/>
              <a:cs typeface="Livvic"/>
              <a:sym typeface="Livvic"/>
            </a:endParaRPr>
          </a:p>
        </p:txBody>
      </p:sp>
      <p:pic>
        <p:nvPicPr>
          <p:cNvPr id="1113" name="Google Shape;1113;p131"/>
          <p:cNvPicPr preferRelativeResize="0"/>
          <p:nvPr/>
        </p:nvPicPr>
        <p:blipFill>
          <a:blip r:embed="rId4">
            <a:alphaModFix/>
          </a:blip>
          <a:stretch>
            <a:fillRect/>
          </a:stretch>
        </p:blipFill>
        <p:spPr>
          <a:xfrm>
            <a:off x="5650521" y="2705100"/>
            <a:ext cx="1776175" cy="1814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7" name="Shape 1117"/>
        <p:cNvGrpSpPr/>
        <p:nvPr/>
      </p:nvGrpSpPr>
      <p:grpSpPr>
        <a:xfrm>
          <a:off x="0" y="0"/>
          <a:ext cx="0" cy="0"/>
          <a:chOff x="0" y="0"/>
          <a:chExt cx="0" cy="0"/>
        </a:xfrm>
      </p:grpSpPr>
      <p:sp>
        <p:nvSpPr>
          <p:cNvPr id="1118" name="Google Shape;1118;p132"/>
          <p:cNvSpPr txBox="1"/>
          <p:nvPr>
            <p:ph type="ctrTitle"/>
          </p:nvPr>
        </p:nvSpPr>
        <p:spPr>
          <a:xfrm>
            <a:off x="355175" y="606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Products in the Multiplication Table</a:t>
            </a:r>
            <a:endParaRPr b="0" sz="2600">
              <a:solidFill>
                <a:srgbClr val="595959"/>
              </a:solidFill>
              <a:latin typeface="Hepta Slab"/>
              <a:ea typeface="Hepta Slab"/>
              <a:cs typeface="Hepta Slab"/>
              <a:sym typeface="Hepta Slab"/>
            </a:endParaRPr>
          </a:p>
        </p:txBody>
      </p:sp>
      <p:sp>
        <p:nvSpPr>
          <p:cNvPr id="1119" name="Google Shape;1119;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20" name="Google Shape;1120;p132"/>
          <p:cNvPicPr preferRelativeResize="0"/>
          <p:nvPr/>
        </p:nvPicPr>
        <p:blipFill>
          <a:blip r:embed="rId3">
            <a:alphaModFix/>
          </a:blip>
          <a:stretch>
            <a:fillRect/>
          </a:stretch>
        </p:blipFill>
        <p:spPr>
          <a:xfrm>
            <a:off x="5574500" y="1658534"/>
            <a:ext cx="2524125" cy="2486025"/>
          </a:xfrm>
          <a:prstGeom prst="rect">
            <a:avLst/>
          </a:prstGeom>
          <a:noFill/>
          <a:ln cap="flat" cmpd="sng" w="19050">
            <a:solidFill>
              <a:schemeClr val="dk2"/>
            </a:solidFill>
            <a:prstDash val="solid"/>
            <a:round/>
            <a:headEnd len="sm" w="sm" type="none"/>
            <a:tailEnd len="sm" w="sm" type="none"/>
          </a:ln>
        </p:spPr>
      </p:pic>
      <p:sp>
        <p:nvSpPr>
          <p:cNvPr id="1121" name="Google Shape;1121;p132"/>
          <p:cNvSpPr txBox="1"/>
          <p:nvPr/>
        </p:nvSpPr>
        <p:spPr>
          <a:xfrm>
            <a:off x="615325" y="1604950"/>
            <a:ext cx="4514700" cy="259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We can represent more than just one product at a time in the multiplication table.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 What do you notice?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What do you wonder?</a:t>
            </a:r>
            <a:endParaRPr sz="1800">
              <a:latin typeface="Livvic"/>
              <a:ea typeface="Livvic"/>
              <a:cs typeface="Livvic"/>
              <a:sym typeface="Livvic"/>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5" name="Shape 1125"/>
        <p:cNvGrpSpPr/>
        <p:nvPr/>
      </p:nvGrpSpPr>
      <p:grpSpPr>
        <a:xfrm>
          <a:off x="0" y="0"/>
          <a:ext cx="0" cy="0"/>
          <a:chOff x="0" y="0"/>
          <a:chExt cx="0" cy="0"/>
        </a:xfrm>
      </p:grpSpPr>
      <p:sp>
        <p:nvSpPr>
          <p:cNvPr id="1126" name="Google Shape;1126;p133"/>
          <p:cNvSpPr txBox="1"/>
          <p:nvPr>
            <p:ph type="ctrTitle"/>
          </p:nvPr>
        </p:nvSpPr>
        <p:spPr>
          <a:xfrm>
            <a:off x="355175" y="606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Products in the Multiplication Table</a:t>
            </a:r>
            <a:endParaRPr b="0" sz="2600">
              <a:solidFill>
                <a:srgbClr val="595959"/>
              </a:solidFill>
              <a:latin typeface="Hepta Slab"/>
              <a:ea typeface="Hepta Slab"/>
              <a:cs typeface="Hepta Slab"/>
              <a:sym typeface="Hepta Slab"/>
            </a:endParaRPr>
          </a:p>
        </p:txBody>
      </p:sp>
      <p:sp>
        <p:nvSpPr>
          <p:cNvPr id="1127" name="Google Shape;1127;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28" name="Google Shape;1128;p133"/>
          <p:cNvPicPr preferRelativeResize="0"/>
          <p:nvPr/>
        </p:nvPicPr>
        <p:blipFill>
          <a:blip r:embed="rId3">
            <a:alphaModFix/>
          </a:blip>
          <a:stretch>
            <a:fillRect/>
          </a:stretch>
        </p:blipFill>
        <p:spPr>
          <a:xfrm>
            <a:off x="569500" y="1715675"/>
            <a:ext cx="4684125" cy="2371725"/>
          </a:xfrm>
          <a:prstGeom prst="rect">
            <a:avLst/>
          </a:prstGeom>
          <a:noFill/>
          <a:ln cap="flat" cmpd="sng" w="19050">
            <a:solidFill>
              <a:schemeClr val="dk2"/>
            </a:solidFill>
            <a:prstDash val="solid"/>
            <a:round/>
            <a:headEnd len="sm" w="sm" type="none"/>
            <a:tailEnd len="sm" w="sm" type="none"/>
          </a:ln>
        </p:spPr>
      </p:pic>
      <p:pic>
        <p:nvPicPr>
          <p:cNvPr id="1129" name="Google Shape;1129;p133"/>
          <p:cNvPicPr preferRelativeResize="0"/>
          <p:nvPr/>
        </p:nvPicPr>
        <p:blipFill>
          <a:blip r:embed="rId4">
            <a:alphaModFix/>
          </a:blip>
          <a:stretch>
            <a:fillRect/>
          </a:stretch>
        </p:blipFill>
        <p:spPr>
          <a:xfrm>
            <a:off x="5574500" y="1658534"/>
            <a:ext cx="2524125" cy="2486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3" name="Shape 1133"/>
        <p:cNvGrpSpPr/>
        <p:nvPr/>
      </p:nvGrpSpPr>
      <p:grpSpPr>
        <a:xfrm>
          <a:off x="0" y="0"/>
          <a:ext cx="0" cy="0"/>
          <a:chOff x="0" y="0"/>
          <a:chExt cx="0" cy="0"/>
        </a:xfrm>
      </p:grpSpPr>
      <p:sp>
        <p:nvSpPr>
          <p:cNvPr id="1134" name="Google Shape;1134;p134"/>
          <p:cNvSpPr/>
          <p:nvPr/>
        </p:nvSpPr>
        <p:spPr>
          <a:xfrm flipH="1">
            <a:off x="1442041" y="1426375"/>
            <a:ext cx="2337956" cy="23364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34"/>
          <p:cNvSpPr txBox="1"/>
          <p:nvPr/>
        </p:nvSpPr>
        <p:spPr>
          <a:xfrm>
            <a:off x="1651475" y="1829427"/>
            <a:ext cx="1919100" cy="131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Quicksand"/>
                <a:ea typeface="Quicksand"/>
                <a:cs typeface="Quicksand"/>
                <a:sym typeface="Quicksand"/>
              </a:rPr>
              <a:t>What did you learn about the multiplication table?</a:t>
            </a:r>
            <a:endParaRPr b="1" sz="1800">
              <a:latin typeface="Quicksand"/>
              <a:ea typeface="Quicksand"/>
              <a:cs typeface="Quicksand"/>
              <a:sym typeface="Quicksand"/>
            </a:endParaRPr>
          </a:p>
        </p:txBody>
      </p:sp>
      <p:sp>
        <p:nvSpPr>
          <p:cNvPr id="1136" name="Google Shape;1136;p13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37" name="Google Shape;1137;p134"/>
          <p:cNvPicPr preferRelativeResize="0"/>
          <p:nvPr/>
        </p:nvPicPr>
        <p:blipFill>
          <a:blip r:embed="rId3">
            <a:alphaModFix/>
          </a:blip>
          <a:stretch>
            <a:fillRect/>
          </a:stretch>
        </p:blipFill>
        <p:spPr>
          <a:xfrm>
            <a:off x="4107214" y="3288101"/>
            <a:ext cx="1890300" cy="1188949"/>
          </a:xfrm>
          <a:prstGeom prst="rect">
            <a:avLst/>
          </a:prstGeom>
          <a:noFill/>
          <a:ln>
            <a:noFill/>
          </a:ln>
        </p:spPr>
      </p:pic>
      <p:pic>
        <p:nvPicPr>
          <p:cNvPr id="1138" name="Google Shape;1138;p134"/>
          <p:cNvPicPr preferRelativeResize="0"/>
          <p:nvPr/>
        </p:nvPicPr>
        <p:blipFill>
          <a:blip r:embed="rId4">
            <a:alphaModFix/>
          </a:blip>
          <a:stretch>
            <a:fillRect/>
          </a:stretch>
        </p:blipFill>
        <p:spPr>
          <a:xfrm>
            <a:off x="4700401" y="683425"/>
            <a:ext cx="2453250" cy="250621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42" name="Shape 1142"/>
        <p:cNvGrpSpPr/>
        <p:nvPr/>
      </p:nvGrpSpPr>
      <p:grpSpPr>
        <a:xfrm>
          <a:off x="0" y="0"/>
          <a:ext cx="0" cy="0"/>
          <a:chOff x="0" y="0"/>
          <a:chExt cx="0" cy="0"/>
        </a:xfrm>
      </p:grpSpPr>
      <p:sp>
        <p:nvSpPr>
          <p:cNvPr id="1143" name="Google Shape;1143;p135"/>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Area and Addition</a:t>
            </a:r>
            <a:endParaRPr sz="4000">
              <a:solidFill>
                <a:srgbClr val="434343"/>
              </a:solidFill>
              <a:latin typeface="Hepta Slab"/>
              <a:ea typeface="Hepta Slab"/>
              <a:cs typeface="Hepta Slab"/>
              <a:sym typeface="Hepta Slab"/>
            </a:endParaRPr>
          </a:p>
        </p:txBody>
      </p:sp>
      <p:sp>
        <p:nvSpPr>
          <p:cNvPr id="1144" name="Google Shape;1144;p135"/>
          <p:cNvSpPr txBox="1"/>
          <p:nvPr/>
        </p:nvSpPr>
        <p:spPr>
          <a:xfrm>
            <a:off x="2631375"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area of figures made up of rectangles. </a:t>
            </a:r>
            <a:endParaRPr>
              <a:latin typeface="Quicksand"/>
              <a:ea typeface="Quicksand"/>
              <a:cs typeface="Quicksand"/>
              <a:sym typeface="Quicksand"/>
            </a:endParaRPr>
          </a:p>
        </p:txBody>
      </p:sp>
      <p:sp>
        <p:nvSpPr>
          <p:cNvPr id="1145" name="Google Shape;1145;p135"/>
          <p:cNvSpPr/>
          <p:nvPr/>
        </p:nvSpPr>
        <p:spPr>
          <a:xfrm>
            <a:off x="2198127" y="2937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3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3.MD.C.7.d</a:t>
            </a:r>
            <a:endParaRPr sz="1100">
              <a:latin typeface="Quicksand"/>
              <a:ea typeface="Quicksand"/>
              <a:cs typeface="Quicksand"/>
              <a:sym typeface="Quicksand"/>
            </a:endParaRPr>
          </a:p>
        </p:txBody>
      </p:sp>
      <p:sp>
        <p:nvSpPr>
          <p:cNvPr id="1147" name="Google Shape;1147;p13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51" name="Shape 1151"/>
        <p:cNvGrpSpPr/>
        <p:nvPr/>
      </p:nvGrpSpPr>
      <p:grpSpPr>
        <a:xfrm>
          <a:off x="0" y="0"/>
          <a:ext cx="0" cy="0"/>
          <a:chOff x="0" y="0"/>
          <a:chExt cx="0" cy="0"/>
        </a:xfrm>
      </p:grpSpPr>
      <p:sp>
        <p:nvSpPr>
          <p:cNvPr id="1152" name="Google Shape;1152;p136"/>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So Close</a:t>
            </a:r>
            <a:endParaRPr b="0" sz="3000">
              <a:solidFill>
                <a:srgbClr val="595959"/>
              </a:solidFill>
              <a:latin typeface="Hepta Slab"/>
              <a:ea typeface="Hepta Slab"/>
              <a:cs typeface="Hepta Slab"/>
              <a:sym typeface="Hepta Slab"/>
            </a:endParaRPr>
          </a:p>
        </p:txBody>
      </p:sp>
      <p:sp>
        <p:nvSpPr>
          <p:cNvPr id="1153" name="Google Shape;1153;p1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54" name="Google Shape;1154;p136"/>
          <p:cNvGrpSpPr/>
          <p:nvPr/>
        </p:nvGrpSpPr>
        <p:grpSpPr>
          <a:xfrm rot="-582038">
            <a:off x="944004" y="1726290"/>
            <a:ext cx="2814691" cy="1178710"/>
            <a:chOff x="529600" y="1419225"/>
            <a:chExt cx="2814696" cy="1178712"/>
          </a:xfrm>
        </p:grpSpPr>
        <p:sp>
          <p:nvSpPr>
            <p:cNvPr id="1155" name="Google Shape;1155;p136"/>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36"/>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157" name="Google Shape;1157;p136"/>
          <p:cNvPicPr preferRelativeResize="0"/>
          <p:nvPr/>
        </p:nvPicPr>
        <p:blipFill>
          <a:blip r:embed="rId3">
            <a:alphaModFix/>
          </a:blip>
          <a:stretch>
            <a:fillRect/>
          </a:stretch>
        </p:blipFill>
        <p:spPr>
          <a:xfrm>
            <a:off x="4040275" y="1689600"/>
            <a:ext cx="1206081" cy="1993100"/>
          </a:xfrm>
          <a:prstGeom prst="rect">
            <a:avLst/>
          </a:prstGeom>
          <a:noFill/>
          <a:ln cap="flat" cmpd="sng" w="19050">
            <a:solidFill>
              <a:schemeClr val="dk2"/>
            </a:solidFill>
            <a:prstDash val="solid"/>
            <a:round/>
            <a:headEnd len="sm" w="sm" type="none"/>
            <a:tailEnd len="sm" w="sm" type="none"/>
          </a:ln>
        </p:spPr>
      </p:pic>
      <p:pic>
        <p:nvPicPr>
          <p:cNvPr id="1158" name="Google Shape;1158;p136"/>
          <p:cNvPicPr preferRelativeResize="0"/>
          <p:nvPr/>
        </p:nvPicPr>
        <p:blipFill>
          <a:blip r:embed="rId4">
            <a:alphaModFix/>
          </a:blip>
          <a:stretch>
            <a:fillRect/>
          </a:stretch>
        </p:blipFill>
        <p:spPr>
          <a:xfrm>
            <a:off x="5609529" y="1689597"/>
            <a:ext cx="1295400" cy="1905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2" name="Shape 1162"/>
        <p:cNvGrpSpPr/>
        <p:nvPr/>
      </p:nvGrpSpPr>
      <p:grpSpPr>
        <a:xfrm>
          <a:off x="0" y="0"/>
          <a:ext cx="0" cy="0"/>
          <a:chOff x="0" y="0"/>
          <a:chExt cx="0" cy="0"/>
        </a:xfrm>
      </p:grpSpPr>
      <p:sp>
        <p:nvSpPr>
          <p:cNvPr id="1163" name="Google Shape;1163;p137"/>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Rectangles in Rectangles</a:t>
            </a:r>
            <a:endParaRPr b="0" sz="3000">
              <a:solidFill>
                <a:srgbClr val="595959"/>
              </a:solidFill>
              <a:latin typeface="Hepta Slab"/>
              <a:ea typeface="Hepta Slab"/>
              <a:cs typeface="Hepta Slab"/>
              <a:sym typeface="Hepta Slab"/>
            </a:endParaRPr>
          </a:p>
        </p:txBody>
      </p:sp>
      <p:sp>
        <p:nvSpPr>
          <p:cNvPr id="1164" name="Google Shape;1164;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65" name="Google Shape;1165;p137"/>
          <p:cNvPicPr preferRelativeResize="0"/>
          <p:nvPr/>
        </p:nvPicPr>
        <p:blipFill rotWithShape="1">
          <a:blip r:embed="rId3">
            <a:alphaModFix/>
          </a:blip>
          <a:srcRect b="10160" l="0" r="0" t="0"/>
          <a:stretch/>
        </p:blipFill>
        <p:spPr>
          <a:xfrm>
            <a:off x="1766875" y="1320600"/>
            <a:ext cx="5841976" cy="3263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9" name="Shape 1169"/>
        <p:cNvGrpSpPr/>
        <p:nvPr/>
      </p:nvGrpSpPr>
      <p:grpSpPr>
        <a:xfrm>
          <a:off x="0" y="0"/>
          <a:ext cx="0" cy="0"/>
          <a:chOff x="0" y="0"/>
          <a:chExt cx="0" cy="0"/>
        </a:xfrm>
      </p:grpSpPr>
      <p:sp>
        <p:nvSpPr>
          <p:cNvPr id="1170" name="Google Shape;1170;p138"/>
          <p:cNvSpPr txBox="1"/>
          <p:nvPr>
            <p:ph type="ctrTitle"/>
          </p:nvPr>
        </p:nvSpPr>
        <p:spPr>
          <a:xfrm>
            <a:off x="355175" y="606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Find the Rectangles</a:t>
            </a:r>
            <a:endParaRPr b="0" sz="2600">
              <a:solidFill>
                <a:srgbClr val="595959"/>
              </a:solidFill>
              <a:latin typeface="Hepta Slab"/>
              <a:ea typeface="Hepta Slab"/>
              <a:cs typeface="Hepta Slab"/>
              <a:sym typeface="Hepta Slab"/>
            </a:endParaRPr>
          </a:p>
        </p:txBody>
      </p:sp>
      <p:sp>
        <p:nvSpPr>
          <p:cNvPr id="1171" name="Google Shape;1171;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72" name="Google Shape;1172;p138"/>
          <p:cNvSpPr/>
          <p:nvPr/>
        </p:nvSpPr>
        <p:spPr>
          <a:xfrm rot="-526091">
            <a:off x="567699" y="1255840"/>
            <a:ext cx="2007857" cy="751370"/>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38"/>
          <p:cNvSpPr txBox="1"/>
          <p:nvPr/>
        </p:nvSpPr>
        <p:spPr>
          <a:xfrm rot="-577242">
            <a:off x="831276" y="1285103"/>
            <a:ext cx="1480928" cy="69272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1174" name="Google Shape;1174;p138"/>
          <p:cNvSpPr/>
          <p:nvPr/>
        </p:nvSpPr>
        <p:spPr>
          <a:xfrm rot="913559">
            <a:off x="6489845" y="3649142"/>
            <a:ext cx="2254362" cy="93149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38"/>
          <p:cNvSpPr txBox="1"/>
          <p:nvPr/>
        </p:nvSpPr>
        <p:spPr>
          <a:xfrm rot="845611">
            <a:off x="6743535" y="37083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pic>
        <p:nvPicPr>
          <p:cNvPr id="1176" name="Google Shape;1176;p138"/>
          <p:cNvPicPr preferRelativeResize="0"/>
          <p:nvPr/>
        </p:nvPicPr>
        <p:blipFill>
          <a:blip r:embed="rId3">
            <a:alphaModFix/>
          </a:blip>
          <a:stretch>
            <a:fillRect/>
          </a:stretch>
        </p:blipFill>
        <p:spPr>
          <a:xfrm>
            <a:off x="2902750" y="1720924"/>
            <a:ext cx="3114675" cy="2667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80" name="Shape 1180"/>
        <p:cNvGrpSpPr/>
        <p:nvPr/>
      </p:nvGrpSpPr>
      <p:grpSpPr>
        <a:xfrm>
          <a:off x="0" y="0"/>
          <a:ext cx="0" cy="0"/>
          <a:chOff x="0" y="0"/>
          <a:chExt cx="0" cy="0"/>
        </a:xfrm>
      </p:grpSpPr>
      <p:sp>
        <p:nvSpPr>
          <p:cNvPr id="1181" name="Google Shape;1181;p139"/>
          <p:cNvSpPr txBox="1"/>
          <p:nvPr>
            <p:ph type="ctrTitle"/>
          </p:nvPr>
        </p:nvSpPr>
        <p:spPr>
          <a:xfrm>
            <a:off x="355175" y="606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Find the Rectangles</a:t>
            </a:r>
            <a:endParaRPr b="0" sz="2600">
              <a:solidFill>
                <a:srgbClr val="595959"/>
              </a:solidFill>
              <a:latin typeface="Hepta Slab"/>
              <a:ea typeface="Hepta Slab"/>
              <a:cs typeface="Hepta Slab"/>
              <a:sym typeface="Hepta Slab"/>
            </a:endParaRPr>
          </a:p>
        </p:txBody>
      </p:sp>
      <p:sp>
        <p:nvSpPr>
          <p:cNvPr id="1182" name="Google Shape;1182;p1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83" name="Google Shape;1183;p139"/>
          <p:cNvPicPr preferRelativeResize="0"/>
          <p:nvPr/>
        </p:nvPicPr>
        <p:blipFill>
          <a:blip r:embed="rId3">
            <a:alphaModFix/>
          </a:blip>
          <a:stretch>
            <a:fillRect/>
          </a:stretch>
        </p:blipFill>
        <p:spPr>
          <a:xfrm>
            <a:off x="838175" y="1999650"/>
            <a:ext cx="2977525" cy="2549575"/>
          </a:xfrm>
          <a:prstGeom prst="rect">
            <a:avLst/>
          </a:prstGeom>
          <a:noFill/>
          <a:ln cap="flat" cmpd="sng" w="19050">
            <a:solidFill>
              <a:schemeClr val="dk2"/>
            </a:solidFill>
            <a:prstDash val="solid"/>
            <a:round/>
            <a:headEnd len="sm" w="sm" type="none"/>
            <a:tailEnd len="sm" w="sm" type="none"/>
          </a:ln>
        </p:spPr>
      </p:pic>
      <p:sp>
        <p:nvSpPr>
          <p:cNvPr id="1184" name="Google Shape;1184;p139"/>
          <p:cNvSpPr txBox="1"/>
          <p:nvPr/>
        </p:nvSpPr>
        <p:spPr>
          <a:xfrm>
            <a:off x="786775" y="1390650"/>
            <a:ext cx="2993100" cy="60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There are many ways to find the area of this figure.</a:t>
            </a:r>
            <a:endParaRPr>
              <a:latin typeface="Livvic"/>
              <a:ea typeface="Livvic"/>
              <a:cs typeface="Livvic"/>
              <a:sym typeface="Livvic"/>
            </a:endParaRPr>
          </a:p>
        </p:txBody>
      </p:sp>
      <p:sp>
        <p:nvSpPr>
          <p:cNvPr id="1185" name="Google Shape;1185;p139"/>
          <p:cNvSpPr txBox="1"/>
          <p:nvPr/>
        </p:nvSpPr>
        <p:spPr>
          <a:xfrm>
            <a:off x="4351500" y="1905000"/>
            <a:ext cx="4436400" cy="18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Find the area of this figure.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Explain or show your reasoning.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Organize it so it can be followed by others</a:t>
            </a:r>
            <a:endParaRPr sz="1600">
              <a:latin typeface="Livvic"/>
              <a:ea typeface="Livvic"/>
              <a:cs typeface="Livvic"/>
              <a:sym typeface="Livvic"/>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89" name="Shape 1189"/>
        <p:cNvGrpSpPr/>
        <p:nvPr/>
      </p:nvGrpSpPr>
      <p:grpSpPr>
        <a:xfrm>
          <a:off x="0" y="0"/>
          <a:ext cx="0" cy="0"/>
          <a:chOff x="0" y="0"/>
          <a:chExt cx="0" cy="0"/>
        </a:xfrm>
      </p:grpSpPr>
      <p:sp>
        <p:nvSpPr>
          <p:cNvPr id="1190" name="Google Shape;1190;p140"/>
          <p:cNvSpPr/>
          <p:nvPr/>
        </p:nvSpPr>
        <p:spPr>
          <a:xfrm flipH="1">
            <a:off x="1022479" y="1940725"/>
            <a:ext cx="2561421" cy="22007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40"/>
          <p:cNvSpPr txBox="1"/>
          <p:nvPr/>
        </p:nvSpPr>
        <p:spPr>
          <a:xfrm>
            <a:off x="1372575" y="2233675"/>
            <a:ext cx="19575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 Why does it make sense that we can decompose figures in many different ways, but still get the same area for the figure?</a:t>
            </a:r>
            <a:endParaRPr b="1" sz="1200">
              <a:latin typeface="Quicksand"/>
              <a:ea typeface="Quicksand"/>
              <a:cs typeface="Quicksand"/>
              <a:sym typeface="Quicksand"/>
            </a:endParaRPr>
          </a:p>
        </p:txBody>
      </p:sp>
      <p:sp>
        <p:nvSpPr>
          <p:cNvPr id="1192" name="Google Shape;1192;p140"/>
          <p:cNvSpPr txBox="1"/>
          <p:nvPr/>
        </p:nvSpPr>
        <p:spPr>
          <a:xfrm>
            <a:off x="5425025" y="2245450"/>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193" name="Google Shape;1193;p14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94" name="Google Shape;1194;p140"/>
          <p:cNvPicPr preferRelativeResize="0"/>
          <p:nvPr/>
        </p:nvPicPr>
        <p:blipFill>
          <a:blip r:embed="rId3">
            <a:alphaModFix/>
          </a:blip>
          <a:stretch>
            <a:fillRect/>
          </a:stretch>
        </p:blipFill>
        <p:spPr>
          <a:xfrm>
            <a:off x="4442989" y="3066676"/>
            <a:ext cx="1890300" cy="1188949"/>
          </a:xfrm>
          <a:prstGeom prst="rect">
            <a:avLst/>
          </a:prstGeom>
          <a:noFill/>
          <a:ln>
            <a:noFill/>
          </a:ln>
        </p:spPr>
      </p:pic>
      <p:pic>
        <p:nvPicPr>
          <p:cNvPr id="1195" name="Google Shape;1195;p140"/>
          <p:cNvPicPr preferRelativeResize="0"/>
          <p:nvPr/>
        </p:nvPicPr>
        <p:blipFill>
          <a:blip r:embed="rId4">
            <a:alphaModFix/>
          </a:blip>
          <a:stretch>
            <a:fillRect/>
          </a:stretch>
        </p:blipFill>
        <p:spPr>
          <a:xfrm>
            <a:off x="3659925" y="733425"/>
            <a:ext cx="2036850" cy="1744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99" name="Shape 1199"/>
        <p:cNvGrpSpPr/>
        <p:nvPr/>
      </p:nvGrpSpPr>
      <p:grpSpPr>
        <a:xfrm>
          <a:off x="0" y="0"/>
          <a:ext cx="0" cy="0"/>
          <a:chOff x="0" y="0"/>
          <a:chExt cx="0" cy="0"/>
        </a:xfrm>
      </p:grpSpPr>
      <p:sp>
        <p:nvSpPr>
          <p:cNvPr id="1200" name="Google Shape;1200;p141"/>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Find the Area of Figures</a:t>
            </a:r>
            <a:endParaRPr sz="4000">
              <a:solidFill>
                <a:srgbClr val="434343"/>
              </a:solidFill>
              <a:latin typeface="Hepta Slab"/>
              <a:ea typeface="Hepta Slab"/>
              <a:cs typeface="Hepta Slab"/>
              <a:sym typeface="Hepta Slab"/>
            </a:endParaRPr>
          </a:p>
        </p:txBody>
      </p:sp>
      <p:sp>
        <p:nvSpPr>
          <p:cNvPr id="1201" name="Google Shape;1201;p141"/>
          <p:cNvSpPr txBox="1"/>
          <p:nvPr/>
        </p:nvSpPr>
        <p:spPr>
          <a:xfrm>
            <a:off x="2631375"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area of figures.</a:t>
            </a:r>
            <a:endParaRPr>
              <a:latin typeface="Quicksand"/>
              <a:ea typeface="Quicksand"/>
              <a:cs typeface="Quicksand"/>
              <a:sym typeface="Quicksand"/>
            </a:endParaRPr>
          </a:p>
        </p:txBody>
      </p:sp>
      <p:sp>
        <p:nvSpPr>
          <p:cNvPr id="1202" name="Google Shape;1202;p141"/>
          <p:cNvSpPr/>
          <p:nvPr/>
        </p:nvSpPr>
        <p:spPr>
          <a:xfrm>
            <a:off x="2198127" y="2937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4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3.MD.C.7.d, 3.NBT.A.2 </a:t>
            </a:r>
            <a:endParaRPr sz="1100">
              <a:latin typeface="Quicksand"/>
              <a:ea typeface="Quicksand"/>
              <a:cs typeface="Quicksand"/>
              <a:sym typeface="Quicksand"/>
            </a:endParaRPr>
          </a:p>
        </p:txBody>
      </p:sp>
      <p:sp>
        <p:nvSpPr>
          <p:cNvPr id="1204" name="Google Shape;1204;p14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8" name="Shape 1208"/>
        <p:cNvGrpSpPr/>
        <p:nvPr/>
      </p:nvGrpSpPr>
      <p:grpSpPr>
        <a:xfrm>
          <a:off x="0" y="0"/>
          <a:ext cx="0" cy="0"/>
          <a:chOff x="0" y="0"/>
          <a:chExt cx="0" cy="0"/>
        </a:xfrm>
      </p:grpSpPr>
      <p:sp>
        <p:nvSpPr>
          <p:cNvPr id="1209" name="Google Shape;1209;p142"/>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Extend Make a Ten</a:t>
            </a:r>
            <a:endParaRPr b="0" sz="3000">
              <a:solidFill>
                <a:srgbClr val="595959"/>
              </a:solidFill>
              <a:latin typeface="Hepta Slab"/>
              <a:ea typeface="Hepta Slab"/>
              <a:cs typeface="Hepta Slab"/>
              <a:sym typeface="Hepta Slab"/>
            </a:endParaRPr>
          </a:p>
        </p:txBody>
      </p:sp>
      <p:sp>
        <p:nvSpPr>
          <p:cNvPr id="1210" name="Google Shape;1210;p1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11" name="Google Shape;1211;p142"/>
          <p:cNvGrpSpPr/>
          <p:nvPr/>
        </p:nvGrpSpPr>
        <p:grpSpPr>
          <a:xfrm rot="-582038">
            <a:off x="944004" y="1726290"/>
            <a:ext cx="2814691" cy="1178710"/>
            <a:chOff x="529600" y="1419225"/>
            <a:chExt cx="2814696" cy="1178712"/>
          </a:xfrm>
        </p:grpSpPr>
        <p:sp>
          <p:nvSpPr>
            <p:cNvPr id="1212" name="Google Shape;1212;p142"/>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42"/>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214" name="Google Shape;1214;p142"/>
          <p:cNvPicPr preferRelativeResize="0"/>
          <p:nvPr/>
        </p:nvPicPr>
        <p:blipFill>
          <a:blip r:embed="rId3">
            <a:alphaModFix/>
          </a:blip>
          <a:stretch>
            <a:fillRect/>
          </a:stretch>
        </p:blipFill>
        <p:spPr>
          <a:xfrm>
            <a:off x="3947429" y="1685922"/>
            <a:ext cx="1657350" cy="1771650"/>
          </a:xfrm>
          <a:prstGeom prst="rect">
            <a:avLst/>
          </a:prstGeom>
          <a:noFill/>
          <a:ln cap="flat" cmpd="sng" w="19050">
            <a:solidFill>
              <a:schemeClr val="dk2"/>
            </a:solidFill>
            <a:prstDash val="solid"/>
            <a:round/>
            <a:headEnd len="sm" w="sm" type="none"/>
            <a:tailEnd len="sm" w="sm" type="none"/>
          </a:ln>
        </p:spPr>
      </p:pic>
      <p:pic>
        <p:nvPicPr>
          <p:cNvPr id="1215" name="Google Shape;1215;p142"/>
          <p:cNvPicPr preferRelativeResize="0"/>
          <p:nvPr/>
        </p:nvPicPr>
        <p:blipFill>
          <a:blip r:embed="rId4">
            <a:alphaModFix/>
          </a:blip>
          <a:stretch>
            <a:fillRect/>
          </a:stretch>
        </p:blipFill>
        <p:spPr>
          <a:xfrm>
            <a:off x="5885754" y="1685922"/>
            <a:ext cx="1438275" cy="1895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9" name="Shape 1219"/>
        <p:cNvGrpSpPr/>
        <p:nvPr/>
      </p:nvGrpSpPr>
      <p:grpSpPr>
        <a:xfrm>
          <a:off x="0" y="0"/>
          <a:ext cx="0" cy="0"/>
          <a:chOff x="0" y="0"/>
          <a:chExt cx="0" cy="0"/>
        </a:xfrm>
      </p:grpSpPr>
      <p:sp>
        <p:nvSpPr>
          <p:cNvPr id="1220" name="Google Shape;1220;p143"/>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Bye-Bye Squares</a:t>
            </a:r>
            <a:endParaRPr b="0" sz="3000">
              <a:solidFill>
                <a:srgbClr val="595959"/>
              </a:solidFill>
              <a:latin typeface="Hepta Slab"/>
              <a:ea typeface="Hepta Slab"/>
              <a:cs typeface="Hepta Slab"/>
              <a:sym typeface="Hepta Slab"/>
            </a:endParaRPr>
          </a:p>
        </p:txBody>
      </p:sp>
      <p:sp>
        <p:nvSpPr>
          <p:cNvPr id="1221" name="Google Shape;1221;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22" name="Google Shape;1222;p143"/>
          <p:cNvSpPr/>
          <p:nvPr/>
        </p:nvSpPr>
        <p:spPr>
          <a:xfrm rot="-526091">
            <a:off x="567699" y="1255840"/>
            <a:ext cx="2007857" cy="751370"/>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43"/>
          <p:cNvSpPr txBox="1"/>
          <p:nvPr/>
        </p:nvSpPr>
        <p:spPr>
          <a:xfrm rot="-577242">
            <a:off x="831276" y="1285103"/>
            <a:ext cx="1480928" cy="69272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1224" name="Google Shape;1224;p143"/>
          <p:cNvSpPr/>
          <p:nvPr/>
        </p:nvSpPr>
        <p:spPr>
          <a:xfrm rot="913559">
            <a:off x="6489845" y="3649142"/>
            <a:ext cx="2254362" cy="93149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43"/>
          <p:cNvSpPr txBox="1"/>
          <p:nvPr/>
        </p:nvSpPr>
        <p:spPr>
          <a:xfrm rot="845611">
            <a:off x="6743535" y="37083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pic>
        <p:nvPicPr>
          <p:cNvPr id="1226" name="Google Shape;1226;p143"/>
          <p:cNvPicPr preferRelativeResize="0"/>
          <p:nvPr/>
        </p:nvPicPr>
        <p:blipFill>
          <a:blip r:embed="rId3">
            <a:alphaModFix/>
          </a:blip>
          <a:stretch>
            <a:fillRect/>
          </a:stretch>
        </p:blipFill>
        <p:spPr>
          <a:xfrm>
            <a:off x="2952750" y="1393018"/>
            <a:ext cx="2998950" cy="2953525"/>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0" name="Shape 1230"/>
        <p:cNvGrpSpPr/>
        <p:nvPr/>
      </p:nvGrpSpPr>
      <p:grpSpPr>
        <a:xfrm>
          <a:off x="0" y="0"/>
          <a:ext cx="0" cy="0"/>
          <a:chOff x="0" y="0"/>
          <a:chExt cx="0" cy="0"/>
        </a:xfrm>
      </p:grpSpPr>
      <p:sp>
        <p:nvSpPr>
          <p:cNvPr id="1231" name="Google Shape;1231;p144"/>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Bye-Bye Squares</a:t>
            </a:r>
            <a:endParaRPr b="0" sz="3000">
              <a:solidFill>
                <a:srgbClr val="595959"/>
              </a:solidFill>
              <a:latin typeface="Hepta Slab"/>
              <a:ea typeface="Hepta Slab"/>
              <a:cs typeface="Hepta Slab"/>
              <a:sym typeface="Hepta Slab"/>
            </a:endParaRPr>
          </a:p>
        </p:txBody>
      </p:sp>
      <p:sp>
        <p:nvSpPr>
          <p:cNvPr id="1232" name="Google Shape;1232;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33" name="Google Shape;1233;p144"/>
          <p:cNvSpPr txBox="1"/>
          <p:nvPr/>
        </p:nvSpPr>
        <p:spPr>
          <a:xfrm>
            <a:off x="1558300" y="1369225"/>
            <a:ext cx="61182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Find the area of each figure. Explain or show your reasoning.</a:t>
            </a:r>
            <a:endParaRPr sz="1700">
              <a:latin typeface="Livvic"/>
              <a:ea typeface="Livvic"/>
              <a:cs typeface="Livvic"/>
              <a:sym typeface="Livvic"/>
            </a:endParaRPr>
          </a:p>
        </p:txBody>
      </p:sp>
      <p:pic>
        <p:nvPicPr>
          <p:cNvPr id="1234" name="Google Shape;1234;p144"/>
          <p:cNvPicPr preferRelativeResize="0"/>
          <p:nvPr/>
        </p:nvPicPr>
        <p:blipFill>
          <a:blip r:embed="rId3">
            <a:alphaModFix/>
          </a:blip>
          <a:stretch>
            <a:fillRect/>
          </a:stretch>
        </p:blipFill>
        <p:spPr>
          <a:xfrm>
            <a:off x="609575" y="2310861"/>
            <a:ext cx="3661300" cy="1516464"/>
          </a:xfrm>
          <a:prstGeom prst="rect">
            <a:avLst/>
          </a:prstGeom>
          <a:noFill/>
          <a:ln cap="flat" cmpd="sng" w="19050">
            <a:solidFill>
              <a:schemeClr val="dk2"/>
            </a:solidFill>
            <a:prstDash val="solid"/>
            <a:round/>
            <a:headEnd len="sm" w="sm" type="none"/>
            <a:tailEnd len="sm" w="sm" type="none"/>
          </a:ln>
        </p:spPr>
      </p:pic>
      <p:pic>
        <p:nvPicPr>
          <p:cNvPr id="1235" name="Google Shape;1235;p144"/>
          <p:cNvPicPr preferRelativeResize="0"/>
          <p:nvPr/>
        </p:nvPicPr>
        <p:blipFill>
          <a:blip r:embed="rId4">
            <a:alphaModFix/>
          </a:blip>
          <a:stretch>
            <a:fillRect/>
          </a:stretch>
        </p:blipFill>
        <p:spPr>
          <a:xfrm>
            <a:off x="4533525" y="2310838"/>
            <a:ext cx="3661300" cy="1580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9" name="Shape 1239"/>
        <p:cNvGrpSpPr/>
        <p:nvPr/>
      </p:nvGrpSpPr>
      <p:grpSpPr>
        <a:xfrm>
          <a:off x="0" y="0"/>
          <a:ext cx="0" cy="0"/>
          <a:chOff x="0" y="0"/>
          <a:chExt cx="0" cy="0"/>
        </a:xfrm>
      </p:grpSpPr>
      <p:sp>
        <p:nvSpPr>
          <p:cNvPr id="1240" name="Google Shape;1240;p145"/>
          <p:cNvSpPr txBox="1"/>
          <p:nvPr>
            <p:ph type="ctrTitle"/>
          </p:nvPr>
        </p:nvSpPr>
        <p:spPr>
          <a:xfrm>
            <a:off x="355175" y="5423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Many Tiles Do We Need?</a:t>
            </a:r>
            <a:endParaRPr b="0" sz="2600">
              <a:solidFill>
                <a:srgbClr val="595959"/>
              </a:solidFill>
              <a:latin typeface="Hepta Slab"/>
              <a:ea typeface="Hepta Slab"/>
              <a:cs typeface="Hepta Slab"/>
              <a:sym typeface="Hepta Slab"/>
            </a:endParaRPr>
          </a:p>
        </p:txBody>
      </p:sp>
      <p:sp>
        <p:nvSpPr>
          <p:cNvPr id="1241" name="Google Shape;1241;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42" name="Google Shape;1242;p145"/>
          <p:cNvPicPr preferRelativeResize="0"/>
          <p:nvPr/>
        </p:nvPicPr>
        <p:blipFill>
          <a:blip r:embed="rId3">
            <a:alphaModFix/>
          </a:blip>
          <a:stretch>
            <a:fillRect/>
          </a:stretch>
        </p:blipFill>
        <p:spPr>
          <a:xfrm>
            <a:off x="466725" y="1796399"/>
            <a:ext cx="4406275" cy="1736200"/>
          </a:xfrm>
          <a:prstGeom prst="rect">
            <a:avLst/>
          </a:prstGeom>
          <a:noFill/>
          <a:ln cap="flat" cmpd="sng" w="19050">
            <a:solidFill>
              <a:schemeClr val="dk2"/>
            </a:solidFill>
            <a:prstDash val="solid"/>
            <a:round/>
            <a:headEnd len="sm" w="sm" type="none"/>
            <a:tailEnd len="sm" w="sm" type="none"/>
          </a:ln>
        </p:spPr>
      </p:pic>
      <p:sp>
        <p:nvSpPr>
          <p:cNvPr id="1243" name="Google Shape;1243;p145"/>
          <p:cNvSpPr txBox="1"/>
          <p:nvPr/>
        </p:nvSpPr>
        <p:spPr>
          <a:xfrm>
            <a:off x="5058725" y="1340650"/>
            <a:ext cx="3657600" cy="28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1. How many 1 square foot tiles will Noah need to cover the whole floor?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2. What is the area of the floor? Explain or show your reasoning</a:t>
            </a:r>
            <a:endParaRPr sz="1700">
              <a:latin typeface="Livvic"/>
              <a:ea typeface="Livvic"/>
              <a:cs typeface="Livvic"/>
              <a:sym typeface="Livvic"/>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7" name="Shape 1247"/>
        <p:cNvGrpSpPr/>
        <p:nvPr/>
      </p:nvGrpSpPr>
      <p:grpSpPr>
        <a:xfrm>
          <a:off x="0" y="0"/>
          <a:ext cx="0" cy="0"/>
          <a:chOff x="0" y="0"/>
          <a:chExt cx="0" cy="0"/>
        </a:xfrm>
      </p:grpSpPr>
      <p:sp>
        <p:nvSpPr>
          <p:cNvPr id="1248" name="Google Shape;1248;p146"/>
          <p:cNvSpPr/>
          <p:nvPr/>
        </p:nvSpPr>
        <p:spPr>
          <a:xfrm flipH="1">
            <a:off x="1836891" y="2245453"/>
            <a:ext cx="2654283" cy="18955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46"/>
          <p:cNvSpPr txBox="1"/>
          <p:nvPr/>
        </p:nvSpPr>
        <p:spPr>
          <a:xfrm>
            <a:off x="2210925" y="2437625"/>
            <a:ext cx="19776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did you need to think about when finding the area of a figure with just side length measurements?</a:t>
            </a:r>
            <a:endParaRPr b="1" sz="1200">
              <a:latin typeface="Quicksand"/>
              <a:ea typeface="Quicksand"/>
              <a:cs typeface="Quicksand"/>
              <a:sym typeface="Quicksand"/>
            </a:endParaRPr>
          </a:p>
        </p:txBody>
      </p:sp>
      <p:sp>
        <p:nvSpPr>
          <p:cNvPr id="1250" name="Google Shape;1250;p1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51" name="Google Shape;1251;p146"/>
          <p:cNvPicPr preferRelativeResize="0"/>
          <p:nvPr/>
        </p:nvPicPr>
        <p:blipFill>
          <a:blip r:embed="rId3">
            <a:alphaModFix/>
          </a:blip>
          <a:stretch>
            <a:fillRect/>
          </a:stretch>
        </p:blipFill>
        <p:spPr>
          <a:xfrm>
            <a:off x="5178764" y="3223826"/>
            <a:ext cx="1890300" cy="1188949"/>
          </a:xfrm>
          <a:prstGeom prst="rect">
            <a:avLst/>
          </a:prstGeom>
          <a:noFill/>
          <a:ln>
            <a:noFill/>
          </a:ln>
        </p:spPr>
      </p:pic>
      <p:pic>
        <p:nvPicPr>
          <p:cNvPr id="1252" name="Google Shape;1252;p146"/>
          <p:cNvPicPr preferRelativeResize="0"/>
          <p:nvPr/>
        </p:nvPicPr>
        <p:blipFill>
          <a:blip r:embed="rId4">
            <a:alphaModFix/>
          </a:blip>
          <a:stretch>
            <a:fillRect/>
          </a:stretch>
        </p:blipFill>
        <p:spPr>
          <a:xfrm>
            <a:off x="3024200" y="512148"/>
            <a:ext cx="3791900" cy="1673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56" name="Shape 1256"/>
        <p:cNvGrpSpPr/>
        <p:nvPr/>
      </p:nvGrpSpPr>
      <p:grpSpPr>
        <a:xfrm>
          <a:off x="0" y="0"/>
          <a:ext cx="0" cy="0"/>
          <a:chOff x="0" y="0"/>
          <a:chExt cx="0" cy="0"/>
        </a:xfrm>
      </p:grpSpPr>
      <p:sp>
        <p:nvSpPr>
          <p:cNvPr id="1257" name="Google Shape;1257;p147"/>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Find the Area of Figures with Missing Sides</a:t>
            </a:r>
            <a:endParaRPr sz="4000">
              <a:solidFill>
                <a:srgbClr val="434343"/>
              </a:solidFill>
              <a:latin typeface="Hepta Slab"/>
              <a:ea typeface="Hepta Slab"/>
              <a:cs typeface="Hepta Slab"/>
              <a:sym typeface="Hepta Slab"/>
            </a:endParaRPr>
          </a:p>
        </p:txBody>
      </p:sp>
      <p:sp>
        <p:nvSpPr>
          <p:cNvPr id="1258" name="Google Shape;1258;p147"/>
          <p:cNvSpPr txBox="1"/>
          <p:nvPr/>
        </p:nvSpPr>
        <p:spPr>
          <a:xfrm>
            <a:off x="2631375"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area of figures with missing side lengths. </a:t>
            </a:r>
            <a:endParaRPr>
              <a:latin typeface="Quicksand"/>
              <a:ea typeface="Quicksand"/>
              <a:cs typeface="Quicksand"/>
              <a:sym typeface="Quicksand"/>
            </a:endParaRPr>
          </a:p>
        </p:txBody>
      </p:sp>
      <p:sp>
        <p:nvSpPr>
          <p:cNvPr id="1259" name="Google Shape;1259;p147"/>
          <p:cNvSpPr/>
          <p:nvPr/>
        </p:nvSpPr>
        <p:spPr>
          <a:xfrm>
            <a:off x="2198127" y="2937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3.MD.C.7.d</a:t>
            </a:r>
            <a:endParaRPr sz="1100">
              <a:latin typeface="Quicksand"/>
              <a:ea typeface="Quicksand"/>
              <a:cs typeface="Quicksand"/>
              <a:sym typeface="Quicksand"/>
            </a:endParaRPr>
          </a:p>
        </p:txBody>
      </p:sp>
      <p:sp>
        <p:nvSpPr>
          <p:cNvPr id="1261" name="Google Shape;1261;p14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5" name="Shape 1265"/>
        <p:cNvGrpSpPr/>
        <p:nvPr/>
      </p:nvGrpSpPr>
      <p:grpSpPr>
        <a:xfrm>
          <a:off x="0" y="0"/>
          <a:ext cx="0" cy="0"/>
          <a:chOff x="0" y="0"/>
          <a:chExt cx="0" cy="0"/>
        </a:xfrm>
      </p:grpSpPr>
      <p:sp>
        <p:nvSpPr>
          <p:cNvPr id="1266" name="Google Shape;1266;p148"/>
          <p:cNvSpPr txBox="1"/>
          <p:nvPr>
            <p:ph type="ctrTitle"/>
          </p:nvPr>
        </p:nvSpPr>
        <p:spPr>
          <a:xfrm>
            <a:off x="534275" y="8525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What’s Missing?</a:t>
            </a:r>
            <a:endParaRPr b="0" sz="3000">
              <a:solidFill>
                <a:srgbClr val="595959"/>
              </a:solidFill>
              <a:latin typeface="Hepta Slab"/>
              <a:ea typeface="Hepta Slab"/>
              <a:cs typeface="Hepta Slab"/>
              <a:sym typeface="Hepta Slab"/>
            </a:endParaRPr>
          </a:p>
        </p:txBody>
      </p:sp>
      <p:sp>
        <p:nvSpPr>
          <p:cNvPr id="1267" name="Google Shape;1267;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up</a:t>
            </a:r>
            <a:endParaRPr sz="1600">
              <a:solidFill>
                <a:srgbClr val="B7B7B7"/>
              </a:solidFill>
              <a:latin typeface="Nixie One"/>
              <a:ea typeface="Nixie One"/>
              <a:cs typeface="Nixie One"/>
              <a:sym typeface="Nixie One"/>
            </a:endParaRPr>
          </a:p>
        </p:txBody>
      </p:sp>
      <p:sp>
        <p:nvSpPr>
          <p:cNvPr id="1268" name="Google Shape;1268;p148"/>
          <p:cNvSpPr/>
          <p:nvPr/>
        </p:nvSpPr>
        <p:spPr>
          <a:xfrm rot="-526091">
            <a:off x="717699" y="1770190"/>
            <a:ext cx="2007857" cy="751370"/>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48"/>
          <p:cNvSpPr txBox="1"/>
          <p:nvPr/>
        </p:nvSpPr>
        <p:spPr>
          <a:xfrm rot="-577242">
            <a:off x="981276" y="1799453"/>
            <a:ext cx="1480928" cy="69272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1270" name="Google Shape;1270;p148"/>
          <p:cNvSpPr/>
          <p:nvPr/>
        </p:nvSpPr>
        <p:spPr>
          <a:xfrm rot="913559">
            <a:off x="6489845" y="3649142"/>
            <a:ext cx="2254362" cy="93149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48"/>
          <p:cNvSpPr txBox="1"/>
          <p:nvPr/>
        </p:nvSpPr>
        <p:spPr>
          <a:xfrm rot="845611">
            <a:off x="6743535" y="37083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pic>
        <p:nvPicPr>
          <p:cNvPr id="1272" name="Google Shape;1272;p148"/>
          <p:cNvPicPr preferRelativeResize="0"/>
          <p:nvPr/>
        </p:nvPicPr>
        <p:blipFill>
          <a:blip r:embed="rId3">
            <a:alphaModFix/>
          </a:blip>
          <a:stretch>
            <a:fillRect/>
          </a:stretch>
        </p:blipFill>
        <p:spPr>
          <a:xfrm>
            <a:off x="2932806" y="1587296"/>
            <a:ext cx="3321841" cy="271189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6" name="Shape 1276"/>
        <p:cNvGrpSpPr/>
        <p:nvPr/>
      </p:nvGrpSpPr>
      <p:grpSpPr>
        <a:xfrm>
          <a:off x="0" y="0"/>
          <a:ext cx="0" cy="0"/>
          <a:chOff x="0" y="0"/>
          <a:chExt cx="0" cy="0"/>
        </a:xfrm>
      </p:grpSpPr>
      <p:sp>
        <p:nvSpPr>
          <p:cNvPr id="1277" name="Google Shape;1277;p149"/>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The Missing Side</a:t>
            </a:r>
            <a:endParaRPr b="0" sz="3000">
              <a:solidFill>
                <a:srgbClr val="595959"/>
              </a:solidFill>
              <a:latin typeface="Hepta Slab"/>
              <a:ea typeface="Hepta Slab"/>
              <a:cs typeface="Hepta Slab"/>
              <a:sym typeface="Hepta Slab"/>
            </a:endParaRPr>
          </a:p>
        </p:txBody>
      </p:sp>
      <p:sp>
        <p:nvSpPr>
          <p:cNvPr id="1278" name="Google Shape;1278;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79" name="Google Shape;1279;p149"/>
          <p:cNvSpPr txBox="1"/>
          <p:nvPr/>
        </p:nvSpPr>
        <p:spPr>
          <a:xfrm>
            <a:off x="586750" y="1447800"/>
            <a:ext cx="4029000" cy="283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Tyler says that the missing side length is 5 meters because it looks longer than the 4 meter sides.</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Do you agree or disagree?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Be prepared to explain your reasoning.</a:t>
            </a:r>
            <a:endParaRPr sz="1700">
              <a:latin typeface="Livvic"/>
              <a:ea typeface="Livvic"/>
              <a:cs typeface="Livvic"/>
              <a:sym typeface="Livvic"/>
            </a:endParaRPr>
          </a:p>
        </p:txBody>
      </p:sp>
      <p:pic>
        <p:nvPicPr>
          <p:cNvPr id="1280" name="Google Shape;1280;p149"/>
          <p:cNvPicPr preferRelativeResize="0"/>
          <p:nvPr/>
        </p:nvPicPr>
        <p:blipFill>
          <a:blip r:embed="rId3">
            <a:alphaModFix/>
          </a:blip>
          <a:stretch>
            <a:fillRect/>
          </a:stretch>
        </p:blipFill>
        <p:spPr>
          <a:xfrm>
            <a:off x="5032450" y="1285800"/>
            <a:ext cx="2748025" cy="3290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4" name="Shape 1284"/>
        <p:cNvGrpSpPr/>
        <p:nvPr/>
      </p:nvGrpSpPr>
      <p:grpSpPr>
        <a:xfrm>
          <a:off x="0" y="0"/>
          <a:ext cx="0" cy="0"/>
          <a:chOff x="0" y="0"/>
          <a:chExt cx="0" cy="0"/>
        </a:xfrm>
      </p:grpSpPr>
      <p:sp>
        <p:nvSpPr>
          <p:cNvPr id="1285" name="Google Shape;1285;p150"/>
          <p:cNvSpPr txBox="1"/>
          <p:nvPr>
            <p:ph type="ctrTitle"/>
          </p:nvPr>
        </p:nvSpPr>
        <p:spPr>
          <a:xfrm>
            <a:off x="408425" y="457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595959"/>
                </a:solidFill>
                <a:latin typeface="Hepta Slab"/>
                <a:ea typeface="Hepta Slab"/>
                <a:cs typeface="Hepta Slab"/>
                <a:sym typeface="Hepta Slab"/>
              </a:rPr>
              <a:t>Practice with Missing Sides</a:t>
            </a:r>
            <a:endParaRPr b="0" sz="2200">
              <a:solidFill>
                <a:srgbClr val="595959"/>
              </a:solidFill>
              <a:latin typeface="Hepta Slab"/>
              <a:ea typeface="Hepta Slab"/>
              <a:cs typeface="Hepta Slab"/>
              <a:sym typeface="Hepta Slab"/>
            </a:endParaRPr>
          </a:p>
        </p:txBody>
      </p:sp>
      <p:sp>
        <p:nvSpPr>
          <p:cNvPr id="1286" name="Google Shape;1286;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87" name="Google Shape;1287;p150"/>
          <p:cNvSpPr txBox="1"/>
          <p:nvPr/>
        </p:nvSpPr>
        <p:spPr>
          <a:xfrm>
            <a:off x="1951200" y="1108750"/>
            <a:ext cx="49791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Find the area of each figure. Show or explain your reasoning</a:t>
            </a:r>
            <a:endParaRPr/>
          </a:p>
        </p:txBody>
      </p:sp>
      <p:pic>
        <p:nvPicPr>
          <p:cNvPr id="1288" name="Google Shape;1288;p150"/>
          <p:cNvPicPr preferRelativeResize="0"/>
          <p:nvPr/>
        </p:nvPicPr>
        <p:blipFill>
          <a:blip r:embed="rId3">
            <a:alphaModFix/>
          </a:blip>
          <a:stretch>
            <a:fillRect/>
          </a:stretch>
        </p:blipFill>
        <p:spPr>
          <a:xfrm>
            <a:off x="838200" y="1666950"/>
            <a:ext cx="3034650" cy="2995550"/>
          </a:xfrm>
          <a:prstGeom prst="rect">
            <a:avLst/>
          </a:prstGeom>
          <a:noFill/>
          <a:ln cap="flat" cmpd="sng" w="19050">
            <a:solidFill>
              <a:schemeClr val="dk2"/>
            </a:solidFill>
            <a:prstDash val="solid"/>
            <a:round/>
            <a:headEnd len="sm" w="sm" type="none"/>
            <a:tailEnd len="sm" w="sm" type="none"/>
          </a:ln>
        </p:spPr>
      </p:pic>
      <p:pic>
        <p:nvPicPr>
          <p:cNvPr id="1289" name="Google Shape;1289;p150"/>
          <p:cNvPicPr preferRelativeResize="0"/>
          <p:nvPr/>
        </p:nvPicPr>
        <p:blipFill>
          <a:blip r:embed="rId4">
            <a:alphaModFix/>
          </a:blip>
          <a:stretch>
            <a:fillRect/>
          </a:stretch>
        </p:blipFill>
        <p:spPr>
          <a:xfrm>
            <a:off x="4761075" y="1755450"/>
            <a:ext cx="3048000" cy="2333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3" name="Shape 1293"/>
        <p:cNvGrpSpPr/>
        <p:nvPr/>
      </p:nvGrpSpPr>
      <p:grpSpPr>
        <a:xfrm>
          <a:off x="0" y="0"/>
          <a:ext cx="0" cy="0"/>
          <a:chOff x="0" y="0"/>
          <a:chExt cx="0" cy="0"/>
        </a:xfrm>
      </p:grpSpPr>
      <p:sp>
        <p:nvSpPr>
          <p:cNvPr id="1294" name="Google Shape;1294;p151"/>
          <p:cNvSpPr/>
          <p:nvPr/>
        </p:nvSpPr>
        <p:spPr>
          <a:xfrm flipH="1">
            <a:off x="843935" y="2576501"/>
            <a:ext cx="2526440" cy="16746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51"/>
          <p:cNvSpPr txBox="1"/>
          <p:nvPr/>
        </p:nvSpPr>
        <p:spPr>
          <a:xfrm>
            <a:off x="1219300" y="2673075"/>
            <a:ext cx="1775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 What is it about the structure of these figures we have been working with that helps you find missing side lengths?</a:t>
            </a:r>
            <a:endParaRPr b="1" sz="1100">
              <a:latin typeface="Quicksand"/>
              <a:ea typeface="Quicksand"/>
              <a:cs typeface="Quicksand"/>
              <a:sym typeface="Quicksand"/>
            </a:endParaRPr>
          </a:p>
        </p:txBody>
      </p:sp>
      <p:sp>
        <p:nvSpPr>
          <p:cNvPr id="1296" name="Google Shape;1296;p15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97" name="Google Shape;1297;p151"/>
          <p:cNvPicPr preferRelativeResize="0"/>
          <p:nvPr/>
        </p:nvPicPr>
        <p:blipFill>
          <a:blip r:embed="rId3">
            <a:alphaModFix/>
          </a:blip>
          <a:stretch>
            <a:fillRect/>
          </a:stretch>
        </p:blipFill>
        <p:spPr>
          <a:xfrm>
            <a:off x="3428564" y="3452426"/>
            <a:ext cx="1890300" cy="1188949"/>
          </a:xfrm>
          <a:prstGeom prst="rect">
            <a:avLst/>
          </a:prstGeom>
          <a:noFill/>
          <a:ln>
            <a:noFill/>
          </a:ln>
        </p:spPr>
      </p:pic>
      <p:sp>
        <p:nvSpPr>
          <p:cNvPr id="1298" name="Google Shape;1298;p151"/>
          <p:cNvSpPr txBox="1"/>
          <p:nvPr/>
        </p:nvSpPr>
        <p:spPr>
          <a:xfrm>
            <a:off x="5530600" y="2602275"/>
            <a:ext cx="1775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do you like to find the area of these figures after you know the side lengths?</a:t>
            </a:r>
            <a:endParaRPr sz="1300">
              <a:latin typeface="Quicksand"/>
              <a:ea typeface="Quicksand"/>
              <a:cs typeface="Quicksand"/>
              <a:sym typeface="Quicksand"/>
            </a:endParaRPr>
          </a:p>
        </p:txBody>
      </p:sp>
      <p:sp>
        <p:nvSpPr>
          <p:cNvPr id="1299" name="Google Shape;1299;p151"/>
          <p:cNvSpPr/>
          <p:nvPr/>
        </p:nvSpPr>
        <p:spPr>
          <a:xfrm>
            <a:off x="5135922" y="2452013"/>
            <a:ext cx="2444569" cy="17991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0" name="Google Shape;1300;p151"/>
          <p:cNvPicPr preferRelativeResize="0"/>
          <p:nvPr/>
        </p:nvPicPr>
        <p:blipFill>
          <a:blip r:embed="rId4">
            <a:alphaModFix/>
          </a:blip>
          <a:stretch>
            <a:fillRect/>
          </a:stretch>
        </p:blipFill>
        <p:spPr>
          <a:xfrm>
            <a:off x="2918550" y="539450"/>
            <a:ext cx="2400325" cy="195959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04" name="Shape 1304"/>
        <p:cNvGrpSpPr/>
        <p:nvPr/>
      </p:nvGrpSpPr>
      <p:grpSpPr>
        <a:xfrm>
          <a:off x="0" y="0"/>
          <a:ext cx="0" cy="0"/>
          <a:chOff x="0" y="0"/>
          <a:chExt cx="0" cy="0"/>
        </a:xfrm>
      </p:grpSpPr>
      <p:sp>
        <p:nvSpPr>
          <p:cNvPr id="1305" name="Google Shape;1305;p152"/>
          <p:cNvSpPr txBox="1"/>
          <p:nvPr>
            <p:ph idx="1" type="subTitle"/>
          </p:nvPr>
        </p:nvSpPr>
        <p:spPr>
          <a:xfrm>
            <a:off x="777500" y="493315"/>
            <a:ext cx="7772400" cy="31407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rPr lang="en" sz="1700">
                <a:solidFill>
                  <a:srgbClr val="434343"/>
                </a:solidFill>
                <a:latin typeface="Hepta Slab"/>
                <a:ea typeface="Hepta Slab"/>
                <a:cs typeface="Hepta Slab"/>
                <a:sym typeface="Hepta Slab"/>
              </a:rPr>
              <a:t>In this section we found the area of figures. We decomposed a figure into rectangles. Then we added the area of each rectangle to find the area of the entire figure. We also found missing side lengths.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306" name="Google Shape;1306;p15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7" name="Google Shape;1307;p152"/>
          <p:cNvPicPr preferRelativeResize="0"/>
          <p:nvPr/>
        </p:nvPicPr>
        <p:blipFill>
          <a:blip r:embed="rId3">
            <a:alphaModFix/>
          </a:blip>
          <a:stretch>
            <a:fillRect/>
          </a:stretch>
        </p:blipFill>
        <p:spPr>
          <a:xfrm>
            <a:off x="3625000" y="2118675"/>
            <a:ext cx="2077400" cy="2670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11" name="Shape 1311"/>
        <p:cNvGrpSpPr/>
        <p:nvPr/>
      </p:nvGrpSpPr>
      <p:grpSpPr>
        <a:xfrm>
          <a:off x="0" y="0"/>
          <a:ext cx="0" cy="0"/>
          <a:chOff x="0" y="0"/>
          <a:chExt cx="0" cy="0"/>
        </a:xfrm>
      </p:grpSpPr>
      <p:sp>
        <p:nvSpPr>
          <p:cNvPr id="1312" name="Google Shape;1312;p153"/>
          <p:cNvSpPr txBox="1"/>
          <p:nvPr>
            <p:ph type="ctrTitle"/>
          </p:nvPr>
        </p:nvSpPr>
        <p:spPr>
          <a:xfrm>
            <a:off x="413550"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Mystery Rectangles Jigsaw</a:t>
            </a:r>
            <a:endParaRPr sz="4000">
              <a:solidFill>
                <a:srgbClr val="434343"/>
              </a:solidFill>
              <a:latin typeface="Hepta Slab"/>
              <a:ea typeface="Hepta Slab"/>
              <a:cs typeface="Hepta Slab"/>
              <a:sym typeface="Hepta Slab"/>
            </a:endParaRPr>
          </a:p>
        </p:txBody>
      </p:sp>
      <p:sp>
        <p:nvSpPr>
          <p:cNvPr id="1313" name="Google Shape;1313;p153"/>
          <p:cNvSpPr txBox="1"/>
          <p:nvPr/>
        </p:nvSpPr>
        <p:spPr>
          <a:xfrm>
            <a:off x="2918900"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 mystery rectangles jigsaw.</a:t>
            </a:r>
            <a:endParaRPr>
              <a:latin typeface="Quicksand"/>
              <a:ea typeface="Quicksand"/>
              <a:cs typeface="Quicksand"/>
              <a:sym typeface="Quicksand"/>
            </a:endParaRPr>
          </a:p>
        </p:txBody>
      </p:sp>
      <p:sp>
        <p:nvSpPr>
          <p:cNvPr id="1314" name="Google Shape;1314;p153"/>
          <p:cNvSpPr/>
          <p:nvPr/>
        </p:nvSpPr>
        <p:spPr>
          <a:xfrm>
            <a:off x="2531727"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5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3.MD.C.5, 3.MD.C.6, 3.MD.C.7.b </a:t>
            </a:r>
            <a:endParaRPr sz="1100">
              <a:latin typeface="Quicksand"/>
              <a:ea typeface="Quicksand"/>
              <a:cs typeface="Quicksand"/>
              <a:sym typeface="Quicksand"/>
            </a:endParaRPr>
          </a:p>
        </p:txBody>
      </p:sp>
      <p:sp>
        <p:nvSpPr>
          <p:cNvPr id="1316" name="Google Shape;1316;p15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0" name="Shape 1320"/>
        <p:cNvGrpSpPr/>
        <p:nvPr/>
      </p:nvGrpSpPr>
      <p:grpSpPr>
        <a:xfrm>
          <a:off x="0" y="0"/>
          <a:ext cx="0" cy="0"/>
          <a:chOff x="0" y="0"/>
          <a:chExt cx="0" cy="0"/>
        </a:xfrm>
      </p:grpSpPr>
      <p:sp>
        <p:nvSpPr>
          <p:cNvPr id="1321" name="Google Shape;1321;p154"/>
          <p:cNvSpPr txBox="1"/>
          <p:nvPr>
            <p:ph type="ctrTitle"/>
          </p:nvPr>
        </p:nvSpPr>
        <p:spPr>
          <a:xfrm>
            <a:off x="341400" y="4882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How Many Do You See? Funky Figure</a:t>
            </a:r>
            <a:endParaRPr b="0" sz="2900">
              <a:solidFill>
                <a:srgbClr val="595959"/>
              </a:solidFill>
              <a:latin typeface="Hepta Slab"/>
              <a:ea typeface="Hepta Slab"/>
              <a:cs typeface="Hepta Slab"/>
              <a:sym typeface="Hepta Slab"/>
            </a:endParaRPr>
          </a:p>
        </p:txBody>
      </p:sp>
      <p:sp>
        <p:nvSpPr>
          <p:cNvPr id="1322" name="Google Shape;1322;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up</a:t>
            </a:r>
            <a:endParaRPr sz="1600">
              <a:solidFill>
                <a:srgbClr val="B7B7B7"/>
              </a:solidFill>
              <a:latin typeface="Nixie One"/>
              <a:ea typeface="Nixie One"/>
              <a:cs typeface="Nixie One"/>
              <a:sym typeface="Nixie One"/>
            </a:endParaRPr>
          </a:p>
        </p:txBody>
      </p:sp>
      <p:sp>
        <p:nvSpPr>
          <p:cNvPr id="1323" name="Google Shape;1323;p154"/>
          <p:cNvSpPr/>
          <p:nvPr/>
        </p:nvSpPr>
        <p:spPr>
          <a:xfrm rot="-526091">
            <a:off x="717699" y="1770190"/>
            <a:ext cx="2007857" cy="751370"/>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54"/>
          <p:cNvSpPr txBox="1"/>
          <p:nvPr/>
        </p:nvSpPr>
        <p:spPr>
          <a:xfrm rot="-577242">
            <a:off x="981151" y="1740228"/>
            <a:ext cx="1480928" cy="69272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1325" name="Google Shape;1325;p154"/>
          <p:cNvSpPr/>
          <p:nvPr/>
        </p:nvSpPr>
        <p:spPr>
          <a:xfrm rot="913559">
            <a:off x="6489845" y="3649142"/>
            <a:ext cx="2254362" cy="93149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54"/>
          <p:cNvSpPr txBox="1"/>
          <p:nvPr/>
        </p:nvSpPr>
        <p:spPr>
          <a:xfrm rot="845611">
            <a:off x="6743535" y="37083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1327" name="Google Shape;1327;p154"/>
          <p:cNvPicPr preferRelativeResize="0"/>
          <p:nvPr/>
        </p:nvPicPr>
        <p:blipFill>
          <a:blip r:embed="rId3">
            <a:alphaModFix/>
          </a:blip>
          <a:stretch>
            <a:fillRect/>
          </a:stretch>
        </p:blipFill>
        <p:spPr>
          <a:xfrm>
            <a:off x="3202350" y="1570900"/>
            <a:ext cx="2782750" cy="2758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1" name="Shape 1331"/>
        <p:cNvGrpSpPr/>
        <p:nvPr/>
      </p:nvGrpSpPr>
      <p:grpSpPr>
        <a:xfrm>
          <a:off x="0" y="0"/>
          <a:ext cx="0" cy="0"/>
          <a:chOff x="0" y="0"/>
          <a:chExt cx="0" cy="0"/>
        </a:xfrm>
      </p:grpSpPr>
      <p:sp>
        <p:nvSpPr>
          <p:cNvPr id="1332" name="Google Shape;1332;p155"/>
          <p:cNvSpPr txBox="1"/>
          <p:nvPr>
            <p:ph type="ctrTitle"/>
          </p:nvPr>
        </p:nvSpPr>
        <p:spPr>
          <a:xfrm>
            <a:off x="353100" y="5264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Mystery Rectangles Jigsaw, Part 1</a:t>
            </a:r>
            <a:endParaRPr b="0" sz="2700">
              <a:solidFill>
                <a:srgbClr val="595959"/>
              </a:solidFill>
              <a:latin typeface="Hepta Slab"/>
              <a:ea typeface="Hepta Slab"/>
              <a:cs typeface="Hepta Slab"/>
              <a:sym typeface="Hepta Slab"/>
            </a:endParaRPr>
          </a:p>
        </p:txBody>
      </p:sp>
      <p:sp>
        <p:nvSpPr>
          <p:cNvPr id="1333" name="Google Shape;1333;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334" name="Google Shape;1334;p155"/>
          <p:cNvPicPr preferRelativeResize="0"/>
          <p:nvPr/>
        </p:nvPicPr>
        <p:blipFill>
          <a:blip r:embed="rId3">
            <a:alphaModFix/>
          </a:blip>
          <a:stretch>
            <a:fillRect/>
          </a:stretch>
        </p:blipFill>
        <p:spPr>
          <a:xfrm>
            <a:off x="573900" y="1554950"/>
            <a:ext cx="4928449" cy="1835950"/>
          </a:xfrm>
          <a:prstGeom prst="rect">
            <a:avLst/>
          </a:prstGeom>
          <a:noFill/>
          <a:ln cap="flat" cmpd="sng" w="19050">
            <a:solidFill>
              <a:schemeClr val="dk2"/>
            </a:solidFill>
            <a:prstDash val="solid"/>
            <a:round/>
            <a:headEnd len="sm" w="sm" type="none"/>
            <a:tailEnd len="sm" w="sm" type="none"/>
          </a:ln>
        </p:spPr>
      </p:pic>
      <p:pic>
        <p:nvPicPr>
          <p:cNvPr id="1335" name="Google Shape;1335;p155"/>
          <p:cNvPicPr preferRelativeResize="0"/>
          <p:nvPr/>
        </p:nvPicPr>
        <p:blipFill>
          <a:blip r:embed="rId4">
            <a:alphaModFix/>
          </a:blip>
          <a:stretch>
            <a:fillRect/>
          </a:stretch>
        </p:blipFill>
        <p:spPr>
          <a:xfrm>
            <a:off x="5635999" y="1396871"/>
            <a:ext cx="2991275" cy="267009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9" name="Shape 1339"/>
        <p:cNvGrpSpPr/>
        <p:nvPr/>
      </p:nvGrpSpPr>
      <p:grpSpPr>
        <a:xfrm>
          <a:off x="0" y="0"/>
          <a:ext cx="0" cy="0"/>
          <a:chOff x="0" y="0"/>
          <a:chExt cx="0" cy="0"/>
        </a:xfrm>
      </p:grpSpPr>
      <p:sp>
        <p:nvSpPr>
          <p:cNvPr id="1340" name="Google Shape;1340;p156"/>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Mystery Rectangles Jigsaw, Part 2</a:t>
            </a:r>
            <a:endParaRPr b="0" sz="2600">
              <a:solidFill>
                <a:srgbClr val="595959"/>
              </a:solidFill>
              <a:latin typeface="Hepta Slab"/>
              <a:ea typeface="Hepta Slab"/>
              <a:cs typeface="Hepta Slab"/>
              <a:sym typeface="Hepta Slab"/>
            </a:endParaRPr>
          </a:p>
        </p:txBody>
      </p:sp>
      <p:sp>
        <p:nvSpPr>
          <p:cNvPr id="1341" name="Google Shape;1341;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342" name="Google Shape;1342;p156"/>
          <p:cNvPicPr preferRelativeResize="0"/>
          <p:nvPr/>
        </p:nvPicPr>
        <p:blipFill rotWithShape="1">
          <a:blip r:embed="rId3">
            <a:alphaModFix/>
          </a:blip>
          <a:srcRect b="0" l="0" r="0" t="6402"/>
          <a:stretch/>
        </p:blipFill>
        <p:spPr>
          <a:xfrm>
            <a:off x="1531150" y="1300687"/>
            <a:ext cx="5800725" cy="1167900"/>
          </a:xfrm>
          <a:prstGeom prst="rect">
            <a:avLst/>
          </a:prstGeom>
          <a:noFill/>
          <a:ln cap="flat" cmpd="sng" w="19050">
            <a:solidFill>
              <a:schemeClr val="dk2"/>
            </a:solidFill>
            <a:prstDash val="solid"/>
            <a:round/>
            <a:headEnd len="sm" w="sm" type="none"/>
            <a:tailEnd len="sm" w="sm" type="none"/>
          </a:ln>
        </p:spPr>
      </p:pic>
      <p:pic>
        <p:nvPicPr>
          <p:cNvPr id="1343" name="Google Shape;1343;p156"/>
          <p:cNvPicPr preferRelativeResize="0"/>
          <p:nvPr/>
        </p:nvPicPr>
        <p:blipFill>
          <a:blip r:embed="rId4">
            <a:alphaModFix/>
          </a:blip>
          <a:stretch>
            <a:fillRect/>
          </a:stretch>
        </p:blipFill>
        <p:spPr>
          <a:xfrm>
            <a:off x="3344149" y="2596600"/>
            <a:ext cx="2275125" cy="2229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7" name="Shape 1347"/>
        <p:cNvGrpSpPr/>
        <p:nvPr/>
      </p:nvGrpSpPr>
      <p:grpSpPr>
        <a:xfrm>
          <a:off x="0" y="0"/>
          <a:ext cx="0" cy="0"/>
          <a:chOff x="0" y="0"/>
          <a:chExt cx="0" cy="0"/>
        </a:xfrm>
      </p:grpSpPr>
      <p:sp>
        <p:nvSpPr>
          <p:cNvPr id="1348" name="Google Shape;1348;p157"/>
          <p:cNvSpPr/>
          <p:nvPr/>
        </p:nvSpPr>
        <p:spPr>
          <a:xfrm flipH="1">
            <a:off x="937519" y="1540103"/>
            <a:ext cx="2326756" cy="184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57"/>
          <p:cNvSpPr txBox="1"/>
          <p:nvPr/>
        </p:nvSpPr>
        <p:spPr>
          <a:xfrm>
            <a:off x="1272300" y="1827650"/>
            <a:ext cx="17715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did you notice about how your own descriptions changed?</a:t>
            </a:r>
            <a:endParaRPr b="1" sz="1200">
              <a:latin typeface="Quicksand"/>
              <a:ea typeface="Quicksand"/>
              <a:cs typeface="Quicksand"/>
              <a:sym typeface="Quicksand"/>
            </a:endParaRPr>
          </a:p>
        </p:txBody>
      </p:sp>
      <p:sp>
        <p:nvSpPr>
          <p:cNvPr id="1350" name="Google Shape;1350;p1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51" name="Google Shape;1351;p157"/>
          <p:cNvPicPr preferRelativeResize="0"/>
          <p:nvPr/>
        </p:nvPicPr>
        <p:blipFill>
          <a:blip r:embed="rId3">
            <a:alphaModFix/>
          </a:blip>
          <a:stretch>
            <a:fillRect/>
          </a:stretch>
        </p:blipFill>
        <p:spPr>
          <a:xfrm>
            <a:off x="3349740" y="3023800"/>
            <a:ext cx="2366825" cy="1488675"/>
          </a:xfrm>
          <a:prstGeom prst="rect">
            <a:avLst/>
          </a:prstGeom>
          <a:noFill/>
          <a:ln>
            <a:noFill/>
          </a:ln>
        </p:spPr>
      </p:pic>
      <p:sp>
        <p:nvSpPr>
          <p:cNvPr id="1352" name="Google Shape;1352;p157"/>
          <p:cNvSpPr txBox="1"/>
          <p:nvPr/>
        </p:nvSpPr>
        <p:spPr>
          <a:xfrm>
            <a:off x="6014350" y="1703325"/>
            <a:ext cx="17715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Were there specific words that you used more by the end of the game?</a:t>
            </a:r>
            <a:endParaRPr b="1" sz="1200">
              <a:latin typeface="Quicksand"/>
              <a:ea typeface="Quicksand"/>
              <a:cs typeface="Quicksand"/>
              <a:sym typeface="Quicksand"/>
            </a:endParaRPr>
          </a:p>
          <a:p>
            <a:pPr indent="0" lvl="0" marL="0" rtl="0" algn="l">
              <a:spcBef>
                <a:spcPts val="0"/>
              </a:spcBef>
              <a:spcAft>
                <a:spcPts val="0"/>
              </a:spcAft>
              <a:buNone/>
            </a:pPr>
            <a:r>
              <a:t/>
            </a:r>
            <a:endParaRPr sz="1200"/>
          </a:p>
        </p:txBody>
      </p:sp>
      <p:sp>
        <p:nvSpPr>
          <p:cNvPr id="1353" name="Google Shape;1353;p157"/>
          <p:cNvSpPr/>
          <p:nvPr/>
        </p:nvSpPr>
        <p:spPr>
          <a:xfrm>
            <a:off x="5802025" y="1443325"/>
            <a:ext cx="2196154" cy="184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57" name="Shape 1357"/>
        <p:cNvGrpSpPr/>
        <p:nvPr/>
      </p:nvGrpSpPr>
      <p:grpSpPr>
        <a:xfrm>
          <a:off x="0" y="0"/>
          <a:ext cx="0" cy="0"/>
          <a:chOff x="0" y="0"/>
          <a:chExt cx="0" cy="0"/>
        </a:xfrm>
      </p:grpSpPr>
      <p:sp>
        <p:nvSpPr>
          <p:cNvPr id="1358" name="Google Shape;1358;p158"/>
          <p:cNvSpPr txBox="1"/>
          <p:nvPr>
            <p:ph idx="1" type="body"/>
          </p:nvPr>
        </p:nvSpPr>
        <p:spPr>
          <a:xfrm>
            <a:off x="1147500" y="636975"/>
            <a:ext cx="7253700" cy="415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solved </a:t>
            </a:r>
            <a:r>
              <a:rPr b="1" i="0" lang="en" sz="2200">
                <a:latin typeface="Quicksand"/>
                <a:ea typeface="Quicksand"/>
                <a:cs typeface="Quicksand"/>
                <a:sym typeface="Quicksand"/>
              </a:rPr>
              <a:t>multiplication problems </a:t>
            </a:r>
            <a:r>
              <a:rPr i="0" lang="en" sz="2200">
                <a:latin typeface="Quicksand"/>
                <a:ea typeface="Quicksand"/>
                <a:cs typeface="Quicksand"/>
                <a:sym typeface="Quicksand"/>
              </a:rPr>
              <a:t>using any </a:t>
            </a:r>
            <a:r>
              <a:rPr b="1" i="0" lang="en" sz="2200">
                <a:latin typeface="Quicksand"/>
                <a:ea typeface="Quicksand"/>
                <a:cs typeface="Quicksand"/>
                <a:sym typeface="Quicksand"/>
              </a:rPr>
              <a:t>strategy</a:t>
            </a:r>
            <a:r>
              <a:rPr i="0" lang="en" sz="2200">
                <a:latin typeface="Quicksand"/>
                <a:ea typeface="Quicksand"/>
                <a:cs typeface="Quicksand"/>
                <a:sym typeface="Quicksand"/>
              </a:rPr>
              <a:t> or </a:t>
            </a:r>
            <a:r>
              <a:rPr b="1" i="0" lang="en" sz="2200">
                <a:latin typeface="Quicksand"/>
                <a:ea typeface="Quicksand"/>
                <a:cs typeface="Quicksand"/>
                <a:sym typeface="Quicksand"/>
              </a:rPr>
              <a:t>representation</a:t>
            </a:r>
            <a:r>
              <a:rPr i="0" lang="en" sz="2200">
                <a:latin typeface="Quicksand"/>
                <a:ea typeface="Quicksand"/>
                <a:cs typeface="Quicksand"/>
                <a:sym typeface="Quicksand"/>
              </a:rPr>
              <a:t> that we wanted. </a:t>
            </a:r>
            <a:r>
              <a:rPr i="0" lang="en" sz="2200">
                <a:latin typeface="Quicksand"/>
                <a:ea typeface="Quicksand"/>
                <a:cs typeface="Quicksand"/>
                <a:sym typeface="Quicksand"/>
              </a:rPr>
              <a:t> We used our understanding of </a:t>
            </a:r>
            <a:r>
              <a:rPr b="1" i="0" lang="en" sz="2200">
                <a:latin typeface="Quicksand"/>
                <a:ea typeface="Quicksand"/>
                <a:cs typeface="Quicksand"/>
                <a:sym typeface="Quicksand"/>
              </a:rPr>
              <a:t>equal groups</a:t>
            </a:r>
            <a:r>
              <a:rPr i="0" lang="en" sz="2200">
                <a:latin typeface="Quicksand"/>
                <a:ea typeface="Quicksand"/>
                <a:cs typeface="Quicksand"/>
                <a:sym typeface="Quicksand"/>
              </a:rPr>
              <a:t> to create </a:t>
            </a:r>
            <a:r>
              <a:rPr b="1" i="0" lang="en" sz="2200">
                <a:latin typeface="Quicksand"/>
                <a:ea typeface="Quicksand"/>
                <a:cs typeface="Quicksand"/>
                <a:sym typeface="Quicksand"/>
              </a:rPr>
              <a:t>drawings</a:t>
            </a:r>
            <a:r>
              <a:rPr i="0" lang="en" sz="2200">
                <a:latin typeface="Quicksand"/>
                <a:ea typeface="Quicksand"/>
                <a:cs typeface="Quicksand"/>
                <a:sym typeface="Quicksand"/>
              </a:rPr>
              <a:t>, </a:t>
            </a:r>
            <a:r>
              <a:rPr b="1" i="0" lang="en" sz="2200">
                <a:latin typeface="Quicksand"/>
                <a:ea typeface="Quicksand"/>
                <a:cs typeface="Quicksand"/>
                <a:sym typeface="Quicksand"/>
              </a:rPr>
              <a:t>diagrams</a:t>
            </a:r>
            <a:r>
              <a:rPr i="0" lang="en" sz="2200">
                <a:latin typeface="Quicksand"/>
                <a:ea typeface="Quicksand"/>
                <a:cs typeface="Quicksand"/>
                <a:sym typeface="Quicksand"/>
              </a:rPr>
              <a:t>, </a:t>
            </a:r>
            <a:r>
              <a:rPr b="1" i="0" lang="en" sz="2200">
                <a:latin typeface="Quicksand"/>
                <a:ea typeface="Quicksand"/>
                <a:cs typeface="Quicksand"/>
                <a:sym typeface="Quicksand"/>
              </a:rPr>
              <a:t>expressions</a:t>
            </a:r>
            <a:r>
              <a:rPr i="0" lang="en" sz="2200">
                <a:latin typeface="Quicksand"/>
                <a:ea typeface="Quicksand"/>
                <a:cs typeface="Quicksand"/>
                <a:sym typeface="Quicksand"/>
              </a:rPr>
              <a:t> and </a:t>
            </a:r>
            <a:r>
              <a:rPr b="1" i="0" lang="en" sz="2200">
                <a:latin typeface="Quicksand"/>
                <a:ea typeface="Quicksand"/>
                <a:cs typeface="Quicksand"/>
                <a:sym typeface="Quicksand"/>
              </a:rPr>
              <a:t>equations</a:t>
            </a:r>
            <a:r>
              <a:rPr i="0" lang="en" sz="2200">
                <a:latin typeface="Quicksand"/>
                <a:ea typeface="Quicksand"/>
                <a:cs typeface="Quicksand"/>
                <a:sym typeface="Quicksand"/>
              </a:rPr>
              <a:t> to find the unknown </a:t>
            </a:r>
            <a:r>
              <a:rPr b="1" i="0" lang="en" sz="2200">
                <a:latin typeface="Quicksand"/>
                <a:ea typeface="Quicksand"/>
                <a:cs typeface="Quicksand"/>
                <a:sym typeface="Quicksand"/>
              </a:rPr>
              <a:t>factor</a:t>
            </a:r>
            <a:r>
              <a:rPr i="0" lang="en" sz="2200">
                <a:latin typeface="Quicksand"/>
                <a:ea typeface="Quicksand"/>
                <a:cs typeface="Quicksand"/>
                <a:sym typeface="Quicksand"/>
              </a:rPr>
              <a:t> or </a:t>
            </a:r>
            <a:r>
              <a:rPr b="1" i="0" lang="en" sz="2200">
                <a:latin typeface="Quicksand"/>
                <a:ea typeface="Quicksand"/>
                <a:cs typeface="Quicksand"/>
                <a:sym typeface="Quicksand"/>
              </a:rPr>
              <a:t>product</a:t>
            </a:r>
            <a:r>
              <a:rPr i="0" lang="en" sz="2200">
                <a:latin typeface="Quicksand"/>
                <a:ea typeface="Quicksand"/>
                <a:cs typeface="Quicksand"/>
                <a:sym typeface="Quicksand"/>
              </a:rPr>
              <a:t>.</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make some </a:t>
            </a:r>
            <a:r>
              <a:rPr b="1" i="0" lang="en" sz="2200">
                <a:latin typeface="Quicksand"/>
                <a:ea typeface="Quicksand"/>
                <a:cs typeface="Quicksand"/>
                <a:sym typeface="Quicksand"/>
              </a:rPr>
              <a:t>arrays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359" name="Google Shape;1359;p158"/>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58"/>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64" name="Shape 1364"/>
        <p:cNvGrpSpPr/>
        <p:nvPr/>
      </p:nvGrpSpPr>
      <p:grpSpPr>
        <a:xfrm>
          <a:off x="0" y="0"/>
          <a:ext cx="0" cy="0"/>
          <a:chOff x="0" y="0"/>
          <a:chExt cx="0" cy="0"/>
        </a:xfrm>
      </p:grpSpPr>
      <p:sp>
        <p:nvSpPr>
          <p:cNvPr id="1365" name="Google Shape;1365;p159"/>
          <p:cNvSpPr txBox="1"/>
          <p:nvPr/>
        </p:nvSpPr>
        <p:spPr>
          <a:xfrm>
            <a:off x="1492125" y="44977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366" name="Google Shape;1366;p159"/>
          <p:cNvSpPr/>
          <p:nvPr/>
        </p:nvSpPr>
        <p:spPr>
          <a:xfrm>
            <a:off x="8142898" y="299300"/>
            <a:ext cx="701837" cy="629533"/>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5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59"/>
          <p:cNvSpPr txBox="1"/>
          <p:nvPr>
            <p:ph idx="4294967295" type="body"/>
          </p:nvPr>
        </p:nvSpPr>
        <p:spPr>
          <a:xfrm>
            <a:off x="404675" y="1091050"/>
            <a:ext cx="8253300" cy="378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the past few lessons we have:</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learned about </a:t>
            </a:r>
            <a:r>
              <a:rPr b="1" lang="en" sz="1600">
                <a:latin typeface="Quicksand"/>
                <a:ea typeface="Quicksand"/>
                <a:cs typeface="Quicksand"/>
                <a:sym typeface="Quicksand"/>
              </a:rPr>
              <a:t>equal groups</a:t>
            </a:r>
            <a:r>
              <a:rPr lang="en" sz="1600">
                <a:latin typeface="Quicksand"/>
                <a:ea typeface="Quicksand"/>
                <a:cs typeface="Quicksand"/>
                <a:sym typeface="Quicksand"/>
              </a:rPr>
              <a:t>.</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c</a:t>
            </a:r>
            <a:r>
              <a:rPr lang="en" sz="1600">
                <a:latin typeface="Quicksand"/>
                <a:ea typeface="Quicksand"/>
                <a:cs typeface="Quicksand"/>
                <a:sym typeface="Quicksand"/>
              </a:rPr>
              <a:t>reated </a:t>
            </a:r>
            <a:r>
              <a:rPr b="1" lang="en" sz="1600">
                <a:latin typeface="Quicksand"/>
                <a:ea typeface="Quicksand"/>
                <a:cs typeface="Quicksand"/>
                <a:sym typeface="Quicksand"/>
              </a:rPr>
              <a:t>drawings</a:t>
            </a:r>
            <a:r>
              <a:rPr lang="en" sz="1600">
                <a:latin typeface="Quicksand"/>
                <a:ea typeface="Quicksand"/>
                <a:cs typeface="Quicksand"/>
                <a:sym typeface="Quicksand"/>
              </a:rPr>
              <a:t>, </a:t>
            </a:r>
            <a:r>
              <a:rPr b="1" lang="en" sz="1600">
                <a:latin typeface="Quicksand"/>
                <a:ea typeface="Quicksand"/>
                <a:cs typeface="Quicksand"/>
                <a:sym typeface="Quicksand"/>
              </a:rPr>
              <a:t>diagrams</a:t>
            </a:r>
            <a:r>
              <a:rPr lang="en" sz="1600">
                <a:latin typeface="Quicksand"/>
                <a:ea typeface="Quicksand"/>
                <a:cs typeface="Quicksand"/>
                <a:sym typeface="Quicksand"/>
              </a:rPr>
              <a:t>, </a:t>
            </a:r>
            <a:r>
              <a:rPr b="1" lang="en" sz="1600">
                <a:latin typeface="Quicksand"/>
                <a:ea typeface="Quicksand"/>
                <a:cs typeface="Quicksand"/>
                <a:sym typeface="Quicksand"/>
              </a:rPr>
              <a:t>expression</a:t>
            </a:r>
            <a:r>
              <a:rPr lang="en" sz="1600">
                <a:latin typeface="Quicksand"/>
                <a:ea typeface="Quicksand"/>
                <a:cs typeface="Quicksand"/>
                <a:sym typeface="Quicksand"/>
              </a:rPr>
              <a:t>s and </a:t>
            </a:r>
            <a:r>
              <a:rPr b="1" lang="en" sz="1600">
                <a:latin typeface="Quicksand"/>
                <a:ea typeface="Quicksand"/>
                <a:cs typeface="Quicksand"/>
                <a:sym typeface="Quicksand"/>
              </a:rPr>
              <a:t>equations</a:t>
            </a:r>
            <a:r>
              <a:rPr lang="en" sz="1600">
                <a:latin typeface="Quicksand"/>
                <a:ea typeface="Quicksand"/>
                <a:cs typeface="Quicksand"/>
                <a:sym typeface="Quicksand"/>
              </a:rPr>
              <a:t> to match </a:t>
            </a:r>
            <a:r>
              <a:rPr b="1" lang="en" sz="1600">
                <a:latin typeface="Quicksand"/>
                <a:ea typeface="Quicksand"/>
                <a:cs typeface="Quicksand"/>
                <a:sym typeface="Quicksand"/>
              </a:rPr>
              <a:t>situations</a:t>
            </a:r>
            <a:r>
              <a:rPr lang="en" sz="1600">
                <a:latin typeface="Quicksand"/>
                <a:ea typeface="Quicksand"/>
                <a:cs typeface="Quicksand"/>
                <a:sym typeface="Quicksand"/>
              </a:rPr>
              <a:t>. </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w</a:t>
            </a:r>
            <a:r>
              <a:rPr lang="en" sz="1600">
                <a:latin typeface="Quicksand"/>
                <a:ea typeface="Quicksand"/>
                <a:cs typeface="Quicksand"/>
                <a:sym typeface="Quicksand"/>
              </a:rPr>
              <a:t>ritten </a:t>
            </a:r>
            <a:r>
              <a:rPr b="1" lang="en" sz="1600">
                <a:latin typeface="Quicksand"/>
                <a:ea typeface="Quicksand"/>
                <a:cs typeface="Quicksand"/>
                <a:sym typeface="Quicksand"/>
              </a:rPr>
              <a:t>expressions</a:t>
            </a:r>
            <a:r>
              <a:rPr lang="en" sz="1600">
                <a:latin typeface="Quicksand"/>
                <a:ea typeface="Quicksand"/>
                <a:cs typeface="Quicksand"/>
                <a:sym typeface="Quicksand"/>
              </a:rPr>
              <a:t> and </a:t>
            </a:r>
            <a:r>
              <a:rPr b="1" lang="en" sz="1600">
                <a:latin typeface="Quicksand"/>
                <a:ea typeface="Quicksand"/>
                <a:cs typeface="Quicksand"/>
                <a:sym typeface="Quicksand"/>
              </a:rPr>
              <a:t>equations</a:t>
            </a:r>
            <a:r>
              <a:rPr lang="en" sz="1600">
                <a:latin typeface="Quicksand"/>
                <a:ea typeface="Quicksand"/>
                <a:cs typeface="Quicksand"/>
                <a:sym typeface="Quicksand"/>
              </a:rPr>
              <a:t> to match </a:t>
            </a:r>
            <a:r>
              <a:rPr b="1" lang="en" sz="1600">
                <a:latin typeface="Quicksand"/>
                <a:ea typeface="Quicksand"/>
                <a:cs typeface="Quicksand"/>
                <a:sym typeface="Quicksand"/>
              </a:rPr>
              <a:t>drawing</a:t>
            </a:r>
            <a:r>
              <a:rPr lang="en" sz="1600">
                <a:latin typeface="Quicksand"/>
                <a:ea typeface="Quicksand"/>
                <a:cs typeface="Quicksand"/>
                <a:sym typeface="Quicksand"/>
              </a:rPr>
              <a:t>s, </a:t>
            </a:r>
            <a:r>
              <a:rPr b="1" lang="en" sz="1600">
                <a:latin typeface="Quicksand"/>
                <a:ea typeface="Quicksand"/>
                <a:cs typeface="Quicksand"/>
                <a:sym typeface="Quicksand"/>
              </a:rPr>
              <a:t>diagrams</a:t>
            </a:r>
            <a:r>
              <a:rPr lang="en" sz="1600">
                <a:latin typeface="Quicksand"/>
                <a:ea typeface="Quicksand"/>
                <a:cs typeface="Quicksand"/>
                <a:sym typeface="Quicksand"/>
              </a:rPr>
              <a:t> and </a:t>
            </a:r>
            <a:r>
              <a:rPr b="1" lang="en" sz="1600">
                <a:latin typeface="Quicksand"/>
                <a:ea typeface="Quicksand"/>
                <a:cs typeface="Quicksand"/>
                <a:sym typeface="Quicksand"/>
              </a:rPr>
              <a:t>situations</a:t>
            </a:r>
            <a:r>
              <a:rPr lang="en" sz="1600">
                <a:latin typeface="Quicksand"/>
                <a:ea typeface="Quicksand"/>
                <a:cs typeface="Quicksand"/>
                <a:sym typeface="Quicksand"/>
              </a:rPr>
              <a:t>.</a:t>
            </a:r>
            <a:endParaRPr sz="1600">
              <a:latin typeface="Quicksand"/>
              <a:ea typeface="Quicksand"/>
              <a:cs typeface="Quicksand"/>
              <a:sym typeface="Quicksand"/>
            </a:endParaRPr>
          </a:p>
          <a:p>
            <a:pPr indent="457200" lvl="0" marL="0" rtl="0" algn="l">
              <a:spcBef>
                <a:spcPts val="1600"/>
              </a:spcBef>
              <a:spcAft>
                <a:spcPts val="0"/>
              </a:spcAft>
              <a:buNone/>
            </a:pPr>
            <a:r>
              <a:rPr lang="en" sz="1600">
                <a:latin typeface="Quicksand"/>
                <a:ea typeface="Quicksand"/>
                <a:cs typeface="Quicksand"/>
                <a:sym typeface="Quicksand"/>
              </a:rPr>
              <a:t>s</a:t>
            </a:r>
            <a:r>
              <a:rPr lang="en" sz="1600">
                <a:latin typeface="Quicksand"/>
                <a:ea typeface="Quicksand"/>
                <a:cs typeface="Quicksand"/>
                <a:sym typeface="Quicksand"/>
              </a:rPr>
              <a:t>olved problems by finding an unknown </a:t>
            </a:r>
            <a:r>
              <a:rPr b="1" lang="en" sz="1600">
                <a:latin typeface="Quicksand"/>
                <a:ea typeface="Quicksand"/>
                <a:cs typeface="Quicksand"/>
                <a:sym typeface="Quicksand"/>
              </a:rPr>
              <a:t>factor</a:t>
            </a:r>
            <a:r>
              <a:rPr lang="en" sz="1600">
                <a:latin typeface="Quicksand"/>
                <a:ea typeface="Quicksand"/>
                <a:cs typeface="Quicksand"/>
                <a:sym typeface="Quicksand"/>
              </a:rPr>
              <a:t> or </a:t>
            </a:r>
            <a:r>
              <a:rPr b="1" lang="en" sz="1600">
                <a:latin typeface="Quicksand"/>
                <a:ea typeface="Quicksand"/>
                <a:cs typeface="Quicksand"/>
                <a:sym typeface="Quicksand"/>
              </a:rPr>
              <a:t>product</a:t>
            </a:r>
            <a:r>
              <a:rPr lang="en" sz="1600">
                <a:latin typeface="Quicksand"/>
                <a:ea typeface="Quicksand"/>
                <a:cs typeface="Quicksand"/>
                <a:sym typeface="Quicksand"/>
              </a:rPr>
              <a:t>.</a:t>
            </a:r>
            <a:endParaRPr sz="1600">
              <a:latin typeface="Quicksand"/>
              <a:ea typeface="Quicksand"/>
              <a:cs typeface="Quicksand"/>
              <a:sym typeface="Quicksand"/>
            </a:endParaRPr>
          </a:p>
          <a:p>
            <a:pPr indent="0" lvl="0" marL="0" rtl="0" algn="l">
              <a:spcBef>
                <a:spcPts val="1600"/>
              </a:spcBef>
              <a:spcAft>
                <a:spcPts val="0"/>
              </a:spcAft>
              <a:buNone/>
            </a:pP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l">
              <a:spcBef>
                <a:spcPts val="1600"/>
              </a:spcBef>
              <a:spcAft>
                <a:spcPts val="0"/>
              </a:spcAft>
              <a:buNone/>
            </a:pPr>
            <a:r>
              <a:t/>
            </a:r>
            <a:endParaRPr sz="1600">
              <a:latin typeface="Quicksand"/>
              <a:ea typeface="Quicksand"/>
              <a:cs typeface="Quicksand"/>
              <a:sym typeface="Quicksand"/>
            </a:endParaRPr>
          </a:p>
          <a:p>
            <a:pPr indent="0" lvl="0" marL="0" rtl="0" algn="l">
              <a:spcBef>
                <a:spcPts val="1600"/>
              </a:spcBef>
              <a:spcAft>
                <a:spcPts val="1600"/>
              </a:spcAft>
              <a:buNone/>
            </a:pPr>
            <a:r>
              <a:t/>
            </a:r>
            <a:endParaRPr i="0" sz="1600">
              <a:latin typeface="Quicksand"/>
              <a:ea typeface="Quicksand"/>
              <a:cs typeface="Quicksand"/>
              <a:sym typeface="Quicksand"/>
            </a:endParaRPr>
          </a:p>
        </p:txBody>
      </p:sp>
      <p:pic>
        <p:nvPicPr>
          <p:cNvPr id="1369" name="Google Shape;1369;p159"/>
          <p:cNvPicPr preferRelativeResize="0"/>
          <p:nvPr/>
        </p:nvPicPr>
        <p:blipFill>
          <a:blip r:embed="rId3">
            <a:alphaModFix/>
          </a:blip>
          <a:stretch>
            <a:fillRect/>
          </a:stretch>
        </p:blipFill>
        <p:spPr>
          <a:xfrm>
            <a:off x="1071400" y="3602675"/>
            <a:ext cx="6915400" cy="11255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373" name="Shape 1373"/>
        <p:cNvGrpSpPr/>
        <p:nvPr/>
      </p:nvGrpSpPr>
      <p:grpSpPr>
        <a:xfrm>
          <a:off x="0" y="0"/>
          <a:ext cx="0" cy="0"/>
          <a:chOff x="0" y="0"/>
          <a:chExt cx="0" cy="0"/>
        </a:xfrm>
      </p:grpSpPr>
      <p:sp>
        <p:nvSpPr>
          <p:cNvPr id="1374" name="Google Shape;1374;p160"/>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Arrange Objects into Arrays</a:t>
            </a:r>
            <a:endParaRPr sz="4000">
              <a:solidFill>
                <a:srgbClr val="434343"/>
              </a:solidFill>
              <a:latin typeface="Hepta Slab"/>
              <a:ea typeface="Hepta Slab"/>
              <a:cs typeface="Hepta Slab"/>
              <a:sym typeface="Hepta Slab"/>
            </a:endParaRPr>
          </a:p>
        </p:txBody>
      </p:sp>
      <p:sp>
        <p:nvSpPr>
          <p:cNvPr id="1375" name="Google Shape;1375;p160"/>
          <p:cNvSpPr txBox="1"/>
          <p:nvPr/>
        </p:nvSpPr>
        <p:spPr>
          <a:xfrm>
            <a:off x="3323575" y="27038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some arrays</a:t>
            </a:r>
            <a:endParaRPr>
              <a:latin typeface="Quicksand"/>
              <a:ea typeface="Quicksand"/>
              <a:cs typeface="Quicksand"/>
              <a:sym typeface="Quicksand"/>
            </a:endParaRPr>
          </a:p>
        </p:txBody>
      </p:sp>
      <p:sp>
        <p:nvSpPr>
          <p:cNvPr id="1376" name="Google Shape;1376;p160"/>
          <p:cNvSpPr/>
          <p:nvPr/>
        </p:nvSpPr>
        <p:spPr>
          <a:xfrm>
            <a:off x="2936402" y="2703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6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378" name="Google Shape;1378;p16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2" name="Shape 1382"/>
        <p:cNvGrpSpPr/>
        <p:nvPr/>
      </p:nvGrpSpPr>
      <p:grpSpPr>
        <a:xfrm>
          <a:off x="0" y="0"/>
          <a:ext cx="0" cy="0"/>
          <a:chOff x="0" y="0"/>
          <a:chExt cx="0" cy="0"/>
        </a:xfrm>
      </p:grpSpPr>
      <p:sp>
        <p:nvSpPr>
          <p:cNvPr id="1383" name="Google Shape;1383;p161"/>
          <p:cNvSpPr txBox="1"/>
          <p:nvPr>
            <p:ph type="ctrTitle"/>
          </p:nvPr>
        </p:nvSpPr>
        <p:spPr>
          <a:xfrm>
            <a:off x="2353450" y="492600"/>
            <a:ext cx="44832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&amp; Wonder</a:t>
            </a:r>
            <a:endParaRPr b="0" sz="3000">
              <a:solidFill>
                <a:schemeClr val="accent5"/>
              </a:solidFill>
              <a:latin typeface="Hepta Slab"/>
              <a:ea typeface="Hepta Slab"/>
              <a:cs typeface="Hepta Slab"/>
              <a:sym typeface="Hepta Slab"/>
            </a:endParaRPr>
          </a:p>
        </p:txBody>
      </p:sp>
      <p:sp>
        <p:nvSpPr>
          <p:cNvPr id="1384" name="Google Shape;1384;p1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85" name="Google Shape;1385;p161"/>
          <p:cNvPicPr preferRelativeResize="0"/>
          <p:nvPr/>
        </p:nvPicPr>
        <p:blipFill>
          <a:blip r:embed="rId3">
            <a:alphaModFix/>
          </a:blip>
          <a:stretch>
            <a:fillRect/>
          </a:stretch>
        </p:blipFill>
        <p:spPr>
          <a:xfrm>
            <a:off x="3153188" y="1706650"/>
            <a:ext cx="2883725" cy="200987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9" name="Shape 1389"/>
        <p:cNvGrpSpPr/>
        <p:nvPr/>
      </p:nvGrpSpPr>
      <p:grpSpPr>
        <a:xfrm>
          <a:off x="0" y="0"/>
          <a:ext cx="0" cy="0"/>
          <a:chOff x="0" y="0"/>
          <a:chExt cx="0" cy="0"/>
        </a:xfrm>
      </p:grpSpPr>
      <p:sp>
        <p:nvSpPr>
          <p:cNvPr id="1390" name="Google Shape;1390;p162"/>
          <p:cNvSpPr txBox="1"/>
          <p:nvPr>
            <p:ph type="ctrTitle"/>
          </p:nvPr>
        </p:nvSpPr>
        <p:spPr>
          <a:xfrm>
            <a:off x="353100" y="7500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Compare Equal Groups and Arrays</a:t>
            </a:r>
            <a:endParaRPr b="0" sz="2700">
              <a:solidFill>
                <a:schemeClr val="accent5"/>
              </a:solidFill>
              <a:latin typeface="Hepta Slab"/>
              <a:ea typeface="Hepta Slab"/>
              <a:cs typeface="Hepta Slab"/>
              <a:sym typeface="Hepta Slab"/>
            </a:endParaRPr>
          </a:p>
        </p:txBody>
      </p:sp>
      <p:sp>
        <p:nvSpPr>
          <p:cNvPr id="1391" name="Google Shape;1391;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392" name="Google Shape;1392;p162"/>
          <p:cNvPicPr preferRelativeResize="0"/>
          <p:nvPr/>
        </p:nvPicPr>
        <p:blipFill>
          <a:blip r:embed="rId3">
            <a:alphaModFix/>
          </a:blip>
          <a:stretch>
            <a:fillRect/>
          </a:stretch>
        </p:blipFill>
        <p:spPr>
          <a:xfrm>
            <a:off x="620975" y="2153401"/>
            <a:ext cx="3419025" cy="1433050"/>
          </a:xfrm>
          <a:prstGeom prst="rect">
            <a:avLst/>
          </a:prstGeom>
          <a:noFill/>
          <a:ln cap="flat" cmpd="sng" w="9525">
            <a:solidFill>
              <a:schemeClr val="dk2"/>
            </a:solidFill>
            <a:prstDash val="solid"/>
            <a:round/>
            <a:headEnd len="sm" w="sm" type="none"/>
            <a:tailEnd len="sm" w="sm" type="none"/>
          </a:ln>
        </p:spPr>
      </p:pic>
      <p:pic>
        <p:nvPicPr>
          <p:cNvPr id="1393" name="Google Shape;1393;p162"/>
          <p:cNvPicPr preferRelativeResize="0"/>
          <p:nvPr/>
        </p:nvPicPr>
        <p:blipFill>
          <a:blip r:embed="rId4">
            <a:alphaModFix/>
          </a:blip>
          <a:stretch>
            <a:fillRect/>
          </a:stretch>
        </p:blipFill>
        <p:spPr>
          <a:xfrm>
            <a:off x="4465275" y="1942702"/>
            <a:ext cx="4088925" cy="20933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7" name="Shape 1397"/>
        <p:cNvGrpSpPr/>
        <p:nvPr/>
      </p:nvGrpSpPr>
      <p:grpSpPr>
        <a:xfrm>
          <a:off x="0" y="0"/>
          <a:ext cx="0" cy="0"/>
          <a:chOff x="0" y="0"/>
          <a:chExt cx="0" cy="0"/>
        </a:xfrm>
      </p:grpSpPr>
      <p:sp>
        <p:nvSpPr>
          <p:cNvPr id="1398" name="Google Shape;1398;p163"/>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Arrange into Arrays</a:t>
            </a:r>
            <a:endParaRPr b="0" sz="2600">
              <a:solidFill>
                <a:schemeClr val="accent5"/>
              </a:solidFill>
              <a:latin typeface="Hepta Slab"/>
              <a:ea typeface="Hepta Slab"/>
              <a:cs typeface="Hepta Slab"/>
              <a:sym typeface="Hepta Slab"/>
            </a:endParaRPr>
          </a:p>
        </p:txBody>
      </p:sp>
      <p:sp>
        <p:nvSpPr>
          <p:cNvPr id="1399" name="Google Shape;1399;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00" name="Google Shape;1400;p163"/>
          <p:cNvSpPr txBox="1"/>
          <p:nvPr/>
        </p:nvSpPr>
        <p:spPr>
          <a:xfrm>
            <a:off x="1595550" y="1426975"/>
            <a:ext cx="5952900" cy="3013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Quicksand"/>
              <a:buAutoNum type="arabicPeriod"/>
            </a:pPr>
            <a:r>
              <a:rPr lang="en">
                <a:latin typeface="Quicksand"/>
                <a:ea typeface="Quicksand"/>
                <a:cs typeface="Quicksand"/>
                <a:sym typeface="Quicksand"/>
              </a:rPr>
              <a:t>Use cubes to make 6 groups of 5. </a:t>
            </a:r>
            <a:endParaRPr>
              <a:latin typeface="Quicksand"/>
              <a:ea typeface="Quicksand"/>
              <a:cs typeface="Quicksand"/>
              <a:sym typeface="Quicksand"/>
            </a:endParaRPr>
          </a:p>
          <a:p>
            <a:pPr indent="-317500" lvl="1" marL="914400" rtl="0" algn="l">
              <a:spcBef>
                <a:spcPts val="0"/>
              </a:spcBef>
              <a:spcAft>
                <a:spcPts val="0"/>
              </a:spcAft>
              <a:buSzPts val="1400"/>
              <a:buFont typeface="Quicksand"/>
              <a:buAutoNum type="alphaLcPeriod"/>
            </a:pPr>
            <a:r>
              <a:rPr lang="en">
                <a:latin typeface="Quicksand"/>
                <a:ea typeface="Quicksand"/>
                <a:cs typeface="Quicksand"/>
                <a:sym typeface="Quicksand"/>
              </a:rPr>
              <a:t>Arrange them into an array.</a:t>
            </a:r>
            <a:endParaRPr>
              <a:latin typeface="Quicksand"/>
              <a:ea typeface="Quicksand"/>
              <a:cs typeface="Quicksand"/>
              <a:sym typeface="Quicksand"/>
            </a:endParaRPr>
          </a:p>
          <a:p>
            <a:pPr indent="-317500" lvl="1" marL="914400" rtl="0" algn="l">
              <a:spcBef>
                <a:spcPts val="0"/>
              </a:spcBef>
              <a:spcAft>
                <a:spcPts val="0"/>
              </a:spcAft>
              <a:buSzPts val="1400"/>
              <a:buFont typeface="Quicksand"/>
              <a:buAutoNum type="alphaLcPeriod"/>
            </a:pPr>
            <a:r>
              <a:rPr lang="en">
                <a:latin typeface="Quicksand"/>
                <a:ea typeface="Quicksand"/>
                <a:cs typeface="Quicksand"/>
                <a:sym typeface="Quicksand"/>
              </a:rPr>
              <a:t>Explain or show how the array is related to equal groups.</a:t>
            </a:r>
            <a:endParaRPr>
              <a:latin typeface="Quicksand"/>
              <a:ea typeface="Quicksand"/>
              <a:cs typeface="Quicksand"/>
              <a:sym typeface="Quicksand"/>
            </a:endParaRPr>
          </a:p>
          <a:p>
            <a:pPr indent="0" lvl="0" marL="914400" rtl="0" algn="l">
              <a:spcBef>
                <a:spcPts val="0"/>
              </a:spcBef>
              <a:spcAft>
                <a:spcPts val="0"/>
              </a:spcAft>
              <a:buNone/>
            </a:pPr>
            <a:r>
              <a:t/>
            </a:r>
            <a:endParaRPr>
              <a:latin typeface="Quicksand"/>
              <a:ea typeface="Quicksand"/>
              <a:cs typeface="Quicksand"/>
              <a:sym typeface="Quicksand"/>
            </a:endParaRPr>
          </a:p>
          <a:p>
            <a:pPr indent="0" lvl="0" marL="91440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AutoNum type="arabicPeriod"/>
            </a:pPr>
            <a:r>
              <a:rPr lang="en">
                <a:latin typeface="Quicksand"/>
                <a:ea typeface="Quicksand"/>
                <a:cs typeface="Quicksand"/>
                <a:sym typeface="Quicksand"/>
              </a:rPr>
              <a:t>Count out 20 cubes.</a:t>
            </a:r>
            <a:endParaRPr>
              <a:latin typeface="Quicksand"/>
              <a:ea typeface="Quicksand"/>
              <a:cs typeface="Quicksand"/>
              <a:sym typeface="Quicksand"/>
            </a:endParaRPr>
          </a:p>
          <a:p>
            <a:pPr indent="-317500" lvl="1" marL="914400" rtl="0" algn="l">
              <a:spcBef>
                <a:spcPts val="0"/>
              </a:spcBef>
              <a:spcAft>
                <a:spcPts val="0"/>
              </a:spcAft>
              <a:buSzPts val="1400"/>
              <a:buFont typeface="Quicksand"/>
              <a:buAutoNum type="alphaLcPeriod"/>
            </a:pPr>
            <a:r>
              <a:rPr lang="en">
                <a:latin typeface="Quicksand"/>
                <a:ea typeface="Quicksand"/>
                <a:cs typeface="Quicksand"/>
                <a:sym typeface="Quicksand"/>
              </a:rPr>
              <a:t>Arrange them into as many arrays as you can.</a:t>
            </a:r>
            <a:endParaRPr>
              <a:latin typeface="Quicksand"/>
              <a:ea typeface="Quicksand"/>
              <a:cs typeface="Quicksand"/>
              <a:sym typeface="Quicksand"/>
            </a:endParaRPr>
          </a:p>
          <a:p>
            <a:pPr indent="-317500" lvl="1" marL="914400" rtl="0" algn="l">
              <a:spcBef>
                <a:spcPts val="0"/>
              </a:spcBef>
              <a:spcAft>
                <a:spcPts val="0"/>
              </a:spcAft>
              <a:buSzPts val="1400"/>
              <a:buFont typeface="Quicksand"/>
              <a:buAutoNum type="alphaLcPeriod"/>
            </a:pPr>
            <a:r>
              <a:rPr lang="en">
                <a:latin typeface="Quicksand"/>
                <a:ea typeface="Quicksand"/>
                <a:cs typeface="Quicksand"/>
                <a:sym typeface="Quicksand"/>
              </a:rPr>
              <a:t>Explain or show how each array is related to equal groups.</a:t>
            </a:r>
            <a:endParaRPr>
              <a:latin typeface="Quicksand"/>
              <a:ea typeface="Quicksand"/>
              <a:cs typeface="Quicksand"/>
              <a:sym typeface="Quicksand"/>
            </a:endParaRPr>
          </a:p>
          <a:p>
            <a:pPr indent="0" lvl="0" marL="914400" rtl="0" algn="l">
              <a:spcBef>
                <a:spcPts val="0"/>
              </a:spcBef>
              <a:spcAft>
                <a:spcPts val="0"/>
              </a:spcAft>
              <a:buNone/>
            </a:pPr>
            <a:r>
              <a:t/>
            </a:r>
            <a:endParaRPr>
              <a:latin typeface="Quicksand"/>
              <a:ea typeface="Quicksand"/>
              <a:cs typeface="Quicksand"/>
              <a:sym typeface="Quicksand"/>
            </a:endParaRPr>
          </a:p>
          <a:p>
            <a:pPr indent="0" lvl="0" marL="91440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AutoNum type="arabicPeriod"/>
            </a:pPr>
            <a:r>
              <a:rPr lang="en">
                <a:latin typeface="Quicksand"/>
                <a:ea typeface="Quicksand"/>
                <a:cs typeface="Quicksand"/>
                <a:sym typeface="Quicksand"/>
              </a:rPr>
              <a:t>Count out 24 cubes.</a:t>
            </a:r>
            <a:endParaRPr>
              <a:latin typeface="Quicksand"/>
              <a:ea typeface="Quicksand"/>
              <a:cs typeface="Quicksand"/>
              <a:sym typeface="Quicksand"/>
            </a:endParaRPr>
          </a:p>
          <a:p>
            <a:pPr indent="-317500" lvl="1" marL="914400" rtl="0" algn="l">
              <a:spcBef>
                <a:spcPts val="0"/>
              </a:spcBef>
              <a:spcAft>
                <a:spcPts val="0"/>
              </a:spcAft>
              <a:buSzPts val="1400"/>
              <a:buFont typeface="Quicksand"/>
              <a:buAutoNum type="alphaLcPeriod"/>
            </a:pPr>
            <a:r>
              <a:rPr lang="en">
                <a:latin typeface="Quicksand"/>
                <a:ea typeface="Quicksand"/>
                <a:cs typeface="Quicksand"/>
                <a:sym typeface="Quicksand"/>
              </a:rPr>
              <a:t>Arrange them into as many arrays as you can.</a:t>
            </a:r>
            <a:endParaRPr>
              <a:latin typeface="Quicksand"/>
              <a:ea typeface="Quicksand"/>
              <a:cs typeface="Quicksand"/>
              <a:sym typeface="Quicksand"/>
            </a:endParaRPr>
          </a:p>
          <a:p>
            <a:pPr indent="-317500" lvl="1" marL="914400" rtl="0" algn="l">
              <a:spcBef>
                <a:spcPts val="0"/>
              </a:spcBef>
              <a:spcAft>
                <a:spcPts val="0"/>
              </a:spcAft>
              <a:buSzPts val="1400"/>
              <a:buFont typeface="Quicksand"/>
              <a:buAutoNum type="alphaLcPeriod"/>
            </a:pPr>
            <a:r>
              <a:rPr lang="en">
                <a:latin typeface="Quicksand"/>
                <a:ea typeface="Quicksand"/>
                <a:cs typeface="Quicksand"/>
                <a:sym typeface="Quicksand"/>
              </a:rPr>
              <a:t>Explain or show how each array is relate to equal groups.</a:t>
            </a:r>
            <a:endParaRPr>
              <a:latin typeface="Quicksand"/>
              <a:ea typeface="Quicksand"/>
              <a:cs typeface="Quicksand"/>
              <a:sym typeface="Quicksand"/>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4" name="Shape 1404"/>
        <p:cNvGrpSpPr/>
        <p:nvPr/>
      </p:nvGrpSpPr>
      <p:grpSpPr>
        <a:xfrm>
          <a:off x="0" y="0"/>
          <a:ext cx="0" cy="0"/>
          <a:chOff x="0" y="0"/>
          <a:chExt cx="0" cy="0"/>
        </a:xfrm>
      </p:grpSpPr>
      <p:sp>
        <p:nvSpPr>
          <p:cNvPr id="1405" name="Google Shape;1405;p164"/>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406" name="Google Shape;1406;p164"/>
          <p:cNvSpPr/>
          <p:nvPr/>
        </p:nvSpPr>
        <p:spPr>
          <a:xfrm flipH="1">
            <a:off x="1101819" y="2531478"/>
            <a:ext cx="2326756" cy="184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64"/>
          <p:cNvSpPr txBox="1"/>
          <p:nvPr/>
        </p:nvSpPr>
        <p:spPr>
          <a:xfrm>
            <a:off x="1379450" y="2840350"/>
            <a:ext cx="17715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did you think about when you arranged cubes into arrays?</a:t>
            </a:r>
            <a:endParaRPr b="1" sz="1200">
              <a:latin typeface="Quicksand"/>
              <a:ea typeface="Quicksand"/>
              <a:cs typeface="Quicksand"/>
              <a:sym typeface="Quicksand"/>
            </a:endParaRPr>
          </a:p>
        </p:txBody>
      </p:sp>
      <p:sp>
        <p:nvSpPr>
          <p:cNvPr id="1408" name="Google Shape;1408;p16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409" name="Google Shape;1409;p164"/>
          <p:cNvPicPr preferRelativeResize="0"/>
          <p:nvPr/>
        </p:nvPicPr>
        <p:blipFill>
          <a:blip r:embed="rId3">
            <a:alphaModFix/>
          </a:blip>
          <a:stretch>
            <a:fillRect/>
          </a:stretch>
        </p:blipFill>
        <p:spPr>
          <a:xfrm>
            <a:off x="3428564" y="3452426"/>
            <a:ext cx="1890300" cy="1188949"/>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13" name="Shape 1413"/>
        <p:cNvGrpSpPr/>
        <p:nvPr/>
      </p:nvGrpSpPr>
      <p:grpSpPr>
        <a:xfrm>
          <a:off x="0" y="0"/>
          <a:ext cx="0" cy="0"/>
          <a:chOff x="0" y="0"/>
          <a:chExt cx="0" cy="0"/>
        </a:xfrm>
      </p:grpSpPr>
      <p:sp>
        <p:nvSpPr>
          <p:cNvPr id="1414" name="Google Shape;1414;p165"/>
          <p:cNvSpPr txBox="1"/>
          <p:nvPr>
            <p:ph idx="1" type="body"/>
          </p:nvPr>
        </p:nvSpPr>
        <p:spPr>
          <a:xfrm>
            <a:off x="1147500" y="1158775"/>
            <a:ext cx="7253700" cy="34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arranged objects into </a:t>
            </a:r>
            <a:r>
              <a:rPr b="1" i="0" lang="en" sz="2200">
                <a:latin typeface="Quicksand"/>
                <a:ea typeface="Quicksand"/>
                <a:cs typeface="Quicksand"/>
                <a:sym typeface="Quicksand"/>
              </a:rPr>
              <a:t>arrays</a:t>
            </a:r>
            <a:r>
              <a:rPr i="0" lang="en" sz="2200">
                <a:latin typeface="Quicksand"/>
                <a:ea typeface="Quicksand"/>
                <a:cs typeface="Quicksand"/>
                <a:sym typeface="Quicksand"/>
              </a:rPr>
              <a:t> and described how </a:t>
            </a:r>
            <a:r>
              <a:rPr b="1" i="0" lang="en" sz="2200">
                <a:latin typeface="Quicksand"/>
                <a:ea typeface="Quicksand"/>
                <a:cs typeface="Quicksand"/>
                <a:sym typeface="Quicksand"/>
              </a:rPr>
              <a:t>arrays</a:t>
            </a:r>
            <a:r>
              <a:rPr i="0" lang="en" sz="2200">
                <a:latin typeface="Quicksand"/>
                <a:ea typeface="Quicksand"/>
                <a:cs typeface="Quicksand"/>
                <a:sym typeface="Quicksand"/>
              </a:rPr>
              <a:t> are related to </a:t>
            </a:r>
            <a:r>
              <a:rPr b="1" i="0" lang="en" sz="2200">
                <a:latin typeface="Quicksand"/>
                <a:ea typeface="Quicksand"/>
                <a:cs typeface="Quicksand"/>
                <a:sym typeface="Quicksand"/>
              </a:rPr>
              <a:t>equal groups</a:t>
            </a:r>
            <a:r>
              <a:rPr i="0" lang="en" sz="2200">
                <a:latin typeface="Quicksand"/>
                <a:ea typeface="Quicksand"/>
                <a:cs typeface="Quicksand"/>
                <a:sym typeface="Quicksand"/>
              </a:rPr>
              <a:t>. We also created more than one array for a given number of objects. Arrays are made up of </a:t>
            </a:r>
            <a:r>
              <a:rPr b="1" i="0" lang="en" sz="2200">
                <a:latin typeface="Quicksand"/>
                <a:ea typeface="Quicksand"/>
                <a:cs typeface="Quicksand"/>
                <a:sym typeface="Quicksand"/>
              </a:rPr>
              <a:t>rows</a:t>
            </a:r>
            <a:r>
              <a:rPr i="0" lang="en" sz="2200">
                <a:latin typeface="Quicksand"/>
                <a:ea typeface="Quicksand"/>
                <a:cs typeface="Quicksand"/>
                <a:sym typeface="Quicksand"/>
              </a:rPr>
              <a:t> and </a:t>
            </a:r>
            <a:r>
              <a:rPr b="1" i="0" lang="en" sz="2200">
                <a:latin typeface="Quicksand"/>
                <a:ea typeface="Quicksand"/>
                <a:cs typeface="Quicksand"/>
                <a:sym typeface="Quicksand"/>
              </a:rPr>
              <a:t>columns</a:t>
            </a:r>
            <a:r>
              <a:rPr i="0" lang="en" sz="2200">
                <a:latin typeface="Quicksand"/>
                <a:ea typeface="Quicksand"/>
                <a:cs typeface="Quicksand"/>
                <a:sym typeface="Quicksand"/>
              </a:rPr>
              <a:t>.</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match </a:t>
            </a:r>
            <a:r>
              <a:rPr b="1" i="0" lang="en" sz="2200">
                <a:latin typeface="Quicksand"/>
                <a:ea typeface="Quicksand"/>
                <a:cs typeface="Quicksand"/>
                <a:sym typeface="Quicksand"/>
              </a:rPr>
              <a:t>arrays</a:t>
            </a:r>
            <a:r>
              <a:rPr i="0" lang="en" sz="2200">
                <a:latin typeface="Quicksand"/>
                <a:ea typeface="Quicksand"/>
                <a:cs typeface="Quicksand"/>
                <a:sym typeface="Quicksand"/>
              </a:rPr>
              <a:t> to </a:t>
            </a:r>
            <a:r>
              <a:rPr b="1" i="0" lang="en" sz="2200">
                <a:latin typeface="Quicksand"/>
                <a:ea typeface="Quicksand"/>
                <a:cs typeface="Quicksand"/>
                <a:sym typeface="Quicksand"/>
              </a:rPr>
              <a:t>equal groups</a:t>
            </a:r>
            <a:r>
              <a:rPr i="0" lang="en" sz="2200">
                <a:latin typeface="Quicksand"/>
                <a:ea typeface="Quicksand"/>
                <a:cs typeface="Quicksand"/>
                <a:sym typeface="Quicksand"/>
              </a:rPr>
              <a:t> and draw </a:t>
            </a:r>
            <a:r>
              <a:rPr b="1" i="0" lang="en" sz="2200">
                <a:latin typeface="Quicksand"/>
                <a:ea typeface="Quicksand"/>
                <a:cs typeface="Quicksand"/>
                <a:sym typeface="Quicksand"/>
              </a:rPr>
              <a:t>arrays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415" name="Google Shape;1415;p165"/>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65"/>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420" name="Shape 1420"/>
        <p:cNvGrpSpPr/>
        <p:nvPr/>
      </p:nvGrpSpPr>
      <p:grpSpPr>
        <a:xfrm>
          <a:off x="0" y="0"/>
          <a:ext cx="0" cy="0"/>
          <a:chOff x="0" y="0"/>
          <a:chExt cx="0" cy="0"/>
        </a:xfrm>
      </p:grpSpPr>
      <p:sp>
        <p:nvSpPr>
          <p:cNvPr id="1421" name="Google Shape;1421;p166"/>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Match and Draw Arrays</a:t>
            </a:r>
            <a:endParaRPr sz="4000">
              <a:solidFill>
                <a:srgbClr val="434343"/>
              </a:solidFill>
              <a:latin typeface="Hepta Slab"/>
              <a:ea typeface="Hepta Slab"/>
              <a:cs typeface="Hepta Slab"/>
              <a:sym typeface="Hepta Slab"/>
            </a:endParaRPr>
          </a:p>
        </p:txBody>
      </p:sp>
      <p:sp>
        <p:nvSpPr>
          <p:cNvPr id="1422" name="Google Shape;1422;p166"/>
          <p:cNvSpPr txBox="1"/>
          <p:nvPr/>
        </p:nvSpPr>
        <p:spPr>
          <a:xfrm>
            <a:off x="2620725" y="26516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match arrays to equal groups and draw arrays.</a:t>
            </a:r>
            <a:endParaRPr>
              <a:latin typeface="Quicksand"/>
              <a:ea typeface="Quicksand"/>
              <a:cs typeface="Quicksand"/>
              <a:sym typeface="Quicksand"/>
            </a:endParaRPr>
          </a:p>
        </p:txBody>
      </p:sp>
      <p:sp>
        <p:nvSpPr>
          <p:cNvPr id="1423" name="Google Shape;1423;p166"/>
          <p:cNvSpPr/>
          <p:nvPr/>
        </p:nvSpPr>
        <p:spPr>
          <a:xfrm>
            <a:off x="2233552" y="2651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425" name="Google Shape;1425;p16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9" name="Shape 1429"/>
        <p:cNvGrpSpPr/>
        <p:nvPr/>
      </p:nvGrpSpPr>
      <p:grpSpPr>
        <a:xfrm>
          <a:off x="0" y="0"/>
          <a:ext cx="0" cy="0"/>
          <a:chOff x="0" y="0"/>
          <a:chExt cx="0" cy="0"/>
        </a:xfrm>
      </p:grpSpPr>
      <p:sp>
        <p:nvSpPr>
          <p:cNvPr id="1430" name="Google Shape;1430;p167"/>
          <p:cNvSpPr txBox="1"/>
          <p:nvPr>
            <p:ph type="ctrTitle"/>
          </p:nvPr>
        </p:nvSpPr>
        <p:spPr>
          <a:xfrm>
            <a:off x="1245925" y="492600"/>
            <a:ext cx="5963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1431" name="Google Shape;1431;p1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32" name="Google Shape;1432;p167"/>
          <p:cNvPicPr preferRelativeResize="0"/>
          <p:nvPr/>
        </p:nvPicPr>
        <p:blipFill>
          <a:blip r:embed="rId3">
            <a:alphaModFix/>
          </a:blip>
          <a:stretch>
            <a:fillRect/>
          </a:stretch>
        </p:blipFill>
        <p:spPr>
          <a:xfrm>
            <a:off x="2931825" y="1630713"/>
            <a:ext cx="2804950" cy="24145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6" name="Shape 1436"/>
        <p:cNvGrpSpPr/>
        <p:nvPr/>
      </p:nvGrpSpPr>
      <p:grpSpPr>
        <a:xfrm>
          <a:off x="0" y="0"/>
          <a:ext cx="0" cy="0"/>
          <a:chOff x="0" y="0"/>
          <a:chExt cx="0" cy="0"/>
        </a:xfrm>
      </p:grpSpPr>
      <p:sp>
        <p:nvSpPr>
          <p:cNvPr id="1437" name="Google Shape;1437;p168"/>
          <p:cNvSpPr txBox="1"/>
          <p:nvPr>
            <p:ph type="ctrTitle"/>
          </p:nvPr>
        </p:nvSpPr>
        <p:spPr>
          <a:xfrm>
            <a:off x="568688" y="5264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Card Sort: Arrays Sort</a:t>
            </a:r>
            <a:endParaRPr b="0" sz="2700">
              <a:solidFill>
                <a:schemeClr val="accent5"/>
              </a:solidFill>
              <a:latin typeface="Hepta Slab"/>
              <a:ea typeface="Hepta Slab"/>
              <a:cs typeface="Hepta Slab"/>
              <a:sym typeface="Hepta Slab"/>
            </a:endParaRPr>
          </a:p>
        </p:txBody>
      </p:sp>
      <p:sp>
        <p:nvSpPr>
          <p:cNvPr id="1438" name="Google Shape;1438;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39" name="Google Shape;1439;p168"/>
          <p:cNvPicPr preferRelativeResize="0"/>
          <p:nvPr/>
        </p:nvPicPr>
        <p:blipFill>
          <a:blip r:embed="rId3">
            <a:alphaModFix/>
          </a:blip>
          <a:stretch>
            <a:fillRect/>
          </a:stretch>
        </p:blipFill>
        <p:spPr>
          <a:xfrm>
            <a:off x="2831138" y="1204575"/>
            <a:ext cx="3247475" cy="35063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43" name="Shape 1443"/>
        <p:cNvGrpSpPr/>
        <p:nvPr/>
      </p:nvGrpSpPr>
      <p:grpSpPr>
        <a:xfrm>
          <a:off x="0" y="0"/>
          <a:ext cx="0" cy="0"/>
          <a:chOff x="0" y="0"/>
          <a:chExt cx="0" cy="0"/>
        </a:xfrm>
      </p:grpSpPr>
      <p:sp>
        <p:nvSpPr>
          <p:cNvPr id="1444" name="Google Shape;1444;p169"/>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Draw Arrays</a:t>
            </a:r>
            <a:endParaRPr b="0" sz="2600">
              <a:solidFill>
                <a:schemeClr val="accent5"/>
              </a:solidFill>
              <a:latin typeface="Hepta Slab"/>
              <a:ea typeface="Hepta Slab"/>
              <a:cs typeface="Hepta Slab"/>
              <a:sym typeface="Hepta Slab"/>
            </a:endParaRPr>
          </a:p>
        </p:txBody>
      </p:sp>
      <p:sp>
        <p:nvSpPr>
          <p:cNvPr id="1445" name="Google Shape;1445;p1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446" name="Google Shape;1446;p169"/>
          <p:cNvPicPr preferRelativeResize="0"/>
          <p:nvPr/>
        </p:nvPicPr>
        <p:blipFill>
          <a:blip r:embed="rId3">
            <a:alphaModFix/>
          </a:blip>
          <a:stretch>
            <a:fillRect/>
          </a:stretch>
        </p:blipFill>
        <p:spPr>
          <a:xfrm>
            <a:off x="983050" y="1697775"/>
            <a:ext cx="3375625" cy="2487300"/>
          </a:xfrm>
          <a:prstGeom prst="rect">
            <a:avLst/>
          </a:prstGeom>
          <a:noFill/>
          <a:ln cap="flat" cmpd="sng" w="9525">
            <a:solidFill>
              <a:schemeClr val="dk2"/>
            </a:solidFill>
            <a:prstDash val="solid"/>
            <a:round/>
            <a:headEnd len="sm" w="sm" type="none"/>
            <a:tailEnd len="sm" w="sm" type="none"/>
          </a:ln>
        </p:spPr>
      </p:pic>
      <p:pic>
        <p:nvPicPr>
          <p:cNvPr id="1447" name="Google Shape;1447;p169"/>
          <p:cNvPicPr preferRelativeResize="0"/>
          <p:nvPr/>
        </p:nvPicPr>
        <p:blipFill>
          <a:blip r:embed="rId4">
            <a:alphaModFix/>
          </a:blip>
          <a:stretch>
            <a:fillRect/>
          </a:stretch>
        </p:blipFill>
        <p:spPr>
          <a:xfrm>
            <a:off x="4916625" y="1415575"/>
            <a:ext cx="3200325" cy="30517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51" name="Shape 1451"/>
        <p:cNvGrpSpPr/>
        <p:nvPr/>
      </p:nvGrpSpPr>
      <p:grpSpPr>
        <a:xfrm>
          <a:off x="0" y="0"/>
          <a:ext cx="0" cy="0"/>
          <a:chOff x="0" y="0"/>
          <a:chExt cx="0" cy="0"/>
        </a:xfrm>
      </p:grpSpPr>
      <p:sp>
        <p:nvSpPr>
          <p:cNvPr id="1452" name="Google Shape;1452;p170"/>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453" name="Google Shape;1453;p170"/>
          <p:cNvSpPr/>
          <p:nvPr/>
        </p:nvSpPr>
        <p:spPr>
          <a:xfrm flipH="1">
            <a:off x="1101819" y="2531478"/>
            <a:ext cx="2326756" cy="184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70"/>
          <p:cNvSpPr txBox="1"/>
          <p:nvPr/>
        </p:nvSpPr>
        <p:spPr>
          <a:xfrm>
            <a:off x="1488350" y="2919825"/>
            <a:ext cx="1553700" cy="106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 you need to think about when you draw an array?</a:t>
            </a:r>
            <a:endParaRPr b="1" sz="1200">
              <a:latin typeface="Quicksand"/>
              <a:ea typeface="Quicksand"/>
              <a:cs typeface="Quicksand"/>
              <a:sym typeface="Quicksand"/>
            </a:endParaRPr>
          </a:p>
        </p:txBody>
      </p:sp>
      <p:sp>
        <p:nvSpPr>
          <p:cNvPr id="1455" name="Google Shape;1455;p17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456" name="Google Shape;1456;p170"/>
          <p:cNvPicPr preferRelativeResize="0"/>
          <p:nvPr/>
        </p:nvPicPr>
        <p:blipFill>
          <a:blip r:embed="rId3">
            <a:alphaModFix/>
          </a:blip>
          <a:stretch>
            <a:fillRect/>
          </a:stretch>
        </p:blipFill>
        <p:spPr>
          <a:xfrm>
            <a:off x="3428564" y="3452426"/>
            <a:ext cx="1890300" cy="1188949"/>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60" name="Shape 1460"/>
        <p:cNvGrpSpPr/>
        <p:nvPr/>
      </p:nvGrpSpPr>
      <p:grpSpPr>
        <a:xfrm>
          <a:off x="0" y="0"/>
          <a:ext cx="0" cy="0"/>
          <a:chOff x="0" y="0"/>
          <a:chExt cx="0" cy="0"/>
        </a:xfrm>
      </p:grpSpPr>
      <p:sp>
        <p:nvSpPr>
          <p:cNvPr id="1461" name="Google Shape;1461;p171"/>
          <p:cNvSpPr txBox="1"/>
          <p:nvPr>
            <p:ph idx="1" type="body"/>
          </p:nvPr>
        </p:nvSpPr>
        <p:spPr>
          <a:xfrm>
            <a:off x="1039550" y="1043825"/>
            <a:ext cx="7253700" cy="34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ma</a:t>
            </a:r>
            <a:r>
              <a:rPr i="0" lang="en" sz="2200">
                <a:latin typeface="Quicksand"/>
                <a:ea typeface="Quicksand"/>
                <a:cs typeface="Quicksand"/>
                <a:sym typeface="Quicksand"/>
              </a:rPr>
              <a:t>tched </a:t>
            </a:r>
            <a:r>
              <a:rPr b="1" i="0" lang="en" sz="2200">
                <a:latin typeface="Quicksand"/>
                <a:ea typeface="Quicksand"/>
                <a:cs typeface="Quicksand"/>
                <a:sym typeface="Quicksand"/>
              </a:rPr>
              <a:t>equal group drawings</a:t>
            </a:r>
            <a:r>
              <a:rPr i="0" lang="en" sz="2200">
                <a:latin typeface="Quicksand"/>
                <a:ea typeface="Quicksand"/>
                <a:cs typeface="Quicksand"/>
                <a:sym typeface="Quicksand"/>
              </a:rPr>
              <a:t> to </a:t>
            </a:r>
            <a:r>
              <a:rPr b="1" i="0" lang="en" sz="2200">
                <a:latin typeface="Quicksand"/>
                <a:ea typeface="Quicksand"/>
                <a:cs typeface="Quicksand"/>
                <a:sym typeface="Quicksand"/>
              </a:rPr>
              <a:t>arrays</a:t>
            </a:r>
            <a:r>
              <a:rPr i="0" lang="en" sz="2200">
                <a:latin typeface="Quicksand"/>
                <a:ea typeface="Quicksand"/>
                <a:cs typeface="Quicksand"/>
                <a:sym typeface="Quicksand"/>
              </a:rPr>
              <a:t>.  We also made drawings that showed how groups of dots could be rearranged into </a:t>
            </a:r>
            <a:r>
              <a:rPr b="1" i="0" lang="en" sz="2200">
                <a:latin typeface="Quicksand"/>
                <a:ea typeface="Quicksand"/>
                <a:cs typeface="Quicksand"/>
                <a:sym typeface="Quicksand"/>
              </a:rPr>
              <a:t>arrays</a:t>
            </a:r>
            <a:r>
              <a:rPr i="0" lang="en" sz="2200">
                <a:latin typeface="Quicksand"/>
                <a:ea typeface="Quicksand"/>
                <a:cs typeface="Quicksand"/>
                <a:sym typeface="Quicksand"/>
              </a:rPr>
              <a:t>.  </a:t>
            </a:r>
            <a:r>
              <a:rPr b="1" i="0" lang="en" sz="2200">
                <a:latin typeface="Quicksand"/>
                <a:ea typeface="Quicksand"/>
                <a:cs typeface="Quicksand"/>
                <a:sym typeface="Quicksand"/>
              </a:rPr>
              <a:t>Arrays</a:t>
            </a:r>
            <a:r>
              <a:rPr i="0" lang="en" sz="2200">
                <a:latin typeface="Quicksand"/>
                <a:ea typeface="Quicksand"/>
                <a:cs typeface="Quicksand"/>
                <a:sym typeface="Quicksand"/>
              </a:rPr>
              <a:t> are organized into </a:t>
            </a:r>
            <a:r>
              <a:rPr b="1" i="0" lang="en" sz="2200">
                <a:latin typeface="Quicksand"/>
                <a:ea typeface="Quicksand"/>
                <a:cs typeface="Quicksand"/>
                <a:sym typeface="Quicksand"/>
              </a:rPr>
              <a:t>rows</a:t>
            </a:r>
            <a:r>
              <a:rPr i="0" lang="en" sz="2200">
                <a:latin typeface="Quicksand"/>
                <a:ea typeface="Quicksand"/>
                <a:cs typeface="Quicksand"/>
                <a:sym typeface="Quicksand"/>
              </a:rPr>
              <a:t> and </a:t>
            </a:r>
            <a:r>
              <a:rPr b="1" i="0" lang="en" sz="2200">
                <a:latin typeface="Quicksand"/>
                <a:ea typeface="Quicksand"/>
                <a:cs typeface="Quicksand"/>
                <a:sym typeface="Quicksand"/>
              </a:rPr>
              <a:t>columns</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represent situations with </a:t>
            </a:r>
            <a:r>
              <a:rPr b="1" i="0" lang="en" sz="2200">
                <a:latin typeface="Quicksand"/>
                <a:ea typeface="Quicksand"/>
                <a:cs typeface="Quicksand"/>
                <a:sym typeface="Quicksand"/>
              </a:rPr>
              <a:t>arrays</a:t>
            </a:r>
            <a:r>
              <a:rPr i="0" lang="en" sz="2200">
                <a:latin typeface="Quicksand"/>
                <a:ea typeface="Quicksand"/>
                <a:cs typeface="Quicksand"/>
                <a:sym typeface="Quicksand"/>
              </a:rPr>
              <a:t> and </a:t>
            </a:r>
            <a:r>
              <a:rPr b="1" i="0" lang="en" sz="2200">
                <a:latin typeface="Quicksand"/>
                <a:ea typeface="Quicksand"/>
                <a:cs typeface="Quicksand"/>
                <a:sym typeface="Quicksand"/>
              </a:rPr>
              <a:t>expressions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462" name="Google Shape;1462;p171"/>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71"/>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467" name="Shape 1467"/>
        <p:cNvGrpSpPr/>
        <p:nvPr/>
      </p:nvGrpSpPr>
      <p:grpSpPr>
        <a:xfrm>
          <a:off x="0" y="0"/>
          <a:ext cx="0" cy="0"/>
          <a:chOff x="0" y="0"/>
          <a:chExt cx="0" cy="0"/>
        </a:xfrm>
      </p:grpSpPr>
      <p:sp>
        <p:nvSpPr>
          <p:cNvPr id="1468" name="Google Shape;1468;p172"/>
          <p:cNvSpPr txBox="1"/>
          <p:nvPr>
            <p:ph type="ctrTitle"/>
          </p:nvPr>
        </p:nvSpPr>
        <p:spPr>
          <a:xfrm>
            <a:off x="413550" y="16080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Represent Arrays with Expressions</a:t>
            </a:r>
            <a:endParaRPr sz="4000">
              <a:solidFill>
                <a:srgbClr val="434343"/>
              </a:solidFill>
              <a:latin typeface="Hepta Slab"/>
              <a:ea typeface="Hepta Slab"/>
              <a:cs typeface="Hepta Slab"/>
              <a:sym typeface="Hepta Slab"/>
            </a:endParaRPr>
          </a:p>
        </p:txBody>
      </p:sp>
      <p:sp>
        <p:nvSpPr>
          <p:cNvPr id="1469" name="Google Shape;1469;p172"/>
          <p:cNvSpPr txBox="1"/>
          <p:nvPr/>
        </p:nvSpPr>
        <p:spPr>
          <a:xfrm>
            <a:off x="2482300" y="28327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situations with arrays and expressions.</a:t>
            </a:r>
            <a:endParaRPr>
              <a:latin typeface="Quicksand"/>
              <a:ea typeface="Quicksand"/>
              <a:cs typeface="Quicksand"/>
              <a:sym typeface="Quicksand"/>
            </a:endParaRPr>
          </a:p>
        </p:txBody>
      </p:sp>
      <p:sp>
        <p:nvSpPr>
          <p:cNvPr id="1470" name="Google Shape;1470;p172"/>
          <p:cNvSpPr/>
          <p:nvPr/>
        </p:nvSpPr>
        <p:spPr>
          <a:xfrm>
            <a:off x="2095127" y="2832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7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OA.A.1</a:t>
            </a:r>
            <a:endParaRPr sz="1100">
              <a:latin typeface="Quicksand"/>
              <a:ea typeface="Quicksand"/>
              <a:cs typeface="Quicksand"/>
              <a:sym typeface="Quicksand"/>
            </a:endParaRPr>
          </a:p>
        </p:txBody>
      </p:sp>
      <p:sp>
        <p:nvSpPr>
          <p:cNvPr id="1472" name="Google Shape;1472;p17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76" name="Shape 1476"/>
        <p:cNvGrpSpPr/>
        <p:nvPr/>
      </p:nvGrpSpPr>
      <p:grpSpPr>
        <a:xfrm>
          <a:off x="0" y="0"/>
          <a:ext cx="0" cy="0"/>
          <a:chOff x="0" y="0"/>
          <a:chExt cx="0" cy="0"/>
        </a:xfrm>
      </p:grpSpPr>
      <p:sp>
        <p:nvSpPr>
          <p:cNvPr id="1477" name="Google Shape;1477;p173"/>
          <p:cNvSpPr txBox="1"/>
          <p:nvPr>
            <p:ph type="ctrTitle"/>
          </p:nvPr>
        </p:nvSpPr>
        <p:spPr>
          <a:xfrm>
            <a:off x="1331138" y="620400"/>
            <a:ext cx="5963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1478" name="Google Shape;1478;p1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79" name="Google Shape;1479;p173"/>
          <p:cNvPicPr preferRelativeResize="0"/>
          <p:nvPr/>
        </p:nvPicPr>
        <p:blipFill>
          <a:blip r:embed="rId3">
            <a:alphaModFix/>
          </a:blip>
          <a:stretch>
            <a:fillRect/>
          </a:stretch>
        </p:blipFill>
        <p:spPr>
          <a:xfrm>
            <a:off x="3218288" y="2015475"/>
            <a:ext cx="2295525" cy="226695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83" name="Shape 1483"/>
        <p:cNvGrpSpPr/>
        <p:nvPr/>
      </p:nvGrpSpPr>
      <p:grpSpPr>
        <a:xfrm>
          <a:off x="0" y="0"/>
          <a:ext cx="0" cy="0"/>
          <a:chOff x="0" y="0"/>
          <a:chExt cx="0" cy="0"/>
        </a:xfrm>
      </p:grpSpPr>
      <p:sp>
        <p:nvSpPr>
          <p:cNvPr id="1484" name="Google Shape;1484;p174"/>
          <p:cNvSpPr txBox="1"/>
          <p:nvPr>
            <p:ph type="ctrTitle"/>
          </p:nvPr>
        </p:nvSpPr>
        <p:spPr>
          <a:xfrm>
            <a:off x="611288" y="5796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Represent Array Situations</a:t>
            </a:r>
            <a:endParaRPr b="0" sz="2700">
              <a:solidFill>
                <a:schemeClr val="accent5"/>
              </a:solidFill>
              <a:latin typeface="Hepta Slab"/>
              <a:ea typeface="Hepta Slab"/>
              <a:cs typeface="Hepta Slab"/>
              <a:sym typeface="Hepta Slab"/>
            </a:endParaRPr>
          </a:p>
        </p:txBody>
      </p:sp>
      <p:sp>
        <p:nvSpPr>
          <p:cNvPr id="1485" name="Google Shape;1485;p1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86" name="Google Shape;1486;p174"/>
          <p:cNvPicPr preferRelativeResize="0"/>
          <p:nvPr/>
        </p:nvPicPr>
        <p:blipFill>
          <a:blip r:embed="rId3">
            <a:alphaModFix/>
          </a:blip>
          <a:stretch>
            <a:fillRect/>
          </a:stretch>
        </p:blipFill>
        <p:spPr>
          <a:xfrm>
            <a:off x="2726087" y="1548676"/>
            <a:ext cx="3542825" cy="281057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0" name="Shape 1490"/>
        <p:cNvGrpSpPr/>
        <p:nvPr/>
      </p:nvGrpSpPr>
      <p:grpSpPr>
        <a:xfrm>
          <a:off x="0" y="0"/>
          <a:ext cx="0" cy="0"/>
          <a:chOff x="0" y="0"/>
          <a:chExt cx="0" cy="0"/>
        </a:xfrm>
      </p:grpSpPr>
      <p:sp>
        <p:nvSpPr>
          <p:cNvPr id="1491" name="Google Shape;1491;p175"/>
          <p:cNvSpPr txBox="1"/>
          <p:nvPr>
            <p:ph type="ctrTitle"/>
          </p:nvPr>
        </p:nvSpPr>
        <p:spPr>
          <a:xfrm>
            <a:off x="397775" y="7340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Connect Arrays to Expressions</a:t>
            </a:r>
            <a:endParaRPr b="0" sz="2600">
              <a:solidFill>
                <a:schemeClr val="accent5"/>
              </a:solidFill>
              <a:latin typeface="Hepta Slab"/>
              <a:ea typeface="Hepta Slab"/>
              <a:cs typeface="Hepta Slab"/>
              <a:sym typeface="Hepta Slab"/>
            </a:endParaRPr>
          </a:p>
        </p:txBody>
      </p:sp>
      <p:sp>
        <p:nvSpPr>
          <p:cNvPr id="1492" name="Google Shape;1492;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493" name="Google Shape;1493;p175"/>
          <p:cNvPicPr preferRelativeResize="0"/>
          <p:nvPr/>
        </p:nvPicPr>
        <p:blipFill>
          <a:blip r:embed="rId3">
            <a:alphaModFix/>
          </a:blip>
          <a:stretch>
            <a:fillRect/>
          </a:stretch>
        </p:blipFill>
        <p:spPr>
          <a:xfrm>
            <a:off x="2432963" y="1974652"/>
            <a:ext cx="3702025" cy="21785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7" name="Shape 1497"/>
        <p:cNvGrpSpPr/>
        <p:nvPr/>
      </p:nvGrpSpPr>
      <p:grpSpPr>
        <a:xfrm>
          <a:off x="0" y="0"/>
          <a:ext cx="0" cy="0"/>
          <a:chOff x="0" y="0"/>
          <a:chExt cx="0" cy="0"/>
        </a:xfrm>
      </p:grpSpPr>
      <p:sp>
        <p:nvSpPr>
          <p:cNvPr id="1498" name="Google Shape;1498;p176"/>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499" name="Google Shape;1499;p176"/>
          <p:cNvSpPr/>
          <p:nvPr/>
        </p:nvSpPr>
        <p:spPr>
          <a:xfrm flipH="1">
            <a:off x="1022288" y="2428000"/>
            <a:ext cx="2406287" cy="19478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76"/>
          <p:cNvSpPr txBox="1"/>
          <p:nvPr/>
        </p:nvSpPr>
        <p:spPr>
          <a:xfrm>
            <a:off x="1308325" y="2515150"/>
            <a:ext cx="1834200" cy="13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did your knowledge of equal groups help you create arrays and write expressions for multiplication situations?</a:t>
            </a:r>
            <a:endParaRPr b="1" sz="1200">
              <a:latin typeface="Quicksand"/>
              <a:ea typeface="Quicksand"/>
              <a:cs typeface="Quicksand"/>
              <a:sym typeface="Quicksand"/>
            </a:endParaRPr>
          </a:p>
        </p:txBody>
      </p:sp>
      <p:sp>
        <p:nvSpPr>
          <p:cNvPr id="1501" name="Google Shape;1501;p17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502" name="Google Shape;1502;p176"/>
          <p:cNvPicPr preferRelativeResize="0"/>
          <p:nvPr/>
        </p:nvPicPr>
        <p:blipFill>
          <a:blip r:embed="rId3">
            <a:alphaModFix/>
          </a:blip>
          <a:stretch>
            <a:fillRect/>
          </a:stretch>
        </p:blipFill>
        <p:spPr>
          <a:xfrm>
            <a:off x="3428564" y="3452426"/>
            <a:ext cx="1890300" cy="1188949"/>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506" name="Shape 1506"/>
        <p:cNvGrpSpPr/>
        <p:nvPr/>
      </p:nvGrpSpPr>
      <p:grpSpPr>
        <a:xfrm>
          <a:off x="0" y="0"/>
          <a:ext cx="0" cy="0"/>
          <a:chOff x="0" y="0"/>
          <a:chExt cx="0" cy="0"/>
        </a:xfrm>
      </p:grpSpPr>
      <p:sp>
        <p:nvSpPr>
          <p:cNvPr id="1507" name="Google Shape;1507;p177"/>
          <p:cNvSpPr txBox="1"/>
          <p:nvPr>
            <p:ph idx="1" type="body"/>
          </p:nvPr>
        </p:nvSpPr>
        <p:spPr>
          <a:xfrm>
            <a:off x="1146025" y="1043825"/>
            <a:ext cx="7253700" cy="34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learned that </a:t>
            </a:r>
            <a:r>
              <a:rPr b="1" i="0" lang="en" sz="2200">
                <a:latin typeface="Quicksand"/>
                <a:ea typeface="Quicksand"/>
                <a:cs typeface="Quicksand"/>
                <a:sym typeface="Quicksand"/>
              </a:rPr>
              <a:t>multiplication</a:t>
            </a:r>
            <a:r>
              <a:rPr i="0" lang="en" sz="2200">
                <a:latin typeface="Quicksand"/>
                <a:ea typeface="Quicksand"/>
                <a:cs typeface="Quicksand"/>
                <a:sym typeface="Quicksand"/>
              </a:rPr>
              <a:t> is how we express the </a:t>
            </a:r>
            <a:r>
              <a:rPr b="1" i="0" lang="en" sz="2200">
                <a:latin typeface="Quicksand"/>
                <a:ea typeface="Quicksand"/>
                <a:cs typeface="Quicksand"/>
                <a:sym typeface="Quicksand"/>
              </a:rPr>
              <a:t>total </a:t>
            </a:r>
            <a:r>
              <a:rPr i="0" lang="en" sz="2200">
                <a:latin typeface="Quicksand"/>
                <a:ea typeface="Quicksand"/>
                <a:cs typeface="Quicksand"/>
                <a:sym typeface="Quicksand"/>
              </a:rPr>
              <a:t>number of objects in </a:t>
            </a:r>
            <a:r>
              <a:rPr b="1" i="0" lang="en" sz="2200">
                <a:latin typeface="Quicksand"/>
                <a:ea typeface="Quicksand"/>
                <a:cs typeface="Quicksand"/>
                <a:sym typeface="Quicksand"/>
              </a:rPr>
              <a:t>equal groups</a:t>
            </a:r>
            <a:r>
              <a:rPr i="0" lang="en" sz="2200">
                <a:latin typeface="Quicksand"/>
                <a:ea typeface="Quicksand"/>
                <a:cs typeface="Quicksand"/>
                <a:sym typeface="Quicksand"/>
              </a:rPr>
              <a:t>.  We learned that the number of groups tells us how many </a:t>
            </a:r>
            <a:r>
              <a:rPr b="1" i="0" lang="en" sz="2200">
                <a:latin typeface="Quicksand"/>
                <a:ea typeface="Quicksand"/>
                <a:cs typeface="Quicksand"/>
                <a:sym typeface="Quicksand"/>
              </a:rPr>
              <a:t>rows</a:t>
            </a:r>
            <a:r>
              <a:rPr i="0" lang="en" sz="2200">
                <a:latin typeface="Quicksand"/>
                <a:ea typeface="Quicksand"/>
                <a:cs typeface="Quicksand"/>
                <a:sym typeface="Quicksand"/>
              </a:rPr>
              <a:t> or </a:t>
            </a:r>
            <a:r>
              <a:rPr b="1" i="0" lang="en" sz="2200">
                <a:latin typeface="Quicksand"/>
                <a:ea typeface="Quicksand"/>
                <a:cs typeface="Quicksand"/>
                <a:sym typeface="Quicksand"/>
              </a:rPr>
              <a:t>columns</a:t>
            </a:r>
            <a:r>
              <a:rPr i="0" lang="en" sz="2200">
                <a:latin typeface="Quicksand"/>
                <a:ea typeface="Quicksand"/>
                <a:cs typeface="Quicksand"/>
                <a:sym typeface="Quicksand"/>
              </a:rPr>
              <a:t> there are.  </a:t>
            </a:r>
            <a:endParaRPr i="0" sz="2200">
              <a:latin typeface="Quicksand"/>
              <a:ea typeface="Quicksand"/>
              <a:cs typeface="Quicksand"/>
              <a:sym typeface="Quicksand"/>
            </a:endParaRPr>
          </a:p>
          <a:p>
            <a:pPr indent="0" lvl="0" marL="0" rtl="0" algn="l">
              <a:spcBef>
                <a:spcPts val="1600"/>
              </a:spcBef>
              <a:spcAft>
                <a:spcPts val="0"/>
              </a:spcAft>
              <a:buNone/>
            </a:pPr>
            <a:r>
              <a:rPr i="0" lang="en" sz="2200">
                <a:latin typeface="Quicksand"/>
                <a:ea typeface="Quicksand"/>
                <a:cs typeface="Quicksand"/>
                <a:sym typeface="Quicksand"/>
              </a:rPr>
              <a:t>We also represented </a:t>
            </a:r>
            <a:r>
              <a:rPr b="1" i="0" lang="en" sz="2200">
                <a:latin typeface="Quicksand"/>
                <a:ea typeface="Quicksand"/>
                <a:cs typeface="Quicksand"/>
                <a:sym typeface="Quicksand"/>
              </a:rPr>
              <a:t>multiplication situations</a:t>
            </a:r>
            <a:r>
              <a:rPr i="0" lang="en" sz="2200">
                <a:latin typeface="Quicksand"/>
                <a:ea typeface="Quicksand"/>
                <a:cs typeface="Quicksand"/>
                <a:sym typeface="Quicksand"/>
              </a:rPr>
              <a:t> and </a:t>
            </a:r>
            <a:r>
              <a:rPr b="1" i="0" lang="en" sz="2200">
                <a:latin typeface="Quicksand"/>
                <a:ea typeface="Quicksand"/>
                <a:cs typeface="Quicksand"/>
                <a:sym typeface="Quicksand"/>
              </a:rPr>
              <a:t>expressions</a:t>
            </a:r>
            <a:r>
              <a:rPr i="0" lang="en" sz="2200">
                <a:latin typeface="Quicksand"/>
                <a:ea typeface="Quicksand"/>
                <a:cs typeface="Quicksand"/>
                <a:sym typeface="Quicksand"/>
              </a:rPr>
              <a:t> using </a:t>
            </a:r>
            <a:r>
              <a:rPr b="1" i="0" lang="en" sz="2200">
                <a:latin typeface="Quicksand"/>
                <a:ea typeface="Quicksand"/>
                <a:cs typeface="Quicksand"/>
                <a:sym typeface="Quicksand"/>
              </a:rPr>
              <a:t>arrays</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solve problems involving </a:t>
            </a:r>
            <a:r>
              <a:rPr b="1" i="0" lang="en" sz="2200">
                <a:latin typeface="Quicksand"/>
                <a:ea typeface="Quicksand"/>
                <a:cs typeface="Quicksand"/>
                <a:sym typeface="Quicksand"/>
              </a:rPr>
              <a:t>arrays</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508" name="Google Shape;1508;p177"/>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77"/>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513" name="Shape 1513"/>
        <p:cNvGrpSpPr/>
        <p:nvPr/>
      </p:nvGrpSpPr>
      <p:grpSpPr>
        <a:xfrm>
          <a:off x="0" y="0"/>
          <a:ext cx="0" cy="0"/>
          <a:chOff x="0" y="0"/>
          <a:chExt cx="0" cy="0"/>
        </a:xfrm>
      </p:grpSpPr>
      <p:sp>
        <p:nvSpPr>
          <p:cNvPr id="1514" name="Google Shape;1514;p178"/>
          <p:cNvSpPr txBox="1"/>
          <p:nvPr>
            <p:ph type="ctrTitle"/>
          </p:nvPr>
        </p:nvSpPr>
        <p:spPr>
          <a:xfrm>
            <a:off x="317700" y="16080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Solve Problems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Involving Arrays</a:t>
            </a:r>
            <a:endParaRPr sz="4000">
              <a:solidFill>
                <a:srgbClr val="434343"/>
              </a:solidFill>
              <a:latin typeface="Hepta Slab"/>
              <a:ea typeface="Hepta Slab"/>
              <a:cs typeface="Hepta Slab"/>
              <a:sym typeface="Hepta Slab"/>
            </a:endParaRPr>
          </a:p>
        </p:txBody>
      </p:sp>
      <p:sp>
        <p:nvSpPr>
          <p:cNvPr id="1515" name="Google Shape;1515;p178"/>
          <p:cNvSpPr txBox="1"/>
          <p:nvPr/>
        </p:nvSpPr>
        <p:spPr>
          <a:xfrm>
            <a:off x="2970300" y="2910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involving arrays</a:t>
            </a:r>
            <a:endParaRPr>
              <a:latin typeface="Quicksand"/>
              <a:ea typeface="Quicksand"/>
              <a:cs typeface="Quicksand"/>
              <a:sym typeface="Quicksand"/>
            </a:endParaRPr>
          </a:p>
        </p:txBody>
      </p:sp>
      <p:sp>
        <p:nvSpPr>
          <p:cNvPr id="1516" name="Google Shape;1516;p178"/>
          <p:cNvSpPr/>
          <p:nvPr/>
        </p:nvSpPr>
        <p:spPr>
          <a:xfrm>
            <a:off x="2499802" y="291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7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OA.A.3</a:t>
            </a:r>
            <a:endParaRPr sz="1100">
              <a:latin typeface="Quicksand"/>
              <a:ea typeface="Quicksand"/>
              <a:cs typeface="Quicksand"/>
              <a:sym typeface="Quicksand"/>
            </a:endParaRPr>
          </a:p>
        </p:txBody>
      </p:sp>
      <p:sp>
        <p:nvSpPr>
          <p:cNvPr id="1518" name="Google Shape;1518;p17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2" name="Shape 1522"/>
        <p:cNvGrpSpPr/>
        <p:nvPr/>
      </p:nvGrpSpPr>
      <p:grpSpPr>
        <a:xfrm>
          <a:off x="0" y="0"/>
          <a:ext cx="0" cy="0"/>
          <a:chOff x="0" y="0"/>
          <a:chExt cx="0" cy="0"/>
        </a:xfrm>
      </p:grpSpPr>
      <p:sp>
        <p:nvSpPr>
          <p:cNvPr id="1523" name="Google Shape;1523;p179"/>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24" name="Google Shape;1524;p179"/>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10 x 2</a:t>
            </a:r>
            <a:endParaRPr b="0">
              <a:latin typeface="Quicksand"/>
              <a:ea typeface="Quicksand"/>
              <a:cs typeface="Quicksand"/>
              <a:sym typeface="Quicksand"/>
            </a:endParaRPr>
          </a:p>
        </p:txBody>
      </p:sp>
      <p:sp>
        <p:nvSpPr>
          <p:cNvPr id="1525" name="Google Shape;1525;p17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9" name="Shape 1529"/>
        <p:cNvGrpSpPr/>
        <p:nvPr/>
      </p:nvGrpSpPr>
      <p:grpSpPr>
        <a:xfrm>
          <a:off x="0" y="0"/>
          <a:ext cx="0" cy="0"/>
          <a:chOff x="0" y="0"/>
          <a:chExt cx="0" cy="0"/>
        </a:xfrm>
      </p:grpSpPr>
      <p:sp>
        <p:nvSpPr>
          <p:cNvPr id="1530" name="Google Shape;1530;p180"/>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31" name="Google Shape;1531;p180"/>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9 x 2</a:t>
            </a:r>
            <a:endParaRPr b="0">
              <a:latin typeface="Quicksand"/>
              <a:ea typeface="Quicksand"/>
              <a:cs typeface="Quicksand"/>
              <a:sym typeface="Quicksand"/>
            </a:endParaRPr>
          </a:p>
        </p:txBody>
      </p:sp>
      <p:sp>
        <p:nvSpPr>
          <p:cNvPr id="1532" name="Google Shape;1532;p1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36" name="Shape 1536"/>
        <p:cNvGrpSpPr/>
        <p:nvPr/>
      </p:nvGrpSpPr>
      <p:grpSpPr>
        <a:xfrm>
          <a:off x="0" y="0"/>
          <a:ext cx="0" cy="0"/>
          <a:chOff x="0" y="0"/>
          <a:chExt cx="0" cy="0"/>
        </a:xfrm>
      </p:grpSpPr>
      <p:sp>
        <p:nvSpPr>
          <p:cNvPr id="1537" name="Google Shape;1537;p181"/>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38" name="Google Shape;1538;p181"/>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8 x 2</a:t>
            </a:r>
            <a:endParaRPr b="0">
              <a:latin typeface="Quicksand"/>
              <a:ea typeface="Quicksand"/>
              <a:cs typeface="Quicksand"/>
              <a:sym typeface="Quicksand"/>
            </a:endParaRPr>
          </a:p>
        </p:txBody>
      </p:sp>
      <p:sp>
        <p:nvSpPr>
          <p:cNvPr id="1539" name="Google Shape;1539;p1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43" name="Shape 1543"/>
        <p:cNvGrpSpPr/>
        <p:nvPr/>
      </p:nvGrpSpPr>
      <p:grpSpPr>
        <a:xfrm>
          <a:off x="0" y="0"/>
          <a:ext cx="0" cy="0"/>
          <a:chOff x="0" y="0"/>
          <a:chExt cx="0" cy="0"/>
        </a:xfrm>
      </p:grpSpPr>
      <p:sp>
        <p:nvSpPr>
          <p:cNvPr id="1544" name="Google Shape;1544;p182"/>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545" name="Google Shape;1545;p182"/>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7 x 2</a:t>
            </a:r>
            <a:endParaRPr b="0">
              <a:latin typeface="Quicksand"/>
              <a:ea typeface="Quicksand"/>
              <a:cs typeface="Quicksand"/>
              <a:sym typeface="Quicksand"/>
            </a:endParaRPr>
          </a:p>
        </p:txBody>
      </p:sp>
      <p:sp>
        <p:nvSpPr>
          <p:cNvPr id="1546" name="Google Shape;1546;p1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50" name="Shape 1550"/>
        <p:cNvGrpSpPr/>
        <p:nvPr/>
      </p:nvGrpSpPr>
      <p:grpSpPr>
        <a:xfrm>
          <a:off x="0" y="0"/>
          <a:ext cx="0" cy="0"/>
          <a:chOff x="0" y="0"/>
          <a:chExt cx="0" cy="0"/>
        </a:xfrm>
      </p:grpSpPr>
      <p:sp>
        <p:nvSpPr>
          <p:cNvPr id="1551" name="Google Shape;1551;p183"/>
          <p:cNvSpPr txBox="1"/>
          <p:nvPr>
            <p:ph type="ctrTitle"/>
          </p:nvPr>
        </p:nvSpPr>
        <p:spPr>
          <a:xfrm>
            <a:off x="611288" y="5796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Array of Colors</a:t>
            </a:r>
            <a:endParaRPr b="0" sz="2700">
              <a:solidFill>
                <a:schemeClr val="accent5"/>
              </a:solidFill>
              <a:latin typeface="Hepta Slab"/>
              <a:ea typeface="Hepta Slab"/>
              <a:cs typeface="Hepta Slab"/>
              <a:sym typeface="Hepta Slab"/>
            </a:endParaRPr>
          </a:p>
        </p:txBody>
      </p:sp>
      <p:sp>
        <p:nvSpPr>
          <p:cNvPr id="1552" name="Google Shape;1552;p1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53" name="Google Shape;1553;p183"/>
          <p:cNvSpPr txBox="1"/>
          <p:nvPr/>
        </p:nvSpPr>
        <p:spPr>
          <a:xfrm>
            <a:off x="2072250" y="1789050"/>
            <a:ext cx="4653600" cy="103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There are 7 rows.</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57" name="Shape 1557"/>
        <p:cNvGrpSpPr/>
        <p:nvPr/>
      </p:nvGrpSpPr>
      <p:grpSpPr>
        <a:xfrm>
          <a:off x="0" y="0"/>
          <a:ext cx="0" cy="0"/>
          <a:chOff x="0" y="0"/>
          <a:chExt cx="0" cy="0"/>
        </a:xfrm>
      </p:grpSpPr>
      <p:sp>
        <p:nvSpPr>
          <p:cNvPr id="1558" name="Google Shape;1558;p184"/>
          <p:cNvSpPr txBox="1"/>
          <p:nvPr>
            <p:ph type="ctrTitle"/>
          </p:nvPr>
        </p:nvSpPr>
        <p:spPr>
          <a:xfrm>
            <a:off x="611288" y="803321"/>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Array of Colors</a:t>
            </a:r>
            <a:endParaRPr b="0" sz="2700">
              <a:solidFill>
                <a:schemeClr val="accent5"/>
              </a:solidFill>
              <a:latin typeface="Hepta Slab"/>
              <a:ea typeface="Hepta Slab"/>
              <a:cs typeface="Hepta Slab"/>
              <a:sym typeface="Hepta Slab"/>
            </a:endParaRPr>
          </a:p>
        </p:txBody>
      </p:sp>
      <p:sp>
        <p:nvSpPr>
          <p:cNvPr id="1559" name="Google Shape;1559;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60" name="Google Shape;1560;p184"/>
          <p:cNvSpPr txBox="1"/>
          <p:nvPr/>
        </p:nvSpPr>
        <p:spPr>
          <a:xfrm>
            <a:off x="2082900" y="1810350"/>
            <a:ext cx="4653600" cy="15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There are 7 rows.</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Each row has 5 crayons.</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How many crayons are there?</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64" name="Shape 1564"/>
        <p:cNvGrpSpPr/>
        <p:nvPr/>
      </p:nvGrpSpPr>
      <p:grpSpPr>
        <a:xfrm>
          <a:off x="0" y="0"/>
          <a:ext cx="0" cy="0"/>
          <a:chOff x="0" y="0"/>
          <a:chExt cx="0" cy="0"/>
        </a:xfrm>
      </p:grpSpPr>
      <p:sp>
        <p:nvSpPr>
          <p:cNvPr id="1565" name="Google Shape;1565;p185"/>
          <p:cNvSpPr txBox="1"/>
          <p:nvPr>
            <p:ph type="ctrTitle"/>
          </p:nvPr>
        </p:nvSpPr>
        <p:spPr>
          <a:xfrm>
            <a:off x="397775" y="659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Tyler’s Tree</a:t>
            </a:r>
            <a:endParaRPr b="0" sz="2600">
              <a:solidFill>
                <a:schemeClr val="accent5"/>
              </a:solidFill>
              <a:latin typeface="Hepta Slab"/>
              <a:ea typeface="Hepta Slab"/>
              <a:cs typeface="Hepta Slab"/>
              <a:sym typeface="Hepta Slab"/>
            </a:endParaRPr>
          </a:p>
        </p:txBody>
      </p:sp>
      <p:sp>
        <p:nvSpPr>
          <p:cNvPr id="1566" name="Google Shape;1566;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567" name="Google Shape;1567;p185"/>
          <p:cNvPicPr preferRelativeResize="0"/>
          <p:nvPr/>
        </p:nvPicPr>
        <p:blipFill>
          <a:blip r:embed="rId3">
            <a:alphaModFix/>
          </a:blip>
          <a:stretch>
            <a:fillRect/>
          </a:stretch>
        </p:blipFill>
        <p:spPr>
          <a:xfrm>
            <a:off x="844600" y="1569976"/>
            <a:ext cx="3574750" cy="29452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1" name="Shape 1571"/>
        <p:cNvGrpSpPr/>
        <p:nvPr/>
      </p:nvGrpSpPr>
      <p:grpSpPr>
        <a:xfrm>
          <a:off x="0" y="0"/>
          <a:ext cx="0" cy="0"/>
          <a:chOff x="0" y="0"/>
          <a:chExt cx="0" cy="0"/>
        </a:xfrm>
      </p:grpSpPr>
      <p:sp>
        <p:nvSpPr>
          <p:cNvPr id="1572" name="Google Shape;1572;p186"/>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573" name="Google Shape;1573;p186"/>
          <p:cNvSpPr/>
          <p:nvPr/>
        </p:nvSpPr>
        <p:spPr>
          <a:xfrm flipH="1">
            <a:off x="734798" y="1820973"/>
            <a:ext cx="2203927" cy="16284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186"/>
          <p:cNvSpPr txBox="1"/>
          <p:nvPr/>
        </p:nvSpPr>
        <p:spPr>
          <a:xfrm>
            <a:off x="1053313" y="1981638"/>
            <a:ext cx="1566900" cy="100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does the question mark in the first equation represent in the situation?</a:t>
            </a:r>
            <a:endParaRPr b="1" sz="1200">
              <a:latin typeface="Quicksand"/>
              <a:ea typeface="Quicksand"/>
              <a:cs typeface="Quicksand"/>
              <a:sym typeface="Quicksand"/>
            </a:endParaRPr>
          </a:p>
        </p:txBody>
      </p:sp>
      <p:sp>
        <p:nvSpPr>
          <p:cNvPr id="1575" name="Google Shape;1575;p18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576" name="Google Shape;1576;p186"/>
          <p:cNvPicPr preferRelativeResize="0"/>
          <p:nvPr/>
        </p:nvPicPr>
        <p:blipFill>
          <a:blip r:embed="rId3">
            <a:alphaModFix/>
          </a:blip>
          <a:stretch>
            <a:fillRect/>
          </a:stretch>
        </p:blipFill>
        <p:spPr>
          <a:xfrm>
            <a:off x="1245950" y="3549950"/>
            <a:ext cx="6783450" cy="847725"/>
          </a:xfrm>
          <a:prstGeom prst="rect">
            <a:avLst/>
          </a:prstGeom>
          <a:noFill/>
          <a:ln cap="flat" cmpd="sng" w="9525">
            <a:solidFill>
              <a:schemeClr val="dk2"/>
            </a:solidFill>
            <a:prstDash val="solid"/>
            <a:round/>
            <a:headEnd len="sm" w="sm" type="none"/>
            <a:tailEnd len="sm" w="sm" type="none"/>
          </a:ln>
        </p:spPr>
      </p:pic>
      <p:sp>
        <p:nvSpPr>
          <p:cNvPr id="1577" name="Google Shape;1577;p186"/>
          <p:cNvSpPr/>
          <p:nvPr/>
        </p:nvSpPr>
        <p:spPr>
          <a:xfrm flipH="1">
            <a:off x="3358785" y="1384374"/>
            <a:ext cx="2203927" cy="14826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86"/>
          <p:cNvSpPr txBox="1"/>
          <p:nvPr/>
        </p:nvSpPr>
        <p:spPr>
          <a:xfrm>
            <a:off x="3730538" y="1556938"/>
            <a:ext cx="1566900" cy="100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 each of these equations represent the array situation?</a:t>
            </a:r>
            <a:endParaRPr b="1" sz="1200">
              <a:latin typeface="Quicksand"/>
              <a:ea typeface="Quicksand"/>
              <a:cs typeface="Quicksand"/>
              <a:sym typeface="Quicksand"/>
            </a:endParaRPr>
          </a:p>
        </p:txBody>
      </p:sp>
      <p:sp>
        <p:nvSpPr>
          <p:cNvPr id="1579" name="Google Shape;1579;p186"/>
          <p:cNvSpPr/>
          <p:nvPr/>
        </p:nvSpPr>
        <p:spPr>
          <a:xfrm>
            <a:off x="6217073" y="1820973"/>
            <a:ext cx="2203927" cy="16284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86"/>
          <p:cNvSpPr txBox="1"/>
          <p:nvPr/>
        </p:nvSpPr>
        <p:spPr>
          <a:xfrm>
            <a:off x="6505125" y="2066850"/>
            <a:ext cx="1627800" cy="100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does the 45 in the second equation represent in this situation?</a:t>
            </a:r>
            <a:endParaRPr b="1" sz="1200">
              <a:latin typeface="Quicksand"/>
              <a:ea typeface="Quicksand"/>
              <a:cs typeface="Quicksand"/>
              <a:sym typeface="Quicksand"/>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584" name="Shape 1584"/>
        <p:cNvGrpSpPr/>
        <p:nvPr/>
      </p:nvGrpSpPr>
      <p:grpSpPr>
        <a:xfrm>
          <a:off x="0" y="0"/>
          <a:ext cx="0" cy="0"/>
          <a:chOff x="0" y="0"/>
          <a:chExt cx="0" cy="0"/>
        </a:xfrm>
      </p:grpSpPr>
      <p:sp>
        <p:nvSpPr>
          <p:cNvPr id="1585" name="Google Shape;1585;p187"/>
          <p:cNvSpPr txBox="1"/>
          <p:nvPr>
            <p:ph idx="1" type="body"/>
          </p:nvPr>
        </p:nvSpPr>
        <p:spPr>
          <a:xfrm>
            <a:off x="1039550" y="861600"/>
            <a:ext cx="7253700" cy="34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a:t>
            </a:r>
            <a:r>
              <a:rPr i="0" lang="en" sz="2200">
                <a:latin typeface="Quicksand"/>
                <a:ea typeface="Quicksand"/>
                <a:cs typeface="Quicksand"/>
                <a:sym typeface="Quicksand"/>
              </a:rPr>
              <a:t>we asked questions about </a:t>
            </a:r>
            <a:r>
              <a:rPr b="1" i="0" lang="en" sz="2200">
                <a:latin typeface="Quicksand"/>
                <a:ea typeface="Quicksand"/>
                <a:cs typeface="Quicksand"/>
                <a:sym typeface="Quicksand"/>
              </a:rPr>
              <a:t>array situations</a:t>
            </a:r>
            <a:r>
              <a:rPr i="0" lang="en" sz="2200">
                <a:latin typeface="Quicksand"/>
                <a:ea typeface="Quicksand"/>
                <a:cs typeface="Quicksand"/>
                <a:sym typeface="Quicksand"/>
              </a:rPr>
              <a:t>. We solved problems by representing the situation with an </a:t>
            </a:r>
            <a:r>
              <a:rPr b="1" i="0" lang="en" sz="2200">
                <a:latin typeface="Quicksand"/>
                <a:ea typeface="Quicksand"/>
                <a:cs typeface="Quicksand"/>
                <a:sym typeface="Quicksand"/>
              </a:rPr>
              <a:t>array</a:t>
            </a:r>
            <a:r>
              <a:rPr i="0" lang="en" sz="2200">
                <a:latin typeface="Quicksand"/>
                <a:ea typeface="Quicksand"/>
                <a:cs typeface="Quicksand"/>
                <a:sym typeface="Quicksand"/>
              </a:rPr>
              <a:t> and an </a:t>
            </a:r>
            <a:r>
              <a:rPr b="1" i="0" lang="en" sz="2200">
                <a:latin typeface="Quicksand"/>
                <a:ea typeface="Quicksand"/>
                <a:cs typeface="Quicksand"/>
                <a:sym typeface="Quicksand"/>
              </a:rPr>
              <a:t>equation</a:t>
            </a:r>
            <a:r>
              <a:rPr i="0" lang="en" sz="2200">
                <a:latin typeface="Quicksand"/>
                <a:ea typeface="Quicksand"/>
                <a:cs typeface="Quicksand"/>
                <a:sym typeface="Quicksand"/>
              </a:rPr>
              <a:t> and we wrote </a:t>
            </a:r>
            <a:r>
              <a:rPr b="1" i="0" lang="en" sz="2200">
                <a:latin typeface="Quicksand"/>
                <a:ea typeface="Quicksand"/>
                <a:cs typeface="Quicksand"/>
                <a:sym typeface="Quicksand"/>
              </a:rPr>
              <a:t>equations</a:t>
            </a:r>
            <a:r>
              <a:rPr i="0" lang="en" sz="2200">
                <a:latin typeface="Quicksand"/>
                <a:ea typeface="Quicksand"/>
                <a:cs typeface="Quicksand"/>
                <a:sym typeface="Quicksand"/>
              </a:rPr>
              <a:t> using a </a:t>
            </a:r>
            <a:r>
              <a:rPr b="1" i="0" lang="en" sz="2200">
                <a:latin typeface="Quicksand"/>
                <a:ea typeface="Quicksand"/>
                <a:cs typeface="Quicksand"/>
                <a:sym typeface="Quicksand"/>
              </a:rPr>
              <a:t>symbol </a:t>
            </a:r>
            <a:r>
              <a:rPr i="0" lang="en" sz="2200">
                <a:latin typeface="Quicksand"/>
                <a:ea typeface="Quicksand"/>
                <a:cs typeface="Quicksand"/>
                <a:sym typeface="Quicksand"/>
              </a:rPr>
              <a:t>for the </a:t>
            </a:r>
            <a:r>
              <a:rPr b="1" i="0" lang="en" sz="2200">
                <a:latin typeface="Quicksand"/>
                <a:ea typeface="Quicksand"/>
                <a:cs typeface="Quicksand"/>
                <a:sym typeface="Quicksand"/>
              </a:rPr>
              <a:t>unknown number</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Next, let’s learn about the </a:t>
            </a:r>
            <a:r>
              <a:rPr b="1" i="0" lang="en" sz="2200">
                <a:latin typeface="Quicksand"/>
                <a:ea typeface="Quicksand"/>
                <a:cs typeface="Quicksand"/>
                <a:sym typeface="Quicksand"/>
              </a:rPr>
              <a:t>commutative property</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586" name="Google Shape;1586;p187"/>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87"/>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591" name="Shape 1591"/>
        <p:cNvGrpSpPr/>
        <p:nvPr/>
      </p:nvGrpSpPr>
      <p:grpSpPr>
        <a:xfrm>
          <a:off x="0" y="0"/>
          <a:ext cx="0" cy="0"/>
          <a:chOff x="0" y="0"/>
          <a:chExt cx="0" cy="0"/>
        </a:xfrm>
      </p:grpSpPr>
      <p:sp>
        <p:nvSpPr>
          <p:cNvPr id="1592" name="Google Shape;1592;p188"/>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The Commutative Property</a:t>
            </a:r>
            <a:endParaRPr sz="4000">
              <a:solidFill>
                <a:srgbClr val="434343"/>
              </a:solidFill>
              <a:latin typeface="Hepta Slab"/>
              <a:ea typeface="Hepta Slab"/>
              <a:cs typeface="Hepta Slab"/>
              <a:sym typeface="Hepta Slab"/>
            </a:endParaRPr>
          </a:p>
        </p:txBody>
      </p:sp>
      <p:sp>
        <p:nvSpPr>
          <p:cNvPr id="1593" name="Google Shape;1593;p188"/>
          <p:cNvSpPr txBox="1"/>
          <p:nvPr/>
        </p:nvSpPr>
        <p:spPr>
          <a:xfrm>
            <a:off x="2772750" y="28269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the commutative property.</a:t>
            </a:r>
            <a:endParaRPr>
              <a:latin typeface="Quicksand"/>
              <a:ea typeface="Quicksand"/>
              <a:cs typeface="Quicksand"/>
              <a:sym typeface="Quicksand"/>
            </a:endParaRPr>
          </a:p>
        </p:txBody>
      </p:sp>
      <p:sp>
        <p:nvSpPr>
          <p:cNvPr id="1594" name="Google Shape;1594;p188"/>
          <p:cNvSpPr/>
          <p:nvPr/>
        </p:nvSpPr>
        <p:spPr>
          <a:xfrm>
            <a:off x="2385577"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8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OA.B.5</a:t>
            </a:r>
            <a:endParaRPr sz="1100">
              <a:latin typeface="Quicksand"/>
              <a:ea typeface="Quicksand"/>
              <a:cs typeface="Quicksand"/>
              <a:sym typeface="Quicksand"/>
            </a:endParaRPr>
          </a:p>
        </p:txBody>
      </p:sp>
      <p:sp>
        <p:nvSpPr>
          <p:cNvPr id="1596" name="Google Shape;1596;p188"/>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00" name="Shape 1600"/>
        <p:cNvGrpSpPr/>
        <p:nvPr/>
      </p:nvGrpSpPr>
      <p:grpSpPr>
        <a:xfrm>
          <a:off x="0" y="0"/>
          <a:ext cx="0" cy="0"/>
          <a:chOff x="0" y="0"/>
          <a:chExt cx="0" cy="0"/>
        </a:xfrm>
      </p:grpSpPr>
      <p:sp>
        <p:nvSpPr>
          <p:cNvPr id="1601" name="Google Shape;1601;p189"/>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602" name="Google Shape;1602;p189"/>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70 - 10</a:t>
            </a:r>
            <a:endParaRPr b="0">
              <a:latin typeface="Quicksand"/>
              <a:ea typeface="Quicksand"/>
              <a:cs typeface="Quicksand"/>
              <a:sym typeface="Quicksand"/>
            </a:endParaRPr>
          </a:p>
        </p:txBody>
      </p:sp>
      <p:sp>
        <p:nvSpPr>
          <p:cNvPr id="1603" name="Google Shape;1603;p1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07" name="Shape 1607"/>
        <p:cNvGrpSpPr/>
        <p:nvPr/>
      </p:nvGrpSpPr>
      <p:grpSpPr>
        <a:xfrm>
          <a:off x="0" y="0"/>
          <a:ext cx="0" cy="0"/>
          <a:chOff x="0" y="0"/>
          <a:chExt cx="0" cy="0"/>
        </a:xfrm>
      </p:grpSpPr>
      <p:sp>
        <p:nvSpPr>
          <p:cNvPr id="1608" name="Google Shape;1608;p190"/>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609" name="Google Shape;1609;p190"/>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68 - 10</a:t>
            </a:r>
            <a:endParaRPr b="0">
              <a:latin typeface="Quicksand"/>
              <a:ea typeface="Quicksand"/>
              <a:cs typeface="Quicksand"/>
              <a:sym typeface="Quicksand"/>
            </a:endParaRPr>
          </a:p>
        </p:txBody>
      </p:sp>
      <p:sp>
        <p:nvSpPr>
          <p:cNvPr id="1610" name="Google Shape;1610;p1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14" name="Shape 1614"/>
        <p:cNvGrpSpPr/>
        <p:nvPr/>
      </p:nvGrpSpPr>
      <p:grpSpPr>
        <a:xfrm>
          <a:off x="0" y="0"/>
          <a:ext cx="0" cy="0"/>
          <a:chOff x="0" y="0"/>
          <a:chExt cx="0" cy="0"/>
        </a:xfrm>
      </p:grpSpPr>
      <p:sp>
        <p:nvSpPr>
          <p:cNvPr id="1615" name="Google Shape;1615;p191"/>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616" name="Google Shape;1616;p191"/>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70 - 12</a:t>
            </a:r>
            <a:endParaRPr b="0">
              <a:latin typeface="Quicksand"/>
              <a:ea typeface="Quicksand"/>
              <a:cs typeface="Quicksand"/>
              <a:sym typeface="Quicksand"/>
            </a:endParaRPr>
          </a:p>
        </p:txBody>
      </p:sp>
      <p:sp>
        <p:nvSpPr>
          <p:cNvPr id="1617" name="Google Shape;1617;p1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21" name="Shape 1621"/>
        <p:cNvGrpSpPr/>
        <p:nvPr/>
      </p:nvGrpSpPr>
      <p:grpSpPr>
        <a:xfrm>
          <a:off x="0" y="0"/>
          <a:ext cx="0" cy="0"/>
          <a:chOff x="0" y="0"/>
          <a:chExt cx="0" cy="0"/>
        </a:xfrm>
      </p:grpSpPr>
      <p:sp>
        <p:nvSpPr>
          <p:cNvPr id="1622" name="Google Shape;1622;p192"/>
          <p:cNvSpPr txBox="1"/>
          <p:nvPr>
            <p:ph type="ctrTitle"/>
          </p:nvPr>
        </p:nvSpPr>
        <p:spPr>
          <a:xfrm>
            <a:off x="2993075" y="492600"/>
            <a:ext cx="29928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1623" name="Google Shape;1623;p192"/>
          <p:cNvSpPr txBox="1"/>
          <p:nvPr>
            <p:ph idx="4294967295" type="title"/>
          </p:nvPr>
        </p:nvSpPr>
        <p:spPr>
          <a:xfrm>
            <a:off x="3367800" y="1213500"/>
            <a:ext cx="24084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68 - 12</a:t>
            </a:r>
            <a:endParaRPr b="0">
              <a:latin typeface="Quicksand"/>
              <a:ea typeface="Quicksand"/>
              <a:cs typeface="Quicksand"/>
              <a:sym typeface="Quicksand"/>
            </a:endParaRPr>
          </a:p>
        </p:txBody>
      </p:sp>
      <p:sp>
        <p:nvSpPr>
          <p:cNvPr id="1624" name="Google Shape;1624;p1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28" name="Shape 1628"/>
        <p:cNvGrpSpPr/>
        <p:nvPr/>
      </p:nvGrpSpPr>
      <p:grpSpPr>
        <a:xfrm>
          <a:off x="0" y="0"/>
          <a:ext cx="0" cy="0"/>
          <a:chOff x="0" y="0"/>
          <a:chExt cx="0" cy="0"/>
        </a:xfrm>
      </p:grpSpPr>
      <p:sp>
        <p:nvSpPr>
          <p:cNvPr id="1629" name="Google Shape;1629;p193"/>
          <p:cNvSpPr txBox="1"/>
          <p:nvPr>
            <p:ph type="ctrTitle"/>
          </p:nvPr>
        </p:nvSpPr>
        <p:spPr>
          <a:xfrm>
            <a:off x="430525" y="590371"/>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Learn More About Multiplication</a:t>
            </a:r>
            <a:endParaRPr b="0" sz="2700">
              <a:solidFill>
                <a:schemeClr val="accent5"/>
              </a:solidFill>
              <a:latin typeface="Hepta Slab"/>
              <a:ea typeface="Hepta Slab"/>
              <a:cs typeface="Hepta Slab"/>
              <a:sym typeface="Hepta Slab"/>
            </a:endParaRPr>
          </a:p>
        </p:txBody>
      </p:sp>
      <p:sp>
        <p:nvSpPr>
          <p:cNvPr id="1630" name="Google Shape;1630;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631" name="Google Shape;1631;p193"/>
          <p:cNvPicPr preferRelativeResize="0"/>
          <p:nvPr/>
        </p:nvPicPr>
        <p:blipFill>
          <a:blip r:embed="rId3">
            <a:alphaModFix/>
          </a:blip>
          <a:stretch>
            <a:fillRect/>
          </a:stretch>
        </p:blipFill>
        <p:spPr>
          <a:xfrm>
            <a:off x="3467925" y="1357001"/>
            <a:ext cx="2102300" cy="1890900"/>
          </a:xfrm>
          <a:prstGeom prst="rect">
            <a:avLst/>
          </a:prstGeom>
          <a:noFill/>
          <a:ln cap="flat" cmpd="sng" w="9525">
            <a:solidFill>
              <a:schemeClr val="dk2"/>
            </a:solidFill>
            <a:prstDash val="solid"/>
            <a:round/>
            <a:headEnd len="sm" w="sm" type="none"/>
            <a:tailEnd len="sm" w="sm" type="none"/>
          </a:ln>
        </p:spPr>
      </p:pic>
      <p:pic>
        <p:nvPicPr>
          <p:cNvPr id="1632" name="Google Shape;1632;p193"/>
          <p:cNvPicPr preferRelativeResize="0"/>
          <p:nvPr/>
        </p:nvPicPr>
        <p:blipFill>
          <a:blip r:embed="rId4">
            <a:alphaModFix/>
          </a:blip>
          <a:stretch>
            <a:fillRect/>
          </a:stretch>
        </p:blipFill>
        <p:spPr>
          <a:xfrm>
            <a:off x="716800" y="3645225"/>
            <a:ext cx="3565302" cy="841500"/>
          </a:xfrm>
          <a:prstGeom prst="rect">
            <a:avLst/>
          </a:prstGeom>
          <a:noFill/>
          <a:ln cap="flat" cmpd="sng" w="9525">
            <a:solidFill>
              <a:schemeClr val="dk2"/>
            </a:solidFill>
            <a:prstDash val="solid"/>
            <a:round/>
            <a:headEnd len="sm" w="sm" type="none"/>
            <a:tailEnd len="sm" w="sm" type="none"/>
          </a:ln>
        </p:spPr>
      </p:pic>
      <p:pic>
        <p:nvPicPr>
          <p:cNvPr id="1633" name="Google Shape;1633;p193"/>
          <p:cNvPicPr preferRelativeResize="0"/>
          <p:nvPr/>
        </p:nvPicPr>
        <p:blipFill>
          <a:blip r:embed="rId5">
            <a:alphaModFix/>
          </a:blip>
          <a:stretch>
            <a:fillRect/>
          </a:stretch>
        </p:blipFill>
        <p:spPr>
          <a:xfrm>
            <a:off x="4861175" y="3645225"/>
            <a:ext cx="3565300" cy="8415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37" name="Shape 1637"/>
        <p:cNvGrpSpPr/>
        <p:nvPr/>
      </p:nvGrpSpPr>
      <p:grpSpPr>
        <a:xfrm>
          <a:off x="0" y="0"/>
          <a:ext cx="0" cy="0"/>
          <a:chOff x="0" y="0"/>
          <a:chExt cx="0" cy="0"/>
        </a:xfrm>
      </p:grpSpPr>
      <p:sp>
        <p:nvSpPr>
          <p:cNvPr id="1638" name="Google Shape;1638;p194"/>
          <p:cNvSpPr txBox="1"/>
          <p:nvPr>
            <p:ph type="ctrTitle"/>
          </p:nvPr>
        </p:nvSpPr>
        <p:spPr>
          <a:xfrm>
            <a:off x="397775" y="7340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Revisit Arrays</a:t>
            </a:r>
            <a:endParaRPr b="0" sz="2600">
              <a:solidFill>
                <a:schemeClr val="accent5"/>
              </a:solidFill>
              <a:latin typeface="Hepta Slab"/>
              <a:ea typeface="Hepta Slab"/>
              <a:cs typeface="Hepta Slab"/>
              <a:sym typeface="Hepta Slab"/>
            </a:endParaRPr>
          </a:p>
        </p:txBody>
      </p:sp>
      <p:sp>
        <p:nvSpPr>
          <p:cNvPr id="1639" name="Google Shape;1639;p1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640" name="Google Shape;1640;p194"/>
          <p:cNvPicPr preferRelativeResize="0"/>
          <p:nvPr/>
        </p:nvPicPr>
        <p:blipFill>
          <a:blip r:embed="rId3">
            <a:alphaModFix/>
          </a:blip>
          <a:stretch>
            <a:fillRect/>
          </a:stretch>
        </p:blipFill>
        <p:spPr>
          <a:xfrm>
            <a:off x="2310213" y="1706998"/>
            <a:ext cx="4096575" cy="282397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44" name="Shape 1644"/>
        <p:cNvGrpSpPr/>
        <p:nvPr/>
      </p:nvGrpSpPr>
      <p:grpSpPr>
        <a:xfrm>
          <a:off x="0" y="0"/>
          <a:ext cx="0" cy="0"/>
          <a:chOff x="0" y="0"/>
          <a:chExt cx="0" cy="0"/>
        </a:xfrm>
      </p:grpSpPr>
      <p:sp>
        <p:nvSpPr>
          <p:cNvPr id="1645" name="Google Shape;1645;p195"/>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646" name="Google Shape;1646;p195"/>
          <p:cNvSpPr/>
          <p:nvPr/>
        </p:nvSpPr>
        <p:spPr>
          <a:xfrm flipH="1">
            <a:off x="1128788" y="1880988"/>
            <a:ext cx="2406287" cy="19478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95"/>
          <p:cNvSpPr txBox="1"/>
          <p:nvPr/>
        </p:nvSpPr>
        <p:spPr>
          <a:xfrm>
            <a:off x="1414838" y="2131775"/>
            <a:ext cx="1834200" cy="13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did we learn from thinking about arrays and seeing pairs of equations like this today?</a:t>
            </a:r>
            <a:endParaRPr b="1" sz="1200">
              <a:latin typeface="Quicksand"/>
              <a:ea typeface="Quicksand"/>
              <a:cs typeface="Quicksand"/>
              <a:sym typeface="Quicksand"/>
            </a:endParaRPr>
          </a:p>
        </p:txBody>
      </p:sp>
      <p:sp>
        <p:nvSpPr>
          <p:cNvPr id="1648" name="Google Shape;1648;p19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649" name="Google Shape;1649;p195"/>
          <p:cNvPicPr preferRelativeResize="0"/>
          <p:nvPr/>
        </p:nvPicPr>
        <p:blipFill>
          <a:blip r:embed="rId3">
            <a:alphaModFix/>
          </a:blip>
          <a:stretch>
            <a:fillRect/>
          </a:stretch>
        </p:blipFill>
        <p:spPr>
          <a:xfrm>
            <a:off x="3626839" y="2919976"/>
            <a:ext cx="1890300" cy="1188949"/>
          </a:xfrm>
          <a:prstGeom prst="rect">
            <a:avLst/>
          </a:prstGeom>
          <a:noFill/>
          <a:ln>
            <a:noFill/>
          </a:ln>
        </p:spPr>
      </p:pic>
      <p:pic>
        <p:nvPicPr>
          <p:cNvPr id="1650" name="Google Shape;1650;p195"/>
          <p:cNvPicPr preferRelativeResize="0"/>
          <p:nvPr/>
        </p:nvPicPr>
        <p:blipFill>
          <a:blip r:embed="rId4">
            <a:alphaModFix/>
          </a:blip>
          <a:stretch>
            <a:fillRect/>
          </a:stretch>
        </p:blipFill>
        <p:spPr>
          <a:xfrm rot="5400000">
            <a:off x="5719189" y="1981021"/>
            <a:ext cx="1085850" cy="885825"/>
          </a:xfrm>
          <a:prstGeom prst="rect">
            <a:avLst/>
          </a:prstGeom>
          <a:noFill/>
          <a:ln cap="flat" cmpd="sng" w="9525">
            <a:solidFill>
              <a:schemeClr val="dk2"/>
            </a:solidFill>
            <a:prstDash val="solid"/>
            <a:round/>
            <a:headEnd len="sm" w="sm" type="none"/>
            <a:tailEnd len="sm" w="sm" type="none"/>
          </a:ln>
        </p:spPr>
      </p:pic>
      <p:sp>
        <p:nvSpPr>
          <p:cNvPr id="1651" name="Google Shape;1651;p195"/>
          <p:cNvSpPr txBox="1"/>
          <p:nvPr/>
        </p:nvSpPr>
        <p:spPr>
          <a:xfrm>
            <a:off x="7007075" y="2049150"/>
            <a:ext cx="1256700" cy="3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x 4 = 12</a:t>
            </a:r>
            <a:endParaRPr/>
          </a:p>
        </p:txBody>
      </p:sp>
      <p:sp>
        <p:nvSpPr>
          <p:cNvPr id="1652" name="Google Shape;1652;p195"/>
          <p:cNvSpPr txBox="1"/>
          <p:nvPr/>
        </p:nvSpPr>
        <p:spPr>
          <a:xfrm>
            <a:off x="7007075" y="2557875"/>
            <a:ext cx="1256700" cy="3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4 x 3 = 12</a:t>
            </a:r>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656" name="Shape 1656"/>
        <p:cNvGrpSpPr/>
        <p:nvPr/>
      </p:nvGrpSpPr>
      <p:grpSpPr>
        <a:xfrm>
          <a:off x="0" y="0"/>
          <a:ext cx="0" cy="0"/>
          <a:chOff x="0" y="0"/>
          <a:chExt cx="0" cy="0"/>
        </a:xfrm>
      </p:grpSpPr>
      <p:sp>
        <p:nvSpPr>
          <p:cNvPr id="1657" name="Google Shape;1657;p196"/>
          <p:cNvSpPr txBox="1"/>
          <p:nvPr>
            <p:ph idx="1" type="body"/>
          </p:nvPr>
        </p:nvSpPr>
        <p:spPr>
          <a:xfrm>
            <a:off x="1146025" y="511375"/>
            <a:ext cx="7253700" cy="292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200">
                <a:latin typeface="Quicksand"/>
                <a:ea typeface="Quicksand"/>
                <a:cs typeface="Quicksand"/>
                <a:sym typeface="Quicksand"/>
              </a:rPr>
              <a:t>Today, we </a:t>
            </a:r>
            <a:r>
              <a:rPr i="0" lang="en" sz="2200">
                <a:latin typeface="Quicksand"/>
                <a:ea typeface="Quicksand"/>
                <a:cs typeface="Quicksand"/>
                <a:sym typeface="Quicksand"/>
              </a:rPr>
              <a:t>learned how </a:t>
            </a:r>
            <a:r>
              <a:rPr b="1" i="0" lang="en" sz="2200">
                <a:latin typeface="Quicksand"/>
                <a:ea typeface="Quicksand"/>
                <a:cs typeface="Quicksand"/>
                <a:sym typeface="Quicksand"/>
              </a:rPr>
              <a:t>equal groups</a:t>
            </a:r>
            <a:r>
              <a:rPr i="0" lang="en" sz="2200">
                <a:latin typeface="Quicksand"/>
                <a:ea typeface="Quicksand"/>
                <a:cs typeface="Quicksand"/>
                <a:sym typeface="Quicksand"/>
              </a:rPr>
              <a:t> connect to </a:t>
            </a:r>
            <a:r>
              <a:rPr b="1" i="0" lang="en" sz="2200">
                <a:latin typeface="Quicksand"/>
                <a:ea typeface="Quicksand"/>
                <a:cs typeface="Quicksand"/>
                <a:sym typeface="Quicksand"/>
              </a:rPr>
              <a:t>arrays</a:t>
            </a:r>
            <a:r>
              <a:rPr i="0" lang="en" sz="2200">
                <a:latin typeface="Quicksand"/>
                <a:ea typeface="Quicksand"/>
                <a:cs typeface="Quicksand"/>
                <a:sym typeface="Quicksand"/>
              </a:rPr>
              <a:t>.  We also learned that you can </a:t>
            </a:r>
            <a:r>
              <a:rPr b="1" i="0" lang="en" sz="2200">
                <a:latin typeface="Quicksand"/>
                <a:ea typeface="Quicksand"/>
                <a:cs typeface="Quicksand"/>
                <a:sym typeface="Quicksand"/>
              </a:rPr>
              <a:t>multiply</a:t>
            </a:r>
            <a:r>
              <a:rPr i="0" lang="en" sz="2200">
                <a:latin typeface="Quicksand"/>
                <a:ea typeface="Quicksand"/>
                <a:cs typeface="Quicksand"/>
                <a:sym typeface="Quicksand"/>
              </a:rPr>
              <a:t> numbers in any order and get the same </a:t>
            </a:r>
            <a:r>
              <a:rPr b="1" i="0" lang="en" sz="2200">
                <a:latin typeface="Quicksand"/>
                <a:ea typeface="Quicksand"/>
                <a:cs typeface="Quicksand"/>
                <a:sym typeface="Quicksand"/>
              </a:rPr>
              <a:t>product</a:t>
            </a:r>
            <a:r>
              <a:rPr i="0" lang="en" sz="2200">
                <a:latin typeface="Quicksand"/>
                <a:ea typeface="Quicksand"/>
                <a:cs typeface="Quicksand"/>
                <a:sym typeface="Quicksand"/>
              </a:rPr>
              <a:t>.  </a:t>
            </a:r>
            <a:endParaRPr i="0" sz="2200">
              <a:latin typeface="Quicksand"/>
              <a:ea typeface="Quicksand"/>
              <a:cs typeface="Quicksand"/>
              <a:sym typeface="Quicksand"/>
            </a:endParaRPr>
          </a:p>
          <a:p>
            <a:pPr indent="0" lvl="0" marL="0" rtl="0" algn="l">
              <a:spcBef>
                <a:spcPts val="1600"/>
              </a:spcBef>
              <a:spcAft>
                <a:spcPts val="1600"/>
              </a:spcAft>
              <a:buNone/>
            </a:pPr>
            <a:r>
              <a:rPr i="0" lang="en" sz="2200">
                <a:latin typeface="Quicksand"/>
                <a:ea typeface="Quicksand"/>
                <a:cs typeface="Quicksand"/>
                <a:sym typeface="Quicksand"/>
              </a:rPr>
              <a:t>The idea that we can </a:t>
            </a:r>
            <a:r>
              <a:rPr b="1" i="0" lang="en" sz="2200">
                <a:latin typeface="Quicksand"/>
                <a:ea typeface="Quicksand"/>
                <a:cs typeface="Quicksand"/>
                <a:sym typeface="Quicksand"/>
              </a:rPr>
              <a:t>multiply</a:t>
            </a:r>
            <a:r>
              <a:rPr i="0" lang="en" sz="2200">
                <a:latin typeface="Quicksand"/>
                <a:ea typeface="Quicksand"/>
                <a:cs typeface="Quicksand"/>
                <a:sym typeface="Quicksand"/>
              </a:rPr>
              <a:t> two numbers in any order and get the same </a:t>
            </a:r>
            <a:r>
              <a:rPr b="1" i="0" lang="en" sz="2200">
                <a:latin typeface="Quicksand"/>
                <a:ea typeface="Quicksand"/>
                <a:cs typeface="Quicksand"/>
                <a:sym typeface="Quicksand"/>
              </a:rPr>
              <a:t>product</a:t>
            </a:r>
            <a:r>
              <a:rPr i="0" lang="en" sz="2200">
                <a:latin typeface="Quicksand"/>
                <a:ea typeface="Quicksand"/>
                <a:cs typeface="Quicksand"/>
                <a:sym typeface="Quicksand"/>
              </a:rPr>
              <a:t> is called the </a:t>
            </a:r>
            <a:r>
              <a:rPr b="1" i="0" lang="en" sz="2200">
                <a:latin typeface="Quicksand"/>
                <a:ea typeface="Quicksand"/>
                <a:cs typeface="Quicksand"/>
                <a:sym typeface="Quicksand"/>
              </a:rPr>
              <a:t>commutative property</a:t>
            </a:r>
            <a:r>
              <a:rPr i="0" lang="en" sz="2200">
                <a:latin typeface="Quicksand"/>
                <a:ea typeface="Quicksand"/>
                <a:cs typeface="Quicksand"/>
                <a:sym typeface="Quicksand"/>
              </a:rPr>
              <a:t>.</a:t>
            </a:r>
            <a:endParaRPr i="0" sz="2200">
              <a:latin typeface="Quicksand"/>
              <a:ea typeface="Quicksand"/>
              <a:cs typeface="Quicksand"/>
              <a:sym typeface="Quicksand"/>
            </a:endParaRPr>
          </a:p>
        </p:txBody>
      </p:sp>
      <p:sp>
        <p:nvSpPr>
          <p:cNvPr id="1658" name="Google Shape;1658;p196"/>
          <p:cNvSpPr txBox="1"/>
          <p:nvPr/>
        </p:nvSpPr>
        <p:spPr>
          <a:xfrm>
            <a:off x="260925" y="419750"/>
            <a:ext cx="726000" cy="6579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196"/>
          <p:cNvSpPr/>
          <p:nvPr/>
        </p:nvSpPr>
        <p:spPr>
          <a:xfrm>
            <a:off x="185737" y="24965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60" name="Google Shape;1660;p196"/>
          <p:cNvPicPr preferRelativeResize="0"/>
          <p:nvPr/>
        </p:nvPicPr>
        <p:blipFill>
          <a:blip r:embed="rId3">
            <a:alphaModFix/>
          </a:blip>
          <a:stretch>
            <a:fillRect/>
          </a:stretch>
        </p:blipFill>
        <p:spPr>
          <a:xfrm>
            <a:off x="1739325" y="3293900"/>
            <a:ext cx="5771800" cy="13990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